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03" r:id="rId2"/>
  </p:sldMasterIdLst>
  <p:notesMasterIdLst>
    <p:notesMasterId r:id="rId44"/>
  </p:notesMasterIdLst>
  <p:handoutMasterIdLst>
    <p:handoutMasterId r:id="rId45"/>
  </p:handoutMasterIdLst>
  <p:sldIdLst>
    <p:sldId id="1030" r:id="rId3"/>
    <p:sldId id="1079" r:id="rId4"/>
    <p:sldId id="985" r:id="rId5"/>
    <p:sldId id="1070" r:id="rId6"/>
    <p:sldId id="1078" r:id="rId7"/>
    <p:sldId id="1082" r:id="rId8"/>
    <p:sldId id="1080" r:id="rId9"/>
    <p:sldId id="1069" r:id="rId10"/>
    <p:sldId id="1031" r:id="rId11"/>
    <p:sldId id="1081" r:id="rId12"/>
    <p:sldId id="948" r:id="rId13"/>
    <p:sldId id="965" r:id="rId14"/>
    <p:sldId id="1032" r:id="rId15"/>
    <p:sldId id="986" r:id="rId16"/>
    <p:sldId id="1071" r:id="rId17"/>
    <p:sldId id="1039" r:id="rId18"/>
    <p:sldId id="1040" r:id="rId19"/>
    <p:sldId id="1037" r:id="rId20"/>
    <p:sldId id="1048" r:id="rId21"/>
    <p:sldId id="1049" r:id="rId22"/>
    <p:sldId id="949" r:id="rId23"/>
    <p:sldId id="1050" r:id="rId24"/>
    <p:sldId id="1076" r:id="rId25"/>
    <p:sldId id="1072" r:id="rId26"/>
    <p:sldId id="1075" r:id="rId27"/>
    <p:sldId id="977" r:id="rId28"/>
    <p:sldId id="952" r:id="rId29"/>
    <p:sldId id="961" r:id="rId30"/>
    <p:sldId id="1062" r:id="rId31"/>
    <p:sldId id="976" r:id="rId32"/>
    <p:sldId id="1053" r:id="rId33"/>
    <p:sldId id="1056" r:id="rId34"/>
    <p:sldId id="1073" r:id="rId35"/>
    <p:sldId id="972" r:id="rId36"/>
    <p:sldId id="973" r:id="rId37"/>
    <p:sldId id="1077" r:id="rId38"/>
    <p:sldId id="1068" r:id="rId39"/>
    <p:sldId id="958" r:id="rId40"/>
    <p:sldId id="1074" r:id="rId41"/>
    <p:sldId id="942" r:id="rId42"/>
    <p:sldId id="978" r:id="rId43"/>
  </p:sldIdLst>
  <p:sldSz cx="9144000" cy="6858000" type="screen4x3"/>
  <p:notesSz cx="6731000" cy="9856788"/>
  <p:custDataLst>
    <p:tags r:id="rId46"/>
  </p:custDataLst>
  <p:defaultTextStyle>
    <a:defPPr>
      <a:defRPr lang="ja-JP"/>
    </a:defPPr>
    <a:lvl1pPr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1pPr>
    <a:lvl2pPr marL="4572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2pPr>
    <a:lvl3pPr marL="9144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3pPr>
    <a:lvl4pPr marL="13716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4pPr>
    <a:lvl5pPr marL="18288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2400" kern="1200">
        <a:solidFill>
          <a:schemeClr val="tx1"/>
        </a:solidFill>
        <a:latin typeface="Tahoma" pitchFamily="34" charset="0"/>
        <a:ea typeface="HGP創英角ｺﾞｼｯｸUB" pitchFamily="50" charset="-128"/>
        <a:cs typeface="+mn-cs"/>
      </a:defRPr>
    </a:lvl6pPr>
    <a:lvl7pPr marL="2743200" algn="l" defTabSz="914400" rtl="0" eaLnBrk="1" latinLnBrk="0" hangingPunct="1">
      <a:defRPr kumimoji="1" sz="2400" kern="1200">
        <a:solidFill>
          <a:schemeClr val="tx1"/>
        </a:solidFill>
        <a:latin typeface="Tahoma" pitchFamily="34" charset="0"/>
        <a:ea typeface="HGP創英角ｺﾞｼｯｸUB" pitchFamily="50" charset="-128"/>
        <a:cs typeface="+mn-cs"/>
      </a:defRPr>
    </a:lvl7pPr>
    <a:lvl8pPr marL="3200400" algn="l" defTabSz="914400" rtl="0" eaLnBrk="1" latinLnBrk="0" hangingPunct="1">
      <a:defRPr kumimoji="1" sz="2400" kern="1200">
        <a:solidFill>
          <a:schemeClr val="tx1"/>
        </a:solidFill>
        <a:latin typeface="Tahoma" pitchFamily="34" charset="0"/>
        <a:ea typeface="HGP創英角ｺﾞｼｯｸUB" pitchFamily="50" charset="-128"/>
        <a:cs typeface="+mn-cs"/>
      </a:defRPr>
    </a:lvl8pPr>
    <a:lvl9pPr marL="3657600" algn="l" defTabSz="914400" rtl="0" eaLnBrk="1" latinLnBrk="0" hangingPunct="1">
      <a:defRPr kumimoji="1" sz="2400" kern="1200">
        <a:solidFill>
          <a:schemeClr val="tx1"/>
        </a:solidFill>
        <a:latin typeface="Tahoma" pitchFamily="34" charset="0"/>
        <a:ea typeface="HGP創英角ｺﾞｼｯｸUB"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FF"/>
    <a:srgbClr val="FFFF99"/>
    <a:srgbClr val="99CCFF"/>
    <a:srgbClr val="FFCCCC"/>
    <a:srgbClr val="CCECFF"/>
    <a:srgbClr val="CCFFCC"/>
    <a:srgbClr val="DDDDDD"/>
    <a:srgbClr val="FF7C80"/>
    <a:srgbClr val="969696"/>
    <a:srgbClr val="99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0589" autoAdjust="0"/>
    <p:restoredTop sz="99316" autoAdjust="0"/>
  </p:normalViewPr>
  <p:slideViewPr>
    <p:cSldViewPr>
      <p:cViewPr>
        <p:scale>
          <a:sx n="70" d="100"/>
          <a:sy n="70" d="100"/>
        </p:scale>
        <p:origin x="-972" y="-13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70" d="100"/>
          <a:sy n="70" d="100"/>
        </p:scale>
        <p:origin x="-2064" y="-96"/>
      </p:cViewPr>
      <p:guideLst>
        <p:guide orient="horz" pos="3104"/>
        <p:guide pos="212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ja-JP" dirty="0"/>
          </a:p>
        </p:txBody>
      </p:sp>
      <p:sp>
        <p:nvSpPr>
          <p:cNvPr id="44035" name="Rectangle 3"/>
          <p:cNvSpPr>
            <a:spLocks noGrp="1" noChangeArrowheads="1"/>
          </p:cNvSpPr>
          <p:nvPr>
            <p:ph type="dt" sz="quarter"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dirty="0"/>
          </a:p>
        </p:txBody>
      </p:sp>
      <p:sp>
        <p:nvSpPr>
          <p:cNvPr id="44036" name="Rectangle 4"/>
          <p:cNvSpPr>
            <a:spLocks noGrp="1" noChangeArrowheads="1"/>
          </p:cNvSpPr>
          <p:nvPr>
            <p:ph type="ftr" sz="quarter" idx="2"/>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ja-JP" dirty="0"/>
          </a:p>
        </p:txBody>
      </p:sp>
      <p:sp>
        <p:nvSpPr>
          <p:cNvPr id="44037" name="Rectangle 5"/>
          <p:cNvSpPr>
            <a:spLocks noGrp="1" noChangeArrowheads="1"/>
          </p:cNvSpPr>
          <p:nvPr>
            <p:ph type="sldNum" sz="quarter" idx="3"/>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E96BC14-1615-4251-8D4B-8C86F65DDFD9}"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200" smtClean="0"/>
            </a:lvl1pPr>
          </a:lstStyle>
          <a:p>
            <a:pPr>
              <a:defRPr/>
            </a:pPr>
            <a:endParaRPr lang="en-US" altLang="ja-JP" dirty="0"/>
          </a:p>
        </p:txBody>
      </p:sp>
      <p:sp>
        <p:nvSpPr>
          <p:cNvPr id="1027" name="Rectangle 3"/>
          <p:cNvSpPr>
            <a:spLocks noGrp="1" noChangeArrowheads="1"/>
          </p:cNvSpPr>
          <p:nvPr>
            <p:ph type="dt"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smtClean="0"/>
            </a:lvl1pPr>
          </a:lstStyle>
          <a:p>
            <a:pPr>
              <a:defRPr/>
            </a:pPr>
            <a:endParaRPr lang="en-US" altLang="ja-JP" dirty="0"/>
          </a:p>
        </p:txBody>
      </p:sp>
      <p:sp>
        <p:nvSpPr>
          <p:cNvPr id="100356" name="Rectangle 4"/>
          <p:cNvSpPr>
            <a:spLocks noGrp="1" noRot="1" noChangeAspect="1" noChangeArrowheads="1" noTextEdit="1"/>
          </p:cNvSpPr>
          <p:nvPr>
            <p:ph type="sldImg" idx="2"/>
          </p:nvPr>
        </p:nvSpPr>
        <p:spPr bwMode="auto">
          <a:xfrm>
            <a:off x="903288" y="739775"/>
            <a:ext cx="4927600" cy="36957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896938" y="4681538"/>
            <a:ext cx="4937125"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30" name="Rectangle 6"/>
          <p:cNvSpPr>
            <a:spLocks noGrp="1" noChangeArrowheads="1"/>
          </p:cNvSpPr>
          <p:nvPr>
            <p:ph type="ftr" sz="quarter" idx="4"/>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Tx/>
              <a:buNone/>
              <a:defRPr sz="1200" smtClean="0"/>
            </a:lvl1pPr>
          </a:lstStyle>
          <a:p>
            <a:pPr>
              <a:defRPr/>
            </a:pPr>
            <a:endParaRPr lang="en-US" altLang="ja-JP" dirty="0"/>
          </a:p>
        </p:txBody>
      </p:sp>
      <p:sp>
        <p:nvSpPr>
          <p:cNvPr id="1031" name="Rectangle 7"/>
          <p:cNvSpPr>
            <a:spLocks noGrp="1" noChangeArrowheads="1"/>
          </p:cNvSpPr>
          <p:nvPr>
            <p:ph type="sldNum" sz="quarter" idx="5"/>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smtClean="0"/>
            </a:lvl1pPr>
          </a:lstStyle>
          <a:p>
            <a:pPr>
              <a:defRPr/>
            </a:pPr>
            <a:fld id="{CB493AE6-ACB0-48C0-A300-869348BAECAB}"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1pPr>
    <a:lvl2pPr marL="4572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2pPr>
    <a:lvl3pPr marL="9144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3pPr>
    <a:lvl4pPr marL="13716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4pPr>
    <a:lvl5pPr marL="18288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A698F-90DC-49F4-8B1B-3214C2C09362}" type="slidenum">
              <a:rPr lang="en-US" altLang="ja-JP"/>
              <a:pPr/>
              <a:t>1</a:t>
            </a:fld>
            <a:endParaRPr lang="en-US" altLang="ja-JP" dirty="0"/>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6C79BDE-D589-4A53-9F9E-7196F77BBBF5}"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10</a:t>
            </a:fld>
            <a:endParaRPr kumimoji="1" lang="en-US" altLang="ja-JP" sz="1200" kern="1200">
              <a:solidFill>
                <a:srgbClr val="000000"/>
              </a:solidFill>
              <a:latin typeface="Tahoma" pitchFamily="34" charset="0"/>
              <a:ea typeface="HGP創英角ｺﾞｼｯｸUB" pitchFamily="50" charset="-128"/>
              <a:cs typeface="+mn-cs"/>
            </a:endParaRPr>
          </a:p>
        </p:txBody>
      </p:sp>
      <p:sp>
        <p:nvSpPr>
          <p:cNvPr id="1110018" name="Rectangle 2"/>
          <p:cNvSpPr>
            <a:spLocks noGrp="1" noRot="1" noChangeAspect="1" noChangeArrowheads="1" noTextEdit="1"/>
          </p:cNvSpPr>
          <p:nvPr>
            <p:ph type="sldImg"/>
          </p:nvPr>
        </p:nvSpPr>
        <p:spPr>
          <a:ln/>
        </p:spPr>
      </p:sp>
      <p:sp>
        <p:nvSpPr>
          <p:cNvPr id="111001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11</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12</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E46E024F-3FDC-4508-BC1F-3F5F9C311045}"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13</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14</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15</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16</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10900BD-8EA2-4A94-8E20-78E25644166B}"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17</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2130" name="Rectangle 2"/>
          <p:cNvSpPr>
            <a:spLocks noGrp="1" noRot="1" noChangeAspect="1" noChangeArrowheads="1" noTextEdit="1"/>
          </p:cNvSpPr>
          <p:nvPr>
            <p:ph type="sldImg"/>
          </p:nvPr>
        </p:nvSpPr>
        <p:spPr>
          <a:xfrm>
            <a:off x="906463" y="741363"/>
            <a:ext cx="4922837" cy="3694112"/>
          </a:xfrm>
          <a:ln/>
        </p:spPr>
      </p:sp>
      <p:sp>
        <p:nvSpPr>
          <p:cNvPr id="43213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18</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19</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2</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20</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21</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22</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B61CA442-67A3-48A1-AEB4-54FC8420FB6C}"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23</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0738"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0739"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24</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25</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26</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74088-0FD1-4281-A716-4183184B3029}" type="slidenum">
              <a:rPr lang="en-US" altLang="ja-JP"/>
              <a:pPr/>
              <a:t>27</a:t>
            </a:fld>
            <a:endParaRPr lang="en-US" altLang="ja-JP" dirty="0"/>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01ABB9C-DC07-48FF-9411-D68D0B654F7A}"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28</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88D2957C-9F75-4EDA-89B3-DC114609ADA4}"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29</a:t>
            </a:fld>
            <a:endParaRPr kumimoji="1" lang="en-US" altLang="ja-JP" sz="1200" kern="1200" dirty="0">
              <a:solidFill>
                <a:prstClr val="black"/>
              </a:solidFill>
              <a:latin typeface="Times New Roman" pitchFamily="18" charset="0"/>
              <a:ea typeface="ＭＳ Ｐゴシック" charset="-128"/>
              <a:cs typeface="+mn-cs"/>
            </a:endParaRPr>
          </a:p>
        </p:txBody>
      </p:sp>
      <p:sp>
        <p:nvSpPr>
          <p:cNvPr id="932866" name="Rectangle 2"/>
          <p:cNvSpPr>
            <a:spLocks noGrp="1" noRot="1" noChangeAspect="1" noChangeArrowheads="1" noTextEdit="1"/>
          </p:cNvSpPr>
          <p:nvPr>
            <p:ph type="sldImg"/>
          </p:nvPr>
        </p:nvSpPr>
        <p:spPr>
          <a:ln/>
        </p:spPr>
      </p:sp>
      <p:sp>
        <p:nvSpPr>
          <p:cNvPr id="93286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FFF85-EC95-49F1-876D-9FD7D5EF6A0F}" type="slidenum">
              <a:rPr lang="en-US" altLang="ja-JP"/>
              <a:pPr/>
              <a:t>30</a:t>
            </a:fld>
            <a:endParaRPr lang="en-US" altLang="ja-JP" dirty="0"/>
          </a:p>
        </p:txBody>
      </p:sp>
      <p:sp>
        <p:nvSpPr>
          <p:cNvPr id="110797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0797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31</a:t>
            </a:fld>
            <a:endParaRPr lang="en-US" altLang="ja-JP" dirty="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32</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33</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34</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B8D930E-4A2A-47E6-84DA-4ABA336AEF4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35</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4354"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4355"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36</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37</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38</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39</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4</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FA319ED-3E06-4BB5-A18A-3FFD12C6B6E1}"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40</a:t>
            </a:fld>
            <a:endParaRPr kumimoji="1" lang="en-US" altLang="ja-JP" sz="1200" kern="1200" dirty="0">
              <a:solidFill>
                <a:srgbClr val="000000"/>
              </a:solidFill>
              <a:latin typeface="Tahoma" pitchFamily="34" charset="0"/>
              <a:ea typeface="HGP創英角ｺﾞｼｯｸUB" pitchFamily="50" charset="-128"/>
              <a:cs typeface="+mn-cs"/>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41</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05401-C8E3-4311-B1AB-870F1C127919}" type="slidenum">
              <a:rPr lang="en-US" altLang="ja-JP"/>
              <a:pPr/>
              <a:t>5</a:t>
            </a:fld>
            <a:endParaRPr lang="en-US" altLang="ja-JP"/>
          </a:p>
        </p:txBody>
      </p:sp>
      <p:sp>
        <p:nvSpPr>
          <p:cNvPr id="1021954" name="Rectangle 2"/>
          <p:cNvSpPr>
            <a:spLocks noGrp="1" noRot="1" noChangeAspect="1" noChangeArrowheads="1" noTextEdit="1"/>
          </p:cNvSpPr>
          <p:nvPr>
            <p:ph type="sldImg"/>
          </p:nvPr>
        </p:nvSpPr>
        <p:spPr>
          <a:xfrm>
            <a:off x="906463" y="741363"/>
            <a:ext cx="4922837" cy="3692525"/>
          </a:xfrm>
          <a:ln/>
        </p:spPr>
      </p:sp>
      <p:sp>
        <p:nvSpPr>
          <p:cNvPr id="1021955"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99E22-ECDF-4969-A9EE-561695221482}" type="slidenum">
              <a:rPr lang="en-US" altLang="ja-JP"/>
              <a:pPr/>
              <a:t>6</a:t>
            </a:fld>
            <a:endParaRPr lang="en-US" altLang="ja-JP"/>
          </a:p>
        </p:txBody>
      </p:sp>
      <p:sp>
        <p:nvSpPr>
          <p:cNvPr id="835586" name="Rectangle 2"/>
          <p:cNvSpPr>
            <a:spLocks noGrp="1" noRot="1" noChangeAspect="1" noChangeArrowheads="1" noTextEdit="1"/>
          </p:cNvSpPr>
          <p:nvPr>
            <p:ph type="sldImg"/>
          </p:nvPr>
        </p:nvSpPr>
        <p:spPr>
          <a:ln/>
        </p:spPr>
      </p:sp>
      <p:sp>
        <p:nvSpPr>
          <p:cNvPr id="83558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CF208-8AD2-4638-B81E-17489780760D}" type="slidenum">
              <a:rPr lang="en-US" altLang="ja-JP"/>
              <a:pPr/>
              <a:t>7</a:t>
            </a:fld>
            <a:endParaRPr lang="en-US" altLang="ja-JP"/>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8</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9</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285852" y="0"/>
            <a:ext cx="6629400" cy="692150"/>
          </a:xfrm>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ltLang="ja-JP" smtClean="0"/>
              <a:t>KEK Theory Center Cosmophysics Group Workshop (November 11, 2009, Tskuba, Ibaraki)</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&lt;#&gt;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smtClean="0"/>
              <a:t>KEK Theory Center Cosmophysics Group Workshop (November 11, 2009, Tskuba, Ibaraki)</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39F0A227-DAEA-464B-B549-974AF7486E55}" type="slidenum">
              <a:rPr lang="en-US" altLang="ja-JP"/>
              <a:pPr>
                <a:defRPr/>
              </a:pPr>
              <a:t>&lt;#&gt;</a:t>
            </a:fld>
            <a:endParaRPr lang="en-US" altLang="ja-JP"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cstate="print"/>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8" name="Rectangle 4"/>
          <p:cNvSpPr>
            <a:spLocks noGrp="1" noChangeArrowheads="1"/>
          </p:cNvSpPr>
          <p:nvPr>
            <p:ph type="subTitle" idx="1"/>
          </p:nvPr>
        </p:nvSpPr>
        <p:spPr>
          <a:xfrm>
            <a:off x="1566863" y="2895600"/>
            <a:ext cx="6662737" cy="2994025"/>
          </a:xfrm>
          <a:prstGeom prst="rect">
            <a:avLst/>
          </a:prstGeom>
        </p:spPr>
        <p:txBody>
          <a:bodyPr/>
          <a:lstStyle>
            <a:lvl1pPr marL="0" indent="0" algn="ctr">
              <a:buFont typeface="Wingdings" pitchFamily="2" charset="2"/>
              <a:buNone/>
              <a:defRPr/>
            </a:lvl1pPr>
          </a:lstStyle>
          <a:p>
            <a:r>
              <a:rPr lang="ja-JP" altLang="en-US"/>
              <a:t>マスタ サブタイトルの書式設定</a:t>
            </a:r>
          </a:p>
        </p:txBody>
      </p:sp>
      <p:sp>
        <p:nvSpPr>
          <p:cNvPr id="1019909" name="Rectangle 5" descr="デニム"/>
          <p:cNvSpPr>
            <a:spLocks noChangeArrowheads="1"/>
          </p:cNvSpPr>
          <p:nvPr/>
        </p:nvSpPr>
        <p:spPr bwMode="auto">
          <a:xfrm>
            <a:off x="2667000" y="11906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sz="2400" dirty="0">
              <a:solidFill>
                <a:schemeClr val="tx1"/>
              </a:solidFill>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sz="2400" dirty="0">
              <a:solidFill>
                <a:schemeClr val="tx1"/>
              </a:solidFill>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cstate="print"/>
            <a:srcRect/>
            <a:tile tx="0" ty="0" sx="100000" sy="100000" flip="none" algn="tl"/>
          </a:blipFill>
          <a:ln w="15875">
            <a:noFill/>
            <a:miter lim="800000"/>
            <a:headEnd/>
            <a:tailEnd/>
          </a:ln>
          <a:effectLst/>
        </p:spPr>
        <p:txBody>
          <a:bodyPr anchor="ctr">
            <a:spAutoFit/>
          </a:bodyPr>
          <a:lstStyle/>
          <a:p>
            <a:endParaRPr lang="ja-JP" altLang="en-US" dirty="0"/>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en-US" altLang="ja-JP" smtClean="0"/>
              <a:t>KEK Theory Center Cosmophysics Group Workshop (November 11, 2009, Tskuba, Ibaraki)</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765175"/>
            <a:ext cx="8386763" cy="57118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r>
              <a:rPr lang="en-US" altLang="ja-JP" smtClean="0"/>
              <a:t>KEK Theory Center Cosmophysics Group Workshop (November 11, 2009, Tskuba, Ibaraki)</a:t>
            </a:r>
            <a:endParaRPr lang="en-US" altLang="ja-JP" dirty="0"/>
          </a:p>
        </p:txBody>
      </p:sp>
      <p:sp>
        <p:nvSpPr>
          <p:cNvPr id="5" name="スライド番号プレースホルダ 4"/>
          <p:cNvSpPr>
            <a:spLocks noGrp="1"/>
          </p:cNvSpPr>
          <p:nvPr>
            <p:ph type="sldNum" sz="quarter" idx="11"/>
          </p:nvPr>
        </p:nvSpPr>
        <p:spPr/>
        <p:txBody>
          <a:bodyPr/>
          <a:lstStyle>
            <a:lvl1pPr>
              <a:defRPr/>
            </a:lvl1pPr>
          </a:lstStyle>
          <a:p>
            <a:fld id="{D4D060A6-9F2D-4B2F-AA5E-080FECEE08E7}" type="slidenum">
              <a:rPr lang="en-US" altLang="ja-JP"/>
              <a:pPr/>
              <a:t>&lt;#&gt;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SmartArt プレースホルダ 2"/>
          <p:cNvSpPr>
            <a:spLocks noGrp="1"/>
          </p:cNvSpPr>
          <p:nvPr>
            <p:ph type="dgm" idx="1"/>
          </p:nvPr>
        </p:nvSpPr>
        <p:spPr>
          <a:xfrm>
            <a:off x="457200" y="1600200"/>
            <a:ext cx="8229600" cy="4525963"/>
          </a:xfrm>
          <a:prstGeom prst="rect">
            <a:avLst/>
          </a:prstGeom>
        </p:spPr>
        <p:txBody>
          <a:bodyPr/>
          <a:lstStyle/>
          <a:p>
            <a:endParaRPr lang="ja-JP" altLang="en-US" dirty="0"/>
          </a:p>
        </p:txBody>
      </p:sp>
      <p:sp>
        <p:nvSpPr>
          <p:cNvPr id="4" name="日付プレースホルダ 3"/>
          <p:cNvSpPr>
            <a:spLocks noGrp="1"/>
          </p:cNvSpPr>
          <p:nvPr>
            <p:ph type="dt" sz="half" idx="10"/>
          </p:nvPr>
        </p:nvSpPr>
        <p:spPr>
          <a:xfrm>
            <a:off x="457200" y="6245225"/>
            <a:ext cx="2133600" cy="476250"/>
          </a:xfrm>
          <a:prstGeom prst="rect">
            <a:avLst/>
          </a:prstGeom>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KEK Theory Center Cosmophysics Group Workshop (November 11, 2009, Tskuba,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DFD3B95A-EDC1-4122-B462-553FBF52FF3A}"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4" name="Rectangle 7"/>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7AF75637-E8AC-4181-927C-9D85E9A3AAC1}"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defRPr/>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3" name="Rectangle 7"/>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39F0A227-DAEA-464B-B549-974AF7486E55}"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defRPr/>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cstate="print"/>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8" name="Rectangle 4"/>
          <p:cNvSpPr>
            <a:spLocks noGrp="1" noChangeArrowheads="1"/>
          </p:cNvSpPr>
          <p:nvPr>
            <p:ph type="subTitle" idx="1"/>
          </p:nvPr>
        </p:nvSpPr>
        <p:spPr>
          <a:xfrm>
            <a:off x="1566863" y="2895600"/>
            <a:ext cx="6662737" cy="2994025"/>
          </a:xfrm>
          <a:prstGeom prst="rect">
            <a:avLst/>
          </a:prstGeom>
        </p:spPr>
        <p:txBody>
          <a:bodyPr/>
          <a:lstStyle>
            <a:lvl1pPr marL="0" indent="0" algn="ctr">
              <a:buFont typeface="Wingdings" pitchFamily="2" charset="2"/>
              <a:buNone/>
              <a:defRPr/>
            </a:lvl1pPr>
          </a:lstStyle>
          <a:p>
            <a:r>
              <a:rPr lang="ja-JP" altLang="en-US"/>
              <a:t>マスタ サブタイトルの書式設定</a:t>
            </a:r>
          </a:p>
        </p:txBody>
      </p:sp>
      <p:sp>
        <p:nvSpPr>
          <p:cNvPr id="1019909" name="Rectangle 5" descr="デニム"/>
          <p:cNvSpPr>
            <a:spLocks noChangeArrowheads="1"/>
          </p:cNvSpPr>
          <p:nvPr/>
        </p:nvSpPr>
        <p:spPr bwMode="auto">
          <a:xfrm>
            <a:off x="2667000" y="11906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ahoma" pitchFamily="34" charset="0"/>
              <a:ea typeface="HGP創英角ｺﾞｼｯｸUB" pitchFamily="50" charset="-128"/>
              <a:cs typeface="+mn-cs"/>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ahoma" pitchFamily="34" charset="0"/>
              <a:ea typeface="HGP創英角ｺﾞｼｯｸUB" pitchFamily="50" charset="-128"/>
              <a:cs typeface="+mn-cs"/>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cstate="print"/>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765175"/>
            <a:ext cx="8386763" cy="57118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D4D060A6-9F2D-4B2F-AA5E-080FECEE08E7}"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7" cstate="print"/>
          <a:srcRect/>
          <a:stretch>
            <a:fillRect/>
          </a:stretch>
        </p:blipFill>
        <p:spPr bwMode="auto">
          <a:xfrm>
            <a:off x="0" y="0"/>
            <a:ext cx="9144000" cy="6905625"/>
          </a:xfrm>
          <a:prstGeom prst="rect">
            <a:avLst/>
          </a:prstGeom>
          <a:noFill/>
          <a:ln w="15875">
            <a:noFill/>
            <a:miter lim="800000"/>
            <a:headEnd/>
            <a:tailEnd/>
          </a:ln>
        </p:spPr>
      </p:pic>
      <p:sp>
        <p:nvSpPr>
          <p:cNvPr id="1346563" name="Rectangle 3" descr="デニム"/>
          <p:cNvSpPr>
            <a:spLocks noChangeArrowheads="1"/>
          </p:cNvSpPr>
          <p:nvPr/>
        </p:nvSpPr>
        <p:spPr bwMode="auto">
          <a:xfrm>
            <a:off x="685800" y="6477000"/>
            <a:ext cx="8077200" cy="76200"/>
          </a:xfrm>
          <a:prstGeom prst="rect">
            <a:avLst/>
          </a:prstGeom>
          <a:blipFill dpi="0" rotWithShape="0">
            <a:blip r:embed="rId8" cstate="print"/>
            <a:srcRect/>
            <a:tile tx="0" ty="0" sx="100000" sy="100000" flip="none" algn="tl"/>
          </a:blipFill>
          <a:ln w="15875">
            <a:noFill/>
            <a:miter lim="800000"/>
            <a:headEnd/>
            <a:tailEnd/>
          </a:ln>
          <a:effectLst/>
        </p:spPr>
        <p:txBody>
          <a:bodyPr anchor="ctr">
            <a:spAutoFit/>
          </a:bodyPr>
          <a:lstStyle/>
          <a:p>
            <a:pPr>
              <a:defRPr/>
            </a:pPr>
            <a:endParaRPr lang="ja-JP" altLang="en-US" dirty="0"/>
          </a:p>
        </p:txBody>
      </p:sp>
      <p:sp>
        <p:nvSpPr>
          <p:cNvPr id="1346564" name="Rectangle 4" descr="デニム"/>
          <p:cNvSpPr>
            <a:spLocks noChangeArrowheads="1"/>
          </p:cNvSpPr>
          <p:nvPr/>
        </p:nvSpPr>
        <p:spPr bwMode="auto">
          <a:xfrm>
            <a:off x="685800" y="615950"/>
            <a:ext cx="8077200" cy="76200"/>
          </a:xfrm>
          <a:prstGeom prst="rect">
            <a:avLst/>
          </a:prstGeom>
          <a:blipFill dpi="0" rotWithShape="0">
            <a:blip r:embed="rId8" cstate="print"/>
            <a:srcRect/>
            <a:tile tx="0" ty="0" sx="100000" sy="100000" flip="none" algn="tl"/>
          </a:blipFill>
          <a:ln w="15875">
            <a:noFill/>
            <a:miter lim="800000"/>
            <a:headEnd/>
            <a:tailEnd/>
          </a:ln>
          <a:effectLst/>
        </p:spPr>
        <p:txBody>
          <a:bodyPr anchor="ctr">
            <a:spAutoFit/>
          </a:bodyPr>
          <a:lstStyle/>
          <a:p>
            <a:pPr>
              <a:defRPr/>
            </a:pPr>
            <a:endParaRPr lang="ja-JP" altLang="en-US" dirty="0"/>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smtClean="0">
                <a:solidFill>
                  <a:srgbClr val="EAEAEA"/>
                </a:solidFill>
              </a:defRPr>
            </a:lvl1pPr>
          </a:lstStyle>
          <a:p>
            <a:pPr>
              <a:defRPr/>
            </a:pPr>
            <a:r>
              <a:rPr lang="en-US" altLang="ja-JP" smtClean="0"/>
              <a:t>KEK Theory Center Cosmophysics Group Workshop (November 11, 2009, Tskuba, Ibaraki)</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smtClean="0">
                <a:solidFill>
                  <a:srgbClr val="EAEAEA"/>
                </a:solidFill>
              </a:defRPr>
            </a:lvl1pPr>
          </a:lstStyle>
          <a:p>
            <a:pPr>
              <a:defRPr/>
            </a:pPr>
            <a:fld id="{715F68F9-44F6-4E6F-8F84-EB7A3601EA43}" type="slidenum">
              <a:rPr lang="en-US" altLang="ja-JP"/>
              <a:pPr>
                <a:defRPr/>
              </a:pPr>
              <a:t>&lt;#&gt;</a:t>
            </a:fld>
            <a:endParaRPr lang="en-US" altLang="ja-JP" dirty="0"/>
          </a:p>
        </p:txBody>
      </p:sp>
      <p:sp>
        <p:nvSpPr>
          <p:cNvPr id="1346568" name="Rectangle 8"/>
          <p:cNvSpPr>
            <a:spLocks noGrp="1" noChangeArrowheads="1"/>
          </p:cNvSpPr>
          <p:nvPr>
            <p:ph type="title"/>
          </p:nvPr>
        </p:nvSpPr>
        <p:spPr bwMode="auto">
          <a:xfrm>
            <a:off x="83820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701" r:id="rId3"/>
    <p:sldLayoutId id="2147483702" r:id="rId4"/>
    <p:sldLayoutId id="2147483807" r:id="rId5"/>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6" cstate="print"/>
          <a:srcRect/>
          <a:stretch>
            <a:fillRect/>
          </a:stretch>
        </p:blipFill>
        <p:spPr bwMode="auto">
          <a:xfrm>
            <a:off x="0" y="0"/>
            <a:ext cx="9144000" cy="6905625"/>
          </a:xfrm>
          <a:prstGeom prst="rect">
            <a:avLst/>
          </a:prstGeom>
          <a:noFill/>
          <a:ln w="15875">
            <a:noFill/>
            <a:miter lim="800000"/>
            <a:headEnd/>
            <a:tailEnd/>
          </a:ln>
        </p:spPr>
      </p:pic>
      <p:sp>
        <p:nvSpPr>
          <p:cNvPr id="1346563" name="Rectangle 3" descr="デニム"/>
          <p:cNvSpPr>
            <a:spLocks noChangeArrowheads="1"/>
          </p:cNvSpPr>
          <p:nvPr/>
        </p:nvSpPr>
        <p:spPr bwMode="auto">
          <a:xfrm>
            <a:off x="685800" y="6477000"/>
            <a:ext cx="8077200" cy="76200"/>
          </a:xfrm>
          <a:prstGeom prst="rect">
            <a:avLst/>
          </a:prstGeom>
          <a:blipFill dpi="0" rotWithShape="0">
            <a:blip r:embed="rId7" cstate="print"/>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defRP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346564" name="Rectangle 4" descr="デニム"/>
          <p:cNvSpPr>
            <a:spLocks noChangeArrowheads="1"/>
          </p:cNvSpPr>
          <p:nvPr/>
        </p:nvSpPr>
        <p:spPr bwMode="auto">
          <a:xfrm>
            <a:off x="685800" y="615950"/>
            <a:ext cx="8077200" cy="76200"/>
          </a:xfrm>
          <a:prstGeom prst="rect">
            <a:avLst/>
          </a:prstGeom>
          <a:blipFill dpi="0" rotWithShape="0">
            <a:blip r:embed="rId7" cstate="print"/>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defRP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smtClean="0">
                <a:solidFill>
                  <a:srgbClr val="EAEAEA"/>
                </a:solidFill>
              </a:defRPr>
            </a:lvl1pPr>
          </a:lstStyle>
          <a:p>
            <a:pPr algn="ctr" rtl="0" fontAlgn="base">
              <a:spcBef>
                <a:spcPct val="0"/>
              </a:spcBef>
              <a:spcAft>
                <a:spcPct val="0"/>
              </a:spcAft>
              <a:defRPr/>
            </a:pPr>
            <a:r>
              <a:rPr lang="en-US" altLang="ja-JP" kern="1200" smtClean="0">
                <a:latin typeface="Tahoma" pitchFamily="34" charset="0"/>
                <a:ea typeface="HGP創英角ｺﾞｼｯｸUB" pitchFamily="50" charset="-128"/>
                <a:cs typeface="+mn-cs"/>
              </a:rPr>
              <a:t>KEK Theory Center Cosmophysics Group Workshop (November 11, 2009, Tskuba, Ibaraki)</a:t>
            </a:r>
            <a:endParaRPr lang="en-US" altLang="ja-JP" kern="1200" dirty="0">
              <a:latin typeface="Tahoma" pitchFamily="34" charset="0"/>
              <a:ea typeface="HGP創英角ｺﾞｼｯｸUB" pitchFamily="50" charset="-128"/>
              <a:cs typeface="+mn-cs"/>
            </a:endParaRPr>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smtClean="0">
                <a:solidFill>
                  <a:srgbClr val="EAEAEA"/>
                </a:solidFill>
              </a:defRPr>
            </a:lvl1pPr>
          </a:lstStyle>
          <a:p>
            <a:pPr rtl="0" fontAlgn="base">
              <a:spcBef>
                <a:spcPct val="0"/>
              </a:spcBef>
              <a:spcAft>
                <a:spcPct val="0"/>
              </a:spcAft>
              <a:defRPr/>
            </a:pPr>
            <a:fld id="{715F68F9-44F6-4E6F-8F84-EB7A3601EA43}" type="slidenum">
              <a:rPr lang="en-US" altLang="ja-JP" kern="1200">
                <a:latin typeface="Tahoma" pitchFamily="34" charset="0"/>
                <a:ea typeface="HGP創英角ｺﾞｼｯｸUB" pitchFamily="50" charset="-128"/>
                <a:cs typeface="+mn-cs"/>
              </a:rPr>
              <a:pPr rtl="0" fontAlgn="base">
                <a:spcBef>
                  <a:spcPct val="0"/>
                </a:spcBef>
                <a:spcAft>
                  <a:spcPct val="0"/>
                </a:spcAft>
                <a:defRPr/>
              </a:pPr>
              <a:t>&lt;#&gt;</a:t>
            </a:fld>
            <a:endParaRPr lang="en-US" altLang="ja-JP" kern="1200" dirty="0">
              <a:latin typeface="Tahoma" pitchFamily="34" charset="0"/>
              <a:ea typeface="HGP創英角ｺﾞｼｯｸUB" pitchFamily="50" charset="-128"/>
              <a:cs typeface="+mn-cs"/>
            </a:endParaRPr>
          </a:p>
        </p:txBody>
      </p:sp>
      <p:sp>
        <p:nvSpPr>
          <p:cNvPr id="1346568" name="Rectangle 8"/>
          <p:cNvSpPr>
            <a:spLocks noGrp="1" noChangeArrowheads="1"/>
          </p:cNvSpPr>
          <p:nvPr>
            <p:ph type="title"/>
          </p:nvPr>
        </p:nvSpPr>
        <p:spPr bwMode="auto">
          <a:xfrm>
            <a:off x="83820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29.png"/><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hyperlink" Target="http://jda.jaxa.jp/jda/p4_download_j.php?mode=level&amp;f_id=14317&amp;time=N&amp;genre=1&amp;category=903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90" name="Picture 14"/>
          <p:cNvPicPr>
            <a:picLocks noChangeAspect="1" noChangeArrowheads="1"/>
          </p:cNvPicPr>
          <p:nvPr/>
        </p:nvPicPr>
        <p:blipFill>
          <a:blip r:embed="rId3" cstate="print"/>
          <a:srcRect/>
          <a:stretch>
            <a:fillRect/>
          </a:stretch>
        </p:blipFill>
        <p:spPr bwMode="auto">
          <a:xfrm>
            <a:off x="0" y="1947863"/>
            <a:ext cx="9144000" cy="4433887"/>
          </a:xfrm>
          <a:prstGeom prst="rect">
            <a:avLst/>
          </a:prstGeom>
          <a:noFill/>
          <a:ln w="15875">
            <a:noFill/>
            <a:miter lim="800000"/>
            <a:headEnd/>
            <a:tailEnd/>
          </a:ln>
          <a:effectLst/>
        </p:spPr>
      </p:pic>
      <p:sp>
        <p:nvSpPr>
          <p:cNvPr id="5" name="Rectangle 8"/>
          <p:cNvSpPr>
            <a:spLocks noGrp="1" noChangeArrowheads="1"/>
          </p:cNvSpPr>
          <p:nvPr>
            <p:ph type="ftr" sz="quarter" idx="3"/>
          </p:nvPr>
        </p:nvSpPr>
        <p:spPr/>
        <p:txBody>
          <a:bodyPr/>
          <a:lstStyle/>
          <a:p>
            <a:r>
              <a:rPr lang="en-US" altLang="zh-CN" smtClean="0"/>
              <a:t>KEK Theory Center Cosmophysics Group Workshop (November 11, 2009, Tskuba, Ibaraki)</a:t>
            </a:r>
            <a:endParaRPr lang="en-US" altLang="ja-JP" dirty="0"/>
          </a:p>
        </p:txBody>
      </p:sp>
      <p:sp>
        <p:nvSpPr>
          <p:cNvPr id="6" name="Rectangle 5"/>
          <p:cNvSpPr>
            <a:spLocks noChangeArrowheads="1"/>
          </p:cNvSpPr>
          <p:nvPr/>
        </p:nvSpPr>
        <p:spPr bwMode="auto">
          <a:xfrm>
            <a:off x="214282" y="2941638"/>
            <a:ext cx="6143668" cy="3524042"/>
          </a:xfrm>
          <a:prstGeom prst="rect">
            <a:avLst/>
          </a:prstGeom>
          <a:noFill/>
          <a:ln w="15875">
            <a:noFill/>
            <a:miter lim="800000"/>
            <a:headEnd/>
            <a:tailEnd/>
          </a:ln>
          <a:effectLst/>
        </p:spPr>
        <p:txBody>
          <a:bodyPr wrap="square" anchor="ctr">
            <a:spAutoFit/>
          </a:bodyPr>
          <a:lstStyle/>
          <a:p>
            <a:pPr algn="l">
              <a:buFontTx/>
              <a:buNone/>
            </a:pPr>
            <a:r>
              <a:rPr lang="en-US" altLang="ja-JP" sz="1600" b="1" dirty="0">
                <a:solidFill>
                  <a:srgbClr val="CCFFCC"/>
                </a:solidFill>
                <a:latin typeface="Tahoma" pitchFamily="34" charset="0"/>
              </a:rPr>
              <a:t>Seiji Kawamura</a:t>
            </a:r>
            <a:r>
              <a:rPr lang="en-US" altLang="ja-JP" sz="900" b="1" dirty="0">
                <a:solidFill>
                  <a:srgbClr val="FFFFFF"/>
                </a:solidFill>
                <a:latin typeface="Tahoma" pitchFamily="34" charset="0"/>
              </a:rPr>
              <a:t>, Takashi Nakamura, Kimio Tsubono, Takahiro Tanaka, Ikkoh Funaki, Naoki Seto, Kenji Numata, Shuichi Sato, Nobuyuki Kanda, Takeshi Takashima, Kunihito Ioka, Kazuhiro Agatsuma, Tomotada Akutsu, Tomomi Akutsu, Koh-suke Aoyanagi, Koji Arai, Yuta Arase, Akito Araya, Hideki Asada, Yoichi Aso, Takeshi Chiba, Toshikazu Ebisuzaki, Motohiro Enoki, Yoshiharu Eriguchi, Masa-Katsu Fujimoto, Ryuichi Fujita, Mitsuhiro Fukushima, Toshifumi Futamase, Katsuhiko Ganzu, Tomohiro Harada, Tatsuaki Hashimoto, Kazuhiro Hayama, Wataru Hikida, Yoshiaki Himemoto, Hisashi Hirabayashi, Takashi Hiramatsu, Feng-Lei Hong, Hideyuki Horisawa, Mizuhiko Hosokawa, Kiyotomo Ichiki, Takeshi Ikegami, Kaiki T. Inoue, Koji Ishidoshiro, Hideki Ishihara, Takehiko Ishikawa, Hideharu Ishizaki, Hiroyuki Ito, Yousuke Itoh, Shogo Kamagasako, Nobuki Kawashima, Fumiko Kawazoe, Hiroyuki Kirihara, Naoko Kishimoto, Kenta Kiuchi, Shiho Kobayashi, Kazunori Kohri, Hiroyuki Koizumi, Yasufumi Kojima, Keiko Kokeyama, Wataru</a:t>
            </a:r>
            <a:r>
              <a:rPr lang="ja-JP" altLang="en-US" sz="900" b="1" dirty="0">
                <a:solidFill>
                  <a:srgbClr val="FFFFFF"/>
                </a:solidFill>
                <a:latin typeface="Tahoma" pitchFamily="34" charset="0"/>
              </a:rPr>
              <a:t>　</a:t>
            </a:r>
            <a:r>
              <a:rPr lang="en-US" altLang="ja-JP" sz="900" b="1" dirty="0">
                <a:solidFill>
                  <a:srgbClr val="FFFFFF"/>
                </a:solidFill>
                <a:latin typeface="Tahoma" pitchFamily="34" charset="0"/>
              </a:rPr>
              <a:t>Kokuyama, Kei Kotake, Yoshihide Kozai, Hideaki Kudoh, Hiroo Kunimori, Hitoshi Kuninaka, Kazuaki Kuroda, Kei-ichi Maeda, Hideo Matsuhara, Yasushi Mino, Osamu Miyakawa, Shinji Miyoki, Mutsuko Y. Morimoto, Tomoko Morioka , Toshiyuki Morisawa, Shigenori Moriwaki, Shinji Mukohyama, Mitsuru Musha, Shigeo Nagano, Isao Naito, Noriyasu Nakagawa, Kouji Nakamura, Hiroyuki Nakano, Kenichi Nakao, Shinichi Nakasuka, Yoshinori Nakayama, Erina Nishida, Kazutaka Nishiyama, Atsushi Nishizawa, Yoshito Niwa, Masatake Ohashi, Naoko Ohishi, Masashi Ohkawa, Akira Okutomi, Kouji Onozato, Kenichi Oohara, Norichika Sago, Motoyuki Saijo, Masaaki Sakagami, Shin-ichiro Sakai, Shihori Sakata, Misao Sasaki, Takashi Sato, Masaru Shibata, Hisaaki Shinkai, Kentaro Somiya, Hajime Sotani, Naoshi Sugiyama, Yudai Suwa, Hideyuki Tagoshi, Kakeru Takahashi, Keitaro Takahashi, Tadayuki Takahashi, Hirotaka Takahashi, Ryuichi Takahashi, Ryutaro Takahashi, Takamori Akiteru, Tadashi Takano, Keisuke Taniguchi, Atsushi Taruya, Hiroyuki Tashiro, Mitsuru Tokuda, Masao Tokunari, Morio Toyoshima, Shinji Tsujikawa, Yoshiki Tsunesada, Ken-ichi Ueda, Masayoshi Utashima, Hiroshi Yamakawa, Kazuhiro Yamamoto, Toshitaka Yamazaki, Jun'ichi Yokoyama, Chul-Moon Yoo, Shijun Yoshida, Taizoh Yoshino</a:t>
            </a:r>
          </a:p>
        </p:txBody>
      </p:sp>
      <p:sp>
        <p:nvSpPr>
          <p:cNvPr id="7" name="Rectangle 6"/>
          <p:cNvSpPr>
            <a:spLocks noChangeArrowheads="1"/>
          </p:cNvSpPr>
          <p:nvPr/>
        </p:nvSpPr>
        <p:spPr bwMode="auto">
          <a:xfrm>
            <a:off x="4429124" y="1500174"/>
            <a:ext cx="4357718" cy="677108"/>
          </a:xfrm>
          <a:prstGeom prst="rect">
            <a:avLst/>
          </a:prstGeom>
          <a:noFill/>
          <a:ln w="15875">
            <a:noFill/>
            <a:miter lim="800000"/>
            <a:headEnd/>
            <a:tailEnd/>
          </a:ln>
          <a:effectLst/>
        </p:spPr>
        <p:txBody>
          <a:bodyPr wrap="square" anchor="ctr">
            <a:spAutoFit/>
          </a:bodyPr>
          <a:lstStyle/>
          <a:p>
            <a:pPr algn="l">
              <a:buFontTx/>
              <a:buNone/>
            </a:pPr>
            <a:r>
              <a:rPr lang="en-US" altLang="ja-JP" b="1" dirty="0">
                <a:solidFill>
                  <a:srgbClr val="CCFFCC"/>
                </a:solidFill>
                <a:latin typeface="Tahoma" pitchFamily="34" charset="0"/>
              </a:rPr>
              <a:t>Masaki Ando</a:t>
            </a:r>
          </a:p>
          <a:p>
            <a:pPr algn="l">
              <a:buFontTx/>
              <a:buNone/>
            </a:pPr>
            <a:r>
              <a:rPr lang="en-US" altLang="ja-JP" sz="1400" b="1" dirty="0" smtClean="0">
                <a:solidFill>
                  <a:srgbClr val="CCFFCC"/>
                </a:solidFill>
                <a:latin typeface="Tahoma" pitchFamily="34" charset="0"/>
              </a:rPr>
              <a:t> (Department </a:t>
            </a:r>
            <a:r>
              <a:rPr lang="en-US" altLang="ja-JP" sz="1400" b="1" dirty="0">
                <a:solidFill>
                  <a:srgbClr val="CCFFCC"/>
                </a:solidFill>
                <a:latin typeface="Tahoma" pitchFamily="34" charset="0"/>
              </a:rPr>
              <a:t>of Physics</a:t>
            </a:r>
            <a:r>
              <a:rPr lang="en-US" altLang="ja-JP" sz="1400" b="1" dirty="0" smtClean="0">
                <a:solidFill>
                  <a:srgbClr val="CCFFCC"/>
                </a:solidFill>
                <a:latin typeface="Tahoma" pitchFamily="34" charset="0"/>
              </a:rPr>
              <a:t>,  Kyoto University)</a:t>
            </a:r>
            <a:endParaRPr lang="en-US" altLang="ja-JP" sz="1400" b="1" dirty="0">
              <a:solidFill>
                <a:srgbClr val="CCFFCC"/>
              </a:solidFill>
              <a:latin typeface="Tahoma" pitchFamily="34" charset="0"/>
            </a:endParaRPr>
          </a:p>
        </p:txBody>
      </p:sp>
      <p:grpSp>
        <p:nvGrpSpPr>
          <p:cNvPr id="12" name="グループ化 11"/>
          <p:cNvGrpSpPr/>
          <p:nvPr/>
        </p:nvGrpSpPr>
        <p:grpSpPr>
          <a:xfrm>
            <a:off x="928662" y="1071546"/>
            <a:ext cx="2214578" cy="2000264"/>
            <a:chOff x="746556" y="1417215"/>
            <a:chExt cx="2000990" cy="1714512"/>
          </a:xfrm>
        </p:grpSpPr>
        <p:sp>
          <p:nvSpPr>
            <p:cNvPr id="8" name="台形 7"/>
            <p:cNvSpPr/>
            <p:nvPr/>
          </p:nvSpPr>
          <p:spPr bwMode="auto">
            <a:xfrm rot="4376614">
              <a:off x="2040800" y="1931207"/>
              <a:ext cx="188864" cy="855226"/>
            </a:xfrm>
            <a:prstGeom prst="trapezoid">
              <a:avLst>
                <a:gd name="adj" fmla="val 4248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0" name="台形 9"/>
            <p:cNvSpPr/>
            <p:nvPr/>
          </p:nvSpPr>
          <p:spPr bwMode="auto">
            <a:xfrm rot="1090400">
              <a:off x="1468178" y="1550555"/>
              <a:ext cx="317392" cy="761824"/>
            </a:xfrm>
            <a:prstGeom prst="trapezoid">
              <a:avLst>
                <a:gd name="adj" fmla="val 4437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台形 10"/>
            <p:cNvSpPr/>
            <p:nvPr/>
          </p:nvSpPr>
          <p:spPr bwMode="auto">
            <a:xfrm rot="18597801">
              <a:off x="2132339" y="1409938"/>
              <a:ext cx="45719" cy="1001918"/>
            </a:xfrm>
            <a:prstGeom prst="trapezoid">
              <a:avLst>
                <a:gd name="adj" fmla="val 8241"/>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216" name="Picture 3" descr="決定版"/>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rot="21118203">
              <a:off x="746556" y="1417215"/>
              <a:ext cx="2000990" cy="1714512"/>
            </a:xfrm>
            <a:prstGeom prst="rect">
              <a:avLst/>
            </a:prstGeom>
            <a:noFill/>
          </p:spPr>
        </p:pic>
      </p:grpSp>
      <p:sp>
        <p:nvSpPr>
          <p:cNvPr id="13" name="Rectangle 5"/>
          <p:cNvSpPr>
            <a:spLocks noChangeArrowheads="1"/>
          </p:cNvSpPr>
          <p:nvPr/>
        </p:nvSpPr>
        <p:spPr bwMode="auto">
          <a:xfrm>
            <a:off x="357158" y="2345288"/>
            <a:ext cx="1714512" cy="369332"/>
          </a:xfrm>
          <a:prstGeom prst="rect">
            <a:avLst/>
          </a:prstGeom>
          <a:noFill/>
          <a:ln w="15875">
            <a:noFill/>
            <a:miter lim="800000"/>
            <a:headEnd/>
            <a:tailEnd/>
          </a:ln>
          <a:effectLst/>
        </p:spPr>
        <p:txBody>
          <a:bodyPr wrap="square" anchor="ctr">
            <a:spAutoFit/>
          </a:bodyPr>
          <a:lstStyle/>
          <a:p>
            <a:pPr algn="l">
              <a:buFontTx/>
              <a:buNone/>
            </a:pPr>
            <a:r>
              <a:rPr lang="en-US" altLang="ja-JP" sz="900" b="1" dirty="0" smtClean="0">
                <a:solidFill>
                  <a:schemeClr val="bg1">
                    <a:lumMod val="25000"/>
                  </a:schemeClr>
                </a:solidFill>
              </a:rPr>
              <a:t>Original</a:t>
            </a:r>
            <a:r>
              <a:rPr lang="en-US" altLang="ja-JP" sz="900" b="1" dirty="0" smtClean="0">
                <a:solidFill>
                  <a:schemeClr val="bg1">
                    <a:lumMod val="25000"/>
                  </a:schemeClr>
                </a:solidFill>
                <a:latin typeface="Tahoma" pitchFamily="34" charset="0"/>
              </a:rPr>
              <a:t> </a:t>
            </a:r>
          </a:p>
          <a:p>
            <a:pPr algn="l">
              <a:buFontTx/>
              <a:buNone/>
            </a:pPr>
            <a:r>
              <a:rPr lang="en-US" altLang="ja-JP" sz="900" b="1" dirty="0" smtClean="0">
                <a:solidFill>
                  <a:schemeClr val="bg1">
                    <a:lumMod val="25000"/>
                  </a:schemeClr>
                </a:solidFill>
                <a:latin typeface="Tahoma" pitchFamily="34" charset="0"/>
              </a:rPr>
              <a:t>Picture </a:t>
            </a:r>
            <a:r>
              <a:rPr lang="en-US" altLang="ja-JP" sz="900" b="1" dirty="0" smtClean="0">
                <a:solidFill>
                  <a:schemeClr val="bg1">
                    <a:lumMod val="25000"/>
                  </a:schemeClr>
                </a:solidFill>
              </a:rPr>
              <a:t>:</a:t>
            </a:r>
            <a:r>
              <a:rPr lang="en-US" altLang="ja-JP" sz="900" b="1" dirty="0" smtClean="0">
                <a:solidFill>
                  <a:schemeClr val="bg1">
                    <a:lumMod val="25000"/>
                  </a:schemeClr>
                </a:solidFill>
                <a:latin typeface="Tahoma" pitchFamily="34" charset="0"/>
              </a:rPr>
              <a:t> Sora</a:t>
            </a:r>
            <a:endParaRPr lang="en-US" altLang="ja-JP" sz="900" b="1" dirty="0">
              <a:solidFill>
                <a:schemeClr val="bg1">
                  <a:lumMod val="25000"/>
                </a:schemeClr>
              </a:solidFill>
              <a:latin typeface="Tahoma" pitchFamily="34" charset="0"/>
            </a:endParaRPr>
          </a:p>
        </p:txBody>
      </p:sp>
      <p:sp>
        <p:nvSpPr>
          <p:cNvPr id="792579" name="Rectangle 3"/>
          <p:cNvSpPr>
            <a:spLocks noGrp="1" noChangeArrowheads="1"/>
          </p:cNvSpPr>
          <p:nvPr>
            <p:ph type="ctrTitle"/>
          </p:nvPr>
        </p:nvSpPr>
        <p:spPr>
          <a:xfrm>
            <a:off x="539750" y="485775"/>
            <a:ext cx="8280400" cy="609600"/>
          </a:xfrm>
        </p:spPr>
        <p:txBody>
          <a:bodyPr/>
          <a:lstStyle/>
          <a:p>
            <a:pPr>
              <a:lnSpc>
                <a:spcPct val="100000"/>
              </a:lnSpc>
            </a:pPr>
            <a:r>
              <a:rPr lang="en-US" altLang="ja-JP" sz="3600" dirty="0" smtClean="0">
                <a:ea typeface="HGS創英角ｺﾞｼｯｸUB" pitchFamily="50" charset="-128"/>
              </a:rPr>
              <a:t>DECIGO and Pathfinder Missions</a:t>
            </a:r>
            <a:endParaRPr lang="en-US" altLang="ja-JP" sz="3600" dirty="0">
              <a:ea typeface="HGS創英角ｺﾞｼｯｸUB" pitchFamily="50" charset="-128"/>
            </a:endParaRPr>
          </a:p>
        </p:txBody>
      </p:sp>
    </p:spTree>
  </p:cSld>
  <p:clrMapOvr>
    <a:masterClrMapping/>
  </p:clrMapOvr>
  <p:transition advTm="696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031"/>
          <p:cNvSpPr>
            <a:spLocks noChangeArrowheads="1"/>
          </p:cNvSpPr>
          <p:nvPr/>
        </p:nvSpPr>
        <p:spPr bwMode="auto">
          <a:xfrm>
            <a:off x="500035" y="2571744"/>
            <a:ext cx="4214841" cy="2000264"/>
          </a:xfrm>
          <a:prstGeom prst="roundRect">
            <a:avLst>
              <a:gd name="adj" fmla="val 10296"/>
            </a:avLst>
          </a:prstGeom>
          <a:solidFill>
            <a:srgbClr val="CCECFF">
              <a:alpha val="20000"/>
            </a:srgbClr>
          </a:solidFill>
          <a:ln w="15875">
            <a:noFill/>
            <a:round/>
            <a:headEnd/>
            <a:tailEnd/>
          </a:ln>
          <a:effectLst/>
        </p:spPr>
        <p:txBody>
          <a:bodyPr wrap="square" anchor="ctr">
            <a:noAutofit/>
          </a:bodyPr>
          <a:lstStyle/>
          <a:p>
            <a:endParaRPr lang="ja-JP" altLang="en-US"/>
          </a:p>
        </p:txBody>
      </p:sp>
      <p:sp>
        <p:nvSpPr>
          <p:cNvPr id="1109001" name="Rectangle 9"/>
          <p:cNvSpPr>
            <a:spLocks noGrp="1" noChangeArrowheads="1"/>
          </p:cNvSpPr>
          <p:nvPr>
            <p:ph type="title"/>
          </p:nvPr>
        </p:nvSpPr>
        <p:spPr/>
        <p:txBody>
          <a:bodyPr/>
          <a:lstStyle/>
          <a:p>
            <a:r>
              <a:rPr lang="en-US" altLang="ja-JP" dirty="0" smtClean="0">
                <a:solidFill>
                  <a:srgbClr val="DDDDDD"/>
                </a:solidFill>
                <a:latin typeface="Tahoma" pitchFamily="34" charset="0"/>
              </a:rPr>
              <a:t>Effect of Gravitational waves</a:t>
            </a:r>
            <a:endParaRPr lang="ja-JP" altLang="en-US" dirty="0">
              <a:solidFill>
                <a:srgbClr val="DDDDDD"/>
              </a:solidFill>
              <a:latin typeface="Tahoma" pitchFamily="34" charset="0"/>
            </a:endParaRPr>
          </a:p>
        </p:txBody>
      </p:sp>
      <p:sp>
        <p:nvSpPr>
          <p:cNvPr id="2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a:solidFill>
                <a:srgbClr val="EAEAEA"/>
              </a:solidFill>
              <a:latin typeface="Tahoma" pitchFamily="34" charset="0"/>
              <a:ea typeface="HGP創英角ｺﾞｼｯｸUB" pitchFamily="50" charset="-128"/>
              <a:cs typeface="+mn-cs"/>
            </a:endParaRPr>
          </a:p>
        </p:txBody>
      </p:sp>
      <p:sp>
        <p:nvSpPr>
          <p:cNvPr id="1109002" name="Rectangle 10"/>
          <p:cNvSpPr>
            <a:spLocks noGrp="1" noChangeArrowheads="1"/>
          </p:cNvSpPr>
          <p:nvPr>
            <p:ph type="body" idx="4294967295"/>
          </p:nvPr>
        </p:nvSpPr>
        <p:spPr>
          <a:xfrm>
            <a:off x="381003" y="1142984"/>
            <a:ext cx="6048385" cy="1295400"/>
          </a:xfrm>
          <a:prstGeom prst="rect">
            <a:avLst/>
          </a:prstGeom>
        </p:spPr>
        <p:txBody>
          <a:bodyPr/>
          <a:lstStyle/>
          <a:p>
            <a:pPr>
              <a:spcBef>
                <a:spcPct val="0"/>
              </a:spcBef>
              <a:buFont typeface="Wingdings" pitchFamily="2" charset="2"/>
              <a:buNone/>
            </a:pPr>
            <a:r>
              <a:rPr lang="en-US" altLang="ja-JP" b="1" dirty="0" smtClean="0">
                <a:latin typeface="Tahoma" pitchFamily="34" charset="0"/>
                <a:ea typeface="HGP創英角ｺﾞｼｯｸUB" pitchFamily="50" charset="-128"/>
              </a:rPr>
              <a:t>Gravitational Waves</a:t>
            </a:r>
            <a:endParaRPr lang="ja-JP" altLang="en-US" b="1" dirty="0">
              <a:solidFill>
                <a:srgbClr val="0000FF"/>
              </a:solidFill>
              <a:latin typeface="Tahoma" pitchFamily="34" charset="0"/>
              <a:ea typeface="HGP創英角ｺﾞｼｯｸUB" pitchFamily="50" charset="-128"/>
            </a:endParaRPr>
          </a:p>
          <a:p>
            <a:pPr lvl="1">
              <a:spcBef>
                <a:spcPct val="0"/>
              </a:spcBef>
              <a:buFont typeface="Wingdings" pitchFamily="2" charset="2"/>
              <a:buNone/>
            </a:pPr>
            <a:r>
              <a:rPr lang="en-US" altLang="ja-JP" b="1" dirty="0" smtClean="0">
                <a:solidFill>
                  <a:srgbClr val="CCECFF"/>
                </a:solidFill>
                <a:latin typeface="Tahoma" pitchFamily="34" charset="0"/>
                <a:ea typeface="HGP創英角ｺﾞｼｯｸUB" pitchFamily="50" charset="-128"/>
              </a:rPr>
              <a:t>Change in proper distance</a:t>
            </a:r>
            <a:endParaRPr lang="ja-JP" altLang="en-US" b="1" dirty="0">
              <a:solidFill>
                <a:srgbClr val="CCECFF"/>
              </a:solidFill>
              <a:latin typeface="Tahoma" pitchFamily="34" charset="0"/>
              <a:ea typeface="HGP創英角ｺﾞｼｯｸUB" pitchFamily="50" charset="-128"/>
            </a:endParaRPr>
          </a:p>
          <a:p>
            <a:pPr lvl="1">
              <a:spcBef>
                <a:spcPct val="0"/>
              </a:spcBef>
              <a:buFont typeface="Wingdings" pitchFamily="2" charset="2"/>
              <a:buNone/>
            </a:pPr>
            <a:r>
              <a:rPr lang="en-US" altLang="ja-JP" b="1" dirty="0" smtClean="0">
                <a:solidFill>
                  <a:srgbClr val="CCECFF"/>
                </a:solidFill>
                <a:latin typeface="Tahoma" pitchFamily="34" charset="0"/>
                <a:ea typeface="HGP創英角ｺﾞｼｯｸUB" pitchFamily="50" charset="-128"/>
              </a:rPr>
              <a:t>Tidal force for finite-sized matter</a:t>
            </a:r>
            <a:endParaRPr lang="ja-JP" altLang="en-US" b="1" dirty="0">
              <a:solidFill>
                <a:srgbClr val="CCECFF"/>
              </a:solidFill>
              <a:latin typeface="Tahoma" pitchFamily="34" charset="0"/>
              <a:ea typeface="HGP創英角ｺﾞｼｯｸUB" pitchFamily="50" charset="-128"/>
            </a:endParaRPr>
          </a:p>
        </p:txBody>
      </p:sp>
      <p:grpSp>
        <p:nvGrpSpPr>
          <p:cNvPr id="2" name="Group 2"/>
          <p:cNvGrpSpPr>
            <a:grpSpLocks/>
          </p:cNvGrpSpPr>
          <p:nvPr/>
        </p:nvGrpSpPr>
        <p:grpSpPr bwMode="auto">
          <a:xfrm>
            <a:off x="4787900" y="2133600"/>
            <a:ext cx="4033838" cy="3671888"/>
            <a:chOff x="3016" y="1344"/>
            <a:chExt cx="2541" cy="2313"/>
          </a:xfrm>
        </p:grpSpPr>
        <p:sp>
          <p:nvSpPr>
            <p:cNvPr id="1108995" name="Line 3"/>
            <p:cNvSpPr>
              <a:spLocks noChangeShapeType="1"/>
            </p:cNvSpPr>
            <p:nvPr/>
          </p:nvSpPr>
          <p:spPr bwMode="auto">
            <a:xfrm flipH="1">
              <a:off x="4195" y="1389"/>
              <a:ext cx="22" cy="2268"/>
            </a:xfrm>
            <a:prstGeom prst="line">
              <a:avLst/>
            </a:prstGeom>
            <a:noFill/>
            <a:ln w="38100">
              <a:solidFill>
                <a:srgbClr val="008000"/>
              </a:solidFill>
              <a:round/>
              <a:headEnd type="stealth" w="med" len="me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108996" name="Line 4"/>
            <p:cNvSpPr>
              <a:spLocks noChangeShapeType="1"/>
            </p:cNvSpPr>
            <p:nvPr/>
          </p:nvSpPr>
          <p:spPr bwMode="auto">
            <a:xfrm flipH="1" flipV="1">
              <a:off x="3016" y="2432"/>
              <a:ext cx="2404" cy="726"/>
            </a:xfrm>
            <a:prstGeom prst="line">
              <a:avLst/>
            </a:prstGeom>
            <a:noFill/>
            <a:ln w="38100">
              <a:solidFill>
                <a:srgbClr val="008000"/>
              </a:solidFill>
              <a:round/>
              <a:headEnd type="stealth" w="med" len="me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108997" name="Line 5"/>
            <p:cNvSpPr>
              <a:spLocks noChangeShapeType="1"/>
            </p:cNvSpPr>
            <p:nvPr/>
          </p:nvSpPr>
          <p:spPr bwMode="auto">
            <a:xfrm flipH="1">
              <a:off x="3469" y="2160"/>
              <a:ext cx="1361" cy="1361"/>
            </a:xfrm>
            <a:prstGeom prst="line">
              <a:avLst/>
            </a:prstGeom>
            <a:noFill/>
            <a:ln w="38100">
              <a:solidFill>
                <a:srgbClr val="008000"/>
              </a:solidFill>
              <a:round/>
              <a:headEnd type="stealth" w="med" len="me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108998" name="Rectangle 6"/>
            <p:cNvSpPr>
              <a:spLocks noChangeArrowheads="1"/>
            </p:cNvSpPr>
            <p:nvPr/>
          </p:nvSpPr>
          <p:spPr bwMode="auto">
            <a:xfrm>
              <a:off x="5375" y="3063"/>
              <a:ext cx="182" cy="2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i="1" kern="1200">
                  <a:solidFill>
                    <a:srgbClr val="008000"/>
                  </a:solidFill>
                  <a:latin typeface="Tahoma" pitchFamily="34" charset="0"/>
                  <a:ea typeface="HGP創英角ｺﾞｼｯｸUB" pitchFamily="50" charset="-128"/>
                  <a:cs typeface="+mn-cs"/>
                </a:rPr>
                <a:t>x</a:t>
              </a:r>
            </a:p>
          </p:txBody>
        </p:sp>
        <p:sp>
          <p:nvSpPr>
            <p:cNvPr id="1108999" name="Rectangle 7"/>
            <p:cNvSpPr>
              <a:spLocks noChangeArrowheads="1"/>
            </p:cNvSpPr>
            <p:nvPr/>
          </p:nvSpPr>
          <p:spPr bwMode="auto">
            <a:xfrm>
              <a:off x="4830" y="1979"/>
              <a:ext cx="182" cy="2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i="1" kern="1200">
                  <a:solidFill>
                    <a:srgbClr val="008000"/>
                  </a:solidFill>
                  <a:latin typeface="Tahoma" pitchFamily="34" charset="0"/>
                  <a:ea typeface="HGP創英角ｺﾞｼｯｸUB" pitchFamily="50" charset="-128"/>
                  <a:cs typeface="+mn-cs"/>
                </a:rPr>
                <a:t>y</a:t>
              </a:r>
            </a:p>
          </p:txBody>
        </p:sp>
        <p:sp>
          <p:nvSpPr>
            <p:cNvPr id="1109000" name="Rectangle 8"/>
            <p:cNvSpPr>
              <a:spLocks noChangeArrowheads="1"/>
            </p:cNvSpPr>
            <p:nvPr/>
          </p:nvSpPr>
          <p:spPr bwMode="auto">
            <a:xfrm>
              <a:off x="3969" y="1344"/>
              <a:ext cx="182" cy="2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i="1" kern="1200">
                  <a:solidFill>
                    <a:srgbClr val="008000"/>
                  </a:solidFill>
                  <a:latin typeface="Tahoma" pitchFamily="34" charset="0"/>
                  <a:ea typeface="HGP創英角ｺﾞｼｯｸUB" pitchFamily="50" charset="-128"/>
                  <a:cs typeface="+mn-cs"/>
                </a:rPr>
                <a:t>z</a:t>
              </a:r>
            </a:p>
          </p:txBody>
        </p:sp>
      </p:grpSp>
      <p:pic>
        <p:nvPicPr>
          <p:cNvPr id="1109007" name="Picture 15" descr="particles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37200" y="3783013"/>
            <a:ext cx="2316163" cy="1295400"/>
          </a:xfrm>
          <a:prstGeom prst="rect">
            <a:avLst/>
          </a:prstGeom>
          <a:noFill/>
        </p:spPr>
      </p:pic>
      <p:grpSp>
        <p:nvGrpSpPr>
          <p:cNvPr id="3" name="Group 16"/>
          <p:cNvGrpSpPr>
            <a:grpSpLocks/>
          </p:cNvGrpSpPr>
          <p:nvPr/>
        </p:nvGrpSpPr>
        <p:grpSpPr bwMode="auto">
          <a:xfrm>
            <a:off x="6804025" y="1196975"/>
            <a:ext cx="1890713" cy="1800225"/>
            <a:chOff x="4286" y="754"/>
            <a:chExt cx="1191" cy="1361"/>
          </a:xfrm>
        </p:grpSpPr>
        <p:pic>
          <p:nvPicPr>
            <p:cNvPr id="1109009" name="Picture 17" descr="wav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86" y="1026"/>
              <a:ext cx="635" cy="1089"/>
            </a:xfrm>
            <a:prstGeom prst="rect">
              <a:avLst/>
            </a:prstGeom>
            <a:noFill/>
          </p:spPr>
        </p:pic>
        <p:sp>
          <p:nvSpPr>
            <p:cNvPr id="1109010" name="Text Box 18"/>
            <p:cNvSpPr txBox="1">
              <a:spLocks noChangeAspect="1" noChangeArrowheads="1"/>
            </p:cNvSpPr>
            <p:nvPr/>
          </p:nvSpPr>
          <p:spPr bwMode="auto">
            <a:xfrm>
              <a:off x="4694" y="754"/>
              <a:ext cx="783" cy="396"/>
            </a:xfrm>
            <a:prstGeom prst="rect">
              <a:avLst/>
            </a:prstGeom>
            <a:noFill/>
            <a:ln w="9525">
              <a:noFill/>
              <a:miter lim="800000"/>
              <a:headEnd/>
              <a:tailEnd/>
            </a:ln>
            <a:effectLst/>
          </p:spPr>
          <p:txBody>
            <a:bodyPr>
              <a:spAutoFit/>
            </a:bodyPr>
            <a:lstStyle/>
            <a:p>
              <a:pPr rtl="0" fontAlgn="base">
                <a:spcBef>
                  <a:spcPct val="0"/>
                </a:spcBef>
                <a:spcAft>
                  <a:spcPct val="0"/>
                </a:spcAft>
                <a:buNone/>
              </a:pPr>
              <a:r>
                <a:rPr kumimoji="1" lang="en-US" altLang="ja-JP" sz="2800" b="1" kern="1200" dirty="0" smtClean="0">
                  <a:solidFill>
                    <a:srgbClr val="C80000"/>
                  </a:solidFill>
                  <a:latin typeface="+mn-lt"/>
                  <a:ea typeface="HGP創英角ｺﾞｼｯｸUB" pitchFamily="50" charset="-128"/>
                  <a:cs typeface="+mn-cs"/>
                </a:rPr>
                <a:t>GW</a:t>
              </a:r>
              <a:endParaRPr kumimoji="1" lang="ja-JP" altLang="en-US" sz="2800" b="1" kern="1200" dirty="0">
                <a:solidFill>
                  <a:srgbClr val="C80000"/>
                </a:solidFill>
                <a:latin typeface="+mn-lt"/>
                <a:ea typeface="HGP創英角ｺﾞｼｯｸUB" pitchFamily="50" charset="-128"/>
                <a:cs typeface="+mn-cs"/>
              </a:endParaRPr>
            </a:p>
          </p:txBody>
        </p:sp>
      </p:grpSp>
      <p:pic>
        <p:nvPicPr>
          <p:cNvPr id="1109011" name="Picture 19" descr="particles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78300" y="2997200"/>
            <a:ext cx="4791075" cy="2762250"/>
          </a:xfrm>
          <a:prstGeom prst="rect">
            <a:avLst/>
          </a:prstGeom>
          <a:noFill/>
        </p:spPr>
      </p:pic>
      <p:pic>
        <p:nvPicPr>
          <p:cNvPr id="1109012" name="Picture 20"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7524750" y="4618038"/>
            <a:ext cx="222250" cy="222250"/>
          </a:xfrm>
          <a:prstGeom prst="rect">
            <a:avLst/>
          </a:prstGeom>
          <a:noFill/>
        </p:spPr>
      </p:pic>
      <p:pic>
        <p:nvPicPr>
          <p:cNvPr id="1109013" name="Picture 21"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5627688" y="4041775"/>
            <a:ext cx="222250" cy="222250"/>
          </a:xfrm>
          <a:prstGeom prst="rect">
            <a:avLst/>
          </a:prstGeom>
          <a:noFill/>
        </p:spPr>
      </p:pic>
      <p:pic>
        <p:nvPicPr>
          <p:cNvPr id="1109014" name="Picture 22"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7083425" y="3817938"/>
            <a:ext cx="222250" cy="222250"/>
          </a:xfrm>
          <a:prstGeom prst="rect">
            <a:avLst/>
          </a:prstGeom>
          <a:noFill/>
        </p:spPr>
      </p:pic>
      <p:pic>
        <p:nvPicPr>
          <p:cNvPr id="1109015" name="Picture 23"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6075363" y="4802188"/>
            <a:ext cx="222250" cy="222250"/>
          </a:xfrm>
          <a:prstGeom prst="rect">
            <a:avLst/>
          </a:prstGeom>
          <a:noFill/>
        </p:spPr>
      </p:pic>
      <p:pic>
        <p:nvPicPr>
          <p:cNvPr id="1109016" name="Picture 24"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6296025" y="3784600"/>
            <a:ext cx="222250" cy="222250"/>
          </a:xfrm>
          <a:prstGeom prst="rect">
            <a:avLst/>
          </a:prstGeom>
          <a:noFill/>
        </p:spPr>
      </p:pic>
      <p:pic>
        <p:nvPicPr>
          <p:cNvPr id="1109017" name="Picture 25"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5532438" y="4503738"/>
            <a:ext cx="222250" cy="222250"/>
          </a:xfrm>
          <a:prstGeom prst="rect">
            <a:avLst/>
          </a:prstGeom>
          <a:noFill/>
        </p:spPr>
      </p:pic>
      <p:pic>
        <p:nvPicPr>
          <p:cNvPr id="1109018" name="Picture 26"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6862763" y="4864100"/>
            <a:ext cx="222250" cy="222250"/>
          </a:xfrm>
          <a:prstGeom prst="rect">
            <a:avLst/>
          </a:prstGeom>
          <a:noFill/>
        </p:spPr>
      </p:pic>
      <p:pic>
        <p:nvPicPr>
          <p:cNvPr id="1109019" name="Picture 27"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7643813" y="4124325"/>
            <a:ext cx="222250" cy="222250"/>
          </a:xfrm>
          <a:prstGeom prst="rect">
            <a:avLst/>
          </a:prstGeom>
          <a:noFill/>
        </p:spPr>
      </p:pic>
      <p:sp>
        <p:nvSpPr>
          <p:cNvPr id="1109020" name="Rectangle 28"/>
          <p:cNvSpPr>
            <a:spLocks noChangeArrowheads="1"/>
          </p:cNvSpPr>
          <p:nvPr/>
        </p:nvSpPr>
        <p:spPr bwMode="auto">
          <a:xfrm>
            <a:off x="428596" y="3429000"/>
            <a:ext cx="4357718" cy="110799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smtClean="0">
                <a:solidFill>
                  <a:srgbClr val="003300"/>
                </a:solidFill>
                <a:latin typeface="Tahoma" pitchFamily="34" charset="0"/>
                <a:ea typeface="HGP創英角ｺﾞｼｯｸUB" pitchFamily="50" charset="-128"/>
                <a:cs typeface="+mn-cs"/>
              </a:rPr>
              <a:t>    </a:t>
            </a:r>
            <a:r>
              <a:rPr lang="en-US" altLang="ja-JP" sz="1800" b="1" dirty="0" smtClean="0">
                <a:solidFill>
                  <a:srgbClr val="FFFFFF"/>
                </a:solidFill>
              </a:rPr>
              <a:t>Typical amp.  </a:t>
            </a:r>
            <a:r>
              <a:rPr kumimoji="1" lang="en-US" altLang="ja-JP" sz="2000" b="1" i="1" kern="1200" dirty="0" smtClean="0">
                <a:solidFill>
                  <a:srgbClr val="CCECFF"/>
                </a:solidFill>
                <a:latin typeface="Tahoma" pitchFamily="34" charset="0"/>
                <a:ea typeface="HGP創英角ｺﾞｼｯｸUB" pitchFamily="50" charset="-128"/>
                <a:cs typeface="+mn-cs"/>
              </a:rPr>
              <a:t>h</a:t>
            </a:r>
            <a:r>
              <a:rPr kumimoji="1" lang="en-US" altLang="ja-JP" sz="2000" b="1" kern="1200" dirty="0" smtClean="0">
                <a:solidFill>
                  <a:srgbClr val="CCECFF"/>
                </a:solidFill>
                <a:latin typeface="Tahoma" pitchFamily="34" charset="0"/>
                <a:ea typeface="HGP創英角ｺﾞｼｯｸUB" pitchFamily="50" charset="-128"/>
                <a:cs typeface="+mn-cs"/>
              </a:rPr>
              <a:t> </a:t>
            </a:r>
            <a:r>
              <a:rPr kumimoji="1" lang="en-US" altLang="ja-JP" sz="2000" b="1" kern="1200" dirty="0">
                <a:solidFill>
                  <a:srgbClr val="CCECFF"/>
                </a:solidFill>
                <a:latin typeface="Tahoma" pitchFamily="34" charset="0"/>
                <a:ea typeface="HGP創英角ｺﾞｼｯｸUB" pitchFamily="50" charset="-128"/>
                <a:cs typeface="+mn-cs"/>
              </a:rPr>
              <a:t>=10</a:t>
            </a:r>
            <a:r>
              <a:rPr kumimoji="1" lang="en-US" altLang="ja-JP" sz="2000" b="1" kern="1200" baseline="30000" dirty="0">
                <a:solidFill>
                  <a:srgbClr val="CCECFF"/>
                </a:solidFill>
                <a:latin typeface="Tahoma" pitchFamily="34" charset="0"/>
                <a:ea typeface="HGP創英角ｺﾞｼｯｸUB" pitchFamily="50" charset="-128"/>
                <a:cs typeface="+mn-cs"/>
              </a:rPr>
              <a:t>-21</a:t>
            </a:r>
            <a:r>
              <a:rPr kumimoji="1" lang="en-US" altLang="ja-JP" sz="2000" b="1" kern="1200" dirty="0">
                <a:solidFill>
                  <a:srgbClr val="CCEC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CCECFF"/>
                </a:solidFill>
                <a:latin typeface="Tahoma" pitchFamily="34" charset="0"/>
                <a:ea typeface="HGP創英角ｺﾞｼｯｸUB" pitchFamily="50" charset="-128"/>
                <a:cs typeface="+mn-cs"/>
              </a:rPr>
              <a:t>    </a:t>
            </a:r>
            <a:r>
              <a:rPr kumimoji="1" lang="en-US" altLang="ja-JP" sz="2000" b="1" kern="1200" dirty="0">
                <a:solidFill>
                  <a:srgbClr val="FFFFFF"/>
                </a:solidFill>
                <a:latin typeface="Tahoma" pitchFamily="34" charset="0"/>
                <a:ea typeface="HGP創英角ｺﾞｼｯｸUB" pitchFamily="50" charset="-128"/>
                <a:cs typeface="+mn-cs"/>
              </a:rPr>
              <a:t> </a:t>
            </a:r>
            <a:r>
              <a:rPr kumimoji="1" lang="ja-JP" altLang="en-US" sz="2000" b="1" kern="1200" dirty="0" smtClean="0">
                <a:solidFill>
                  <a:srgbClr val="FFFFFF"/>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FFFFF"/>
                </a:solidFill>
                <a:latin typeface="Tahoma" pitchFamily="34" charset="0"/>
                <a:ea typeface="HGP創英角ｺﾞｼｯｸUB" pitchFamily="50" charset="-128"/>
                <a:cs typeface="+mn-cs"/>
                <a:sym typeface="Wingdings" pitchFamily="2" charset="2"/>
              </a:rPr>
              <a:t>distance change by</a:t>
            </a:r>
            <a:r>
              <a:rPr kumimoji="1" lang="en-US" altLang="ja-JP" sz="2000" b="1" kern="1200" dirty="0" smtClean="0">
                <a:solidFill>
                  <a:srgbClr val="CCECFF"/>
                </a:solidFill>
                <a:latin typeface="Tahoma" pitchFamily="34" charset="0"/>
                <a:ea typeface="HGP創英角ｺﾞｼｯｸUB" pitchFamily="50" charset="-128"/>
                <a:cs typeface="+mn-cs"/>
                <a:sym typeface="Wingdings" pitchFamily="2" charset="2"/>
              </a:rPr>
              <a:t> 10</a:t>
            </a:r>
            <a:r>
              <a:rPr kumimoji="1" lang="en-US" altLang="ja-JP" sz="2000" b="1" kern="1200" baseline="30000" dirty="0" smtClean="0">
                <a:solidFill>
                  <a:srgbClr val="CCECFF"/>
                </a:solidFill>
                <a:latin typeface="Tahoma" pitchFamily="34" charset="0"/>
                <a:ea typeface="HGP創英角ｺﾞｼｯｸUB" pitchFamily="50" charset="-128"/>
                <a:cs typeface="+mn-cs"/>
                <a:sym typeface="Wingdings" pitchFamily="2" charset="2"/>
              </a:rPr>
              <a:t>-21</a:t>
            </a:r>
            <a:r>
              <a:rPr kumimoji="1" lang="en-US" altLang="ja-JP" sz="2000" b="1" kern="1200" dirty="0" smtClean="0">
                <a:solidFill>
                  <a:srgbClr val="CCECFF"/>
                </a:solidFill>
                <a:latin typeface="Tahoma" pitchFamily="34" charset="0"/>
                <a:ea typeface="HGP創英角ｺﾞｼｯｸUB" pitchFamily="50" charset="-128"/>
                <a:cs typeface="+mn-cs"/>
                <a:sym typeface="Wingdings" pitchFamily="2" charset="2"/>
              </a:rPr>
              <a:t>m</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sym typeface="Wingdings" pitchFamily="2" charset="2"/>
              </a:rPr>
              <a:t>                  </a:t>
            </a:r>
            <a:r>
              <a:rPr lang="en-US" altLang="ja-JP" sz="2000" b="1" dirty="0" smtClean="0">
                <a:solidFill>
                  <a:srgbClr val="FFFFFF"/>
                </a:solidFill>
                <a:sym typeface="Wingdings" pitchFamily="2" charset="2"/>
              </a:rPr>
              <a:t> for </a:t>
            </a:r>
            <a:r>
              <a:rPr lang="en-US" altLang="ja-JP" sz="2000" b="1" dirty="0" smtClean="0">
                <a:solidFill>
                  <a:srgbClr val="CCECFF"/>
                </a:solidFill>
                <a:sym typeface="Wingdings" pitchFamily="2" charset="2"/>
              </a:rPr>
              <a:t>1-m </a:t>
            </a:r>
            <a:r>
              <a:rPr lang="en-US" altLang="ja-JP" sz="2000" b="1" dirty="0" smtClean="0">
                <a:solidFill>
                  <a:srgbClr val="FFFFFF"/>
                </a:solidFill>
                <a:sym typeface="Wingdings" pitchFamily="2" charset="2"/>
              </a:rPr>
              <a:t>separation</a:t>
            </a:r>
            <a:endParaRPr kumimoji="1" lang="ja-JP" altLang="en-US" sz="2000" b="1" i="1" kern="1200" dirty="0">
              <a:solidFill>
                <a:srgbClr val="FFFFFF"/>
              </a:solidFill>
              <a:latin typeface="Tahoma" pitchFamily="34" charset="0"/>
              <a:ea typeface="HGP創英角ｺﾞｼｯｸUB" pitchFamily="50" charset="-128"/>
              <a:cs typeface="+mn-cs"/>
            </a:endParaRPr>
          </a:p>
        </p:txBody>
      </p:sp>
      <p:sp>
        <p:nvSpPr>
          <p:cNvPr id="26" name="Rectangle 28"/>
          <p:cNvSpPr>
            <a:spLocks noChangeArrowheads="1"/>
          </p:cNvSpPr>
          <p:nvPr/>
        </p:nvSpPr>
        <p:spPr bwMode="auto">
          <a:xfrm>
            <a:off x="500034" y="2643182"/>
            <a:ext cx="4357718"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DDDDDD"/>
                </a:solidFill>
                <a:latin typeface="Tahoma" pitchFamily="34" charset="0"/>
                <a:ea typeface="HGP創英角ｺﾞｼｯｸUB" pitchFamily="50" charset="-128"/>
                <a:cs typeface="+mn-cs"/>
              </a:rPr>
              <a:t>GW amplitude</a:t>
            </a:r>
            <a:r>
              <a:rPr kumimoji="1" lang="ja-JP" altLang="en-US" sz="2000" b="1" kern="1200" dirty="0" smtClean="0">
                <a:solidFill>
                  <a:srgbClr val="DDDDDD"/>
                </a:solidFill>
                <a:latin typeface="Tahoma" pitchFamily="34" charset="0"/>
                <a:ea typeface="HGP創英角ｺﾞｼｯｸUB" pitchFamily="50" charset="-128"/>
                <a:cs typeface="+mn-cs"/>
              </a:rPr>
              <a:t> </a:t>
            </a:r>
            <a:r>
              <a:rPr kumimoji="1" lang="en-US" altLang="ja-JP" sz="2000" b="1" i="1" kern="1200" dirty="0">
                <a:solidFill>
                  <a:srgbClr val="DDDDDD"/>
                </a:solidFill>
                <a:latin typeface="Tahoma" pitchFamily="34" charset="0"/>
                <a:ea typeface="HGP創英角ｺﾞｼｯｸUB" pitchFamily="50" charset="-128"/>
                <a:cs typeface="+mn-cs"/>
              </a:rPr>
              <a:t>h  </a:t>
            </a:r>
            <a:r>
              <a:rPr kumimoji="1" lang="en-US" altLang="ja-JP" sz="2000" b="1" kern="1200" dirty="0">
                <a:solidFill>
                  <a:srgbClr val="DDDDDD"/>
                </a:solidFill>
                <a:latin typeface="Tahoma" pitchFamily="34" charset="0"/>
                <a:ea typeface="HGP創英角ｺﾞｼｯｸUB" pitchFamily="50" charset="-128"/>
                <a:cs typeface="+mn-cs"/>
              </a:rPr>
              <a:t>: </a:t>
            </a:r>
            <a:r>
              <a:rPr kumimoji="1" lang="en-US" altLang="ja-JP" sz="2000" b="1" kern="1200" dirty="0" smtClean="0">
                <a:solidFill>
                  <a:srgbClr val="DDDDDD"/>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DDDDDD"/>
                </a:solidFill>
              </a:rPr>
              <a:t>     Strain (dimensionless)</a:t>
            </a:r>
            <a:endParaRPr kumimoji="1" lang="ja-JP" altLang="en-US" sz="2000" b="1" i="1" kern="1200" dirty="0">
              <a:solidFill>
                <a:srgbClr val="FFFFFF"/>
              </a:solidFill>
              <a:latin typeface="Tahoma" pitchFamily="34" charset="0"/>
              <a:ea typeface="HGP創英角ｺﾞｼｯｸUB" pitchFamily="50" charset="-128"/>
              <a:cs typeface="+mn-cs"/>
            </a:endParaRPr>
          </a:p>
        </p:txBody>
      </p:sp>
      <p:sp>
        <p:nvSpPr>
          <p:cNvPr id="28" name="Rectangle 10"/>
          <p:cNvSpPr txBox="1">
            <a:spLocks noChangeArrowheads="1"/>
          </p:cNvSpPr>
          <p:nvPr/>
        </p:nvSpPr>
        <p:spPr>
          <a:xfrm>
            <a:off x="785786" y="5429264"/>
            <a:ext cx="4762501" cy="857256"/>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
                <a:schemeClr val="accent2"/>
              </a:buClr>
              <a:buSzPct val="70000"/>
              <a:buFont typeface="Wingdings" pitchFamily="2" charset="2"/>
              <a:buNone/>
              <a:tabLst/>
              <a:defRPr/>
            </a:pPr>
            <a:r>
              <a:rPr kumimoji="1" lang="en-US" altLang="ja-JP" sz="2000" b="1" i="0" u="none" strike="noStrike" kern="0" cap="none" spc="0" normalizeH="0" baseline="0" noProof="0" dirty="0" smtClean="0">
                <a:ln>
                  <a:noFill/>
                </a:ln>
                <a:solidFill>
                  <a:srgbClr val="EAEAEA"/>
                </a:solidFill>
                <a:effectLst/>
                <a:uLnTx/>
                <a:uFillTx/>
                <a:latin typeface="Tahoma" pitchFamily="34" charset="0"/>
                <a:ea typeface="HGP創英角ｺﾞｼｯｸUB" pitchFamily="50" charset="-128"/>
                <a:cs typeface="+mn-cs"/>
              </a:rPr>
              <a:t>Precise</a:t>
            </a:r>
            <a:r>
              <a:rPr kumimoji="1" lang="en-US" altLang="ja-JP" sz="2000" b="1" i="0" u="none" strike="noStrike" kern="0" cap="none" spc="0" normalizeH="0" noProof="0" dirty="0" smtClean="0">
                <a:ln>
                  <a:noFill/>
                </a:ln>
                <a:solidFill>
                  <a:srgbClr val="EAEAEA"/>
                </a:solidFill>
                <a:effectLst/>
                <a:uLnTx/>
                <a:uFillTx/>
                <a:latin typeface="Tahoma" pitchFamily="34" charset="0"/>
                <a:ea typeface="HGP創英角ｺﾞｼｯｸUB" pitchFamily="50" charset="-128"/>
                <a:cs typeface="+mn-cs"/>
              </a:rPr>
              <a:t> length measurement</a:t>
            </a:r>
          </a:p>
          <a:p>
            <a:pPr marL="193675" marR="0" lvl="0" indent="-193675" algn="l" defTabSz="914400" rtl="0" eaLnBrk="0" fontAlgn="base" latinLnBrk="0" hangingPunct="0">
              <a:lnSpc>
                <a:spcPct val="110000"/>
              </a:lnSpc>
              <a:spcBef>
                <a:spcPct val="0"/>
              </a:spcBef>
              <a:spcAft>
                <a:spcPct val="0"/>
              </a:spcAft>
              <a:buClr>
                <a:schemeClr val="accent2"/>
              </a:buClr>
              <a:buSzPct val="70000"/>
              <a:buFont typeface="Wingdings" pitchFamily="2" charset="2"/>
              <a:buNone/>
              <a:tabLst/>
              <a:defRPr/>
            </a:pPr>
            <a:r>
              <a:rPr lang="en-US" altLang="ja-JP" sz="2000" b="1" kern="0" baseline="0" dirty="0" smtClean="0">
                <a:solidFill>
                  <a:srgbClr val="EAEAEA"/>
                </a:solidFill>
              </a:rPr>
              <a:t>    with</a:t>
            </a:r>
            <a:r>
              <a:rPr lang="en-US" altLang="ja-JP" sz="2000" b="1" kern="0" dirty="0" smtClean="0">
                <a:solidFill>
                  <a:srgbClr val="EAEAEA"/>
                </a:solidFill>
              </a:rPr>
              <a:t> long baseline</a:t>
            </a:r>
          </a:p>
        </p:txBody>
      </p:sp>
      <p:sp>
        <p:nvSpPr>
          <p:cNvPr id="29" name="AutoShape 1033"/>
          <p:cNvSpPr>
            <a:spLocks noChangeArrowheads="1"/>
          </p:cNvSpPr>
          <p:nvPr/>
        </p:nvSpPr>
        <p:spPr bwMode="auto">
          <a:xfrm rot="5400000">
            <a:off x="2474693" y="4678568"/>
            <a:ext cx="347673" cy="725091"/>
          </a:xfrm>
          <a:custGeom>
            <a:avLst/>
            <a:gdLst>
              <a:gd name="G0" fmla="+- 11624 0 0"/>
              <a:gd name="G1" fmla="+- 3985 0 0"/>
              <a:gd name="G2" fmla="+- 21600 0 3985"/>
              <a:gd name="G3" fmla="+- 10800 0 3985"/>
              <a:gd name="G4" fmla="+- 21600 0 11624"/>
              <a:gd name="G5" fmla="*/ G4 G3 10800"/>
              <a:gd name="G6" fmla="+- 21600 0 G5"/>
              <a:gd name="T0" fmla="*/ 11624 w 21600"/>
              <a:gd name="T1" fmla="*/ 0 h 21600"/>
              <a:gd name="T2" fmla="*/ 0 w 21600"/>
              <a:gd name="T3" fmla="*/ 10800 h 21600"/>
              <a:gd name="T4" fmla="*/ 11624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624" y="0"/>
                </a:moveTo>
                <a:lnTo>
                  <a:pt x="11624" y="3985"/>
                </a:lnTo>
                <a:lnTo>
                  <a:pt x="3375" y="3985"/>
                </a:lnTo>
                <a:lnTo>
                  <a:pt x="3375" y="17615"/>
                </a:lnTo>
                <a:lnTo>
                  <a:pt x="11624" y="17615"/>
                </a:lnTo>
                <a:lnTo>
                  <a:pt x="11624" y="21600"/>
                </a:lnTo>
                <a:lnTo>
                  <a:pt x="21600" y="10800"/>
                </a:lnTo>
                <a:close/>
              </a:path>
              <a:path w="21600" h="21600">
                <a:moveTo>
                  <a:pt x="1350" y="3985"/>
                </a:moveTo>
                <a:lnTo>
                  <a:pt x="1350" y="17615"/>
                </a:lnTo>
                <a:lnTo>
                  <a:pt x="2700" y="17615"/>
                </a:lnTo>
                <a:lnTo>
                  <a:pt x="2700" y="3985"/>
                </a:lnTo>
                <a:close/>
              </a:path>
              <a:path w="21600" h="21600">
                <a:moveTo>
                  <a:pt x="0" y="3985"/>
                </a:moveTo>
                <a:lnTo>
                  <a:pt x="0" y="17615"/>
                </a:lnTo>
                <a:lnTo>
                  <a:pt x="675" y="17615"/>
                </a:lnTo>
                <a:lnTo>
                  <a:pt x="675" y="3985"/>
                </a:lnTo>
                <a:close/>
              </a:path>
            </a:pathLst>
          </a:custGeom>
          <a:solidFill>
            <a:srgbClr val="CCECFF">
              <a:alpha val="10000"/>
            </a:srgbClr>
          </a:solidFill>
          <a:ln w="9525">
            <a:solidFill>
              <a:srgbClr val="CCECFF"/>
            </a:solidFill>
            <a:miter lim="800000"/>
            <a:headEnd/>
            <a:tailEnd/>
          </a:ln>
          <a:effectLst/>
        </p:spPr>
        <p:txBody>
          <a:bodyPr wrap="square" anchor="ctr">
            <a:spAutoFit/>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09011"/>
                                        </p:tgtEl>
                                        <p:attrNameLst>
                                          <p:attrName>style.visibility</p:attrName>
                                        </p:attrNameLst>
                                      </p:cBhvr>
                                      <p:to>
                                        <p:strVal val="visible"/>
                                      </p:to>
                                    </p:set>
                                    <p:animEffect transition="in" filter="dissolve">
                                      <p:cBhvr>
                                        <p:cTn id="7" dur="500"/>
                                        <p:tgtEl>
                                          <p:spTgt spid="1109011"/>
                                        </p:tgtEl>
                                      </p:cBhvr>
                                    </p:animEffect>
                                  </p:childTnLst>
                                </p:cTn>
                              </p:par>
                            </p:childTnLst>
                          </p:cTn>
                        </p:par>
                        <p:par>
                          <p:cTn id="8" fill="hold">
                            <p:stCondLst>
                              <p:cond delay="500"/>
                            </p:stCondLst>
                            <p:childTnLst>
                              <p:par>
                                <p:cTn id="9" presetID="0" presetClass="path" presetSubtype="0" repeatCount="indefinite" accel="50000" decel="50000" autoRev="1" fill="hold" nodeType="afterEffect">
                                  <p:stCondLst>
                                    <p:cond delay="0"/>
                                  </p:stCondLst>
                                  <p:childTnLst>
                                    <p:animMotion origin="layout" path="M -0.02066 -0.00902 L 0.02344 0.00996 " pathEditMode="relative" rAng="0" ptsTypes="AA">
                                      <p:cBhvr>
                                        <p:cTn id="10" dur="3000" fill="hold"/>
                                        <p:tgtEl>
                                          <p:spTgt spid="1109012"/>
                                        </p:tgtEl>
                                        <p:attrNameLst>
                                          <p:attrName>ppt_x</p:attrName>
                                          <p:attrName>ppt_y</p:attrName>
                                        </p:attrNameLst>
                                      </p:cBhvr>
                                      <p:rCtr x="22" y="9"/>
                                    </p:animMotion>
                                  </p:childTnLst>
                                </p:cTn>
                              </p:par>
                              <p:par>
                                <p:cTn id="11" presetID="0" presetClass="path" presetSubtype="0" repeatCount="indefinite" accel="50000" decel="50000" autoRev="1" fill="hold" nodeType="withEffect">
                                  <p:stCondLst>
                                    <p:cond delay="0"/>
                                  </p:stCondLst>
                                  <p:childTnLst>
                                    <p:animMotion origin="layout" path="M 0.02205 0.00694 L -0.02326 -0.01366 " pathEditMode="relative" rAng="0" ptsTypes="AA">
                                      <p:cBhvr>
                                        <p:cTn id="12" dur="3000" fill="hold"/>
                                        <p:tgtEl>
                                          <p:spTgt spid="1109013"/>
                                        </p:tgtEl>
                                        <p:attrNameLst>
                                          <p:attrName>ppt_x</p:attrName>
                                          <p:attrName>ppt_y</p:attrName>
                                        </p:attrNameLst>
                                      </p:cBhvr>
                                      <p:rCtr x="-23" y="-10"/>
                                    </p:animMotion>
                                  </p:childTnLst>
                                </p:cTn>
                              </p:par>
                              <p:par>
                                <p:cTn id="13" presetID="0" presetClass="path" presetSubtype="0" repeatCount="indefinite" accel="50000" decel="50000" autoRev="1" fill="hold" nodeType="withEffect">
                                  <p:stCondLst>
                                    <p:cond delay="0"/>
                                  </p:stCondLst>
                                  <p:childTnLst>
                                    <p:animMotion origin="layout" path="M 0.01024 -0.01621 L -0.01667 0.01597 " pathEditMode="relative" rAng="0" ptsTypes="AA">
                                      <p:cBhvr>
                                        <p:cTn id="14" dur="3000" fill="hold"/>
                                        <p:tgtEl>
                                          <p:spTgt spid="1109014"/>
                                        </p:tgtEl>
                                        <p:attrNameLst>
                                          <p:attrName>ppt_x</p:attrName>
                                          <p:attrName>ppt_y</p:attrName>
                                        </p:attrNameLst>
                                      </p:cBhvr>
                                      <p:rCtr x="-14" y="16"/>
                                    </p:animMotion>
                                  </p:childTnLst>
                                </p:cTn>
                              </p:par>
                              <p:par>
                                <p:cTn id="15" presetID="0" presetClass="path" presetSubtype="0" repeatCount="indefinite" accel="50000" decel="50000" autoRev="1" fill="hold" nodeType="withEffect">
                                  <p:stCondLst>
                                    <p:cond delay="0"/>
                                  </p:stCondLst>
                                  <p:childTnLst>
                                    <p:animMotion origin="layout" path="M -0.0125 0.01805 L 0.01216 -0.01829 " pathEditMode="relative" rAng="0" ptsTypes="AA">
                                      <p:cBhvr>
                                        <p:cTn id="16" dur="3000" fill="hold"/>
                                        <p:tgtEl>
                                          <p:spTgt spid="1109015"/>
                                        </p:tgtEl>
                                        <p:attrNameLst>
                                          <p:attrName>ppt_x</p:attrName>
                                          <p:attrName>ppt_y</p:attrName>
                                        </p:attrNameLst>
                                      </p:cBhvr>
                                      <p:rCtr x="12" y="-18"/>
                                    </p:animMotion>
                                  </p:childTnLst>
                                </p:cTn>
                              </p:par>
                              <p:par>
                                <p:cTn id="17" presetID="0" presetClass="path" presetSubtype="0" repeatCount="indefinite" accel="50000" decel="50000" autoRev="1" fill="hold" nodeType="withEffect">
                                  <p:stCondLst>
                                    <p:cond delay="0"/>
                                  </p:stCondLst>
                                  <p:childTnLst>
                                    <p:animMotion origin="layout" path="M 0.01615 -0.00139 L -0.01909 0.00416 " pathEditMode="relative" rAng="0" ptsTypes="AA">
                                      <p:cBhvr>
                                        <p:cTn id="18" dur="3000" fill="hold"/>
                                        <p:tgtEl>
                                          <p:spTgt spid="1109016"/>
                                        </p:tgtEl>
                                        <p:attrNameLst>
                                          <p:attrName>ppt_x</p:attrName>
                                          <p:attrName>ppt_y</p:attrName>
                                        </p:attrNameLst>
                                      </p:cBhvr>
                                      <p:rCtr x="-18" y="3"/>
                                    </p:animMotion>
                                  </p:childTnLst>
                                </p:cTn>
                              </p:par>
                              <p:par>
                                <p:cTn id="19" presetID="0" presetClass="path" presetSubtype="0" repeatCount="indefinite" accel="50000" decel="50000" autoRev="1" fill="hold" nodeType="withEffect">
                                  <p:stCondLst>
                                    <p:cond delay="0"/>
                                  </p:stCondLst>
                                  <p:childTnLst>
                                    <p:animMotion origin="layout" path="M 0.00972 0.01597 L -0.01007 -0.01551 " pathEditMode="relative" rAng="0" ptsTypes="AA">
                                      <p:cBhvr>
                                        <p:cTn id="20" dur="3000" fill="hold"/>
                                        <p:tgtEl>
                                          <p:spTgt spid="1109017"/>
                                        </p:tgtEl>
                                        <p:attrNameLst>
                                          <p:attrName>ppt_x</p:attrName>
                                          <p:attrName>ppt_y</p:attrName>
                                        </p:attrNameLst>
                                      </p:cBhvr>
                                      <p:rCtr x="-10" y="-16"/>
                                    </p:animMotion>
                                  </p:childTnLst>
                                </p:cTn>
                              </p:par>
                              <p:par>
                                <p:cTn id="21" presetID="0" presetClass="path" presetSubtype="0" repeatCount="indefinite" accel="50000" decel="50000" autoRev="1" fill="hold" nodeType="withEffect">
                                  <p:stCondLst>
                                    <p:cond delay="0"/>
                                  </p:stCondLst>
                                  <p:childTnLst>
                                    <p:animMotion origin="layout" path="M -0.01857 0.0007 L 0.01806 -0.00416 " pathEditMode="relative" rAng="0" ptsTypes="AA">
                                      <p:cBhvr>
                                        <p:cTn id="22" dur="3000" fill="hold"/>
                                        <p:tgtEl>
                                          <p:spTgt spid="1109018"/>
                                        </p:tgtEl>
                                        <p:attrNameLst>
                                          <p:attrName>ppt_x</p:attrName>
                                          <p:attrName>ppt_y</p:attrName>
                                        </p:attrNameLst>
                                      </p:cBhvr>
                                      <p:rCtr x="18" y="-3"/>
                                    </p:animMotion>
                                  </p:childTnLst>
                                </p:cTn>
                              </p:par>
                              <p:par>
                                <p:cTn id="23" presetID="0" presetClass="path" presetSubtype="0" repeatCount="indefinite" accel="50000" decel="50000" autoRev="1" fill="hold" nodeType="withEffect">
                                  <p:stCondLst>
                                    <p:cond delay="0"/>
                                  </p:stCondLst>
                                  <p:childTnLst>
                                    <p:animMotion origin="layout" path="M -0.00573 -0.0206 L 0.00677 0.02176 " pathEditMode="relative" rAng="0" ptsTypes="AA">
                                      <p:cBhvr>
                                        <p:cTn id="24" dur="3000" fill="hold"/>
                                        <p:tgtEl>
                                          <p:spTgt spid="1109019"/>
                                        </p:tgtEl>
                                        <p:attrNameLst>
                                          <p:attrName>ppt_x</p:attrName>
                                          <p:attrName>ppt_y</p:attrName>
                                        </p:attrNameLst>
                                      </p:cBhvr>
                                      <p:rCtr x="6" y="21"/>
                                    </p:animMotion>
                                  </p:childTnLst>
                                </p:cTn>
                              </p:par>
                              <p:par>
                                <p:cTn id="25" presetID="0" presetClass="path" presetSubtype="0" repeatCount="indefinite" accel="50000" decel="50000" fill="hold" nodeType="withEffect">
                                  <p:stCondLst>
                                    <p:cond delay="0"/>
                                  </p:stCondLst>
                                  <p:childTnLst>
                                    <p:animMotion origin="layout" path="M -4.72222E-6 6.66667E-6 L -0.08663 0.32547 " pathEditMode="relative" ptsTypes="AA">
                                      <p:cBhvr>
                                        <p:cTn id="26" dur="3000" fill="hold"/>
                                        <p:tgtEl>
                                          <p:spTgt spid="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90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020"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642910" y="2928934"/>
            <a:ext cx="3429024" cy="157163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DECIGO Interferometer</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sp>
        <p:nvSpPr>
          <p:cNvPr id="18" name="Text Box 3"/>
          <p:cNvSpPr txBox="1">
            <a:spLocks noChangeArrowheads="1"/>
          </p:cNvSpPr>
          <p:nvPr/>
        </p:nvSpPr>
        <p:spPr bwMode="auto">
          <a:xfrm>
            <a:off x="509593" y="1740747"/>
            <a:ext cx="4848225" cy="830997"/>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   </a:t>
            </a:r>
            <a:r>
              <a:rPr kumimoji="1" lang="en-US" altLang="ja-JP" sz="2000" b="1" kern="1200" dirty="0" smtClean="0">
                <a:solidFill>
                  <a:schemeClr val="bg1">
                    <a:lumMod val="90000"/>
                  </a:schemeClr>
                </a:solidFill>
                <a:latin typeface="+mj-lt"/>
                <a:ea typeface="ＭＳ Ｐゴシック" pitchFamily="50" charset="-128"/>
                <a:cs typeface="+mn-cs"/>
              </a:rPr>
              <a:t>Differential </a:t>
            </a:r>
            <a:r>
              <a:rPr kumimoji="1" lang="en-US" altLang="ja-JP" sz="2000" b="1" kern="1200" dirty="0">
                <a:solidFill>
                  <a:schemeClr val="bg1">
                    <a:lumMod val="90000"/>
                  </a:schemeClr>
                </a:solidFill>
                <a:latin typeface="+mj-lt"/>
                <a:ea typeface="ＭＳ Ｐゴシック" pitchFamily="50" charset="-128"/>
                <a:cs typeface="+mn-cs"/>
              </a:rPr>
              <a:t>FP </a:t>
            </a:r>
            <a:r>
              <a:rPr kumimoji="1" lang="en-US" altLang="ja-JP" sz="2000" b="1" kern="1200" dirty="0" smtClean="0">
                <a:solidFill>
                  <a:schemeClr val="bg1">
                    <a:lumMod val="90000"/>
                  </a:schemeClr>
                </a:solidFill>
                <a:latin typeface="+mj-lt"/>
                <a:ea typeface="ＭＳ Ｐゴシック" pitchFamily="50" charset="-128"/>
                <a:cs typeface="+mn-cs"/>
              </a:rPr>
              <a:t>interferometer</a:t>
            </a:r>
            <a:endParaRPr kumimoji="1" lang="en-US" altLang="ja-JP" sz="2000" b="1" kern="1200" dirty="0">
              <a:solidFill>
                <a:schemeClr val="bg1">
                  <a:lumMod val="90000"/>
                </a:schemeClr>
              </a:solidFill>
              <a:latin typeface="+mj-lt"/>
              <a:ea typeface="ＭＳ Ｐゴシック" pitchFamily="50" charset="-128"/>
              <a:cs typeface="+mn-cs"/>
            </a:endParaRPr>
          </a:p>
        </p:txBody>
      </p:sp>
      <p:grpSp>
        <p:nvGrpSpPr>
          <p:cNvPr id="232" name="グループ化 231"/>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1"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6"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4"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1"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2"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7"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4"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5"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8"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3"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7"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8"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500570"/>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1000km</a:t>
              </a:r>
            </a:p>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Arm </a:t>
              </a:r>
              <a:r>
                <a:rPr kumimoji="1" lang="en-US" altLang="ja-JP" sz="1600" b="1" kern="1200" dirty="0">
                  <a:solidFill>
                    <a:srgbClr val="CCFFCC"/>
                  </a:solidFill>
                  <a:latin typeface="+mj-lt"/>
                  <a:ea typeface="ＭＳ Ｐゴシック" pitchFamily="50" charset="-128"/>
                  <a:cs typeface="+mn-cs"/>
                </a:rPr>
                <a:t>cavity</a:t>
              </a:r>
            </a:p>
          </p:txBody>
        </p:sp>
        <p:sp>
          <p:nvSpPr>
            <p:cNvPr id="229" name="Text Box 215"/>
            <p:cNvSpPr txBox="1">
              <a:spLocks noChangeArrowheads="1"/>
            </p:cNvSpPr>
            <p:nvPr/>
          </p:nvSpPr>
          <p:spPr bwMode="auto">
            <a:xfrm>
              <a:off x="5143504"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723907" y="3000372"/>
            <a:ext cx="3705217" cy="1421928"/>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Baseline</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3 S/C  formation flight</a:t>
            </a:r>
          </a:p>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      3 FP interferometers</a:t>
            </a:r>
            <a:endParaRPr kumimoji="1" lang="en-US" altLang="ja-JP" sz="1800" b="1" kern="1200" dirty="0" smtClean="0">
              <a:solidFill>
                <a:srgbClr val="CCFFCC"/>
              </a:solidFill>
              <a:latin typeface="+mj-lt"/>
              <a:ea typeface="ＭＳ Ｐゴシック" pitchFamily="50" charset="-128"/>
              <a:cs typeface="+mn-cs"/>
            </a:endParaRP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      Drag-free control</a:t>
            </a:r>
            <a:endParaRPr kumimoji="1" lang="en-US" altLang="ja-JP" sz="1800" b="1" kern="1200" dirty="0">
              <a:solidFill>
                <a:srgbClr val="CCFFCC"/>
              </a:solidFill>
              <a:latin typeface="+mj-lt"/>
              <a:ea typeface="ＭＳ Ｐゴシック" pitchFamily="50" charset="-128"/>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Targets and Science</a:t>
            </a:r>
            <a:endParaRPr lang="ja-JP" altLang="en-US" dirty="0"/>
          </a:p>
        </p:txBody>
      </p:sp>
      <p:sp>
        <p:nvSpPr>
          <p:cNvPr id="30"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sp>
        <p:nvSpPr>
          <p:cNvPr id="1144835" name="AutoShape 3"/>
          <p:cNvSpPr>
            <a:spLocks noChangeAspect="1" noChangeArrowheads="1"/>
          </p:cNvSpPr>
          <p:nvPr/>
        </p:nvSpPr>
        <p:spPr bwMode="auto">
          <a:xfrm>
            <a:off x="868390" y="1991016"/>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44836" name="Picture 4"/>
          <p:cNvPicPr>
            <a:picLocks noChangeAspect="1" noChangeArrowheads="1"/>
          </p:cNvPicPr>
          <p:nvPr/>
        </p:nvPicPr>
        <p:blipFill>
          <a:blip r:embed="rId3" cstate="print">
            <a:lum bright="-60000" contrast="-100000"/>
          </a:blip>
          <a:srcRect/>
          <a:stretch>
            <a:fillRect/>
          </a:stretch>
        </p:blipFill>
        <p:spPr bwMode="auto">
          <a:xfrm>
            <a:off x="962052" y="1967203"/>
            <a:ext cx="7343775" cy="4271963"/>
          </a:xfrm>
          <a:prstGeom prst="rect">
            <a:avLst/>
          </a:prstGeom>
          <a:noFill/>
          <a:ln w="15875">
            <a:noFill/>
            <a:miter lim="800000"/>
            <a:headEnd/>
            <a:tailEnd/>
          </a:ln>
          <a:effectLst/>
        </p:spPr>
      </p:pic>
      <p:sp>
        <p:nvSpPr>
          <p:cNvPr id="1144838" name="Rectangle 6"/>
          <p:cNvSpPr>
            <a:spLocks noChangeAspect="1" noChangeArrowheads="1"/>
          </p:cNvSpPr>
          <p:nvPr/>
        </p:nvSpPr>
        <p:spPr bwMode="auto">
          <a:xfrm>
            <a:off x="6572264" y="3538839"/>
            <a:ext cx="1087157"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99FF"/>
                </a:solidFill>
              </a:rPr>
              <a:t>  DECIGO </a:t>
            </a:r>
          </a:p>
          <a:p>
            <a:pPr algn="l">
              <a:lnSpc>
                <a:spcPct val="90000"/>
              </a:lnSpc>
              <a:buFontTx/>
              <a:buNone/>
            </a:pPr>
            <a:r>
              <a:rPr lang="en-US" altLang="ja-JP" sz="1400" b="1" dirty="0">
                <a:solidFill>
                  <a:srgbClr val="CC99FF"/>
                </a:solidFill>
              </a:rPr>
              <a:t>  </a:t>
            </a:r>
            <a:r>
              <a:rPr lang="en-US" altLang="ja-JP" sz="1400" b="1" dirty="0" smtClean="0">
                <a:solidFill>
                  <a:srgbClr val="CC99FF"/>
                </a:solidFill>
              </a:rPr>
              <a:t>  (1 unit)</a:t>
            </a:r>
            <a:endParaRPr lang="en-US" altLang="ja-JP" sz="1400" b="1" dirty="0">
              <a:solidFill>
                <a:srgbClr val="CC99FF"/>
              </a:solidFill>
            </a:endParaRPr>
          </a:p>
        </p:txBody>
      </p:sp>
      <p:grpSp>
        <p:nvGrpSpPr>
          <p:cNvPr id="44" name="グループ化 43"/>
          <p:cNvGrpSpPr/>
          <p:nvPr/>
        </p:nvGrpSpPr>
        <p:grpSpPr>
          <a:xfrm>
            <a:off x="3435584" y="2662547"/>
            <a:ext cx="3422432" cy="1266811"/>
            <a:chOff x="3435584" y="2662547"/>
            <a:chExt cx="3422432" cy="1266811"/>
          </a:xfrm>
        </p:grpSpPr>
        <p:sp>
          <p:nvSpPr>
            <p:cNvPr id="35" name="爆発 2 34"/>
            <p:cNvSpPr/>
            <p:nvPr/>
          </p:nvSpPr>
          <p:spPr bwMode="auto">
            <a:xfrm>
              <a:off x="5254657" y="3357854"/>
              <a:ext cx="642942" cy="571504"/>
            </a:xfrm>
            <a:prstGeom prst="irregularSeal2">
              <a:avLst/>
            </a:prstGeom>
            <a:solidFill>
              <a:srgbClr val="FFCC99">
                <a:alpha val="50000"/>
              </a:srgbClr>
            </a:solidFill>
            <a:ln w="15875" cap="flat" cmpd="sng" algn="ctr">
              <a:solidFill>
                <a:srgbClr val="FFCC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4" name="直線矢印コネクタ 33"/>
            <p:cNvCxnSpPr/>
            <p:nvPr/>
          </p:nvCxnSpPr>
          <p:spPr bwMode="auto">
            <a:xfrm>
              <a:off x="3468707" y="3000664"/>
              <a:ext cx="2071702" cy="642942"/>
            </a:xfrm>
            <a:prstGeom prst="straightConnector1">
              <a:avLst/>
            </a:prstGeom>
            <a:solidFill>
              <a:srgbClr val="FAFFC9">
                <a:alpha val="50000"/>
              </a:srgbClr>
            </a:solidFill>
            <a:ln w="127000" cap="flat" cmpd="sng" algn="ctr">
              <a:solidFill>
                <a:srgbClr val="FFC000"/>
              </a:solidFill>
              <a:prstDash val="solid"/>
              <a:round/>
              <a:headEnd type="none" w="med" len="med"/>
              <a:tailEnd type="stealth"/>
            </a:ln>
            <a:effectLst/>
          </p:spPr>
        </p:cxnSp>
        <p:sp>
          <p:nvSpPr>
            <p:cNvPr id="37" name="Rectangle 32"/>
            <p:cNvSpPr>
              <a:spLocks noChangeArrowheads="1"/>
            </p:cNvSpPr>
            <p:nvPr/>
          </p:nvSpPr>
          <p:spPr bwMode="auto">
            <a:xfrm rot="1080139">
              <a:off x="3435584" y="2662547"/>
              <a:ext cx="2619645" cy="430887"/>
            </a:xfrm>
            <a:prstGeom prst="rect">
              <a:avLst/>
            </a:prstGeom>
            <a:solidFill>
              <a:srgbClr val="FFCC99">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FCC99"/>
                  </a:solidFill>
                  <a:latin typeface="Tahoma" pitchFamily="34" charset="0"/>
                  <a:ea typeface="HGP創英角ｺﾞｼｯｸUB" pitchFamily="50" charset="-128"/>
                </a:rPr>
                <a:t>IMBH</a:t>
              </a:r>
              <a:r>
                <a:rPr lang="en-US" altLang="ja-JP" sz="2000" b="1" dirty="0" smtClean="0">
                  <a:solidFill>
                    <a:srgbClr val="FFCC99"/>
                  </a:solidFill>
                </a:rPr>
                <a:t> </a:t>
              </a:r>
              <a:r>
                <a:rPr lang="en-US" altLang="ja-JP" sz="2000" b="1" dirty="0" smtClean="0">
                  <a:solidFill>
                    <a:srgbClr val="FFCC99"/>
                  </a:solidFill>
                  <a:latin typeface="Tahoma" pitchFamily="34" charset="0"/>
                  <a:ea typeface="HGP創英角ｺﾞｼｯｸUB" pitchFamily="50" charset="-128"/>
                </a:rPr>
                <a:t>inspiral </a:t>
              </a:r>
              <a:r>
                <a:rPr lang="en-US" altLang="ja-JP" sz="1600" b="1" dirty="0" smtClean="0">
                  <a:solidFill>
                    <a:srgbClr val="FFCC99"/>
                  </a:solidFill>
                  <a:latin typeface="Tahoma" pitchFamily="34" charset="0"/>
                  <a:ea typeface="HGP創英角ｺﾞｼｯｸUB" pitchFamily="50" charset="-128"/>
                </a:rPr>
                <a:t>(z~1)</a:t>
              </a:r>
              <a:endParaRPr lang="ja-JP" altLang="en-US" sz="1600" b="1" dirty="0">
                <a:solidFill>
                  <a:srgbClr val="FFCC99"/>
                </a:solidFill>
                <a:latin typeface="Tahoma" pitchFamily="34" charset="0"/>
                <a:ea typeface="HGP創英角ｺﾞｼｯｸUB" pitchFamily="50" charset="-128"/>
              </a:endParaRPr>
            </a:p>
          </p:txBody>
        </p:sp>
        <p:sp>
          <p:nvSpPr>
            <p:cNvPr id="51" name="Rectangle 32"/>
            <p:cNvSpPr>
              <a:spLocks noChangeArrowheads="1"/>
            </p:cNvSpPr>
            <p:nvPr/>
          </p:nvSpPr>
          <p:spPr bwMode="auto">
            <a:xfrm>
              <a:off x="5772587" y="3538839"/>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grpSp>
      <p:sp>
        <p:nvSpPr>
          <p:cNvPr id="52" name="Text Box 3"/>
          <p:cNvSpPr txBox="1">
            <a:spLocks noChangeArrowheads="1"/>
          </p:cNvSpPr>
          <p:nvPr/>
        </p:nvSpPr>
        <p:spPr bwMode="auto">
          <a:xfrm>
            <a:off x="4041440" y="5824855"/>
            <a:ext cx="271464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Frequency   [Hz]</a:t>
            </a:r>
            <a:endParaRPr kumimoji="1" lang="en-US" altLang="ja-JP" sz="2000" b="1" kern="1200" dirty="0">
              <a:solidFill>
                <a:srgbClr val="FFFFFF"/>
              </a:solidFill>
              <a:latin typeface="+mj-lt"/>
              <a:ea typeface="ＭＳ Ｐゴシック" pitchFamily="50" charset="-128"/>
              <a:cs typeface="+mn-cs"/>
            </a:endParaRPr>
          </a:p>
        </p:txBody>
      </p:sp>
      <p:sp>
        <p:nvSpPr>
          <p:cNvPr id="53" name="Text Box 3"/>
          <p:cNvSpPr txBox="1">
            <a:spLocks noChangeArrowheads="1"/>
          </p:cNvSpPr>
          <p:nvPr/>
        </p:nvSpPr>
        <p:spPr bwMode="auto">
          <a:xfrm rot="-5400000">
            <a:off x="-447860" y="3649323"/>
            <a:ext cx="3357587"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GW amplitude   [Hz</a:t>
            </a:r>
            <a:r>
              <a:rPr lang="en-US" altLang="ja-JP" sz="2000" b="1" baseline="30000" dirty="0" smtClean="0">
                <a:solidFill>
                  <a:srgbClr val="FFFFFF"/>
                </a:solidFill>
                <a:latin typeface="+mj-lt"/>
                <a:ea typeface="ＭＳ Ｐゴシック" pitchFamily="50" charset="-128"/>
              </a:rPr>
              <a:t>-1/2</a:t>
            </a:r>
            <a:r>
              <a:rPr lang="en-US" altLang="ja-JP" sz="2000" b="1" dirty="0" smtClean="0">
                <a:solidFill>
                  <a:srgbClr val="FFFFFF"/>
                </a:solidFill>
                <a:latin typeface="+mj-lt"/>
                <a:ea typeface="ＭＳ Ｐゴシック" pitchFamily="50" charset="-128"/>
              </a:rPr>
              <a:t>]</a:t>
            </a:r>
            <a:endParaRPr kumimoji="1" lang="en-US" altLang="ja-JP" sz="2000" b="1" kern="1200" dirty="0">
              <a:solidFill>
                <a:srgbClr val="FFFFFF"/>
              </a:solidFill>
              <a:latin typeface="+mj-lt"/>
              <a:ea typeface="ＭＳ Ｐゴシック" pitchFamily="50" charset="-128"/>
              <a:cs typeface="+mn-cs"/>
            </a:endParaRPr>
          </a:p>
        </p:txBody>
      </p:sp>
      <p:sp>
        <p:nvSpPr>
          <p:cNvPr id="54" name="正方形/長方形 53"/>
          <p:cNvSpPr/>
          <p:nvPr/>
        </p:nvSpPr>
        <p:spPr bwMode="auto">
          <a:xfrm>
            <a:off x="2214546" y="2181517"/>
            <a:ext cx="5786478" cy="3357586"/>
          </a:xfrm>
          <a:prstGeom prst="rect">
            <a:avLst/>
          </a:prstGeom>
          <a:no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5" name="Text Box 3"/>
          <p:cNvSpPr txBox="1">
            <a:spLocks noChangeArrowheads="1"/>
          </p:cNvSpPr>
          <p:nvPr/>
        </p:nvSpPr>
        <p:spPr bwMode="auto">
          <a:xfrm>
            <a:off x="2571736" y="5539103"/>
            <a:ext cx="785818"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56" name="Text Box 3"/>
          <p:cNvSpPr txBox="1">
            <a:spLocks noChangeArrowheads="1"/>
          </p:cNvSpPr>
          <p:nvPr/>
        </p:nvSpPr>
        <p:spPr bwMode="auto">
          <a:xfrm>
            <a:off x="3857620"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7" name="Text Box 3"/>
          <p:cNvSpPr txBox="1">
            <a:spLocks noChangeArrowheads="1"/>
          </p:cNvSpPr>
          <p:nvPr/>
        </p:nvSpPr>
        <p:spPr bwMode="auto">
          <a:xfrm>
            <a:off x="5143504"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0</a:t>
            </a:r>
            <a:endParaRPr kumimoji="1" lang="en-US" altLang="ja-JP" sz="2000" b="1" kern="1200" baseline="30000" dirty="0">
              <a:solidFill>
                <a:srgbClr val="FFFFFF"/>
              </a:solidFill>
              <a:latin typeface="+mj-lt"/>
              <a:ea typeface="ＭＳ Ｐゴシック" pitchFamily="50" charset="-128"/>
              <a:cs typeface="+mn-cs"/>
            </a:endParaRPr>
          </a:p>
        </p:txBody>
      </p:sp>
      <p:sp>
        <p:nvSpPr>
          <p:cNvPr id="58" name="Text Box 3"/>
          <p:cNvSpPr txBox="1">
            <a:spLocks noChangeArrowheads="1"/>
          </p:cNvSpPr>
          <p:nvPr/>
        </p:nvSpPr>
        <p:spPr bwMode="auto">
          <a:xfrm>
            <a:off x="6500826"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9" name="Text Box 3"/>
          <p:cNvSpPr txBox="1">
            <a:spLocks noChangeArrowheads="1"/>
          </p:cNvSpPr>
          <p:nvPr/>
        </p:nvSpPr>
        <p:spPr bwMode="auto">
          <a:xfrm>
            <a:off x="7715272"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60" name="Text Box 3"/>
          <p:cNvSpPr txBox="1">
            <a:spLocks noChangeArrowheads="1"/>
          </p:cNvSpPr>
          <p:nvPr/>
        </p:nvSpPr>
        <p:spPr bwMode="auto">
          <a:xfrm>
            <a:off x="1428728" y="4434496"/>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-24</a:t>
            </a:r>
            <a:endParaRPr kumimoji="1" lang="en-US" altLang="ja-JP" sz="2000" b="1" kern="1200" baseline="30000" dirty="0">
              <a:solidFill>
                <a:srgbClr val="FFFFFF"/>
              </a:solidFill>
              <a:latin typeface="+mj-lt"/>
              <a:ea typeface="ＭＳ Ｐゴシック" pitchFamily="50" charset="-128"/>
              <a:cs typeface="+mn-cs"/>
            </a:endParaRPr>
          </a:p>
        </p:txBody>
      </p:sp>
      <p:sp>
        <p:nvSpPr>
          <p:cNvPr id="61" name="Text Box 3"/>
          <p:cNvSpPr txBox="1">
            <a:spLocks noChangeArrowheads="1"/>
          </p:cNvSpPr>
          <p:nvPr/>
        </p:nvSpPr>
        <p:spPr bwMode="auto">
          <a:xfrm>
            <a:off x="1428728" y="3824591"/>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-22</a:t>
            </a:r>
            <a:endParaRPr kumimoji="1" lang="en-US" altLang="ja-JP" sz="2000" b="1" kern="1200" baseline="30000" dirty="0">
              <a:solidFill>
                <a:srgbClr val="FFFFFF"/>
              </a:solidFill>
              <a:latin typeface="+mj-lt"/>
              <a:ea typeface="ＭＳ Ｐゴシック" pitchFamily="50" charset="-128"/>
              <a:cs typeface="+mn-cs"/>
            </a:endParaRPr>
          </a:p>
        </p:txBody>
      </p:sp>
      <p:sp>
        <p:nvSpPr>
          <p:cNvPr id="62" name="Text Box 3"/>
          <p:cNvSpPr txBox="1">
            <a:spLocks noChangeArrowheads="1"/>
          </p:cNvSpPr>
          <p:nvPr/>
        </p:nvSpPr>
        <p:spPr bwMode="auto">
          <a:xfrm>
            <a:off x="1428728" y="3181649"/>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-20</a:t>
            </a:r>
            <a:endParaRPr kumimoji="1" lang="en-US" altLang="ja-JP" sz="2000" b="1" kern="1200" baseline="30000" dirty="0">
              <a:solidFill>
                <a:srgbClr val="FFFFFF"/>
              </a:solidFill>
              <a:latin typeface="+mj-lt"/>
              <a:ea typeface="ＭＳ Ｐゴシック" pitchFamily="50" charset="-128"/>
              <a:cs typeface="+mn-cs"/>
            </a:endParaRPr>
          </a:p>
        </p:txBody>
      </p:sp>
      <p:sp>
        <p:nvSpPr>
          <p:cNvPr id="63" name="Text Box 3"/>
          <p:cNvSpPr txBox="1">
            <a:spLocks noChangeArrowheads="1"/>
          </p:cNvSpPr>
          <p:nvPr/>
        </p:nvSpPr>
        <p:spPr bwMode="auto">
          <a:xfrm>
            <a:off x="1428728" y="2577108"/>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-18</a:t>
            </a:r>
            <a:endParaRPr kumimoji="1" lang="en-US" altLang="ja-JP" sz="2000" b="1" kern="1200" baseline="30000" dirty="0">
              <a:solidFill>
                <a:srgbClr val="FFFFFF"/>
              </a:solidFill>
              <a:latin typeface="+mj-lt"/>
              <a:ea typeface="ＭＳ Ｐゴシック" pitchFamily="50" charset="-128"/>
              <a:cs typeface="+mn-cs"/>
            </a:endParaRPr>
          </a:p>
        </p:txBody>
      </p:sp>
      <p:sp>
        <p:nvSpPr>
          <p:cNvPr id="64" name="Text Box 3"/>
          <p:cNvSpPr txBox="1">
            <a:spLocks noChangeArrowheads="1"/>
          </p:cNvSpPr>
          <p:nvPr/>
        </p:nvSpPr>
        <p:spPr bwMode="auto">
          <a:xfrm>
            <a:off x="1428728" y="2005604"/>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-16</a:t>
            </a:r>
            <a:endParaRPr kumimoji="1" lang="en-US" altLang="ja-JP" sz="2000" b="1" kern="1200" baseline="30000" dirty="0">
              <a:solidFill>
                <a:srgbClr val="FFFFFF"/>
              </a:solidFill>
              <a:latin typeface="+mj-lt"/>
              <a:ea typeface="ＭＳ Ｐゴシック" pitchFamily="50" charset="-128"/>
              <a:cs typeface="+mn-cs"/>
            </a:endParaRPr>
          </a:p>
        </p:txBody>
      </p:sp>
      <p:sp>
        <p:nvSpPr>
          <p:cNvPr id="65" name="Text Box 3"/>
          <p:cNvSpPr txBox="1">
            <a:spLocks noChangeArrowheads="1"/>
          </p:cNvSpPr>
          <p:nvPr/>
        </p:nvSpPr>
        <p:spPr bwMode="auto">
          <a:xfrm>
            <a:off x="1428728" y="5039037"/>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-26</a:t>
            </a:r>
            <a:endParaRPr kumimoji="1" lang="en-US" altLang="ja-JP" sz="2000" b="1" kern="1200" baseline="30000" dirty="0">
              <a:solidFill>
                <a:srgbClr val="FFFFFF"/>
              </a:solidFill>
              <a:latin typeface="+mj-lt"/>
              <a:ea typeface="ＭＳ Ｐゴシック" pitchFamily="50" charset="-128"/>
              <a:cs typeface="+mn-cs"/>
            </a:endParaRPr>
          </a:p>
        </p:txBody>
      </p:sp>
      <p:grpSp>
        <p:nvGrpSpPr>
          <p:cNvPr id="48" name="グループ化 47"/>
          <p:cNvGrpSpPr/>
          <p:nvPr/>
        </p:nvGrpSpPr>
        <p:grpSpPr>
          <a:xfrm>
            <a:off x="2030956" y="2428868"/>
            <a:ext cx="5081089" cy="2928958"/>
            <a:chOff x="2030956" y="2428868"/>
            <a:chExt cx="5081089" cy="2928958"/>
          </a:xfrm>
        </p:grpSpPr>
        <p:sp>
          <p:nvSpPr>
            <p:cNvPr id="47" name="Rectangle 6"/>
            <p:cNvSpPr>
              <a:spLocks noChangeAspect="1" noChangeArrowheads="1"/>
            </p:cNvSpPr>
            <p:nvPr/>
          </p:nvSpPr>
          <p:spPr bwMode="auto">
            <a:xfrm>
              <a:off x="4929190" y="4572008"/>
              <a:ext cx="1414170"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ECFF"/>
                  </a:solidFill>
                </a:rPr>
                <a:t>  DECIGO </a:t>
              </a:r>
            </a:p>
            <a:p>
              <a:pPr algn="l">
                <a:lnSpc>
                  <a:spcPct val="90000"/>
                </a:lnSpc>
                <a:buFontTx/>
                <a:buNone/>
              </a:pPr>
              <a:r>
                <a:rPr lang="en-US" altLang="ja-JP" sz="1400" b="1" dirty="0">
                  <a:solidFill>
                    <a:srgbClr val="CCECFF"/>
                  </a:solidFill>
                </a:rPr>
                <a:t> </a:t>
              </a:r>
              <a:r>
                <a:rPr lang="en-US" altLang="ja-JP" sz="1400" b="1" dirty="0" smtClean="0">
                  <a:solidFill>
                    <a:srgbClr val="CCECFF"/>
                  </a:solidFill>
                </a:rPr>
                <a:t>(Correlation)</a:t>
              </a:r>
              <a:endParaRPr lang="en-US" altLang="ja-JP" sz="1400" b="1" dirty="0">
                <a:solidFill>
                  <a:srgbClr val="CCECFF"/>
                </a:solidFill>
              </a:endParaRPr>
            </a:p>
          </p:txBody>
        </p:sp>
        <p:sp>
          <p:nvSpPr>
            <p:cNvPr id="66" name="Rectangle 32"/>
            <p:cNvSpPr>
              <a:spLocks noChangeArrowheads="1"/>
            </p:cNvSpPr>
            <p:nvPr/>
          </p:nvSpPr>
          <p:spPr bwMode="auto">
            <a:xfrm rot="2610760">
              <a:off x="2030956" y="3593240"/>
              <a:ext cx="2307637" cy="701731"/>
            </a:xfrm>
            <a:prstGeom prst="rect">
              <a:avLst/>
            </a:prstGeom>
            <a:solidFill>
              <a:srgbClr val="CC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rPr>
                <a:t>Background GW</a:t>
              </a:r>
              <a:r>
                <a:rPr lang="en-US" altLang="ja-JP" sz="1600" b="1" dirty="0" smtClean="0">
                  <a:solidFill>
                    <a:srgbClr val="CCFFCC"/>
                  </a:solidFill>
                </a:rPr>
                <a:t> </a:t>
              </a:r>
            </a:p>
            <a:p>
              <a:pPr algn="l">
                <a:lnSpc>
                  <a:spcPct val="110000"/>
                </a:lnSpc>
                <a:buClr>
                  <a:schemeClr val="accent2"/>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(Ωgw ~ 2 x 10</a:t>
              </a:r>
              <a:r>
                <a:rPr lang="en-US" altLang="ja-JP" sz="1600" b="1" baseline="30000" dirty="0" smtClean="0">
                  <a:solidFill>
                    <a:srgbClr val="CCFFCC"/>
                  </a:solidFill>
                  <a:latin typeface="Tahoma" pitchFamily="34" charset="0"/>
                  <a:ea typeface="HGP創英角ｺﾞｼｯｸUB" pitchFamily="50" charset="-128"/>
                </a:rPr>
                <a:t>-16</a:t>
              </a:r>
              <a:r>
                <a:rPr lang="en-US" altLang="ja-JP" sz="1600" b="1" dirty="0" smtClean="0">
                  <a:solidFill>
                    <a:srgbClr val="CCFFCC"/>
                  </a:solidFill>
                  <a:latin typeface="Tahoma" pitchFamily="34" charset="0"/>
                  <a:ea typeface="HGP創英角ｺﾞｼｯｸUB" pitchFamily="50" charset="-128"/>
                </a:rPr>
                <a:t>)</a:t>
              </a:r>
              <a:endParaRPr lang="ja-JP" altLang="en-US" sz="1600" b="1" dirty="0">
                <a:solidFill>
                  <a:srgbClr val="CCFFCC"/>
                </a:solidFill>
                <a:latin typeface="Tahoma" pitchFamily="34" charset="0"/>
                <a:ea typeface="HGP創英角ｺﾞｼｯｸUB" pitchFamily="50" charset="-128"/>
              </a:endParaRPr>
            </a:p>
          </p:txBody>
        </p:sp>
        <p:cxnSp>
          <p:nvCxnSpPr>
            <p:cNvPr id="42" name="直線コネクタ 41"/>
            <p:cNvCxnSpPr/>
            <p:nvPr/>
          </p:nvCxnSpPr>
          <p:spPr bwMode="auto">
            <a:xfrm rot="10800000">
              <a:off x="2214546" y="2428868"/>
              <a:ext cx="3214710" cy="2928958"/>
            </a:xfrm>
            <a:prstGeom prst="line">
              <a:avLst/>
            </a:prstGeom>
            <a:solidFill>
              <a:srgbClr val="FAFFC9">
                <a:alpha val="50000"/>
              </a:srgbClr>
            </a:solidFill>
            <a:ln w="88900" cap="flat" cmpd="sng" algn="ctr">
              <a:solidFill>
                <a:srgbClr val="CCFFCC">
                  <a:alpha val="74000"/>
                </a:srgbClr>
              </a:solidFill>
              <a:prstDash val="solid"/>
              <a:round/>
              <a:headEnd type="none" w="med" len="med"/>
              <a:tailEnd type="none" w="med" len="med"/>
            </a:ln>
            <a:effectLst/>
          </p:spPr>
        </p:cxnSp>
        <p:sp>
          <p:nvSpPr>
            <p:cNvPr id="46" name="フリーフォーム 45"/>
            <p:cNvSpPr/>
            <p:nvPr/>
          </p:nvSpPr>
          <p:spPr bwMode="auto">
            <a:xfrm>
              <a:off x="4314254" y="4429132"/>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45" name="フリーフォーム 44"/>
          <p:cNvSpPr/>
          <p:nvPr/>
        </p:nvSpPr>
        <p:spPr bwMode="auto">
          <a:xfrm>
            <a:off x="4240026" y="3857920"/>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nvGrpSpPr>
          <p:cNvPr id="73" name="グループ化 72"/>
          <p:cNvGrpSpPr/>
          <p:nvPr/>
        </p:nvGrpSpPr>
        <p:grpSpPr>
          <a:xfrm>
            <a:off x="4254525" y="3780373"/>
            <a:ext cx="4032251" cy="1727134"/>
            <a:chOff x="4254525" y="3780373"/>
            <a:chExt cx="4032251" cy="1727134"/>
          </a:xfrm>
        </p:grpSpPr>
        <p:sp>
          <p:nvSpPr>
            <p:cNvPr id="40" name="爆発 2 39"/>
            <p:cNvSpPr/>
            <p:nvPr/>
          </p:nvSpPr>
          <p:spPr bwMode="auto">
            <a:xfrm>
              <a:off x="6969169" y="4572300"/>
              <a:ext cx="642942" cy="571504"/>
            </a:xfrm>
            <a:prstGeom prst="irregularSeal2">
              <a:avLst/>
            </a:prstGeom>
            <a:solidFill>
              <a:srgbClr val="FFFFCC">
                <a:alpha val="50000"/>
              </a:srgbClr>
            </a:solidFill>
            <a:ln w="15875"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8" name="直線矢印コネクタ 37"/>
            <p:cNvCxnSpPr/>
            <p:nvPr/>
          </p:nvCxnSpPr>
          <p:spPr bwMode="auto">
            <a:xfrm>
              <a:off x="4254525" y="3929358"/>
              <a:ext cx="3000396" cy="928694"/>
            </a:xfrm>
            <a:prstGeom prst="straightConnector1">
              <a:avLst/>
            </a:prstGeom>
            <a:solidFill>
              <a:srgbClr val="FAFFC9">
                <a:alpha val="50000"/>
              </a:srgbClr>
            </a:solidFill>
            <a:ln w="127000" cap="flat" cmpd="sng" algn="ctr">
              <a:solidFill>
                <a:srgbClr val="FFFF00"/>
              </a:solidFill>
              <a:prstDash val="solid"/>
              <a:round/>
              <a:headEnd type="none" w="med" len="med"/>
              <a:tailEnd type="stealth"/>
            </a:ln>
            <a:effectLst/>
          </p:spPr>
        </p:cxnSp>
        <p:sp>
          <p:nvSpPr>
            <p:cNvPr id="49" name="Rectangle 32"/>
            <p:cNvSpPr>
              <a:spLocks noChangeArrowheads="1"/>
            </p:cNvSpPr>
            <p:nvPr/>
          </p:nvSpPr>
          <p:spPr bwMode="auto">
            <a:xfrm>
              <a:off x="5786446" y="5110475"/>
              <a:ext cx="2143139" cy="397032"/>
            </a:xfrm>
            <a:prstGeom prst="rect">
              <a:avLst/>
            </a:prstGeom>
            <a:solidFill>
              <a:srgbClr val="FF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CC"/>
                  </a:solidFill>
                  <a:latin typeface="Tahoma" pitchFamily="34" charset="0"/>
                  <a:ea typeface="HGP創英角ｺﾞｼｯｸUB" pitchFamily="50" charset="-128"/>
                </a:rPr>
                <a:t>NS</a:t>
              </a:r>
              <a:r>
                <a:rPr lang="en-US" altLang="ja-JP" sz="1800" b="1" dirty="0" smtClean="0">
                  <a:solidFill>
                    <a:srgbClr val="FFFFCC"/>
                  </a:solidFill>
                </a:rPr>
                <a:t> </a:t>
              </a:r>
              <a:r>
                <a:rPr lang="en-US" altLang="ja-JP" sz="1800" b="1" dirty="0" smtClean="0">
                  <a:solidFill>
                    <a:srgbClr val="FFFFCC"/>
                  </a:solidFill>
                  <a:latin typeface="Tahoma" pitchFamily="34" charset="0"/>
                  <a:ea typeface="HGP創英角ｺﾞｼｯｸUB" pitchFamily="50" charset="-128"/>
                </a:rPr>
                <a:t>inspiral </a:t>
              </a:r>
              <a:r>
                <a:rPr lang="en-US" altLang="ja-JP" sz="1600" b="1" dirty="0" smtClean="0">
                  <a:solidFill>
                    <a:srgbClr val="FFFFCC"/>
                  </a:solidFill>
                  <a:latin typeface="Tahoma" pitchFamily="34" charset="0"/>
                  <a:ea typeface="HGP創英角ｺﾞｼｯｸUB" pitchFamily="50" charset="-128"/>
                </a:rPr>
                <a:t>(z~1)</a:t>
              </a:r>
              <a:endParaRPr lang="ja-JP" altLang="en-US" sz="1600" b="1" dirty="0">
                <a:solidFill>
                  <a:srgbClr val="FFFFCC"/>
                </a:solidFill>
                <a:latin typeface="Tahoma" pitchFamily="34" charset="0"/>
                <a:ea typeface="HGP創英角ｺﾞｼｯｸUB" pitchFamily="50" charset="-128"/>
              </a:endParaRPr>
            </a:p>
          </p:txBody>
        </p:sp>
        <p:sp>
          <p:nvSpPr>
            <p:cNvPr id="50" name="Rectangle 32"/>
            <p:cNvSpPr>
              <a:spLocks noChangeArrowheads="1"/>
            </p:cNvSpPr>
            <p:nvPr/>
          </p:nvSpPr>
          <p:spPr bwMode="auto">
            <a:xfrm>
              <a:off x="7201347" y="4352526"/>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sp>
          <p:nvSpPr>
            <p:cNvPr id="67" name="二等辺三角形 66"/>
            <p:cNvSpPr/>
            <p:nvPr/>
          </p:nvSpPr>
          <p:spPr bwMode="auto">
            <a:xfrm>
              <a:off x="4929190" y="4038905"/>
              <a:ext cx="45719" cy="71438"/>
            </a:xfrm>
            <a:prstGeom prst="triangle">
              <a:avLst/>
            </a:prstGeom>
            <a:solidFill>
              <a:srgbClr val="FAFFC9">
                <a:alpha val="50000"/>
              </a:srgbClr>
            </a:solidFill>
            <a:ln w="5080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8" name="Rectangle 6"/>
            <p:cNvSpPr>
              <a:spLocks noChangeAspect="1" noChangeArrowheads="1"/>
            </p:cNvSpPr>
            <p:nvPr/>
          </p:nvSpPr>
          <p:spPr bwMode="auto">
            <a:xfrm>
              <a:off x="4502191" y="3780373"/>
              <a:ext cx="784189" cy="2585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1200" b="1" dirty="0" smtClean="0">
                  <a:solidFill>
                    <a:srgbClr val="FFFFCC"/>
                  </a:solidFill>
                </a:rPr>
                <a:t>3month</a:t>
              </a:r>
              <a:endParaRPr lang="en-US" altLang="ja-JP" sz="1200" b="1" dirty="0">
                <a:solidFill>
                  <a:srgbClr val="FFFFCC"/>
                </a:solidFill>
              </a:endParaRPr>
            </a:p>
          </p:txBody>
        </p:sp>
      </p:grpSp>
      <p:sp>
        <p:nvSpPr>
          <p:cNvPr id="69" name="Text Box 3"/>
          <p:cNvSpPr txBox="1">
            <a:spLocks noChangeArrowheads="1"/>
          </p:cNvSpPr>
          <p:nvPr/>
        </p:nvSpPr>
        <p:spPr bwMode="auto">
          <a:xfrm>
            <a:off x="1000100" y="785794"/>
            <a:ext cx="4848225" cy="1200329"/>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lang="en-US" altLang="ja-JP" sz="2000" b="1" dirty="0" smtClean="0">
                <a:solidFill>
                  <a:srgbClr val="FFCC99"/>
                </a:solidFill>
                <a:latin typeface="+mj-lt"/>
                <a:ea typeface="ＭＳ Ｐゴシック" pitchFamily="50" charset="-128"/>
              </a:rPr>
              <a:t>IMBH </a:t>
            </a:r>
            <a:r>
              <a:rPr lang="en-US" altLang="ja-JP" sz="2000" b="1" dirty="0" smtClean="0">
                <a:solidFill>
                  <a:srgbClr val="FFFFFF"/>
                </a:solidFill>
                <a:latin typeface="+mj-lt"/>
                <a:ea typeface="ＭＳ Ｐゴシック" pitchFamily="50" charset="-128"/>
              </a:rPr>
              <a:t>binary inspiral</a:t>
            </a:r>
          </a:p>
          <a:p>
            <a:pPr algn="l" rtl="0" fontAlgn="base">
              <a:lnSpc>
                <a:spcPct val="120000"/>
              </a:lnSpc>
              <a:spcBef>
                <a:spcPct val="0"/>
              </a:spcBef>
              <a:spcAft>
                <a:spcPct val="0"/>
              </a:spcAft>
              <a:buNone/>
            </a:pPr>
            <a:r>
              <a:rPr kumimoji="1" lang="en-US" altLang="ja-JP" sz="2000" b="1" kern="1200" dirty="0" smtClean="0">
                <a:solidFill>
                  <a:srgbClr val="FFFFCC"/>
                </a:solidFill>
                <a:latin typeface="+mj-lt"/>
                <a:ea typeface="ＭＳ Ｐゴシック" pitchFamily="50" charset="-128"/>
                <a:cs typeface="+mn-cs"/>
              </a:rPr>
              <a:t>NS</a:t>
            </a:r>
            <a:r>
              <a:rPr kumimoji="1" lang="en-US" altLang="ja-JP" sz="2000" b="1" kern="1200" dirty="0" smtClean="0">
                <a:solidFill>
                  <a:srgbClr val="FFFFFF"/>
                </a:solidFill>
                <a:latin typeface="+mj-lt"/>
                <a:ea typeface="ＭＳ Ｐゴシック" pitchFamily="50" charset="-128"/>
                <a:cs typeface="+mn-cs"/>
              </a:rPr>
              <a:t> binary inspiral</a:t>
            </a:r>
          </a:p>
          <a:p>
            <a:pPr algn="l" rtl="0" fontAlgn="base">
              <a:lnSpc>
                <a:spcPct val="120000"/>
              </a:lnSpc>
              <a:spcBef>
                <a:spcPct val="0"/>
              </a:spcBef>
              <a:spcAft>
                <a:spcPct val="0"/>
              </a:spcAft>
              <a:buNone/>
            </a:pPr>
            <a:r>
              <a:rPr kumimoji="1" lang="en-US" altLang="ja-JP" sz="2000" b="1" kern="1200" dirty="0" smtClean="0">
                <a:solidFill>
                  <a:srgbClr val="CCFFCC"/>
                </a:solidFill>
                <a:latin typeface="+mj-lt"/>
                <a:ea typeface="ＭＳ Ｐゴシック" pitchFamily="50" charset="-128"/>
                <a:cs typeface="+mn-cs"/>
              </a:rPr>
              <a:t>Stoch</a:t>
            </a:r>
            <a:r>
              <a:rPr kumimoji="1" lang="en-US" altLang="ja-JP" sz="2000" b="1" kern="1200" dirty="0" smtClean="0">
                <a:solidFill>
                  <a:srgbClr val="FFFFFF"/>
                </a:solidFill>
                <a:latin typeface="+mj-lt"/>
                <a:ea typeface="ＭＳ Ｐゴシック" pitchFamily="50" charset="-128"/>
                <a:cs typeface="+mn-cs"/>
              </a:rPr>
              <a:t>astic background</a:t>
            </a:r>
          </a:p>
        </p:txBody>
      </p:sp>
      <p:sp>
        <p:nvSpPr>
          <p:cNvPr id="70" name="下矢印 69"/>
          <p:cNvSpPr/>
          <p:nvPr/>
        </p:nvSpPr>
        <p:spPr bwMode="auto">
          <a:xfrm rot="5400000" flipV="1">
            <a:off x="4286248" y="128586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1" name="Text Box 3"/>
          <p:cNvSpPr txBox="1">
            <a:spLocks noChangeArrowheads="1"/>
          </p:cNvSpPr>
          <p:nvPr/>
        </p:nvSpPr>
        <p:spPr bwMode="auto">
          <a:xfrm>
            <a:off x="4786314" y="857232"/>
            <a:ext cx="4071966" cy="116339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Galaxy formation </a:t>
            </a:r>
            <a:r>
              <a:rPr lang="en-US" altLang="ja-JP" sz="1800" b="1" dirty="0" smtClean="0">
                <a:solidFill>
                  <a:srgbClr val="DDDDDD"/>
                </a:solidFill>
                <a:latin typeface="+mj-lt"/>
                <a:ea typeface="ＭＳ Ｐゴシック" pitchFamily="50" charset="-128"/>
              </a:rPr>
              <a:t>(Massive BH)</a:t>
            </a:r>
            <a:endParaRPr kumimoji="1" lang="en-US" altLang="ja-JP" sz="1800" b="1" kern="1200" dirty="0" smtClean="0">
              <a:solidFill>
                <a:srgbClr val="DDDDDD"/>
              </a:solidFill>
              <a:latin typeface="+mj-lt"/>
              <a:ea typeface="ＭＳ Ｐゴシック" pitchFamily="50" charset="-128"/>
              <a:cs typeface="+mn-cs"/>
            </a:endParaRPr>
          </a:p>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Cosmology</a:t>
            </a:r>
          </a:p>
          <a:p>
            <a:pPr algn="l" rtl="0" fontAlgn="base">
              <a:lnSpc>
                <a:spcPct val="120000"/>
              </a:lnSpc>
              <a:spcBef>
                <a:spcPct val="0"/>
              </a:spcBef>
              <a:spcAft>
                <a:spcPct val="0"/>
              </a:spcAft>
              <a:buNone/>
            </a:pPr>
            <a:r>
              <a:rPr lang="en-US" altLang="ja-JP" sz="1800" b="1" dirty="0" smtClean="0">
                <a:solidFill>
                  <a:srgbClr val="DDDDDD"/>
                </a:solidFill>
                <a:latin typeface="+mj-lt"/>
                <a:ea typeface="ＭＳ Ｐゴシック" pitchFamily="50" charset="-128"/>
              </a:rPr>
              <a:t>    (Inflation, Dark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US" altLang="ja-JP" dirty="0" smtClean="0">
                <a:solidFill>
                  <a:srgbClr val="FFFFFF"/>
                </a:solidFill>
              </a:rPr>
              <a:t>Constraint on dark energy</a:t>
            </a:r>
          </a:p>
        </p:txBody>
      </p:sp>
      <p:sp>
        <p:nvSpPr>
          <p:cNvPr id="4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KEK Theory Center Cosmophysics Group Workshop (November 11, 2009, Tskuba, Ibaraki)</a:t>
            </a:r>
            <a:endParaRPr lang="en-US" altLang="ja-JP" sz="1200" b="1" kern="1200" dirty="0">
              <a:solidFill>
                <a:srgbClr val="DDDDDD"/>
              </a:solidFill>
              <a:latin typeface="Tahoma"/>
              <a:ea typeface="HGP創英角ｺﾞｼｯｸUB"/>
              <a:cs typeface="+mn-cs"/>
            </a:endParaRPr>
          </a:p>
        </p:txBody>
      </p:sp>
      <p:sp>
        <p:nvSpPr>
          <p:cNvPr id="49" name="Text Box 4"/>
          <p:cNvSpPr txBox="1">
            <a:spLocks noChangeArrowheads="1"/>
          </p:cNvSpPr>
          <p:nvPr/>
        </p:nvSpPr>
        <p:spPr bwMode="auto">
          <a:xfrm>
            <a:off x="652434" y="831907"/>
            <a:ext cx="4491070" cy="769441"/>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DECIGO will observe</a:t>
            </a:r>
          </a:p>
          <a:p>
            <a:pPr algn="l">
              <a:lnSpc>
                <a:spcPct val="110000"/>
              </a:lnSpc>
              <a:buNone/>
            </a:pPr>
            <a:r>
              <a:rPr lang="en-US" altLang="ja-JP" sz="2000" b="1" dirty="0" smtClean="0">
                <a:solidFill>
                  <a:srgbClr val="FFFFFF"/>
                </a:solidFill>
              </a:rPr>
              <a:t>        10</a:t>
            </a:r>
            <a:r>
              <a:rPr lang="en-US" altLang="ja-JP" sz="2000" b="1" baseline="30000" dirty="0" smtClean="0">
                <a:solidFill>
                  <a:srgbClr val="FFFFFF"/>
                </a:solidFill>
              </a:rPr>
              <a:t>4-5</a:t>
            </a:r>
            <a:r>
              <a:rPr lang="en-US" altLang="ja-JP" sz="2000" b="1" dirty="0" smtClean="0">
                <a:solidFill>
                  <a:srgbClr val="FFFFFF"/>
                </a:solidFill>
              </a:rPr>
              <a:t>  NS</a:t>
            </a:r>
            <a:r>
              <a:rPr kumimoji="1" lang="en-US" altLang="ja-JP" sz="2000" b="1" kern="1200" dirty="0" smtClean="0">
                <a:solidFill>
                  <a:srgbClr val="FFFFFF"/>
                </a:solidFill>
                <a:latin typeface="Tahoma" pitchFamily="34" charset="0"/>
                <a:ea typeface="HGP創英角ｺﾞｼｯｸUB" pitchFamily="50" charset="-128"/>
                <a:cs typeface="+mn-cs"/>
              </a:rPr>
              <a:t> binaries at z~1</a:t>
            </a:r>
          </a:p>
        </p:txBody>
      </p:sp>
      <p:cxnSp>
        <p:nvCxnSpPr>
          <p:cNvPr id="52" name="直線コネクタ 51"/>
          <p:cNvCxnSpPr/>
          <p:nvPr/>
        </p:nvCxnSpPr>
        <p:spPr bwMode="auto">
          <a:xfrm>
            <a:off x="2143108" y="1529910"/>
            <a:ext cx="2357454" cy="1588"/>
          </a:xfrm>
          <a:prstGeom prst="line">
            <a:avLst/>
          </a:prstGeom>
          <a:solidFill>
            <a:srgbClr val="FAFFC9">
              <a:alpha val="50000"/>
            </a:srgbClr>
          </a:solidFill>
          <a:ln w="38100" cap="flat" cmpd="sng" algn="ctr">
            <a:solidFill>
              <a:srgbClr val="FFCC99"/>
            </a:solidFill>
            <a:prstDash val="solid"/>
            <a:round/>
            <a:headEnd type="none" w="med" len="med"/>
            <a:tailEnd type="none" w="med" len="med"/>
          </a:ln>
          <a:effectLst/>
        </p:spPr>
      </p:cxnSp>
      <p:sp>
        <p:nvSpPr>
          <p:cNvPr id="54" name="曲折矢印 53"/>
          <p:cNvSpPr/>
          <p:nvPr/>
        </p:nvSpPr>
        <p:spPr bwMode="auto">
          <a:xfrm flipV="1">
            <a:off x="2428860" y="1672786"/>
            <a:ext cx="385188" cy="318788"/>
          </a:xfrm>
          <a:prstGeom prst="bentArrow">
            <a:avLst>
              <a:gd name="adj1" fmla="val 35629"/>
              <a:gd name="adj2" fmla="val 46259"/>
              <a:gd name="adj3" fmla="val 39173"/>
              <a:gd name="adj4" fmla="val 29578"/>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6" name="Text Box 4"/>
          <p:cNvSpPr txBox="1">
            <a:spLocks noChangeArrowheads="1"/>
          </p:cNvSpPr>
          <p:nvPr/>
        </p:nvSpPr>
        <p:spPr bwMode="auto">
          <a:xfrm>
            <a:off x="2838474" y="1672786"/>
            <a:ext cx="5876930" cy="398892"/>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kumimoji="1" lang="en-US" altLang="ja-JP" sz="2000" b="1" kern="1200" dirty="0" smtClean="0">
                <a:solidFill>
                  <a:srgbClr val="FFFFFF"/>
                </a:solidFill>
                <a:latin typeface="Tahoma" pitchFamily="34" charset="0"/>
                <a:ea typeface="HGP創英角ｺﾞｼｯｸUB" pitchFamily="50" charset="-128"/>
                <a:cs typeface="+mn-cs"/>
              </a:rPr>
              <a:t>Precise ‘clock’ at cosmological distance </a:t>
            </a:r>
            <a:endParaRPr kumimoji="1" lang="en-US" altLang="ja-JP" sz="2000" b="1" kern="1200" dirty="0">
              <a:solidFill>
                <a:srgbClr val="FFFFFF"/>
              </a:solidFill>
              <a:latin typeface="Tahoma" pitchFamily="34" charset="0"/>
              <a:ea typeface="HGP創英角ｺﾞｼｯｸUB" pitchFamily="50" charset="-128"/>
              <a:cs typeface="+mn-cs"/>
            </a:endParaRPr>
          </a:p>
        </p:txBody>
      </p:sp>
      <p:grpSp>
        <p:nvGrpSpPr>
          <p:cNvPr id="53" name="グループ化 52"/>
          <p:cNvGrpSpPr/>
          <p:nvPr/>
        </p:nvGrpSpPr>
        <p:grpSpPr>
          <a:xfrm>
            <a:off x="571472" y="2214554"/>
            <a:ext cx="8466165" cy="4183246"/>
            <a:chOff x="571472" y="2214554"/>
            <a:chExt cx="8466165" cy="4183246"/>
          </a:xfrm>
        </p:grpSpPr>
        <p:sp>
          <p:nvSpPr>
            <p:cNvPr id="897072" name="Text Box 48"/>
            <p:cNvSpPr txBox="1">
              <a:spLocks noChangeArrowheads="1"/>
            </p:cNvSpPr>
            <p:nvPr/>
          </p:nvSpPr>
          <p:spPr bwMode="auto">
            <a:xfrm>
              <a:off x="6215074" y="5295141"/>
              <a:ext cx="2686954" cy="646331"/>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Angular resolution</a:t>
              </a:r>
              <a:r>
                <a:rPr kumimoji="1" lang="ja-JP" altLang="en-US" sz="1200" b="1" kern="1200" dirty="0">
                  <a:solidFill>
                    <a:srgbClr val="DDDDDD"/>
                  </a:solidFill>
                  <a:latin typeface="Tahoma" pitchFamily="34" charset="0"/>
                  <a:ea typeface="HGP創英角ｺﾞｼｯｸUB" pitchFamily="50" charset="-128"/>
                  <a:cs typeface="+mn-cs"/>
                </a:rPr>
                <a:t>　</a:t>
              </a:r>
              <a:endParaRPr kumimoji="1" lang="en-US" altLang="ja-JP" sz="1200" b="1" kern="1200" dirty="0" smtClean="0">
                <a:solidFill>
                  <a:srgbClr val="DDDDDD"/>
                </a:solidFill>
                <a:latin typeface="Tahoma" pitchFamily="34" charset="0"/>
                <a:ea typeface="HGP創英角ｺﾞｼｯｸUB" pitchFamily="50" charset="-128"/>
                <a:cs typeface="+mn-cs"/>
              </a:endParaRPr>
            </a:p>
            <a:p>
              <a:pPr algn="l" rtl="0" fontAlgn="base">
                <a:spcBef>
                  <a:spcPct val="0"/>
                </a:spcBef>
                <a:spcAft>
                  <a:spcPct val="0"/>
                </a:spcAft>
                <a:buNone/>
              </a:pPr>
              <a:r>
                <a:rPr lang="en-US" altLang="ja-JP" sz="1200" b="1" dirty="0" smtClean="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10arcmin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 detector</a:t>
              </a:r>
              <a:r>
                <a:rPr kumimoji="1" lang="ja-JP" altLang="en-US" sz="1200" b="1" kern="1200" dirty="0">
                  <a:solidFill>
                    <a:srgbClr val="DDDDDD"/>
                  </a:solidFill>
                  <a:latin typeface="Tahoma" pitchFamily="34" charset="0"/>
                  <a:ea typeface="HGP創英角ｺﾞｼｯｸUB" pitchFamily="50" charset="-128"/>
                  <a:cs typeface="+mn-cs"/>
                </a:rPr>
                <a:t>）</a:t>
              </a:r>
            </a:p>
            <a:p>
              <a:pPr algn="l" rtl="0" fontAlgn="base">
                <a:spcBef>
                  <a:spcPct val="0"/>
                </a:spcBef>
                <a:spcAft>
                  <a:spcPct val="0"/>
                </a:spcAft>
                <a:buNone/>
              </a:pPr>
              <a:r>
                <a:rPr kumimoji="1" lang="ja-JP" altLang="en-US" sz="1200" b="1" kern="1200" dirty="0">
                  <a:solidFill>
                    <a:srgbClr val="DDDDDD"/>
                  </a:solidFill>
                  <a:latin typeface="Tahoma" pitchFamily="34" charset="0"/>
                  <a:ea typeface="HGP創英角ｺﾞｼｯｸUB" pitchFamily="50" charset="-128"/>
                  <a:cs typeface="+mn-cs"/>
                </a:rPr>
                <a:t>　　　　</a:t>
              </a:r>
              <a:r>
                <a:rPr lang="ja-JP" altLang="en-US" sz="1200" b="1" dirty="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10arcsec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3 detectors</a:t>
              </a:r>
              <a:r>
                <a:rPr kumimoji="1" lang="ja-JP" altLang="en-US" sz="1200" b="1" kern="1200" dirty="0">
                  <a:solidFill>
                    <a:srgbClr val="DDDDDD"/>
                  </a:solidFill>
                  <a:latin typeface="Tahoma" pitchFamily="34" charset="0"/>
                  <a:ea typeface="HGP創英角ｺﾞｼｯｸUB" pitchFamily="50" charset="-128"/>
                  <a:cs typeface="+mn-cs"/>
                </a:rPr>
                <a:t>）</a:t>
              </a:r>
            </a:p>
          </p:txBody>
        </p:sp>
        <p:sp>
          <p:nvSpPr>
            <p:cNvPr id="897073" name="Text Box 49"/>
            <p:cNvSpPr txBox="1">
              <a:spLocks noChangeArrowheads="1"/>
            </p:cNvSpPr>
            <p:nvPr/>
          </p:nvSpPr>
          <p:spPr bwMode="auto">
            <a:xfrm>
              <a:off x="8143900" y="5938083"/>
              <a:ext cx="689612" cy="276999"/>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at z=1</a:t>
              </a:r>
            </a:p>
          </p:txBody>
        </p:sp>
        <p:graphicFrame>
          <p:nvGraphicFramePr>
            <p:cNvPr id="1002496" name="Object 0"/>
            <p:cNvGraphicFramePr>
              <a:graphicFrameLocks noChangeAspect="1"/>
            </p:cNvGraphicFramePr>
            <p:nvPr/>
          </p:nvGraphicFramePr>
          <p:xfrm>
            <a:off x="1714480" y="5715016"/>
            <a:ext cx="2302060" cy="327025"/>
          </p:xfrm>
          <a:graphic>
            <a:graphicData uri="http://schemas.openxmlformats.org/presentationml/2006/ole">
              <p:oleObj spid="_x0000_s630786" name="数式" r:id="rId4" imgW="1307880" imgH="228600" progId="Equation.3">
                <p:embed/>
              </p:oleObj>
            </a:graphicData>
          </a:graphic>
        </p:graphicFrame>
        <p:sp>
          <p:nvSpPr>
            <p:cNvPr id="897100" name="Text Box 76"/>
            <p:cNvSpPr txBox="1">
              <a:spLocks noChangeArrowheads="1"/>
            </p:cNvSpPr>
            <p:nvPr/>
          </p:nvSpPr>
          <p:spPr bwMode="auto">
            <a:xfrm>
              <a:off x="819152" y="5286388"/>
              <a:ext cx="4967294" cy="368306"/>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DDDDDD"/>
                  </a:solidFill>
                  <a:latin typeface="Tahoma" pitchFamily="34" charset="0"/>
                  <a:ea typeface="HGP創英角ｺﾞｼｯｸUB" pitchFamily="50" charset="-128"/>
                  <a:cs typeface="+mn-cs"/>
                </a:rPr>
                <a:t>Determine cosmological parameters</a:t>
              </a:r>
            </a:p>
          </p:txBody>
        </p:sp>
        <p:sp>
          <p:nvSpPr>
            <p:cNvPr id="897101" name="Text Box 77"/>
            <p:cNvSpPr txBox="1">
              <a:spLocks noChangeArrowheads="1"/>
            </p:cNvSpPr>
            <p:nvPr/>
          </p:nvSpPr>
          <p:spPr bwMode="auto">
            <a:xfrm>
              <a:off x="857224" y="6000768"/>
              <a:ext cx="5715000" cy="397032"/>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Absolute and independent </a:t>
              </a:r>
              <a:r>
                <a:rPr kumimoji="1" lang="en-US" altLang="ja-JP" sz="1800" b="1" kern="1200" dirty="0">
                  <a:solidFill>
                    <a:srgbClr val="FFFFFF"/>
                  </a:solidFill>
                  <a:latin typeface="Tahoma" pitchFamily="34" charset="0"/>
                  <a:ea typeface="HGP創英角ｺﾞｼｯｸUB" pitchFamily="50" charset="-128"/>
                  <a:cs typeface="+mn-cs"/>
                </a:rPr>
                <a:t>measurement</a:t>
              </a:r>
            </a:p>
          </p:txBody>
        </p:sp>
        <p:sp>
          <p:nvSpPr>
            <p:cNvPr id="60" name="AutoShape 3"/>
            <p:cNvSpPr>
              <a:spLocks noChangeAspect="1" noChangeArrowheads="1"/>
            </p:cNvSpPr>
            <p:nvPr/>
          </p:nvSpPr>
          <p:spPr bwMode="auto">
            <a:xfrm>
              <a:off x="571472" y="2214554"/>
              <a:ext cx="8286808" cy="2786082"/>
            </a:xfrm>
            <a:prstGeom prst="roundRect">
              <a:avLst>
                <a:gd name="adj" fmla="val 1917"/>
              </a:avLst>
            </a:prstGeom>
            <a:solidFill>
              <a:srgbClr val="FFCC99">
                <a:alpha val="15000"/>
              </a:srgbClr>
            </a:solidFill>
            <a:ln w="9525">
              <a:noFill/>
              <a:round/>
              <a:headEnd/>
              <a:tailEnd/>
            </a:ln>
            <a:effectLst/>
          </p:spPr>
          <p:txBody>
            <a:bodyPr wrap="square" anchor="ctr">
              <a:noAutofit/>
            </a:bodyPr>
            <a:lstStyle/>
            <a:p>
              <a:endParaRPr lang="ja-JP" altLang="en-US" dirty="0"/>
            </a:p>
          </p:txBody>
        </p:sp>
        <p:sp>
          <p:nvSpPr>
            <p:cNvPr id="76" name="Freeform 107"/>
            <p:cNvSpPr>
              <a:spLocks/>
            </p:cNvSpPr>
            <p:nvPr/>
          </p:nvSpPr>
          <p:spPr bwMode="auto">
            <a:xfrm>
              <a:off x="4937125" y="3197235"/>
              <a:ext cx="36607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rgbClr val="FFFFFF"/>
              </a:solidFill>
              <a:round/>
              <a:headEnd/>
              <a:tailEnd/>
            </a:ln>
          </p:spPr>
          <p:txBody>
            <a:bodyPr/>
            <a:lstStyle/>
            <a:p>
              <a:endParaRPr lang="ja-JP" altLang="en-US" dirty="0"/>
            </a:p>
          </p:txBody>
        </p:sp>
        <p:sp>
          <p:nvSpPr>
            <p:cNvPr id="77" name="Freeform 108"/>
            <p:cNvSpPr>
              <a:spLocks/>
            </p:cNvSpPr>
            <p:nvPr/>
          </p:nvSpPr>
          <p:spPr bwMode="auto">
            <a:xfrm>
              <a:off x="4937125" y="3197235"/>
              <a:ext cx="36988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rgbClr val="FF0000"/>
              </a:solidFill>
              <a:round/>
              <a:headEnd/>
              <a:tailEnd/>
            </a:ln>
          </p:spPr>
          <p:txBody>
            <a:bodyPr/>
            <a:lstStyle/>
            <a:p>
              <a:endParaRPr lang="ja-JP" altLang="en-US" dirty="0"/>
            </a:p>
          </p:txBody>
        </p:sp>
        <p:sp>
          <p:nvSpPr>
            <p:cNvPr id="897028" name="Text Box 4"/>
            <p:cNvSpPr txBox="1">
              <a:spLocks noChangeArrowheads="1"/>
            </p:cNvSpPr>
            <p:nvPr/>
          </p:nvSpPr>
          <p:spPr bwMode="auto">
            <a:xfrm>
              <a:off x="785786" y="4214818"/>
              <a:ext cx="3857684"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sym typeface="Wingdings" pitchFamily="2" charset="2"/>
                </a:rPr>
                <a:t></a:t>
              </a:r>
              <a:r>
                <a:rPr kumimoji="1" lang="en-US" altLang="ja-JP" sz="1800" b="1" kern="1200" dirty="0" smtClean="0">
                  <a:solidFill>
                    <a:srgbClr val="FFFFFF"/>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Information on </a:t>
              </a:r>
              <a:r>
                <a:rPr kumimoji="1" lang="en-US" altLang="ja-JP" sz="1800" b="1" kern="1200" dirty="0">
                  <a:solidFill>
                    <a:srgbClr val="FFCC99"/>
                  </a:solidFill>
                  <a:latin typeface="Tahoma" pitchFamily="34" charset="0"/>
                  <a:ea typeface="HGP創英角ｺﾞｼｯｸUB" pitchFamily="50" charset="-128"/>
                  <a:cs typeface="+mn-cs"/>
                </a:rPr>
                <a:t>acceleration </a:t>
              </a:r>
            </a:p>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   </a:t>
              </a:r>
              <a:r>
                <a:rPr kumimoji="1" lang="en-US" altLang="ja-JP" sz="1800" b="1" kern="1200" dirty="0" smtClean="0">
                  <a:solidFill>
                    <a:srgbClr val="FFCC99"/>
                  </a:solidFill>
                  <a:latin typeface="Tahoma" pitchFamily="34" charset="0"/>
                  <a:ea typeface="HGP創英角ｺﾞｼｯｸUB" pitchFamily="50" charset="-128"/>
                  <a:cs typeface="+mn-cs"/>
                </a:rPr>
                <a:t> of </a:t>
              </a:r>
              <a:r>
                <a:rPr kumimoji="1" lang="en-US" altLang="ja-JP" sz="1800" b="1" kern="1200" dirty="0">
                  <a:solidFill>
                    <a:srgbClr val="FFCC99"/>
                  </a:solidFill>
                  <a:latin typeface="Tahoma" pitchFamily="34" charset="0"/>
                  <a:ea typeface="HGP創英角ｺﾞｼｯｸUB" pitchFamily="50" charset="-128"/>
                  <a:cs typeface="+mn-cs"/>
                </a:rPr>
                <a:t>expansion of the universe</a:t>
              </a:r>
            </a:p>
          </p:txBody>
        </p:sp>
        <p:sp>
          <p:nvSpPr>
            <p:cNvPr id="897029" name="Text Box 5"/>
            <p:cNvSpPr txBox="1">
              <a:spLocks noChangeArrowheads="1"/>
            </p:cNvSpPr>
            <p:nvPr/>
          </p:nvSpPr>
          <p:spPr bwMode="auto">
            <a:xfrm>
              <a:off x="2187250" y="3434462"/>
              <a:ext cx="2098998"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chirp </a:t>
              </a:r>
              <a:r>
                <a:rPr kumimoji="1" lang="en-US" altLang="ja-JP" sz="1600" b="1" kern="1200" dirty="0">
                  <a:solidFill>
                    <a:srgbClr val="DDDDDD"/>
                  </a:solidFill>
                  <a:latin typeface="Tahoma" pitchFamily="34" charset="0"/>
                  <a:ea typeface="HGP創英角ｺﾞｼｯｸUB" pitchFamily="50" charset="-128"/>
                  <a:cs typeface="+mn-cs"/>
                </a:rPr>
                <a:t>waveform</a:t>
              </a:r>
            </a:p>
          </p:txBody>
        </p:sp>
        <p:sp>
          <p:nvSpPr>
            <p:cNvPr id="897031" name="Text Box 7"/>
            <p:cNvSpPr txBox="1">
              <a:spLocks noChangeArrowheads="1"/>
            </p:cNvSpPr>
            <p:nvPr/>
          </p:nvSpPr>
          <p:spPr bwMode="auto">
            <a:xfrm>
              <a:off x="1142976" y="3429000"/>
              <a:ext cx="1655763" cy="338554"/>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Distance:</a:t>
              </a:r>
            </a:p>
          </p:txBody>
        </p:sp>
        <p:sp>
          <p:nvSpPr>
            <p:cNvPr id="897032" name="Text Box 8"/>
            <p:cNvSpPr txBox="1">
              <a:spLocks noChangeArrowheads="1"/>
            </p:cNvSpPr>
            <p:nvPr/>
          </p:nvSpPr>
          <p:spPr bwMode="auto">
            <a:xfrm>
              <a:off x="1142976" y="3767554"/>
              <a:ext cx="1571636"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Redshift: </a:t>
              </a:r>
            </a:p>
          </p:txBody>
        </p:sp>
        <p:sp>
          <p:nvSpPr>
            <p:cNvPr id="897033" name="Text Box 9"/>
            <p:cNvSpPr txBox="1">
              <a:spLocks noChangeArrowheads="1"/>
            </p:cNvSpPr>
            <p:nvPr/>
          </p:nvSpPr>
          <p:spPr bwMode="auto">
            <a:xfrm>
              <a:off x="2191304" y="3777530"/>
              <a:ext cx="2428892"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 </a:t>
              </a:r>
              <a:r>
                <a:rPr kumimoji="1" lang="en-US" altLang="ja-JP" sz="1600" b="1" kern="1200" dirty="0">
                  <a:solidFill>
                    <a:srgbClr val="DDDDDD"/>
                  </a:solidFill>
                  <a:latin typeface="Tahoma" pitchFamily="34" charset="0"/>
                  <a:ea typeface="HGP創英角ｺﾞｼｯｸUB" pitchFamily="50" charset="-128"/>
                  <a:cs typeface="+mn-cs"/>
                </a:rPr>
                <a:t>host galaxy</a:t>
              </a:r>
            </a:p>
          </p:txBody>
        </p:sp>
        <p:sp>
          <p:nvSpPr>
            <p:cNvPr id="57" name="Text Box 4"/>
            <p:cNvSpPr txBox="1">
              <a:spLocks noChangeArrowheads="1"/>
            </p:cNvSpPr>
            <p:nvPr/>
          </p:nvSpPr>
          <p:spPr bwMode="auto">
            <a:xfrm>
              <a:off x="571472" y="2280530"/>
              <a:ext cx="3000396" cy="430887"/>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CC99"/>
                  </a:solidFill>
                  <a:sym typeface="Wingdings" pitchFamily="2" charset="2"/>
                </a:rPr>
                <a:t> ‘</a:t>
              </a:r>
              <a:r>
                <a:rPr lang="en-US" altLang="ja-JP" sz="2000" b="1" dirty="0" smtClean="0">
                  <a:solidFill>
                    <a:srgbClr val="FFCC99"/>
                  </a:solidFill>
                </a:rPr>
                <a:t>Standard Siren’</a:t>
              </a:r>
              <a:r>
                <a:rPr kumimoji="1" lang="en-US" altLang="ja-JP" sz="2000" b="1" kern="1200" dirty="0" smtClean="0">
                  <a:solidFill>
                    <a:srgbClr val="FFCC99"/>
                  </a:solidFill>
                  <a:latin typeface="Tahoma" pitchFamily="34" charset="0"/>
                  <a:ea typeface="HGP創英角ｺﾞｼｯｸUB" pitchFamily="50" charset="-128"/>
                  <a:cs typeface="+mn-cs"/>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59" name="Text Box 4"/>
            <p:cNvSpPr txBox="1">
              <a:spLocks noChangeArrowheads="1"/>
            </p:cNvSpPr>
            <p:nvPr/>
          </p:nvSpPr>
          <p:spPr bwMode="auto">
            <a:xfrm>
              <a:off x="928630" y="2727269"/>
              <a:ext cx="3286180"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rPr>
                <a:t>R</a:t>
              </a:r>
              <a:r>
                <a:rPr kumimoji="1" lang="en-US" altLang="ja-JP" sz="1800" b="1" kern="1200" dirty="0" smtClean="0">
                  <a:solidFill>
                    <a:srgbClr val="FFFFFF"/>
                  </a:solidFill>
                  <a:latin typeface="Tahoma" pitchFamily="34" charset="0"/>
                  <a:ea typeface="HGP創英角ｺﾞｼｯｸUB" pitchFamily="50" charset="-128"/>
                  <a:cs typeface="+mn-cs"/>
                </a:rPr>
                <a:t>elationship </a:t>
              </a:r>
              <a:r>
                <a:rPr kumimoji="1" lang="en-US" altLang="ja-JP" sz="1800" b="1" kern="1200" dirty="0">
                  <a:solidFill>
                    <a:srgbClr val="FFFFFF"/>
                  </a:solidFill>
                  <a:latin typeface="Tahoma" pitchFamily="34" charset="0"/>
                  <a:ea typeface="HGP創英角ｺﾞｼｯｸUB" pitchFamily="50" charset="-128"/>
                  <a:cs typeface="+mn-cs"/>
                </a:rPr>
                <a:t>between </a:t>
              </a:r>
            </a:p>
            <a:p>
              <a:pPr algn="l" rtl="0" fontAlgn="base">
                <a:lnSpc>
                  <a:spcPct val="110000"/>
                </a:lnSpc>
                <a:spcBef>
                  <a:spcPct val="0"/>
                </a:spcBef>
                <a:spcAft>
                  <a:spcPct val="0"/>
                </a:spcAft>
                <a:buNone/>
              </a:pPr>
              <a:r>
                <a:rPr kumimoji="1" lang="en-US" altLang="ja-JP" sz="1800" b="1" kern="1200" dirty="0">
                  <a:solidFill>
                    <a:srgbClr val="FFFFFF"/>
                  </a:solidFill>
                  <a:latin typeface="Tahoma" pitchFamily="34" charset="0"/>
                  <a:ea typeface="HGP創英角ｺﾞｼｯｸUB" pitchFamily="50" charset="-128"/>
                  <a:cs typeface="+mn-cs"/>
                </a:rPr>
                <a:t>      distance and redshift </a:t>
              </a:r>
            </a:p>
          </p:txBody>
        </p:sp>
        <p:sp>
          <p:nvSpPr>
            <p:cNvPr id="62" name="Oval 93"/>
            <p:cNvSpPr>
              <a:spLocks noChangeArrowheads="1"/>
            </p:cNvSpPr>
            <p:nvPr/>
          </p:nvSpPr>
          <p:spPr bwMode="auto">
            <a:xfrm rot="20307080">
              <a:off x="5302394" y="2622560"/>
              <a:ext cx="329911" cy="161925"/>
            </a:xfrm>
            <a:prstGeom prst="ellipse">
              <a:avLst/>
            </a:prstGeom>
            <a:noFill/>
            <a:ln w="28575">
              <a:solidFill>
                <a:srgbClr val="FFFFFF"/>
              </a:solidFill>
              <a:round/>
              <a:headEnd/>
              <a:tailEnd/>
            </a:ln>
          </p:spPr>
          <p:txBody>
            <a:bodyPr wrap="none" anchor="ctr"/>
            <a:lstStyle/>
            <a:p>
              <a:endParaRPr lang="ja-JP" altLang="en-US" dirty="0"/>
            </a:p>
          </p:txBody>
        </p:sp>
        <p:sp>
          <p:nvSpPr>
            <p:cNvPr id="63" name="Oval 94"/>
            <p:cNvSpPr>
              <a:spLocks noChangeArrowheads="1"/>
            </p:cNvSpPr>
            <p:nvPr/>
          </p:nvSpPr>
          <p:spPr bwMode="auto">
            <a:xfrm rot="20307080">
              <a:off x="5584119" y="2602454"/>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4" name="Oval 95"/>
            <p:cNvSpPr>
              <a:spLocks noChangeArrowheads="1"/>
            </p:cNvSpPr>
            <p:nvPr/>
          </p:nvSpPr>
          <p:spPr bwMode="auto">
            <a:xfrm rot="20307080">
              <a:off x="5277266" y="2723628"/>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5" name="Line 96"/>
            <p:cNvSpPr>
              <a:spLocks noChangeShapeType="1"/>
            </p:cNvSpPr>
            <p:nvPr/>
          </p:nvSpPr>
          <p:spPr bwMode="auto">
            <a:xfrm rot="20307080">
              <a:off x="5478758" y="2778826"/>
              <a:ext cx="36657" cy="0"/>
            </a:xfrm>
            <a:prstGeom prst="line">
              <a:avLst/>
            </a:prstGeom>
            <a:noFill/>
            <a:ln w="9525">
              <a:solidFill>
                <a:srgbClr val="FFFFFF"/>
              </a:solidFill>
              <a:round/>
              <a:headEnd/>
              <a:tailEnd type="triangle" w="med" len="med"/>
            </a:ln>
          </p:spPr>
          <p:txBody>
            <a:bodyPr/>
            <a:lstStyle/>
            <a:p>
              <a:endParaRPr lang="ja-JP" altLang="en-US" dirty="0"/>
            </a:p>
          </p:txBody>
        </p:sp>
        <p:sp>
          <p:nvSpPr>
            <p:cNvPr id="66" name="Line 97"/>
            <p:cNvSpPr>
              <a:spLocks noChangeShapeType="1"/>
            </p:cNvSpPr>
            <p:nvPr/>
          </p:nvSpPr>
          <p:spPr bwMode="auto">
            <a:xfrm rot="20307080" flipH="1">
              <a:off x="5419284" y="2628219"/>
              <a:ext cx="36657" cy="0"/>
            </a:xfrm>
            <a:prstGeom prst="line">
              <a:avLst/>
            </a:prstGeom>
            <a:noFill/>
            <a:ln w="9525">
              <a:solidFill>
                <a:srgbClr val="FFFFFF"/>
              </a:solidFill>
              <a:round/>
              <a:headEnd/>
              <a:tailEnd type="triangle" w="med" len="med"/>
            </a:ln>
          </p:spPr>
          <p:txBody>
            <a:bodyPr/>
            <a:lstStyle/>
            <a:p>
              <a:endParaRPr lang="ja-JP" altLang="en-US" dirty="0"/>
            </a:p>
          </p:txBody>
        </p:sp>
        <p:grpSp>
          <p:nvGrpSpPr>
            <p:cNvPr id="68" name="Group 99"/>
            <p:cNvGrpSpPr>
              <a:grpSpLocks/>
            </p:cNvGrpSpPr>
            <p:nvPr/>
          </p:nvGrpSpPr>
          <p:grpSpPr bwMode="auto">
            <a:xfrm>
              <a:off x="8121848" y="2581965"/>
              <a:ext cx="220266" cy="201839"/>
              <a:chOff x="4176" y="1776"/>
              <a:chExt cx="288" cy="240"/>
            </a:xfrm>
          </p:grpSpPr>
          <p:sp>
            <p:nvSpPr>
              <p:cNvPr id="72" name="Line 100"/>
              <p:cNvSpPr>
                <a:spLocks noChangeShapeType="1"/>
              </p:cNvSpPr>
              <p:nvPr/>
            </p:nvSpPr>
            <p:spPr bwMode="auto">
              <a:xfrm flipH="1">
                <a:off x="4176" y="1776"/>
                <a:ext cx="144" cy="240"/>
              </a:xfrm>
              <a:prstGeom prst="line">
                <a:avLst/>
              </a:prstGeom>
              <a:noFill/>
              <a:ln w="38100">
                <a:solidFill>
                  <a:srgbClr val="FF9900"/>
                </a:solidFill>
                <a:round/>
                <a:headEnd/>
                <a:tailEnd/>
              </a:ln>
            </p:spPr>
            <p:txBody>
              <a:bodyPr/>
              <a:lstStyle/>
              <a:p>
                <a:endParaRPr lang="ja-JP" altLang="en-US" dirty="0"/>
              </a:p>
            </p:txBody>
          </p:sp>
          <p:sp>
            <p:nvSpPr>
              <p:cNvPr id="73" name="Line 101"/>
              <p:cNvSpPr>
                <a:spLocks noChangeShapeType="1"/>
              </p:cNvSpPr>
              <p:nvPr/>
            </p:nvSpPr>
            <p:spPr bwMode="auto">
              <a:xfrm>
                <a:off x="4320" y="1776"/>
                <a:ext cx="144" cy="240"/>
              </a:xfrm>
              <a:prstGeom prst="line">
                <a:avLst/>
              </a:prstGeom>
              <a:noFill/>
              <a:ln w="38100">
                <a:solidFill>
                  <a:srgbClr val="FF9900"/>
                </a:solidFill>
                <a:round/>
                <a:headEnd/>
                <a:tailEnd/>
              </a:ln>
            </p:spPr>
            <p:txBody>
              <a:bodyPr/>
              <a:lstStyle/>
              <a:p>
                <a:endParaRPr lang="ja-JP" altLang="en-US" dirty="0"/>
              </a:p>
            </p:txBody>
          </p:sp>
          <p:sp>
            <p:nvSpPr>
              <p:cNvPr id="74" name="Line 102"/>
              <p:cNvSpPr>
                <a:spLocks noChangeShapeType="1"/>
              </p:cNvSpPr>
              <p:nvPr/>
            </p:nvSpPr>
            <p:spPr bwMode="auto">
              <a:xfrm>
                <a:off x="4176" y="2016"/>
                <a:ext cx="288" cy="0"/>
              </a:xfrm>
              <a:prstGeom prst="line">
                <a:avLst/>
              </a:prstGeom>
              <a:noFill/>
              <a:ln w="38100">
                <a:solidFill>
                  <a:srgbClr val="FF9900"/>
                </a:solidFill>
                <a:round/>
                <a:headEnd/>
                <a:tailEnd/>
              </a:ln>
            </p:spPr>
            <p:txBody>
              <a:bodyPr/>
              <a:lstStyle/>
              <a:p>
                <a:endParaRPr lang="ja-JP" altLang="en-US" dirty="0"/>
              </a:p>
            </p:txBody>
          </p:sp>
        </p:grpSp>
        <p:sp>
          <p:nvSpPr>
            <p:cNvPr id="69" name="Oval 103"/>
            <p:cNvSpPr>
              <a:spLocks noChangeArrowheads="1"/>
            </p:cNvSpPr>
            <p:nvPr/>
          </p:nvSpPr>
          <p:spPr bwMode="auto">
            <a:xfrm>
              <a:off x="8195270" y="2541597"/>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0" name="Oval 104"/>
            <p:cNvSpPr>
              <a:spLocks noChangeArrowheads="1"/>
            </p:cNvSpPr>
            <p:nvPr/>
          </p:nvSpPr>
          <p:spPr bwMode="auto">
            <a:xfrm>
              <a:off x="8085137" y="274343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1" name="Oval 105"/>
            <p:cNvSpPr>
              <a:spLocks noChangeArrowheads="1"/>
            </p:cNvSpPr>
            <p:nvPr/>
          </p:nvSpPr>
          <p:spPr bwMode="auto">
            <a:xfrm>
              <a:off x="8305403" y="274343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5" name="Rectangle 106"/>
            <p:cNvSpPr>
              <a:spLocks noChangeArrowheads="1"/>
            </p:cNvSpPr>
            <p:nvPr/>
          </p:nvSpPr>
          <p:spPr bwMode="auto">
            <a:xfrm>
              <a:off x="4862512" y="3148022"/>
              <a:ext cx="3803650" cy="1344613"/>
            </a:xfrm>
            <a:prstGeom prst="rect">
              <a:avLst/>
            </a:prstGeom>
            <a:noFill/>
            <a:ln w="19050">
              <a:solidFill>
                <a:srgbClr val="F8F8F8"/>
              </a:solidFill>
              <a:miter lim="800000"/>
              <a:headEnd/>
              <a:tailEnd/>
            </a:ln>
          </p:spPr>
          <p:txBody>
            <a:bodyPr wrap="none" anchor="ctr"/>
            <a:lstStyle/>
            <a:p>
              <a:endParaRPr lang="ja-JP" altLang="en-US" dirty="0"/>
            </a:p>
          </p:txBody>
        </p:sp>
        <p:sp>
          <p:nvSpPr>
            <p:cNvPr id="78" name="Line 109"/>
            <p:cNvSpPr>
              <a:spLocks noChangeShapeType="1"/>
            </p:cNvSpPr>
            <p:nvPr/>
          </p:nvSpPr>
          <p:spPr bwMode="auto">
            <a:xfrm>
              <a:off x="8232775" y="2824172"/>
              <a:ext cx="0" cy="323850"/>
            </a:xfrm>
            <a:prstGeom prst="line">
              <a:avLst/>
            </a:prstGeom>
            <a:noFill/>
            <a:ln w="28575">
              <a:solidFill>
                <a:srgbClr val="DDDDDD"/>
              </a:solidFill>
              <a:round/>
              <a:headEnd/>
              <a:tailEnd type="triangle" w="med" len="med"/>
            </a:ln>
          </p:spPr>
          <p:txBody>
            <a:bodyPr/>
            <a:lstStyle/>
            <a:p>
              <a:endParaRPr lang="ja-JP" altLang="en-US" dirty="0"/>
            </a:p>
          </p:txBody>
        </p:sp>
        <p:sp>
          <p:nvSpPr>
            <p:cNvPr id="79" name="Freeform 110"/>
            <p:cNvSpPr>
              <a:spLocks/>
            </p:cNvSpPr>
            <p:nvPr/>
          </p:nvSpPr>
          <p:spPr bwMode="auto">
            <a:xfrm>
              <a:off x="5668962" y="2622560"/>
              <a:ext cx="2343150" cy="120650"/>
            </a:xfrm>
            <a:custGeom>
              <a:avLst/>
              <a:gdLst>
                <a:gd name="T0" fmla="*/ 0 w 768"/>
                <a:gd name="T1" fmla="*/ 48 h 48"/>
                <a:gd name="T2" fmla="*/ 48 w 768"/>
                <a:gd name="T3" fmla="*/ 0 h 48"/>
                <a:gd name="T4" fmla="*/ 96 w 768"/>
                <a:gd name="T5" fmla="*/ 48 h 48"/>
                <a:gd name="T6" fmla="*/ 144 w 768"/>
                <a:gd name="T7" fmla="*/ 0 h 48"/>
                <a:gd name="T8" fmla="*/ 192 w 768"/>
                <a:gd name="T9" fmla="*/ 48 h 48"/>
                <a:gd name="T10" fmla="*/ 240 w 768"/>
                <a:gd name="T11" fmla="*/ 0 h 48"/>
                <a:gd name="T12" fmla="*/ 288 w 768"/>
                <a:gd name="T13" fmla="*/ 48 h 48"/>
                <a:gd name="T14" fmla="*/ 336 w 768"/>
                <a:gd name="T15" fmla="*/ 0 h 48"/>
                <a:gd name="T16" fmla="*/ 384 w 768"/>
                <a:gd name="T17" fmla="*/ 48 h 48"/>
                <a:gd name="T18" fmla="*/ 432 w 768"/>
                <a:gd name="T19" fmla="*/ 0 h 48"/>
                <a:gd name="T20" fmla="*/ 480 w 768"/>
                <a:gd name="T21" fmla="*/ 48 h 48"/>
                <a:gd name="T22" fmla="*/ 528 w 768"/>
                <a:gd name="T23" fmla="*/ 0 h 48"/>
                <a:gd name="T24" fmla="*/ 576 w 768"/>
                <a:gd name="T25" fmla="*/ 48 h 48"/>
                <a:gd name="T26" fmla="*/ 624 w 768"/>
                <a:gd name="T27" fmla="*/ 0 h 48"/>
                <a:gd name="T28" fmla="*/ 672 w 768"/>
                <a:gd name="T29" fmla="*/ 48 h 48"/>
                <a:gd name="T30" fmla="*/ 720 w 768"/>
                <a:gd name="T31" fmla="*/ 0 h 48"/>
                <a:gd name="T32" fmla="*/ 768 w 768"/>
                <a:gd name="T33" fmla="*/ 48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8"/>
                <a:gd name="T52" fmla="*/ 0 h 48"/>
                <a:gd name="T53" fmla="*/ 768 w 76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8"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24"/>
                    <a:pt x="768" y="48"/>
                  </a:cubicBezTo>
                </a:path>
              </a:pathLst>
            </a:custGeom>
            <a:noFill/>
            <a:ln w="9525">
              <a:solidFill>
                <a:srgbClr val="DDDDDD"/>
              </a:solidFill>
              <a:round/>
              <a:headEnd/>
              <a:tailEnd type="triangle" w="med" len="med"/>
            </a:ln>
          </p:spPr>
          <p:txBody>
            <a:bodyPr/>
            <a:lstStyle/>
            <a:p>
              <a:endParaRPr lang="ja-JP" altLang="en-US" dirty="0"/>
            </a:p>
          </p:txBody>
        </p:sp>
        <p:sp>
          <p:nvSpPr>
            <p:cNvPr id="80" name="Text Box 111"/>
            <p:cNvSpPr txBox="1">
              <a:spLocks noChangeArrowheads="1"/>
            </p:cNvSpPr>
            <p:nvPr/>
          </p:nvSpPr>
          <p:spPr bwMode="auto">
            <a:xfrm>
              <a:off x="5046662" y="2865447"/>
              <a:ext cx="1109663"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NS-NS (z</a:t>
              </a:r>
              <a:r>
                <a:rPr lang="ja-JP" altLang="en-US" sz="1000" b="1" dirty="0">
                  <a:solidFill>
                    <a:srgbClr val="F8F8F8"/>
                  </a:solidFill>
                  <a:latin typeface="HGP創英角ｺﾞｼｯｸUB" pitchFamily="50" charset="-128"/>
                </a:rPr>
                <a:t>～</a:t>
              </a:r>
              <a:r>
                <a:rPr lang="en-US" altLang="ja-JP" sz="1000" b="1" dirty="0">
                  <a:solidFill>
                    <a:srgbClr val="F8F8F8"/>
                  </a:solidFill>
                  <a:latin typeface="HGP創英角ｺﾞｼｯｸUB" pitchFamily="50" charset="-128"/>
                </a:rPr>
                <a:t>1)</a:t>
              </a:r>
            </a:p>
          </p:txBody>
        </p:sp>
        <p:sp>
          <p:nvSpPr>
            <p:cNvPr id="81" name="Text Box 112"/>
            <p:cNvSpPr txBox="1">
              <a:spLocks noChangeArrowheads="1"/>
            </p:cNvSpPr>
            <p:nvPr/>
          </p:nvSpPr>
          <p:spPr bwMode="auto">
            <a:xfrm>
              <a:off x="6548437" y="2703522"/>
              <a:ext cx="61753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DDDDDD"/>
                  </a:solidFill>
                  <a:latin typeface="HGP創英角ｺﾞｼｯｸUB" pitchFamily="50" charset="-128"/>
                </a:rPr>
                <a:t>GW</a:t>
              </a:r>
            </a:p>
          </p:txBody>
        </p:sp>
        <p:sp>
          <p:nvSpPr>
            <p:cNvPr id="82" name="Text Box 113"/>
            <p:cNvSpPr txBox="1">
              <a:spLocks noChangeArrowheads="1"/>
            </p:cNvSpPr>
            <p:nvPr/>
          </p:nvSpPr>
          <p:spPr bwMode="auto">
            <a:xfrm>
              <a:off x="7939087" y="2265372"/>
              <a:ext cx="739775"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9900"/>
                  </a:solidFill>
                  <a:latin typeface="HGP創英角ｺﾞｼｯｸUB" pitchFamily="50" charset="-128"/>
                </a:rPr>
                <a:t>DECIGO</a:t>
              </a:r>
            </a:p>
          </p:txBody>
        </p:sp>
        <p:sp>
          <p:nvSpPr>
            <p:cNvPr id="83" name="Text Box 114"/>
            <p:cNvSpPr txBox="1">
              <a:spLocks noChangeArrowheads="1"/>
            </p:cNvSpPr>
            <p:nvPr/>
          </p:nvSpPr>
          <p:spPr bwMode="auto">
            <a:xfrm>
              <a:off x="8215338" y="2857496"/>
              <a:ext cx="5842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Output</a:t>
              </a:r>
            </a:p>
          </p:txBody>
        </p:sp>
        <p:sp>
          <p:nvSpPr>
            <p:cNvPr id="84" name="AutoShape 115"/>
            <p:cNvSpPr>
              <a:spLocks noChangeArrowheads="1"/>
            </p:cNvSpPr>
            <p:nvPr/>
          </p:nvSpPr>
          <p:spPr bwMode="auto">
            <a:xfrm flipH="1">
              <a:off x="4752975" y="2662247"/>
              <a:ext cx="476250" cy="80963"/>
            </a:xfrm>
            <a:custGeom>
              <a:avLst/>
              <a:gdLst>
                <a:gd name="T0" fmla="*/ 357187 w 21600"/>
                <a:gd name="T1" fmla="*/ 0 h 21600"/>
                <a:gd name="T2" fmla="*/ 0 w 21600"/>
                <a:gd name="T3" fmla="*/ 40482 h 21600"/>
                <a:gd name="T4" fmla="*/ 357187 w 21600"/>
                <a:gd name="T5" fmla="*/ 80963 h 21600"/>
                <a:gd name="T6" fmla="*/ 476250 w 21600"/>
                <a:gd name="T7" fmla="*/ 404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rgbClr val="FFCC99"/>
              </a:solidFill>
              <a:miter lim="800000"/>
              <a:headEnd/>
              <a:tailEnd/>
            </a:ln>
          </p:spPr>
          <p:txBody>
            <a:bodyPr wrap="none" anchor="ctr"/>
            <a:lstStyle/>
            <a:p>
              <a:endParaRPr lang="ja-JP" altLang="en-US" dirty="0"/>
            </a:p>
          </p:txBody>
        </p:sp>
        <p:sp>
          <p:nvSpPr>
            <p:cNvPr id="85" name="Text Box 116"/>
            <p:cNvSpPr txBox="1">
              <a:spLocks noChangeArrowheads="1"/>
            </p:cNvSpPr>
            <p:nvPr/>
          </p:nvSpPr>
          <p:spPr bwMode="auto">
            <a:xfrm>
              <a:off x="4679950" y="2265372"/>
              <a:ext cx="21971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CCFFCC"/>
                  </a:solidFill>
                  <a:latin typeface="HGP創英角ｺﾞｼｯｸUB" pitchFamily="50" charset="-128"/>
                </a:rPr>
                <a:t>Expansion </a:t>
              </a:r>
              <a:r>
                <a:rPr lang="ja-JP" altLang="en-US" sz="1000" b="1" dirty="0">
                  <a:solidFill>
                    <a:srgbClr val="FFFFFF"/>
                  </a:solidFill>
                  <a:latin typeface="HGP創英角ｺﾞｼｯｸUB" pitchFamily="50" charset="-128"/>
                </a:rPr>
                <a:t>＋</a:t>
              </a:r>
              <a:r>
                <a:rPr lang="en-US" altLang="ja-JP" sz="1000" b="1" dirty="0">
                  <a:solidFill>
                    <a:srgbClr val="FFCC99"/>
                  </a:solidFill>
                  <a:latin typeface="HGP創英角ｺﾞｼｯｸUB" pitchFamily="50" charset="-128"/>
                </a:rPr>
                <a:t>Acceleration?</a:t>
              </a:r>
            </a:p>
          </p:txBody>
        </p:sp>
        <p:sp>
          <p:nvSpPr>
            <p:cNvPr id="86" name="Text Box 117"/>
            <p:cNvSpPr txBox="1">
              <a:spLocks noChangeArrowheads="1"/>
            </p:cNvSpPr>
            <p:nvPr/>
          </p:nvSpPr>
          <p:spPr bwMode="auto">
            <a:xfrm>
              <a:off x="6621462" y="4452947"/>
              <a:ext cx="58578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Time</a:t>
              </a:r>
            </a:p>
          </p:txBody>
        </p:sp>
        <p:sp>
          <p:nvSpPr>
            <p:cNvPr id="87" name="Text Box 118"/>
            <p:cNvSpPr txBox="1">
              <a:spLocks noChangeArrowheads="1"/>
            </p:cNvSpPr>
            <p:nvPr/>
          </p:nvSpPr>
          <p:spPr bwMode="auto">
            <a:xfrm rot="16200000">
              <a:off x="4503738" y="3659197"/>
              <a:ext cx="52705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Strain</a:t>
              </a:r>
            </a:p>
          </p:txBody>
        </p:sp>
        <p:sp>
          <p:nvSpPr>
            <p:cNvPr id="88" name="Text Box 119"/>
            <p:cNvSpPr txBox="1">
              <a:spLocks noChangeArrowheads="1"/>
            </p:cNvSpPr>
            <p:nvPr/>
          </p:nvSpPr>
          <p:spPr bwMode="auto">
            <a:xfrm>
              <a:off x="4933950" y="3130560"/>
              <a:ext cx="1670050"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F8F8F8"/>
                  </a:solidFill>
                </a:rPr>
                <a:t>Template</a:t>
              </a:r>
            </a:p>
            <a:p>
              <a:pPr algn="l">
                <a:lnSpc>
                  <a:spcPct val="80000"/>
                </a:lnSpc>
                <a:buFontTx/>
                <a:buNone/>
              </a:pPr>
              <a:r>
                <a:rPr lang="en-US" altLang="ja-JP" sz="1000" b="1" dirty="0">
                  <a:solidFill>
                    <a:srgbClr val="F8F8F8"/>
                  </a:solidFill>
                </a:rPr>
                <a:t> (No Acceleration)</a:t>
              </a:r>
            </a:p>
          </p:txBody>
        </p:sp>
        <p:sp>
          <p:nvSpPr>
            <p:cNvPr id="89" name="Text Box 120"/>
            <p:cNvSpPr txBox="1">
              <a:spLocks noChangeArrowheads="1"/>
            </p:cNvSpPr>
            <p:nvPr/>
          </p:nvSpPr>
          <p:spPr bwMode="auto">
            <a:xfrm>
              <a:off x="5365750" y="4086235"/>
              <a:ext cx="804862" cy="3968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0000"/>
                  </a:solidFill>
                </a:rPr>
                <a:t>Real Signal ?</a:t>
              </a:r>
            </a:p>
          </p:txBody>
        </p:sp>
        <p:sp>
          <p:nvSpPr>
            <p:cNvPr id="90" name="Text Box 121"/>
            <p:cNvSpPr txBox="1">
              <a:spLocks noChangeArrowheads="1"/>
            </p:cNvSpPr>
            <p:nvPr/>
          </p:nvSpPr>
          <p:spPr bwMode="auto">
            <a:xfrm>
              <a:off x="6300787" y="4160847"/>
              <a:ext cx="1439863"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DDDDDD"/>
                  </a:solidFill>
                </a:rPr>
                <a:t>Phase Delay</a:t>
              </a:r>
            </a:p>
            <a:p>
              <a:pPr algn="l">
                <a:lnSpc>
                  <a:spcPct val="80000"/>
                </a:lnSpc>
                <a:buFontTx/>
                <a:buNone/>
              </a:pPr>
              <a:r>
                <a:rPr lang="en-US" altLang="ja-JP" sz="1000" b="1" dirty="0">
                  <a:solidFill>
                    <a:srgbClr val="DDDDDD"/>
                  </a:solidFill>
                </a:rPr>
                <a:t> </a:t>
              </a:r>
              <a:r>
                <a:rPr lang="ja-JP" altLang="en-US" sz="1000" b="1" dirty="0">
                  <a:solidFill>
                    <a:srgbClr val="DDDDDD"/>
                  </a:solidFill>
                </a:rPr>
                <a:t>～</a:t>
              </a:r>
              <a:r>
                <a:rPr lang="en-US" altLang="ja-JP" sz="1000" b="1" dirty="0">
                  <a:solidFill>
                    <a:srgbClr val="DDDDDD"/>
                  </a:solidFill>
                </a:rPr>
                <a:t>1sec (10 years)</a:t>
              </a:r>
            </a:p>
          </p:txBody>
        </p:sp>
        <p:sp>
          <p:nvSpPr>
            <p:cNvPr id="91" name="Text Box 122"/>
            <p:cNvSpPr txBox="1">
              <a:spLocks noChangeArrowheads="1"/>
            </p:cNvSpPr>
            <p:nvPr/>
          </p:nvSpPr>
          <p:spPr bwMode="auto">
            <a:xfrm>
              <a:off x="7202487" y="4497397"/>
              <a:ext cx="1835150" cy="288925"/>
            </a:xfrm>
            <a:prstGeom prst="rect">
              <a:avLst/>
            </a:prstGeom>
            <a:noFill/>
            <a:ln w="9525">
              <a:noFill/>
              <a:miter lim="800000"/>
              <a:headEnd/>
              <a:tailEnd/>
            </a:ln>
          </p:spPr>
          <p:txBody>
            <a:bodyPr>
              <a:spAutoFit/>
            </a:bodyPr>
            <a:lstStyle/>
            <a:p>
              <a:pPr algn="l">
                <a:lnSpc>
                  <a:spcPct val="80000"/>
                </a:lnSpc>
                <a:buFontTx/>
                <a:buNone/>
              </a:pPr>
              <a:r>
                <a:rPr lang="en-US" altLang="ja-JP" sz="800" b="1" dirty="0">
                  <a:solidFill>
                    <a:srgbClr val="B2B2B2"/>
                  </a:solidFill>
                </a:rPr>
                <a:t>Seto, Kawamura, Nakamura, </a:t>
              </a:r>
            </a:p>
            <a:p>
              <a:pPr algn="l">
                <a:lnSpc>
                  <a:spcPct val="80000"/>
                </a:lnSpc>
                <a:buFontTx/>
                <a:buNone/>
              </a:pPr>
              <a:r>
                <a:rPr lang="en-US" altLang="ja-JP" sz="800" b="1" dirty="0">
                  <a:solidFill>
                    <a:srgbClr val="B2B2B2"/>
                  </a:solidFill>
                </a:rPr>
                <a:t>            PRL 87, 221103 (2001)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universe_mod_cut.jpg"/>
          <p:cNvPicPr>
            <a:picLocks noChangeAspect="1"/>
          </p:cNvPicPr>
          <p:nvPr/>
        </p:nvPicPr>
        <p:blipFill>
          <a:blip r:embed="rId3" cstate="print">
            <a:clrChange>
              <a:clrFrom>
                <a:srgbClr val="030305"/>
              </a:clrFrom>
              <a:clrTo>
                <a:srgbClr val="030305">
                  <a:alpha val="0"/>
                </a:srgbClr>
              </a:clrTo>
            </a:clrChange>
          </a:blip>
          <a:stretch>
            <a:fillRect/>
          </a:stretch>
        </p:blipFill>
        <p:spPr>
          <a:xfrm>
            <a:off x="571472" y="714356"/>
            <a:ext cx="8075941" cy="5724800"/>
          </a:xfrm>
          <a:prstGeom prst="rect">
            <a:avLst/>
          </a:prstGeom>
        </p:spPr>
      </p:pic>
      <p:sp>
        <p:nvSpPr>
          <p:cNvPr id="826371" name="Rectangle 3"/>
          <p:cNvSpPr>
            <a:spLocks noGrp="1" noChangeArrowheads="1"/>
          </p:cNvSpPr>
          <p:nvPr>
            <p:ph type="title"/>
          </p:nvPr>
        </p:nvSpPr>
        <p:spPr/>
        <p:txBody>
          <a:bodyPr/>
          <a:lstStyle/>
          <a:p>
            <a:r>
              <a:rPr lang="en-US" altLang="ja-JP" dirty="0" smtClean="0"/>
              <a:t>Stochastic Background GWs</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sp>
        <p:nvSpPr>
          <p:cNvPr id="5" name="Rectangle 3"/>
          <p:cNvSpPr txBox="1">
            <a:spLocks noChangeArrowheads="1"/>
          </p:cNvSpPr>
          <p:nvPr/>
        </p:nvSpPr>
        <p:spPr bwMode="auto">
          <a:xfrm rot="20217738">
            <a:off x="3488308" y="2176735"/>
            <a:ext cx="2500330" cy="5715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Stochastic </a:t>
            </a:r>
          </a:p>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Background GWs</a:t>
            </a:r>
            <a:endParaRPr kumimoji="1" lang="ja-JP" altLang="en-US" sz="1800" b="1" i="0" u="none" strike="noStrike" kern="0" cap="none" spc="0" normalizeH="0" baseline="0" noProof="0" dirty="0">
              <a:ln>
                <a:noFill/>
              </a:ln>
              <a:solidFill>
                <a:srgbClr val="FF7C80"/>
              </a:solidFill>
              <a:uLnTx/>
              <a:uFillTx/>
              <a:latin typeface="+mj-lt"/>
              <a:ea typeface="+mj-ea"/>
              <a:cs typeface="+mj-cs"/>
            </a:endParaRPr>
          </a:p>
        </p:txBody>
      </p:sp>
    </p:spTree>
  </p:cSld>
  <p:clrMapOvr>
    <a:masterClrMapping/>
  </p:clrMapOvr>
  <p:transition advTm="5299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FF7C80"/>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2786058"/>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642910" y="2285928"/>
            <a:ext cx="3429024" cy="2143140"/>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Pre-Conceptual Design</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sp>
        <p:nvSpPr>
          <p:cNvPr id="18" name="Text Box 3"/>
          <p:cNvSpPr txBox="1">
            <a:spLocks noChangeArrowheads="1"/>
          </p:cNvSpPr>
          <p:nvPr/>
        </p:nvSpPr>
        <p:spPr bwMode="auto">
          <a:xfrm>
            <a:off x="509593" y="1142984"/>
            <a:ext cx="4848225" cy="830997"/>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   </a:t>
            </a:r>
            <a:r>
              <a:rPr kumimoji="1" lang="en-US" altLang="ja-JP" sz="2000" b="1" kern="1200" dirty="0" smtClean="0">
                <a:solidFill>
                  <a:schemeClr val="bg1">
                    <a:lumMod val="90000"/>
                  </a:schemeClr>
                </a:solidFill>
                <a:latin typeface="+mj-lt"/>
                <a:ea typeface="ＭＳ Ｐゴシック" pitchFamily="50" charset="-128"/>
                <a:cs typeface="+mn-cs"/>
              </a:rPr>
              <a:t>Differential </a:t>
            </a:r>
            <a:r>
              <a:rPr kumimoji="1" lang="en-US" altLang="ja-JP" sz="2000" b="1" kern="1200" dirty="0">
                <a:solidFill>
                  <a:schemeClr val="bg1">
                    <a:lumMod val="90000"/>
                  </a:schemeClr>
                </a:solidFill>
                <a:latin typeface="+mj-lt"/>
                <a:ea typeface="ＭＳ Ｐゴシック" pitchFamily="50" charset="-128"/>
                <a:cs typeface="+mn-cs"/>
              </a:rPr>
              <a:t>FP </a:t>
            </a:r>
            <a:r>
              <a:rPr kumimoji="1" lang="en-US" altLang="ja-JP" sz="2000" b="1" kern="1200" dirty="0" smtClean="0">
                <a:solidFill>
                  <a:schemeClr val="bg1">
                    <a:lumMod val="90000"/>
                  </a:schemeClr>
                </a:solidFill>
                <a:latin typeface="+mj-lt"/>
                <a:ea typeface="ＭＳ Ｐゴシック" pitchFamily="50" charset="-128"/>
                <a:cs typeface="+mn-cs"/>
              </a:rPr>
              <a:t>interferometer</a:t>
            </a:r>
            <a:endParaRPr kumimoji="1" lang="en-US" altLang="ja-JP" sz="2000" b="1" kern="1200" dirty="0">
              <a:solidFill>
                <a:schemeClr val="bg1">
                  <a:lumMod val="90000"/>
                </a:schemeClr>
              </a:solidFill>
              <a:latin typeface="+mj-lt"/>
              <a:ea typeface="ＭＳ Ｐゴシック" pitchFamily="50" charset="-128"/>
              <a:cs typeface="+mn-cs"/>
            </a:endParaRPr>
          </a:p>
        </p:txBody>
      </p:sp>
      <p:grpSp>
        <p:nvGrpSpPr>
          <p:cNvPr id="2" name="グループ化 235"/>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7"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740287"/>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29" name="Text Box 215"/>
            <p:cNvSpPr txBox="1">
              <a:spLocks noChangeArrowheads="1"/>
            </p:cNvSpPr>
            <p:nvPr/>
          </p:nvSpPr>
          <p:spPr bwMode="auto">
            <a:xfrm>
              <a:off x="5200668"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723907" y="2357366"/>
            <a:ext cx="3419465" cy="208672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Arm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Finesse:                  </a:t>
            </a:r>
            <a:r>
              <a:rPr kumimoji="1" lang="en-US" altLang="ja-JP" sz="1800" b="1" kern="1200" dirty="0" smtClean="0">
                <a:solidFill>
                  <a:srgbClr val="CCFFCC"/>
                </a:solidFill>
                <a:latin typeface="+mj-lt"/>
                <a:ea typeface="ＭＳ Ｐゴシック" pitchFamily="50" charset="-128"/>
                <a:cs typeface="+mn-cs"/>
              </a:rPr>
              <a:t>10</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Mirror </a:t>
            </a:r>
            <a:r>
              <a:rPr kumimoji="1" lang="en-US" altLang="ja-JP" sz="1800" b="1" kern="1200" dirty="0">
                <a:solidFill>
                  <a:srgbClr val="FFFFFF"/>
                </a:solidFill>
                <a:latin typeface="+mj-lt"/>
                <a:ea typeface="ＭＳ Ｐゴシック" pitchFamily="50" charset="-128"/>
                <a:cs typeface="+mn-cs"/>
              </a:rPr>
              <a:t>diameter: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 </a:t>
            </a:r>
            <a:r>
              <a:rPr kumimoji="1" lang="en-US" altLang="ja-JP" sz="1800" b="1" kern="1200" dirty="0">
                <a:solidFill>
                  <a:srgbClr val="CCFFCC"/>
                </a:solidFill>
                <a:latin typeface="+mj-lt"/>
                <a:ea typeface="ＭＳ Ｐゴシック" pitchFamily="50" charset="-128"/>
                <a:cs typeface="+mn-cs"/>
              </a:rPr>
              <a:t>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Mirror mass:          </a:t>
            </a:r>
            <a:r>
              <a:rPr kumimoji="1" lang="en-US" altLang="ja-JP" sz="1800" b="1" kern="1200" dirty="0" smtClean="0">
                <a:solidFill>
                  <a:srgbClr val="CCFFCC"/>
                </a:solidFill>
                <a:latin typeface="+mj-lt"/>
                <a:ea typeface="ＭＳ Ｐゴシック" pitchFamily="50" charset="-128"/>
                <a:cs typeface="+mn-cs"/>
              </a:rPr>
              <a:t>100 kg</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Laser power:          </a:t>
            </a:r>
            <a:r>
              <a:rPr kumimoji="1" lang="en-US" altLang="ja-JP" sz="1800" b="1" kern="1200" dirty="0" smtClean="0">
                <a:solidFill>
                  <a:srgbClr val="CCFFCC"/>
                </a:solidFill>
                <a:latin typeface="+mj-lt"/>
                <a:ea typeface="ＭＳ Ｐゴシック" pitchFamily="50" charset="-128"/>
                <a:cs typeface="+mn-cs"/>
              </a:rPr>
              <a:t>10 W</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Laser </a:t>
            </a:r>
            <a:r>
              <a:rPr kumimoji="1" lang="en-US" altLang="ja-JP" sz="1800" b="1" kern="1200" dirty="0">
                <a:solidFill>
                  <a:srgbClr val="FFFFFF"/>
                </a:solidFill>
                <a:latin typeface="+mj-lt"/>
                <a:ea typeface="ＭＳ Ｐゴシック" pitchFamily="50" charset="-128"/>
                <a:cs typeface="+mn-cs"/>
              </a:rPr>
              <a:t>wavelength</a:t>
            </a:r>
            <a:r>
              <a:rPr kumimoji="1" lang="ja-JP" altLang="en-US" sz="1800" b="1" kern="1200" dirty="0" smtClean="0">
                <a:solidFill>
                  <a:srgbClr val="FFFFFF"/>
                </a:solidFill>
                <a:latin typeface="+mj-lt"/>
                <a:ea typeface="ＭＳ Ｐゴシック" pitchFamily="50" charset="-128"/>
                <a:cs typeface="+mn-cs"/>
              </a:rPr>
              <a:t>：</a:t>
            </a:r>
            <a:r>
              <a:rPr kumimoji="1" lang="en-US" altLang="ja-JP" sz="1800" b="1" kern="1200" dirty="0" smtClean="0">
                <a:solidFill>
                  <a:srgbClr val="CCFFCC"/>
                </a:solidFill>
                <a:latin typeface="+mj-lt"/>
                <a:ea typeface="ＭＳ Ｐゴシック" pitchFamily="50" charset="-128"/>
                <a:cs typeface="+mn-cs"/>
              </a:rPr>
              <a:t>532 </a:t>
            </a:r>
            <a:r>
              <a:rPr lang="en-US" altLang="ja-JP" sz="1800" b="1" dirty="0" smtClean="0">
                <a:solidFill>
                  <a:srgbClr val="CCFFCC"/>
                </a:solidFill>
                <a:latin typeface="+mj-lt"/>
                <a:ea typeface="ＭＳ Ｐゴシック" pitchFamily="50" charset="-128"/>
                <a:sym typeface="Symbol" pitchFamily="18" charset="2"/>
              </a:rPr>
              <a:t>n</a:t>
            </a:r>
            <a:r>
              <a:rPr kumimoji="1" lang="en-US" altLang="ja-JP" sz="1800" b="1" kern="1200" dirty="0" smtClean="0">
                <a:solidFill>
                  <a:srgbClr val="CCFFCC"/>
                </a:solidFill>
                <a:latin typeface="+mj-lt"/>
                <a:ea typeface="ＭＳ Ｐゴシック" pitchFamily="50" charset="-128"/>
                <a:cs typeface="+mn-cs"/>
              </a:rPr>
              <a:t>m</a:t>
            </a:r>
            <a:endParaRPr kumimoji="1" lang="en-US" altLang="ja-JP" sz="1800" b="1" kern="1200" dirty="0">
              <a:solidFill>
                <a:srgbClr val="CCFFCC"/>
              </a:solidFill>
              <a:latin typeface="+mj-lt"/>
              <a:ea typeface="ＭＳ Ｐゴシック" pitchFamily="50" charset="-128"/>
              <a:cs typeface="+mn-cs"/>
            </a:endParaRPr>
          </a:p>
        </p:txBody>
      </p:sp>
      <p:sp>
        <p:nvSpPr>
          <p:cNvPr id="234" name="Text Box 3"/>
          <p:cNvSpPr txBox="1">
            <a:spLocks noChangeArrowheads="1"/>
          </p:cNvSpPr>
          <p:nvPr/>
        </p:nvSpPr>
        <p:spPr bwMode="auto">
          <a:xfrm>
            <a:off x="928662" y="4957886"/>
            <a:ext cx="2714644" cy="757130"/>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S/C</a:t>
            </a:r>
            <a:r>
              <a:rPr kumimoji="1" lang="en-US" altLang="ja-JP" sz="1800" b="1" kern="1200" dirty="0">
                <a:solidFill>
                  <a:srgbClr val="FFFFFF"/>
                </a:solidFill>
                <a:latin typeface="+mj-lt"/>
                <a:ea typeface="ＭＳ Ｐゴシック" pitchFamily="50" charset="-128"/>
                <a:cs typeface="+mn-cs"/>
              </a:rPr>
              <a:t>: drag free</a:t>
            </a:r>
          </a:p>
          <a:p>
            <a:pPr algn="l" rtl="0" fontAlgn="base">
              <a:lnSpc>
                <a:spcPct val="120000"/>
              </a:lnSpc>
              <a:spcBef>
                <a:spcPct val="0"/>
              </a:spcBef>
              <a:spcAft>
                <a:spcPct val="0"/>
              </a:spcAft>
              <a:buNone/>
            </a:pPr>
            <a:r>
              <a:rPr kumimoji="1" lang="en-US" altLang="ja-JP" sz="1800" b="1" kern="1200" dirty="0">
                <a:solidFill>
                  <a:srgbClr val="FFFFFF"/>
                </a:solidFill>
                <a:latin typeface="+mj-lt"/>
                <a:ea typeface="ＭＳ Ｐゴシック" pitchFamily="50" charset="-128"/>
                <a:cs typeface="+mn-cs"/>
              </a:rPr>
              <a:t>3 interferometers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26"/>
          <p:cNvSpPr>
            <a:spLocks noChangeArrowheads="1"/>
          </p:cNvSpPr>
          <p:nvPr/>
        </p:nvSpPr>
        <p:spPr bwMode="auto">
          <a:xfrm>
            <a:off x="1473201" y="2357430"/>
            <a:ext cx="6500858" cy="3929090"/>
          </a:xfrm>
          <a:prstGeom prst="roundRect">
            <a:avLst>
              <a:gd name="adj" fmla="val 3486"/>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431106" name="Rectangle 2"/>
          <p:cNvSpPr>
            <a:spLocks noGrp="1" noChangeArrowheads="1"/>
          </p:cNvSpPr>
          <p:nvPr>
            <p:ph type="title"/>
          </p:nvPr>
        </p:nvSpPr>
        <p:spPr/>
        <p:txBody>
          <a:bodyPr/>
          <a:lstStyle/>
          <a:p>
            <a:r>
              <a:rPr lang="en-US" altLang="ja-JP" dirty="0" smtClean="0"/>
              <a:t>Interferometer Design</a:t>
            </a:r>
            <a:endParaRPr lang="en-US" altLang="ja-JP"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KEK Theory Center Cosmophysics Group Workshop (November 11, 2009, Tskuba, Ibaraki)</a:t>
            </a:r>
            <a:endParaRPr lang="en-US" altLang="ja-JP" sz="1200" b="1" kern="1200" dirty="0">
              <a:solidFill>
                <a:srgbClr val="DDDDDD"/>
              </a:solidFill>
              <a:latin typeface="Tahoma"/>
              <a:ea typeface="HGP創英角ｺﾞｼｯｸUB"/>
              <a:cs typeface="+mn-cs"/>
            </a:endParaRPr>
          </a:p>
        </p:txBody>
      </p:sp>
      <p:sp>
        <p:nvSpPr>
          <p:cNvPr id="431108" name="Rectangle 4"/>
          <p:cNvSpPr>
            <a:spLocks noChangeArrowheads="1"/>
          </p:cNvSpPr>
          <p:nvPr/>
        </p:nvSpPr>
        <p:spPr bwMode="auto">
          <a:xfrm>
            <a:off x="857224" y="917567"/>
            <a:ext cx="6643734"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CC99"/>
                </a:solidFill>
                <a:latin typeface="Tahoma" pitchFamily="34" charset="0"/>
                <a:ea typeface="HGP創英角ｺﾞｼｯｸUB" pitchFamily="50" charset="-128"/>
                <a:cs typeface="+mn-cs"/>
              </a:rPr>
              <a:t>Transponder type </a:t>
            </a:r>
            <a:r>
              <a:rPr kumimoji="1" lang="en-US" altLang="ja-JP" sz="2000" b="1" kern="1200" dirty="0">
                <a:solidFill>
                  <a:srgbClr val="FFFFFF"/>
                </a:solidFill>
                <a:latin typeface="Tahoma" pitchFamily="34" charset="0"/>
                <a:ea typeface="HGP創英角ｺﾞｼｯｸUB" pitchFamily="50" charset="-128"/>
                <a:cs typeface="+mn-cs"/>
              </a:rPr>
              <a:t>vs </a:t>
            </a:r>
            <a:r>
              <a:rPr kumimoji="1" lang="en-US" altLang="ja-JP" sz="2000" b="1" kern="1200" dirty="0">
                <a:solidFill>
                  <a:srgbClr val="FFCCFF"/>
                </a:solidFill>
                <a:latin typeface="Tahoma" pitchFamily="34" charset="0"/>
                <a:ea typeface="HGP創英角ｺﾞｼｯｸUB" pitchFamily="50" charset="-128"/>
                <a:cs typeface="+mn-cs"/>
              </a:rPr>
              <a:t>Direct-reflection </a:t>
            </a:r>
            <a:r>
              <a:rPr kumimoji="1" lang="en-US" altLang="ja-JP" sz="2000" b="1" kern="1200" dirty="0" smtClean="0">
                <a:solidFill>
                  <a:srgbClr val="FFCCFF"/>
                </a:solidFill>
                <a:latin typeface="Tahoma" pitchFamily="34" charset="0"/>
                <a:ea typeface="HGP創英角ｺﾞｼｯｸUB" pitchFamily="50" charset="-128"/>
                <a:cs typeface="+mn-cs"/>
              </a:rPr>
              <a:t>type</a:t>
            </a:r>
            <a:endParaRPr kumimoji="1" lang="en-US" altLang="ja-JP" sz="2000" b="1" kern="1200" dirty="0">
              <a:solidFill>
                <a:srgbClr val="FFCCFF"/>
              </a:solidFill>
              <a:latin typeface="Tahoma" pitchFamily="34" charset="0"/>
              <a:ea typeface="HGP創英角ｺﾞｼｯｸUB" pitchFamily="50" charset="-128"/>
              <a:cs typeface="+mn-cs"/>
            </a:endParaRPr>
          </a:p>
        </p:txBody>
      </p:sp>
      <p:pic>
        <p:nvPicPr>
          <p:cNvPr id="431109" name="Picture 5"/>
          <p:cNvPicPr>
            <a:picLocks noChangeAspect="1" noChangeArrowheads="1"/>
          </p:cNvPicPr>
          <p:nvPr/>
        </p:nvPicPr>
        <p:blipFill>
          <a:blip r:embed="rId3" cstate="print"/>
          <a:srcRect/>
          <a:stretch>
            <a:fillRect/>
          </a:stretch>
        </p:blipFill>
        <p:spPr bwMode="auto">
          <a:xfrm>
            <a:off x="1447824" y="2422524"/>
            <a:ext cx="6553200" cy="3860800"/>
          </a:xfrm>
          <a:prstGeom prst="rect">
            <a:avLst/>
          </a:prstGeom>
          <a:noFill/>
          <a:ln w="15875">
            <a:noFill/>
            <a:miter lim="800000"/>
            <a:headEnd/>
            <a:tailEnd/>
          </a:ln>
          <a:effectLst/>
        </p:spPr>
      </p:pic>
      <p:grpSp>
        <p:nvGrpSpPr>
          <p:cNvPr id="13" name="グループ化 12"/>
          <p:cNvGrpSpPr/>
          <p:nvPr/>
        </p:nvGrpSpPr>
        <p:grpSpPr>
          <a:xfrm>
            <a:off x="2152625" y="1846261"/>
            <a:ext cx="6419903" cy="3948115"/>
            <a:chOff x="2152625" y="1846261"/>
            <a:chExt cx="6419903" cy="3948115"/>
          </a:xfrm>
        </p:grpSpPr>
        <p:grpSp>
          <p:nvGrpSpPr>
            <p:cNvPr id="2" name="Group 8"/>
            <p:cNvGrpSpPr>
              <a:grpSpLocks/>
            </p:cNvGrpSpPr>
            <p:nvPr/>
          </p:nvGrpSpPr>
          <p:grpSpPr bwMode="auto">
            <a:xfrm>
              <a:off x="3629045" y="3430588"/>
              <a:ext cx="985836" cy="2363788"/>
              <a:chOff x="2213" y="2251"/>
              <a:chExt cx="621" cy="1489"/>
            </a:xfrm>
          </p:grpSpPr>
          <p:sp>
            <p:nvSpPr>
              <p:cNvPr id="431113" name="Oval 9"/>
              <p:cNvSpPr>
                <a:spLocks noChangeArrowheads="1"/>
              </p:cNvSpPr>
              <p:nvPr/>
            </p:nvSpPr>
            <p:spPr bwMode="auto">
              <a:xfrm rot="2700000">
                <a:off x="1949" y="2728"/>
                <a:ext cx="1361" cy="408"/>
              </a:xfrm>
              <a:prstGeom prst="ellipse">
                <a:avLst/>
              </a:prstGeom>
              <a:solidFill>
                <a:srgbClr val="CC99FF">
                  <a:alpha val="50000"/>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31114" name="Rectangle 10"/>
              <p:cNvSpPr>
                <a:spLocks noChangeArrowheads="1"/>
              </p:cNvSpPr>
              <p:nvPr/>
            </p:nvSpPr>
            <p:spPr bwMode="auto">
              <a:xfrm rot="2700000">
                <a:off x="1780" y="2865"/>
                <a:ext cx="1308" cy="442"/>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WD-WD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 confusion noise</a:t>
                </a:r>
              </a:p>
            </p:txBody>
          </p:sp>
        </p:grpSp>
        <p:sp>
          <p:nvSpPr>
            <p:cNvPr id="431116" name="AutoShape 12"/>
            <p:cNvSpPr>
              <a:spLocks noChangeArrowheads="1"/>
            </p:cNvSpPr>
            <p:nvPr/>
          </p:nvSpPr>
          <p:spPr bwMode="auto">
            <a:xfrm>
              <a:off x="2152625" y="1846262"/>
              <a:ext cx="234933" cy="35719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99FF">
                <a:alpha val="10000"/>
              </a:srgbClr>
            </a:solidFill>
            <a:ln w="3175">
              <a:solidFill>
                <a:srgbClr val="CC99FF"/>
              </a:solidFill>
              <a:miter lim="800000"/>
              <a:headEnd/>
              <a:tailEnd/>
            </a:ln>
            <a:effectLst/>
          </p:spPr>
          <p:txBody>
            <a:bodyPr anchor="ctr">
              <a:noAutofit/>
            </a:bodyPr>
            <a:lstStyle/>
            <a:p>
              <a:pPr algn="ctr" rtl="0" fontAlgn="base">
                <a:spcBef>
                  <a:spcPct val="0"/>
                </a:spcBef>
                <a:spcAft>
                  <a:spcPct val="0"/>
                </a:spcAft>
                <a:buFontTx/>
                <a:buChar char="•"/>
              </a:pPr>
              <a:endParaRPr kumimoji="1" lang="ja-JP" altLang="en-US" sz="2400" kern="1200" dirty="0">
                <a:solidFill>
                  <a:srgbClr val="FFFFFF"/>
                </a:solidFill>
                <a:latin typeface="Times New Roman" pitchFamily="18" charset="0"/>
                <a:ea typeface="ＭＳ Ｐゴシック" charset="-128"/>
                <a:cs typeface="+mn-cs"/>
              </a:endParaRPr>
            </a:p>
          </p:txBody>
        </p:sp>
        <p:sp>
          <p:nvSpPr>
            <p:cNvPr id="431117" name="Rectangle 13"/>
            <p:cNvSpPr>
              <a:spLocks noChangeArrowheads="1"/>
            </p:cNvSpPr>
            <p:nvPr/>
          </p:nvSpPr>
          <p:spPr bwMode="auto">
            <a:xfrm>
              <a:off x="2363779" y="1846261"/>
              <a:ext cx="6208749" cy="439731"/>
            </a:xfrm>
            <a:prstGeom prst="rect">
              <a:avLst/>
            </a:prstGeom>
            <a:noFill/>
            <a:ln w="15875">
              <a:noFill/>
              <a:miter lim="800000"/>
              <a:headEnd/>
              <a:tailEnd/>
            </a:ln>
            <a:effectLst/>
          </p:spPr>
          <p:txBody>
            <a:bodyPr>
              <a:no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FFFF"/>
                  </a:solidFill>
                  <a:latin typeface="Tahoma" pitchFamily="34" charset="0"/>
                  <a:ea typeface="HGP創英角ｺﾞｼｯｸUB" pitchFamily="50" charset="-128"/>
                  <a:cs typeface="+mn-cs"/>
                </a:rPr>
                <a:t>Decisive factor: </a:t>
              </a:r>
              <a:r>
                <a:rPr kumimoji="1" lang="en-US" altLang="ja-JP" sz="2000" b="1" kern="1200" dirty="0">
                  <a:solidFill>
                    <a:srgbClr val="CC99FF"/>
                  </a:solidFill>
                  <a:latin typeface="Tahoma" pitchFamily="34" charset="0"/>
                  <a:ea typeface="HGP創英角ｺﾞｼｯｸUB" pitchFamily="50" charset="-128"/>
                  <a:cs typeface="+mn-cs"/>
                </a:rPr>
                <a:t>Binary confusion noise </a:t>
              </a:r>
            </a:p>
          </p:txBody>
        </p:sp>
      </p:grpSp>
      <p:sp>
        <p:nvSpPr>
          <p:cNvPr id="15" name="Rectangle 4"/>
          <p:cNvSpPr>
            <a:spLocks noChangeArrowheads="1"/>
          </p:cNvSpPr>
          <p:nvPr/>
        </p:nvSpPr>
        <p:spPr bwMode="auto">
          <a:xfrm>
            <a:off x="1214414" y="1357298"/>
            <a:ext cx="692948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FFFFFF"/>
                </a:solidFill>
                <a:latin typeface="Tahoma" pitchFamily="34" charset="0"/>
                <a:ea typeface="HGP創英角ｺﾞｼｯｸUB" pitchFamily="50" charset="-128"/>
                <a:cs typeface="+mn-cs"/>
              </a:rPr>
              <a:t>Compare</a:t>
            </a:r>
            <a:r>
              <a:rPr lang="en-US" altLang="ja-JP" sz="1800" b="1" dirty="0" smtClean="0">
                <a:solidFill>
                  <a:srgbClr val="FFFFFF"/>
                </a:solidFill>
              </a:rPr>
              <a:t> :</a:t>
            </a:r>
            <a:r>
              <a:rPr kumimoji="1" lang="en-US" altLang="ja-JP" sz="1800" b="1" kern="1200" dirty="0" smtClean="0">
                <a:solidFill>
                  <a:srgbClr val="FFFFFF"/>
                </a:solidFill>
                <a:latin typeface="Tahoma" pitchFamily="34" charset="0"/>
                <a:ea typeface="HGP創英角ｺﾞｼｯｸUB" pitchFamily="50" charset="-128"/>
                <a:cs typeface="+mn-cs"/>
              </a:rPr>
              <a:t> </a:t>
            </a:r>
            <a:r>
              <a:rPr lang="en-US" altLang="ja-JP" sz="1800" b="1" dirty="0" smtClean="0">
                <a:solidFill>
                  <a:srgbClr val="FFFFFF"/>
                </a:solidFill>
              </a:rPr>
              <a:t>S</a:t>
            </a:r>
            <a:r>
              <a:rPr kumimoji="1" lang="en-US" altLang="ja-JP" sz="1800" b="1" kern="1200" dirty="0" smtClean="0">
                <a:solidFill>
                  <a:srgbClr val="FFFFFF"/>
                </a:solidFill>
                <a:latin typeface="Tahoma" pitchFamily="34" charset="0"/>
                <a:ea typeface="HGP創英角ｺﾞｼｯｸUB" pitchFamily="50" charset="-128"/>
                <a:cs typeface="+mn-cs"/>
              </a:rPr>
              <a:t>ensitivity curves </a:t>
            </a:r>
            <a:r>
              <a:rPr kumimoji="1" lang="en-US" altLang="ja-JP" sz="1800" b="1" kern="1200" dirty="0">
                <a:solidFill>
                  <a:srgbClr val="FFFFFF"/>
                </a:solidFill>
                <a:latin typeface="Tahoma" pitchFamily="34" charset="0"/>
                <a:ea typeface="HGP創英角ｺﾞｼｯｸUB" pitchFamily="50" charset="-128"/>
                <a:cs typeface="+mn-cs"/>
              </a:rPr>
              <a:t>and Expected </a:t>
            </a:r>
            <a:r>
              <a:rPr kumimoji="1" lang="en-US" altLang="ja-JP" sz="1800" b="1" kern="1200" dirty="0" smtClean="0">
                <a:solidFill>
                  <a:srgbClr val="FFFFFF"/>
                </a:solidFill>
                <a:latin typeface="Tahoma" pitchFamily="34" charset="0"/>
                <a:ea typeface="HGP創英角ｺﾞｼｯｸUB" pitchFamily="50" charset="-128"/>
                <a:cs typeface="+mn-cs"/>
              </a:rPr>
              <a:t>Sciences</a:t>
            </a:r>
            <a:endParaRPr kumimoji="1" lang="en-US" altLang="ja-JP" sz="18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altLang="ja-JP" dirty="0" smtClean="0"/>
              <a:t>Cavity and S/C control</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KEK Theory Center Cosmophysics Group Workshop (November 11, 2009, Tskuba, Ibaraki)</a:t>
            </a:r>
            <a:endParaRPr lang="en-US" altLang="ja-JP" sz="1200" b="1" kern="1200" dirty="0">
              <a:solidFill>
                <a:srgbClr val="DDDDDD"/>
              </a:solidFill>
              <a:latin typeface="Tahoma"/>
              <a:ea typeface="HGP創英角ｺﾞｼｯｸUB"/>
              <a:cs typeface="+mn-cs"/>
            </a:endParaRPr>
          </a:p>
        </p:txBody>
      </p:sp>
      <p:sp>
        <p:nvSpPr>
          <p:cNvPr id="441350" name="Text Box 6"/>
          <p:cNvSpPr txBox="1">
            <a:spLocks noChangeArrowheads="1"/>
          </p:cNvSpPr>
          <p:nvPr/>
        </p:nvSpPr>
        <p:spPr bwMode="auto">
          <a:xfrm>
            <a:off x="3927475" y="3074997"/>
            <a:ext cx="1422400" cy="904875"/>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Local Sensor</a:t>
            </a:r>
          </a:p>
        </p:txBody>
      </p:sp>
      <p:sp>
        <p:nvSpPr>
          <p:cNvPr id="441351" name="Text Box 7"/>
          <p:cNvSpPr txBox="1">
            <a:spLocks noChangeArrowheads="1"/>
          </p:cNvSpPr>
          <p:nvPr/>
        </p:nvSpPr>
        <p:spPr bwMode="auto">
          <a:xfrm>
            <a:off x="3679825" y="5487988"/>
            <a:ext cx="1571625" cy="45402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Actuator</a:t>
            </a:r>
          </a:p>
        </p:txBody>
      </p:sp>
      <p:sp>
        <p:nvSpPr>
          <p:cNvPr id="441352" name="Text Box 8"/>
          <p:cNvSpPr txBox="1">
            <a:spLocks noChangeArrowheads="1"/>
          </p:cNvSpPr>
          <p:nvPr/>
        </p:nvSpPr>
        <p:spPr bwMode="auto">
          <a:xfrm>
            <a:off x="1644650" y="6146800"/>
            <a:ext cx="6888163" cy="4508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33CC33"/>
                </a:solidFill>
                <a:latin typeface="Tahoma" pitchFamily="34" charset="0"/>
                <a:ea typeface="ＭＳ Ｐゴシック" charset="-128"/>
                <a:cs typeface="+mn-cs"/>
              </a:rPr>
              <a:t>Displacement signal between the two Mirrors</a:t>
            </a:r>
          </a:p>
        </p:txBody>
      </p:sp>
      <p:sp>
        <p:nvSpPr>
          <p:cNvPr id="441353" name="Text Box 9"/>
          <p:cNvSpPr txBox="1">
            <a:spLocks noChangeArrowheads="1"/>
          </p:cNvSpPr>
          <p:nvPr/>
        </p:nvSpPr>
        <p:spPr bwMode="auto">
          <a:xfrm>
            <a:off x="395288" y="5230813"/>
            <a:ext cx="1609725" cy="501650"/>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Thruster</a:t>
            </a:r>
          </a:p>
        </p:txBody>
      </p:sp>
      <p:sp>
        <p:nvSpPr>
          <p:cNvPr id="441354" name="AutoShape 10"/>
          <p:cNvSpPr>
            <a:spLocks noChangeArrowheads="1"/>
          </p:cNvSpPr>
          <p:nvPr/>
        </p:nvSpPr>
        <p:spPr bwMode="auto">
          <a:xfrm rot="5400000">
            <a:off x="1039813" y="4265612"/>
            <a:ext cx="419100" cy="333375"/>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5" name="Oval 11"/>
          <p:cNvSpPr>
            <a:spLocks noChangeArrowheads="1"/>
          </p:cNvSpPr>
          <p:nvPr/>
        </p:nvSpPr>
        <p:spPr bwMode="auto">
          <a:xfrm>
            <a:off x="1398588" y="3070225"/>
            <a:ext cx="2746375" cy="2743200"/>
          </a:xfrm>
          <a:prstGeom prst="ellipse">
            <a:avLst/>
          </a:prstGeom>
          <a:solidFill>
            <a:srgbClr val="FFFFFF"/>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6" name="Rectangle 12"/>
          <p:cNvSpPr>
            <a:spLocks noChangeArrowheads="1"/>
          </p:cNvSpPr>
          <p:nvPr/>
        </p:nvSpPr>
        <p:spPr bwMode="auto">
          <a:xfrm rot="2679310">
            <a:off x="2555875" y="4311650"/>
            <a:ext cx="57150" cy="269875"/>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7" name="Line 13"/>
          <p:cNvSpPr>
            <a:spLocks noChangeShapeType="1"/>
          </p:cNvSpPr>
          <p:nvPr/>
        </p:nvSpPr>
        <p:spPr bwMode="auto">
          <a:xfrm>
            <a:off x="2619375" y="4410075"/>
            <a:ext cx="1588" cy="793750"/>
          </a:xfrm>
          <a:prstGeom prst="line">
            <a:avLst/>
          </a:prstGeom>
          <a:noFill/>
          <a:ln w="57150">
            <a:solidFill>
              <a:srgbClr val="00FF00"/>
            </a:solidFill>
            <a:round/>
            <a:headEnd/>
            <a:tailEnd/>
          </a:ln>
          <a:effectLst/>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8" name="Line 14"/>
          <p:cNvSpPr>
            <a:spLocks noChangeShapeType="1"/>
          </p:cNvSpPr>
          <p:nvPr/>
        </p:nvSpPr>
        <p:spPr bwMode="auto">
          <a:xfrm>
            <a:off x="2613025" y="5445125"/>
            <a:ext cx="3175" cy="21272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9" name="Line 15"/>
          <p:cNvSpPr>
            <a:spLocks noChangeShapeType="1"/>
          </p:cNvSpPr>
          <p:nvPr/>
        </p:nvSpPr>
        <p:spPr bwMode="auto">
          <a:xfrm>
            <a:off x="2606675" y="5646738"/>
            <a:ext cx="520700" cy="158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0" name="Line 16"/>
          <p:cNvSpPr>
            <a:spLocks noChangeShapeType="1"/>
          </p:cNvSpPr>
          <p:nvPr/>
        </p:nvSpPr>
        <p:spPr bwMode="auto">
          <a:xfrm flipV="1">
            <a:off x="3108325" y="4810125"/>
            <a:ext cx="0" cy="842963"/>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1" name="Line 17"/>
          <p:cNvSpPr>
            <a:spLocks noChangeShapeType="1"/>
          </p:cNvSpPr>
          <p:nvPr/>
        </p:nvSpPr>
        <p:spPr bwMode="auto">
          <a:xfrm>
            <a:off x="3087688" y="4837113"/>
            <a:ext cx="336550" cy="1587"/>
          </a:xfrm>
          <a:prstGeom prst="line">
            <a:avLst/>
          </a:prstGeom>
          <a:noFill/>
          <a:ln w="38100">
            <a:solidFill>
              <a:schemeClr val="tx1"/>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2" name="Group 18"/>
          <p:cNvGrpSpPr>
            <a:grpSpLocks/>
          </p:cNvGrpSpPr>
          <p:nvPr/>
        </p:nvGrpSpPr>
        <p:grpSpPr bwMode="auto">
          <a:xfrm>
            <a:off x="2441575" y="5170488"/>
            <a:ext cx="342900" cy="274637"/>
            <a:chOff x="5504" y="8144"/>
            <a:chExt cx="291" cy="236"/>
          </a:xfrm>
        </p:grpSpPr>
        <p:sp>
          <p:nvSpPr>
            <p:cNvPr id="441363" name="Rectangle 19"/>
            <p:cNvSpPr>
              <a:spLocks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4" name="Rectangle 20"/>
            <p:cNvSpPr>
              <a:spLocks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365" name="Rectangle 21"/>
          <p:cNvSpPr>
            <a:spLocks noChangeArrowheads="1"/>
          </p:cNvSpPr>
          <p:nvPr/>
        </p:nvSpPr>
        <p:spPr bwMode="auto">
          <a:xfrm>
            <a:off x="3468688" y="4543425"/>
            <a:ext cx="107950" cy="393700"/>
          </a:xfrm>
          <a:prstGeom prst="rect">
            <a:avLst/>
          </a:prstGeom>
          <a:solidFill>
            <a:srgbClr val="0000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6" name="Line 22"/>
          <p:cNvSpPr>
            <a:spLocks noChangeShapeType="1"/>
          </p:cNvSpPr>
          <p:nvPr/>
        </p:nvSpPr>
        <p:spPr bwMode="auto">
          <a:xfrm flipV="1">
            <a:off x="1689100" y="4043363"/>
            <a:ext cx="1588" cy="392112"/>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7" name="Line 23"/>
          <p:cNvSpPr>
            <a:spLocks noChangeShapeType="1"/>
          </p:cNvSpPr>
          <p:nvPr/>
        </p:nvSpPr>
        <p:spPr bwMode="auto">
          <a:xfrm flipV="1">
            <a:off x="1666875" y="4052888"/>
            <a:ext cx="184626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8" name="Line 24"/>
          <p:cNvSpPr>
            <a:spLocks noChangeShapeType="1"/>
          </p:cNvSpPr>
          <p:nvPr/>
        </p:nvSpPr>
        <p:spPr bwMode="auto">
          <a:xfrm flipV="1">
            <a:off x="1431925" y="4429125"/>
            <a:ext cx="268288" cy="1588"/>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9" name="Rectangle 25"/>
          <p:cNvSpPr>
            <a:spLocks noChangeArrowheads="1"/>
          </p:cNvSpPr>
          <p:nvPr/>
        </p:nvSpPr>
        <p:spPr bwMode="auto">
          <a:xfrm>
            <a:off x="3468688" y="3944938"/>
            <a:ext cx="107950" cy="393700"/>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0" name="AutoShape 26"/>
          <p:cNvSpPr>
            <a:spLocks noChangeArrowheads="1"/>
          </p:cNvSpPr>
          <p:nvPr/>
        </p:nvSpPr>
        <p:spPr bwMode="auto">
          <a:xfrm rot="16200000" flipH="1">
            <a:off x="7747794" y="4237832"/>
            <a:ext cx="419100" cy="334962"/>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1" name="Oval 27"/>
          <p:cNvSpPr>
            <a:spLocks noChangeArrowheads="1"/>
          </p:cNvSpPr>
          <p:nvPr/>
        </p:nvSpPr>
        <p:spPr bwMode="auto">
          <a:xfrm flipH="1">
            <a:off x="5062538" y="3044825"/>
            <a:ext cx="2746375" cy="2743200"/>
          </a:xfrm>
          <a:prstGeom prst="ellipse">
            <a:avLst/>
          </a:prstGeom>
          <a:solidFill>
            <a:srgbClr val="FFFFFF"/>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2" name="Line 28"/>
          <p:cNvSpPr>
            <a:spLocks noChangeShapeType="1"/>
          </p:cNvSpPr>
          <p:nvPr/>
        </p:nvSpPr>
        <p:spPr bwMode="auto">
          <a:xfrm flipH="1" flipV="1">
            <a:off x="7516813" y="4008438"/>
            <a:ext cx="1587" cy="40163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3" name="Line 29"/>
          <p:cNvSpPr>
            <a:spLocks noChangeShapeType="1"/>
          </p:cNvSpPr>
          <p:nvPr/>
        </p:nvSpPr>
        <p:spPr bwMode="auto">
          <a:xfrm flipH="1" flipV="1">
            <a:off x="5673725" y="4021138"/>
            <a:ext cx="186531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4" name="Line 30"/>
          <p:cNvSpPr>
            <a:spLocks noChangeShapeType="1"/>
          </p:cNvSpPr>
          <p:nvPr/>
        </p:nvSpPr>
        <p:spPr bwMode="auto">
          <a:xfrm flipH="1" flipV="1">
            <a:off x="7507288" y="4402138"/>
            <a:ext cx="268287" cy="3175"/>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5" name="Rectangle 31"/>
          <p:cNvSpPr>
            <a:spLocks noChangeArrowheads="1"/>
          </p:cNvSpPr>
          <p:nvPr/>
        </p:nvSpPr>
        <p:spPr bwMode="auto">
          <a:xfrm flipH="1">
            <a:off x="5630863" y="3919538"/>
            <a:ext cx="106362" cy="392112"/>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6" name="Line 32"/>
          <p:cNvSpPr>
            <a:spLocks noChangeShapeType="1"/>
          </p:cNvSpPr>
          <p:nvPr/>
        </p:nvSpPr>
        <p:spPr bwMode="auto">
          <a:xfrm flipV="1">
            <a:off x="977900" y="4656138"/>
            <a:ext cx="246063" cy="6270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7" name="Text Box 33"/>
          <p:cNvSpPr txBox="1">
            <a:spLocks noChangeArrowheads="1"/>
          </p:cNvSpPr>
          <p:nvPr/>
        </p:nvSpPr>
        <p:spPr bwMode="auto">
          <a:xfrm>
            <a:off x="7529513" y="5224463"/>
            <a:ext cx="1538287" cy="50323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Thruster</a:t>
            </a:r>
          </a:p>
        </p:txBody>
      </p:sp>
      <p:sp>
        <p:nvSpPr>
          <p:cNvPr id="441378" name="Line 34"/>
          <p:cNvSpPr>
            <a:spLocks noChangeShapeType="1"/>
          </p:cNvSpPr>
          <p:nvPr/>
        </p:nvSpPr>
        <p:spPr bwMode="auto">
          <a:xfrm flipH="1" flipV="1">
            <a:off x="2797175" y="5675313"/>
            <a:ext cx="265113" cy="444500"/>
          </a:xfrm>
          <a:prstGeom prst="line">
            <a:avLst/>
          </a:prstGeom>
          <a:noFill/>
          <a:ln w="31750">
            <a:solidFill>
              <a:srgbClr val="33CC33"/>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9" name="Line 35"/>
          <p:cNvSpPr>
            <a:spLocks noChangeShapeType="1"/>
          </p:cNvSpPr>
          <p:nvPr/>
        </p:nvSpPr>
        <p:spPr bwMode="auto">
          <a:xfrm flipH="1" flipV="1">
            <a:off x="3562350" y="4989513"/>
            <a:ext cx="558800" cy="51911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0" name="Text Box 36"/>
          <p:cNvSpPr txBox="1">
            <a:spLocks noChangeArrowheads="1"/>
          </p:cNvSpPr>
          <p:nvPr/>
        </p:nvSpPr>
        <p:spPr bwMode="auto">
          <a:xfrm>
            <a:off x="2139950" y="2565400"/>
            <a:ext cx="5024438" cy="452438"/>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FF5050"/>
                </a:solidFill>
                <a:latin typeface="Tahoma" pitchFamily="34" charset="0"/>
                <a:ea typeface="ＭＳ Ｐゴシック" charset="-128"/>
                <a:cs typeface="+mn-cs"/>
              </a:rPr>
              <a:t>Displacement Signal between S/C and Mirror</a:t>
            </a:r>
          </a:p>
        </p:txBody>
      </p:sp>
      <p:sp>
        <p:nvSpPr>
          <p:cNvPr id="441381" name="Line 37"/>
          <p:cNvSpPr>
            <a:spLocks noChangeShapeType="1"/>
          </p:cNvSpPr>
          <p:nvPr/>
        </p:nvSpPr>
        <p:spPr bwMode="auto">
          <a:xfrm flipH="1">
            <a:off x="2843213" y="2906713"/>
            <a:ext cx="592137" cy="1079500"/>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2" name="Line 38"/>
          <p:cNvSpPr>
            <a:spLocks noChangeShapeType="1"/>
          </p:cNvSpPr>
          <p:nvPr/>
        </p:nvSpPr>
        <p:spPr bwMode="auto">
          <a:xfrm flipH="1">
            <a:off x="3575050" y="3505200"/>
            <a:ext cx="465138" cy="385763"/>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3" name="Line 39"/>
          <p:cNvSpPr>
            <a:spLocks noChangeShapeType="1"/>
          </p:cNvSpPr>
          <p:nvPr/>
        </p:nvSpPr>
        <p:spPr bwMode="auto">
          <a:xfrm flipH="1" flipV="1">
            <a:off x="7967663" y="4651375"/>
            <a:ext cx="246062" cy="625475"/>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4" name="Line 40"/>
          <p:cNvSpPr>
            <a:spLocks noChangeShapeType="1"/>
          </p:cNvSpPr>
          <p:nvPr/>
        </p:nvSpPr>
        <p:spPr bwMode="auto">
          <a:xfrm>
            <a:off x="5180013" y="3478213"/>
            <a:ext cx="465137" cy="3857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5" name="Text Box 41"/>
          <p:cNvSpPr txBox="1">
            <a:spLocks noChangeArrowheads="1"/>
          </p:cNvSpPr>
          <p:nvPr/>
        </p:nvSpPr>
        <p:spPr bwMode="auto">
          <a:xfrm>
            <a:off x="4127500" y="4786322"/>
            <a:ext cx="1042988" cy="48577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Mirror</a:t>
            </a:r>
          </a:p>
        </p:txBody>
      </p:sp>
      <p:sp>
        <p:nvSpPr>
          <p:cNvPr id="441386" name="Line 42"/>
          <p:cNvSpPr>
            <a:spLocks noChangeShapeType="1"/>
          </p:cNvSpPr>
          <p:nvPr/>
        </p:nvSpPr>
        <p:spPr bwMode="auto">
          <a:xfrm flipH="1" flipV="1">
            <a:off x="3860800" y="4789488"/>
            <a:ext cx="320675" cy="147637"/>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7" name="Line 43"/>
          <p:cNvSpPr>
            <a:spLocks noChangeShapeType="1"/>
          </p:cNvSpPr>
          <p:nvPr/>
        </p:nvSpPr>
        <p:spPr bwMode="auto">
          <a:xfrm flipV="1">
            <a:off x="5032375" y="4762500"/>
            <a:ext cx="320675" cy="147638"/>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8" name="Line 44"/>
          <p:cNvSpPr>
            <a:spLocks noChangeShapeType="1"/>
          </p:cNvSpPr>
          <p:nvPr/>
        </p:nvSpPr>
        <p:spPr bwMode="auto">
          <a:xfrm>
            <a:off x="5718175" y="2852738"/>
            <a:ext cx="592138" cy="1081087"/>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9" name="Freeform 45"/>
          <p:cNvSpPr>
            <a:spLocks/>
          </p:cNvSpPr>
          <p:nvPr/>
        </p:nvSpPr>
        <p:spPr bwMode="auto">
          <a:xfrm>
            <a:off x="3876675" y="4344988"/>
            <a:ext cx="1454150" cy="198437"/>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3" name="Group 46"/>
          <p:cNvGrpSpPr>
            <a:grpSpLocks/>
          </p:cNvGrpSpPr>
          <p:nvPr/>
        </p:nvGrpSpPr>
        <p:grpSpPr bwMode="auto">
          <a:xfrm flipH="1">
            <a:off x="4616450" y="4033838"/>
            <a:ext cx="914400" cy="758825"/>
            <a:chOff x="4785" y="11039"/>
            <a:chExt cx="829" cy="688"/>
          </a:xfrm>
        </p:grpSpPr>
        <p:sp>
          <p:nvSpPr>
            <p:cNvPr id="441391" name="Freeform 4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2" name="Line 4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3" name="Line 4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4" name="Line 5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5" name="Arc 5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grpSp>
        <p:nvGrpSpPr>
          <p:cNvPr id="4" name="Group 52"/>
          <p:cNvGrpSpPr>
            <a:grpSpLocks/>
          </p:cNvGrpSpPr>
          <p:nvPr/>
        </p:nvGrpSpPr>
        <p:grpSpPr bwMode="auto">
          <a:xfrm>
            <a:off x="3676650" y="4060825"/>
            <a:ext cx="914400" cy="758825"/>
            <a:chOff x="4785" y="11039"/>
            <a:chExt cx="829" cy="688"/>
          </a:xfrm>
        </p:grpSpPr>
        <p:sp>
          <p:nvSpPr>
            <p:cNvPr id="441397" name="Freeform 5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8" name="Line 54"/>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9" name="Line 55"/>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0" name="Line 56"/>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1" name="Arc 5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402" name="Line 58"/>
          <p:cNvSpPr>
            <a:spLocks noChangeShapeType="1"/>
          </p:cNvSpPr>
          <p:nvPr/>
        </p:nvSpPr>
        <p:spPr bwMode="auto">
          <a:xfrm flipV="1">
            <a:off x="2017713" y="4441825"/>
            <a:ext cx="1901825" cy="1588"/>
          </a:xfrm>
          <a:prstGeom prst="line">
            <a:avLst/>
          </a:prstGeom>
          <a:noFill/>
          <a:ln w="57150">
            <a:solidFill>
              <a:srgbClr val="00FF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3" name="Rectangle 59"/>
          <p:cNvSpPr>
            <a:spLocks noChangeArrowheads="1"/>
          </p:cNvSpPr>
          <p:nvPr/>
        </p:nvSpPr>
        <p:spPr bwMode="auto">
          <a:xfrm>
            <a:off x="1806575" y="4297363"/>
            <a:ext cx="534988" cy="28098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4" name="Rectangle 60"/>
          <p:cNvSpPr>
            <a:spLocks noChangeArrowheads="1"/>
          </p:cNvSpPr>
          <p:nvPr/>
        </p:nvSpPr>
        <p:spPr bwMode="auto">
          <a:xfrm rot="2679310">
            <a:off x="2555875" y="4311650"/>
            <a:ext cx="57150" cy="269875"/>
          </a:xfrm>
          <a:prstGeom prst="rect">
            <a:avLst/>
          </a:prstGeom>
          <a:no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5" name="Text Box 61"/>
          <p:cNvSpPr txBox="1">
            <a:spLocks noChangeArrowheads="1"/>
          </p:cNvSpPr>
          <p:nvPr/>
        </p:nvSpPr>
        <p:spPr bwMode="auto">
          <a:xfrm>
            <a:off x="1760538" y="3338513"/>
            <a:ext cx="1009650" cy="360362"/>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b="1" kern="1200" dirty="0">
                <a:solidFill>
                  <a:srgbClr val="5F5F5F"/>
                </a:solidFill>
                <a:latin typeface="Tahoma" pitchFamily="34" charset="0"/>
                <a:ea typeface="ＭＳ Ｐゴシック" charset="-128"/>
                <a:cs typeface="+mn-cs"/>
              </a:rPr>
              <a:t>S/C 1</a:t>
            </a:r>
          </a:p>
        </p:txBody>
      </p:sp>
      <p:sp>
        <p:nvSpPr>
          <p:cNvPr id="441406" name="Text Box 62"/>
          <p:cNvSpPr txBox="1">
            <a:spLocks noChangeArrowheads="1"/>
          </p:cNvSpPr>
          <p:nvPr/>
        </p:nvSpPr>
        <p:spPr bwMode="auto">
          <a:xfrm>
            <a:off x="6369050" y="3267075"/>
            <a:ext cx="1009650" cy="360363"/>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b="1" kern="1200" dirty="0">
                <a:solidFill>
                  <a:srgbClr val="5F5F5F"/>
                </a:solidFill>
                <a:latin typeface="Tahoma" pitchFamily="34" charset="0"/>
                <a:ea typeface="ＭＳ Ｐゴシック" charset="-128"/>
                <a:cs typeface="+mn-cs"/>
              </a:rPr>
              <a:t>S/C 2</a:t>
            </a:r>
          </a:p>
        </p:txBody>
      </p:sp>
      <p:sp>
        <p:nvSpPr>
          <p:cNvPr id="441407" name="Text Box 63"/>
          <p:cNvSpPr txBox="1">
            <a:spLocks noChangeArrowheads="1"/>
          </p:cNvSpPr>
          <p:nvPr/>
        </p:nvSpPr>
        <p:spPr bwMode="auto">
          <a:xfrm>
            <a:off x="7226300" y="6076950"/>
            <a:ext cx="1809750" cy="307777"/>
          </a:xfrm>
          <a:prstGeom prst="rect">
            <a:avLst/>
          </a:prstGeom>
          <a:noFill/>
          <a:ln w="9525" algn="ctr">
            <a:noFill/>
            <a:miter lim="800000"/>
            <a:headEnd/>
            <a:tailEnd/>
          </a:ln>
          <a:effectLst/>
        </p:spPr>
        <p:txBody>
          <a:bodyPr>
            <a:spAutoFit/>
          </a:bodyPr>
          <a:lstStyle/>
          <a:p>
            <a:pPr algn="l">
              <a:buSzPct val="70000"/>
              <a:buNone/>
            </a:pPr>
            <a:r>
              <a:rPr kumimoji="1" lang="en-US" altLang="ja-JP" sz="1400" b="1" kern="1200" dirty="0">
                <a:solidFill>
                  <a:srgbClr val="5F5F5F"/>
                </a:solidFill>
                <a:latin typeface="Tahoma" pitchFamily="34" charset="0"/>
                <a:ea typeface="ＭＳ Ｐゴシック" charset="-128"/>
                <a:cs typeface="+mn-cs"/>
              </a:rPr>
              <a:t>Fig: S. Kawamura</a:t>
            </a:r>
          </a:p>
        </p:txBody>
      </p:sp>
      <p:sp>
        <p:nvSpPr>
          <p:cNvPr id="441408" name="Rectangle 64"/>
          <p:cNvSpPr>
            <a:spLocks noChangeArrowheads="1"/>
          </p:cNvSpPr>
          <p:nvPr/>
        </p:nvSpPr>
        <p:spPr bwMode="auto">
          <a:xfrm>
            <a:off x="684212" y="910880"/>
            <a:ext cx="8102630" cy="1446550"/>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a:solidFill>
                  <a:srgbClr val="CCFFCC"/>
                </a:solidFill>
                <a:latin typeface="Tahoma" pitchFamily="34" charset="0"/>
                <a:ea typeface="HGP創英角ｺﾞｼｯｸUB" pitchFamily="50" charset="-128"/>
                <a:cs typeface="+mn-cs"/>
              </a:rPr>
              <a:t>Cavity length change</a:t>
            </a: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rPr>
              <a:t>      PDH error signal </a:t>
            </a: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Mirror position </a:t>
            </a:r>
            <a:r>
              <a:rPr kumimoji="1" lang="ja-JP" altLang="en-US" sz="2000" b="1" kern="1200" dirty="0" smtClean="0">
                <a:solidFill>
                  <a:srgbClr val="FFFFFF"/>
                </a:solidFill>
                <a:latin typeface="Tahoma" pitchFamily="34" charset="0"/>
                <a:ea typeface="HGP創英角ｺﾞｼｯｸUB" pitchFamily="50" charset="-128"/>
                <a:cs typeface="+mn-cs"/>
                <a:sym typeface="Wingdings" pitchFamily="2" charset="2"/>
              </a:rPr>
              <a:t>　</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a:t>
            </a:r>
            <a:r>
              <a:rPr kumimoji="1" lang="en-US" altLang="ja-JP" sz="1800" b="1" kern="1200" dirty="0">
                <a:solidFill>
                  <a:srgbClr val="DDDDDD"/>
                </a:solidFill>
                <a:latin typeface="Tahoma" pitchFamily="34" charset="0"/>
                <a:ea typeface="HGP創英角ｺﾞｼｯｸUB" pitchFamily="50" charset="-128"/>
                <a:cs typeface="+mn-cs"/>
                <a:sym typeface="Wingdings" pitchFamily="2" charset="2"/>
              </a:rPr>
              <a:t>and Laser frequency)</a:t>
            </a:r>
          </a:p>
          <a:p>
            <a:pPr algn="l">
              <a:lnSpc>
                <a:spcPct val="110000"/>
              </a:lnSpc>
              <a:buClr>
                <a:srgbClr val="003366"/>
              </a:buClr>
              <a:buSzPct val="70000"/>
              <a:buNone/>
            </a:pPr>
            <a:r>
              <a:rPr kumimoji="1" lang="en-US" altLang="ja-JP" sz="2000" b="1" kern="1200" dirty="0">
                <a:solidFill>
                  <a:srgbClr val="FFCCFF"/>
                </a:solidFill>
                <a:latin typeface="Tahoma" pitchFamily="34" charset="0"/>
                <a:ea typeface="HGP創英角ｺﾞｼｯｸUB" pitchFamily="50" charset="-128"/>
                <a:cs typeface="+mn-cs"/>
                <a:sym typeface="Wingdings" pitchFamily="2" charset="2"/>
              </a:rPr>
              <a:t>Relative motion between mirror and S/C</a:t>
            </a: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Local sensor          S/C thruster </a:t>
            </a:r>
            <a:endParaRPr kumimoji="1" lang="en-US" altLang="ja-JP" sz="20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bwMode="auto">
          <a:xfrm>
            <a:off x="1315988" y="3714752"/>
            <a:ext cx="5214974" cy="1214446"/>
          </a:xfrm>
          <a:prstGeom prst="roundRect">
            <a:avLst>
              <a:gd name="adj" fmla="val 4342"/>
            </a:avLst>
          </a:prstGeom>
          <a:solidFill>
            <a:srgbClr val="FFC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1" name="角丸四角形 70"/>
          <p:cNvSpPr/>
          <p:nvPr/>
        </p:nvSpPr>
        <p:spPr bwMode="auto">
          <a:xfrm>
            <a:off x="1244550" y="1071546"/>
            <a:ext cx="5214974" cy="121444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Requirements</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KEK Theory Center Cosmophysics Group Workshop (November 11, 2009, Tskuba, Ibaraki)</a:t>
            </a:r>
            <a:endParaRPr lang="en-US" altLang="ja-JP" sz="1200" b="1" kern="1200" dirty="0">
              <a:solidFill>
                <a:srgbClr val="DDDDDD"/>
              </a:solidFill>
              <a:latin typeface="Tahoma"/>
              <a:ea typeface="HGP創英角ｺﾞｼｯｸUB"/>
              <a:cs typeface="+mn-cs"/>
            </a:endParaRPr>
          </a:p>
        </p:txBody>
      </p:sp>
      <p:sp>
        <p:nvSpPr>
          <p:cNvPr id="441408" name="Rectangle 64"/>
          <p:cNvSpPr>
            <a:spLocks noChangeArrowheads="1"/>
          </p:cNvSpPr>
          <p:nvPr/>
        </p:nvSpPr>
        <p:spPr bwMode="auto">
          <a:xfrm>
            <a:off x="1285852" y="1071546"/>
            <a:ext cx="6030928"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CCFFCC"/>
                </a:solidFill>
              </a:rPr>
              <a:t>Disp. meas. </a:t>
            </a:r>
            <a:r>
              <a:rPr kumimoji="1" lang="en-US" altLang="ja-JP" sz="2000" b="1" kern="1200" dirty="0" smtClean="0">
                <a:solidFill>
                  <a:srgbClr val="CCFFCC"/>
                </a:solidFill>
                <a:latin typeface="Tahoma" pitchFamily="34" charset="0"/>
                <a:ea typeface="HGP創英角ｺﾞｼｯｸUB" pitchFamily="50" charset="-128"/>
                <a:cs typeface="+mn-cs"/>
              </a:rPr>
              <a:t>Noise</a:t>
            </a:r>
            <a:endParaRPr kumimoji="1" lang="en-US" altLang="ja-JP" sz="2000" b="1" kern="1200" dirty="0">
              <a:solidFill>
                <a:srgbClr val="CCFFCC"/>
              </a:solidFill>
              <a:latin typeface="Tahoma" pitchFamily="34" charset="0"/>
              <a:ea typeface="HGP創英角ｺﾞｼｯｸUB" pitchFamily="50" charset="-128"/>
              <a:cs typeface="+mn-cs"/>
            </a:endParaRPr>
          </a:p>
          <a:p>
            <a:pPr algn="l">
              <a:lnSpc>
                <a:spcPct val="110000"/>
              </a:lnSpc>
              <a:buClr>
                <a:srgbClr val="003366"/>
              </a:buClr>
              <a:buSzPct val="70000"/>
              <a:buNone/>
            </a:pPr>
            <a:r>
              <a:rPr kumimoji="1" lang="en-US" altLang="ja-JP" sz="2000" b="1" kern="1200" dirty="0" smtClean="0">
                <a:solidFill>
                  <a:srgbClr val="FFFFFF"/>
                </a:solidFill>
                <a:latin typeface="Tahoma" pitchFamily="34" charset="0"/>
                <a:ea typeface="HGP創英角ｺﾞｼｯｸUB" pitchFamily="50" charset="-128"/>
                <a:cs typeface="+mn-cs"/>
              </a:rPr>
              <a:t>     Shot noise    </a:t>
            </a:r>
            <a:r>
              <a:rPr lang="en-US" altLang="ja-JP" sz="2000" b="1" dirty="0" smtClean="0">
                <a:solidFill>
                  <a:srgbClr val="CCFFCC"/>
                </a:solidFill>
              </a:rPr>
              <a:t>3 x 10</a:t>
            </a:r>
            <a:r>
              <a:rPr lang="en-US" altLang="ja-JP" sz="2000" b="1" baseline="30000" dirty="0" smtClean="0">
                <a:solidFill>
                  <a:srgbClr val="CCFFCC"/>
                </a:solidFill>
              </a:rPr>
              <a:t>-18</a:t>
            </a:r>
            <a:r>
              <a:rPr lang="en-US" altLang="ja-JP" sz="2000" b="1" dirty="0" smtClean="0">
                <a:solidFill>
                  <a:srgbClr val="CCFFCC"/>
                </a:solidFill>
              </a:rPr>
              <a:t> m/Hz</a:t>
            </a:r>
            <a:r>
              <a:rPr lang="en-US" altLang="ja-JP" sz="2000" b="1" baseline="30000" dirty="0" smtClean="0">
                <a:solidFill>
                  <a:srgbClr val="CCFFCC"/>
                </a:solidFill>
              </a:rPr>
              <a:t>1/2</a:t>
            </a:r>
            <a:r>
              <a:rPr lang="en-US" altLang="ja-JP" sz="2000" b="1" dirty="0" smtClean="0">
                <a:solidFill>
                  <a:srgbClr val="CCFFCC"/>
                </a:solidFill>
              </a:rPr>
              <a:t>   </a:t>
            </a:r>
            <a:r>
              <a:rPr lang="en-US" altLang="ja-JP" sz="1200" b="1" dirty="0" smtClean="0">
                <a:solidFill>
                  <a:srgbClr val="CCFFCC"/>
                </a:solidFill>
              </a:rPr>
              <a:t>(0.1 Hz)</a:t>
            </a:r>
            <a:r>
              <a:rPr lang="en-US" altLang="ja-JP" sz="2000" b="1" dirty="0" smtClean="0">
                <a:solidFill>
                  <a:srgbClr val="CCFFCC"/>
                </a:solidFill>
                <a:sym typeface="Wingdings" pitchFamily="2" charset="2"/>
              </a:rPr>
              <a:t> </a:t>
            </a:r>
          </a:p>
        </p:txBody>
      </p:sp>
      <p:sp>
        <p:nvSpPr>
          <p:cNvPr id="64" name="Rectangle 64"/>
          <p:cNvSpPr>
            <a:spLocks noChangeArrowheads="1"/>
          </p:cNvSpPr>
          <p:nvPr/>
        </p:nvSpPr>
        <p:spPr bwMode="auto">
          <a:xfrm>
            <a:off x="1387426" y="3714752"/>
            <a:ext cx="5857916"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Acceleration Noise</a:t>
            </a:r>
            <a:endParaRPr kumimoji="1" lang="en-US" altLang="ja-JP" sz="2000" b="1" kern="1200" dirty="0">
              <a:solidFill>
                <a:srgbClr val="FFCCFF"/>
              </a:solidFill>
              <a:latin typeface="Tahoma" pitchFamily="34" charset="0"/>
              <a:ea typeface="HGP創英角ｺﾞｼｯｸUB" pitchFamily="50" charset="-128"/>
              <a:cs typeface="+mn-cs"/>
              <a:sym typeface="Wingdings" pitchFamily="2" charset="2"/>
            </a:endParaRP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FFFFF"/>
                </a:solidFill>
                <a:sym typeface="Wingdings" pitchFamily="2" charset="2"/>
              </a:rPr>
              <a:t>F</a:t>
            </a:r>
            <a:r>
              <a:rPr kumimoji="1" lang="en-US" altLang="ja-JP" sz="2000" b="1" kern="1200" dirty="0" smtClean="0">
                <a:solidFill>
                  <a:srgbClr val="FFFFFF"/>
                </a:solidFill>
                <a:latin typeface="Tahoma" pitchFamily="34" charset="0"/>
                <a:ea typeface="HGP創英角ｺﾞｼｯｸUB" pitchFamily="50" charset="-128"/>
                <a:cs typeface="+mn-cs"/>
                <a:sym typeface="Wingdings" pitchFamily="2" charset="2"/>
              </a:rPr>
              <a:t>orce noise   </a:t>
            </a:r>
            <a:r>
              <a:rPr lang="en-US" altLang="ja-JP" sz="2000" b="1" dirty="0" smtClean="0">
                <a:solidFill>
                  <a:srgbClr val="FFCCFF"/>
                </a:solidFill>
              </a:rPr>
              <a:t>4x10</a:t>
            </a:r>
            <a:r>
              <a:rPr lang="en-US" altLang="ja-JP" sz="2000" b="1" baseline="30000" dirty="0" smtClean="0">
                <a:solidFill>
                  <a:srgbClr val="FFCCFF"/>
                </a:solidFill>
              </a:rPr>
              <a:t>-17</a:t>
            </a:r>
            <a:r>
              <a:rPr lang="en-US" altLang="ja-JP" sz="2000" b="1" dirty="0" smtClean="0">
                <a:solidFill>
                  <a:srgbClr val="FFCCFF"/>
                </a:solidFill>
              </a:rPr>
              <a:t> N/Hz</a:t>
            </a:r>
            <a:r>
              <a:rPr lang="en-US" altLang="ja-JP" sz="2000" b="1" baseline="30000" dirty="0" smtClean="0">
                <a:solidFill>
                  <a:srgbClr val="FFCCFF"/>
                </a:solidFill>
              </a:rPr>
              <a:t>1/2</a:t>
            </a: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   </a:t>
            </a:r>
            <a:r>
              <a:rPr lang="en-US" altLang="ja-JP" sz="1200" b="1" dirty="0" smtClean="0">
                <a:solidFill>
                  <a:srgbClr val="FFCCFF"/>
                </a:solidFill>
              </a:rPr>
              <a:t>(0.1 Hz)</a:t>
            </a: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FFFF"/>
              </a:solidFill>
              <a:latin typeface="Tahoma" pitchFamily="34" charset="0"/>
              <a:ea typeface="HGP創英角ｺﾞｼｯｸUB" pitchFamily="50" charset="-128"/>
              <a:cs typeface="+mn-cs"/>
            </a:endParaRPr>
          </a:p>
        </p:txBody>
      </p:sp>
      <p:sp>
        <p:nvSpPr>
          <p:cNvPr id="65" name="下矢印 64"/>
          <p:cNvSpPr/>
          <p:nvPr/>
        </p:nvSpPr>
        <p:spPr bwMode="auto">
          <a:xfrm rot="5400000" flipV="1">
            <a:off x="2214547" y="1901505"/>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6" name="Rectangle 64"/>
          <p:cNvSpPr>
            <a:spLocks noChangeArrowheads="1"/>
          </p:cNvSpPr>
          <p:nvPr/>
        </p:nvSpPr>
        <p:spPr bwMode="auto">
          <a:xfrm>
            <a:off x="1643042" y="2357430"/>
            <a:ext cx="6858048"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Other noises should be  well below the shot noise</a:t>
            </a:r>
          </a:p>
          <a:p>
            <a:pPr algn="l">
              <a:lnSpc>
                <a:spcPct val="110000"/>
              </a:lnSpc>
              <a:buClr>
                <a:srgbClr val="003366"/>
              </a:buClr>
              <a:buSzPct val="70000"/>
              <a:buNone/>
            </a:pPr>
            <a:r>
              <a:rPr lang="en-US" altLang="ja-JP" sz="2000" b="1" dirty="0" smtClean="0">
                <a:solidFill>
                  <a:srgbClr val="FFFFFF"/>
                </a:solidFill>
              </a:rPr>
              <a:t>             Laser freq. noise:    </a:t>
            </a:r>
            <a:r>
              <a:rPr lang="en-US" altLang="ja-JP" sz="2000" b="1" dirty="0" smtClean="0">
                <a:solidFill>
                  <a:srgbClr val="CCFFCC"/>
                </a:solidFill>
              </a:rPr>
              <a:t>1 Hz/Hz</a:t>
            </a:r>
            <a:r>
              <a:rPr lang="en-US" altLang="ja-JP" sz="2000" b="1" baseline="30000" dirty="0" smtClean="0">
                <a:solidFill>
                  <a:srgbClr val="CCFFCC"/>
                </a:solidFill>
              </a:rPr>
              <a:t>1/2</a:t>
            </a:r>
            <a:r>
              <a:rPr lang="en-US" altLang="ja-JP" sz="2000" b="1" dirty="0" smtClean="0">
                <a:solidFill>
                  <a:srgbClr val="CCFFCC"/>
                </a:solidFill>
              </a:rPr>
              <a:t>   </a:t>
            </a:r>
            <a:r>
              <a:rPr lang="en-US" altLang="ja-JP" sz="1200" b="1" dirty="0" smtClean="0">
                <a:solidFill>
                  <a:srgbClr val="CCFFCC"/>
                </a:solidFill>
              </a:rPr>
              <a:t>(1Hz)</a:t>
            </a:r>
          </a:p>
          <a:p>
            <a:pPr algn="l">
              <a:lnSpc>
                <a:spcPct val="110000"/>
              </a:lnSpc>
              <a:buClr>
                <a:srgbClr val="003366"/>
              </a:buClr>
              <a:buSzPct val="70000"/>
              <a:buNone/>
            </a:pPr>
            <a:r>
              <a:rPr lang="en-US" altLang="ja-JP" sz="2000" b="1" dirty="0" smtClean="0">
                <a:solidFill>
                  <a:srgbClr val="FFFFFF"/>
                </a:solidFill>
              </a:rPr>
              <a:t>             Stab. Gain 10</a:t>
            </a:r>
            <a:r>
              <a:rPr lang="en-US" altLang="ja-JP" sz="2000" b="1" baseline="30000" dirty="0" smtClean="0">
                <a:solidFill>
                  <a:srgbClr val="FFFFFF"/>
                </a:solidFill>
              </a:rPr>
              <a:t>5</a:t>
            </a:r>
            <a:r>
              <a:rPr lang="en-US" altLang="ja-JP" sz="2000" b="1" dirty="0" smtClean="0">
                <a:solidFill>
                  <a:srgbClr val="FFFFFF"/>
                </a:solidFill>
              </a:rPr>
              <a:t>,    CMRR   10</a:t>
            </a:r>
            <a:r>
              <a:rPr lang="en-US" altLang="ja-JP" sz="2000" b="1" baseline="30000" dirty="0" smtClean="0">
                <a:solidFill>
                  <a:srgbClr val="FFFFFF"/>
                </a:solidFill>
              </a:rPr>
              <a:t>5</a:t>
            </a:r>
            <a:endParaRPr lang="en-US" altLang="ja-JP" sz="1200" b="1" baseline="30000" dirty="0" smtClean="0">
              <a:solidFill>
                <a:srgbClr val="CCFFCC"/>
              </a:solidFill>
            </a:endParaRPr>
          </a:p>
        </p:txBody>
      </p:sp>
      <p:sp>
        <p:nvSpPr>
          <p:cNvPr id="67" name="Rectangle 64"/>
          <p:cNvSpPr>
            <a:spLocks noChangeArrowheads="1"/>
          </p:cNvSpPr>
          <p:nvPr/>
        </p:nvSpPr>
        <p:spPr bwMode="auto">
          <a:xfrm>
            <a:off x="2571736" y="1785926"/>
            <a:ext cx="500066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x 10 of LCGT  in phase noise</a:t>
            </a:r>
            <a:endParaRPr lang="en-US" altLang="ja-JP" sz="1200" b="1" baseline="30000" dirty="0" smtClean="0">
              <a:solidFill>
                <a:srgbClr val="CCFFCC"/>
              </a:solidFill>
            </a:endParaRPr>
          </a:p>
        </p:txBody>
      </p:sp>
      <p:sp>
        <p:nvSpPr>
          <p:cNvPr id="68" name="下矢印 67"/>
          <p:cNvSpPr/>
          <p:nvPr/>
        </p:nvSpPr>
        <p:spPr bwMode="auto">
          <a:xfrm rot="5400000" flipV="1">
            <a:off x="2244683" y="4572007"/>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9" name="Rectangle 64"/>
          <p:cNvSpPr>
            <a:spLocks noChangeArrowheads="1"/>
          </p:cNvSpPr>
          <p:nvPr/>
        </p:nvSpPr>
        <p:spPr bwMode="auto">
          <a:xfrm>
            <a:off x="2673310" y="4498311"/>
            <a:ext cx="5000660"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x 1/50 of LISA</a:t>
            </a:r>
            <a:endParaRPr lang="en-US" altLang="ja-JP" sz="1200" b="1" baseline="30000" dirty="0" smtClean="0">
              <a:solidFill>
                <a:srgbClr val="CCFFCC"/>
              </a:solidFill>
            </a:endParaRPr>
          </a:p>
        </p:txBody>
      </p:sp>
      <p:sp>
        <p:nvSpPr>
          <p:cNvPr id="70" name="Rectangle 64"/>
          <p:cNvSpPr>
            <a:spLocks noChangeArrowheads="1"/>
          </p:cNvSpPr>
          <p:nvPr/>
        </p:nvSpPr>
        <p:spPr bwMode="auto">
          <a:xfrm>
            <a:off x="1744616" y="5107086"/>
            <a:ext cx="6643734"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External force sources</a:t>
            </a:r>
          </a:p>
          <a:p>
            <a:pPr algn="l">
              <a:lnSpc>
                <a:spcPct val="110000"/>
              </a:lnSpc>
              <a:buClr>
                <a:srgbClr val="003366"/>
              </a:buClr>
              <a:buSzPct val="70000"/>
              <a:buNone/>
            </a:pPr>
            <a:r>
              <a:rPr lang="en-US" altLang="ja-JP" sz="2000" b="1" dirty="0" smtClean="0">
                <a:solidFill>
                  <a:srgbClr val="DDDDDD"/>
                </a:solidFill>
                <a:sym typeface="Wingdings" pitchFamily="2" charset="2"/>
              </a:rPr>
              <a:t>  Fluctuation of magnetic field, electric field, gravitational field, temperature, pressure, etc.</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64" grpId="0"/>
      <p:bldP spid="68" grpId="0" animBg="1"/>
      <p:bldP spid="69"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 Box 3"/>
          <p:cNvSpPr txBox="1">
            <a:spLocks noChangeArrowheads="1"/>
          </p:cNvSpPr>
          <p:nvPr/>
        </p:nvSpPr>
        <p:spPr bwMode="auto">
          <a:xfrm>
            <a:off x="652469" y="4000504"/>
            <a:ext cx="3705217" cy="1421928"/>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Baseline</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3 S/C  formation flight</a:t>
            </a:r>
          </a:p>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      3 FP interferometers</a:t>
            </a:r>
            <a:endParaRPr kumimoji="1" lang="en-US" altLang="ja-JP" sz="1800" b="1" kern="1200" dirty="0" smtClean="0">
              <a:solidFill>
                <a:srgbClr val="CCFFCC"/>
              </a:solidFill>
              <a:latin typeface="+mj-lt"/>
              <a:ea typeface="ＭＳ Ｐゴシック" pitchFamily="50" charset="-128"/>
              <a:cs typeface="+mn-cs"/>
            </a:endParaRP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      Drag-free control</a:t>
            </a:r>
            <a:endParaRPr kumimoji="1" lang="en-US" altLang="ja-JP" sz="1800" b="1" kern="1200" dirty="0">
              <a:solidFill>
                <a:srgbClr val="CCFFCC"/>
              </a:solidFill>
              <a:latin typeface="+mj-lt"/>
              <a:ea typeface="ＭＳ Ｐゴシック" pitchFamily="50" charset="-128"/>
              <a:cs typeface="+mn-cs"/>
            </a:endParaRPr>
          </a:p>
        </p:txBody>
      </p:sp>
      <p:sp>
        <p:nvSpPr>
          <p:cNvPr id="235" name="角丸四角形 234"/>
          <p:cNvSpPr/>
          <p:nvPr/>
        </p:nvSpPr>
        <p:spPr bwMode="auto">
          <a:xfrm>
            <a:off x="571472" y="3929066"/>
            <a:ext cx="3429024" cy="157163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DECIGO</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grpSp>
        <p:nvGrpSpPr>
          <p:cNvPr id="2" name="グループ化 231"/>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7"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500570"/>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1000km</a:t>
              </a:r>
            </a:p>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Arm </a:t>
              </a:r>
              <a:r>
                <a:rPr kumimoji="1" lang="en-US" altLang="ja-JP" sz="1600" b="1" kern="1200" dirty="0">
                  <a:solidFill>
                    <a:srgbClr val="CCFFCC"/>
                  </a:solidFill>
                  <a:latin typeface="+mj-lt"/>
                  <a:ea typeface="ＭＳ Ｐゴシック" pitchFamily="50" charset="-128"/>
                  <a:cs typeface="+mn-cs"/>
                </a:rPr>
                <a:t>cavity</a:t>
              </a:r>
            </a:p>
          </p:txBody>
        </p:sp>
        <p:sp>
          <p:nvSpPr>
            <p:cNvPr id="229" name="Text Box 215"/>
            <p:cNvSpPr txBox="1">
              <a:spLocks noChangeArrowheads="1"/>
            </p:cNvSpPr>
            <p:nvPr/>
          </p:nvSpPr>
          <p:spPr bwMode="auto">
            <a:xfrm>
              <a:off x="5143504"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2" name="Rectangle 39"/>
          <p:cNvSpPr txBox="1">
            <a:spLocks noChangeArrowheads="1"/>
          </p:cNvSpPr>
          <p:nvPr/>
        </p:nvSpPr>
        <p:spPr>
          <a:xfrm>
            <a:off x="714348" y="1214422"/>
            <a:ext cx="2286000" cy="530225"/>
          </a:xfrm>
          <a:prstGeom prst="rect">
            <a:avLst/>
          </a:prstGeom>
          <a:noFill/>
          <a:ln/>
        </p:spPr>
        <p:txBody>
          <a:bodyPr/>
          <a:lstStyle/>
          <a:p>
            <a:pPr marL="193675" marR="0" lvl="0" indent="-193675" algn="l" defTabSz="914400" rtl="0" eaLnBrk="0" fontAlgn="base" latinLnBrk="0" hangingPunct="0">
              <a:lnSpc>
                <a:spcPct val="90000"/>
              </a:lnSpc>
              <a:spcBef>
                <a:spcPct val="20000"/>
              </a:spcBef>
              <a:spcAft>
                <a:spcPct val="0"/>
              </a:spcAft>
              <a:buClr>
                <a:schemeClr val="accent2"/>
              </a:buClr>
              <a:buSzPct val="70000"/>
              <a:buFont typeface="Wingdings" pitchFamily="2" charset="2"/>
              <a:buNone/>
              <a:tabLst/>
              <a:defRPr/>
            </a:pPr>
            <a:r>
              <a:rPr kumimoji="1" lang="en-US" altLang="ja-JP" b="1" i="0" u="none" strike="noStrike" kern="0" cap="none" spc="0" normalizeH="0" baseline="0" noProof="0" dirty="0" smtClean="0">
                <a:ln>
                  <a:noFill/>
                </a:ln>
                <a:solidFill>
                  <a:srgbClr val="CCFFCC"/>
                </a:solidFill>
                <a:effectLst/>
                <a:uLnTx/>
                <a:uFillTx/>
                <a:latin typeface="+mn-lt"/>
                <a:ea typeface="+mn-ea"/>
                <a:cs typeface="+mn-cs"/>
              </a:rPr>
              <a:t>DECIGO</a:t>
            </a:r>
            <a:r>
              <a:rPr kumimoji="1" lang="ja-JP" altLang="en-US" b="1" i="0" u="none" strike="noStrike" kern="0" cap="none" spc="0" normalizeH="0" baseline="0" noProof="0" dirty="0" smtClean="0">
                <a:ln>
                  <a:noFill/>
                </a:ln>
                <a:solidFill>
                  <a:srgbClr val="CCFFCC"/>
                </a:solidFill>
                <a:effectLst/>
                <a:uLnTx/>
                <a:uFillTx/>
                <a:latin typeface="+mn-lt"/>
                <a:ea typeface="+mn-ea"/>
                <a:cs typeface="+mn-cs"/>
              </a:rPr>
              <a:t>　</a:t>
            </a:r>
            <a:endParaRPr kumimoji="1" lang="ja-JP" altLang="en-US" b="1" i="0" u="none" strike="noStrike" kern="0" cap="none" spc="0" normalizeH="0" baseline="0" noProof="0" dirty="0">
              <a:ln>
                <a:noFill/>
              </a:ln>
              <a:solidFill>
                <a:srgbClr val="CCFFCC"/>
              </a:solidFill>
              <a:effectLst/>
              <a:uLnTx/>
              <a:uFillTx/>
              <a:latin typeface="+mn-lt"/>
              <a:ea typeface="+mn-ea"/>
              <a:cs typeface="+mn-cs"/>
            </a:endParaRPr>
          </a:p>
        </p:txBody>
      </p:sp>
      <p:sp>
        <p:nvSpPr>
          <p:cNvPr id="234" name="Rectangle 32"/>
          <p:cNvSpPr>
            <a:spLocks noChangeArrowheads="1"/>
          </p:cNvSpPr>
          <p:nvPr/>
        </p:nvSpPr>
        <p:spPr bwMode="auto">
          <a:xfrm>
            <a:off x="1000100" y="2714620"/>
            <a:ext cx="4276731"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EAEAEA"/>
                </a:solidFill>
              </a:rPr>
              <a:t>Space GW antenna  (~2024)</a:t>
            </a:r>
          </a:p>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ea typeface="HGP創英角ｺﾞｼｯｸUB" pitchFamily="50" charset="-128"/>
              </a:rPr>
              <a:t>Obs. band around 0.1 Hz</a:t>
            </a:r>
            <a:endParaRPr lang="ja-JP" altLang="en-US" sz="1800" b="1" dirty="0">
              <a:solidFill>
                <a:srgbClr val="EAEAEA"/>
              </a:solidFill>
              <a:latin typeface="Tahoma" pitchFamily="34" charset="0"/>
              <a:ea typeface="HGP創英角ｺﾞｼｯｸUB" pitchFamily="50" charset="-128"/>
            </a:endParaRPr>
          </a:p>
        </p:txBody>
      </p:sp>
      <p:sp>
        <p:nvSpPr>
          <p:cNvPr id="236" name="Rectangle 35"/>
          <p:cNvSpPr>
            <a:spLocks noChangeArrowheads="1"/>
          </p:cNvSpPr>
          <p:nvPr/>
        </p:nvSpPr>
        <p:spPr bwMode="auto">
          <a:xfrm>
            <a:off x="928662" y="1659938"/>
            <a:ext cx="4572032" cy="646331"/>
          </a:xfrm>
          <a:prstGeom prst="rect">
            <a:avLst/>
          </a:prstGeom>
          <a:noFill/>
          <a:ln w="15875">
            <a:noFill/>
            <a:miter lim="800000"/>
            <a:headEnd/>
            <a:tailEnd/>
          </a:ln>
          <a:effectLst/>
        </p:spPr>
        <p:txBody>
          <a:bodyPr wrap="square">
            <a:spAutoFit/>
          </a:bodyPr>
          <a:lstStyle/>
          <a:p>
            <a:pPr algn="l">
              <a:buClr>
                <a:schemeClr val="tx1"/>
              </a:buClr>
              <a:buSzPct val="70000"/>
              <a:buFont typeface="Wingdings" pitchFamily="2" charset="2"/>
              <a:buNone/>
            </a:pPr>
            <a:r>
              <a:rPr lang="en-US" altLang="ja-JP" sz="1800" b="1" dirty="0">
                <a:solidFill>
                  <a:srgbClr val="99FF99"/>
                </a:solidFill>
                <a:latin typeface="Tahoma" pitchFamily="34" charset="0"/>
                <a:ea typeface="HGP創英角ｺﾞｼｯｸUB" pitchFamily="50" charset="-128"/>
              </a:rPr>
              <a:t>(</a:t>
            </a:r>
            <a:r>
              <a:rPr lang="en-US" altLang="ja-JP" sz="1800" b="1" u="sng" dirty="0" smtClean="0">
                <a:solidFill>
                  <a:srgbClr val="99FF99"/>
                </a:solidFill>
                <a:latin typeface="Tahoma" pitchFamily="34" charset="0"/>
                <a:ea typeface="HGP創英角ｺﾞｼｯｸUB" pitchFamily="50" charset="-128"/>
              </a:rPr>
              <a:t>Deci</a:t>
            </a:r>
            <a:r>
              <a:rPr lang="en-US" altLang="ja-JP" sz="1800" b="1" dirty="0" smtClean="0">
                <a:solidFill>
                  <a:srgbClr val="99FF99"/>
                </a:solidFill>
                <a:latin typeface="Tahoma" pitchFamily="34" charset="0"/>
                <a:ea typeface="HGP創英角ｺﾞｼｯｸUB" pitchFamily="50" charset="-128"/>
              </a:rPr>
              <a:t>-hertz </a:t>
            </a:r>
            <a:r>
              <a:rPr lang="en-US" altLang="ja-JP" sz="1800" b="1" dirty="0">
                <a:solidFill>
                  <a:srgbClr val="99FF99"/>
                </a:solidFill>
                <a:latin typeface="Tahoma" pitchFamily="34" charset="0"/>
                <a:ea typeface="HGP創英角ｺﾞｼｯｸUB" pitchFamily="50" charset="-128"/>
              </a:rPr>
              <a:t>interferometer </a:t>
            </a:r>
            <a:endParaRPr lang="en-US" altLang="ja-JP" sz="1800" b="1" dirty="0" smtClean="0">
              <a:solidFill>
                <a:srgbClr val="99FF99"/>
              </a:solidFill>
              <a:latin typeface="Tahoma" pitchFamily="34" charset="0"/>
              <a:ea typeface="HGP創英角ｺﾞｼｯｸUB" pitchFamily="50" charset="-128"/>
            </a:endParaRPr>
          </a:p>
          <a:p>
            <a:pPr algn="l">
              <a:buClr>
                <a:schemeClr val="tx1"/>
              </a:buClr>
              <a:buSzPct val="70000"/>
              <a:buFont typeface="Wingdings" pitchFamily="2" charset="2"/>
              <a:buNone/>
            </a:pPr>
            <a:r>
              <a:rPr lang="en-US" altLang="ja-JP" sz="1800" b="1" dirty="0" smtClean="0">
                <a:solidFill>
                  <a:srgbClr val="99FF99"/>
                </a:solidFill>
              </a:rPr>
              <a:t>  </a:t>
            </a:r>
            <a:r>
              <a:rPr lang="en-US" altLang="ja-JP" sz="1800" b="1" u="sng" dirty="0" smtClean="0">
                <a:solidFill>
                  <a:srgbClr val="99FF99"/>
                </a:solidFill>
                <a:latin typeface="Tahoma" pitchFamily="34" charset="0"/>
                <a:ea typeface="HGP創英角ｺﾞｼｯｸUB" pitchFamily="50" charset="-128"/>
              </a:rPr>
              <a:t>G</a:t>
            </a:r>
            <a:r>
              <a:rPr lang="en-US" altLang="ja-JP" sz="1800" b="1" dirty="0" smtClean="0">
                <a:solidFill>
                  <a:srgbClr val="99FF99"/>
                </a:solidFill>
                <a:latin typeface="Tahoma" pitchFamily="34" charset="0"/>
                <a:ea typeface="HGP創英角ｺﾞｼｯｸUB" pitchFamily="50" charset="-128"/>
              </a:rPr>
              <a:t>ravitational </a:t>
            </a:r>
            <a:r>
              <a:rPr lang="en-US" altLang="ja-JP" sz="1800" b="1" dirty="0">
                <a:solidFill>
                  <a:srgbClr val="99FF99"/>
                </a:solidFill>
                <a:latin typeface="Tahoma" pitchFamily="34" charset="0"/>
                <a:ea typeface="HGP創英角ｺﾞｼｯｸUB" pitchFamily="50" charset="-128"/>
              </a:rPr>
              <a:t>wave </a:t>
            </a:r>
            <a:r>
              <a:rPr lang="en-US" altLang="ja-JP" sz="1800" b="1" u="sng" dirty="0">
                <a:solidFill>
                  <a:srgbClr val="99FF99"/>
                </a:solidFill>
                <a:latin typeface="Tahoma" pitchFamily="34" charset="0"/>
                <a:ea typeface="HGP創英角ｺﾞｼｯｸUB" pitchFamily="50" charset="-128"/>
              </a:rPr>
              <a:t>O</a:t>
            </a:r>
            <a:r>
              <a:rPr lang="en-US" altLang="ja-JP" sz="1800" b="1" dirty="0">
                <a:solidFill>
                  <a:srgbClr val="99FF99"/>
                </a:solidFill>
                <a:latin typeface="Tahoma" pitchFamily="34" charset="0"/>
                <a:ea typeface="HGP創英角ｺﾞｼｯｸUB" pitchFamily="50" charset="-128"/>
              </a:rPr>
              <a:t>bservatory)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角丸四角形 1285"/>
          <p:cNvSpPr/>
          <p:nvPr/>
        </p:nvSpPr>
        <p:spPr bwMode="auto">
          <a:xfrm>
            <a:off x="642910" y="1428736"/>
            <a:ext cx="4429156" cy="1285884"/>
          </a:xfrm>
          <a:prstGeom prst="roundRect">
            <a:avLst>
              <a:gd name="adj" fmla="val 4342"/>
            </a:avLst>
          </a:pr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Orbit and Constellation</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KEK Theory Center Cosmophysics Group Workshop (November 11, 2009, Tskuba, Ibaraki)</a:t>
            </a:r>
            <a:endParaRPr lang="en-US" altLang="ja-JP" sz="1200" b="1" kern="1200" dirty="0">
              <a:solidFill>
                <a:srgbClr val="DDDDDD"/>
              </a:solidFill>
              <a:latin typeface="Tahoma"/>
              <a:ea typeface="HGP創英角ｺﾞｼｯｸUB"/>
              <a:cs typeface="+mn-cs"/>
            </a:endParaRPr>
          </a:p>
        </p:txBody>
      </p:sp>
      <p:pic>
        <p:nvPicPr>
          <p:cNvPr id="14" name="Picture 5" descr="LISAorbit"/>
          <p:cNvPicPr>
            <a:picLocks noChangeAspect="1" noChangeArrowheads="1"/>
          </p:cNvPicPr>
          <p:nvPr/>
        </p:nvPicPr>
        <p:blipFill>
          <a:blip r:embed="rId3" cstate="print"/>
          <a:srcRect/>
          <a:stretch>
            <a:fillRect/>
          </a:stretch>
        </p:blipFill>
        <p:spPr bwMode="auto">
          <a:xfrm>
            <a:off x="5286380" y="2202274"/>
            <a:ext cx="3643338" cy="2726924"/>
          </a:xfrm>
          <a:prstGeom prst="rect">
            <a:avLst/>
          </a:prstGeom>
          <a:noFill/>
          <a:ln w="9525">
            <a:noFill/>
            <a:miter lim="800000"/>
            <a:headEnd/>
            <a:tailEnd/>
          </a:ln>
        </p:spPr>
      </p:pic>
      <p:sp>
        <p:nvSpPr>
          <p:cNvPr id="16" name="Rectangle 64"/>
          <p:cNvSpPr>
            <a:spLocks noChangeArrowheads="1"/>
          </p:cNvSpPr>
          <p:nvPr/>
        </p:nvSpPr>
        <p:spPr bwMode="auto">
          <a:xfrm>
            <a:off x="642910" y="1460332"/>
            <a:ext cx="4857784"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Record-disk orbit around the Sun</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17" name="Rectangle 64"/>
          <p:cNvSpPr>
            <a:spLocks noChangeArrowheads="1"/>
          </p:cNvSpPr>
          <p:nvPr/>
        </p:nvSpPr>
        <p:spPr bwMode="auto">
          <a:xfrm>
            <a:off x="1214414" y="1886701"/>
            <a:ext cx="421484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Relative  acc.     </a:t>
            </a:r>
            <a:r>
              <a:rPr lang="en-US" altLang="ja-JP" sz="2000" b="1" dirty="0" smtClean="0">
                <a:solidFill>
                  <a:srgbClr val="FFCC99"/>
                </a:solidFill>
                <a:sym typeface="Wingdings" pitchFamily="2" charset="2"/>
              </a:rPr>
              <a:t>4x10</a:t>
            </a:r>
            <a:r>
              <a:rPr lang="en-US" altLang="ja-JP" sz="2000" b="1" baseline="30000" dirty="0" smtClean="0">
                <a:solidFill>
                  <a:srgbClr val="FFCC99"/>
                </a:solidFill>
                <a:sym typeface="Wingdings" pitchFamily="2" charset="2"/>
              </a:rPr>
              <a:t>-12</a:t>
            </a:r>
            <a:r>
              <a:rPr lang="en-US" altLang="ja-JP" sz="2000" b="1" dirty="0" smtClean="0">
                <a:solidFill>
                  <a:srgbClr val="FFCC99"/>
                </a:solidFill>
                <a:sym typeface="Wingdings" pitchFamily="2" charset="2"/>
              </a:rPr>
              <a:t> m/s</a:t>
            </a:r>
            <a:r>
              <a:rPr lang="en-US" altLang="ja-JP" sz="2000" b="1" baseline="30000" dirty="0" smtClean="0">
                <a:solidFill>
                  <a:srgbClr val="FFCC99"/>
                </a:solidFill>
                <a:sym typeface="Wingdings" pitchFamily="2" charset="2"/>
              </a:rPr>
              <a:t>2</a:t>
            </a:r>
            <a:r>
              <a:rPr kumimoji="1" lang="en-US" altLang="ja-JP" sz="2000" b="1" kern="1200" dirty="0" smtClean="0">
                <a:solidFill>
                  <a:srgbClr val="FFCC99"/>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18" name="Rectangle 64"/>
          <p:cNvSpPr>
            <a:spLocks noChangeArrowheads="1"/>
          </p:cNvSpPr>
          <p:nvPr/>
        </p:nvSpPr>
        <p:spPr bwMode="auto">
          <a:xfrm>
            <a:off x="642910" y="2889092"/>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Halo orbit around L2 (or L1)</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19" name="Rectangle 64"/>
          <p:cNvSpPr>
            <a:spLocks noChangeArrowheads="1"/>
          </p:cNvSpPr>
          <p:nvPr/>
        </p:nvSpPr>
        <p:spPr bwMode="auto">
          <a:xfrm>
            <a:off x="1214414" y="3386899"/>
            <a:ext cx="4214842"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Relative  acc.     </a:t>
            </a:r>
            <a:r>
              <a:rPr lang="en-US" altLang="ja-JP" sz="2000" b="1" dirty="0" smtClean="0">
                <a:solidFill>
                  <a:srgbClr val="FFCC99"/>
                </a:solidFill>
                <a:sym typeface="Wingdings" pitchFamily="2" charset="2"/>
              </a:rPr>
              <a:t>4x10</a:t>
            </a:r>
            <a:r>
              <a:rPr lang="en-US" altLang="ja-JP" sz="2000" b="1" baseline="30000" dirty="0" smtClean="0">
                <a:solidFill>
                  <a:srgbClr val="FFCC99"/>
                </a:solidFill>
                <a:sym typeface="Wingdings" pitchFamily="2" charset="2"/>
              </a:rPr>
              <a:t>-7</a:t>
            </a:r>
            <a:r>
              <a:rPr lang="en-US" altLang="ja-JP" sz="2000" b="1" dirty="0" smtClean="0">
                <a:solidFill>
                  <a:srgbClr val="FFCC99"/>
                </a:solidFill>
                <a:sym typeface="Wingdings" pitchFamily="2" charset="2"/>
              </a:rPr>
              <a:t> m/s</a:t>
            </a:r>
            <a:r>
              <a:rPr lang="en-US" altLang="ja-JP" sz="2000" b="1" baseline="30000" dirty="0" smtClean="0">
                <a:solidFill>
                  <a:srgbClr val="FFCC99"/>
                </a:solidFill>
                <a:sym typeface="Wingdings" pitchFamily="2" charset="2"/>
              </a:rPr>
              <a:t>2</a:t>
            </a:r>
            <a:r>
              <a:rPr kumimoji="1" lang="en-US" altLang="ja-JP" sz="2000" b="1" kern="1200" dirty="0" smtClean="0">
                <a:solidFill>
                  <a:srgbClr val="FFCC99"/>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20" name="Rectangle 64"/>
          <p:cNvSpPr>
            <a:spLocks noChangeArrowheads="1"/>
          </p:cNvSpPr>
          <p:nvPr/>
        </p:nvSpPr>
        <p:spPr bwMode="auto">
          <a:xfrm>
            <a:off x="1643042" y="2285992"/>
            <a:ext cx="3071834"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DDDDDD"/>
                </a:solidFill>
                <a:sym typeface="Wingdings" pitchFamily="2" charset="2"/>
              </a:rPr>
              <a:t>(Mirror force  ~</a:t>
            </a:r>
            <a:r>
              <a:rPr lang="en-US" altLang="ja-JP" sz="1800" b="1" dirty="0" smtClean="0">
                <a:solidFill>
                  <a:srgbClr val="FFCC99"/>
                </a:solidFill>
                <a:sym typeface="Wingdings" pitchFamily="2" charset="2"/>
              </a:rPr>
              <a:t>10</a:t>
            </a:r>
            <a:r>
              <a:rPr lang="en-US" altLang="ja-JP" sz="1800" b="1" baseline="30000" dirty="0" smtClean="0">
                <a:solidFill>
                  <a:srgbClr val="FFCC99"/>
                </a:solidFill>
                <a:sym typeface="Wingdings" pitchFamily="2" charset="2"/>
              </a:rPr>
              <a:t>-9</a:t>
            </a:r>
            <a:r>
              <a:rPr lang="en-US" altLang="ja-JP" sz="1800" b="1" dirty="0" smtClean="0">
                <a:solidFill>
                  <a:srgbClr val="FFCC99"/>
                </a:solidFill>
                <a:sym typeface="Wingdings" pitchFamily="2" charset="2"/>
              </a:rPr>
              <a:t> N</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 </a:t>
            </a:r>
            <a:r>
              <a:rPr lang="en-US" altLang="ja-JP" sz="1800" b="1" dirty="0" smtClean="0">
                <a:solidFill>
                  <a:srgbClr val="DDDDDD"/>
                </a:solidFill>
                <a:sym typeface="Wingdings" pitchFamily="2" charset="2"/>
              </a:rPr>
              <a:t>)</a:t>
            </a:r>
            <a:endParaRPr kumimoji="1" lang="en-US" altLang="ja-JP" sz="1800" b="1" kern="1200" dirty="0">
              <a:solidFill>
                <a:srgbClr val="DDDDDD"/>
              </a:solidFill>
              <a:latin typeface="Tahoma" pitchFamily="34" charset="0"/>
              <a:ea typeface="HGP創英角ｺﾞｼｯｸUB" pitchFamily="50" charset="-128"/>
              <a:cs typeface="+mn-cs"/>
            </a:endParaRPr>
          </a:p>
        </p:txBody>
      </p:sp>
      <p:sp>
        <p:nvSpPr>
          <p:cNvPr id="21" name="Rectangle 64"/>
          <p:cNvSpPr>
            <a:spLocks noChangeArrowheads="1"/>
          </p:cNvSpPr>
          <p:nvPr/>
        </p:nvSpPr>
        <p:spPr bwMode="auto">
          <a:xfrm>
            <a:off x="1714480" y="3817786"/>
            <a:ext cx="4214842"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DDDDDD"/>
                </a:solidFill>
                <a:sym typeface="Wingdings" pitchFamily="2" charset="2"/>
              </a:rPr>
              <a:t>(Mirror force  ~</a:t>
            </a:r>
            <a:r>
              <a:rPr lang="en-US" altLang="ja-JP" sz="1800" b="1" dirty="0" smtClean="0">
                <a:solidFill>
                  <a:srgbClr val="FFCC99"/>
                </a:solidFill>
                <a:sym typeface="Wingdings" pitchFamily="2" charset="2"/>
              </a:rPr>
              <a:t>10</a:t>
            </a:r>
            <a:r>
              <a:rPr lang="en-US" altLang="ja-JP" sz="1800" b="1" baseline="30000" dirty="0" smtClean="0">
                <a:solidFill>
                  <a:srgbClr val="FFCC99"/>
                </a:solidFill>
                <a:sym typeface="Wingdings" pitchFamily="2" charset="2"/>
              </a:rPr>
              <a:t>-4</a:t>
            </a:r>
            <a:r>
              <a:rPr lang="en-US" altLang="ja-JP" sz="1800" b="1" dirty="0" smtClean="0">
                <a:solidFill>
                  <a:srgbClr val="FFCC99"/>
                </a:solidFill>
                <a:sym typeface="Wingdings" pitchFamily="2" charset="2"/>
              </a:rPr>
              <a:t> N</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 </a:t>
            </a:r>
            <a:r>
              <a:rPr lang="en-US" altLang="ja-JP" sz="1800" b="1" dirty="0" smtClean="0">
                <a:solidFill>
                  <a:srgbClr val="DDDDDD"/>
                </a:solidFill>
                <a:sym typeface="Wingdings" pitchFamily="2" charset="2"/>
              </a:rPr>
              <a:t>)</a:t>
            </a:r>
            <a:endParaRPr kumimoji="1" lang="en-US" altLang="ja-JP" sz="1800" b="1" kern="1200" dirty="0">
              <a:solidFill>
                <a:srgbClr val="DDDDDD"/>
              </a:solidFill>
              <a:latin typeface="Tahoma" pitchFamily="34" charset="0"/>
              <a:ea typeface="HGP創英角ｺﾞｼｯｸUB" pitchFamily="50" charset="-128"/>
              <a:cs typeface="+mn-cs"/>
            </a:endParaRPr>
          </a:p>
        </p:txBody>
      </p:sp>
      <p:grpSp>
        <p:nvGrpSpPr>
          <p:cNvPr id="658" name="グループ化 657"/>
          <p:cNvGrpSpPr/>
          <p:nvPr/>
        </p:nvGrpSpPr>
        <p:grpSpPr>
          <a:xfrm rot="15025950">
            <a:off x="6241154" y="3991840"/>
            <a:ext cx="468631" cy="386138"/>
            <a:chOff x="9501222" y="714356"/>
            <a:chExt cx="5338763" cy="4864101"/>
          </a:xfrm>
        </p:grpSpPr>
        <p:sp>
          <p:nvSpPr>
            <p:cNvPr id="659"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0"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1"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2"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3"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4"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665"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6"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7"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8"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9"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0"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1"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2"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3" name="Group 16"/>
            <p:cNvGrpSpPr>
              <a:grpSpLocks/>
            </p:cNvGrpSpPr>
            <p:nvPr/>
          </p:nvGrpSpPr>
          <p:grpSpPr bwMode="auto">
            <a:xfrm rot="7209001">
              <a:off x="11449039" y="2208261"/>
              <a:ext cx="600087" cy="495300"/>
              <a:chOff x="4785" y="11039"/>
              <a:chExt cx="829" cy="688"/>
            </a:xfrm>
          </p:grpSpPr>
          <p:sp>
            <p:nvSpPr>
              <p:cNvPr id="860"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1"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2"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3"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4"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4"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5"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6"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7"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8" name="Group 26"/>
            <p:cNvGrpSpPr>
              <a:grpSpLocks/>
            </p:cNvGrpSpPr>
            <p:nvPr/>
          </p:nvGrpSpPr>
          <p:grpSpPr bwMode="auto">
            <a:xfrm rot="7209001">
              <a:off x="11403004" y="2178095"/>
              <a:ext cx="600087" cy="500063"/>
              <a:chOff x="4785" y="11039"/>
              <a:chExt cx="829" cy="688"/>
            </a:xfrm>
          </p:grpSpPr>
          <p:sp>
            <p:nvSpPr>
              <p:cNvPr id="855"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6"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7"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8"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9"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9"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0"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1"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2"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3"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4"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5"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6"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7"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8"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9"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0"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1"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2"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3"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4"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5"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96" name="Group 49"/>
            <p:cNvGrpSpPr>
              <a:grpSpLocks/>
            </p:cNvGrpSpPr>
            <p:nvPr/>
          </p:nvGrpSpPr>
          <p:grpSpPr bwMode="auto">
            <a:xfrm rot="3616332">
              <a:off x="12330179" y="2190799"/>
              <a:ext cx="600087" cy="503238"/>
              <a:chOff x="4785" y="11039"/>
              <a:chExt cx="829" cy="688"/>
            </a:xfrm>
          </p:grpSpPr>
          <p:sp>
            <p:nvSpPr>
              <p:cNvPr id="850"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1"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2"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3"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4"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97"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8"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9"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0"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1"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2"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03" name="Group 61"/>
            <p:cNvGrpSpPr>
              <a:grpSpLocks/>
            </p:cNvGrpSpPr>
            <p:nvPr/>
          </p:nvGrpSpPr>
          <p:grpSpPr bwMode="auto">
            <a:xfrm rot="14462297">
              <a:off x="12703220" y="1458910"/>
              <a:ext cx="223837" cy="180975"/>
              <a:chOff x="5504" y="8144"/>
              <a:chExt cx="291" cy="236"/>
            </a:xfrm>
          </p:grpSpPr>
          <p:sp>
            <p:nvSpPr>
              <p:cNvPr id="84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04" name="Group 64"/>
            <p:cNvGrpSpPr>
              <a:grpSpLocks/>
            </p:cNvGrpSpPr>
            <p:nvPr/>
          </p:nvGrpSpPr>
          <p:grpSpPr bwMode="auto">
            <a:xfrm rot="7209001">
              <a:off x="11436374" y="1468435"/>
              <a:ext cx="227014" cy="180975"/>
              <a:chOff x="5504" y="8144"/>
              <a:chExt cx="291" cy="236"/>
            </a:xfrm>
          </p:grpSpPr>
          <p:sp>
            <p:nvSpPr>
              <p:cNvPr id="846"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7"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05"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6"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7"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8"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9"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0"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1"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2"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3"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4"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5"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16" name="Group 78"/>
            <p:cNvGrpSpPr>
              <a:grpSpLocks/>
            </p:cNvGrpSpPr>
            <p:nvPr/>
          </p:nvGrpSpPr>
          <p:grpSpPr bwMode="auto">
            <a:xfrm flipH="1">
              <a:off x="12703128" y="4371956"/>
              <a:ext cx="600087" cy="495300"/>
              <a:chOff x="4785" y="11039"/>
              <a:chExt cx="829" cy="688"/>
            </a:xfrm>
          </p:grpSpPr>
          <p:sp>
            <p:nvSpPr>
              <p:cNvPr id="841"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2"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3"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4"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5"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17"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8"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9"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0"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21" name="Group 88"/>
            <p:cNvGrpSpPr>
              <a:grpSpLocks/>
            </p:cNvGrpSpPr>
            <p:nvPr/>
          </p:nvGrpSpPr>
          <p:grpSpPr bwMode="auto">
            <a:xfrm flipH="1">
              <a:off x="12703128" y="4416406"/>
              <a:ext cx="600087" cy="500063"/>
              <a:chOff x="4785" y="11039"/>
              <a:chExt cx="829" cy="688"/>
            </a:xfrm>
          </p:grpSpPr>
          <p:sp>
            <p:nvSpPr>
              <p:cNvPr id="836"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7"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8"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9"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0"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2"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3"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4"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5"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6"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7"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8"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9"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0"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1"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2"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3"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4"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5"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6"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7"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8"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9" name="Group 111"/>
            <p:cNvGrpSpPr>
              <a:grpSpLocks/>
            </p:cNvGrpSpPr>
            <p:nvPr/>
          </p:nvGrpSpPr>
          <p:grpSpPr bwMode="auto">
            <a:xfrm rot="3592668" flipH="1">
              <a:off x="13154019" y="3611480"/>
              <a:ext cx="600087" cy="503238"/>
              <a:chOff x="4785" y="11039"/>
              <a:chExt cx="829" cy="688"/>
            </a:xfrm>
          </p:grpSpPr>
          <p:sp>
            <p:nvSpPr>
              <p:cNvPr id="831"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2"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3"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4"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5"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0"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1"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2"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3"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4"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5"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6" name="Group 123"/>
            <p:cNvGrpSpPr>
              <a:grpSpLocks/>
            </p:cNvGrpSpPr>
            <p:nvPr/>
          </p:nvGrpSpPr>
          <p:grpSpPr bwMode="auto">
            <a:xfrm rot="14346703" flipH="1">
              <a:off x="14209737" y="4059201"/>
              <a:ext cx="223837" cy="180975"/>
              <a:chOff x="5504" y="8144"/>
              <a:chExt cx="291" cy="236"/>
            </a:xfrm>
          </p:grpSpPr>
          <p:sp>
            <p:nvSpPr>
              <p:cNvPr id="829"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0"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47" name="Group 126"/>
            <p:cNvGrpSpPr>
              <a:grpSpLocks/>
            </p:cNvGrpSpPr>
            <p:nvPr/>
          </p:nvGrpSpPr>
          <p:grpSpPr bwMode="auto">
            <a:xfrm flipH="1">
              <a:off x="13565203" y="5149831"/>
              <a:ext cx="227014" cy="180975"/>
              <a:chOff x="5504" y="8144"/>
              <a:chExt cx="291" cy="236"/>
            </a:xfrm>
          </p:grpSpPr>
          <p:sp>
            <p:nvSpPr>
              <p:cNvPr id="82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8"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9"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0"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1"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2"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3"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4"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5"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6"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7"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8"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59" name="Group 141"/>
            <p:cNvGrpSpPr>
              <a:grpSpLocks/>
            </p:cNvGrpSpPr>
            <p:nvPr/>
          </p:nvGrpSpPr>
          <p:grpSpPr bwMode="auto">
            <a:xfrm>
              <a:off x="11052280" y="4424344"/>
              <a:ext cx="600087" cy="500063"/>
              <a:chOff x="4785" y="11039"/>
              <a:chExt cx="829" cy="688"/>
            </a:xfrm>
          </p:grpSpPr>
          <p:sp>
            <p:nvSpPr>
              <p:cNvPr id="822"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3"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4"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5"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6"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0"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1"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2"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3"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4"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5"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6"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7"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8"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9"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0"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1"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2"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3"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4"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5"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6"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7"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8"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9"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0"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1"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2"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3"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84" name="Group 171"/>
            <p:cNvGrpSpPr>
              <a:grpSpLocks/>
            </p:cNvGrpSpPr>
            <p:nvPr/>
          </p:nvGrpSpPr>
          <p:grpSpPr bwMode="auto">
            <a:xfrm rot="18007332">
              <a:off x="10577576" y="3603541"/>
              <a:ext cx="600087" cy="500063"/>
              <a:chOff x="4785" y="11039"/>
              <a:chExt cx="829" cy="688"/>
            </a:xfrm>
          </p:grpSpPr>
          <p:sp>
            <p:nvSpPr>
              <p:cNvPr id="817"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8"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9"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0"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1"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85"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6"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7"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8"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9"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0"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1"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2"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3"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4"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5"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6"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7"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8"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9"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0"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1"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2"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3"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4"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5"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6"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7"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8" name="Group 200"/>
            <p:cNvGrpSpPr>
              <a:grpSpLocks/>
            </p:cNvGrpSpPr>
            <p:nvPr/>
          </p:nvGrpSpPr>
          <p:grpSpPr bwMode="auto">
            <a:xfrm rot="7253297">
              <a:off x="9904436" y="4089397"/>
              <a:ext cx="227014" cy="180975"/>
              <a:chOff x="5504" y="8144"/>
              <a:chExt cx="291" cy="236"/>
            </a:xfrm>
          </p:grpSpPr>
          <p:sp>
            <p:nvSpPr>
              <p:cNvPr id="815"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6"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09" name="Group 203"/>
            <p:cNvGrpSpPr>
              <a:grpSpLocks/>
            </p:cNvGrpSpPr>
            <p:nvPr/>
          </p:nvGrpSpPr>
          <p:grpSpPr bwMode="auto">
            <a:xfrm>
              <a:off x="10534666" y="5156181"/>
              <a:ext cx="223837" cy="180975"/>
              <a:chOff x="5504" y="8144"/>
              <a:chExt cx="291" cy="236"/>
            </a:xfrm>
          </p:grpSpPr>
          <p:sp>
            <p:nvSpPr>
              <p:cNvPr id="813"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4"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0"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1"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2"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89" name="グループ化 1288"/>
          <p:cNvGrpSpPr/>
          <p:nvPr/>
        </p:nvGrpSpPr>
        <p:grpSpPr>
          <a:xfrm>
            <a:off x="571472" y="1857364"/>
            <a:ext cx="8572560" cy="4214842"/>
            <a:chOff x="571472" y="1857364"/>
            <a:chExt cx="8572560" cy="4214842"/>
          </a:xfrm>
        </p:grpSpPr>
        <p:sp>
          <p:nvSpPr>
            <p:cNvPr id="1281" name="下矢印 1280"/>
            <p:cNvSpPr/>
            <p:nvPr/>
          </p:nvSpPr>
          <p:spPr bwMode="auto">
            <a:xfrm rot="1710309" flipV="1">
              <a:off x="6167088" y="4514198"/>
              <a:ext cx="268500" cy="341599"/>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4" name="Rectangle 64"/>
            <p:cNvSpPr>
              <a:spLocks noChangeArrowheads="1"/>
            </p:cNvSpPr>
            <p:nvPr/>
          </p:nvSpPr>
          <p:spPr bwMode="auto">
            <a:xfrm>
              <a:off x="5143504" y="447572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nvGrpSpPr>
            <p:cNvPr id="1279" name="グループ化 1278"/>
            <p:cNvGrpSpPr/>
            <p:nvPr/>
          </p:nvGrpSpPr>
          <p:grpSpPr>
            <a:xfrm>
              <a:off x="571472" y="1857364"/>
              <a:ext cx="8572560" cy="4214842"/>
              <a:chOff x="571472" y="1857364"/>
              <a:chExt cx="8572560" cy="4214842"/>
            </a:xfrm>
          </p:grpSpPr>
          <p:sp>
            <p:nvSpPr>
              <p:cNvPr id="1288" name="角丸四角形 1287"/>
              <p:cNvSpPr/>
              <p:nvPr/>
            </p:nvSpPr>
            <p:spPr bwMode="auto">
              <a:xfrm>
                <a:off x="1071538" y="5256351"/>
                <a:ext cx="5429288" cy="815855"/>
              </a:xfrm>
              <a:prstGeom prst="roundRect">
                <a:avLst>
                  <a:gd name="adj" fmla="val 4342"/>
                </a:avLst>
              </a:prstGeom>
              <a:solidFill>
                <a:srgbClr val="FFFFFF">
                  <a:alpha val="1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0" name="Rectangle 64"/>
              <p:cNvSpPr>
                <a:spLocks noChangeArrowheads="1"/>
              </p:cNvSpPr>
              <p:nvPr/>
            </p:nvSpPr>
            <p:spPr bwMode="auto">
              <a:xfrm>
                <a:off x="571472" y="4357694"/>
                <a:ext cx="4000528"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Constellation</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2" name="Rectangle 64"/>
              <p:cNvSpPr>
                <a:spLocks noChangeArrowheads="1"/>
              </p:cNvSpPr>
              <p:nvPr/>
            </p:nvSpPr>
            <p:spPr bwMode="auto">
              <a:xfrm>
                <a:off x="857224" y="4786322"/>
                <a:ext cx="428628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4 interferometer units</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3" name="Rectangle 64"/>
              <p:cNvSpPr>
                <a:spLocks noChangeArrowheads="1"/>
              </p:cNvSpPr>
              <p:nvPr/>
            </p:nvSpPr>
            <p:spPr bwMode="auto">
              <a:xfrm>
                <a:off x="1071538" y="5256351"/>
                <a:ext cx="5500726"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ECFF"/>
                    </a:solidFill>
                    <a:sym typeface="Wingdings" pitchFamily="2" charset="2"/>
                  </a:rPr>
                  <a:t>overlapped</a:t>
                </a:r>
                <a:r>
                  <a:rPr lang="en-US" altLang="ja-JP" sz="2000" b="1" dirty="0" smtClean="0">
                    <a:solidFill>
                      <a:srgbClr val="DDDDDD"/>
                    </a:solidFill>
                    <a:sym typeface="Wingdings" pitchFamily="2" charset="2"/>
                  </a:rPr>
                  <a:t> units   Cross correlation</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4" name="Rectangle 64"/>
              <p:cNvSpPr>
                <a:spLocks noChangeArrowheads="1"/>
              </p:cNvSpPr>
              <p:nvPr/>
            </p:nvSpPr>
            <p:spPr bwMode="auto">
              <a:xfrm>
                <a:off x="1071538" y="5641319"/>
                <a:ext cx="600079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FFCC"/>
                    </a:solidFill>
                    <a:sym typeface="Wingdings" pitchFamily="2" charset="2"/>
                  </a:rPr>
                  <a:t>separated</a:t>
                </a:r>
                <a:r>
                  <a:rPr lang="en-US" altLang="ja-JP" sz="2000" b="1" dirty="0" smtClean="0">
                    <a:solidFill>
                      <a:srgbClr val="DDDDDD"/>
                    </a:solidFill>
                    <a:sym typeface="Wingdings" pitchFamily="2" charset="2"/>
                  </a:rPr>
                  <a:t> units     Angular resolution</a:t>
                </a:r>
                <a:endParaRPr kumimoji="1" lang="en-US" altLang="ja-JP" sz="2000" b="1" kern="1200" dirty="0">
                  <a:solidFill>
                    <a:srgbClr val="DDDDDD"/>
                  </a:solidFill>
                  <a:latin typeface="Tahoma" pitchFamily="34" charset="0"/>
                  <a:ea typeface="HGP創英角ｺﾞｼｯｸUB" pitchFamily="50" charset="-128"/>
                  <a:cs typeface="+mn-cs"/>
                </a:endParaRPr>
              </a:p>
            </p:txBody>
          </p:sp>
          <p:grpSp>
            <p:nvGrpSpPr>
              <p:cNvPr id="25" name="グループ化 24"/>
              <p:cNvGrpSpPr/>
              <p:nvPr/>
            </p:nvGrpSpPr>
            <p:grpSpPr>
              <a:xfrm rot="15785392">
                <a:off x="8272319" y="3563211"/>
                <a:ext cx="468631" cy="386138"/>
                <a:chOff x="9501222" y="714356"/>
                <a:chExt cx="5338763" cy="4864101"/>
              </a:xfrm>
            </p:grpSpPr>
            <p:sp>
              <p:nvSpPr>
                <p:cNvPr id="2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3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0" name="Group 16"/>
                <p:cNvGrpSpPr>
                  <a:grpSpLocks/>
                </p:cNvGrpSpPr>
                <p:nvPr/>
              </p:nvGrpSpPr>
              <p:grpSpPr bwMode="auto">
                <a:xfrm rot="7209001">
                  <a:off x="11449039" y="2208261"/>
                  <a:ext cx="600087" cy="495300"/>
                  <a:chOff x="4785" y="11039"/>
                  <a:chExt cx="829" cy="688"/>
                </a:xfrm>
              </p:grpSpPr>
              <p:sp>
                <p:nvSpPr>
                  <p:cNvPr id="23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5" name="Group 26"/>
                <p:cNvGrpSpPr>
                  <a:grpSpLocks/>
                </p:cNvGrpSpPr>
                <p:nvPr/>
              </p:nvGrpSpPr>
              <p:grpSpPr bwMode="auto">
                <a:xfrm rot="7209001">
                  <a:off x="11403003" y="2178095"/>
                  <a:ext cx="600087" cy="500063"/>
                  <a:chOff x="4785" y="11039"/>
                  <a:chExt cx="829" cy="688"/>
                </a:xfrm>
              </p:grpSpPr>
              <p:sp>
                <p:nvSpPr>
                  <p:cNvPr id="23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 name="Group 49"/>
                <p:cNvGrpSpPr>
                  <a:grpSpLocks/>
                </p:cNvGrpSpPr>
                <p:nvPr/>
              </p:nvGrpSpPr>
              <p:grpSpPr bwMode="auto">
                <a:xfrm rot="3616332">
                  <a:off x="12330179" y="2190798"/>
                  <a:ext cx="600087" cy="503238"/>
                  <a:chOff x="4785" y="11039"/>
                  <a:chExt cx="829" cy="688"/>
                </a:xfrm>
              </p:grpSpPr>
              <p:sp>
                <p:nvSpPr>
                  <p:cNvPr id="22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61"/>
                <p:cNvGrpSpPr>
                  <a:grpSpLocks/>
                </p:cNvGrpSpPr>
                <p:nvPr/>
              </p:nvGrpSpPr>
              <p:grpSpPr bwMode="auto">
                <a:xfrm rot="14462297">
                  <a:off x="12703220" y="1458910"/>
                  <a:ext cx="223837" cy="180975"/>
                  <a:chOff x="5504" y="8144"/>
                  <a:chExt cx="291" cy="236"/>
                </a:xfrm>
              </p:grpSpPr>
              <p:sp>
                <p:nvSpPr>
                  <p:cNvPr id="22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1" name="Group 64"/>
                <p:cNvGrpSpPr>
                  <a:grpSpLocks/>
                </p:cNvGrpSpPr>
                <p:nvPr/>
              </p:nvGrpSpPr>
              <p:grpSpPr bwMode="auto">
                <a:xfrm rot="7209001">
                  <a:off x="11436374" y="1468435"/>
                  <a:ext cx="227014" cy="180975"/>
                  <a:chOff x="5504" y="8144"/>
                  <a:chExt cx="291" cy="236"/>
                </a:xfrm>
              </p:grpSpPr>
              <p:sp>
                <p:nvSpPr>
                  <p:cNvPr id="22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3" name="Group 78"/>
                <p:cNvGrpSpPr>
                  <a:grpSpLocks/>
                </p:cNvGrpSpPr>
                <p:nvPr/>
              </p:nvGrpSpPr>
              <p:grpSpPr bwMode="auto">
                <a:xfrm flipH="1">
                  <a:off x="12703129" y="4371956"/>
                  <a:ext cx="600087" cy="495300"/>
                  <a:chOff x="4785" y="11039"/>
                  <a:chExt cx="829" cy="688"/>
                </a:xfrm>
              </p:grpSpPr>
              <p:sp>
                <p:nvSpPr>
                  <p:cNvPr id="21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88"/>
                <p:cNvGrpSpPr>
                  <a:grpSpLocks/>
                </p:cNvGrpSpPr>
                <p:nvPr/>
              </p:nvGrpSpPr>
              <p:grpSpPr bwMode="auto">
                <a:xfrm flipH="1">
                  <a:off x="12703129" y="4416406"/>
                  <a:ext cx="600087" cy="500063"/>
                  <a:chOff x="4785" y="11039"/>
                  <a:chExt cx="829" cy="688"/>
                </a:xfrm>
              </p:grpSpPr>
              <p:sp>
                <p:nvSpPr>
                  <p:cNvPr id="21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 name="Group 111"/>
                <p:cNvGrpSpPr>
                  <a:grpSpLocks/>
                </p:cNvGrpSpPr>
                <p:nvPr/>
              </p:nvGrpSpPr>
              <p:grpSpPr bwMode="auto">
                <a:xfrm rot="3592668" flipH="1">
                  <a:off x="13154018" y="3611479"/>
                  <a:ext cx="600087" cy="503238"/>
                  <a:chOff x="4785" y="11039"/>
                  <a:chExt cx="829" cy="688"/>
                </a:xfrm>
              </p:grpSpPr>
              <p:sp>
                <p:nvSpPr>
                  <p:cNvPr id="20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3" name="Group 123"/>
                <p:cNvGrpSpPr>
                  <a:grpSpLocks/>
                </p:cNvGrpSpPr>
                <p:nvPr/>
              </p:nvGrpSpPr>
              <p:grpSpPr bwMode="auto">
                <a:xfrm rot="14346703" flipH="1">
                  <a:off x="14209737" y="4059201"/>
                  <a:ext cx="223837" cy="180975"/>
                  <a:chOff x="5504" y="8144"/>
                  <a:chExt cx="291" cy="236"/>
                </a:xfrm>
              </p:grpSpPr>
              <p:sp>
                <p:nvSpPr>
                  <p:cNvPr id="20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4" name="Group 126"/>
                <p:cNvGrpSpPr>
                  <a:grpSpLocks/>
                </p:cNvGrpSpPr>
                <p:nvPr/>
              </p:nvGrpSpPr>
              <p:grpSpPr bwMode="auto">
                <a:xfrm flipH="1">
                  <a:off x="13565203" y="5149831"/>
                  <a:ext cx="227014" cy="180975"/>
                  <a:chOff x="5504" y="8144"/>
                  <a:chExt cx="291" cy="236"/>
                </a:xfrm>
              </p:grpSpPr>
              <p:sp>
                <p:nvSpPr>
                  <p:cNvPr id="20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6" name="Group 141"/>
                <p:cNvGrpSpPr>
                  <a:grpSpLocks/>
                </p:cNvGrpSpPr>
                <p:nvPr/>
              </p:nvGrpSpPr>
              <p:grpSpPr bwMode="auto">
                <a:xfrm>
                  <a:off x="11052279" y="4424344"/>
                  <a:ext cx="600087" cy="500063"/>
                  <a:chOff x="4785" y="11039"/>
                  <a:chExt cx="829" cy="688"/>
                </a:xfrm>
              </p:grpSpPr>
              <p:sp>
                <p:nvSpPr>
                  <p:cNvPr id="19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1" name="Group 171"/>
                <p:cNvGrpSpPr>
                  <a:grpSpLocks/>
                </p:cNvGrpSpPr>
                <p:nvPr/>
              </p:nvGrpSpPr>
              <p:grpSpPr bwMode="auto">
                <a:xfrm rot="18007332">
                  <a:off x="10577577" y="3603541"/>
                  <a:ext cx="600087" cy="500063"/>
                  <a:chOff x="4785" y="11039"/>
                  <a:chExt cx="829" cy="688"/>
                </a:xfrm>
              </p:grpSpPr>
              <p:sp>
                <p:nvSpPr>
                  <p:cNvPr id="19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5" name="Group 200"/>
                <p:cNvGrpSpPr>
                  <a:grpSpLocks/>
                </p:cNvGrpSpPr>
                <p:nvPr/>
              </p:nvGrpSpPr>
              <p:grpSpPr bwMode="auto">
                <a:xfrm rot="7253297">
                  <a:off x="9904436" y="4089397"/>
                  <a:ext cx="227014" cy="180975"/>
                  <a:chOff x="5504" y="8144"/>
                  <a:chExt cx="291" cy="236"/>
                </a:xfrm>
              </p:grpSpPr>
              <p:sp>
                <p:nvSpPr>
                  <p:cNvPr id="19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86" name="Group 203"/>
                <p:cNvGrpSpPr>
                  <a:grpSpLocks/>
                </p:cNvGrpSpPr>
                <p:nvPr/>
              </p:nvGrpSpPr>
              <p:grpSpPr bwMode="auto">
                <a:xfrm>
                  <a:off x="10534666" y="5156181"/>
                  <a:ext cx="223837" cy="180975"/>
                  <a:chOff x="5504" y="8144"/>
                  <a:chExt cx="291" cy="236"/>
                </a:xfrm>
              </p:grpSpPr>
              <p:sp>
                <p:nvSpPr>
                  <p:cNvPr id="19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8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65" name="グループ化 864"/>
              <p:cNvGrpSpPr/>
              <p:nvPr/>
            </p:nvGrpSpPr>
            <p:grpSpPr>
              <a:xfrm rot="16975186" flipH="1">
                <a:off x="7026076" y="2637549"/>
                <a:ext cx="192265" cy="439894"/>
                <a:chOff x="9501222" y="714356"/>
                <a:chExt cx="5338763" cy="4864101"/>
              </a:xfrm>
            </p:grpSpPr>
            <p:sp>
              <p:nvSpPr>
                <p:cNvPr id="86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87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0" name="Group 16"/>
                <p:cNvGrpSpPr>
                  <a:grpSpLocks/>
                </p:cNvGrpSpPr>
                <p:nvPr/>
              </p:nvGrpSpPr>
              <p:grpSpPr bwMode="auto">
                <a:xfrm rot="7209001">
                  <a:off x="11449039" y="2208261"/>
                  <a:ext cx="600087" cy="495300"/>
                  <a:chOff x="4785" y="11039"/>
                  <a:chExt cx="829" cy="688"/>
                </a:xfrm>
              </p:grpSpPr>
              <p:sp>
                <p:nvSpPr>
                  <p:cNvPr id="106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5" name="Group 26"/>
                <p:cNvGrpSpPr>
                  <a:grpSpLocks/>
                </p:cNvGrpSpPr>
                <p:nvPr/>
              </p:nvGrpSpPr>
              <p:grpSpPr bwMode="auto">
                <a:xfrm rot="7209001">
                  <a:off x="11403005" y="2178095"/>
                  <a:ext cx="600087" cy="500063"/>
                  <a:chOff x="4785" y="11039"/>
                  <a:chExt cx="829" cy="688"/>
                </a:xfrm>
              </p:grpSpPr>
              <p:sp>
                <p:nvSpPr>
                  <p:cNvPr id="106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03" name="Group 49"/>
                <p:cNvGrpSpPr>
                  <a:grpSpLocks/>
                </p:cNvGrpSpPr>
                <p:nvPr/>
              </p:nvGrpSpPr>
              <p:grpSpPr bwMode="auto">
                <a:xfrm rot="3616332">
                  <a:off x="12330179" y="2190800"/>
                  <a:ext cx="600087" cy="503238"/>
                  <a:chOff x="4785" y="11039"/>
                  <a:chExt cx="829" cy="688"/>
                </a:xfrm>
              </p:grpSpPr>
              <p:sp>
                <p:nvSpPr>
                  <p:cNvPr id="105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10" name="Group 61"/>
                <p:cNvGrpSpPr>
                  <a:grpSpLocks/>
                </p:cNvGrpSpPr>
                <p:nvPr/>
              </p:nvGrpSpPr>
              <p:grpSpPr bwMode="auto">
                <a:xfrm rot="14462297">
                  <a:off x="12703220" y="1458910"/>
                  <a:ext cx="223837" cy="180975"/>
                  <a:chOff x="5504" y="8144"/>
                  <a:chExt cx="291" cy="236"/>
                </a:xfrm>
              </p:grpSpPr>
              <p:sp>
                <p:nvSpPr>
                  <p:cNvPr id="105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11" name="Group 64"/>
                <p:cNvGrpSpPr>
                  <a:grpSpLocks/>
                </p:cNvGrpSpPr>
                <p:nvPr/>
              </p:nvGrpSpPr>
              <p:grpSpPr bwMode="auto">
                <a:xfrm rot="7209001">
                  <a:off x="11436374" y="1468435"/>
                  <a:ext cx="227014" cy="180975"/>
                  <a:chOff x="5504" y="8144"/>
                  <a:chExt cx="291" cy="236"/>
                </a:xfrm>
              </p:grpSpPr>
              <p:sp>
                <p:nvSpPr>
                  <p:cNvPr id="105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1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3" name="Group 78"/>
                <p:cNvGrpSpPr>
                  <a:grpSpLocks/>
                </p:cNvGrpSpPr>
                <p:nvPr/>
              </p:nvGrpSpPr>
              <p:grpSpPr bwMode="auto">
                <a:xfrm flipH="1">
                  <a:off x="12703127" y="4371956"/>
                  <a:ext cx="600087" cy="495300"/>
                  <a:chOff x="4785" y="11039"/>
                  <a:chExt cx="829" cy="688"/>
                </a:xfrm>
              </p:grpSpPr>
              <p:sp>
                <p:nvSpPr>
                  <p:cNvPr id="104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8" name="Group 88"/>
                <p:cNvGrpSpPr>
                  <a:grpSpLocks/>
                </p:cNvGrpSpPr>
                <p:nvPr/>
              </p:nvGrpSpPr>
              <p:grpSpPr bwMode="auto">
                <a:xfrm flipH="1">
                  <a:off x="12703127" y="4416406"/>
                  <a:ext cx="600087" cy="500063"/>
                  <a:chOff x="4785" y="11039"/>
                  <a:chExt cx="829" cy="688"/>
                </a:xfrm>
              </p:grpSpPr>
              <p:sp>
                <p:nvSpPr>
                  <p:cNvPr id="104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46" name="Group 111"/>
                <p:cNvGrpSpPr>
                  <a:grpSpLocks/>
                </p:cNvGrpSpPr>
                <p:nvPr/>
              </p:nvGrpSpPr>
              <p:grpSpPr bwMode="auto">
                <a:xfrm rot="3592668" flipH="1">
                  <a:off x="13154020" y="3611481"/>
                  <a:ext cx="600087" cy="503238"/>
                  <a:chOff x="4785" y="11039"/>
                  <a:chExt cx="829" cy="688"/>
                </a:xfrm>
              </p:grpSpPr>
              <p:sp>
                <p:nvSpPr>
                  <p:cNvPr id="103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53" name="Group 123"/>
                <p:cNvGrpSpPr>
                  <a:grpSpLocks/>
                </p:cNvGrpSpPr>
                <p:nvPr/>
              </p:nvGrpSpPr>
              <p:grpSpPr bwMode="auto">
                <a:xfrm rot="14346703" flipH="1">
                  <a:off x="14209737" y="4059201"/>
                  <a:ext cx="223837" cy="180975"/>
                  <a:chOff x="5504" y="8144"/>
                  <a:chExt cx="291" cy="236"/>
                </a:xfrm>
              </p:grpSpPr>
              <p:sp>
                <p:nvSpPr>
                  <p:cNvPr id="103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54" name="Group 126"/>
                <p:cNvGrpSpPr>
                  <a:grpSpLocks/>
                </p:cNvGrpSpPr>
                <p:nvPr/>
              </p:nvGrpSpPr>
              <p:grpSpPr bwMode="auto">
                <a:xfrm flipH="1">
                  <a:off x="13565203" y="5149831"/>
                  <a:ext cx="227014" cy="180975"/>
                  <a:chOff x="5504" y="8144"/>
                  <a:chExt cx="291" cy="236"/>
                </a:xfrm>
              </p:grpSpPr>
              <p:sp>
                <p:nvSpPr>
                  <p:cNvPr id="103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5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6" name="Group 141"/>
                <p:cNvGrpSpPr>
                  <a:grpSpLocks/>
                </p:cNvGrpSpPr>
                <p:nvPr/>
              </p:nvGrpSpPr>
              <p:grpSpPr bwMode="auto">
                <a:xfrm>
                  <a:off x="11052281" y="4424344"/>
                  <a:ext cx="600087" cy="500063"/>
                  <a:chOff x="4785" y="11039"/>
                  <a:chExt cx="829" cy="688"/>
                </a:xfrm>
              </p:grpSpPr>
              <p:sp>
                <p:nvSpPr>
                  <p:cNvPr id="102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6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91" name="Group 171"/>
                <p:cNvGrpSpPr>
                  <a:grpSpLocks/>
                </p:cNvGrpSpPr>
                <p:nvPr/>
              </p:nvGrpSpPr>
              <p:grpSpPr bwMode="auto">
                <a:xfrm rot="18007332">
                  <a:off x="10577575" y="3603541"/>
                  <a:ext cx="600087" cy="500063"/>
                  <a:chOff x="4785" y="11039"/>
                  <a:chExt cx="829" cy="688"/>
                </a:xfrm>
              </p:grpSpPr>
              <p:sp>
                <p:nvSpPr>
                  <p:cNvPr id="102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5" name="Freeform 180"/>
                <p:cNvSpPr>
                  <a:spLocks/>
                </p:cNvSpPr>
                <p:nvPr/>
              </p:nvSpPr>
              <p:spPr bwMode="auto">
                <a:xfrm rot="18007332">
                  <a:off x="10290209" y="3036875"/>
                  <a:ext cx="2006606" cy="198431"/>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15" name="Group 200"/>
                <p:cNvGrpSpPr>
                  <a:grpSpLocks/>
                </p:cNvGrpSpPr>
                <p:nvPr/>
              </p:nvGrpSpPr>
              <p:grpSpPr bwMode="auto">
                <a:xfrm rot="7253297">
                  <a:off x="9904436" y="4089397"/>
                  <a:ext cx="227014" cy="180975"/>
                  <a:chOff x="5504" y="8144"/>
                  <a:chExt cx="291" cy="236"/>
                </a:xfrm>
              </p:grpSpPr>
              <p:sp>
                <p:nvSpPr>
                  <p:cNvPr id="102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16" name="Group 203"/>
                <p:cNvGrpSpPr>
                  <a:grpSpLocks/>
                </p:cNvGrpSpPr>
                <p:nvPr/>
              </p:nvGrpSpPr>
              <p:grpSpPr bwMode="auto">
                <a:xfrm>
                  <a:off x="10534666" y="5156181"/>
                  <a:ext cx="223837" cy="180975"/>
                  <a:chOff x="5504" y="8144"/>
                  <a:chExt cx="291" cy="236"/>
                </a:xfrm>
              </p:grpSpPr>
              <p:sp>
                <p:nvSpPr>
                  <p:cNvPr id="102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1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72" name="グループ化 1071"/>
              <p:cNvGrpSpPr/>
              <p:nvPr/>
            </p:nvGrpSpPr>
            <p:grpSpPr>
              <a:xfrm rot="19664887">
                <a:off x="8272319" y="3519113"/>
                <a:ext cx="468631" cy="386138"/>
                <a:chOff x="9501222" y="714356"/>
                <a:chExt cx="5338763" cy="4864101"/>
              </a:xfrm>
            </p:grpSpPr>
            <p:sp>
              <p:nvSpPr>
                <p:cNvPr id="1073"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4"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5"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6"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7"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8"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1079"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0"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1"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2"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3"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4"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5"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6"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87" name="Group 16"/>
                <p:cNvGrpSpPr>
                  <a:grpSpLocks/>
                </p:cNvGrpSpPr>
                <p:nvPr/>
              </p:nvGrpSpPr>
              <p:grpSpPr bwMode="auto">
                <a:xfrm rot="7209001">
                  <a:off x="11449039" y="2208261"/>
                  <a:ext cx="600087" cy="495300"/>
                  <a:chOff x="4785" y="11039"/>
                  <a:chExt cx="829" cy="688"/>
                </a:xfrm>
              </p:grpSpPr>
              <p:sp>
                <p:nvSpPr>
                  <p:cNvPr id="1274"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5"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6"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7"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8"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88"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9"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0"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1"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92" name="Group 26"/>
                <p:cNvGrpSpPr>
                  <a:grpSpLocks/>
                </p:cNvGrpSpPr>
                <p:nvPr/>
              </p:nvGrpSpPr>
              <p:grpSpPr bwMode="auto">
                <a:xfrm rot="7209001">
                  <a:off x="11403006" y="2178095"/>
                  <a:ext cx="600087" cy="500063"/>
                  <a:chOff x="4785" y="11039"/>
                  <a:chExt cx="829" cy="688"/>
                </a:xfrm>
              </p:grpSpPr>
              <p:sp>
                <p:nvSpPr>
                  <p:cNvPr id="1269"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0"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1"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2"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3"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93"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4"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5"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6"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7"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8"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9"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0"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1"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2"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3"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4"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5"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6"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7"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8"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9"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0" name="Group 49"/>
                <p:cNvGrpSpPr>
                  <a:grpSpLocks/>
                </p:cNvGrpSpPr>
                <p:nvPr/>
              </p:nvGrpSpPr>
              <p:grpSpPr bwMode="auto">
                <a:xfrm rot="3616332">
                  <a:off x="12330179" y="2190801"/>
                  <a:ext cx="600087" cy="503238"/>
                  <a:chOff x="4785" y="11039"/>
                  <a:chExt cx="829" cy="688"/>
                </a:xfrm>
              </p:grpSpPr>
              <p:sp>
                <p:nvSpPr>
                  <p:cNvPr id="1264"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5"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6"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7"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8"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1"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2"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3"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4"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5"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6"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7" name="Group 61"/>
                <p:cNvGrpSpPr>
                  <a:grpSpLocks/>
                </p:cNvGrpSpPr>
                <p:nvPr/>
              </p:nvGrpSpPr>
              <p:grpSpPr bwMode="auto">
                <a:xfrm rot="14462297">
                  <a:off x="12703220" y="1458910"/>
                  <a:ext cx="223837" cy="180975"/>
                  <a:chOff x="5504" y="8144"/>
                  <a:chExt cx="291" cy="236"/>
                </a:xfrm>
              </p:grpSpPr>
              <p:sp>
                <p:nvSpPr>
                  <p:cNvPr id="1262"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3"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18" name="Group 64"/>
                <p:cNvGrpSpPr>
                  <a:grpSpLocks/>
                </p:cNvGrpSpPr>
                <p:nvPr/>
              </p:nvGrpSpPr>
              <p:grpSpPr bwMode="auto">
                <a:xfrm rot="7209001">
                  <a:off x="11436374" y="1468435"/>
                  <a:ext cx="227014" cy="180975"/>
                  <a:chOff x="5504" y="8144"/>
                  <a:chExt cx="291" cy="236"/>
                </a:xfrm>
              </p:grpSpPr>
              <p:sp>
                <p:nvSpPr>
                  <p:cNvPr id="1260"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1"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9"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0"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1"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2"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3"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4"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5"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6"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7"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8"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9"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0" name="Group 78"/>
                <p:cNvGrpSpPr>
                  <a:grpSpLocks/>
                </p:cNvGrpSpPr>
                <p:nvPr/>
              </p:nvGrpSpPr>
              <p:grpSpPr bwMode="auto">
                <a:xfrm flipH="1">
                  <a:off x="12703126" y="4371956"/>
                  <a:ext cx="600087" cy="495300"/>
                  <a:chOff x="4785" y="11039"/>
                  <a:chExt cx="829" cy="688"/>
                </a:xfrm>
              </p:grpSpPr>
              <p:sp>
                <p:nvSpPr>
                  <p:cNvPr id="1255"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6"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7"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8"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9"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1"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2"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3"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4"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5" name="Group 88"/>
                <p:cNvGrpSpPr>
                  <a:grpSpLocks/>
                </p:cNvGrpSpPr>
                <p:nvPr/>
              </p:nvGrpSpPr>
              <p:grpSpPr bwMode="auto">
                <a:xfrm flipH="1">
                  <a:off x="12703126" y="4416406"/>
                  <a:ext cx="600087" cy="500063"/>
                  <a:chOff x="4785" y="11039"/>
                  <a:chExt cx="829" cy="688"/>
                </a:xfrm>
              </p:grpSpPr>
              <p:sp>
                <p:nvSpPr>
                  <p:cNvPr id="1250"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1"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2"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3"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4"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6"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7"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8"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9"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0"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1"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2"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3"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4"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5"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6"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7"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8"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9"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0"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1"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2"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53" name="Group 111"/>
                <p:cNvGrpSpPr>
                  <a:grpSpLocks/>
                </p:cNvGrpSpPr>
                <p:nvPr/>
              </p:nvGrpSpPr>
              <p:grpSpPr bwMode="auto">
                <a:xfrm rot="3592668" flipH="1">
                  <a:off x="13154021" y="3611482"/>
                  <a:ext cx="600087" cy="503238"/>
                  <a:chOff x="4785" y="11039"/>
                  <a:chExt cx="829" cy="688"/>
                </a:xfrm>
              </p:grpSpPr>
              <p:sp>
                <p:nvSpPr>
                  <p:cNvPr id="1245"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6"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7"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8"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9"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4"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5"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6"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7"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8"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9"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0" name="Group 123"/>
                <p:cNvGrpSpPr>
                  <a:grpSpLocks/>
                </p:cNvGrpSpPr>
                <p:nvPr/>
              </p:nvGrpSpPr>
              <p:grpSpPr bwMode="auto">
                <a:xfrm rot="14346703" flipH="1">
                  <a:off x="14209737" y="4059201"/>
                  <a:ext cx="223837" cy="180975"/>
                  <a:chOff x="5504" y="8144"/>
                  <a:chExt cx="291" cy="236"/>
                </a:xfrm>
              </p:grpSpPr>
              <p:sp>
                <p:nvSpPr>
                  <p:cNvPr id="1243"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4"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61" name="Group 126"/>
                <p:cNvGrpSpPr>
                  <a:grpSpLocks/>
                </p:cNvGrpSpPr>
                <p:nvPr/>
              </p:nvGrpSpPr>
              <p:grpSpPr bwMode="auto">
                <a:xfrm flipH="1">
                  <a:off x="13565203" y="5149831"/>
                  <a:ext cx="227014" cy="180975"/>
                  <a:chOff x="5504" y="8144"/>
                  <a:chExt cx="291" cy="236"/>
                </a:xfrm>
              </p:grpSpPr>
              <p:sp>
                <p:nvSpPr>
                  <p:cNvPr id="1241"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2"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62"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3"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4"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5"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6"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7"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8"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9"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0"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1"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2"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73" name="Group 141"/>
                <p:cNvGrpSpPr>
                  <a:grpSpLocks/>
                </p:cNvGrpSpPr>
                <p:nvPr/>
              </p:nvGrpSpPr>
              <p:grpSpPr bwMode="auto">
                <a:xfrm>
                  <a:off x="11052282" y="4424344"/>
                  <a:ext cx="600087" cy="500063"/>
                  <a:chOff x="4785" y="11039"/>
                  <a:chExt cx="829" cy="688"/>
                </a:xfrm>
              </p:grpSpPr>
              <p:sp>
                <p:nvSpPr>
                  <p:cNvPr id="1236"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7"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8"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9"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0"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4"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5"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6"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7"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8"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9"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0"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1"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2"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3"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4"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5"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6"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7"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8"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9"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0"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1"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2"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3"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4"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5"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6"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7"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98" name="Group 171"/>
                <p:cNvGrpSpPr>
                  <a:grpSpLocks/>
                </p:cNvGrpSpPr>
                <p:nvPr/>
              </p:nvGrpSpPr>
              <p:grpSpPr bwMode="auto">
                <a:xfrm rot="18007332">
                  <a:off x="10577574" y="3603541"/>
                  <a:ext cx="600087" cy="500063"/>
                  <a:chOff x="4785" y="11039"/>
                  <a:chExt cx="829" cy="688"/>
                </a:xfrm>
              </p:grpSpPr>
              <p:sp>
                <p:nvSpPr>
                  <p:cNvPr id="1231"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2"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3"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4"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5"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9"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0"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1"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2"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3"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4"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5"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6"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7"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8"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9"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0"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1"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2"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3"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4"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5"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6"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7"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8"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9"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0"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1"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22" name="Group 200"/>
                <p:cNvGrpSpPr>
                  <a:grpSpLocks/>
                </p:cNvGrpSpPr>
                <p:nvPr/>
              </p:nvGrpSpPr>
              <p:grpSpPr bwMode="auto">
                <a:xfrm rot="7253297">
                  <a:off x="9904436" y="4089397"/>
                  <a:ext cx="227014" cy="180975"/>
                  <a:chOff x="5504" y="8144"/>
                  <a:chExt cx="291" cy="236"/>
                </a:xfrm>
              </p:grpSpPr>
              <p:sp>
                <p:nvSpPr>
                  <p:cNvPr id="1229"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0"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23" name="Group 203"/>
                <p:cNvGrpSpPr>
                  <a:grpSpLocks/>
                </p:cNvGrpSpPr>
                <p:nvPr/>
              </p:nvGrpSpPr>
              <p:grpSpPr bwMode="auto">
                <a:xfrm>
                  <a:off x="10534666" y="5156181"/>
                  <a:ext cx="223837" cy="180975"/>
                  <a:chOff x="5504" y="8144"/>
                  <a:chExt cx="291" cy="236"/>
                </a:xfrm>
              </p:grpSpPr>
              <p:sp>
                <p:nvSpPr>
                  <p:cNvPr id="1227"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8"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24"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5"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6"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80" name="下矢印 1279"/>
              <p:cNvSpPr/>
              <p:nvPr/>
            </p:nvSpPr>
            <p:spPr bwMode="auto">
              <a:xfrm rot="8239608" flipV="1">
                <a:off x="6738940" y="2403942"/>
                <a:ext cx="268337" cy="335601"/>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2" name="下矢印 1281"/>
              <p:cNvSpPr/>
              <p:nvPr/>
            </p:nvSpPr>
            <p:spPr bwMode="auto">
              <a:xfrm rot="21421127" flipV="1">
                <a:off x="8389957" y="4276692"/>
                <a:ext cx="318192" cy="287236"/>
              </a:xfrm>
              <a:prstGeom prst="downArrow">
                <a:avLst/>
              </a:prstGeom>
              <a:solidFill>
                <a:srgbClr val="CCECFF">
                  <a:alpha val="10000"/>
                </a:srgbClr>
              </a:solidFill>
              <a:ln w="15875"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3" name="Rectangle 64"/>
              <p:cNvSpPr>
                <a:spLocks noChangeArrowheads="1"/>
              </p:cNvSpPr>
              <p:nvPr/>
            </p:nvSpPr>
            <p:spPr bwMode="auto">
              <a:xfrm>
                <a:off x="7858148" y="457200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ECFF"/>
                    </a:solidFill>
                    <a:sym typeface="Wingdings" pitchFamily="2" charset="2"/>
                  </a:rPr>
                  <a:t>overlapped</a:t>
                </a:r>
                <a:r>
                  <a:rPr lang="en-US" altLang="ja-JP" sz="1400" b="1" dirty="0" smtClean="0">
                    <a:solidFill>
                      <a:srgbClr val="DDDDDD"/>
                    </a:solidFill>
                    <a:sym typeface="Wingdings" pitchFamily="2" charset="2"/>
                  </a:rPr>
                  <a:t> </a:t>
                </a:r>
              </a:p>
              <a:p>
                <a:pPr algn="l">
                  <a:lnSpc>
                    <a:spcPct val="110000"/>
                  </a:lnSpc>
                  <a:buClr>
                    <a:srgbClr val="003366"/>
                  </a:buClr>
                  <a:buSzPct val="70000"/>
                  <a:buNone/>
                </a:pPr>
                <a:r>
                  <a:rPr lang="en-US" altLang="ja-JP" sz="1400" b="1" dirty="0" smtClean="0">
                    <a:solidFill>
                      <a:srgbClr val="DDDDDD"/>
                    </a:solidFill>
                    <a:sym typeface="Wingdings" pitchFamily="2" charset="2"/>
                  </a:rPr>
                  <a:t>      units</a:t>
                </a:r>
                <a:endParaRPr kumimoji="1" lang="en-US" altLang="ja-JP" sz="1400" b="1" kern="1200" dirty="0">
                  <a:solidFill>
                    <a:srgbClr val="DDDDDD"/>
                  </a:solidFill>
                  <a:latin typeface="Tahoma" pitchFamily="34" charset="0"/>
                  <a:ea typeface="HGP創英角ｺﾞｼｯｸUB" pitchFamily="50" charset="-128"/>
                  <a:cs typeface="+mn-cs"/>
                </a:endParaRPr>
              </a:p>
            </p:txBody>
          </p:sp>
          <p:sp>
            <p:nvSpPr>
              <p:cNvPr id="1285" name="Rectangle 64"/>
              <p:cNvSpPr>
                <a:spLocks noChangeArrowheads="1"/>
              </p:cNvSpPr>
              <p:nvPr/>
            </p:nvSpPr>
            <p:spPr bwMode="auto">
              <a:xfrm>
                <a:off x="6072198" y="1857364"/>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grpSp>
      <p:sp>
        <p:nvSpPr>
          <p:cNvPr id="1287" name="Rectangle 64"/>
          <p:cNvSpPr>
            <a:spLocks noChangeArrowheads="1"/>
          </p:cNvSpPr>
          <p:nvPr/>
        </p:nvSpPr>
        <p:spPr bwMode="auto">
          <a:xfrm>
            <a:off x="500034" y="1000108"/>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Candidate of orbit: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7" name="Rectangle 3"/>
          <p:cNvSpPr>
            <a:spLocks noGrp="1" noChangeArrowheads="1"/>
          </p:cNvSpPr>
          <p:nvPr>
            <p:ph type="title"/>
          </p:nvPr>
        </p:nvSpPr>
        <p:spPr>
          <a:xfrm>
            <a:off x="962025" y="17463"/>
            <a:ext cx="6261100" cy="600075"/>
          </a:xfrm>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pic>
        <p:nvPicPr>
          <p:cNvPr id="1076226" name="Picture 2"/>
          <p:cNvPicPr>
            <a:picLocks noChangeAspect="1" noChangeArrowheads="1"/>
          </p:cNvPicPr>
          <p:nvPr/>
        </p:nvPicPr>
        <p:blipFill>
          <a:blip r:embed="rId3" cstate="print"/>
          <a:srcRect/>
          <a:stretch>
            <a:fillRect/>
          </a:stretch>
        </p:blipFill>
        <p:spPr bwMode="auto">
          <a:xfrm>
            <a:off x="2338388" y="2293923"/>
            <a:ext cx="1512887" cy="1063625"/>
          </a:xfrm>
          <a:prstGeom prst="rect">
            <a:avLst/>
          </a:prstGeom>
          <a:noFill/>
          <a:ln w="9525">
            <a:noFill/>
            <a:miter lim="800000"/>
            <a:headEnd/>
            <a:tailEnd/>
          </a:ln>
        </p:spPr>
      </p:pic>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2007</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pic>
        <p:nvPicPr>
          <p:cNvPr id="1076579" name="Picture 355" descr="クリップボード01"/>
          <p:cNvPicPr>
            <a:picLocks noChangeAspect="1" noChangeArrowheads="1"/>
          </p:cNvPicPr>
          <p:nvPr/>
        </p:nvPicPr>
        <p:blipFill>
          <a:blip r:embed="rId4" cstate="print"/>
          <a:srcRect/>
          <a:stretch>
            <a:fillRect/>
          </a:stretch>
        </p:blipFill>
        <p:spPr bwMode="auto">
          <a:xfrm>
            <a:off x="1042988" y="3214673"/>
            <a:ext cx="1296987" cy="1042988"/>
          </a:xfrm>
          <a:prstGeom prst="rect">
            <a:avLst/>
          </a:prstGeom>
          <a:noFill/>
        </p:spPr>
      </p:pic>
      <p:sp>
        <p:nvSpPr>
          <p:cNvPr id="1076580" name="Text Box 356"/>
          <p:cNvSpPr txBox="1">
            <a:spLocks noChangeArrowheads="1"/>
          </p:cNvSpPr>
          <p:nvPr/>
        </p:nvSpPr>
        <p:spPr bwMode="auto">
          <a:xfrm>
            <a:off x="989013" y="4159241"/>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
        <p:nvSpPr>
          <p:cNvPr id="317" name="Text Box 347"/>
          <p:cNvSpPr txBox="1">
            <a:spLocks noChangeArrowheads="1"/>
          </p:cNvSpPr>
          <p:nvPr/>
        </p:nvSpPr>
        <p:spPr bwMode="auto">
          <a:xfrm>
            <a:off x="1284289" y="947306"/>
            <a:ext cx="501629" cy="338554"/>
          </a:xfrm>
          <a:prstGeom prst="rect">
            <a:avLst/>
          </a:prstGeom>
          <a:noFill/>
          <a:ln w="9525">
            <a:noFill/>
            <a:miter lim="800000"/>
            <a:headEnd/>
            <a:tailEnd/>
          </a:ln>
          <a:effectLst/>
        </p:spPr>
        <p:txBody>
          <a:bodyPr wrap="square">
            <a:spAutoFit/>
          </a:bodyPr>
          <a:lstStyle/>
          <a:p>
            <a:pPr>
              <a:buFontTx/>
              <a:buNone/>
            </a:pPr>
            <a:r>
              <a:rPr lang="en-US" altLang="ja-JP" sz="1600" b="1" dirty="0" smtClean="0">
                <a:solidFill>
                  <a:srgbClr val="DDDDDD"/>
                </a:solidFill>
                <a:latin typeface="Tahoma" pitchFamily="34" charset="0"/>
                <a:ea typeface="HGP創英角ｺﾞｼｯｸUB" pitchFamily="50" charset="-128"/>
              </a:rPr>
              <a:t>+2</a:t>
            </a:r>
            <a:endParaRPr lang="en-US" altLang="ja-JP" sz="1600" b="1" dirty="0">
              <a:solidFill>
                <a:srgbClr val="DDDDDD"/>
              </a:solidFill>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126"/>
          <p:cNvSpPr>
            <a:spLocks noChangeArrowheads="1"/>
          </p:cNvSpPr>
          <p:nvPr/>
        </p:nvSpPr>
        <p:spPr bwMode="auto">
          <a:xfrm>
            <a:off x="142844" y="785794"/>
            <a:ext cx="8858312" cy="5572164"/>
          </a:xfrm>
          <a:prstGeom prst="roundRect">
            <a:avLst>
              <a:gd name="adj" fmla="val 1772"/>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96333" name="Rectangle 77"/>
          <p:cNvSpPr>
            <a:spLocks noChangeArrowheads="1"/>
          </p:cNvSpPr>
          <p:nvPr/>
        </p:nvSpPr>
        <p:spPr bwMode="auto">
          <a:xfrm>
            <a:off x="2141538" y="3068638"/>
            <a:ext cx="6840537" cy="1260475"/>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2" name="Rectangle 76"/>
          <p:cNvSpPr>
            <a:spLocks noChangeArrowheads="1"/>
          </p:cNvSpPr>
          <p:nvPr/>
        </p:nvSpPr>
        <p:spPr bwMode="auto">
          <a:xfrm>
            <a:off x="161925" y="4029095"/>
            <a:ext cx="8820150" cy="2249488"/>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258" name="Rectangle 2"/>
          <p:cNvSpPr>
            <a:spLocks noGrp="1" noChangeArrowheads="1"/>
          </p:cNvSpPr>
          <p:nvPr>
            <p:ph type="title"/>
          </p:nvPr>
        </p:nvSpPr>
        <p:spPr/>
        <p:txBody>
          <a:bodyPr/>
          <a:lstStyle/>
          <a:p>
            <a:r>
              <a:rPr lang="en-US" altLang="ja-JP" dirty="0" smtClean="0">
                <a:latin typeface="Arial" charset="0"/>
              </a:rPr>
              <a:t>Organization</a:t>
            </a:r>
            <a:endParaRPr lang="en-US" altLang="ja-JP" dirty="0">
              <a:latin typeface="Arial" charset="0"/>
            </a:endParaRPr>
          </a:p>
        </p:txBody>
      </p:sp>
      <p:sp>
        <p:nvSpPr>
          <p:cNvPr id="96288" name="AutoShape 32"/>
          <p:cNvSpPr>
            <a:spLocks noChangeArrowheads="1"/>
          </p:cNvSpPr>
          <p:nvPr/>
        </p:nvSpPr>
        <p:spPr bwMode="auto">
          <a:xfrm>
            <a:off x="1698625" y="928688"/>
            <a:ext cx="2609850" cy="790575"/>
          </a:xfrm>
          <a:prstGeom prst="roundRect">
            <a:avLst>
              <a:gd name="adj" fmla="val 16667"/>
            </a:avLst>
          </a:prstGeom>
          <a:solidFill>
            <a:srgbClr val="FFFFCC"/>
          </a:solidFill>
          <a:ln w="19050">
            <a:solidFill>
              <a:schemeClr val="tx1"/>
            </a:solidFill>
            <a:round/>
            <a:headEnd/>
            <a:tailEnd/>
          </a:ln>
          <a:effectLst/>
        </p:spPr>
        <p:txBody>
          <a:bodyPr wrap="none" anchor="ctr"/>
          <a:lstStyle/>
          <a:p>
            <a:pPr algn="ctr" rtl="0" fontAlgn="base">
              <a:spcBef>
                <a:spcPct val="0"/>
              </a:spcBef>
              <a:spcAft>
                <a:spcPct val="0"/>
              </a:spcAft>
              <a:buNone/>
            </a:pPr>
            <a:r>
              <a:rPr kumimoji="1" lang="en-US" altLang="ja-JP" sz="1800" b="1" kern="1200" dirty="0">
                <a:solidFill>
                  <a:srgbClr val="000000"/>
                </a:solidFill>
                <a:latin typeface="Arial" charset="0"/>
                <a:ea typeface="ＭＳ Ｐゴシック" pitchFamily="50" charset="-128"/>
                <a:cs typeface="+mn-cs"/>
              </a:rPr>
              <a:t>PI: Kawamura (NAOJ)</a:t>
            </a: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Deputy: Ando </a:t>
            </a:r>
            <a:r>
              <a:rPr kumimoji="1" lang="en-US" altLang="ja-JP" sz="1600" b="1" kern="1200" dirty="0" smtClean="0">
                <a:solidFill>
                  <a:srgbClr val="000000"/>
                </a:solidFill>
                <a:latin typeface="Arial" charset="0"/>
                <a:ea typeface="ＭＳ Ｐゴシック" pitchFamily="50" charset="-128"/>
                <a:cs typeface="+mn-cs"/>
              </a:rPr>
              <a:t>(</a:t>
            </a:r>
            <a:r>
              <a:rPr lang="en-US" altLang="ja-JP" sz="1600" b="1" dirty="0" smtClean="0">
                <a:solidFill>
                  <a:srgbClr val="000000"/>
                </a:solidFill>
                <a:latin typeface="Arial" charset="0"/>
                <a:ea typeface="ＭＳ Ｐゴシック" pitchFamily="50" charset="-128"/>
              </a:rPr>
              <a:t>Kyoto</a:t>
            </a:r>
            <a:r>
              <a:rPr kumimoji="1" lang="en-US" altLang="ja-JP" sz="1600" b="1" kern="1200" dirty="0" smtClean="0">
                <a:solidFill>
                  <a:srgbClr val="000000"/>
                </a:solidFill>
                <a:latin typeface="Arial" charset="0"/>
                <a:ea typeface="ＭＳ Ｐゴシック" pitchFamily="50" charset="-128"/>
                <a:cs typeface="+mn-cs"/>
              </a:rPr>
              <a:t>)</a:t>
            </a:r>
            <a:endParaRPr kumimoji="1" lang="en-US" altLang="ja-JP" sz="1600" b="1" kern="1200" dirty="0">
              <a:solidFill>
                <a:srgbClr val="000000"/>
              </a:solidFill>
              <a:latin typeface="Arial" charset="0"/>
              <a:ea typeface="ＭＳ Ｐゴシック" pitchFamily="50" charset="-128"/>
              <a:cs typeface="+mn-cs"/>
            </a:endParaRPr>
          </a:p>
        </p:txBody>
      </p:sp>
      <p:sp>
        <p:nvSpPr>
          <p:cNvPr id="96290" name="AutoShape 34"/>
          <p:cNvSpPr>
            <a:spLocks noChangeArrowheads="1"/>
          </p:cNvSpPr>
          <p:nvPr/>
        </p:nvSpPr>
        <p:spPr bwMode="auto">
          <a:xfrm>
            <a:off x="3402013" y="1898650"/>
            <a:ext cx="5565775" cy="898525"/>
          </a:xfrm>
          <a:prstGeom prst="roundRect">
            <a:avLst>
              <a:gd name="adj" fmla="val 16667"/>
            </a:avLst>
          </a:prstGeom>
          <a:solidFill>
            <a:srgbClr val="CCFFCC"/>
          </a:solidFill>
          <a:ln w="19050">
            <a:solidFill>
              <a:schemeClr val="tx1"/>
            </a:solidFill>
            <a:round/>
            <a:headEnd/>
            <a:tailEnd/>
          </a:ln>
          <a:effectLst/>
        </p:spPr>
        <p:txBody>
          <a:bodyPr lIns="0" rIns="0" anchor="ctr"/>
          <a:lstStyle/>
          <a:p>
            <a:pPr>
              <a:buNone/>
            </a:pPr>
            <a:r>
              <a:rPr kumimoji="1" lang="en-US" altLang="ja-JP" sz="1300" b="1" kern="1200" dirty="0">
                <a:solidFill>
                  <a:srgbClr val="000000"/>
                </a:solidFill>
                <a:latin typeface="Arial" charset="0"/>
                <a:ea typeface="ＭＳ Ｐゴシック" pitchFamily="50" charset="-128"/>
                <a:cs typeface="+mn-cs"/>
              </a:rPr>
              <a:t>Executive Committee</a:t>
            </a:r>
          </a:p>
          <a:p>
            <a:pPr>
              <a:buNone/>
            </a:pPr>
            <a:r>
              <a:rPr kumimoji="1" lang="en-US" altLang="ja-JP" sz="1300" b="1" kern="1200" dirty="0">
                <a:solidFill>
                  <a:srgbClr val="000000"/>
                </a:solidFill>
                <a:latin typeface="Arial" charset="0"/>
                <a:ea typeface="ＭＳ Ｐゴシック" pitchFamily="50" charset="-128"/>
                <a:cs typeface="+mn-cs"/>
              </a:rPr>
              <a:t>Kawamura (NAOJ), Ando </a:t>
            </a:r>
            <a:r>
              <a:rPr kumimoji="1" lang="en-US" altLang="ja-JP" sz="1300" b="1" kern="1200" dirty="0" smtClean="0">
                <a:solidFill>
                  <a:srgbClr val="000000"/>
                </a:solidFill>
                <a:latin typeface="Arial" charset="0"/>
                <a:ea typeface="ＭＳ Ｐゴシック" pitchFamily="50" charset="-128"/>
                <a:cs typeface="+mn-cs"/>
              </a:rPr>
              <a:t>(Kyoto), </a:t>
            </a:r>
            <a:r>
              <a:rPr kumimoji="1" lang="en-US" altLang="ja-JP" sz="1300" b="1" kern="1200" dirty="0">
                <a:solidFill>
                  <a:srgbClr val="000000"/>
                </a:solidFill>
                <a:latin typeface="Arial" charset="0"/>
                <a:ea typeface="ＭＳ Ｐゴシック" pitchFamily="50" charset="-128"/>
                <a:cs typeface="+mn-cs"/>
              </a:rPr>
              <a:t>Seto </a:t>
            </a:r>
            <a:r>
              <a:rPr kumimoji="1" lang="en-US" altLang="ja-JP" sz="1300" b="1" kern="1200" dirty="0" smtClean="0">
                <a:solidFill>
                  <a:srgbClr val="000000"/>
                </a:solidFill>
                <a:latin typeface="Arial" charset="0"/>
                <a:ea typeface="ＭＳ Ｐゴシック" pitchFamily="50" charset="-128"/>
                <a:cs typeface="+mn-cs"/>
              </a:rPr>
              <a:t>(</a:t>
            </a:r>
            <a:r>
              <a:rPr lang="en-US" altLang="ja-JP" sz="1300" b="1" dirty="0" smtClean="0">
                <a:solidFill>
                  <a:srgbClr val="000000"/>
                </a:solidFill>
                <a:latin typeface="Arial" charset="0"/>
                <a:ea typeface="ＭＳ Ｐゴシック" pitchFamily="50" charset="-128"/>
              </a:rPr>
              <a:t>Kyoto</a:t>
            </a:r>
            <a:r>
              <a:rPr kumimoji="1" lang="en-US" altLang="ja-JP" sz="1300" b="1" kern="1200" dirty="0" smtClean="0">
                <a:solidFill>
                  <a:srgbClr val="000000"/>
                </a:solidFill>
                <a:latin typeface="Arial" charset="0"/>
                <a:ea typeface="ＭＳ Ｐゴシック" pitchFamily="50" charset="-128"/>
                <a:cs typeface="+mn-cs"/>
              </a:rPr>
              <a:t>), </a:t>
            </a:r>
            <a:r>
              <a:rPr kumimoji="1" lang="en-US" altLang="ja-JP" sz="1300" b="1" kern="1200" dirty="0">
                <a:solidFill>
                  <a:srgbClr val="000000"/>
                </a:solidFill>
                <a:latin typeface="Arial" charset="0"/>
                <a:ea typeface="ＭＳ Ｐゴシック" pitchFamily="50" charset="-128"/>
                <a:cs typeface="+mn-cs"/>
              </a:rPr>
              <a:t>Nakamura (Kyoto), Tsubono (Tokyo), Tanaka (Kyoto), Funaki (ISAS), Numata (Maryland), Sato (Hosei), Kanda (Osaka city), Takashima (ISAS), Ioka (</a:t>
            </a:r>
            <a:r>
              <a:rPr kumimoji="1" lang="en-US" altLang="ja-JP" sz="1300" b="1" kern="1200" dirty="0" smtClean="0">
                <a:solidFill>
                  <a:srgbClr val="000000"/>
                </a:solidFill>
                <a:latin typeface="Arial" charset="0"/>
                <a:ea typeface="ＭＳ Ｐゴシック" pitchFamily="50" charset="-128"/>
                <a:cs typeface="+mn-cs"/>
              </a:rPr>
              <a:t>KEK)</a:t>
            </a:r>
            <a:endParaRPr kumimoji="1" lang="en-US" altLang="ja-JP" sz="1300" b="1" kern="1200" dirty="0">
              <a:solidFill>
                <a:srgbClr val="000000"/>
              </a:solidFill>
              <a:latin typeface="Arial" charset="0"/>
              <a:ea typeface="ＭＳ Ｐゴシック" pitchFamily="50" charset="-128"/>
              <a:cs typeface="+mn-cs"/>
            </a:endParaRPr>
          </a:p>
        </p:txBody>
      </p:sp>
      <p:sp>
        <p:nvSpPr>
          <p:cNvPr id="96291" name="AutoShape 35"/>
          <p:cNvSpPr>
            <a:spLocks noChangeArrowheads="1"/>
          </p:cNvSpPr>
          <p:nvPr/>
        </p:nvSpPr>
        <p:spPr bwMode="auto">
          <a:xfrm>
            <a:off x="2232025" y="3159125"/>
            <a:ext cx="1530350" cy="900113"/>
          </a:xfrm>
          <a:prstGeom prst="roundRect">
            <a:avLst>
              <a:gd name="adj" fmla="val 16667"/>
            </a:avLst>
          </a:prstGeom>
          <a:solidFill>
            <a:srgbClr val="FFCCFF"/>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Pre-DECIGO</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295" name="AutoShape 39"/>
          <p:cNvSpPr>
            <a:spLocks noChangeArrowheads="1"/>
          </p:cNvSpPr>
          <p:nvPr/>
        </p:nvSpPr>
        <p:spPr bwMode="auto">
          <a:xfrm>
            <a:off x="7362825" y="3159125"/>
            <a:ext cx="1528763"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Satellite</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296" name="AutoShape 40"/>
          <p:cNvSpPr>
            <a:spLocks noChangeArrowheads="1"/>
          </p:cNvSpPr>
          <p:nvPr/>
        </p:nvSpPr>
        <p:spPr bwMode="auto">
          <a:xfrm>
            <a:off x="5651500" y="3159125"/>
            <a:ext cx="1530350"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Science, Data</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Tanaka (Kyoto)</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Seto </a:t>
            </a:r>
            <a:r>
              <a:rPr kumimoji="1" lang="en-US" altLang="ja-JP" sz="1300" b="1" kern="1200" dirty="0" smtClean="0">
                <a:solidFill>
                  <a:srgbClr val="000000"/>
                </a:solidFill>
                <a:latin typeface="Arial" charset="0"/>
                <a:ea typeface="ＭＳ Ｐゴシック" pitchFamily="50" charset="-128"/>
                <a:cs typeface="+mn-cs"/>
              </a:rPr>
              <a:t>(Kyoto)</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297" name="AutoShape 41"/>
          <p:cNvSpPr>
            <a:spLocks noChangeArrowheads="1"/>
          </p:cNvSpPr>
          <p:nvPr/>
        </p:nvSpPr>
        <p:spPr bwMode="auto">
          <a:xfrm>
            <a:off x="250825" y="4117995"/>
            <a:ext cx="2881313" cy="900113"/>
          </a:xfrm>
          <a:prstGeom prst="roundRect">
            <a:avLst>
              <a:gd name="adj" fmla="val 16667"/>
            </a:avLst>
          </a:prstGeom>
          <a:solidFill>
            <a:schemeClr val="accent1"/>
          </a:solidFill>
          <a:ln w="19050">
            <a:solidFill>
              <a:schemeClr val="tx1"/>
            </a:solidFill>
            <a:round/>
            <a:headEnd/>
            <a:tailEnd/>
          </a:ln>
          <a:effectLst/>
        </p:spPr>
        <p:txBody>
          <a:bodyPr wrap="none" anchor="ctr"/>
          <a:lstStyle/>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DECIGO pathfinder</a:t>
            </a: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Leader: Ando </a:t>
            </a:r>
            <a:r>
              <a:rPr kumimoji="1" lang="en-US" altLang="ja-JP" sz="1600" b="1" kern="1200" dirty="0" smtClean="0">
                <a:solidFill>
                  <a:srgbClr val="000000"/>
                </a:solidFill>
                <a:latin typeface="Arial" charset="0"/>
                <a:ea typeface="ＭＳ Ｐゴシック" pitchFamily="50" charset="-128"/>
                <a:cs typeface="+mn-cs"/>
              </a:rPr>
              <a:t>(</a:t>
            </a:r>
            <a:r>
              <a:rPr lang="en-US" altLang="ja-JP" sz="1600" b="1" dirty="0" smtClean="0">
                <a:solidFill>
                  <a:srgbClr val="000000"/>
                </a:solidFill>
                <a:latin typeface="Arial" charset="0"/>
                <a:ea typeface="ＭＳ Ｐゴシック" pitchFamily="50" charset="-128"/>
              </a:rPr>
              <a:t>Kyoto</a:t>
            </a:r>
            <a:r>
              <a:rPr kumimoji="1" lang="en-US" altLang="ja-JP" sz="1600" b="1" kern="1200" dirty="0" smtClean="0">
                <a:solidFill>
                  <a:srgbClr val="000000"/>
                </a:solidFill>
                <a:latin typeface="Arial" charset="0"/>
                <a:ea typeface="ＭＳ Ｐゴシック" pitchFamily="50" charset="-128"/>
                <a:cs typeface="+mn-cs"/>
              </a:rPr>
              <a:t>)</a:t>
            </a:r>
            <a:endParaRPr kumimoji="1" lang="en-US" altLang="ja-JP" sz="1600" b="1" kern="1200" dirty="0">
              <a:solidFill>
                <a:srgbClr val="000000"/>
              </a:solidFill>
              <a:latin typeface="Arial" charset="0"/>
              <a:ea typeface="ＭＳ Ｐゴシック" pitchFamily="50" charset="-128"/>
              <a:cs typeface="+mn-cs"/>
            </a:endParaRP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Deputy: Takashima (ISAS)</a:t>
            </a:r>
          </a:p>
        </p:txBody>
      </p:sp>
      <p:sp>
        <p:nvSpPr>
          <p:cNvPr id="96298" name="AutoShape 42"/>
          <p:cNvSpPr>
            <a:spLocks noChangeArrowheads="1"/>
          </p:cNvSpPr>
          <p:nvPr/>
        </p:nvSpPr>
        <p:spPr bwMode="auto">
          <a:xfrm>
            <a:off x="25082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Detector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Ando </a:t>
            </a:r>
            <a:r>
              <a:rPr kumimoji="1" lang="en-US" altLang="ja-JP" sz="1300" b="1" kern="1200" dirty="0" smtClean="0">
                <a:solidFill>
                  <a:srgbClr val="000000"/>
                </a:solidFill>
                <a:latin typeface="Arial" charset="0"/>
                <a:ea typeface="ＭＳ Ｐゴシック" pitchFamily="50" charset="-128"/>
                <a:cs typeface="+mn-cs"/>
              </a:rPr>
              <a:t>(</a:t>
            </a:r>
            <a:r>
              <a:rPr lang="en-US" altLang="ja-JP" sz="1300" b="1" dirty="0" smtClean="0">
                <a:solidFill>
                  <a:srgbClr val="000000"/>
                </a:solidFill>
                <a:latin typeface="Arial" charset="0"/>
                <a:ea typeface="ＭＳ Ｐゴシック" pitchFamily="50" charset="-128"/>
              </a:rPr>
              <a:t>Kyoto</a:t>
            </a:r>
            <a:r>
              <a:rPr kumimoji="1" lang="en-US" altLang="ja-JP" sz="1300" b="1" kern="1200" dirty="0" smtClean="0">
                <a:solidFill>
                  <a:srgbClr val="000000"/>
                </a:solidFill>
                <a:latin typeface="Arial" charset="0"/>
                <a:ea typeface="ＭＳ Ｐゴシック" pitchFamily="50" charset="-128"/>
                <a:cs typeface="+mn-cs"/>
              </a:rPr>
              <a:t>)</a:t>
            </a:r>
            <a:endParaRPr kumimoji="1" lang="en-US" altLang="ja-JP" sz="1300" b="1" kern="1200" dirty="0">
              <a:solidFill>
                <a:srgbClr val="000000"/>
              </a:solidFill>
              <a:latin typeface="Arial" charset="0"/>
              <a:ea typeface="ＭＳ Ｐゴシック" pitchFamily="50" charset="-128"/>
              <a:cs typeface="+mn-cs"/>
            </a:endParaRPr>
          </a:p>
        </p:txBody>
      </p:sp>
      <p:sp>
        <p:nvSpPr>
          <p:cNvPr id="96299" name="AutoShape 43"/>
          <p:cNvSpPr>
            <a:spLocks noChangeArrowheads="1"/>
          </p:cNvSpPr>
          <p:nvPr/>
        </p:nvSpPr>
        <p:spPr bwMode="auto">
          <a:xfrm>
            <a:off x="277177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Housing</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300" name="AutoShape 44"/>
          <p:cNvSpPr>
            <a:spLocks noChangeArrowheads="1"/>
          </p:cNvSpPr>
          <p:nvPr/>
        </p:nvSpPr>
        <p:spPr bwMode="auto">
          <a:xfrm>
            <a:off x="1511300"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Laser</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Ueda (ILS)</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Musya (ILS)</a:t>
            </a:r>
          </a:p>
        </p:txBody>
      </p:sp>
      <p:sp>
        <p:nvSpPr>
          <p:cNvPr id="96301" name="AutoShape 45"/>
          <p:cNvSpPr>
            <a:spLocks noChangeArrowheads="1"/>
          </p:cNvSpPr>
          <p:nvPr/>
        </p:nvSpPr>
        <p:spPr bwMode="auto">
          <a:xfrm>
            <a:off x="4032250" y="5378470"/>
            <a:ext cx="1079500"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Drag </a:t>
            </a:r>
            <a:r>
              <a:rPr kumimoji="1" lang="en-US" altLang="ja-JP" sz="1300" b="1" kern="1200" dirty="0" smtClean="0">
                <a:solidFill>
                  <a:srgbClr val="000000"/>
                </a:solidFill>
                <a:latin typeface="Arial" charset="0"/>
                <a:ea typeface="ＭＳ Ｐゴシック" pitchFamily="50" charset="-128"/>
                <a:cs typeface="+mn-cs"/>
              </a:rPr>
              <a:t>free</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Moriwaki (Tokyo)</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Sakai (ISAS)</a:t>
            </a:r>
          </a:p>
        </p:txBody>
      </p:sp>
      <p:sp>
        <p:nvSpPr>
          <p:cNvPr id="96302" name="AutoShape 46"/>
          <p:cNvSpPr>
            <a:spLocks noChangeArrowheads="1"/>
          </p:cNvSpPr>
          <p:nvPr/>
        </p:nvSpPr>
        <p:spPr bwMode="auto">
          <a:xfrm>
            <a:off x="529272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Thruster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303" name="AutoShape 47"/>
          <p:cNvSpPr>
            <a:spLocks noChangeArrowheads="1"/>
          </p:cNvSpPr>
          <p:nvPr/>
        </p:nvSpPr>
        <p:spPr bwMode="auto">
          <a:xfrm>
            <a:off x="6551613" y="5378470"/>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Bus</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Takashima (ISAS)</a:t>
            </a:r>
          </a:p>
        </p:txBody>
      </p:sp>
      <p:sp>
        <p:nvSpPr>
          <p:cNvPr id="96304" name="AutoShape 48"/>
          <p:cNvSpPr>
            <a:spLocks noChangeArrowheads="1"/>
          </p:cNvSpPr>
          <p:nvPr/>
        </p:nvSpPr>
        <p:spPr bwMode="auto">
          <a:xfrm>
            <a:off x="7812088" y="5378470"/>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Data</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312" name="Line 56"/>
          <p:cNvSpPr>
            <a:spLocks noChangeShapeType="1"/>
          </p:cNvSpPr>
          <p:nvPr/>
        </p:nvSpPr>
        <p:spPr bwMode="auto">
          <a:xfrm>
            <a:off x="2997200" y="1719263"/>
            <a:ext cx="0" cy="1260475"/>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3" name="Line 57"/>
          <p:cNvSpPr>
            <a:spLocks noChangeShapeType="1"/>
          </p:cNvSpPr>
          <p:nvPr/>
        </p:nvSpPr>
        <p:spPr bwMode="auto">
          <a:xfrm flipV="1">
            <a:off x="1656690" y="2973076"/>
            <a:ext cx="51438" cy="1143008"/>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4" name="Line 58"/>
          <p:cNvSpPr>
            <a:spLocks noChangeShapeType="1"/>
          </p:cNvSpPr>
          <p:nvPr/>
        </p:nvSpPr>
        <p:spPr bwMode="auto">
          <a:xfrm>
            <a:off x="1692275" y="2979738"/>
            <a:ext cx="6435725"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5" name="AutoShape 59"/>
          <p:cNvSpPr>
            <a:spLocks noChangeArrowheads="1"/>
          </p:cNvSpPr>
          <p:nvPr/>
        </p:nvSpPr>
        <p:spPr bwMode="auto">
          <a:xfrm>
            <a:off x="3941763" y="3159125"/>
            <a:ext cx="1530350" cy="900113"/>
          </a:xfrm>
          <a:prstGeom prst="roundRect">
            <a:avLst>
              <a:gd name="adj" fmla="val 16667"/>
            </a:avLst>
          </a:prstGeom>
          <a:solidFill>
            <a:srgbClr val="FFFF66"/>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Detector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明朝" pitchFamily="17"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Numata (Maryland)</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Ando </a:t>
            </a:r>
            <a:r>
              <a:rPr kumimoji="1" lang="en-US" altLang="ja-JP" sz="1300" b="1" kern="1200" dirty="0" smtClean="0">
                <a:solidFill>
                  <a:srgbClr val="000000"/>
                </a:solidFill>
                <a:latin typeface="Arial" charset="0"/>
                <a:ea typeface="ＭＳ 明朝" pitchFamily="17" charset="-128"/>
                <a:cs typeface="+mn-cs"/>
              </a:rPr>
              <a:t>(</a:t>
            </a:r>
            <a:r>
              <a:rPr lang="en-US" altLang="ja-JP" sz="1300" b="1" dirty="0" smtClean="0">
                <a:solidFill>
                  <a:srgbClr val="000000"/>
                </a:solidFill>
                <a:latin typeface="Arial" charset="0"/>
                <a:ea typeface="ＭＳ 明朝" pitchFamily="17" charset="-128"/>
              </a:rPr>
              <a:t>Kyoto</a:t>
            </a:r>
            <a:r>
              <a:rPr kumimoji="1" lang="en-US" altLang="ja-JP" sz="1300" b="1" kern="1200" dirty="0" smtClean="0">
                <a:solidFill>
                  <a:srgbClr val="000000"/>
                </a:solidFill>
                <a:latin typeface="Arial" charset="0"/>
                <a:ea typeface="ＭＳ 明朝" pitchFamily="17" charset="-128"/>
                <a:cs typeface="+mn-cs"/>
              </a:rPr>
              <a:t>)</a:t>
            </a:r>
            <a:endParaRPr kumimoji="1" lang="en-US" altLang="ja-JP" sz="1300" b="1" kern="1200" dirty="0">
              <a:solidFill>
                <a:srgbClr val="000000"/>
              </a:solidFill>
              <a:latin typeface="Arial" charset="0"/>
              <a:ea typeface="ＭＳ Ｐゴシック" pitchFamily="50" charset="-128"/>
              <a:cs typeface="+mn-cs"/>
            </a:endParaRPr>
          </a:p>
        </p:txBody>
      </p:sp>
      <p:sp>
        <p:nvSpPr>
          <p:cNvPr id="96316" name="Line 60"/>
          <p:cNvSpPr>
            <a:spLocks noChangeShapeType="1"/>
          </p:cNvSpPr>
          <p:nvPr/>
        </p:nvSpPr>
        <p:spPr bwMode="auto">
          <a:xfrm flipV="1">
            <a:off x="29972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7" name="Line 61"/>
          <p:cNvSpPr>
            <a:spLocks noChangeShapeType="1"/>
          </p:cNvSpPr>
          <p:nvPr/>
        </p:nvSpPr>
        <p:spPr bwMode="auto">
          <a:xfrm flipV="1">
            <a:off x="81280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8" name="Line 62"/>
          <p:cNvSpPr>
            <a:spLocks noChangeShapeType="1"/>
          </p:cNvSpPr>
          <p:nvPr/>
        </p:nvSpPr>
        <p:spPr bwMode="auto">
          <a:xfrm flipV="1">
            <a:off x="4706938"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9" name="Line 63"/>
          <p:cNvSpPr>
            <a:spLocks noChangeShapeType="1"/>
          </p:cNvSpPr>
          <p:nvPr/>
        </p:nvSpPr>
        <p:spPr bwMode="auto">
          <a:xfrm flipV="1">
            <a:off x="6416675"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1" name="Line 65"/>
          <p:cNvSpPr>
            <a:spLocks noChangeShapeType="1"/>
          </p:cNvSpPr>
          <p:nvPr/>
        </p:nvSpPr>
        <p:spPr bwMode="auto">
          <a:xfrm>
            <a:off x="1692275" y="5018108"/>
            <a:ext cx="0" cy="180975"/>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2" name="Line 66"/>
          <p:cNvSpPr>
            <a:spLocks noChangeShapeType="1"/>
          </p:cNvSpPr>
          <p:nvPr/>
        </p:nvSpPr>
        <p:spPr bwMode="auto">
          <a:xfrm>
            <a:off x="792163" y="5199083"/>
            <a:ext cx="7559675"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3" name="Line 67"/>
          <p:cNvSpPr>
            <a:spLocks noChangeShapeType="1"/>
          </p:cNvSpPr>
          <p:nvPr/>
        </p:nvSpPr>
        <p:spPr bwMode="auto">
          <a:xfrm flipV="1">
            <a:off x="792163"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4" name="Line 68"/>
          <p:cNvSpPr>
            <a:spLocks noChangeShapeType="1"/>
          </p:cNvSpPr>
          <p:nvPr/>
        </p:nvSpPr>
        <p:spPr bwMode="auto">
          <a:xfrm flipV="1">
            <a:off x="5832475"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5" name="Line 69"/>
          <p:cNvSpPr>
            <a:spLocks noChangeShapeType="1"/>
          </p:cNvSpPr>
          <p:nvPr/>
        </p:nvSpPr>
        <p:spPr bwMode="auto">
          <a:xfrm flipV="1">
            <a:off x="457200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7" name="Line 71"/>
          <p:cNvSpPr>
            <a:spLocks noChangeShapeType="1"/>
          </p:cNvSpPr>
          <p:nvPr/>
        </p:nvSpPr>
        <p:spPr bwMode="auto">
          <a:xfrm flipV="1">
            <a:off x="3311525"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8" name="Line 72"/>
          <p:cNvSpPr>
            <a:spLocks noChangeShapeType="1"/>
          </p:cNvSpPr>
          <p:nvPr/>
        </p:nvSpPr>
        <p:spPr bwMode="auto">
          <a:xfrm flipV="1">
            <a:off x="205105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9" name="Line 73"/>
          <p:cNvSpPr>
            <a:spLocks noChangeShapeType="1"/>
          </p:cNvSpPr>
          <p:nvPr/>
        </p:nvSpPr>
        <p:spPr bwMode="auto">
          <a:xfrm flipV="1">
            <a:off x="8351838"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0" name="Line 74"/>
          <p:cNvSpPr>
            <a:spLocks noChangeShapeType="1"/>
          </p:cNvSpPr>
          <p:nvPr/>
        </p:nvSpPr>
        <p:spPr bwMode="auto">
          <a:xfrm flipV="1">
            <a:off x="709295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1" name="Line 75"/>
          <p:cNvSpPr>
            <a:spLocks noChangeShapeType="1"/>
          </p:cNvSpPr>
          <p:nvPr/>
        </p:nvSpPr>
        <p:spPr bwMode="auto">
          <a:xfrm flipH="1">
            <a:off x="2997200" y="2349500"/>
            <a:ext cx="404813"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4" name="Text Box 78"/>
          <p:cNvSpPr txBox="1">
            <a:spLocks noChangeArrowheads="1"/>
          </p:cNvSpPr>
          <p:nvPr/>
        </p:nvSpPr>
        <p:spPr bwMode="auto">
          <a:xfrm>
            <a:off x="4751388" y="4786322"/>
            <a:ext cx="1935162" cy="369332"/>
          </a:xfrm>
          <a:prstGeom prst="rect">
            <a:avLst/>
          </a:prstGeom>
          <a:noFill/>
          <a:ln w="9525">
            <a:noFill/>
            <a:miter lim="800000"/>
            <a:headEnd/>
            <a:tailEnd/>
          </a:ln>
          <a:effectLst/>
        </p:spPr>
        <p:txBody>
          <a:bodyPr>
            <a:spAutoFit/>
          </a:bodyPr>
          <a:lstStyle/>
          <a:p>
            <a:pPr algn="l">
              <a:spcBef>
                <a:spcPct val="50000"/>
              </a:spcBef>
              <a:buNone/>
            </a:pPr>
            <a:r>
              <a:rPr kumimoji="1" lang="en-US" altLang="ja-JP" sz="1800" b="1" kern="1200" dirty="0">
                <a:solidFill>
                  <a:srgbClr val="000000"/>
                </a:solidFill>
                <a:latin typeface="Arial" charset="0"/>
                <a:ea typeface="ＭＳ Ｐゴシック" pitchFamily="50" charset="-128"/>
                <a:cs typeface="+mn-cs"/>
              </a:rPr>
              <a:t>Mission phase</a:t>
            </a:r>
          </a:p>
        </p:txBody>
      </p:sp>
      <p:sp>
        <p:nvSpPr>
          <p:cNvPr id="96335" name="Text Box 79"/>
          <p:cNvSpPr txBox="1">
            <a:spLocks noChangeArrowheads="1"/>
          </p:cNvSpPr>
          <p:nvPr/>
        </p:nvSpPr>
        <p:spPr bwMode="auto">
          <a:xfrm>
            <a:off x="4751388" y="4032250"/>
            <a:ext cx="1800225" cy="369332"/>
          </a:xfrm>
          <a:prstGeom prst="rect">
            <a:avLst/>
          </a:prstGeom>
          <a:noFill/>
          <a:ln w="9525">
            <a:noFill/>
            <a:miter lim="800000"/>
            <a:headEnd/>
            <a:tailEnd/>
          </a:ln>
          <a:effectLst/>
        </p:spPr>
        <p:txBody>
          <a:bodyPr>
            <a:spAutoFit/>
          </a:bodyPr>
          <a:lstStyle/>
          <a:p>
            <a:pPr algn="l">
              <a:spcBef>
                <a:spcPct val="50000"/>
              </a:spcBef>
              <a:buNone/>
            </a:pPr>
            <a:r>
              <a:rPr kumimoji="1" lang="en-US" altLang="ja-JP" sz="1800" b="1" kern="1200" dirty="0">
                <a:solidFill>
                  <a:srgbClr val="000000"/>
                </a:solidFill>
                <a:latin typeface="Arial" charset="0"/>
                <a:ea typeface="ＭＳ Ｐゴシック" pitchFamily="50" charset="-128"/>
                <a:cs typeface="+mn-cs"/>
              </a:rPr>
              <a:t>Design phase</a:t>
            </a:r>
          </a:p>
        </p:txBody>
      </p:sp>
      <p:sp>
        <p:nvSpPr>
          <p:cNvPr id="41" name="フッター プレースホルダ 40"/>
          <p:cNvSpPr>
            <a:spLocks noGrp="1"/>
          </p:cNvSpPr>
          <p:nvPr>
            <p:ph type="ftr" sz="quarter" idx="10"/>
          </p:nvPr>
        </p:nvSpPr>
        <p:spPr/>
        <p:txBody>
          <a:bodyPr/>
          <a:lstStyle/>
          <a:p>
            <a:pPr>
              <a:defRPr/>
            </a:pPr>
            <a:r>
              <a:rPr lang="en-US" altLang="ja-JP" smtClean="0"/>
              <a:t>KEK Theory Center Cosmophysics Group Workshop (November 11, 2009, Tskuba, Ibaraki)</a:t>
            </a:r>
            <a:endParaRPr lang="en-US" altLang="ja-JP"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r>
              <a:rPr lang="en-US" altLang="ja-JP" dirty="0" smtClean="0"/>
              <a:t>Collaboration and support</a:t>
            </a:r>
            <a:endParaRPr lang="ja-JP" altLang="en-US" dirty="0"/>
          </a:p>
        </p:txBody>
      </p:sp>
      <p:sp>
        <p:nvSpPr>
          <p:cNvPr id="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sp>
        <p:nvSpPr>
          <p:cNvPr id="11" name="正方形/長方形 10"/>
          <p:cNvSpPr/>
          <p:nvPr/>
        </p:nvSpPr>
        <p:spPr>
          <a:xfrm>
            <a:off x="785786" y="1285860"/>
            <a:ext cx="7929618" cy="4662815"/>
          </a:xfrm>
          <a:prstGeom prst="rect">
            <a:avLst/>
          </a:prstGeom>
        </p:spPr>
        <p:txBody>
          <a:bodyPr wrap="square">
            <a:spAutoFit/>
          </a:bodyPr>
          <a:lstStyle/>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Supports from </a:t>
            </a:r>
            <a:r>
              <a:rPr lang="en-US" altLang="ja-JP" sz="1800" b="1" dirty="0" smtClean="0">
                <a:solidFill>
                  <a:srgbClr val="99FF99"/>
                </a:solidFill>
                <a:latin typeface="Tahoma" pitchFamily="34" charset="0"/>
                <a:ea typeface="HGP創英角ｺﾞｼｯｸUB" pitchFamily="50" charset="-128"/>
              </a:rPr>
              <a:t>LISA</a:t>
            </a:r>
            <a:r>
              <a:rPr lang="ja-JP" altLang="en-US" sz="1800" b="1" dirty="0" smtClean="0">
                <a:solidFill>
                  <a:srgbClr val="F8F8F8"/>
                </a:solidFill>
              </a:rPr>
              <a:t> </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a:solidFill>
                  <a:srgbClr val="F8F8F8"/>
                </a:solidFill>
                <a:latin typeface="Tahoma" pitchFamily="34" charset="0"/>
                <a:ea typeface="HGP創英角ｺﾞｼｯｸUB" pitchFamily="50" charset="-128"/>
              </a:rPr>
              <a:t>　</a:t>
            </a: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latin typeface="Tahoma" pitchFamily="34" charset="0"/>
                <a:ea typeface="HGP創英角ｺﾞｼｯｸUB" pitchFamily="50" charset="-128"/>
              </a:rPr>
              <a:t>Technical advises from LISA/LPF experiences</a:t>
            </a:r>
          </a:p>
          <a:p>
            <a:pPr algn="l">
              <a:lnSpc>
                <a:spcPct val="110000"/>
              </a:lnSpc>
              <a:buNone/>
            </a:pPr>
            <a:r>
              <a:rPr lang="en-US" altLang="ja-JP" sz="1800" b="1" dirty="0" smtClean="0">
                <a:solidFill>
                  <a:srgbClr val="F8F8F8"/>
                </a:solidFill>
              </a:rPr>
              <a:t> </a:t>
            </a:r>
            <a:r>
              <a:rPr lang="ja-JP" altLang="en-US" sz="1800" b="1" dirty="0" smtClean="0">
                <a:solidFill>
                  <a:srgbClr val="F8F8F8"/>
                </a:solidFill>
              </a:rPr>
              <a:t>       </a:t>
            </a:r>
            <a:r>
              <a:rPr lang="en-US" altLang="ja-JP" sz="1800" b="1" dirty="0" smtClean="0">
                <a:solidFill>
                  <a:srgbClr val="F8F8F8"/>
                </a:solidFill>
              </a:rPr>
              <a:t>Support  Letter for DECIGO/DPF</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rPr>
              <a:t>        LISA-DECIGO workshop </a:t>
            </a:r>
            <a:r>
              <a:rPr lang="en-US" altLang="ja-JP" sz="1600" b="1" dirty="0" smtClean="0">
                <a:solidFill>
                  <a:srgbClr val="F8F8F8"/>
                </a:solidFill>
                <a:latin typeface="Tahoma" pitchFamily="34" charset="0"/>
              </a:rPr>
              <a:t>(2008.11)</a:t>
            </a:r>
            <a:endParaRPr lang="en-US" altLang="ja-JP" sz="1600" b="1" dirty="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rPr>
              <a:t> </a:t>
            </a: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Stanford univ. group</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CCFFCC"/>
                </a:solidFill>
                <a:latin typeface="Tahoma" pitchFamily="34" charset="0"/>
                <a:ea typeface="HGP創英角ｺﾞｼｯｸUB" pitchFamily="50" charset="-128"/>
              </a:rPr>
              <a:t>        Drag-free control</a:t>
            </a:r>
            <a:r>
              <a:rPr lang="ja-JP" altLang="en-US" sz="1800" b="1" dirty="0" smtClean="0">
                <a:solidFill>
                  <a:srgbClr val="CCFFCC"/>
                </a:solidFill>
              </a:rPr>
              <a:t> </a:t>
            </a:r>
            <a:r>
              <a:rPr lang="en-US" altLang="ja-JP" sz="1800" b="1" dirty="0" smtClean="0">
                <a:solidFill>
                  <a:srgbClr val="F8F8F8"/>
                </a:solidFill>
                <a:latin typeface="Tahoma" pitchFamily="34" charset="0"/>
                <a:ea typeface="HGP創英角ｺﾞｼｯｸUB" pitchFamily="50" charset="-128"/>
              </a:rPr>
              <a:t>of DECIGO/DPF</a:t>
            </a: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sym typeface="Wingdings" pitchFamily="2" charset="2"/>
              </a:rPr>
              <a:t>UV LED Charge Management System</a:t>
            </a:r>
            <a:r>
              <a:rPr lang="ja-JP" altLang="en-US" sz="1800" b="1" dirty="0" smtClean="0">
                <a:solidFill>
                  <a:srgbClr val="F8F8F8"/>
                </a:solidFill>
                <a:sym typeface="Wingdings" pitchFamily="2" charset="2"/>
              </a:rPr>
              <a:t>　</a:t>
            </a:r>
            <a:r>
              <a:rPr lang="en-US" altLang="ja-JP" sz="1800" b="1" dirty="0" smtClean="0">
                <a:solidFill>
                  <a:srgbClr val="F8F8F8"/>
                </a:solidFill>
                <a:sym typeface="Wingdings" pitchFamily="2" charset="2"/>
              </a:rPr>
              <a:t>for</a:t>
            </a:r>
            <a:r>
              <a:rPr lang="en-US" altLang="ja-JP" sz="1800" b="1" dirty="0" smtClean="0">
                <a:solidFill>
                  <a:srgbClr val="F8F8F8"/>
                </a:solidFill>
                <a:latin typeface="Tahoma" pitchFamily="34" charset="0"/>
                <a:sym typeface="Wingdings" pitchFamily="2" charset="2"/>
              </a:rPr>
              <a:t> </a:t>
            </a:r>
            <a:r>
              <a:rPr lang="en-US" altLang="ja-JP" sz="1800" b="1" dirty="0" smtClean="0">
                <a:solidFill>
                  <a:srgbClr val="F8F8F8"/>
                </a:solidFill>
                <a:latin typeface="Tahoma" pitchFamily="34" charset="0"/>
                <a:ea typeface="HGP創英角ｺﾞｼｯｸUB" pitchFamily="50" charset="-128"/>
              </a:rPr>
              <a:t>DPF</a:t>
            </a:r>
            <a:endParaRPr lang="ja-JP" altLang="en-US" sz="1800" b="1" dirty="0" smtClean="0">
              <a:solidFill>
                <a:srgbClr val="CCFFCC"/>
              </a:solidFill>
              <a:latin typeface="Tahoma" pitchFamily="34" charset="0"/>
              <a:ea typeface="HGP創英角ｺﾞｼｯｸUB" pitchFamily="50" charset="-128"/>
            </a:endParaRPr>
          </a:p>
          <a:p>
            <a:pPr algn="l">
              <a:lnSpc>
                <a:spcPct val="110000"/>
              </a:lnSpc>
              <a:buNone/>
            </a:pP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JAXA</a:t>
            </a:r>
            <a:r>
              <a:rPr lang="en-US" altLang="ja-JP" sz="1800" b="1" dirty="0" smtClean="0">
                <a:solidFill>
                  <a:srgbClr val="99FF99"/>
                </a:solidFill>
              </a:rPr>
              <a:t> navigation-control section</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sym typeface="Wingdings" pitchFamily="2" charset="2"/>
              </a:rPr>
              <a:t>       formation flight of </a:t>
            </a:r>
            <a:r>
              <a:rPr lang="en-US" altLang="ja-JP" sz="1800" b="1" dirty="0" smtClean="0">
                <a:solidFill>
                  <a:srgbClr val="F8F8F8"/>
                </a:solidFill>
                <a:latin typeface="Tahoma" pitchFamily="34" charset="0"/>
                <a:ea typeface="HGP創英角ｺﾞｼｯｸUB" pitchFamily="50" charset="-128"/>
              </a:rPr>
              <a:t>DECIGO, </a:t>
            </a:r>
            <a:r>
              <a:rPr lang="en-US" altLang="ja-JP" sz="1800" b="1" dirty="0" smtClean="0">
                <a:solidFill>
                  <a:srgbClr val="F8F8F8"/>
                </a:solidFill>
              </a:rPr>
              <a:t> </a:t>
            </a:r>
            <a:r>
              <a:rPr lang="en-US" altLang="ja-JP" sz="1800" b="1" dirty="0" smtClean="0">
                <a:solidFill>
                  <a:srgbClr val="F8F8F8"/>
                </a:solidFill>
                <a:latin typeface="Tahoma" pitchFamily="34" charset="0"/>
                <a:ea typeface="HGP創英角ｺﾞｼｯｸUB" pitchFamily="50" charset="-128"/>
              </a:rPr>
              <a:t>DPF drag-free control</a:t>
            </a:r>
          </a:p>
          <a:p>
            <a:pPr algn="l">
              <a:lnSpc>
                <a:spcPct val="110000"/>
              </a:lnSpc>
              <a:buNone/>
            </a:pP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rPr>
              <a:t>・</a:t>
            </a:r>
            <a:r>
              <a:rPr lang="en-US" altLang="ja-JP" sz="1800" b="1" dirty="0" smtClean="0">
                <a:solidFill>
                  <a:srgbClr val="F8F8F8"/>
                </a:solidFill>
              </a:rPr>
              <a:t>Research Center for the Early Universe </a:t>
            </a:r>
            <a:r>
              <a:rPr lang="en-US" altLang="ja-JP" sz="1800" b="1" dirty="0" smtClean="0">
                <a:solidFill>
                  <a:srgbClr val="99FF99"/>
                </a:solidFill>
                <a:latin typeface="Tahoma" pitchFamily="34" charset="0"/>
              </a:rPr>
              <a:t>(RESCEU)</a:t>
            </a:r>
            <a:r>
              <a:rPr lang="en-US" altLang="ja-JP" sz="1800" b="1" dirty="0" smtClean="0">
                <a:solidFill>
                  <a:srgbClr val="F8F8F8"/>
                </a:solidFill>
              </a:rPr>
              <a:t>, Univ. of Tokyo</a:t>
            </a:r>
            <a:endParaRPr lang="en-US" altLang="ja-JP" sz="1800" b="1" dirty="0" smtClean="0">
              <a:solidFill>
                <a:srgbClr val="F8F8F8"/>
              </a:solidFill>
              <a:latin typeface="Tahoma" pitchFamily="34" charset="0"/>
            </a:endParaRPr>
          </a:p>
          <a:p>
            <a:pPr algn="l">
              <a:lnSpc>
                <a:spcPct val="110000"/>
              </a:lnSpc>
              <a:buNone/>
            </a:pP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Support DECIGO </a:t>
            </a:r>
            <a:r>
              <a:rPr lang="en-US" altLang="ja-JP" sz="1800" b="1" smtClean="0">
                <a:solidFill>
                  <a:srgbClr val="F8F8F8"/>
                </a:solidFill>
                <a:latin typeface="Tahoma" pitchFamily="34" charset="0"/>
              </a:rPr>
              <a:t>as one </a:t>
            </a:r>
            <a:r>
              <a:rPr lang="en-US" altLang="ja-JP" sz="1800" b="1" dirty="0" smtClean="0">
                <a:solidFill>
                  <a:srgbClr val="F8F8F8"/>
                </a:solidFill>
                <a:latin typeface="Tahoma" pitchFamily="34" charset="0"/>
              </a:rPr>
              <a:t>of main projects</a:t>
            </a: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(2009.4-)</a:t>
            </a:r>
          </a:p>
          <a:p>
            <a:pPr algn="l">
              <a:lnSpc>
                <a:spcPct val="110000"/>
              </a:lnSpc>
              <a:buNone/>
            </a:pPr>
            <a:endParaRPr lang="ja-JP" altLang="en-US" sz="1800" b="1" dirty="0" smtClean="0">
              <a:solidFill>
                <a:srgbClr val="F8F8F8"/>
              </a:solidFill>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a:t>
            </a:r>
            <a:r>
              <a:rPr lang="en-US" altLang="ja-JP" sz="3600" b="1" dirty="0" smtClean="0">
                <a:solidFill>
                  <a:srgbClr val="FF7C80"/>
                </a:solidFill>
                <a:effectLst>
                  <a:outerShdw blurRad="38100" dist="38100" dir="2700000" algn="tl">
                    <a:srgbClr val="C0C0C0"/>
                  </a:outerShdw>
                </a:effectLst>
              </a:rPr>
              <a:t>2. DECIGO Pathfinder</a:t>
            </a:r>
          </a:p>
          <a:p>
            <a:pPr lvl="2">
              <a:lnSpc>
                <a:spcPct val="130000"/>
              </a:lnSpc>
              <a:spcBef>
                <a:spcPct val="0"/>
              </a:spcBef>
              <a:buClrTx/>
              <a:buFontTx/>
              <a:buNone/>
            </a:pPr>
            <a:r>
              <a:rPr lang="en-US" altLang="ja-JP" sz="2800" b="1" dirty="0" smtClean="0">
                <a:solidFill>
                  <a:srgbClr val="DDDDDD"/>
                </a:solidFill>
              </a:rPr>
              <a:t>         </a:t>
            </a:r>
            <a:r>
              <a:rPr lang="en-US" altLang="ja-JP" sz="2800" b="1" dirty="0" smtClean="0">
                <a:solidFill>
                  <a:srgbClr val="FF7C80"/>
                </a:solidFill>
              </a:rPr>
              <a:t>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342900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7" name="Rectangle 3"/>
          <p:cNvSpPr>
            <a:spLocks noGrp="1" noChangeArrowheads="1"/>
          </p:cNvSpPr>
          <p:nvPr>
            <p:ph type="title"/>
          </p:nvPr>
        </p:nvSpPr>
        <p:spPr>
          <a:xfrm>
            <a:off x="962025" y="17463"/>
            <a:ext cx="6261100" cy="600075"/>
          </a:xfrm>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pic>
        <p:nvPicPr>
          <p:cNvPr id="1076226" name="Picture 2"/>
          <p:cNvPicPr>
            <a:picLocks noChangeAspect="1" noChangeArrowheads="1"/>
          </p:cNvPicPr>
          <p:nvPr/>
        </p:nvPicPr>
        <p:blipFill>
          <a:blip r:embed="rId3" cstate="print"/>
          <a:srcRect/>
          <a:stretch>
            <a:fillRect/>
          </a:stretch>
        </p:blipFill>
        <p:spPr bwMode="auto">
          <a:xfrm>
            <a:off x="2338388" y="2293923"/>
            <a:ext cx="1512887" cy="1063625"/>
          </a:xfrm>
          <a:prstGeom prst="rect">
            <a:avLst/>
          </a:prstGeom>
          <a:noFill/>
          <a:ln w="9525">
            <a:noFill/>
            <a:miter lim="800000"/>
            <a:headEnd/>
            <a:tailEnd/>
          </a:ln>
        </p:spPr>
      </p:pic>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2007</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pic>
        <p:nvPicPr>
          <p:cNvPr id="1076579" name="Picture 355" descr="クリップボード01"/>
          <p:cNvPicPr>
            <a:picLocks noChangeAspect="1" noChangeArrowheads="1"/>
          </p:cNvPicPr>
          <p:nvPr/>
        </p:nvPicPr>
        <p:blipFill>
          <a:blip r:embed="rId4" cstate="print"/>
          <a:srcRect/>
          <a:stretch>
            <a:fillRect/>
          </a:stretch>
        </p:blipFill>
        <p:spPr bwMode="auto">
          <a:xfrm>
            <a:off x="1042988" y="3214673"/>
            <a:ext cx="1296987" cy="1042988"/>
          </a:xfrm>
          <a:prstGeom prst="rect">
            <a:avLst/>
          </a:prstGeom>
          <a:noFill/>
        </p:spPr>
      </p:pic>
      <p:sp>
        <p:nvSpPr>
          <p:cNvPr id="1076580" name="Text Box 356"/>
          <p:cNvSpPr txBox="1">
            <a:spLocks noChangeArrowheads="1"/>
          </p:cNvSpPr>
          <p:nvPr/>
        </p:nvSpPr>
        <p:spPr bwMode="auto">
          <a:xfrm>
            <a:off x="989013" y="4159241"/>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
        <p:nvSpPr>
          <p:cNvPr id="1076581" name="AutoShape 357"/>
          <p:cNvSpPr>
            <a:spLocks noChangeArrowheads="1"/>
          </p:cNvSpPr>
          <p:nvPr/>
        </p:nvSpPr>
        <p:spPr bwMode="auto">
          <a:xfrm>
            <a:off x="2285984" y="2214554"/>
            <a:ext cx="1500198" cy="1143008"/>
          </a:xfrm>
          <a:prstGeom prst="roundRect">
            <a:avLst>
              <a:gd name="adj" fmla="val 10097"/>
            </a:avLst>
          </a:prstGeom>
          <a:noFill/>
          <a:ln w="50800">
            <a:solidFill>
              <a:srgbClr val="CCFFCC"/>
            </a:solidFill>
            <a:round/>
            <a:headEnd/>
            <a:tailEnd/>
          </a:ln>
          <a:effectLst/>
        </p:spPr>
        <p:txBody>
          <a:bodyPr wrap="square" anchor="ctr">
            <a:noAutofit/>
          </a:bodyPr>
          <a:lstStyle/>
          <a:p>
            <a:endParaRPr lang="ja-JP" altLang="en-US" dirty="0">
              <a:ea typeface="HGP創英角ｺﾞｼｯｸUB"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6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58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AutoShape 4"/>
          <p:cNvSpPr>
            <a:spLocks noChangeArrowheads="1"/>
          </p:cNvSpPr>
          <p:nvPr/>
        </p:nvSpPr>
        <p:spPr bwMode="auto">
          <a:xfrm>
            <a:off x="7715272" y="1714488"/>
            <a:ext cx="928694" cy="500066"/>
          </a:xfrm>
          <a:prstGeom prst="roundRect">
            <a:avLst>
              <a:gd name="adj" fmla="val 3069"/>
            </a:avLst>
          </a:prstGeom>
          <a:solidFill>
            <a:srgbClr val="CCFFCC">
              <a:alpha val="50000"/>
            </a:srgbClr>
          </a:solidFill>
          <a:ln w="44450">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08994" name="Rectangle 2"/>
          <p:cNvSpPr>
            <a:spLocks noGrp="1" noChangeArrowheads="1"/>
          </p:cNvSpPr>
          <p:nvPr>
            <p:ph type="title"/>
          </p:nvPr>
        </p:nvSpPr>
        <p:spPr/>
        <p:txBody>
          <a:bodyPr/>
          <a:lstStyle/>
          <a:p>
            <a:r>
              <a:rPr lang="en-US" altLang="ja-JP" dirty="0"/>
              <a:t>DECIGO-PF</a:t>
            </a:r>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sp>
        <p:nvSpPr>
          <p:cNvPr id="1108995" name="Rectangle 3"/>
          <p:cNvSpPr>
            <a:spLocks noGrp="1" noChangeArrowheads="1"/>
          </p:cNvSpPr>
          <p:nvPr>
            <p:ph idx="4294967295"/>
          </p:nvPr>
        </p:nvSpPr>
        <p:spPr>
          <a:xfrm>
            <a:off x="642910" y="1285860"/>
            <a:ext cx="5457825" cy="606425"/>
          </a:xfrm>
          <a:prstGeom prst="rect">
            <a:avLst/>
          </a:prstGeom>
        </p:spPr>
        <p:txBody>
          <a:bodyPr/>
          <a:lstStyle/>
          <a:p>
            <a:pPr>
              <a:buFont typeface="Wingdings" pitchFamily="2" charset="2"/>
              <a:buNone/>
            </a:pPr>
            <a:r>
              <a:rPr lang="en-US" altLang="ja-JP" sz="2200" b="1" dirty="0" smtClean="0"/>
              <a:t>DECIGO Pathfinder</a:t>
            </a:r>
            <a:r>
              <a:rPr lang="ja-JP" altLang="en-US" sz="2200" b="1" dirty="0" smtClean="0"/>
              <a:t> </a:t>
            </a:r>
            <a:r>
              <a:rPr lang="en-US" altLang="ja-JP" sz="2200" b="1" dirty="0"/>
              <a:t>(DPF) </a:t>
            </a:r>
          </a:p>
        </p:txBody>
      </p:sp>
      <p:sp>
        <p:nvSpPr>
          <p:cNvPr id="1108996" name="AutoShape 4"/>
          <p:cNvSpPr>
            <a:spLocks noChangeArrowheads="1"/>
          </p:cNvSpPr>
          <p:nvPr/>
        </p:nvSpPr>
        <p:spPr bwMode="auto">
          <a:xfrm>
            <a:off x="857225" y="3286123"/>
            <a:ext cx="4857784" cy="2571769"/>
          </a:xfrm>
          <a:prstGeom prst="roundRect">
            <a:avLst>
              <a:gd name="adj" fmla="val 3069"/>
            </a:avLst>
          </a:prstGeom>
          <a:solidFill>
            <a:srgbClr val="CCFFCC">
              <a:alpha val="10000"/>
            </a:srgb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08997" name="Rectangle 5"/>
          <p:cNvSpPr>
            <a:spLocks noChangeArrowheads="1"/>
          </p:cNvSpPr>
          <p:nvPr/>
        </p:nvSpPr>
        <p:spPr bwMode="auto">
          <a:xfrm>
            <a:off x="642910" y="3357562"/>
            <a:ext cx="5688013" cy="2478243"/>
          </a:xfrm>
          <a:prstGeom prst="rect">
            <a:avLst/>
          </a:prstGeom>
          <a:noFill/>
          <a:ln w="15875">
            <a:noFill/>
            <a:miter lim="800000"/>
            <a:headEnd/>
            <a:tailEnd/>
          </a:ln>
          <a:effectLst/>
        </p:spPr>
        <p:txBody>
          <a:bodyPr>
            <a:spAutoFit/>
          </a:bodyPr>
          <a:lstStyle/>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99FF99"/>
                </a:solidFill>
                <a:latin typeface="Tahoma" pitchFamily="34" charset="0"/>
                <a:ea typeface="HGP創英角ｺﾞｼｯｸUB" pitchFamily="50" charset="-128"/>
                <a:cs typeface="+mn-cs"/>
              </a:rPr>
              <a:t>　　</a:t>
            </a:r>
            <a:r>
              <a:rPr kumimoji="1" lang="en-US" altLang="ja-JP" sz="2000" b="1" kern="1200" dirty="0" smtClean="0">
                <a:solidFill>
                  <a:srgbClr val="99FF99"/>
                </a:solidFill>
                <a:latin typeface="Tahoma" pitchFamily="34" charset="0"/>
                <a:ea typeface="HGP創英角ｺﾞｼｯｸUB" pitchFamily="50" charset="-128"/>
                <a:cs typeface="+mn-cs"/>
              </a:rPr>
              <a:t>Single satellite</a:t>
            </a:r>
          </a:p>
          <a:p>
            <a:pPr algn="l" rtl="0" fontAlgn="base">
              <a:lnSpc>
                <a:spcPct val="114000"/>
              </a:lnSpc>
              <a:spcBef>
                <a:spcPct val="0"/>
              </a:spcBef>
              <a:spcAft>
                <a:spcPct val="0"/>
              </a:spcAft>
              <a:buClr>
                <a:srgbClr val="003366"/>
              </a:buClr>
              <a:buSzPct val="70000"/>
              <a:buFont typeface="Wingdings" pitchFamily="2" charset="2"/>
              <a:buNone/>
            </a:pPr>
            <a:r>
              <a:rPr lang="en-US" altLang="ja-JP" sz="1800" b="1" dirty="0" smtClean="0">
                <a:solidFill>
                  <a:srgbClr val="DDDDDD"/>
                </a:solidFill>
              </a:rPr>
              <a:t>         </a:t>
            </a:r>
            <a:r>
              <a:rPr lang="ja-JP" altLang="en-US" sz="1800" b="1" dirty="0" smtClean="0">
                <a:solidFill>
                  <a:srgbClr val="DDDDDD"/>
                </a:solidFill>
              </a:rPr>
              <a:t> </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smtClean="0">
                <a:solidFill>
                  <a:srgbClr val="DDDDDD"/>
                </a:solidFill>
                <a:latin typeface="Tahoma" pitchFamily="34" charset="0"/>
                <a:ea typeface="HGP創英角ｺﾞｼｯｸUB" pitchFamily="50" charset="-128"/>
                <a:cs typeface="+mn-cs"/>
              </a:rPr>
              <a:t>(Payload ~1m</a:t>
            </a:r>
            <a:r>
              <a:rPr kumimoji="1" lang="en-US" altLang="ja-JP" sz="1800" b="1" kern="1200" baseline="30000" dirty="0" smtClean="0">
                <a:solidFill>
                  <a:srgbClr val="DDDDDD"/>
                </a:solidFill>
                <a:latin typeface="Tahoma" pitchFamily="34" charset="0"/>
                <a:ea typeface="HGP創英角ｺﾞｼｯｸUB" pitchFamily="50" charset="-128"/>
                <a:cs typeface="+mn-cs"/>
              </a:rPr>
              <a:t>3</a:t>
            </a:r>
            <a:r>
              <a:rPr kumimoji="1" lang="en-US" altLang="ja-JP" sz="1800" b="1" kern="1200" dirty="0" smtClean="0">
                <a:solidFill>
                  <a:srgbClr val="DDDDDD"/>
                </a:solidFill>
                <a:latin typeface="Tahoma" pitchFamily="34" charset="0"/>
                <a:ea typeface="HGP創英角ｺﾞｼｯｸUB" pitchFamily="50" charset="-128"/>
                <a:cs typeface="+mn-cs"/>
              </a:rPr>
              <a:t> , </a:t>
            </a:r>
            <a:r>
              <a:rPr kumimoji="1" lang="en-US" altLang="ja-JP" sz="1800" b="1" kern="1200" dirty="0">
                <a:solidFill>
                  <a:srgbClr val="DDDDDD"/>
                </a:solidFill>
                <a:latin typeface="Tahoma" pitchFamily="34" charset="0"/>
                <a:ea typeface="HGP創英角ｺﾞｼｯｸUB" pitchFamily="50" charset="-128"/>
                <a:cs typeface="+mn-cs"/>
              </a:rPr>
              <a:t>350kg) </a:t>
            </a: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b="1" kern="1200" dirty="0">
                <a:solidFill>
                  <a:srgbClr val="99FF99"/>
                </a:solidFill>
                <a:latin typeface="Tahoma" pitchFamily="34" charset="0"/>
                <a:ea typeface="HGP創英角ｺﾞｼｯｸUB" pitchFamily="50" charset="-128"/>
                <a:cs typeface="+mn-cs"/>
              </a:rPr>
              <a:t>     </a:t>
            </a:r>
            <a:r>
              <a:rPr kumimoji="1" lang="en-US" altLang="ja-JP" sz="2000" b="1" kern="1200" dirty="0" smtClean="0">
                <a:solidFill>
                  <a:srgbClr val="99FF99"/>
                </a:solidFill>
                <a:latin typeface="Tahoma" pitchFamily="34" charset="0"/>
                <a:ea typeface="HGP創英角ｺﾞｼｯｸUB" pitchFamily="50" charset="-128"/>
                <a:cs typeface="+mn-cs"/>
              </a:rPr>
              <a:t>Low-earth orbit</a:t>
            </a:r>
          </a:p>
          <a:p>
            <a:pPr algn="l" rtl="0" fontAlgn="base">
              <a:lnSpc>
                <a:spcPct val="114000"/>
              </a:lnSpc>
              <a:spcBef>
                <a:spcPct val="0"/>
              </a:spcBef>
              <a:spcAft>
                <a:spcPct val="0"/>
              </a:spcAft>
              <a:buClr>
                <a:srgbClr val="003366"/>
              </a:buClr>
              <a:buSzPct val="70000"/>
              <a:buFont typeface="Wingdings" pitchFamily="2" charset="2"/>
              <a:buNone/>
            </a:pPr>
            <a:r>
              <a:rPr lang="en-US" altLang="ja-JP" sz="1800" b="1" dirty="0" smtClean="0">
                <a:solidFill>
                  <a:srgbClr val="DDDDDD"/>
                </a:solidFill>
              </a:rPr>
              <a:t>       </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smtClean="0">
                <a:solidFill>
                  <a:srgbClr val="DDDDDD"/>
                </a:solidFill>
                <a:latin typeface="Tahoma" pitchFamily="34" charset="0"/>
                <a:ea typeface="HGP創英角ｺﾞｼｯｸUB" pitchFamily="50" charset="-128"/>
                <a:cs typeface="+mn-cs"/>
              </a:rPr>
              <a:t>(Altitude</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a:solidFill>
                  <a:srgbClr val="DDDDDD"/>
                </a:solidFill>
                <a:latin typeface="Tahoma" pitchFamily="34" charset="0"/>
                <a:ea typeface="HGP創英角ｺﾞｼｯｸUB" pitchFamily="50" charset="-128"/>
                <a:cs typeface="+mn-cs"/>
              </a:rPr>
              <a:t>500km, </a:t>
            </a:r>
            <a:r>
              <a:rPr kumimoji="1" lang="en-US" altLang="ja-JP" sz="1800" b="1" kern="1200" dirty="0" smtClean="0">
                <a:solidFill>
                  <a:srgbClr val="DDDDDD"/>
                </a:solidFill>
                <a:latin typeface="Tahoma" pitchFamily="34" charset="0"/>
                <a:ea typeface="HGP創英角ｺﾞｼｯｸUB" pitchFamily="50" charset="-128"/>
                <a:cs typeface="+mn-cs"/>
              </a:rPr>
              <a:t>sun synchronous)</a:t>
            </a:r>
            <a:endParaRPr kumimoji="1" lang="en-US" altLang="ja-JP" sz="1800" b="1" kern="1200" dirty="0">
              <a:solidFill>
                <a:srgbClr val="DDDDDD"/>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b="1" kern="1200" dirty="0">
                <a:solidFill>
                  <a:srgbClr val="808080"/>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30cm FP cavity with 2 test masses</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Stabilized </a:t>
            </a:r>
            <a:r>
              <a:rPr lang="en-US" altLang="ja-JP" sz="2000" b="1" dirty="0" smtClean="0">
                <a:solidFill>
                  <a:srgbClr val="F8F8F8"/>
                </a:solidFill>
              </a:rPr>
              <a:t>l</a:t>
            </a:r>
            <a:r>
              <a:rPr kumimoji="1" lang="en-US" altLang="ja-JP" sz="2000" b="1" kern="1200" dirty="0" smtClean="0">
                <a:solidFill>
                  <a:srgbClr val="F8F8F8"/>
                </a:solidFill>
                <a:latin typeface="Tahoma" pitchFamily="34" charset="0"/>
                <a:ea typeface="HGP創英角ｺﾞｼｯｸUB" pitchFamily="50" charset="-128"/>
                <a:cs typeface="+mn-cs"/>
              </a:rPr>
              <a:t>aser source </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Drag-free control</a:t>
            </a:r>
            <a:endParaRPr kumimoji="1" lang="ja-JP" altLang="en-US" sz="2000" b="1" kern="1200" dirty="0">
              <a:solidFill>
                <a:srgbClr val="F8F8F8"/>
              </a:solidFill>
              <a:latin typeface="Tahoma" pitchFamily="34" charset="0"/>
              <a:ea typeface="HGP創英角ｺﾞｼｯｸUB" pitchFamily="50" charset="-128"/>
              <a:cs typeface="+mn-cs"/>
            </a:endParaRPr>
          </a:p>
        </p:txBody>
      </p:sp>
      <p:grpSp>
        <p:nvGrpSpPr>
          <p:cNvPr id="258" name="グループ化 257"/>
          <p:cNvGrpSpPr/>
          <p:nvPr/>
        </p:nvGrpSpPr>
        <p:grpSpPr>
          <a:xfrm>
            <a:off x="6000760" y="3073418"/>
            <a:ext cx="2910680" cy="2927350"/>
            <a:chOff x="6084095" y="2859104"/>
            <a:chExt cx="2910680" cy="2927350"/>
          </a:xfrm>
        </p:grpSpPr>
        <p:sp>
          <p:nvSpPr>
            <p:cNvPr id="1109000" name="AutoShape 8"/>
            <p:cNvSpPr>
              <a:spLocks noChangeAspect="1" noChangeArrowheads="1"/>
            </p:cNvSpPr>
            <p:nvPr/>
          </p:nvSpPr>
          <p:spPr bwMode="auto">
            <a:xfrm rot="5400000">
              <a:off x="6062663" y="4035442"/>
              <a:ext cx="214313" cy="171450"/>
            </a:xfrm>
            <a:prstGeom prst="flowChartManualOperation">
              <a:avLst/>
            </a:prstGeom>
            <a:solidFill>
              <a:srgbClr val="FF00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1" name="AutoShape 9"/>
            <p:cNvSpPr>
              <a:spLocks noChangeAspect="1" noChangeArrowheads="1"/>
            </p:cNvSpPr>
            <p:nvPr/>
          </p:nvSpPr>
          <p:spPr bwMode="auto">
            <a:xfrm rot="16200000" flipH="1">
              <a:off x="8801100" y="4067192"/>
              <a:ext cx="214313" cy="173037"/>
            </a:xfrm>
            <a:prstGeom prst="flowChartManualOperation">
              <a:avLst/>
            </a:prstGeom>
            <a:solidFill>
              <a:srgbClr val="FF00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2" name="Oval 10"/>
            <p:cNvSpPr>
              <a:spLocks noChangeAspect="1" noChangeArrowheads="1"/>
            </p:cNvSpPr>
            <p:nvPr/>
          </p:nvSpPr>
          <p:spPr bwMode="auto">
            <a:xfrm>
              <a:off x="6240463" y="2859104"/>
              <a:ext cx="2600325" cy="2598738"/>
            </a:xfrm>
            <a:prstGeom prst="ellipse">
              <a:avLst/>
            </a:prstGeom>
            <a:solidFill>
              <a:schemeClr val="bg1"/>
            </a:solid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3" name="Text Box 11"/>
            <p:cNvSpPr txBox="1">
              <a:spLocks noChangeAspect="1" noChangeArrowheads="1"/>
            </p:cNvSpPr>
            <p:nvPr/>
          </p:nvSpPr>
          <p:spPr bwMode="auto">
            <a:xfrm>
              <a:off x="7077075" y="3397267"/>
              <a:ext cx="1544637" cy="369888"/>
            </a:xfrm>
            <a:prstGeom prst="rect">
              <a:avLst/>
            </a:prstGeom>
            <a:noFill/>
            <a:ln w="9525">
              <a:noFill/>
              <a:miter lim="800000"/>
              <a:headEnd/>
              <a:tailEnd/>
            </a:ln>
          </p:spPr>
          <p:txBody>
            <a:bodyPr lIns="74295" tIns="8890" rIns="74295" bIns="8890"/>
            <a:lstStyle/>
            <a:p>
              <a:pPr algn="l"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Local Sensor</a:t>
              </a:r>
            </a:p>
          </p:txBody>
        </p:sp>
        <p:sp>
          <p:nvSpPr>
            <p:cNvPr id="1109004" name="Text Box 12"/>
            <p:cNvSpPr txBox="1">
              <a:spLocks noChangeAspect="1" noChangeArrowheads="1"/>
            </p:cNvSpPr>
            <p:nvPr/>
          </p:nvSpPr>
          <p:spPr bwMode="auto">
            <a:xfrm>
              <a:off x="7215188" y="4708542"/>
              <a:ext cx="1006475" cy="23177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Actuator</a:t>
              </a:r>
            </a:p>
          </p:txBody>
        </p:sp>
        <p:sp>
          <p:nvSpPr>
            <p:cNvPr id="1109005" name="Rectangle 13"/>
            <p:cNvSpPr>
              <a:spLocks noChangeAspect="1" noChangeArrowheads="1"/>
            </p:cNvSpPr>
            <p:nvPr/>
          </p:nvSpPr>
          <p:spPr bwMode="auto">
            <a:xfrm rot="2679310">
              <a:off x="6840538" y="4105292"/>
              <a:ext cx="28575" cy="138113"/>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6" name="Line 14"/>
            <p:cNvSpPr>
              <a:spLocks noChangeAspect="1" noChangeShapeType="1"/>
            </p:cNvSpPr>
            <p:nvPr/>
          </p:nvSpPr>
          <p:spPr bwMode="auto">
            <a:xfrm>
              <a:off x="6872288" y="4156092"/>
              <a:ext cx="1587" cy="406400"/>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7" name="Line 15"/>
            <p:cNvSpPr>
              <a:spLocks noChangeAspect="1" noChangeShapeType="1"/>
            </p:cNvSpPr>
            <p:nvPr/>
          </p:nvSpPr>
          <p:spPr bwMode="auto">
            <a:xfrm>
              <a:off x="6869113" y="4686317"/>
              <a:ext cx="1587" cy="109538"/>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8" name="Line 16"/>
            <p:cNvSpPr>
              <a:spLocks noChangeAspect="1" noChangeShapeType="1"/>
            </p:cNvSpPr>
            <p:nvPr/>
          </p:nvSpPr>
          <p:spPr bwMode="auto">
            <a:xfrm>
              <a:off x="6865938" y="4789504"/>
              <a:ext cx="268287" cy="1588"/>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9" name="Line 17"/>
            <p:cNvSpPr>
              <a:spLocks noChangeAspect="1" noChangeShapeType="1"/>
            </p:cNvSpPr>
            <p:nvPr/>
          </p:nvSpPr>
          <p:spPr bwMode="auto">
            <a:xfrm flipV="1">
              <a:off x="7123113" y="4360879"/>
              <a:ext cx="0" cy="431800"/>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0" name="Line 18"/>
            <p:cNvSpPr>
              <a:spLocks noChangeAspect="1" noChangeShapeType="1"/>
            </p:cNvSpPr>
            <p:nvPr/>
          </p:nvSpPr>
          <p:spPr bwMode="auto">
            <a:xfrm>
              <a:off x="7112000" y="4375167"/>
              <a:ext cx="173037" cy="0"/>
            </a:xfrm>
            <a:prstGeom prst="line">
              <a:avLst/>
            </a:prstGeom>
            <a:noFill/>
            <a:ln w="38100">
              <a:solidFill>
                <a:schemeClr val="tx1"/>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nvGrpSpPr>
            <p:cNvPr id="3" name="Group 19"/>
            <p:cNvGrpSpPr>
              <a:grpSpLocks noChangeAspect="1"/>
            </p:cNvGrpSpPr>
            <p:nvPr/>
          </p:nvGrpSpPr>
          <p:grpSpPr bwMode="auto">
            <a:xfrm>
              <a:off x="6781800" y="4546617"/>
              <a:ext cx="174625" cy="139700"/>
              <a:chOff x="5504" y="8144"/>
              <a:chExt cx="291" cy="236"/>
            </a:xfrm>
          </p:grpSpPr>
          <p:sp>
            <p:nvSpPr>
              <p:cNvPr id="1109012" name="Rectangle 20"/>
              <p:cNvSpPr>
                <a:spLocks noChangeAspect="1"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3" name="Rectangle 21"/>
              <p:cNvSpPr>
                <a:spLocks noChangeAspect="1"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14" name="Rectangle 22"/>
            <p:cNvSpPr>
              <a:spLocks noChangeAspect="1" noChangeArrowheads="1"/>
            </p:cNvSpPr>
            <p:nvPr/>
          </p:nvSpPr>
          <p:spPr bwMode="auto">
            <a:xfrm>
              <a:off x="7308850" y="4224354"/>
              <a:ext cx="55562" cy="201613"/>
            </a:xfrm>
            <a:prstGeom prst="rect">
              <a:avLst/>
            </a:prstGeom>
            <a:solidFill>
              <a:srgbClr val="0000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5" name="Line 23"/>
            <p:cNvSpPr>
              <a:spLocks noChangeAspect="1" noChangeShapeType="1"/>
            </p:cNvSpPr>
            <p:nvPr/>
          </p:nvSpPr>
          <p:spPr bwMode="auto">
            <a:xfrm flipH="1" flipV="1">
              <a:off x="8662988" y="3949717"/>
              <a:ext cx="1587" cy="206375"/>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6" name="Line 24"/>
            <p:cNvSpPr>
              <a:spLocks noChangeAspect="1" noChangeShapeType="1"/>
            </p:cNvSpPr>
            <p:nvPr/>
          </p:nvSpPr>
          <p:spPr bwMode="auto">
            <a:xfrm flipH="1" flipV="1">
              <a:off x="8437563" y="3956067"/>
              <a:ext cx="230187" cy="0"/>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7" name="Line 25"/>
            <p:cNvSpPr>
              <a:spLocks noChangeAspect="1" noChangeShapeType="1"/>
            </p:cNvSpPr>
            <p:nvPr/>
          </p:nvSpPr>
          <p:spPr bwMode="auto">
            <a:xfrm flipH="1" flipV="1">
              <a:off x="8658225" y="4152917"/>
              <a:ext cx="138112" cy="0"/>
            </a:xfrm>
            <a:prstGeom prst="line">
              <a:avLst/>
            </a:prstGeom>
            <a:noFill/>
            <a:ln w="38100">
              <a:solidFill>
                <a:schemeClr val="tx1"/>
              </a:solidFill>
              <a:round/>
              <a:headEnd type="triangle" w="med" len="me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8" name="Rectangle 26"/>
            <p:cNvSpPr>
              <a:spLocks noChangeAspect="1" noChangeArrowheads="1"/>
            </p:cNvSpPr>
            <p:nvPr/>
          </p:nvSpPr>
          <p:spPr bwMode="auto">
            <a:xfrm flipH="1">
              <a:off x="8415338" y="3903679"/>
              <a:ext cx="55562" cy="201613"/>
            </a:xfrm>
            <a:prstGeom prst="rect">
              <a:avLst/>
            </a:prstGeom>
            <a:solidFill>
              <a:srgbClr val="FFCC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9" name="Text Box 27"/>
            <p:cNvSpPr txBox="1">
              <a:spLocks noChangeAspect="1" noChangeArrowheads="1"/>
            </p:cNvSpPr>
            <p:nvPr/>
          </p:nvSpPr>
          <p:spPr bwMode="auto">
            <a:xfrm>
              <a:off x="7912100" y="5529279"/>
              <a:ext cx="963612" cy="25717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400" b="1" kern="1200" dirty="0">
                  <a:solidFill>
                    <a:srgbClr val="DDDDDD"/>
                  </a:solidFill>
                  <a:latin typeface="Tahoma" pitchFamily="34" charset="0"/>
                  <a:ea typeface="HGP創英角ｺﾞｼｯｸUB" pitchFamily="50" charset="-128"/>
                  <a:cs typeface="+mn-cs"/>
                </a:rPr>
                <a:t>Thruster</a:t>
              </a:r>
            </a:p>
          </p:txBody>
        </p:sp>
        <p:sp>
          <p:nvSpPr>
            <p:cNvPr id="1109020" name="Line 28"/>
            <p:cNvSpPr>
              <a:spLocks noChangeAspect="1" noChangeShapeType="1"/>
            </p:cNvSpPr>
            <p:nvPr/>
          </p:nvSpPr>
          <p:spPr bwMode="auto">
            <a:xfrm flipH="1" flipV="1">
              <a:off x="7356475" y="4452954"/>
              <a:ext cx="285750" cy="266700"/>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1" name="Line 29"/>
            <p:cNvSpPr>
              <a:spLocks noChangeAspect="1" noChangeShapeType="1"/>
            </p:cNvSpPr>
            <p:nvPr/>
          </p:nvSpPr>
          <p:spPr bwMode="auto">
            <a:xfrm>
              <a:off x="8185150" y="3678254"/>
              <a:ext cx="238125" cy="1984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2" name="Freeform 30"/>
            <p:cNvSpPr>
              <a:spLocks noChangeAspect="1"/>
            </p:cNvSpPr>
            <p:nvPr/>
          </p:nvSpPr>
          <p:spPr bwMode="auto">
            <a:xfrm>
              <a:off x="7516813" y="4122754"/>
              <a:ext cx="744537" cy="1016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nvGrpSpPr>
            <p:cNvPr id="4" name="Group 31"/>
            <p:cNvGrpSpPr>
              <a:grpSpLocks noChangeAspect="1"/>
            </p:cNvGrpSpPr>
            <p:nvPr/>
          </p:nvGrpSpPr>
          <p:grpSpPr bwMode="auto">
            <a:xfrm flipH="1">
              <a:off x="7896225" y="3964004"/>
              <a:ext cx="468312" cy="388938"/>
              <a:chOff x="4785" y="11039"/>
              <a:chExt cx="829" cy="688"/>
            </a:xfrm>
          </p:grpSpPr>
          <p:sp>
            <p:nvSpPr>
              <p:cNvPr id="1109024" name="Freeform 32"/>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5" name="Line 33"/>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6" name="Line 34"/>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7" name="Line 35"/>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8" name="Arc 36"/>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grpSp>
          <p:nvGrpSpPr>
            <p:cNvPr id="5" name="Group 37"/>
            <p:cNvGrpSpPr>
              <a:grpSpLocks noChangeAspect="1"/>
            </p:cNvGrpSpPr>
            <p:nvPr/>
          </p:nvGrpSpPr>
          <p:grpSpPr bwMode="auto">
            <a:xfrm>
              <a:off x="7415213" y="3976704"/>
              <a:ext cx="468312" cy="388938"/>
              <a:chOff x="4785" y="11039"/>
              <a:chExt cx="829" cy="688"/>
            </a:xfrm>
          </p:grpSpPr>
          <p:sp>
            <p:nvSpPr>
              <p:cNvPr id="1109030" name="Freeform 38"/>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1" name="Line 39"/>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2" name="Line 40"/>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3" name="Line 41"/>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4" name="Arc 42"/>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35" name="Line 43"/>
            <p:cNvSpPr>
              <a:spLocks noChangeAspect="1" noChangeShapeType="1"/>
            </p:cNvSpPr>
            <p:nvPr/>
          </p:nvSpPr>
          <p:spPr bwMode="auto">
            <a:xfrm flipV="1">
              <a:off x="6564313" y="4171967"/>
              <a:ext cx="974725" cy="1588"/>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6" name="Rectangle 44"/>
            <p:cNvSpPr>
              <a:spLocks noChangeAspect="1" noChangeArrowheads="1"/>
            </p:cNvSpPr>
            <p:nvPr/>
          </p:nvSpPr>
          <p:spPr bwMode="auto">
            <a:xfrm>
              <a:off x="6456363" y="4097354"/>
              <a:ext cx="273050" cy="144463"/>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7" name="Rectangle 45"/>
            <p:cNvSpPr>
              <a:spLocks noChangeAspect="1" noChangeArrowheads="1"/>
            </p:cNvSpPr>
            <p:nvPr/>
          </p:nvSpPr>
          <p:spPr bwMode="auto">
            <a:xfrm rot="2679310">
              <a:off x="6840538" y="4105292"/>
              <a:ext cx="28575" cy="138113"/>
            </a:xfrm>
            <a:prstGeom prst="rect">
              <a:avLst/>
            </a:prstGeom>
            <a:no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8" name="Line 46"/>
            <p:cNvSpPr>
              <a:spLocks noChangeShapeType="1"/>
            </p:cNvSpPr>
            <p:nvPr/>
          </p:nvSpPr>
          <p:spPr bwMode="auto">
            <a:xfrm flipV="1">
              <a:off x="8586788" y="4305317"/>
              <a:ext cx="288925" cy="1295400"/>
            </a:xfrm>
            <a:prstGeom prst="line">
              <a:avLst/>
            </a:prstGeom>
            <a:noFill/>
            <a:ln w="15875">
              <a:solidFill>
                <a:srgbClr val="DDDDDD"/>
              </a:solidFill>
              <a:round/>
              <a:headEnd/>
              <a:tailEnd type="triangle" w="med" len="med"/>
            </a:ln>
            <a:effectLst/>
          </p:spPr>
          <p:txBody>
            <a:bodyPr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43" name="Rectangle 51"/>
          <p:cNvSpPr>
            <a:spLocks noChangeArrowheads="1"/>
          </p:cNvSpPr>
          <p:nvPr/>
        </p:nvSpPr>
        <p:spPr bwMode="auto">
          <a:xfrm>
            <a:off x="857224" y="1677971"/>
            <a:ext cx="5688012" cy="1200329"/>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FFFFF"/>
                </a:solidFill>
                <a:latin typeface="Tahoma" pitchFamily="34" charset="0"/>
                <a:ea typeface="HGP創英角ｺﾞｼｯｸUB" pitchFamily="50" charset="-128"/>
                <a:cs typeface="+mn-cs"/>
              </a:rPr>
              <a:t>First milestone mission for DECIGO</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latin typeface="Tahoma" pitchFamily="34" charset="0"/>
                <a:ea typeface="HGP創英角ｺﾞｼｯｸUB" pitchFamily="50" charset="-128"/>
              </a:rPr>
              <a:t>Shrink arm cavity</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rPr>
              <a:t>    </a:t>
            </a:r>
            <a:r>
              <a:rPr lang="en-US" altLang="ja-JP" sz="2000" b="1" dirty="0" smtClean="0">
                <a:solidFill>
                  <a:srgbClr val="CCFFCC"/>
                </a:solidFill>
                <a:latin typeface="Tahoma" pitchFamily="34" charset="0"/>
                <a:ea typeface="HGP創英角ｺﾞｼｯｸUB" pitchFamily="50" charset="-128"/>
              </a:rPr>
              <a:t>DECIGO 1000km  </a:t>
            </a:r>
            <a:r>
              <a:rPr lang="en-US" altLang="ja-JP" sz="2000" b="1" dirty="0" smtClean="0">
                <a:solidFill>
                  <a:srgbClr val="CCFFCC"/>
                </a:solidFill>
                <a:latin typeface="Tahoma" pitchFamily="34" charset="0"/>
                <a:ea typeface="HGP創英角ｺﾞｼｯｸUB" pitchFamily="50" charset="-128"/>
                <a:sym typeface="Wingdings" pitchFamily="2" charset="2"/>
              </a:rPr>
              <a:t> DPF 30cm</a:t>
            </a:r>
            <a:endParaRPr kumimoji="1" lang="ja-JP" altLang="en-US" sz="2000" b="1" kern="1200" dirty="0">
              <a:solidFill>
                <a:srgbClr val="CCFFCC"/>
              </a:solidFill>
              <a:latin typeface="Tahoma" pitchFamily="34" charset="0"/>
              <a:ea typeface="HGP創英角ｺﾞｼｯｸUB" pitchFamily="50" charset="-128"/>
              <a:cs typeface="+mn-cs"/>
            </a:endParaRPr>
          </a:p>
        </p:txBody>
      </p:sp>
      <p:grpSp>
        <p:nvGrpSpPr>
          <p:cNvPr id="51" name="グループ化 50"/>
          <p:cNvGrpSpPr/>
          <p:nvPr/>
        </p:nvGrpSpPr>
        <p:grpSpPr>
          <a:xfrm>
            <a:off x="7500958" y="928670"/>
            <a:ext cx="1357322" cy="1285884"/>
            <a:chOff x="9501222" y="714356"/>
            <a:chExt cx="5338763" cy="4864101"/>
          </a:xfrm>
        </p:grpSpPr>
        <p:sp>
          <p:nvSpPr>
            <p:cNvPr id="52"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58"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3"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6" name="Group 16"/>
            <p:cNvGrpSpPr>
              <a:grpSpLocks/>
            </p:cNvGrpSpPr>
            <p:nvPr/>
          </p:nvGrpSpPr>
          <p:grpSpPr bwMode="auto">
            <a:xfrm rot="7209001">
              <a:off x="11449039" y="2208261"/>
              <a:ext cx="600087" cy="495300"/>
              <a:chOff x="4785" y="11039"/>
              <a:chExt cx="829" cy="688"/>
            </a:xfrm>
          </p:grpSpPr>
          <p:sp>
            <p:nvSpPr>
              <p:cNvPr id="253"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4"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5"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6"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7"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1" name="Group 26"/>
            <p:cNvGrpSpPr>
              <a:grpSpLocks/>
            </p:cNvGrpSpPr>
            <p:nvPr/>
          </p:nvGrpSpPr>
          <p:grpSpPr bwMode="auto">
            <a:xfrm rot="7209001">
              <a:off x="11403003" y="2178095"/>
              <a:ext cx="600087" cy="500063"/>
              <a:chOff x="4785" y="11039"/>
              <a:chExt cx="829" cy="688"/>
            </a:xfrm>
          </p:grpSpPr>
          <p:sp>
            <p:nvSpPr>
              <p:cNvPr id="248"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9"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0"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1"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2"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9" name="Group 49"/>
            <p:cNvGrpSpPr>
              <a:grpSpLocks/>
            </p:cNvGrpSpPr>
            <p:nvPr/>
          </p:nvGrpSpPr>
          <p:grpSpPr bwMode="auto">
            <a:xfrm rot="3616332">
              <a:off x="12330179" y="2190798"/>
              <a:ext cx="600087" cy="503238"/>
              <a:chOff x="4785" y="11039"/>
              <a:chExt cx="829" cy="688"/>
            </a:xfrm>
          </p:grpSpPr>
          <p:sp>
            <p:nvSpPr>
              <p:cNvPr id="243"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4"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5"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6"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7"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 name="Group 61"/>
            <p:cNvGrpSpPr>
              <a:grpSpLocks/>
            </p:cNvGrpSpPr>
            <p:nvPr/>
          </p:nvGrpSpPr>
          <p:grpSpPr bwMode="auto">
            <a:xfrm rot="14462297">
              <a:off x="12703220" y="1458910"/>
              <a:ext cx="223837" cy="180975"/>
              <a:chOff x="5504" y="8144"/>
              <a:chExt cx="291" cy="236"/>
            </a:xfrm>
          </p:grpSpPr>
          <p:sp>
            <p:nvSpPr>
              <p:cNvPr id="241"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2"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7" name="Group 64"/>
            <p:cNvGrpSpPr>
              <a:grpSpLocks/>
            </p:cNvGrpSpPr>
            <p:nvPr/>
          </p:nvGrpSpPr>
          <p:grpSpPr bwMode="auto">
            <a:xfrm rot="7209001">
              <a:off x="11436374" y="1468435"/>
              <a:ext cx="227014" cy="180975"/>
              <a:chOff x="5504" y="8144"/>
              <a:chExt cx="291" cy="236"/>
            </a:xfrm>
          </p:grpSpPr>
          <p:sp>
            <p:nvSpPr>
              <p:cNvPr id="239"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9" name="Group 78"/>
            <p:cNvGrpSpPr>
              <a:grpSpLocks/>
            </p:cNvGrpSpPr>
            <p:nvPr/>
          </p:nvGrpSpPr>
          <p:grpSpPr bwMode="auto">
            <a:xfrm flipH="1">
              <a:off x="12703129" y="4371956"/>
              <a:ext cx="600087" cy="495300"/>
              <a:chOff x="4785" y="11039"/>
              <a:chExt cx="829" cy="688"/>
            </a:xfrm>
          </p:grpSpPr>
          <p:sp>
            <p:nvSpPr>
              <p:cNvPr id="234"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7"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0"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4" name="Group 88"/>
            <p:cNvGrpSpPr>
              <a:grpSpLocks/>
            </p:cNvGrpSpPr>
            <p:nvPr/>
          </p:nvGrpSpPr>
          <p:grpSpPr bwMode="auto">
            <a:xfrm flipH="1">
              <a:off x="12703129" y="4416406"/>
              <a:ext cx="600087" cy="500063"/>
              <a:chOff x="4785" y="11039"/>
              <a:chExt cx="829" cy="688"/>
            </a:xfrm>
          </p:grpSpPr>
          <p:sp>
            <p:nvSpPr>
              <p:cNvPr id="229"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2"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2" name="Group 111"/>
            <p:cNvGrpSpPr>
              <a:grpSpLocks/>
            </p:cNvGrpSpPr>
            <p:nvPr/>
          </p:nvGrpSpPr>
          <p:grpSpPr bwMode="auto">
            <a:xfrm rot="3592668" flipH="1">
              <a:off x="13154018" y="3611479"/>
              <a:ext cx="600087" cy="503238"/>
              <a:chOff x="4785" y="11039"/>
              <a:chExt cx="829" cy="688"/>
            </a:xfrm>
          </p:grpSpPr>
          <p:sp>
            <p:nvSpPr>
              <p:cNvPr id="224"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7"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3"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9" name="Group 123"/>
            <p:cNvGrpSpPr>
              <a:grpSpLocks/>
            </p:cNvGrpSpPr>
            <p:nvPr/>
          </p:nvGrpSpPr>
          <p:grpSpPr bwMode="auto">
            <a:xfrm rot="14346703" flipH="1">
              <a:off x="14209737" y="4059201"/>
              <a:ext cx="223837" cy="180975"/>
              <a:chOff x="5504" y="8144"/>
              <a:chExt cx="291" cy="236"/>
            </a:xfrm>
          </p:grpSpPr>
          <p:sp>
            <p:nvSpPr>
              <p:cNvPr id="222"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40" name="Group 126"/>
            <p:cNvGrpSpPr>
              <a:grpSpLocks/>
            </p:cNvGrpSpPr>
            <p:nvPr/>
          </p:nvGrpSpPr>
          <p:grpSpPr bwMode="auto">
            <a:xfrm flipH="1">
              <a:off x="13565203" y="5149831"/>
              <a:ext cx="227014" cy="180975"/>
              <a:chOff x="5504" y="8144"/>
              <a:chExt cx="291" cy="236"/>
            </a:xfrm>
          </p:grpSpPr>
          <p:sp>
            <p:nvSpPr>
              <p:cNvPr id="220"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1"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2" name="Group 141"/>
            <p:cNvGrpSpPr>
              <a:grpSpLocks/>
            </p:cNvGrpSpPr>
            <p:nvPr/>
          </p:nvGrpSpPr>
          <p:grpSpPr bwMode="auto">
            <a:xfrm>
              <a:off x="11052279" y="4424344"/>
              <a:ext cx="600087" cy="500063"/>
              <a:chOff x="4785" y="11039"/>
              <a:chExt cx="829" cy="688"/>
            </a:xfrm>
          </p:grpSpPr>
          <p:sp>
            <p:nvSpPr>
              <p:cNvPr id="215"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53"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7" name="Group 171"/>
            <p:cNvGrpSpPr>
              <a:grpSpLocks/>
            </p:cNvGrpSpPr>
            <p:nvPr/>
          </p:nvGrpSpPr>
          <p:grpSpPr bwMode="auto">
            <a:xfrm rot="18007332">
              <a:off x="10577577" y="3603541"/>
              <a:ext cx="600087" cy="500063"/>
              <a:chOff x="4785" y="11039"/>
              <a:chExt cx="829" cy="688"/>
            </a:xfrm>
          </p:grpSpPr>
          <p:sp>
            <p:nvSpPr>
              <p:cNvPr id="210"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78"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0"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01" name="Group 200"/>
            <p:cNvGrpSpPr>
              <a:grpSpLocks/>
            </p:cNvGrpSpPr>
            <p:nvPr/>
          </p:nvGrpSpPr>
          <p:grpSpPr bwMode="auto">
            <a:xfrm rot="7253297">
              <a:off x="9904436" y="4089397"/>
              <a:ext cx="227014" cy="180975"/>
              <a:chOff x="5504" y="8144"/>
              <a:chExt cx="291" cy="236"/>
            </a:xfrm>
          </p:grpSpPr>
          <p:sp>
            <p:nvSpPr>
              <p:cNvPr id="208"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02" name="Group 203"/>
            <p:cNvGrpSpPr>
              <a:grpSpLocks/>
            </p:cNvGrpSpPr>
            <p:nvPr/>
          </p:nvGrpSpPr>
          <p:grpSpPr bwMode="auto">
            <a:xfrm>
              <a:off x="10534666" y="5156181"/>
              <a:ext cx="223837" cy="180975"/>
              <a:chOff x="5504" y="8144"/>
              <a:chExt cx="291" cy="236"/>
            </a:xfrm>
          </p:grpSpPr>
          <p:sp>
            <p:nvSpPr>
              <p:cNvPr id="206"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03"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59" name="下矢印 258"/>
          <p:cNvSpPr/>
          <p:nvPr/>
        </p:nvSpPr>
        <p:spPr bwMode="auto">
          <a:xfrm rot="11911762" flipV="1">
            <a:off x="7795049" y="2339274"/>
            <a:ext cx="428628" cy="571987"/>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7" name="Rectangle 3"/>
          <p:cNvSpPr>
            <a:spLocks noGrp="1" noChangeArrowheads="1"/>
          </p:cNvSpPr>
          <p:nvPr>
            <p:ph type="title"/>
          </p:nvPr>
        </p:nvSpPr>
        <p:spPr/>
        <p:txBody>
          <a:bodyPr/>
          <a:lstStyle/>
          <a:p>
            <a:r>
              <a:rPr lang="en-US" altLang="ja-JP" dirty="0" smtClean="0"/>
              <a:t>DPF satellite</a:t>
            </a:r>
            <a:endParaRPr lang="ja-JP" altLang="en-US" dirty="0"/>
          </a:p>
        </p:txBody>
      </p:sp>
      <p:sp>
        <p:nvSpPr>
          <p:cNvPr id="28"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pic>
        <p:nvPicPr>
          <p:cNvPr id="113766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27313" y="781050"/>
            <a:ext cx="6408737" cy="5683250"/>
          </a:xfrm>
          <a:prstGeom prst="rect">
            <a:avLst/>
          </a:prstGeom>
          <a:noFill/>
        </p:spPr>
      </p:pic>
      <p:sp>
        <p:nvSpPr>
          <p:cNvPr id="1137668" name="Text Box 4"/>
          <p:cNvSpPr txBox="1">
            <a:spLocks noChangeAspect="1" noChangeArrowheads="1"/>
          </p:cNvSpPr>
          <p:nvPr/>
        </p:nvSpPr>
        <p:spPr bwMode="auto">
          <a:xfrm>
            <a:off x="7178708" y="1714488"/>
            <a:ext cx="1465258"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Stabilized. </a:t>
            </a:r>
          </a:p>
          <a:p>
            <a:pPr algn="l">
              <a:buFontTx/>
              <a:buNone/>
            </a:pPr>
            <a:r>
              <a:rPr lang="en-US" altLang="ja-JP" sz="1400" b="1" dirty="0" smtClean="0">
                <a:solidFill>
                  <a:srgbClr val="DDDDDD"/>
                </a:solidFill>
              </a:rPr>
              <a:t>Laser source</a:t>
            </a:r>
            <a:endParaRPr lang="ja-JP" altLang="en-US" sz="1400" b="1" dirty="0">
              <a:solidFill>
                <a:srgbClr val="DDDDDD"/>
              </a:solidFill>
              <a:latin typeface="Tahoma" pitchFamily="34" charset="0"/>
              <a:ea typeface="HGP創英角ｺﾞｼｯｸUB" pitchFamily="50" charset="-128"/>
            </a:endParaRPr>
          </a:p>
        </p:txBody>
      </p:sp>
      <p:sp>
        <p:nvSpPr>
          <p:cNvPr id="1137669" name="Text Box 5"/>
          <p:cNvSpPr txBox="1">
            <a:spLocks noChangeAspect="1" noChangeArrowheads="1"/>
          </p:cNvSpPr>
          <p:nvPr/>
        </p:nvSpPr>
        <p:spPr bwMode="auto">
          <a:xfrm>
            <a:off x="7307264" y="4214818"/>
            <a:ext cx="155101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Interferometer</a:t>
            </a:r>
          </a:p>
          <a:p>
            <a:pPr algn="l">
              <a:buFontTx/>
              <a:buNone/>
            </a:pPr>
            <a:r>
              <a:rPr lang="en-US" altLang="ja-JP" sz="1400" b="1" dirty="0" smtClean="0">
                <a:solidFill>
                  <a:srgbClr val="DDDDDD"/>
                </a:solidFill>
              </a:rPr>
              <a:t>        module</a:t>
            </a:r>
            <a:endParaRPr lang="ja-JP" altLang="en-US" sz="1400" b="1" dirty="0">
              <a:solidFill>
                <a:srgbClr val="DDDDDD"/>
              </a:solidFill>
              <a:latin typeface="Tahoma" pitchFamily="34" charset="0"/>
              <a:ea typeface="HGP創英角ｺﾞｼｯｸUB" pitchFamily="50" charset="-128"/>
            </a:endParaRPr>
          </a:p>
        </p:txBody>
      </p:sp>
      <p:sp>
        <p:nvSpPr>
          <p:cNvPr id="1137670" name="Text Box 6"/>
          <p:cNvSpPr txBox="1">
            <a:spLocks noChangeAspect="1" noChangeArrowheads="1"/>
          </p:cNvSpPr>
          <p:nvPr/>
        </p:nvSpPr>
        <p:spPr bwMode="auto">
          <a:xfrm>
            <a:off x="3562352" y="5000636"/>
            <a:ext cx="143827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Satellite </a:t>
            </a:r>
          </a:p>
          <a:p>
            <a:pPr algn="l">
              <a:buFontTx/>
              <a:buNone/>
            </a:pPr>
            <a:r>
              <a:rPr lang="en-US" altLang="ja-JP" sz="1400" b="1" dirty="0" smtClean="0">
                <a:solidFill>
                  <a:srgbClr val="DDDDDD"/>
                </a:solidFill>
              </a:rPr>
              <a:t>Bus system</a:t>
            </a:r>
            <a:endParaRPr lang="ja-JP" altLang="en-US" sz="1400" b="1" dirty="0">
              <a:solidFill>
                <a:srgbClr val="DDDDDD"/>
              </a:solidFill>
              <a:latin typeface="Tahoma" pitchFamily="34" charset="0"/>
              <a:ea typeface="HGP創英角ｺﾞｼｯｸUB" pitchFamily="50" charset="-128"/>
            </a:endParaRPr>
          </a:p>
        </p:txBody>
      </p:sp>
      <p:sp>
        <p:nvSpPr>
          <p:cNvPr id="1137671" name="Text Box 7"/>
          <p:cNvSpPr txBox="1">
            <a:spLocks noChangeAspect="1" noChangeArrowheads="1"/>
          </p:cNvSpPr>
          <p:nvPr/>
        </p:nvSpPr>
        <p:spPr bwMode="auto">
          <a:xfrm>
            <a:off x="5416568" y="6072206"/>
            <a:ext cx="1655762" cy="30480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Solar Paddle</a:t>
            </a:r>
            <a:endParaRPr lang="ja-JP" altLang="en-US" sz="1400" b="1" dirty="0">
              <a:solidFill>
                <a:srgbClr val="DDDDDD"/>
              </a:solidFill>
              <a:latin typeface="Tahoma" pitchFamily="34" charset="0"/>
              <a:ea typeface="HGP創英角ｺﾞｼｯｸUB" pitchFamily="50" charset="-128"/>
            </a:endParaRPr>
          </a:p>
        </p:txBody>
      </p:sp>
      <p:sp>
        <p:nvSpPr>
          <p:cNvPr id="1137672" name="Text Box 8"/>
          <p:cNvSpPr txBox="1">
            <a:spLocks noChangeAspect="1" noChangeArrowheads="1"/>
          </p:cNvSpPr>
          <p:nvPr/>
        </p:nvSpPr>
        <p:spPr bwMode="auto">
          <a:xfrm>
            <a:off x="3708400" y="1484313"/>
            <a:ext cx="1511300"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Mission</a:t>
            </a:r>
            <a:endParaRPr lang="ja-JP" altLang="en-US" sz="1400" b="1" dirty="0">
              <a:solidFill>
                <a:srgbClr val="DDDDDD"/>
              </a:solidFill>
              <a:latin typeface="Tahoma" pitchFamily="34" charset="0"/>
              <a:ea typeface="HGP創英角ｺﾞｼｯｸUB" pitchFamily="50" charset="-128"/>
            </a:endParaRPr>
          </a:p>
          <a:p>
            <a:pPr algn="l">
              <a:buFontTx/>
              <a:buNone/>
            </a:pPr>
            <a:r>
              <a:rPr lang="en-US" altLang="ja-JP" sz="1400" b="1" dirty="0" smtClean="0">
                <a:solidFill>
                  <a:srgbClr val="DDDDDD"/>
                </a:solidFill>
              </a:rPr>
              <a:t>Thruster head</a:t>
            </a:r>
            <a:endParaRPr lang="ja-JP" altLang="en-US" sz="1400" b="1" dirty="0">
              <a:solidFill>
                <a:srgbClr val="DDDDDD"/>
              </a:solidFill>
              <a:latin typeface="Tahoma" pitchFamily="34" charset="0"/>
              <a:ea typeface="HGP創英角ｺﾞｼｯｸUB" pitchFamily="50" charset="-128"/>
            </a:endParaRPr>
          </a:p>
        </p:txBody>
      </p:sp>
      <p:sp>
        <p:nvSpPr>
          <p:cNvPr id="1137673" name="Text Box 9"/>
          <p:cNvSpPr txBox="1">
            <a:spLocks noChangeAspect="1" noChangeArrowheads="1"/>
          </p:cNvSpPr>
          <p:nvPr/>
        </p:nvSpPr>
        <p:spPr bwMode="auto">
          <a:xfrm>
            <a:off x="7521577" y="2571744"/>
            <a:ext cx="1265265"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On-board</a:t>
            </a:r>
          </a:p>
          <a:p>
            <a:pPr algn="l">
              <a:buFontTx/>
              <a:buNone/>
            </a:pPr>
            <a:r>
              <a:rPr lang="en-US" altLang="ja-JP" sz="1400" b="1" dirty="0" smtClean="0">
                <a:solidFill>
                  <a:srgbClr val="DDDDDD"/>
                </a:solidFill>
              </a:rPr>
              <a:t>Computer</a:t>
            </a:r>
            <a:endParaRPr lang="ja-JP" altLang="en-US" sz="1400" b="1" dirty="0">
              <a:solidFill>
                <a:srgbClr val="DDDDDD"/>
              </a:solidFill>
              <a:latin typeface="Tahoma" pitchFamily="34" charset="0"/>
              <a:ea typeface="HGP創英角ｺﾞｼｯｸUB" pitchFamily="50" charset="-128"/>
            </a:endParaRPr>
          </a:p>
        </p:txBody>
      </p:sp>
      <p:sp>
        <p:nvSpPr>
          <p:cNvPr id="1137674" name="Text Box 10"/>
          <p:cNvSpPr txBox="1">
            <a:spLocks noChangeAspect="1" noChangeArrowheads="1"/>
          </p:cNvSpPr>
          <p:nvPr/>
        </p:nvSpPr>
        <p:spPr bwMode="auto">
          <a:xfrm>
            <a:off x="4049447" y="5715016"/>
            <a:ext cx="1308371" cy="307777"/>
          </a:xfrm>
          <a:prstGeom prst="rect">
            <a:avLst/>
          </a:prstGeom>
          <a:noFill/>
          <a:ln w="9525">
            <a:noFill/>
            <a:miter lim="800000"/>
            <a:headEnd/>
            <a:tailEnd/>
          </a:ln>
          <a:effectLst/>
        </p:spPr>
        <p:txBody>
          <a:bodyPr wrap="non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Bus</a:t>
            </a:r>
            <a:r>
              <a:rPr lang="ja-JP" altLang="en-US" sz="1400" b="1" dirty="0" smtClean="0">
                <a:solidFill>
                  <a:srgbClr val="DDDDDD"/>
                </a:solidFill>
                <a:latin typeface="Tahoma" pitchFamily="34" charset="0"/>
                <a:ea typeface="HGP創英角ｺﾞｼｯｸUB" pitchFamily="50" charset="-128"/>
              </a:rPr>
              <a:t> </a:t>
            </a:r>
            <a:r>
              <a:rPr lang="en-US" altLang="ja-JP" sz="1400" b="1" dirty="0" smtClean="0">
                <a:solidFill>
                  <a:srgbClr val="DDDDDD"/>
                </a:solidFill>
              </a:rPr>
              <a:t>thruster</a:t>
            </a:r>
            <a:endParaRPr lang="ja-JP" altLang="en-US" sz="1400" b="1" dirty="0">
              <a:solidFill>
                <a:srgbClr val="DDDDDD"/>
              </a:solidFill>
              <a:latin typeface="Tahoma" pitchFamily="34" charset="0"/>
              <a:ea typeface="HGP創英角ｺﾞｼｯｸUB" pitchFamily="50" charset="-128"/>
            </a:endParaRPr>
          </a:p>
        </p:txBody>
      </p:sp>
      <p:sp>
        <p:nvSpPr>
          <p:cNvPr id="1137675" name="Line 11"/>
          <p:cNvSpPr>
            <a:spLocks noChangeShapeType="1"/>
          </p:cNvSpPr>
          <p:nvPr/>
        </p:nvSpPr>
        <p:spPr bwMode="auto">
          <a:xfrm flipH="1" flipV="1">
            <a:off x="6443662" y="4005263"/>
            <a:ext cx="914419" cy="352431"/>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6" name="Line 12"/>
          <p:cNvSpPr>
            <a:spLocks noChangeShapeType="1"/>
          </p:cNvSpPr>
          <p:nvPr/>
        </p:nvSpPr>
        <p:spPr bwMode="auto">
          <a:xfrm flipH="1">
            <a:off x="6804024" y="2857496"/>
            <a:ext cx="768371" cy="211142"/>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7" name="Line 13"/>
          <p:cNvSpPr>
            <a:spLocks noChangeShapeType="1"/>
          </p:cNvSpPr>
          <p:nvPr/>
        </p:nvSpPr>
        <p:spPr bwMode="auto">
          <a:xfrm flipH="1">
            <a:off x="6156325" y="2133600"/>
            <a:ext cx="1008063" cy="863600"/>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78" name="Line 14"/>
          <p:cNvSpPr>
            <a:spLocks noChangeShapeType="1"/>
          </p:cNvSpPr>
          <p:nvPr/>
        </p:nvSpPr>
        <p:spPr bwMode="auto">
          <a:xfrm>
            <a:off x="4572000" y="2060575"/>
            <a:ext cx="576263" cy="1081088"/>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79" name="Line 15"/>
          <p:cNvSpPr>
            <a:spLocks noChangeShapeType="1"/>
          </p:cNvSpPr>
          <p:nvPr/>
        </p:nvSpPr>
        <p:spPr bwMode="auto">
          <a:xfrm flipV="1">
            <a:off x="6732588" y="5949950"/>
            <a:ext cx="719137" cy="287338"/>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0" name="Line 16"/>
          <p:cNvSpPr>
            <a:spLocks noChangeShapeType="1"/>
          </p:cNvSpPr>
          <p:nvPr/>
        </p:nvSpPr>
        <p:spPr bwMode="auto">
          <a:xfrm flipV="1">
            <a:off x="4716463" y="5300663"/>
            <a:ext cx="576262" cy="433387"/>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1" name="Line 17"/>
          <p:cNvSpPr>
            <a:spLocks noChangeShapeType="1"/>
          </p:cNvSpPr>
          <p:nvPr/>
        </p:nvSpPr>
        <p:spPr bwMode="auto">
          <a:xfrm flipV="1">
            <a:off x="4429124" y="4652963"/>
            <a:ext cx="719139" cy="419111"/>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82" name="Text Box 18"/>
          <p:cNvSpPr txBox="1">
            <a:spLocks noChangeAspect="1" noChangeArrowheads="1"/>
          </p:cNvSpPr>
          <p:nvPr/>
        </p:nvSpPr>
        <p:spPr bwMode="auto">
          <a:xfrm>
            <a:off x="7237413" y="908050"/>
            <a:ext cx="1655762"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Mast </a:t>
            </a:r>
          </a:p>
          <a:p>
            <a:pPr algn="l">
              <a:buFontTx/>
              <a:buNone/>
            </a:pPr>
            <a:r>
              <a:rPr lang="en-US" altLang="ja-JP" sz="1400" b="1" dirty="0" smtClean="0">
                <a:solidFill>
                  <a:srgbClr val="DDDDDD"/>
                </a:solidFill>
              </a:rPr>
              <a:t>structure</a:t>
            </a:r>
            <a:endParaRPr lang="ja-JP" altLang="en-US" sz="1400" b="1" dirty="0">
              <a:solidFill>
                <a:srgbClr val="DDDDDD"/>
              </a:solidFill>
              <a:latin typeface="Tahoma" pitchFamily="34" charset="0"/>
              <a:ea typeface="HGP創英角ｺﾞｼｯｸUB" pitchFamily="50" charset="-128"/>
            </a:endParaRPr>
          </a:p>
        </p:txBody>
      </p:sp>
      <p:sp>
        <p:nvSpPr>
          <p:cNvPr id="1137683" name="Line 19"/>
          <p:cNvSpPr>
            <a:spLocks noChangeShapeType="1"/>
          </p:cNvSpPr>
          <p:nvPr/>
        </p:nvSpPr>
        <p:spPr bwMode="auto">
          <a:xfrm flipH="1">
            <a:off x="6372225" y="1125538"/>
            <a:ext cx="936625" cy="0"/>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4" name="AutoShape 20"/>
          <p:cNvSpPr>
            <a:spLocks noChangeArrowheads="1"/>
          </p:cNvSpPr>
          <p:nvPr/>
        </p:nvSpPr>
        <p:spPr bwMode="auto">
          <a:xfrm>
            <a:off x="539750" y="3651250"/>
            <a:ext cx="2808288" cy="2706708"/>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5" name="Text Box 21"/>
          <p:cNvSpPr txBox="1">
            <a:spLocks noChangeAspect="1" noChangeArrowheads="1"/>
          </p:cNvSpPr>
          <p:nvPr/>
        </p:nvSpPr>
        <p:spPr bwMode="auto">
          <a:xfrm>
            <a:off x="541338" y="3644900"/>
            <a:ext cx="2735262" cy="611188"/>
          </a:xfrm>
          <a:prstGeom prst="rect">
            <a:avLst/>
          </a:prstGeom>
          <a:noFill/>
          <a:ln w="9525">
            <a:noFill/>
            <a:miter lim="800000"/>
            <a:headEnd/>
            <a:tailEnd/>
          </a:ln>
          <a:effectLst/>
        </p:spPr>
        <p:txBody>
          <a:bodyPr>
            <a:spAutoFit/>
          </a:bodyPr>
          <a:lstStyle/>
          <a:p>
            <a:pPr algn="l">
              <a:buFontTx/>
              <a:buNone/>
            </a:pPr>
            <a:r>
              <a:rPr lang="en-US" altLang="ja-JP" sz="1800" b="1" dirty="0">
                <a:solidFill>
                  <a:srgbClr val="99CCFF"/>
                </a:solidFill>
                <a:latin typeface="Tahoma" pitchFamily="34" charset="0"/>
                <a:ea typeface="HGP創英角ｺﾞｼｯｸUB" pitchFamily="50" charset="-128"/>
              </a:rPr>
              <a:t>Satellite Bus</a:t>
            </a:r>
          </a:p>
          <a:p>
            <a:pPr algn="l">
              <a:buFontTx/>
              <a:buNone/>
            </a:pPr>
            <a:r>
              <a:rPr lang="en-US" altLang="ja-JP" sz="1600" b="1" dirty="0">
                <a:solidFill>
                  <a:srgbClr val="99CCFF"/>
                </a:solidFill>
                <a:latin typeface="Tahoma" pitchFamily="34" charset="0"/>
                <a:ea typeface="HGP創英角ｺﾞｼｯｸUB" pitchFamily="50" charset="-128"/>
              </a:rPr>
              <a:t>   </a:t>
            </a:r>
            <a:r>
              <a:rPr lang="en-US" altLang="ja-JP" sz="1400" b="1" dirty="0">
                <a:solidFill>
                  <a:srgbClr val="99CCFF"/>
                </a:solidFill>
                <a:latin typeface="Tahoma" pitchFamily="34" charset="0"/>
                <a:ea typeface="HGP創英角ｺﾞｼｯｸUB" pitchFamily="50" charset="-128"/>
              </a:rPr>
              <a:t>(‘Standard bus’ system)</a:t>
            </a:r>
          </a:p>
        </p:txBody>
      </p:sp>
      <p:sp>
        <p:nvSpPr>
          <p:cNvPr id="1137686" name="AutoShape 22"/>
          <p:cNvSpPr>
            <a:spLocks noChangeArrowheads="1"/>
          </p:cNvSpPr>
          <p:nvPr/>
        </p:nvSpPr>
        <p:spPr bwMode="auto">
          <a:xfrm>
            <a:off x="538163" y="1196974"/>
            <a:ext cx="2808287" cy="1660521"/>
          </a:xfrm>
          <a:prstGeom prst="roundRect">
            <a:avLst>
              <a:gd name="adj" fmla="val 6731"/>
            </a:avLst>
          </a:prstGeom>
          <a:solidFill>
            <a:srgbClr val="CCFFCC">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7" name="Text Box 23"/>
          <p:cNvSpPr txBox="1">
            <a:spLocks noChangeAspect="1" noChangeArrowheads="1"/>
          </p:cNvSpPr>
          <p:nvPr/>
        </p:nvSpPr>
        <p:spPr bwMode="auto">
          <a:xfrm>
            <a:off x="539750" y="1220788"/>
            <a:ext cx="2735263" cy="1708146"/>
          </a:xfrm>
          <a:prstGeom prst="rect">
            <a:avLst/>
          </a:prstGeom>
          <a:noFill/>
          <a:ln w="9525">
            <a:noFill/>
            <a:miter lim="800000"/>
            <a:headEnd/>
            <a:tailEnd/>
          </a:ln>
          <a:effectLst/>
        </p:spPr>
        <p:txBody>
          <a:bodyPr>
            <a:noAutofit/>
          </a:bodyPr>
          <a:lstStyle/>
          <a:p>
            <a:pPr algn="l">
              <a:buFontTx/>
              <a:buNone/>
            </a:pPr>
            <a:r>
              <a:rPr lang="en-US" altLang="ja-JP" sz="1800" b="1" dirty="0">
                <a:solidFill>
                  <a:srgbClr val="99FF99"/>
                </a:solidFill>
                <a:latin typeface="Tahoma" pitchFamily="34" charset="0"/>
                <a:ea typeface="HGP創英角ｺﾞｼｯｸUB" pitchFamily="50" charset="-128"/>
              </a:rPr>
              <a:t>DPF Payload</a:t>
            </a:r>
          </a:p>
        </p:txBody>
      </p:sp>
      <p:sp>
        <p:nvSpPr>
          <p:cNvPr id="1137688" name="Rectangle 24"/>
          <p:cNvSpPr>
            <a:spLocks noChangeArrowheads="1"/>
          </p:cNvSpPr>
          <p:nvPr/>
        </p:nvSpPr>
        <p:spPr bwMode="auto">
          <a:xfrm>
            <a:off x="611188" y="1471613"/>
            <a:ext cx="2952750" cy="143351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950mm cube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150kg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Power :      130W</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Data Rate: 800kbps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Mission thruster x12</a:t>
            </a:r>
          </a:p>
        </p:txBody>
      </p:sp>
      <p:sp>
        <p:nvSpPr>
          <p:cNvPr id="1137689" name="Rectangle 25"/>
          <p:cNvSpPr>
            <a:spLocks noChangeArrowheads="1"/>
          </p:cNvSpPr>
          <p:nvPr/>
        </p:nvSpPr>
        <p:spPr bwMode="auto">
          <a:xfrm>
            <a:off x="684213" y="2997200"/>
            <a:ext cx="2160587" cy="56630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Power Supply</a:t>
            </a:r>
          </a:p>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SpW Comm.</a:t>
            </a:r>
          </a:p>
        </p:txBody>
      </p:sp>
      <p:sp>
        <p:nvSpPr>
          <p:cNvPr id="1137690" name="Line 26"/>
          <p:cNvSpPr>
            <a:spLocks noChangeShapeType="1"/>
          </p:cNvSpPr>
          <p:nvPr/>
        </p:nvSpPr>
        <p:spPr bwMode="auto">
          <a:xfrm>
            <a:off x="2195513" y="2997200"/>
            <a:ext cx="0" cy="576263"/>
          </a:xfrm>
          <a:prstGeom prst="line">
            <a:avLst/>
          </a:prstGeom>
          <a:noFill/>
          <a:ln w="25400">
            <a:solidFill>
              <a:srgbClr val="DDDDDD"/>
            </a:solidFill>
            <a:round/>
            <a:headEnd type="stealth" w="lg" len="lg"/>
            <a:tailEnd type="stealth" w="lg" len="lg"/>
          </a:ln>
          <a:effectLst/>
        </p:spPr>
        <p:txBody>
          <a:bodyPr anchor="ctr">
            <a:spAutoFit/>
          </a:bodyPr>
          <a:lstStyle/>
          <a:p>
            <a:endParaRPr lang="ja-JP" altLang="en-US" dirty="0">
              <a:ea typeface="HGP創英角ｺﾞｼｯｸUB" pitchFamily="50" charset="-128"/>
            </a:endParaRPr>
          </a:p>
        </p:txBody>
      </p:sp>
      <p:sp>
        <p:nvSpPr>
          <p:cNvPr id="1137691" name="Rectangle 27"/>
          <p:cNvSpPr>
            <a:spLocks noChangeArrowheads="1"/>
          </p:cNvSpPr>
          <p:nvPr/>
        </p:nvSpPr>
        <p:spPr bwMode="auto">
          <a:xfrm>
            <a:off x="827088" y="4149725"/>
            <a:ext cx="2449512" cy="22383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     950x950x1100mm</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200kg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SAP :          960W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Battery:     50AH</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Downlink : 2Mpbs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DR:             1GByte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3N Thrusters x 4</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r>
              <a:rPr lang="en-US" altLang="ja-JP" dirty="0" smtClean="0"/>
              <a:t>DPF mission payload</a:t>
            </a:r>
            <a:endParaRPr lang="ja-JP" altLang="en-US" dirty="0"/>
          </a:p>
        </p:txBody>
      </p:sp>
      <p:sp>
        <p:nvSpPr>
          <p:cNvPr id="1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sp>
        <p:nvSpPr>
          <p:cNvPr id="1145873" name="AutoShape 17"/>
          <p:cNvSpPr>
            <a:spLocks noChangeArrowheads="1"/>
          </p:cNvSpPr>
          <p:nvPr/>
        </p:nvSpPr>
        <p:spPr bwMode="auto">
          <a:xfrm>
            <a:off x="395288" y="1857364"/>
            <a:ext cx="8424862" cy="3097212"/>
          </a:xfrm>
          <a:prstGeom prst="roundRect">
            <a:avLst>
              <a:gd name="adj" fmla="val 4306"/>
            </a:avLst>
          </a:prstGeom>
          <a:solidFill>
            <a:srgbClr val="FFFFFF">
              <a:alpha val="89999"/>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1" name="AutoShape 5"/>
          <p:cNvSpPr>
            <a:spLocks noChangeArrowheads="1"/>
          </p:cNvSpPr>
          <p:nvPr/>
        </p:nvSpPr>
        <p:spPr bwMode="auto">
          <a:xfrm>
            <a:off x="4857752" y="5013324"/>
            <a:ext cx="3643338" cy="1416071"/>
          </a:xfrm>
          <a:prstGeom prst="roundRect">
            <a:avLst>
              <a:gd name="adj" fmla="val 3069"/>
            </a:avLst>
          </a:prstGeom>
          <a:solidFill>
            <a:srgbClr val="99CCFF">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4" name="AutoShape 8"/>
          <p:cNvSpPr>
            <a:spLocks noChangeArrowheads="1"/>
          </p:cNvSpPr>
          <p:nvPr/>
        </p:nvSpPr>
        <p:spPr bwMode="auto">
          <a:xfrm>
            <a:off x="714348" y="5143512"/>
            <a:ext cx="3929089" cy="1201757"/>
          </a:xfrm>
          <a:prstGeom prst="roundRect">
            <a:avLst>
              <a:gd name="adj" fmla="val 3069"/>
            </a:avLst>
          </a:prstGeom>
          <a:solidFill>
            <a:srgbClr val="CCFFCC">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7" name="AutoShape 11"/>
          <p:cNvSpPr>
            <a:spLocks noChangeArrowheads="1"/>
          </p:cNvSpPr>
          <p:nvPr/>
        </p:nvSpPr>
        <p:spPr bwMode="auto">
          <a:xfrm>
            <a:off x="4930776" y="857232"/>
            <a:ext cx="3529012" cy="949314"/>
          </a:xfrm>
          <a:prstGeom prst="roundRect">
            <a:avLst>
              <a:gd name="adj" fmla="val 3069"/>
            </a:avLst>
          </a:prstGeom>
          <a:solidFill>
            <a:srgbClr val="FFFF99">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145872" name="Picture 16" descr="DPF_layout_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4213" y="1928802"/>
            <a:ext cx="7848600" cy="3035300"/>
          </a:xfrm>
          <a:prstGeom prst="rect">
            <a:avLst/>
          </a:prstGeom>
          <a:noFill/>
        </p:spPr>
      </p:pic>
      <p:sp>
        <p:nvSpPr>
          <p:cNvPr id="16" name="Rectangle 5"/>
          <p:cNvSpPr>
            <a:spLocks noChangeArrowheads="1"/>
          </p:cNvSpPr>
          <p:nvPr/>
        </p:nvSpPr>
        <p:spPr bwMode="auto">
          <a:xfrm>
            <a:off x="4929190" y="5000636"/>
            <a:ext cx="4000528" cy="1477328"/>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Fabry-Perot interferometer</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rPr>
              <a:t>　 </a:t>
            </a:r>
            <a:r>
              <a:rPr kumimoji="1" lang="en-US" altLang="ja-JP" sz="1800" b="1" kern="1200" dirty="0">
                <a:solidFill>
                  <a:srgbClr val="CCECFF"/>
                </a:solidFill>
                <a:latin typeface="Tahoma" pitchFamily="34" charset="0"/>
                <a:ea typeface="HGP創英角ｺﾞｼｯｸUB" pitchFamily="50" charset="-128"/>
                <a:cs typeface="+mn-cs"/>
              </a:rPr>
              <a:t>Finesse : 100</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CCECFF"/>
                </a:solidFill>
                <a:latin typeface="Tahoma" pitchFamily="34" charset="0"/>
                <a:ea typeface="HGP創英角ｺﾞｼｯｸUB" pitchFamily="50" charset="-128"/>
                <a:cs typeface="+mn-cs"/>
              </a:rPr>
              <a:t>   </a:t>
            </a:r>
            <a:r>
              <a:rPr kumimoji="1" lang="ja-JP" altLang="en-US" sz="1800" b="1" kern="1200" dirty="0">
                <a:solidFill>
                  <a:srgbClr val="CCECFF"/>
                </a:solidFill>
                <a:latin typeface="Tahoma" pitchFamily="34" charset="0"/>
                <a:ea typeface="HGP創英角ｺﾞｼｯｸUB" pitchFamily="50" charset="-128"/>
                <a:cs typeface="+mn-cs"/>
              </a:rPr>
              <a:t>　 </a:t>
            </a:r>
            <a:r>
              <a:rPr kumimoji="1" lang="en-US" altLang="ja-JP" sz="1800" b="1" kern="1200" dirty="0">
                <a:solidFill>
                  <a:srgbClr val="CCECFF"/>
                </a:solidFill>
                <a:latin typeface="Tahoma" pitchFamily="34" charset="0"/>
                <a:ea typeface="HGP創英角ｺﾞｼｯｸUB" pitchFamily="50" charset="-128"/>
                <a:cs typeface="+mn-cs"/>
              </a:rPr>
              <a:t>Length  : 30cm</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Test mass : 1kg</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Signal extraction by PDH</a:t>
            </a:r>
          </a:p>
        </p:txBody>
      </p:sp>
      <p:sp>
        <p:nvSpPr>
          <p:cNvPr id="20" name="Rectangle 9"/>
          <p:cNvSpPr>
            <a:spLocks noChangeArrowheads="1"/>
          </p:cNvSpPr>
          <p:nvPr/>
        </p:nvSpPr>
        <p:spPr bwMode="auto">
          <a:xfrm>
            <a:off x="5072066" y="883216"/>
            <a:ext cx="3643338" cy="92333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CC"/>
                </a:solidFill>
                <a:latin typeface="Tahoma" pitchFamily="34" charset="0"/>
                <a:ea typeface="HGP創英角ｺﾞｼｯｸUB" pitchFamily="50" charset="-128"/>
                <a:cs typeface="+mn-cs"/>
              </a:rPr>
              <a:t>Drag-free control</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Local sensor signal </a:t>
            </a:r>
          </a:p>
          <a:p>
            <a:pPr algn="l" rtl="0" fontAlgn="base">
              <a:spcBef>
                <a:spcPct val="0"/>
              </a:spcBef>
              <a:spcAft>
                <a:spcPct val="0"/>
              </a:spcAft>
              <a:buClr>
                <a:srgbClr val="003366"/>
              </a:buClr>
              <a:buSzPct val="70000"/>
              <a:buFont typeface="Wingdings" pitchFamily="2" charset="2"/>
              <a:buNone/>
            </a:pPr>
            <a:r>
              <a:rPr kumimoji="1" lang="ja-JP" altLang="en-US"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sym typeface="Wingdings" pitchFamily="2" charset="2"/>
              </a:rPr>
              <a:t> </a:t>
            </a:r>
            <a:r>
              <a:rPr kumimoji="1" lang="en-US" altLang="ja-JP" sz="1800" b="1" kern="1200" dirty="0">
                <a:solidFill>
                  <a:srgbClr val="FFFFFF"/>
                </a:solidFill>
                <a:latin typeface="Tahoma" pitchFamily="34" charset="0"/>
                <a:ea typeface="HGP創英角ｺﾞｼｯｸUB" pitchFamily="50" charset="-128"/>
                <a:cs typeface="+mn-cs"/>
                <a:sym typeface="Wingdings" pitchFamily="2" charset="2"/>
              </a:rPr>
              <a:t>Feedback to </a:t>
            </a:r>
            <a:r>
              <a:rPr kumimoji="1" lang="en-US" altLang="ja-JP" sz="1800" b="1" kern="1200" dirty="0" smtClean="0">
                <a:solidFill>
                  <a:srgbClr val="FFFFFF"/>
                </a:solidFill>
                <a:latin typeface="Tahoma" pitchFamily="34" charset="0"/>
                <a:ea typeface="HGP創英角ｺﾞｼｯｸUB" pitchFamily="50" charset="-128"/>
                <a:cs typeface="+mn-cs"/>
                <a:sym typeface="Wingdings" pitchFamily="2" charset="2"/>
              </a:rPr>
              <a:t>thrusters</a:t>
            </a:r>
            <a:endParaRPr kumimoji="1" lang="en-US" altLang="ja-JP" sz="1800" b="1" kern="1200" dirty="0">
              <a:solidFill>
                <a:srgbClr val="FFFFFF"/>
              </a:solidFill>
              <a:latin typeface="Tahoma" pitchFamily="34" charset="0"/>
              <a:ea typeface="HGP創英角ｺﾞｼｯｸUB" pitchFamily="50" charset="-128"/>
              <a:cs typeface="+mn-cs"/>
            </a:endParaRPr>
          </a:p>
        </p:txBody>
      </p:sp>
      <p:sp>
        <p:nvSpPr>
          <p:cNvPr id="21" name="Rectangle 10"/>
          <p:cNvSpPr>
            <a:spLocks noChangeArrowheads="1"/>
          </p:cNvSpPr>
          <p:nvPr/>
        </p:nvSpPr>
        <p:spPr bwMode="auto">
          <a:xfrm>
            <a:off x="428596" y="928670"/>
            <a:ext cx="4357718" cy="646331"/>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weight :  ~</a:t>
            </a:r>
            <a:r>
              <a:rPr kumimoji="1" lang="en-US" altLang="ja-JP" sz="1800" b="1" kern="1200" dirty="0" smtClean="0">
                <a:solidFill>
                  <a:srgbClr val="FFFFFF"/>
                </a:solidFill>
                <a:latin typeface="Tahoma" pitchFamily="34" charset="0"/>
                <a:ea typeface="HGP創英角ｺﾞｼｯｸUB" pitchFamily="50" charset="-128"/>
                <a:cs typeface="+mn-cs"/>
              </a:rPr>
              <a:t>150kg</a:t>
            </a:r>
            <a:endParaRPr kumimoji="1" lang="en-US" altLang="ja-JP" sz="1800" b="1" kern="1200" dirty="0">
              <a:solidFill>
                <a:srgbClr val="FFFFFF"/>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space   :  ~90 x 90 x 90 cm</a:t>
            </a:r>
          </a:p>
        </p:txBody>
      </p:sp>
      <p:sp>
        <p:nvSpPr>
          <p:cNvPr id="24" name="Rectangle 7"/>
          <p:cNvSpPr>
            <a:spLocks noChangeArrowheads="1"/>
          </p:cNvSpPr>
          <p:nvPr/>
        </p:nvSpPr>
        <p:spPr bwMode="auto">
          <a:xfrm>
            <a:off x="714348" y="5157629"/>
            <a:ext cx="4071966" cy="1200329"/>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CCFFCC"/>
                </a:solidFill>
                <a:latin typeface="Tahoma" pitchFamily="34" charset="0"/>
                <a:ea typeface="HGP創英角ｺﾞｼｯｸUB" pitchFamily="50" charset="-128"/>
                <a:cs typeface="+mn-cs"/>
              </a:rPr>
              <a:t>Laser source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lang="en-US" altLang="ja-JP" sz="1800" b="1" dirty="0" smtClean="0">
                <a:solidFill>
                  <a:srgbClr val="FFFFFF"/>
                </a:solidFill>
              </a:rPr>
              <a:t>Yb</a:t>
            </a:r>
            <a:r>
              <a:rPr kumimoji="1" lang="en-US" altLang="ja-JP" sz="1800" b="1" kern="1200" dirty="0" smtClean="0">
                <a:solidFill>
                  <a:srgbClr val="FFFFFF"/>
                </a:solidFill>
                <a:latin typeface="Tahoma" pitchFamily="34" charset="0"/>
                <a:ea typeface="HGP創英角ｺﾞｼｯｸUB" pitchFamily="50" charset="-128"/>
                <a:cs typeface="+mn-cs"/>
              </a:rPr>
              <a:t>:YAG </a:t>
            </a:r>
            <a:r>
              <a:rPr kumimoji="1" lang="en-US" altLang="ja-JP" sz="1800" b="1" kern="1200" dirty="0">
                <a:solidFill>
                  <a:srgbClr val="FFFFFF"/>
                </a:solidFill>
                <a:latin typeface="Tahoma" pitchFamily="34" charset="0"/>
                <a:ea typeface="HGP創英角ｺﾞｼｯｸUB" pitchFamily="50" charset="-128"/>
                <a:cs typeface="+mn-cs"/>
              </a:rPr>
              <a:t>laser (</a:t>
            </a:r>
            <a:r>
              <a:rPr kumimoji="1" lang="en-US" altLang="ja-JP" sz="1800" b="1" kern="1200" dirty="0" smtClean="0">
                <a:solidFill>
                  <a:srgbClr val="FFFFFF"/>
                </a:solidFill>
                <a:latin typeface="Tahoma" pitchFamily="34" charset="0"/>
                <a:ea typeface="HGP創英角ｺﾞｼｯｸUB" pitchFamily="50" charset="-128"/>
                <a:cs typeface="+mn-cs"/>
              </a:rPr>
              <a:t>1030nm</a:t>
            </a:r>
            <a:r>
              <a:rPr kumimoji="1" lang="en-US" altLang="ja-JP" sz="1800" b="1" kern="1200" dirty="0">
                <a:solidFill>
                  <a:srgbClr val="FFFFFF"/>
                </a:solidFill>
                <a:latin typeface="Tahoma" pitchFamily="34" charset="0"/>
                <a:ea typeface="HGP創英角ｺﾞｼｯｸUB" pitchFamily="50" charset="-128"/>
                <a:cs typeface="+mn-cs"/>
              </a:rPr>
              <a:t>)</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Power : 25mW</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Freq. stab. by </a:t>
            </a:r>
            <a:r>
              <a:rPr kumimoji="1" lang="en-US" altLang="ja-JP" sz="1800" b="1" kern="1200" dirty="0" smtClean="0">
                <a:solidFill>
                  <a:srgbClr val="FFFFFF"/>
                </a:solidFill>
                <a:latin typeface="Tahoma" pitchFamily="34" charset="0"/>
                <a:ea typeface="HGP創英角ｺﾞｼｯｸUB" pitchFamily="50" charset="-128"/>
                <a:cs typeface="+mn-cs"/>
              </a:rPr>
              <a:t>Iodine abs. </a:t>
            </a:r>
            <a:r>
              <a:rPr lang="en-US" altLang="ja-JP" sz="1800" b="1" dirty="0" smtClean="0">
                <a:solidFill>
                  <a:srgbClr val="FFFFFF"/>
                </a:solidFill>
              </a:rPr>
              <a:t>line</a:t>
            </a:r>
            <a:endParaRPr kumimoji="1" lang="en-US" altLang="ja-JP" sz="18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7"/>
          <p:cNvSpPr>
            <a:spLocks noChangeArrowheads="1"/>
          </p:cNvSpPr>
          <p:nvPr/>
        </p:nvSpPr>
        <p:spPr bwMode="auto">
          <a:xfrm>
            <a:off x="785786" y="2143116"/>
            <a:ext cx="7715304" cy="4286280"/>
          </a:xfrm>
          <a:prstGeom prst="roundRect">
            <a:avLst>
              <a:gd name="adj" fmla="val 4306"/>
            </a:avLst>
          </a:prstGeom>
          <a:solidFill>
            <a:srgbClr val="FFFFFF">
              <a:alpha val="89999"/>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931842" name="Rectangle 2"/>
          <p:cNvSpPr>
            <a:spLocks noGrp="1" noChangeArrowheads="1"/>
          </p:cNvSpPr>
          <p:nvPr>
            <p:ph type="title"/>
          </p:nvPr>
        </p:nvSpPr>
        <p:spPr/>
        <p:txBody>
          <a:bodyPr/>
          <a:lstStyle/>
          <a:p>
            <a:r>
              <a:rPr lang="en-US" altLang="ja-JP" dirty="0"/>
              <a:t>DPF Sensitivity</a:t>
            </a:r>
          </a:p>
        </p:txBody>
      </p:sp>
      <p:sp>
        <p:nvSpPr>
          <p:cNvPr id="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KEK Theory Center Cosmophysics Group Workshop (November 11, 2009, Tskuba, Ibaraki)</a:t>
            </a:r>
            <a:endParaRPr lang="en-US" altLang="ja-JP" sz="1200" b="1" kern="1200" dirty="0">
              <a:solidFill>
                <a:srgbClr val="DDDDDD"/>
              </a:solidFill>
              <a:latin typeface="Tahoma"/>
              <a:ea typeface="HGP創英角ｺﾞｼｯｸUB"/>
              <a:cs typeface="+mn-cs"/>
            </a:endParaRPr>
          </a:p>
        </p:txBody>
      </p:sp>
      <p:sp>
        <p:nvSpPr>
          <p:cNvPr id="931844" name="Rectangle 4"/>
          <p:cNvSpPr>
            <a:spLocks noChangeArrowheads="1"/>
          </p:cNvSpPr>
          <p:nvPr/>
        </p:nvSpPr>
        <p:spPr bwMode="auto">
          <a:xfrm>
            <a:off x="4643438" y="928670"/>
            <a:ext cx="4176712" cy="82550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Satellite mass : 350kg, Area: 2m</a:t>
            </a:r>
            <a:r>
              <a:rPr kumimoji="1" lang="en-US" altLang="ja-JP" sz="1600" b="1" kern="1200" baseline="30000" dirty="0">
                <a:solidFill>
                  <a:srgbClr val="F8F8F8"/>
                </a:solidFill>
                <a:latin typeface="Tahoma" pitchFamily="34" charset="0"/>
                <a:ea typeface="HGP創英角ｺﾞｼｯｸUB" pitchFamily="50" charset="-128"/>
                <a:cs typeface="+mn-cs"/>
              </a:rPr>
              <a:t>2</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Altitude: 500km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Thruster noise: 0.1μN/Hz</a:t>
            </a:r>
            <a:r>
              <a:rPr kumimoji="1" lang="en-US" altLang="ja-JP" sz="1600" b="1" kern="1200" baseline="30000" dirty="0">
                <a:solidFill>
                  <a:srgbClr val="F8F8F8"/>
                </a:solidFill>
                <a:latin typeface="Tahoma" pitchFamily="34" charset="0"/>
                <a:ea typeface="HGP創英角ｺﾞｼｯｸUB" pitchFamily="50" charset="-128"/>
                <a:cs typeface="+mn-cs"/>
              </a:rPr>
              <a:t>1/2</a:t>
            </a:r>
            <a:r>
              <a:rPr kumimoji="1" lang="en-US" altLang="ja-JP" sz="1600" b="1" kern="1200" dirty="0">
                <a:solidFill>
                  <a:srgbClr val="F8F8F8"/>
                </a:solidFill>
                <a:latin typeface="Tahoma" pitchFamily="34" charset="0"/>
                <a:ea typeface="HGP創英角ｺﾞｼｯｸUB" pitchFamily="50" charset="-128"/>
                <a:cs typeface="+mn-cs"/>
              </a:rPr>
              <a:t>  </a:t>
            </a:r>
          </a:p>
        </p:txBody>
      </p:sp>
      <p:sp>
        <p:nvSpPr>
          <p:cNvPr id="931845" name="Rectangle 5"/>
          <p:cNvSpPr>
            <a:spLocks noChangeArrowheads="1"/>
          </p:cNvSpPr>
          <p:nvPr/>
        </p:nvSpPr>
        <p:spPr bwMode="auto">
          <a:xfrm>
            <a:off x="611188" y="785794"/>
            <a:ext cx="4572000" cy="13144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Laser source : 1030nm, 25mW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IFO length : 30cm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Finesse : 100, Mirror mass : 1kg</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Q-factor : 10</a:t>
            </a:r>
            <a:r>
              <a:rPr kumimoji="1" lang="en-US" altLang="ja-JP" sz="1600" b="1" kern="1200" baseline="30000" dirty="0">
                <a:solidFill>
                  <a:srgbClr val="F8F8F8"/>
                </a:solidFill>
                <a:latin typeface="Tahoma" pitchFamily="34" charset="0"/>
                <a:ea typeface="HGP創英角ｺﾞｼｯｸUB" pitchFamily="50" charset="-128"/>
                <a:cs typeface="+mn-cs"/>
              </a:rPr>
              <a:t>5</a:t>
            </a:r>
            <a:r>
              <a:rPr kumimoji="1" lang="en-US" altLang="ja-JP" sz="1600" b="1" kern="1200" dirty="0">
                <a:solidFill>
                  <a:srgbClr val="F8F8F8"/>
                </a:solidFill>
                <a:latin typeface="Tahoma" pitchFamily="34" charset="0"/>
                <a:ea typeface="HGP創英角ｺﾞｼｯｸUB" pitchFamily="50" charset="-128"/>
                <a:cs typeface="+mn-cs"/>
              </a:rPr>
              <a:t>, Substrate: </a:t>
            </a:r>
            <a:r>
              <a:rPr kumimoji="1" lang="en-US" altLang="ja-JP" sz="1600" b="1" kern="1200" dirty="0" smtClean="0">
                <a:solidFill>
                  <a:srgbClr val="F8F8F8"/>
                </a:solidFill>
                <a:latin typeface="Tahoma" pitchFamily="34" charset="0"/>
                <a:ea typeface="HGP創英角ｺﾞｼｯｸUB" pitchFamily="50" charset="-128"/>
                <a:cs typeface="+mn-cs"/>
              </a:rPr>
              <a:t>TBD</a:t>
            </a:r>
            <a:endParaRPr kumimoji="1" lang="en-US" altLang="ja-JP" sz="1600" b="1" kern="1200" dirty="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Temperature : 293K</a:t>
            </a:r>
          </a:p>
        </p:txBody>
      </p:sp>
      <p:sp>
        <p:nvSpPr>
          <p:cNvPr id="931846" name="Rectangle 6"/>
          <p:cNvSpPr>
            <a:spLocks noChangeArrowheads="1"/>
          </p:cNvSpPr>
          <p:nvPr/>
        </p:nvSpPr>
        <p:spPr bwMode="auto">
          <a:xfrm>
            <a:off x="5291138" y="1773238"/>
            <a:ext cx="2305050" cy="274637"/>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latin typeface="Tahoma" pitchFamily="34" charset="0"/>
                <a:ea typeface="HGP創英角ｺﾞｼｯｸUB" pitchFamily="50" charset="-128"/>
                <a:cs typeface="+mn-cs"/>
              </a:rPr>
              <a:t>(Preliminary parameters)</a:t>
            </a:r>
          </a:p>
        </p:txBody>
      </p:sp>
      <p:pic>
        <p:nvPicPr>
          <p:cNvPr id="931850" name="Picture 10"/>
          <p:cNvPicPr>
            <a:picLocks noChangeAspect="1" noChangeArrowheads="1"/>
          </p:cNvPicPr>
          <p:nvPr/>
        </p:nvPicPr>
        <p:blipFill>
          <a:blip r:embed="rId3" cstate="print"/>
          <a:srcRect/>
          <a:stretch>
            <a:fillRect/>
          </a:stretch>
        </p:blipFill>
        <p:spPr bwMode="auto">
          <a:xfrm>
            <a:off x="898526" y="2205038"/>
            <a:ext cx="7431087" cy="4176712"/>
          </a:xfrm>
          <a:prstGeom prst="rect">
            <a:avLst/>
          </a:prstGeom>
          <a:noFill/>
          <a:ln w="1587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Tree>
  </p:cSld>
  <p:clrMapOvr>
    <a:masterClrMapping/>
  </p:clrMapOvr>
  <p:transition advTm="1712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sp>
        <p:nvSpPr>
          <p:cNvPr id="1106946" name="Rectangle 2"/>
          <p:cNvSpPr>
            <a:spLocks noGrp="1" noChangeArrowheads="1"/>
          </p:cNvSpPr>
          <p:nvPr>
            <p:ph type="title"/>
          </p:nvPr>
        </p:nvSpPr>
        <p:spPr/>
        <p:txBody>
          <a:bodyPr/>
          <a:lstStyle/>
          <a:p>
            <a:r>
              <a:rPr lang="en-US" altLang="ja-JP" dirty="0" smtClean="0"/>
              <a:t>DPF sensitivity</a:t>
            </a:r>
            <a:endParaRPr lang="ja-JP" altLang="en-US" dirty="0"/>
          </a:p>
        </p:txBody>
      </p:sp>
      <p:sp>
        <p:nvSpPr>
          <p:cNvPr id="1106947" name="AutoShape 3"/>
          <p:cNvSpPr>
            <a:spLocks noChangeAspect="1" noChangeArrowheads="1"/>
          </p:cNvSpPr>
          <p:nvPr/>
        </p:nvSpPr>
        <p:spPr bwMode="auto">
          <a:xfrm>
            <a:off x="900113" y="2205038"/>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06948" name="Picture 4"/>
          <p:cNvPicPr>
            <a:picLocks noChangeAspect="1" noChangeArrowheads="1"/>
          </p:cNvPicPr>
          <p:nvPr/>
        </p:nvPicPr>
        <p:blipFill>
          <a:blip r:embed="rId4" cstate="print"/>
          <a:srcRect/>
          <a:stretch>
            <a:fillRect/>
          </a:stretch>
        </p:blipFill>
        <p:spPr bwMode="auto">
          <a:xfrm>
            <a:off x="993775" y="2181225"/>
            <a:ext cx="7343775" cy="4271963"/>
          </a:xfrm>
          <a:prstGeom prst="rect">
            <a:avLst/>
          </a:prstGeom>
          <a:noFill/>
          <a:ln w="15875">
            <a:noFill/>
            <a:miter lim="800000"/>
            <a:headEnd/>
            <a:tailEnd/>
          </a:ln>
          <a:effectLst/>
        </p:spPr>
      </p:pic>
      <p:sp>
        <p:nvSpPr>
          <p:cNvPr id="1106949" name="Freeform 5"/>
          <p:cNvSpPr>
            <a:spLocks noChangeAspect="1"/>
          </p:cNvSpPr>
          <p:nvPr/>
        </p:nvSpPr>
        <p:spPr bwMode="auto">
          <a:xfrm>
            <a:off x="4859338" y="2420938"/>
            <a:ext cx="1438275" cy="3330575"/>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20000"/>
            </a:srgbClr>
          </a:solidFill>
          <a:ln w="15875" cap="flat" cmpd="sng">
            <a:noFill/>
            <a:prstDash val="solid"/>
            <a:round/>
            <a:headEnd/>
            <a:tailEnd/>
          </a:ln>
          <a:effectLst/>
        </p:spPr>
        <p:txBody>
          <a:bodyPr wrap="none" anchor="ctr">
            <a:spAutoFit/>
          </a:bodyPr>
          <a:lstStyle/>
          <a:p>
            <a:endParaRPr lang="ja-JP" altLang="en-US" dirty="0"/>
          </a:p>
        </p:txBody>
      </p:sp>
      <p:sp>
        <p:nvSpPr>
          <p:cNvPr id="1106950" name="Rectangle 6"/>
          <p:cNvSpPr>
            <a:spLocks noChangeAspect="1" noChangeArrowheads="1"/>
          </p:cNvSpPr>
          <p:nvPr/>
        </p:nvSpPr>
        <p:spPr bwMode="auto">
          <a:xfrm>
            <a:off x="4643438" y="4143380"/>
            <a:ext cx="1444626" cy="3693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2000" b="1" dirty="0">
                <a:solidFill>
                  <a:srgbClr val="CC99FF"/>
                </a:solidFill>
                <a:latin typeface="Tahoma" pitchFamily="34" charset="0"/>
              </a:rPr>
              <a:t>  DECIGO </a:t>
            </a:r>
          </a:p>
        </p:txBody>
      </p:sp>
      <p:sp>
        <p:nvSpPr>
          <p:cNvPr id="1106952" name="Freeform 8"/>
          <p:cNvSpPr>
            <a:spLocks noChangeAspect="1"/>
          </p:cNvSpPr>
          <p:nvPr/>
        </p:nvSpPr>
        <p:spPr bwMode="auto">
          <a:xfrm>
            <a:off x="6786563" y="3354388"/>
            <a:ext cx="719137" cy="719137"/>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alpha val="50000"/>
            </a:srgbClr>
          </a:solidFill>
          <a:ln w="3175" cap="flat" cmpd="sng">
            <a:noFill/>
            <a:prstDash val="solid"/>
            <a:round/>
            <a:headEnd/>
            <a:tailEnd/>
          </a:ln>
          <a:effectLst/>
        </p:spPr>
        <p:txBody>
          <a:bodyPr wrap="none" anchor="ctr">
            <a:spAutoFit/>
          </a:bodyPr>
          <a:lstStyle/>
          <a:p>
            <a:endParaRPr lang="ja-JP" altLang="en-US" dirty="0"/>
          </a:p>
        </p:txBody>
      </p:sp>
      <p:sp>
        <p:nvSpPr>
          <p:cNvPr id="1106953" name="Freeform 9"/>
          <p:cNvSpPr>
            <a:spLocks noChangeAspect="1"/>
          </p:cNvSpPr>
          <p:nvPr/>
        </p:nvSpPr>
        <p:spPr bwMode="auto">
          <a:xfrm>
            <a:off x="6065838" y="3119438"/>
            <a:ext cx="1530350" cy="987425"/>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54" name="Oval 10"/>
          <p:cNvSpPr>
            <a:spLocks noChangeAspect="1" noChangeArrowheads="1"/>
          </p:cNvSpPr>
          <p:nvPr/>
        </p:nvSpPr>
        <p:spPr bwMode="auto">
          <a:xfrm>
            <a:off x="7146925" y="4106863"/>
            <a:ext cx="179387" cy="180975"/>
          </a:xfrm>
          <a:prstGeom prst="ellipse">
            <a:avLst/>
          </a:prstGeom>
          <a:solidFill>
            <a:srgbClr val="FF9900"/>
          </a:solidFill>
          <a:ln w="15875">
            <a:noFill/>
            <a:round/>
            <a:headEnd/>
            <a:tailEnd/>
          </a:ln>
          <a:effectLst/>
        </p:spPr>
        <p:txBody>
          <a:bodyPr wrap="none" anchor="ctr">
            <a:spAutoFit/>
          </a:bodyPr>
          <a:lstStyle/>
          <a:p>
            <a:endParaRPr lang="ja-JP" altLang="en-US" dirty="0"/>
          </a:p>
        </p:txBody>
      </p:sp>
      <p:sp>
        <p:nvSpPr>
          <p:cNvPr id="1106955" name="Freeform 11"/>
          <p:cNvSpPr>
            <a:spLocks noChangeAspect="1"/>
          </p:cNvSpPr>
          <p:nvPr/>
        </p:nvSpPr>
        <p:spPr bwMode="auto">
          <a:xfrm>
            <a:off x="6065838" y="3836988"/>
            <a:ext cx="539750" cy="900112"/>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56" name="Rectangle 12"/>
          <p:cNvSpPr>
            <a:spLocks noChangeAspect="1" noChangeArrowheads="1"/>
          </p:cNvSpPr>
          <p:nvPr/>
        </p:nvSpPr>
        <p:spPr bwMode="auto">
          <a:xfrm>
            <a:off x="7246938" y="4600526"/>
            <a:ext cx="851515" cy="400110"/>
          </a:xfrm>
          <a:prstGeom prst="rect">
            <a:avLst/>
          </a:prstGeom>
          <a:noFill/>
          <a:ln w="9525">
            <a:noFill/>
            <a:miter lim="800000"/>
            <a:headEnd/>
            <a:tailEnd/>
          </a:ln>
          <a:effectLst/>
        </p:spPr>
        <p:txBody>
          <a:bodyPr wrap="none">
            <a:spAutoFit/>
          </a:bodyPr>
          <a:lstStyle/>
          <a:p>
            <a:pPr>
              <a:buFontTx/>
              <a:buNone/>
            </a:pPr>
            <a:r>
              <a:rPr lang="en-US" altLang="ja-JP" sz="2000" b="1" dirty="0">
                <a:solidFill>
                  <a:srgbClr val="FFCC99"/>
                </a:solidFill>
                <a:latin typeface="Tahoma" pitchFamily="34" charset="0"/>
              </a:rPr>
              <a:t>LCGT</a:t>
            </a:r>
          </a:p>
        </p:txBody>
      </p:sp>
      <p:sp>
        <p:nvSpPr>
          <p:cNvPr id="1106957" name="Rectangle 13"/>
          <p:cNvSpPr>
            <a:spLocks noChangeAspect="1" noChangeArrowheads="1"/>
          </p:cNvSpPr>
          <p:nvPr/>
        </p:nvSpPr>
        <p:spPr bwMode="auto">
          <a:xfrm>
            <a:off x="6982308" y="3253087"/>
            <a:ext cx="1233030"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FF66"/>
                </a:solidFill>
              </a:rPr>
              <a:t>Core-collapse</a:t>
            </a:r>
          </a:p>
          <a:p>
            <a:pPr algn="l">
              <a:buFontTx/>
              <a:buNone/>
            </a:pPr>
            <a:r>
              <a:rPr lang="en-US" altLang="ja-JP" sz="1200" b="1" dirty="0" smtClean="0">
                <a:solidFill>
                  <a:srgbClr val="FFFF66"/>
                </a:solidFill>
              </a:rPr>
              <a:t>Supernovae</a:t>
            </a:r>
          </a:p>
        </p:txBody>
      </p:sp>
      <p:sp>
        <p:nvSpPr>
          <p:cNvPr id="1106958" name="Rectangle 14"/>
          <p:cNvSpPr>
            <a:spLocks noChangeAspect="1" noChangeArrowheads="1"/>
          </p:cNvSpPr>
          <p:nvPr/>
        </p:nvSpPr>
        <p:spPr bwMode="auto">
          <a:xfrm>
            <a:off x="6000760" y="2967335"/>
            <a:ext cx="934871"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CCFFCC"/>
                </a:solidFill>
                <a:latin typeface="Tahoma" pitchFamily="34" charset="0"/>
              </a:rPr>
              <a:t>NS binary</a:t>
            </a:r>
          </a:p>
          <a:p>
            <a:pPr algn="l">
              <a:buFontTx/>
              <a:buNone/>
            </a:pPr>
            <a:r>
              <a:rPr lang="en-US" altLang="ja-JP" sz="1200" b="1" dirty="0" smtClean="0">
                <a:solidFill>
                  <a:srgbClr val="CCFFCC"/>
                </a:solidFill>
              </a:rPr>
              <a:t>   inspiral</a:t>
            </a:r>
            <a:endParaRPr lang="ja-JP" altLang="en-US" sz="1200" b="1" dirty="0">
              <a:solidFill>
                <a:srgbClr val="CCFFCC"/>
              </a:solidFill>
              <a:latin typeface="Tahoma" pitchFamily="34" charset="0"/>
            </a:endParaRPr>
          </a:p>
        </p:txBody>
      </p:sp>
      <p:sp>
        <p:nvSpPr>
          <p:cNvPr id="1106959" name="Rectangle 15"/>
          <p:cNvSpPr>
            <a:spLocks noChangeAspect="1" noChangeArrowheads="1"/>
          </p:cNvSpPr>
          <p:nvPr/>
        </p:nvSpPr>
        <p:spPr bwMode="auto">
          <a:xfrm>
            <a:off x="7297761" y="3960819"/>
            <a:ext cx="631825" cy="396875"/>
          </a:xfrm>
          <a:prstGeom prst="rect">
            <a:avLst/>
          </a:prstGeom>
          <a:noFill/>
          <a:ln w="9525">
            <a:noFill/>
            <a:miter lim="800000"/>
            <a:headEnd/>
            <a:tailEnd/>
          </a:ln>
          <a:effectLst/>
        </p:spPr>
        <p:txBody>
          <a:bodyPr wrap="none">
            <a:spAutoFit/>
          </a:bodyPr>
          <a:lstStyle/>
          <a:p>
            <a:pPr algn="l">
              <a:buFontTx/>
              <a:buNone/>
            </a:pPr>
            <a:r>
              <a:rPr lang="en-US" altLang="ja-JP" sz="1000" b="1" dirty="0">
                <a:solidFill>
                  <a:srgbClr val="FF9900"/>
                </a:solidFill>
                <a:latin typeface="Tahoma" pitchFamily="34" charset="0"/>
              </a:rPr>
              <a:t>ScoX-1</a:t>
            </a:r>
          </a:p>
          <a:p>
            <a:pPr algn="l">
              <a:buFontTx/>
              <a:buNone/>
            </a:pPr>
            <a:r>
              <a:rPr lang="en-US" altLang="ja-JP" sz="1000" b="1" dirty="0">
                <a:solidFill>
                  <a:srgbClr val="FF9900"/>
                </a:solidFill>
                <a:latin typeface="Tahoma" pitchFamily="34" charset="0"/>
              </a:rPr>
              <a:t>  (1yr)</a:t>
            </a:r>
          </a:p>
        </p:txBody>
      </p:sp>
      <p:sp>
        <p:nvSpPr>
          <p:cNvPr id="1106960" name="Rectangle 16"/>
          <p:cNvSpPr>
            <a:spLocks noChangeAspect="1" noChangeArrowheads="1"/>
          </p:cNvSpPr>
          <p:nvPr/>
        </p:nvSpPr>
        <p:spPr bwMode="auto">
          <a:xfrm>
            <a:off x="6113463" y="3900488"/>
            <a:ext cx="755335" cy="430887"/>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9900"/>
                </a:solidFill>
                <a:latin typeface="Tahoma" pitchFamily="34" charset="0"/>
              </a:rPr>
              <a:t>Pulsar</a:t>
            </a:r>
            <a:endParaRPr lang="ja-JP" altLang="en-US" sz="1200" b="1" dirty="0">
              <a:solidFill>
                <a:srgbClr val="FF9900"/>
              </a:solidFill>
              <a:latin typeface="Tahoma" pitchFamily="34" charset="0"/>
            </a:endParaRPr>
          </a:p>
          <a:p>
            <a:pPr algn="l">
              <a:buFontTx/>
              <a:buNone/>
            </a:pPr>
            <a:r>
              <a:rPr lang="ja-JP" altLang="en-US" sz="1000" b="1" dirty="0">
                <a:solidFill>
                  <a:srgbClr val="FF9900"/>
                </a:solidFill>
                <a:latin typeface="Tahoma" pitchFamily="34" charset="0"/>
              </a:rPr>
              <a:t>　　  </a:t>
            </a:r>
            <a:r>
              <a:rPr lang="en-US" altLang="ja-JP" sz="1000" b="1" dirty="0">
                <a:solidFill>
                  <a:srgbClr val="FF9900"/>
                </a:solidFill>
                <a:latin typeface="Tahoma" pitchFamily="34" charset="0"/>
              </a:rPr>
              <a:t>(1yr)</a:t>
            </a:r>
          </a:p>
        </p:txBody>
      </p:sp>
      <p:sp>
        <p:nvSpPr>
          <p:cNvPr id="1106962" name="Freeform 18"/>
          <p:cNvSpPr>
            <a:spLocks noChangeAspect="1"/>
          </p:cNvSpPr>
          <p:nvPr/>
        </p:nvSpPr>
        <p:spPr bwMode="auto">
          <a:xfrm>
            <a:off x="2339975" y="2757488"/>
            <a:ext cx="2146300"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spAutoFit/>
          </a:bodyPr>
          <a:lstStyle/>
          <a:p>
            <a:endParaRPr lang="ja-JP" altLang="en-US" dirty="0"/>
          </a:p>
        </p:txBody>
      </p:sp>
      <p:sp>
        <p:nvSpPr>
          <p:cNvPr id="1106963" name="Freeform 19"/>
          <p:cNvSpPr>
            <a:spLocks noChangeAspect="1"/>
          </p:cNvSpPr>
          <p:nvPr/>
        </p:nvSpPr>
        <p:spPr bwMode="auto">
          <a:xfrm>
            <a:off x="3186113" y="2397125"/>
            <a:ext cx="1890713" cy="1081088"/>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64" name="Freeform 20"/>
          <p:cNvSpPr>
            <a:spLocks noChangeAspect="1"/>
          </p:cNvSpPr>
          <p:nvPr/>
        </p:nvSpPr>
        <p:spPr bwMode="auto">
          <a:xfrm>
            <a:off x="2916238" y="2882900"/>
            <a:ext cx="1371600" cy="898525"/>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66" name="Rectangle 22"/>
          <p:cNvSpPr>
            <a:spLocks noChangeAspect="1" noChangeArrowheads="1"/>
          </p:cNvSpPr>
          <p:nvPr/>
        </p:nvSpPr>
        <p:spPr bwMode="auto">
          <a:xfrm>
            <a:off x="3714744" y="2571744"/>
            <a:ext cx="1066318"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99CCFF"/>
                </a:solidFill>
                <a:latin typeface="Tahoma" pitchFamily="34" charset="0"/>
              </a:rPr>
              <a:t>Massive BH</a:t>
            </a:r>
            <a:endParaRPr lang="en-US" altLang="ja-JP" sz="1200" b="1" dirty="0" smtClean="0">
              <a:solidFill>
                <a:srgbClr val="99CCFF"/>
              </a:solidFill>
            </a:endParaRPr>
          </a:p>
          <a:p>
            <a:pPr algn="l">
              <a:buFontTx/>
              <a:buNone/>
            </a:pPr>
            <a:r>
              <a:rPr lang="en-US" altLang="ja-JP" sz="1200" b="1" dirty="0" smtClean="0">
                <a:solidFill>
                  <a:srgbClr val="99CCFF"/>
                </a:solidFill>
                <a:latin typeface="Tahoma" pitchFamily="34" charset="0"/>
              </a:rPr>
              <a:t>     inspirals</a:t>
            </a:r>
            <a:endParaRPr lang="ja-JP" altLang="en-US" sz="1200" b="1" dirty="0" smtClean="0">
              <a:solidFill>
                <a:srgbClr val="99CCFF"/>
              </a:solidFill>
              <a:latin typeface="Tahoma" pitchFamily="34" charset="0"/>
            </a:endParaRPr>
          </a:p>
        </p:txBody>
      </p:sp>
      <p:sp>
        <p:nvSpPr>
          <p:cNvPr id="1106967" name="Rectangle 23"/>
          <p:cNvSpPr>
            <a:spLocks noChangeAspect="1" noChangeArrowheads="1"/>
          </p:cNvSpPr>
          <p:nvPr/>
        </p:nvSpPr>
        <p:spPr bwMode="auto">
          <a:xfrm>
            <a:off x="3770177" y="3038773"/>
            <a:ext cx="801823"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CC99FF"/>
                </a:solidFill>
                <a:latin typeface="Tahoma" pitchFamily="34" charset="0"/>
              </a:rPr>
              <a:t>Galaxy</a:t>
            </a:r>
          </a:p>
          <a:p>
            <a:pPr algn="l">
              <a:buFontTx/>
              <a:buNone/>
            </a:pPr>
            <a:r>
              <a:rPr lang="en-US" altLang="ja-JP" sz="1200" b="1" dirty="0" smtClean="0">
                <a:solidFill>
                  <a:srgbClr val="CC99FF"/>
                </a:solidFill>
              </a:rPr>
              <a:t>binaries</a:t>
            </a:r>
            <a:endParaRPr lang="ja-JP" altLang="en-US" sz="1200" b="1" dirty="0">
              <a:solidFill>
                <a:srgbClr val="CC99FF"/>
              </a:solidFill>
              <a:latin typeface="Tahoma" pitchFamily="34" charset="0"/>
            </a:endParaRPr>
          </a:p>
        </p:txBody>
      </p:sp>
      <p:sp>
        <p:nvSpPr>
          <p:cNvPr id="1106969" name="Rectangle 25"/>
          <p:cNvSpPr>
            <a:spLocks noChangeAspect="1" noChangeArrowheads="1"/>
          </p:cNvSpPr>
          <p:nvPr/>
        </p:nvSpPr>
        <p:spPr bwMode="auto">
          <a:xfrm>
            <a:off x="5580063" y="5214950"/>
            <a:ext cx="1996059"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DDDDDD"/>
                </a:solidFill>
                <a:latin typeface="Tahoma" pitchFamily="34" charset="0"/>
              </a:rPr>
              <a:t>Gravity-gradient noise</a:t>
            </a:r>
            <a:endParaRPr lang="ja-JP" altLang="en-US" sz="1200" b="1" dirty="0">
              <a:solidFill>
                <a:srgbClr val="DDDDDD"/>
              </a:solidFill>
              <a:latin typeface="Tahoma" pitchFamily="34" charset="0"/>
            </a:endParaRPr>
          </a:p>
          <a:p>
            <a:pPr algn="l">
              <a:buFontTx/>
              <a:buNone/>
            </a:pPr>
            <a:r>
              <a:rPr lang="ja-JP" altLang="en-US" sz="1200" b="1" dirty="0">
                <a:solidFill>
                  <a:srgbClr val="DDDDDD"/>
                </a:solidFill>
                <a:latin typeface="Tahoma" pitchFamily="34" charset="0"/>
              </a:rPr>
              <a:t> </a:t>
            </a:r>
            <a:r>
              <a:rPr lang="en-US" altLang="ja-JP" sz="1200" b="1" dirty="0" smtClean="0">
                <a:solidFill>
                  <a:srgbClr val="DDDDDD"/>
                </a:solidFill>
                <a:latin typeface="Tahoma" pitchFamily="34" charset="0"/>
              </a:rPr>
              <a:t>(Terrestrial detectors)</a:t>
            </a:r>
            <a:endParaRPr lang="en-US" altLang="ja-JP" sz="1200" b="1" dirty="0">
              <a:solidFill>
                <a:srgbClr val="DDDDDD"/>
              </a:solidFill>
              <a:latin typeface="Tahoma" pitchFamily="34" charset="0"/>
            </a:endParaRPr>
          </a:p>
        </p:txBody>
      </p:sp>
      <p:sp>
        <p:nvSpPr>
          <p:cNvPr id="1106970" name="Line 26"/>
          <p:cNvSpPr>
            <a:spLocks noChangeShapeType="1"/>
          </p:cNvSpPr>
          <p:nvPr/>
        </p:nvSpPr>
        <p:spPr bwMode="auto">
          <a:xfrm>
            <a:off x="5435600" y="2541588"/>
            <a:ext cx="720725" cy="0"/>
          </a:xfrm>
          <a:prstGeom prst="line">
            <a:avLst/>
          </a:prstGeom>
          <a:noFill/>
          <a:ln w="25400">
            <a:solidFill>
              <a:srgbClr val="FF0000"/>
            </a:solidFill>
            <a:round/>
            <a:headEnd/>
            <a:tailEnd/>
          </a:ln>
          <a:effectLst/>
        </p:spPr>
        <p:txBody>
          <a:bodyPr anchor="ctr">
            <a:spAutoFit/>
          </a:bodyPr>
          <a:lstStyle/>
          <a:p>
            <a:endParaRPr lang="ja-JP" altLang="en-US" dirty="0"/>
          </a:p>
        </p:txBody>
      </p:sp>
      <p:sp>
        <p:nvSpPr>
          <p:cNvPr id="1106971" name="Line 27"/>
          <p:cNvSpPr>
            <a:spLocks noChangeShapeType="1"/>
          </p:cNvSpPr>
          <p:nvPr/>
        </p:nvSpPr>
        <p:spPr bwMode="auto">
          <a:xfrm>
            <a:off x="5321300" y="2397125"/>
            <a:ext cx="142875" cy="142875"/>
          </a:xfrm>
          <a:prstGeom prst="line">
            <a:avLst/>
          </a:prstGeom>
          <a:noFill/>
          <a:ln w="25400">
            <a:solidFill>
              <a:srgbClr val="FF0000"/>
            </a:solidFill>
            <a:round/>
            <a:headEnd/>
            <a:tailEnd/>
          </a:ln>
          <a:effectLst/>
        </p:spPr>
        <p:txBody>
          <a:bodyPr anchor="ctr">
            <a:spAutoFit/>
          </a:bodyPr>
          <a:lstStyle/>
          <a:p>
            <a:endParaRPr lang="ja-JP" altLang="en-US" dirty="0"/>
          </a:p>
        </p:txBody>
      </p:sp>
      <p:sp>
        <p:nvSpPr>
          <p:cNvPr id="1106972" name="Rectangle 28"/>
          <p:cNvSpPr>
            <a:spLocks noChangeAspect="1" noChangeArrowheads="1"/>
          </p:cNvSpPr>
          <p:nvPr/>
        </p:nvSpPr>
        <p:spPr bwMode="auto">
          <a:xfrm>
            <a:off x="5724525" y="2565400"/>
            <a:ext cx="1112838" cy="336550"/>
          </a:xfrm>
          <a:prstGeom prst="rect">
            <a:avLst/>
          </a:prstGeom>
          <a:noFill/>
          <a:ln w="9525">
            <a:noFill/>
            <a:miter lim="800000"/>
            <a:headEnd/>
            <a:tailEnd/>
          </a:ln>
          <a:effectLst/>
        </p:spPr>
        <p:txBody>
          <a:bodyPr wrap="none">
            <a:spAutoFit/>
          </a:bodyPr>
          <a:lstStyle/>
          <a:p>
            <a:pPr>
              <a:buFontTx/>
              <a:buNone/>
            </a:pPr>
            <a:r>
              <a:rPr lang="en-US" altLang="ja-JP" sz="1600" b="1" dirty="0">
                <a:solidFill>
                  <a:srgbClr val="FF9999"/>
                </a:solidFill>
                <a:latin typeface="Tahoma" pitchFamily="34" charset="0"/>
              </a:rPr>
              <a:t>DPF limit</a:t>
            </a:r>
          </a:p>
        </p:txBody>
      </p:sp>
      <p:sp>
        <p:nvSpPr>
          <p:cNvPr id="1106974" name="Line 30"/>
          <p:cNvSpPr>
            <a:spLocks noChangeAspect="1" noChangeShapeType="1"/>
          </p:cNvSpPr>
          <p:nvPr/>
        </p:nvSpPr>
        <p:spPr bwMode="auto">
          <a:xfrm flipH="1" flipV="1">
            <a:off x="2339975" y="3062288"/>
            <a:ext cx="3455988" cy="2071687"/>
          </a:xfrm>
          <a:prstGeom prst="line">
            <a:avLst/>
          </a:prstGeom>
          <a:noFill/>
          <a:ln w="50800">
            <a:solidFill>
              <a:srgbClr val="FF99CC"/>
            </a:solidFill>
            <a:round/>
            <a:headEnd/>
            <a:tailEnd/>
          </a:ln>
          <a:effectLst/>
        </p:spPr>
        <p:txBody>
          <a:bodyPr anchor="ctr">
            <a:spAutoFit/>
          </a:bodyPr>
          <a:lstStyle/>
          <a:p>
            <a:endParaRPr lang="ja-JP" altLang="en-US" dirty="0"/>
          </a:p>
        </p:txBody>
      </p:sp>
      <p:sp>
        <p:nvSpPr>
          <p:cNvPr id="1106975" name="Rectangle 31"/>
          <p:cNvSpPr>
            <a:spLocks noChangeAspect="1" noChangeArrowheads="1"/>
          </p:cNvSpPr>
          <p:nvPr/>
        </p:nvSpPr>
        <p:spPr bwMode="auto">
          <a:xfrm>
            <a:off x="2955155" y="4317372"/>
            <a:ext cx="1688283" cy="683264"/>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CCCC"/>
                </a:solidFill>
                <a:latin typeface="Tahoma" pitchFamily="34" charset="0"/>
              </a:rPr>
              <a:t>Background GWs</a:t>
            </a:r>
          </a:p>
          <a:p>
            <a:pPr algn="l">
              <a:buFontTx/>
              <a:buNone/>
            </a:pPr>
            <a:r>
              <a:rPr lang="en-US" altLang="ja-JP" sz="1200" b="1" dirty="0" smtClean="0">
                <a:solidFill>
                  <a:srgbClr val="FFCCCC"/>
                </a:solidFill>
              </a:rPr>
              <a:t>from early universe</a:t>
            </a:r>
            <a:endParaRPr lang="ja-JP" altLang="en-US" sz="1200" b="1" dirty="0">
              <a:solidFill>
                <a:srgbClr val="FFCCCC"/>
              </a:solidFill>
              <a:latin typeface="Tahoma" pitchFamily="34" charset="0"/>
            </a:endParaRPr>
          </a:p>
          <a:p>
            <a:pPr algn="l">
              <a:lnSpc>
                <a:spcPct val="120000"/>
              </a:lnSpc>
              <a:buFontTx/>
              <a:buNone/>
            </a:pPr>
            <a:r>
              <a:rPr lang="ja-JP" altLang="en-US" sz="1200" b="1" dirty="0">
                <a:solidFill>
                  <a:srgbClr val="FFCCCC"/>
                </a:solidFill>
                <a:latin typeface="Tahoma" pitchFamily="34" charset="0"/>
              </a:rPr>
              <a:t>    </a:t>
            </a:r>
            <a:r>
              <a:rPr lang="en-US" altLang="ja-JP" sz="1200" b="1" dirty="0">
                <a:solidFill>
                  <a:srgbClr val="FFCCCC"/>
                </a:solidFill>
                <a:latin typeface="Tahoma" pitchFamily="34" charset="0"/>
              </a:rPr>
              <a:t>(</a:t>
            </a:r>
            <a:r>
              <a:rPr lang="en-US" altLang="ja-JP" sz="1000" b="1" dirty="0">
                <a:solidFill>
                  <a:srgbClr val="FFCCCC"/>
                </a:solidFill>
                <a:latin typeface="Symbol" pitchFamily="18" charset="2"/>
              </a:rPr>
              <a:t>W</a:t>
            </a:r>
            <a:r>
              <a:rPr lang="en-US" altLang="ja-JP" sz="1000" b="1" baseline="-10000" dirty="0">
                <a:solidFill>
                  <a:srgbClr val="FFCCCC"/>
                </a:solidFill>
                <a:latin typeface="Tahoma" pitchFamily="34" charset="0"/>
              </a:rPr>
              <a:t>gw</a:t>
            </a:r>
            <a:r>
              <a:rPr lang="en-US" altLang="ja-JP" sz="1000" b="1" dirty="0">
                <a:solidFill>
                  <a:srgbClr val="FFCCCC"/>
                </a:solidFill>
                <a:latin typeface="Tahoma" pitchFamily="34" charset="0"/>
              </a:rPr>
              <a:t>=10</a:t>
            </a:r>
            <a:r>
              <a:rPr lang="en-US" altLang="ja-JP" sz="1000" b="1" baseline="30000" dirty="0">
                <a:solidFill>
                  <a:srgbClr val="FFCCCC"/>
                </a:solidFill>
                <a:latin typeface="Tahoma" pitchFamily="34" charset="0"/>
              </a:rPr>
              <a:t>-14</a:t>
            </a:r>
            <a:r>
              <a:rPr lang="en-US" altLang="ja-JP" sz="1200" b="1" dirty="0">
                <a:solidFill>
                  <a:srgbClr val="FFCCCC"/>
                </a:solidFill>
                <a:latin typeface="Tahoma" pitchFamily="34" charset="0"/>
              </a:rPr>
              <a:t>)</a:t>
            </a:r>
          </a:p>
        </p:txBody>
      </p:sp>
      <p:sp>
        <p:nvSpPr>
          <p:cNvPr id="1106976" name="Rectangle 32"/>
          <p:cNvSpPr>
            <a:spLocks noChangeArrowheads="1"/>
          </p:cNvSpPr>
          <p:nvPr/>
        </p:nvSpPr>
        <p:spPr bwMode="auto">
          <a:xfrm>
            <a:off x="1339854" y="1071546"/>
            <a:ext cx="6661170"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rPr>
              <a:t>DPF sensitivity     </a:t>
            </a:r>
            <a:r>
              <a:rPr lang="en-US" altLang="ja-JP" sz="2000" b="1" i="1" dirty="0" smtClean="0">
                <a:solidFill>
                  <a:srgbClr val="FFCCFF"/>
                </a:solidFill>
                <a:latin typeface="Tahoma" pitchFamily="34" charset="0"/>
              </a:rPr>
              <a:t>h</a:t>
            </a:r>
            <a:r>
              <a:rPr lang="en-US" altLang="ja-JP" sz="2000" b="1" dirty="0" smtClean="0">
                <a:solidFill>
                  <a:srgbClr val="FFCCFF"/>
                </a:solidFill>
                <a:latin typeface="Tahoma" pitchFamily="34" charset="0"/>
              </a:rPr>
              <a:t> ~ 2x10</a:t>
            </a:r>
            <a:r>
              <a:rPr lang="en-US" altLang="ja-JP" sz="2000" b="1" baseline="30000" dirty="0" smtClean="0">
                <a:solidFill>
                  <a:srgbClr val="FFCCFF"/>
                </a:solidFill>
                <a:latin typeface="Tahoma" pitchFamily="34" charset="0"/>
              </a:rPr>
              <a:t>-15</a:t>
            </a:r>
            <a:r>
              <a:rPr lang="en-US" altLang="ja-JP" sz="2000" b="1" dirty="0" smtClean="0">
                <a:solidFill>
                  <a:srgbClr val="FFCCFF"/>
                </a:solidFill>
                <a:latin typeface="Tahoma" pitchFamily="34" charset="0"/>
              </a:rPr>
              <a:t> Hz</a:t>
            </a:r>
            <a:r>
              <a:rPr lang="en-US" altLang="ja-JP" sz="2000" b="1" baseline="30000" dirty="0" smtClean="0">
                <a:solidFill>
                  <a:srgbClr val="FFCCFF"/>
                </a:solidFill>
                <a:latin typeface="Tahoma" pitchFamily="34" charset="0"/>
              </a:rPr>
              <a:t>1/2</a:t>
            </a:r>
            <a:r>
              <a:rPr lang="en-US" altLang="ja-JP" sz="2000" b="1" dirty="0" smtClean="0">
                <a:solidFill>
                  <a:srgbClr val="FFCCFF"/>
                </a:solidFill>
                <a:latin typeface="Tahoma" pitchFamily="34" charset="0"/>
              </a:rPr>
              <a:t>  </a:t>
            </a:r>
            <a:endParaRPr lang="ja-JP" altLang="en-US" sz="2000" b="1" dirty="0">
              <a:solidFill>
                <a:srgbClr val="FFCCFF"/>
              </a:solidFill>
              <a:latin typeface="Tahoma" pitchFamily="34" charset="0"/>
            </a:endParaRPr>
          </a:p>
        </p:txBody>
      </p:sp>
      <p:pic>
        <p:nvPicPr>
          <p:cNvPr id="38" name="図 37" descr="txp_fig.bmp"/>
          <p:cNvPicPr>
            <a:picLocks noChangeAspect="1"/>
          </p:cNvPicPr>
          <p:nvPr>
            <p:custDataLst>
              <p:tags r:id="rId1"/>
            </p:custDataLst>
          </p:nvPr>
        </p:nvPicPr>
        <p:blipFill>
          <a:blip r:embed="rId5" cstate="print">
            <a:clrChange>
              <a:clrFrom>
                <a:srgbClr val="FFFFFF"/>
              </a:clrFrom>
              <a:clrTo>
                <a:srgbClr val="FFFFFF">
                  <a:alpha val="0"/>
                </a:srgbClr>
              </a:clrTo>
            </a:clrChange>
            <a:lum bright="90000"/>
          </a:blip>
          <a:stretch>
            <a:fillRect/>
          </a:stretch>
        </p:blipFill>
        <p:spPr>
          <a:xfrm>
            <a:off x="7000892" y="1857364"/>
            <a:ext cx="1643074" cy="438970"/>
          </a:xfrm>
          <a:prstGeom prst="rect">
            <a:avLst/>
          </a:prstGeom>
        </p:spPr>
      </p:pic>
      <p:sp>
        <p:nvSpPr>
          <p:cNvPr id="35" name="Rectangle 32"/>
          <p:cNvSpPr>
            <a:spLocks noChangeArrowheads="1"/>
          </p:cNvSpPr>
          <p:nvPr/>
        </p:nvSpPr>
        <p:spPr bwMode="auto">
          <a:xfrm>
            <a:off x="3697308" y="1462591"/>
            <a:ext cx="3375022"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rPr>
              <a:t>(x10 of </a:t>
            </a:r>
            <a:r>
              <a:rPr lang="en-US" altLang="ja-JP" sz="1800" b="1" dirty="0" smtClean="0">
                <a:solidFill>
                  <a:srgbClr val="FFFFFF"/>
                </a:solidFill>
              </a:rPr>
              <a:t>q</a:t>
            </a:r>
            <a:r>
              <a:rPr lang="en-US" altLang="ja-JP" sz="1800" b="1" dirty="0" smtClean="0">
                <a:solidFill>
                  <a:srgbClr val="FFFFFF"/>
                </a:solidFill>
                <a:latin typeface="Tahoma" pitchFamily="34" charset="0"/>
              </a:rPr>
              <a:t>uantum noises)</a:t>
            </a:r>
            <a:endParaRPr lang="ja-JP" altLang="en-US" sz="1800" b="1" dirty="0">
              <a:solidFill>
                <a:srgbClr val="FFFFFF"/>
              </a:solidFill>
              <a:latin typeface="Tahoma" pitchFamily="34" charset="0"/>
            </a:endParaRPr>
          </a:p>
        </p:txBody>
      </p:sp>
      <p:sp>
        <p:nvSpPr>
          <p:cNvPr id="1106965" name="Rectangle 21"/>
          <p:cNvSpPr>
            <a:spLocks noChangeAspect="1" noChangeArrowheads="1"/>
          </p:cNvSpPr>
          <p:nvPr/>
        </p:nvSpPr>
        <p:spPr bwMode="auto">
          <a:xfrm>
            <a:off x="2668288" y="3723505"/>
            <a:ext cx="1475084" cy="276999"/>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DDDDDD"/>
                </a:solidFill>
              </a:rPr>
              <a:t>Foreground GWs</a:t>
            </a:r>
            <a:endParaRPr lang="ja-JP" altLang="en-US" sz="1200" b="1" dirty="0">
              <a:solidFill>
                <a:srgbClr val="DDDDDD"/>
              </a:solidFill>
              <a:latin typeface="Tahoma" pitchFamily="34" charset="0"/>
            </a:endParaRPr>
          </a:p>
        </p:txBody>
      </p:sp>
      <p:sp>
        <p:nvSpPr>
          <p:cNvPr id="1106968" name="Rectangle 24"/>
          <p:cNvSpPr>
            <a:spLocks noChangeAspect="1" noChangeArrowheads="1"/>
          </p:cNvSpPr>
          <p:nvPr/>
        </p:nvSpPr>
        <p:spPr bwMode="auto">
          <a:xfrm>
            <a:off x="2320925" y="2925763"/>
            <a:ext cx="793807" cy="400110"/>
          </a:xfrm>
          <a:prstGeom prst="rect">
            <a:avLst/>
          </a:prstGeom>
          <a:noFill/>
          <a:ln w="9525">
            <a:noFill/>
            <a:miter lim="800000"/>
            <a:headEnd/>
            <a:tailEnd/>
          </a:ln>
          <a:effectLst/>
        </p:spPr>
        <p:txBody>
          <a:bodyPr wrap="none">
            <a:spAutoFit/>
          </a:bodyPr>
          <a:lstStyle/>
          <a:p>
            <a:pPr>
              <a:buFontTx/>
              <a:buNone/>
            </a:pPr>
            <a:r>
              <a:rPr lang="en-US" altLang="ja-JP" sz="2000" b="1" dirty="0">
                <a:solidFill>
                  <a:srgbClr val="99CCFF"/>
                </a:solidFill>
                <a:latin typeface="Tahoma" pitchFamily="34" charset="0"/>
              </a:rPr>
              <a:t>LISA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GW target of DPF</a:t>
            </a:r>
            <a:endParaRPr lang="ja-JP" altLang="en-US" dirty="0"/>
          </a:p>
        </p:txBody>
      </p:sp>
      <p:sp>
        <p:nvSpPr>
          <p:cNvPr id="22" name="フッター プレースホルダ 3"/>
          <p:cNvSpPr>
            <a:spLocks noGrp="1"/>
          </p:cNvSpPr>
          <p:nvPr>
            <p:ph type="ftr" sz="quarter" idx="10"/>
          </p:nvPr>
        </p:nvSpPr>
        <p:spPr/>
        <p:txBody>
          <a:bodyPr/>
          <a:lstStyle/>
          <a:p>
            <a:r>
              <a:rPr lang="en-US" altLang="zh-CN" smtClean="0"/>
              <a:t>KEK Theory Center Cosmophysics Group Workshop (November 11, 2009, Tskuba, Ibaraki)</a:t>
            </a:r>
            <a:endParaRPr lang="en-US" altLang="ja-JP" dirty="0"/>
          </a:p>
        </p:txBody>
      </p:sp>
      <p:sp>
        <p:nvSpPr>
          <p:cNvPr id="771090" name="Rectangle 18"/>
          <p:cNvSpPr>
            <a:spLocks noChangeArrowheads="1"/>
          </p:cNvSpPr>
          <p:nvPr/>
        </p:nvSpPr>
        <p:spPr bwMode="auto">
          <a:xfrm>
            <a:off x="557210" y="4643446"/>
            <a:ext cx="3943352"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Observable range</a:t>
            </a:r>
            <a:r>
              <a:rPr lang="en-US" altLang="ja-JP" sz="2000" b="1" dirty="0" smtClean="0">
                <a:solidFill>
                  <a:srgbClr val="DDDDDD"/>
                </a:solidFill>
              </a:rPr>
              <a:t> reaches</a:t>
            </a:r>
            <a:r>
              <a:rPr lang="en-US" altLang="ja-JP" sz="2000" b="1" dirty="0" smtClean="0">
                <a:solidFill>
                  <a:srgbClr val="DDDDDD"/>
                </a:solidFill>
                <a:latin typeface="Tahoma" pitchFamily="34" charset="0"/>
                <a:ea typeface="HGP創英角ｺﾞｼｯｸUB" pitchFamily="50" charset="-128"/>
              </a:rPr>
              <a:t>   </a:t>
            </a:r>
          </a:p>
          <a:p>
            <a:pPr algn="l">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DDDDDD"/>
                </a:solidFill>
                <a:latin typeface="Tahoma" pitchFamily="34" charset="0"/>
                <a:ea typeface="HGP創英角ｺﾞｼｯｸUB" pitchFamily="50" charset="-128"/>
              </a:rPr>
              <a:t>the </a:t>
            </a:r>
            <a:r>
              <a:rPr lang="en-US" altLang="ja-JP" sz="2000" b="1" dirty="0" smtClean="0">
                <a:solidFill>
                  <a:srgbClr val="FFCCCC"/>
                </a:solidFill>
                <a:latin typeface="Tahoma" pitchFamily="34" charset="0"/>
                <a:ea typeface="HGP創英角ｺﾞｼｯｸUB" pitchFamily="50" charset="-128"/>
              </a:rPr>
              <a:t>Galactic center</a:t>
            </a:r>
            <a:r>
              <a:rPr lang="ja-JP" altLang="en-US" sz="2000" b="1" dirty="0" smtClean="0">
                <a:solidFill>
                  <a:srgbClr val="FFCCCC"/>
                </a:solidFill>
              </a:rPr>
              <a:t> </a:t>
            </a:r>
            <a:r>
              <a:rPr lang="en-US" altLang="ja-JP" sz="1800" b="1" dirty="0" smtClean="0">
                <a:solidFill>
                  <a:srgbClr val="DDDDDD"/>
                </a:solidFill>
                <a:latin typeface="Tahoma" pitchFamily="34" charset="0"/>
                <a:ea typeface="HGP創英角ｺﾞｼｯｸUB" pitchFamily="50" charset="-128"/>
              </a:rPr>
              <a:t>(SNR~5 </a:t>
            </a:r>
            <a:r>
              <a:rPr lang="en-US" altLang="ja-JP" sz="1800" b="1" dirty="0" smtClean="0">
                <a:solidFill>
                  <a:srgbClr val="DDDDDD"/>
                </a:solidFill>
              </a:rPr>
              <a:t>)</a:t>
            </a:r>
            <a:endParaRPr lang="ja-JP" altLang="en-US" sz="1800" b="1" dirty="0">
              <a:solidFill>
                <a:srgbClr val="DDDDDD"/>
              </a:solidFill>
              <a:latin typeface="Tahoma" pitchFamily="34" charset="0"/>
              <a:ea typeface="HGP創英角ｺﾞｼｯｸUB" pitchFamily="50" charset="-128"/>
            </a:endParaRPr>
          </a:p>
        </p:txBody>
      </p:sp>
      <p:sp>
        <p:nvSpPr>
          <p:cNvPr id="771076" name="AutoShape 4"/>
          <p:cNvSpPr>
            <a:spLocks noChangeArrowheads="1"/>
          </p:cNvSpPr>
          <p:nvPr/>
        </p:nvSpPr>
        <p:spPr bwMode="auto">
          <a:xfrm>
            <a:off x="715935" y="3217860"/>
            <a:ext cx="3616374" cy="1143008"/>
          </a:xfrm>
          <a:prstGeom prst="roundRect">
            <a:avLst>
              <a:gd name="adj" fmla="val 6731"/>
            </a:avLst>
          </a:prstGeom>
          <a:solidFill>
            <a:srgbClr val="CCFFCC">
              <a:alpha val="20000"/>
            </a:srgbClr>
          </a:solidFill>
          <a:ln w="15875">
            <a:noFill/>
            <a:round/>
            <a:headEnd/>
            <a:tailEnd/>
          </a:ln>
          <a:effectLst/>
        </p:spPr>
        <p:txBody>
          <a:bodyPr wrap="square" anchor="ctr">
            <a:noAutofit/>
          </a:bodyPr>
          <a:lstStyle/>
          <a:p>
            <a:endParaRPr lang="ja-JP" altLang="en-US" dirty="0"/>
          </a:p>
        </p:txBody>
      </p:sp>
      <p:sp>
        <p:nvSpPr>
          <p:cNvPr id="771079" name="Rectangle 7"/>
          <p:cNvSpPr>
            <a:spLocks noChangeArrowheads="1"/>
          </p:cNvSpPr>
          <p:nvPr/>
        </p:nvSpPr>
        <p:spPr bwMode="auto">
          <a:xfrm>
            <a:off x="801712" y="3257546"/>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BH QNM</a:t>
            </a:r>
            <a:endParaRPr lang="ja-JP" altLang="en-US" sz="2000" b="1" dirty="0">
              <a:solidFill>
                <a:srgbClr val="F8F8F8"/>
              </a:solidFill>
              <a:latin typeface="Tahoma" pitchFamily="34" charset="0"/>
              <a:ea typeface="HGP創英角ｺﾞｼｯｸUB" pitchFamily="50" charset="-128"/>
            </a:endParaRPr>
          </a:p>
        </p:txBody>
      </p:sp>
      <p:sp>
        <p:nvSpPr>
          <p:cNvPr id="771091" name="Rectangle 19"/>
          <p:cNvSpPr>
            <a:spLocks noChangeArrowheads="1"/>
          </p:cNvSpPr>
          <p:nvPr/>
        </p:nvSpPr>
        <p:spPr bwMode="auto">
          <a:xfrm>
            <a:off x="1142976" y="3708405"/>
            <a:ext cx="3170236" cy="58102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i="1" dirty="0">
                <a:solidFill>
                  <a:srgbClr val="99FF99"/>
                </a:solidFill>
                <a:latin typeface="Tahoma" pitchFamily="34" charset="0"/>
                <a:ea typeface="HGP創英角ｺﾞｼｯｸUB" pitchFamily="50" charset="-128"/>
              </a:rPr>
              <a:t>h</a:t>
            </a:r>
            <a:r>
              <a:rPr lang="en-US" altLang="ja-JP" sz="1600" b="1" dirty="0">
                <a:solidFill>
                  <a:srgbClr val="99FF99"/>
                </a:solidFill>
                <a:latin typeface="Tahoma" pitchFamily="34" charset="0"/>
                <a:ea typeface="HGP創英角ｺﾞｼｯｸUB" pitchFamily="50" charset="-128"/>
              </a:rPr>
              <a:t> ~ 10</a:t>
            </a:r>
            <a:r>
              <a:rPr lang="en-US" altLang="ja-JP" sz="1600" b="1" baseline="30000" dirty="0">
                <a:solidFill>
                  <a:srgbClr val="99FF99"/>
                </a:solidFill>
                <a:latin typeface="Tahoma" pitchFamily="34" charset="0"/>
                <a:ea typeface="HGP創英角ｺﾞｼｯｸUB" pitchFamily="50" charset="-128"/>
              </a:rPr>
              <a:t>-15</a:t>
            </a:r>
            <a:r>
              <a:rPr lang="en-US" altLang="ja-JP" sz="1600" b="1" i="1" dirty="0">
                <a:solidFill>
                  <a:srgbClr val="99FF99"/>
                </a:solidFill>
                <a:latin typeface="Tahoma" pitchFamily="34" charset="0"/>
                <a:ea typeface="HGP創英角ｺﾞｼｯｸUB" pitchFamily="50" charset="-128"/>
              </a:rPr>
              <a:t> , f</a:t>
            </a:r>
            <a:r>
              <a:rPr lang="en-US" altLang="ja-JP" sz="1600" b="1" dirty="0">
                <a:solidFill>
                  <a:srgbClr val="99FF99"/>
                </a:solidFill>
                <a:latin typeface="Tahoma" pitchFamily="34" charset="0"/>
                <a:ea typeface="HGP創英角ｺﾞｼｯｸUB" pitchFamily="50" charset="-128"/>
              </a:rPr>
              <a:t> ~  0.3 Hz </a:t>
            </a:r>
          </a:p>
          <a:p>
            <a:pPr algn="l">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Distance 1Mpc, </a:t>
            </a:r>
            <a:r>
              <a:rPr lang="en-US" altLang="ja-JP" sz="1600" b="1" i="1" dirty="0">
                <a:solidFill>
                  <a:srgbClr val="99FF99"/>
                </a:solidFill>
                <a:latin typeface="Tahoma" pitchFamily="34" charset="0"/>
                <a:ea typeface="HGP創英角ｺﾞｼｯｸUB" pitchFamily="50" charset="-128"/>
              </a:rPr>
              <a:t>m</a:t>
            </a:r>
            <a:r>
              <a:rPr lang="en-US" altLang="ja-JP" sz="1600" b="1" dirty="0">
                <a:solidFill>
                  <a:srgbClr val="99FF99"/>
                </a:solidFill>
                <a:latin typeface="Tahoma" pitchFamily="34" charset="0"/>
                <a:ea typeface="HGP創英角ｺﾞｼｯｸUB" pitchFamily="50" charset="-128"/>
              </a:rPr>
              <a:t> = 10</a:t>
            </a:r>
            <a:r>
              <a:rPr lang="en-US" altLang="ja-JP" sz="1600" b="1" baseline="30000" dirty="0">
                <a:solidFill>
                  <a:srgbClr val="99FF99"/>
                </a:solidFill>
                <a:latin typeface="Tahoma" pitchFamily="34" charset="0"/>
                <a:ea typeface="HGP創英角ｺﾞｼｯｸUB" pitchFamily="50" charset="-128"/>
              </a:rPr>
              <a:t>5 </a:t>
            </a:r>
            <a:r>
              <a:rPr lang="en-US" altLang="ja-JP" sz="1600" b="1" i="1" dirty="0">
                <a:solidFill>
                  <a:srgbClr val="99FF99"/>
                </a:solidFill>
                <a:latin typeface="Tahoma" pitchFamily="34" charset="0"/>
                <a:ea typeface="HGP創英角ｺﾞｼｯｸUB" pitchFamily="50" charset="-128"/>
              </a:rPr>
              <a:t>M</a:t>
            </a:r>
            <a:r>
              <a:rPr lang="en-US" altLang="ja-JP" sz="1600" b="1" baseline="-14000" dirty="0">
                <a:solidFill>
                  <a:srgbClr val="99FF99"/>
                </a:solidFill>
                <a:latin typeface="Tahoma" pitchFamily="34" charset="0"/>
                <a:ea typeface="HGP創英角ｺﾞｼｯｸUB" pitchFamily="50" charset="-128"/>
              </a:rPr>
              <a:t>sun </a:t>
            </a:r>
          </a:p>
        </p:txBody>
      </p:sp>
      <p:sp>
        <p:nvSpPr>
          <p:cNvPr id="771074" name="AutoShape 2"/>
          <p:cNvSpPr>
            <a:spLocks noChangeArrowheads="1"/>
          </p:cNvSpPr>
          <p:nvPr/>
        </p:nvSpPr>
        <p:spPr bwMode="auto">
          <a:xfrm>
            <a:off x="715935" y="1860538"/>
            <a:ext cx="3671889" cy="1182689"/>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p>
        </p:txBody>
      </p:sp>
      <p:sp>
        <p:nvSpPr>
          <p:cNvPr id="771080" name="Rectangle 8"/>
          <p:cNvSpPr>
            <a:spLocks noChangeArrowheads="1"/>
          </p:cNvSpPr>
          <p:nvPr/>
        </p:nvSpPr>
        <p:spPr bwMode="auto">
          <a:xfrm>
            <a:off x="715935" y="1857364"/>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IMBH inspiral and merger</a:t>
            </a:r>
            <a:endParaRPr lang="ja-JP" altLang="en-US" sz="2000" b="1" dirty="0">
              <a:solidFill>
                <a:srgbClr val="F8F8F8"/>
              </a:solidFill>
              <a:latin typeface="Tahoma" pitchFamily="34" charset="0"/>
              <a:ea typeface="HGP創英角ｺﾞｼｯｸUB" pitchFamily="50" charset="-128"/>
            </a:endParaRPr>
          </a:p>
        </p:txBody>
      </p:sp>
      <p:sp>
        <p:nvSpPr>
          <p:cNvPr id="771087" name="Rectangle 15"/>
          <p:cNvSpPr>
            <a:spLocks noChangeArrowheads="1"/>
          </p:cNvSpPr>
          <p:nvPr/>
        </p:nvSpPr>
        <p:spPr bwMode="auto">
          <a:xfrm>
            <a:off x="1357290" y="2738434"/>
            <a:ext cx="3000397" cy="338554"/>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dirty="0" smtClean="0">
                <a:solidFill>
                  <a:srgbClr val="DDDDDD"/>
                </a:solidFill>
                <a:latin typeface="Tahoma" pitchFamily="34" charset="0"/>
                <a:ea typeface="HGP創英角ｺﾞｼｯｸUB" pitchFamily="50" charset="-128"/>
              </a:rPr>
              <a:t>Obs. Duration</a:t>
            </a:r>
            <a:r>
              <a:rPr lang="ja-JP" altLang="en-US" sz="1600" b="1" dirty="0" smtClean="0">
                <a:solidFill>
                  <a:srgbClr val="DDDDDD"/>
                </a:solidFill>
              </a:rPr>
              <a:t> </a:t>
            </a:r>
            <a:r>
              <a:rPr lang="en-US" altLang="ja-JP" sz="1600" b="1" dirty="0" smtClean="0">
                <a:solidFill>
                  <a:srgbClr val="DDDDDD"/>
                </a:solidFill>
                <a:latin typeface="Tahoma" pitchFamily="34" charset="0"/>
                <a:ea typeface="HGP創英角ｺﾞｼｯｸUB" pitchFamily="50" charset="-128"/>
              </a:rPr>
              <a:t>(~</a:t>
            </a:r>
            <a:r>
              <a:rPr lang="en-US" altLang="ja-JP" sz="1600" b="1" dirty="0" smtClean="0">
                <a:solidFill>
                  <a:srgbClr val="DDDDDD"/>
                </a:solidFill>
              </a:rPr>
              <a:t>1000sec</a:t>
            </a:r>
            <a:r>
              <a:rPr lang="en-US" altLang="ja-JP" sz="1600" b="1" dirty="0" smtClean="0">
                <a:solidFill>
                  <a:srgbClr val="DDDDDD"/>
                </a:solidFill>
                <a:latin typeface="Tahoma" pitchFamily="34" charset="0"/>
                <a:ea typeface="HGP創英角ｺﾞｼｯｸUB" pitchFamily="50" charset="-128"/>
              </a:rPr>
              <a:t>)</a:t>
            </a:r>
            <a:endParaRPr lang="en-US" altLang="ja-JP" sz="1600" b="1" dirty="0">
              <a:solidFill>
                <a:srgbClr val="DDDDDD"/>
              </a:solidFill>
              <a:latin typeface="Tahoma" pitchFamily="34" charset="0"/>
              <a:ea typeface="HGP創英角ｺﾞｼｯｸUB" pitchFamily="50" charset="-128"/>
            </a:endParaRPr>
          </a:p>
        </p:txBody>
      </p:sp>
      <p:sp>
        <p:nvSpPr>
          <p:cNvPr id="771092" name="Rectangle 20"/>
          <p:cNvSpPr>
            <a:spLocks noChangeArrowheads="1"/>
          </p:cNvSpPr>
          <p:nvPr/>
        </p:nvSpPr>
        <p:spPr bwMode="auto">
          <a:xfrm>
            <a:off x="1116012" y="2205034"/>
            <a:ext cx="3384550"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i="1" dirty="0">
                <a:solidFill>
                  <a:srgbClr val="99CCFF"/>
                </a:solidFill>
                <a:latin typeface="Tahoma" pitchFamily="34" charset="0"/>
                <a:ea typeface="HGP創英角ｺﾞｼｯｸUB" pitchFamily="50" charset="-128"/>
              </a:rPr>
              <a:t>h</a:t>
            </a:r>
            <a:r>
              <a:rPr lang="en-US" altLang="ja-JP" sz="1600" b="1" dirty="0">
                <a:solidFill>
                  <a:srgbClr val="99CCFF"/>
                </a:solidFill>
                <a:latin typeface="Tahoma" pitchFamily="34" charset="0"/>
                <a:ea typeface="HGP創英角ｺﾞｼｯｸUB" pitchFamily="50" charset="-128"/>
              </a:rPr>
              <a:t> </a:t>
            </a:r>
            <a:r>
              <a:rPr lang="en-US" altLang="ja-JP" sz="1600" b="1" dirty="0" smtClean="0">
                <a:solidFill>
                  <a:srgbClr val="99CCFF"/>
                </a:solidFill>
                <a:latin typeface="Tahoma" pitchFamily="34" charset="0"/>
                <a:ea typeface="HGP創英角ｺﾞｼｯｸUB" pitchFamily="50" charset="-128"/>
              </a:rPr>
              <a:t>~ </a:t>
            </a:r>
            <a:r>
              <a:rPr lang="en-US" altLang="ja-JP" sz="1600" b="1" dirty="0">
                <a:solidFill>
                  <a:srgbClr val="99CCFF"/>
                </a:solidFill>
                <a:latin typeface="Tahoma" pitchFamily="34" charset="0"/>
                <a:ea typeface="HGP創英角ｺﾞｼｯｸUB" pitchFamily="50" charset="-128"/>
              </a:rPr>
              <a:t>10</a:t>
            </a:r>
            <a:r>
              <a:rPr lang="en-US" altLang="ja-JP" sz="1600" b="1" baseline="30000" dirty="0">
                <a:solidFill>
                  <a:srgbClr val="99CCFF"/>
                </a:solidFill>
                <a:latin typeface="Tahoma" pitchFamily="34" charset="0"/>
                <a:ea typeface="HGP創英角ｺﾞｼｯｸUB" pitchFamily="50" charset="-128"/>
              </a:rPr>
              <a:t>-15</a:t>
            </a:r>
            <a:r>
              <a:rPr lang="en-US" altLang="ja-JP" sz="1600" b="1" i="1" dirty="0">
                <a:solidFill>
                  <a:srgbClr val="99CCFF"/>
                </a:solidFill>
                <a:latin typeface="Tahoma" pitchFamily="34" charset="0"/>
                <a:ea typeface="HGP創英角ｺﾞｼｯｸUB" pitchFamily="50" charset="-128"/>
              </a:rPr>
              <a:t> , f</a:t>
            </a:r>
            <a:r>
              <a:rPr lang="en-US" altLang="ja-JP" sz="1600" b="1" dirty="0">
                <a:solidFill>
                  <a:srgbClr val="99CCFF"/>
                </a:solidFill>
                <a:latin typeface="Tahoma" pitchFamily="34" charset="0"/>
                <a:ea typeface="HGP創英角ｺﾞｼｯｸUB" pitchFamily="50" charset="-128"/>
              </a:rPr>
              <a:t> ~  4 Hz </a:t>
            </a:r>
          </a:p>
          <a:p>
            <a:pPr algn="l">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Distance 10kpc, </a:t>
            </a:r>
            <a:r>
              <a:rPr lang="en-US" altLang="ja-JP" sz="1600" b="1" i="1" dirty="0">
                <a:solidFill>
                  <a:srgbClr val="99CCFF"/>
                </a:solidFill>
                <a:latin typeface="Tahoma" pitchFamily="34" charset="0"/>
                <a:ea typeface="HGP創英角ｺﾞｼｯｸUB" pitchFamily="50" charset="-128"/>
              </a:rPr>
              <a:t>m</a:t>
            </a:r>
            <a:r>
              <a:rPr lang="en-US" altLang="ja-JP" sz="1600" b="1" dirty="0">
                <a:solidFill>
                  <a:srgbClr val="99CCFF"/>
                </a:solidFill>
                <a:latin typeface="Tahoma" pitchFamily="34" charset="0"/>
                <a:ea typeface="HGP創英角ｺﾞｼｯｸUB" pitchFamily="50" charset="-128"/>
              </a:rPr>
              <a:t> = 10</a:t>
            </a:r>
            <a:r>
              <a:rPr lang="en-US" altLang="ja-JP" sz="1600" b="1" baseline="30000" dirty="0">
                <a:solidFill>
                  <a:srgbClr val="99CCFF"/>
                </a:solidFill>
                <a:latin typeface="Tahoma" pitchFamily="34" charset="0"/>
                <a:ea typeface="HGP創英角ｺﾞｼｯｸUB" pitchFamily="50" charset="-128"/>
              </a:rPr>
              <a:t>3 </a:t>
            </a:r>
            <a:r>
              <a:rPr lang="en-US" altLang="ja-JP" sz="1600" b="1" i="1" dirty="0">
                <a:solidFill>
                  <a:srgbClr val="99CCFF"/>
                </a:solidFill>
                <a:latin typeface="Tahoma" pitchFamily="34" charset="0"/>
                <a:ea typeface="HGP創英角ｺﾞｼｯｸUB" pitchFamily="50" charset="-128"/>
              </a:rPr>
              <a:t>M</a:t>
            </a:r>
            <a:r>
              <a:rPr lang="en-US" altLang="ja-JP" sz="1600" b="1" baseline="-14000" dirty="0">
                <a:solidFill>
                  <a:srgbClr val="99CCFF"/>
                </a:solidFill>
                <a:latin typeface="Tahoma" pitchFamily="34" charset="0"/>
                <a:ea typeface="HGP創英角ｺﾞｼｯｸUB" pitchFamily="50" charset="-128"/>
              </a:rPr>
              <a:t>sun </a:t>
            </a:r>
          </a:p>
        </p:txBody>
      </p:sp>
      <p:pic>
        <p:nvPicPr>
          <p:cNvPr id="784391" name="Picture 1031" descr="bh-bh2"/>
          <p:cNvPicPr>
            <a:picLocks noChangeAspect="1" noChangeArrowheads="1"/>
          </p:cNvPicPr>
          <p:nvPr/>
        </p:nvPicPr>
        <p:blipFill>
          <a:blip r:embed="rId4" cstate="print"/>
          <a:srcRect b="16933"/>
          <a:stretch>
            <a:fillRect/>
          </a:stretch>
        </p:blipFill>
        <p:spPr bwMode="auto">
          <a:xfrm>
            <a:off x="4932363" y="1052513"/>
            <a:ext cx="3844925" cy="2317750"/>
          </a:xfrm>
          <a:prstGeom prst="rect">
            <a:avLst/>
          </a:prstGeom>
          <a:noFill/>
          <a:ln w="9525">
            <a:noFill/>
            <a:miter lim="800000"/>
            <a:headEnd/>
            <a:tailEnd/>
          </a:ln>
        </p:spPr>
      </p:pic>
      <p:sp>
        <p:nvSpPr>
          <p:cNvPr id="784392" name="Rectangle 1032"/>
          <p:cNvSpPr>
            <a:spLocks noChangeArrowheads="1"/>
          </p:cNvSpPr>
          <p:nvPr/>
        </p:nvSpPr>
        <p:spPr bwMode="auto">
          <a:xfrm>
            <a:off x="8029575" y="3111500"/>
            <a:ext cx="792163" cy="2444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000" b="1" dirty="0">
                <a:solidFill>
                  <a:srgbClr val="99CCFF"/>
                </a:solidFill>
                <a:latin typeface="Tahoma" pitchFamily="34" charset="0"/>
                <a:ea typeface="HGP創英角ｺﾞｼｯｸUB" pitchFamily="50" charset="-128"/>
              </a:rPr>
              <a:t>KAGAYA</a:t>
            </a:r>
          </a:p>
        </p:txBody>
      </p:sp>
      <p:sp>
        <p:nvSpPr>
          <p:cNvPr id="2905" name="Rectangle 10"/>
          <p:cNvSpPr>
            <a:spLocks noChangeArrowheads="1"/>
          </p:cNvSpPr>
          <p:nvPr/>
        </p:nvSpPr>
        <p:spPr bwMode="auto">
          <a:xfrm>
            <a:off x="681041" y="1016485"/>
            <a:ext cx="3962397"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CCECFF"/>
                </a:solidFill>
                <a:latin typeface="Tahoma" pitchFamily="34" charset="0"/>
                <a:ea typeface="HGP創英角ｺﾞｼｯｸUB" pitchFamily="50" charset="-128"/>
                <a:cs typeface="+mn-cs"/>
              </a:rPr>
              <a:t>Blackholes</a:t>
            </a:r>
            <a:r>
              <a:rPr lang="ja-JP" altLang="en-US" sz="2000" b="1" dirty="0" smtClean="0">
                <a:solidFill>
                  <a:srgbClr val="EAEAEA"/>
                </a:solidFill>
              </a:rPr>
              <a:t> </a:t>
            </a:r>
            <a:r>
              <a:rPr lang="en-US" altLang="ja-JP" sz="2000" b="1" dirty="0" smtClean="0">
                <a:solidFill>
                  <a:srgbClr val="EAEAEA"/>
                </a:solidFill>
                <a:latin typeface="Tahoma" pitchFamily="34" charset="0"/>
                <a:ea typeface="HGP創英角ｺﾞｼｯｸUB" pitchFamily="50" charset="-128"/>
              </a:rPr>
              <a:t>events</a:t>
            </a:r>
          </a:p>
          <a:p>
            <a:pPr algn="l">
              <a:lnSpc>
                <a:spcPct val="110000"/>
              </a:lnSpc>
              <a:buClr>
                <a:srgbClr val="003366"/>
              </a:buClr>
              <a:buSzPct val="70000"/>
              <a:buNone/>
            </a:pPr>
            <a:r>
              <a:rPr lang="en-US" altLang="ja-JP" sz="2000" b="1" dirty="0" smtClean="0">
                <a:solidFill>
                  <a:srgbClr val="EAEAEA"/>
                </a:solidFill>
              </a:rPr>
              <a:t>                  in our galaxy</a:t>
            </a:r>
            <a:endParaRPr kumimoji="1" lang="ja-JP" altLang="en-US" sz="2000" b="1" kern="1200" dirty="0" smtClean="0">
              <a:solidFill>
                <a:srgbClr val="CCECFF"/>
              </a:solidFill>
              <a:latin typeface="Tahoma" pitchFamily="34" charset="0"/>
              <a:ea typeface="HGP創英角ｺﾞｼｯｸUB" pitchFamily="50" charset="-128"/>
              <a:cs typeface="+mn-cs"/>
            </a:endParaRPr>
          </a:p>
        </p:txBody>
      </p:sp>
      <p:sp>
        <p:nvSpPr>
          <p:cNvPr id="2907" name="Rectangle 14"/>
          <p:cNvSpPr>
            <a:spLocks noChangeArrowheads="1"/>
          </p:cNvSpPr>
          <p:nvPr/>
        </p:nvSpPr>
        <p:spPr bwMode="auto">
          <a:xfrm>
            <a:off x="571472" y="5643578"/>
            <a:ext cx="4643470"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EAEAEA"/>
                </a:solidFill>
              </a:rPr>
              <a:t>Hard to </a:t>
            </a:r>
            <a:r>
              <a:rPr kumimoji="1" lang="en-US" altLang="ja-JP" sz="2000" b="1" kern="1200" dirty="0" smtClean="0">
                <a:solidFill>
                  <a:srgbClr val="EAEAEA"/>
                </a:solidFill>
                <a:latin typeface="Tahoma" pitchFamily="34" charset="0"/>
                <a:ea typeface="HGP創英角ｺﾞｼｯｸUB" pitchFamily="50" charset="-128"/>
                <a:cs typeface="+mn-cs"/>
              </a:rPr>
              <a:t>access by </a:t>
            </a:r>
            <a:r>
              <a:rPr lang="en-US" altLang="ja-JP" sz="2000" b="1" dirty="0" smtClean="0">
                <a:solidFill>
                  <a:srgbClr val="EAEAEA"/>
                </a:solidFill>
              </a:rPr>
              <a:t>o</a:t>
            </a:r>
            <a:r>
              <a:rPr kumimoji="1" lang="en-US" altLang="ja-JP" sz="2000" b="1" kern="1200" dirty="0" smtClean="0">
                <a:solidFill>
                  <a:srgbClr val="EAEAEA"/>
                </a:solidFill>
                <a:latin typeface="Tahoma" pitchFamily="34" charset="0"/>
                <a:ea typeface="HGP創英角ｺﾞｼｯｸUB" pitchFamily="50" charset="-128"/>
                <a:cs typeface="+mn-cs"/>
              </a:rPr>
              <a:t>thers</a:t>
            </a:r>
            <a:endParaRPr kumimoji="1" lang="ja-JP" altLang="en-US" sz="20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EAEAEA"/>
                </a:solidFill>
                <a:latin typeface="Tahoma" pitchFamily="34" charset="0"/>
                <a:ea typeface="HGP創英角ｺﾞｼｯｸUB" pitchFamily="50" charset="-128"/>
                <a:cs typeface="+mn-cs"/>
              </a:rPr>
              <a:t>   </a:t>
            </a:r>
            <a:r>
              <a:rPr kumimoji="1" lang="ja-JP" altLang="en-US" sz="2000" b="1" kern="1200" dirty="0">
                <a:solidFill>
                  <a:srgbClr val="EAEAEA"/>
                </a:solidFill>
                <a:latin typeface="Tahoma" pitchFamily="34" charset="0"/>
                <a:ea typeface="HGP創英角ｺﾞｼｯｸUB" pitchFamily="50" charset="-128"/>
                <a:cs typeface="+mn-cs"/>
                <a:sym typeface="Wingdings" pitchFamily="2" charset="2"/>
              </a:rPr>
              <a:t> </a:t>
            </a:r>
            <a:r>
              <a:rPr lang="en-US" altLang="ja-JP" sz="2000" b="1" dirty="0" smtClean="0">
                <a:solidFill>
                  <a:srgbClr val="CCECFF"/>
                </a:solidFill>
                <a:sym typeface="Wingdings" pitchFamily="2" charset="2"/>
              </a:rPr>
              <a:t>Original observation</a:t>
            </a:r>
            <a:endParaRPr kumimoji="1" lang="ja-JP" altLang="en-US" sz="2000" b="1" kern="1200" dirty="0">
              <a:solidFill>
                <a:srgbClr val="EAEAEA"/>
              </a:solidFill>
              <a:latin typeface="Tahoma" pitchFamily="34" charset="0"/>
              <a:ea typeface="HGP創英角ｺﾞｼｯｸUB" pitchFamily="50" charset="-128"/>
              <a:cs typeface="+mn-cs"/>
            </a:endParaRPr>
          </a:p>
        </p:txBody>
      </p:sp>
      <p:pic>
        <p:nvPicPr>
          <p:cNvPr id="1090564" name="Picture 4"/>
          <p:cNvPicPr>
            <a:picLocks noChangeAspect="1" noChangeArrowheads="1"/>
          </p:cNvPicPr>
          <p:nvPr/>
        </p:nvPicPr>
        <p:blipFill>
          <a:blip r:embed="rId5" cstate="print"/>
          <a:srcRect/>
          <a:stretch>
            <a:fillRect/>
          </a:stretch>
        </p:blipFill>
        <p:spPr bwMode="auto">
          <a:xfrm>
            <a:off x="4572000" y="3500438"/>
            <a:ext cx="4367208" cy="2835364"/>
          </a:xfrm>
          <a:prstGeom prst="rect">
            <a:avLst/>
          </a:prstGeom>
          <a:noFill/>
          <a:ln w="15875" cap="flat" cmpd="sng">
            <a:noFill/>
            <a:prstDash val="solid"/>
            <a:miter lim="800000"/>
            <a:headEnd/>
            <a:tailEnd/>
          </a:ln>
          <a:effectLst/>
        </p:spPr>
      </p:pic>
      <p:sp>
        <p:nvSpPr>
          <p:cNvPr id="17" name="Rectangle 10"/>
          <p:cNvSpPr>
            <a:spLocks noChangeArrowheads="1"/>
          </p:cNvSpPr>
          <p:nvPr/>
        </p:nvSpPr>
        <p:spPr bwMode="auto">
          <a:xfrm>
            <a:off x="7786710" y="6171513"/>
            <a:ext cx="1500198"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(By N.Kanda)</a:t>
            </a:r>
            <a:endParaRPr lang="ja-JP" altLang="en-US" sz="1400" b="1" dirty="0">
              <a:solidFill>
                <a:srgbClr val="EAEAEA"/>
              </a:solidFill>
              <a:latin typeface="Tahoma" pitchFamily="34" charset="0"/>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10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05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90" grpId="0"/>
      <p:bldP spid="2907"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bwMode="auto">
          <a:xfrm>
            <a:off x="4929192" y="4286256"/>
            <a:ext cx="3857652" cy="1785950"/>
          </a:xfrm>
          <a:prstGeom prst="roundRect">
            <a:avLst>
              <a:gd name="adj" fmla="val 8698"/>
            </a:avLst>
          </a:prstGeom>
          <a:solidFill>
            <a:srgbClr val="CCECFF">
              <a:alpha val="1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
        <p:nvSpPr>
          <p:cNvPr id="13" name="角丸四角形 12"/>
          <p:cNvSpPr/>
          <p:nvPr/>
        </p:nvSpPr>
        <p:spPr bwMode="auto">
          <a:xfrm>
            <a:off x="500034" y="1785926"/>
            <a:ext cx="4143404" cy="4429156"/>
          </a:xfrm>
          <a:prstGeom prst="roundRect">
            <a:avLst>
              <a:gd name="adj" fmla="val 3200"/>
            </a:avLst>
          </a:prstGeom>
          <a:solidFill>
            <a:srgbClr val="99CCFF">
              <a:alpha val="80000"/>
            </a:srgbClr>
          </a:solidFill>
          <a:ln w="6350">
            <a:no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12" name="タイトル 11"/>
          <p:cNvSpPr>
            <a:spLocks noGrp="1"/>
          </p:cNvSpPr>
          <p:nvPr>
            <p:ph type="title"/>
          </p:nvPr>
        </p:nvSpPr>
        <p:spPr/>
        <p:txBody>
          <a:bodyPr/>
          <a:lstStyle/>
          <a:p>
            <a:r>
              <a:rPr lang="en-US" altLang="zh-TW" dirty="0" smtClean="0"/>
              <a:t>Gravity of the Earth</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en-US" altLang="zh-CN"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pic>
        <p:nvPicPr>
          <p:cNvPr id="1094658" name="Picture 12"/>
          <p:cNvPicPr>
            <a:picLocks noChangeAspect="1" noChangeArrowheads="1"/>
          </p:cNvPicPr>
          <p:nvPr/>
        </p:nvPicPr>
        <p:blipFill>
          <a:blip r:embed="rId3" cstate="print">
            <a:clrChange>
              <a:clrFrom>
                <a:srgbClr val="FFFFFF"/>
              </a:clrFrom>
              <a:clrTo>
                <a:srgbClr val="FFFFFF">
                  <a:alpha val="0"/>
                </a:srgbClr>
              </a:clrTo>
            </a:clrChange>
          </a:blip>
          <a:srcRect b="6500"/>
          <a:stretch>
            <a:fillRect/>
          </a:stretch>
        </p:blipFill>
        <p:spPr bwMode="auto">
          <a:xfrm>
            <a:off x="603250" y="1860549"/>
            <a:ext cx="3968750" cy="3776663"/>
          </a:xfrm>
          <a:prstGeom prst="rect">
            <a:avLst/>
          </a:prstGeom>
          <a:noFill/>
          <a:ln w="9525">
            <a:noFill/>
            <a:miter lim="800000"/>
            <a:headEnd/>
            <a:tailEnd/>
          </a:ln>
        </p:spPr>
      </p:pic>
      <p:sp>
        <p:nvSpPr>
          <p:cNvPr id="1094660" name="Rectangle 3"/>
          <p:cNvSpPr>
            <a:spLocks noChangeArrowheads="1"/>
          </p:cNvSpPr>
          <p:nvPr/>
        </p:nvSpPr>
        <p:spPr bwMode="auto">
          <a:xfrm>
            <a:off x="468313" y="1000109"/>
            <a:ext cx="7246959" cy="500065"/>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en-US" altLang="ja-JP" sz="2000" b="1" dirty="0" smtClean="0">
                <a:solidFill>
                  <a:srgbClr val="F8F8F8"/>
                </a:solidFill>
                <a:latin typeface="+mn-lt"/>
              </a:rPr>
              <a:t>Measure gravity field of the Earth for Satellite Orbits</a:t>
            </a:r>
            <a:endParaRPr kumimoji="1" lang="ja-JP" altLang="en-US" sz="2400" b="1" kern="1200" dirty="0">
              <a:solidFill>
                <a:srgbClr val="F8F8F8"/>
              </a:solidFill>
              <a:latin typeface="+mn-lt"/>
              <a:ea typeface="HGP創英角ｺﾞｼｯｸUB" pitchFamily="50" charset="-128"/>
              <a:cs typeface="+mn-cs"/>
            </a:endParaRPr>
          </a:p>
        </p:txBody>
      </p:sp>
      <p:sp>
        <p:nvSpPr>
          <p:cNvPr id="1094661" name="Rectangle 3"/>
          <p:cNvSpPr>
            <a:spLocks noChangeArrowheads="1"/>
          </p:cNvSpPr>
          <p:nvPr/>
        </p:nvSpPr>
        <p:spPr bwMode="auto">
          <a:xfrm>
            <a:off x="4857752" y="1971684"/>
            <a:ext cx="4143404" cy="2314572"/>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Determine global </a:t>
            </a:r>
            <a:r>
              <a:rPr lang="en-US" altLang="ja-JP" sz="1800" b="1" dirty="0" smtClean="0">
                <a:solidFill>
                  <a:srgbClr val="F8F8F8"/>
                </a:solidFill>
              </a:rPr>
              <a:t>g</a:t>
            </a:r>
            <a:r>
              <a:rPr kumimoji="1" lang="en-US" altLang="ja-JP" sz="1800" b="1" kern="1200" dirty="0" smtClean="0">
                <a:solidFill>
                  <a:srgbClr val="F8F8F8"/>
                </a:solidFill>
                <a:latin typeface="Tahoma" pitchFamily="34" charset="0"/>
                <a:ea typeface="HGP創英角ｺﾞｼｯｸUB" pitchFamily="50" charset="-128"/>
                <a:cs typeface="+mn-cs"/>
              </a:rPr>
              <a:t>ravity field</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sym typeface="Wingdings" pitchFamily="2" charset="2"/>
              </a:rPr>
              <a:t></a:t>
            </a:r>
            <a:r>
              <a:rPr kumimoji="1" lang="ja-JP" altLang="en-US"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rPr>
              <a:t>Density distribution</a:t>
            </a:r>
            <a:endParaRPr lang="en-US" altLang="ja-JP" sz="1800" b="1" dirty="0" smtClean="0">
              <a:solidFill>
                <a:srgbClr val="F8F8F8"/>
              </a:solidFill>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rPr>
              <a:t>Monitor of change in time</a:t>
            </a:r>
            <a:endParaRPr kumimoji="1" lang="ja-JP" altLang="en-US" sz="1800" b="1" kern="1200" dirty="0">
              <a:solidFill>
                <a:srgbClr val="CCEC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smtClean="0">
                <a:solidFill>
                  <a:srgbClr val="CCECFF"/>
                </a:solidFill>
                <a:latin typeface="Tahoma" pitchFamily="34" charset="0"/>
                <a:ea typeface="HGP創英角ｺﾞｼｯｸUB" pitchFamily="50" charset="-128"/>
                <a:cs typeface="+mn-cs"/>
              </a:rPr>
              <a:t>　</a:t>
            </a:r>
            <a:r>
              <a:rPr kumimoji="1" lang="ja-JP" altLang="en-US" sz="1800" b="1" kern="1200" dirty="0" smtClean="0">
                <a:solidFill>
                  <a:srgbClr val="FFFFFF"/>
                </a:solidFill>
                <a:latin typeface="Tahoma" pitchFamily="34" charset="0"/>
                <a:ea typeface="HGP創英角ｺﾞｼｯｸUB" pitchFamily="50" charset="-128"/>
                <a:cs typeface="+mn-cs"/>
              </a:rPr>
              <a:t>  </a:t>
            </a:r>
            <a:r>
              <a:rPr lang="en-US" altLang="ja-JP" sz="1800" b="1" dirty="0" smtClean="0">
                <a:solidFill>
                  <a:srgbClr val="FFFFFF"/>
                </a:solidFill>
              </a:rPr>
              <a:t>Ground water motion</a:t>
            </a:r>
            <a:endParaRPr kumimoji="1" lang="ja-JP" altLang="en-US" sz="1800" b="1" kern="1200" dirty="0">
              <a:solidFill>
                <a:srgbClr val="FFFF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smtClean="0">
                <a:solidFill>
                  <a:srgbClr val="FFFFFF"/>
                </a:solidFill>
                <a:latin typeface="Tahoma" pitchFamily="34" charset="0"/>
                <a:ea typeface="HGP創英角ｺﾞｼｯｸUB" pitchFamily="50" charset="-128"/>
                <a:cs typeface="+mn-cs"/>
              </a:rPr>
              <a:t>　  </a:t>
            </a:r>
            <a:r>
              <a:rPr kumimoji="1" lang="en-US" altLang="ja-JP" sz="1800" b="1" kern="1200" dirty="0" smtClean="0">
                <a:solidFill>
                  <a:srgbClr val="FFFFFF"/>
                </a:solidFill>
                <a:latin typeface="Tahoma" pitchFamily="34" charset="0"/>
                <a:ea typeface="HGP創英角ｺﾞｼｯｸUB" pitchFamily="50" charset="-128"/>
                <a:cs typeface="+mn-cs"/>
              </a:rPr>
              <a:t>Strains in </a:t>
            </a:r>
            <a:r>
              <a:rPr lang="en-US" altLang="ja-JP" sz="1800" b="1" dirty="0" smtClean="0">
                <a:solidFill>
                  <a:srgbClr val="FFFFFF"/>
                </a:solidFill>
              </a:rPr>
              <a:t>cr</a:t>
            </a:r>
            <a:r>
              <a:rPr kumimoji="1" lang="en-US" altLang="ja-JP" sz="1800" b="1" kern="1200" dirty="0" smtClean="0">
                <a:solidFill>
                  <a:srgbClr val="FFFFFF"/>
                </a:solidFill>
                <a:latin typeface="Tahoma" pitchFamily="34" charset="0"/>
                <a:ea typeface="HGP創英角ｺﾞｼｯｸUB" pitchFamily="50" charset="-128"/>
                <a:cs typeface="+mn-cs"/>
              </a:rPr>
              <a:t>usts by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FFFFF"/>
                </a:solidFill>
              </a:rPr>
              <a:t>       </a:t>
            </a:r>
            <a:r>
              <a:rPr kumimoji="1" lang="en-US" altLang="ja-JP" sz="1800" b="1" kern="1200" dirty="0" smtClean="0">
                <a:solidFill>
                  <a:srgbClr val="FFFFFF"/>
                </a:solidFill>
                <a:latin typeface="Tahoma" pitchFamily="34" charset="0"/>
                <a:ea typeface="HGP創英角ｺﾞｼｯｸUB" pitchFamily="50" charset="-128"/>
                <a:cs typeface="+mn-cs"/>
              </a:rPr>
              <a:t>earthquakes</a:t>
            </a:r>
            <a:r>
              <a:rPr lang="en-US" altLang="ja-JP" sz="1800" b="1" dirty="0" smtClean="0">
                <a:solidFill>
                  <a:srgbClr val="FFFFFF"/>
                </a:solidFill>
              </a:rPr>
              <a:t> and</a:t>
            </a:r>
            <a:r>
              <a:rPr kumimoji="1" lang="en-US" altLang="ja-JP" sz="1800" b="1" kern="1200" dirty="0" smtClean="0">
                <a:solidFill>
                  <a:srgbClr val="FFFFFF"/>
                </a:solidFill>
                <a:latin typeface="Tahoma" pitchFamily="34" charset="0"/>
                <a:ea typeface="HGP創英角ｺﾞｼｯｸUB" pitchFamily="50" charset="-128"/>
                <a:cs typeface="+mn-cs"/>
              </a:rPr>
              <a:t> volcanoes</a:t>
            </a:r>
            <a:endParaRPr kumimoji="1" lang="ja-JP" altLang="en-US" sz="1800" b="1" kern="1200" dirty="0">
              <a:solidFill>
                <a:srgbClr val="FFFFFF"/>
              </a:solidFill>
              <a:latin typeface="Tahoma" pitchFamily="34" charset="0"/>
              <a:ea typeface="HGP創英角ｺﾞｼｯｸUB" pitchFamily="50" charset="-128"/>
              <a:cs typeface="+mn-cs"/>
            </a:endParaRPr>
          </a:p>
        </p:txBody>
      </p:sp>
      <p:sp>
        <p:nvSpPr>
          <p:cNvPr id="1094663" name="Rectangle 3"/>
          <p:cNvSpPr>
            <a:spLocks noChangeArrowheads="1"/>
          </p:cNvSpPr>
          <p:nvPr/>
        </p:nvSpPr>
        <p:spPr bwMode="auto">
          <a:xfrm>
            <a:off x="2428861" y="1857364"/>
            <a:ext cx="1714512" cy="6477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600" b="1" kern="1200" dirty="0" smtClean="0">
                <a:solidFill>
                  <a:srgbClr val="000000"/>
                </a:solidFill>
                <a:latin typeface="Tahoma" pitchFamily="34" charset="0"/>
                <a:ea typeface="HGP創英角ｺﾞｼｯｸUB" pitchFamily="50" charset="-128"/>
                <a:cs typeface="+mn-cs"/>
              </a:rPr>
              <a:t>GPS satellite</a:t>
            </a:r>
            <a:endParaRPr kumimoji="1" lang="ja-JP" altLang="en-US" sz="1600" b="1" kern="1200" dirty="0">
              <a:solidFill>
                <a:srgbClr val="000000"/>
              </a:solidFill>
              <a:latin typeface="Tahoma" pitchFamily="34" charset="0"/>
              <a:ea typeface="HGP創英角ｺﾞｼｯｸUB" pitchFamily="50" charset="-128"/>
              <a:cs typeface="+mn-cs"/>
            </a:endParaRPr>
          </a:p>
        </p:txBody>
      </p:sp>
      <p:sp>
        <p:nvSpPr>
          <p:cNvPr id="1094665" name="Rectangle 3"/>
          <p:cNvSpPr>
            <a:spLocks noChangeArrowheads="1"/>
          </p:cNvSpPr>
          <p:nvPr/>
        </p:nvSpPr>
        <p:spPr bwMode="auto">
          <a:xfrm>
            <a:off x="990601" y="5648324"/>
            <a:ext cx="3581400" cy="5334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1C1C1C"/>
                </a:solidFill>
                <a:latin typeface="Tahoma" pitchFamily="34" charset="0"/>
                <a:ea typeface="HGP創英角ｺﾞｼｯｸUB" pitchFamily="50" charset="-128"/>
                <a:cs typeface="+mn-cs"/>
              </a:rPr>
              <a:t>東京大字地震研・新谷氏、</a:t>
            </a:r>
          </a:p>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1C1C1C"/>
                </a:solidFill>
                <a:latin typeface="Tahoma" pitchFamily="34" charset="0"/>
                <a:ea typeface="HGP創英角ｺﾞｼｯｸUB" pitchFamily="50" charset="-128"/>
                <a:cs typeface="+mn-cs"/>
              </a:rPr>
              <a:t>京都大学・</a:t>
            </a:r>
            <a:r>
              <a:rPr kumimoji="1" lang="ja-JP" altLang="en-US" sz="1400" b="1" kern="1200" dirty="0" smtClean="0">
                <a:solidFill>
                  <a:srgbClr val="1C1C1C"/>
                </a:solidFill>
                <a:latin typeface="Tahoma" pitchFamily="34" charset="0"/>
                <a:ea typeface="HGP創英角ｺﾞｼｯｸUB" pitchFamily="50" charset="-128"/>
                <a:cs typeface="+mn-cs"/>
              </a:rPr>
              <a:t>福田氏の</a:t>
            </a:r>
            <a:r>
              <a:rPr kumimoji="1" lang="ja-JP" altLang="en-US" sz="1400" b="1" kern="1200" dirty="0">
                <a:solidFill>
                  <a:srgbClr val="1C1C1C"/>
                </a:solidFill>
                <a:latin typeface="Tahoma" pitchFamily="34" charset="0"/>
                <a:ea typeface="HGP創英角ｺﾞｼｯｸUB" pitchFamily="50" charset="-128"/>
                <a:cs typeface="+mn-cs"/>
              </a:rPr>
              <a:t>資料</a:t>
            </a:r>
            <a:r>
              <a:rPr kumimoji="1" lang="en-US" altLang="ja-JP" sz="1400" b="1" kern="1200" dirty="0">
                <a:solidFill>
                  <a:srgbClr val="1C1C1C"/>
                </a:solidFill>
                <a:latin typeface="Tahoma" pitchFamily="34" charset="0"/>
                <a:ea typeface="HGP創英角ｺﾞｼｯｸUB" pitchFamily="50" charset="-128"/>
                <a:cs typeface="+mn-cs"/>
              </a:rPr>
              <a:t>/</a:t>
            </a:r>
            <a:r>
              <a:rPr kumimoji="1" lang="ja-JP" altLang="en-US" sz="1400" b="1" kern="1200" dirty="0">
                <a:solidFill>
                  <a:srgbClr val="1C1C1C"/>
                </a:solidFill>
                <a:latin typeface="Tahoma" pitchFamily="34" charset="0"/>
                <a:ea typeface="HGP創英角ｺﾞｼｯｸUB" pitchFamily="50" charset="-128"/>
                <a:cs typeface="+mn-cs"/>
              </a:rPr>
              <a:t>情報提供</a:t>
            </a:r>
          </a:p>
        </p:txBody>
      </p:sp>
      <p:sp>
        <p:nvSpPr>
          <p:cNvPr id="14" name="Rectangle 3"/>
          <p:cNvSpPr>
            <a:spLocks noChangeArrowheads="1"/>
          </p:cNvSpPr>
          <p:nvPr/>
        </p:nvSpPr>
        <p:spPr bwMode="auto">
          <a:xfrm>
            <a:off x="4929190" y="4357694"/>
            <a:ext cx="4000530" cy="1643074"/>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Observation Gap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rPr>
              <a:t>  </a:t>
            </a:r>
            <a:r>
              <a:rPr kumimoji="1" lang="en-US" altLang="ja-JP" sz="1800" b="1" kern="1200" dirty="0" smtClean="0">
                <a:solidFill>
                  <a:srgbClr val="F8F8F8"/>
                </a:solidFill>
                <a:latin typeface="Tahoma" pitchFamily="34" charset="0"/>
                <a:ea typeface="HGP創英角ｺﾞｼｯｸUB" pitchFamily="50" charset="-128"/>
                <a:cs typeface="+mn-cs"/>
              </a:rPr>
              <a:t>between GRACE</a:t>
            </a:r>
            <a:r>
              <a:rPr lang="ja-JP" altLang="en-US" sz="1800" b="1" dirty="0" smtClean="0">
                <a:solidFill>
                  <a:srgbClr val="F8F8F8"/>
                </a:solidFill>
              </a:rPr>
              <a:t> </a:t>
            </a:r>
            <a:r>
              <a:rPr lang="en-US" altLang="ja-JP" sz="1800" b="1" dirty="0" smtClean="0">
                <a:solidFill>
                  <a:srgbClr val="F8F8F8"/>
                </a:solidFill>
              </a:rPr>
              <a:t>and </a:t>
            </a:r>
            <a:r>
              <a:rPr kumimoji="1" lang="en-US" altLang="ja-JP" sz="1800" b="1" kern="1200" dirty="0" smtClean="0">
                <a:solidFill>
                  <a:srgbClr val="F8F8F8"/>
                </a:solidFill>
                <a:latin typeface="Tahoma" pitchFamily="34" charset="0"/>
                <a:ea typeface="HGP創英角ｺﾞｼｯｸUB" pitchFamily="50" charset="-128"/>
                <a:cs typeface="+mn-cs"/>
              </a:rPr>
              <a:t>GRACE-FO</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rPr>
              <a:t>(2012-16)</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a:solidFill>
                  <a:srgbClr val="F8F8F8"/>
                </a:solidFill>
                <a:latin typeface="Tahoma" pitchFamily="34" charset="0"/>
                <a:ea typeface="HGP創英角ｺﾞｼｯｸUB" pitchFamily="50" charset="-128"/>
                <a:cs typeface="+mn-cs"/>
                <a:sym typeface="Wingdings" pitchFamily="2" charset="2"/>
              </a:rPr>
              <a:t> </a:t>
            </a:r>
            <a:r>
              <a:rPr kumimoji="1" lang="en-US" altLang="ja-JP" sz="1800" b="1" kern="1200" dirty="0" smtClean="0">
                <a:solidFill>
                  <a:srgbClr val="CCECFF"/>
                </a:solidFill>
                <a:latin typeface="Tahoma" pitchFamily="34" charset="0"/>
                <a:ea typeface="HGP創英角ｺﾞｼｯｸUB" pitchFamily="50" charset="-128"/>
                <a:cs typeface="+mn-cs"/>
                <a:sym typeface="Wingdings" pitchFamily="2" charset="2"/>
              </a:rPr>
              <a:t>DPF contribution</a:t>
            </a:r>
          </a:p>
          <a:p>
            <a:pPr algn="l">
              <a:spcBef>
                <a:spcPct val="20000"/>
              </a:spcBef>
              <a:buClr>
                <a:srgbClr val="003366"/>
              </a:buClr>
              <a:buSzPct val="60000"/>
              <a:buNone/>
            </a:pPr>
            <a:r>
              <a:rPr lang="en-US" altLang="ja-JP" sz="1800" b="1" dirty="0" smtClean="0">
                <a:solidFill>
                  <a:srgbClr val="CCECFF"/>
                </a:solidFill>
                <a:sym typeface="Wingdings" pitchFamily="2" charset="2"/>
              </a:rPr>
              <a:t>          </a:t>
            </a:r>
            <a:r>
              <a:rPr lang="en-US" altLang="ja-JP" sz="1800" b="1" dirty="0" smtClean="0">
                <a:solidFill>
                  <a:srgbClr val="F8F8F8"/>
                </a:solidFill>
              </a:rPr>
              <a:t> in international network</a:t>
            </a:r>
            <a:endParaRPr kumimoji="1" lang="en-US" altLang="ja-JP" sz="1800" b="1" kern="1200" dirty="0" smtClean="0">
              <a:solidFill>
                <a:srgbClr val="CCECFF"/>
              </a:solidFill>
              <a:latin typeface="Tahoma" pitchFamily="34" charset="0"/>
              <a:ea typeface="HGP創英角ｺﾞｼｯｸUB" pitchFamily="50" charset="-128"/>
              <a:cs typeface="+mn-cs"/>
              <a:sym typeface="Wingdings" pitchFamily="2" charset="2"/>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sym typeface="Wingdings" pitchFamily="2" charset="2"/>
              </a:rPr>
              <a:t>            </a:t>
            </a:r>
            <a:endParaRPr kumimoji="1" lang="ja-JP" altLang="en-US" sz="1800" b="1" kern="1200" dirty="0">
              <a:solidFill>
                <a:srgbClr val="CCEC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FF7C80"/>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4643446"/>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R&amp;D for DPF (1)</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sp>
        <p:nvSpPr>
          <p:cNvPr id="1125390" name="Rectangle 14"/>
          <p:cNvSpPr>
            <a:spLocks noChangeArrowheads="1"/>
          </p:cNvSpPr>
          <p:nvPr/>
        </p:nvSpPr>
        <p:spPr bwMode="auto">
          <a:xfrm>
            <a:off x="571472" y="1313956"/>
            <a:ext cx="4938713" cy="175785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Stabilized Laser</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BBM development</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Y</a:t>
            </a:r>
            <a:r>
              <a:rPr kumimoji="1" lang="en-US" altLang="ja-JP" sz="2000" b="1" kern="1200" dirty="0" smtClean="0">
                <a:solidFill>
                  <a:srgbClr val="F8F8F8"/>
                </a:solidFill>
                <a:latin typeface="Tahoma" pitchFamily="34" charset="0"/>
                <a:ea typeface="HGP創英角ｺﾞｼｯｸUB" pitchFamily="50" charset="-128"/>
                <a:cs typeface="+mn-cs"/>
              </a:rPr>
              <a:t>b:YAG </a:t>
            </a:r>
            <a:r>
              <a:rPr kumimoji="1" lang="en-US" altLang="ja-JP" sz="2000" b="1" kern="1200" dirty="0">
                <a:solidFill>
                  <a:srgbClr val="F8F8F8"/>
                </a:solidFill>
                <a:latin typeface="Tahoma" pitchFamily="34" charset="0"/>
                <a:ea typeface="HGP創英角ｺﾞｼｯｸUB" pitchFamily="50" charset="-128"/>
                <a:cs typeface="+mn-cs"/>
              </a:rPr>
              <a:t>(NPRO) </a:t>
            </a:r>
            <a:r>
              <a:rPr lang="en-US" altLang="ja-JP" sz="2000" b="1" dirty="0" smtClean="0">
                <a:solidFill>
                  <a:srgbClr val="F8F8F8"/>
                </a:solidFill>
              </a:rPr>
              <a:t>source</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Saturated absorption by I</a:t>
            </a:r>
            <a:r>
              <a:rPr kumimoji="1" lang="en-US" altLang="ja-JP" sz="2000" b="1" kern="1200" baseline="-25000" dirty="0" smtClean="0">
                <a:solidFill>
                  <a:srgbClr val="F8F8F8"/>
                </a:solidFill>
                <a:latin typeface="Tahoma" pitchFamily="34" charset="0"/>
                <a:ea typeface="HGP創英角ｺﾞｼｯｸUB" pitchFamily="50" charset="-128"/>
                <a:cs typeface="+mn-cs"/>
              </a:rPr>
              <a:t>2</a:t>
            </a:r>
            <a:endParaRPr kumimoji="1" lang="ja-JP" altLang="en-US" sz="2000" b="1" kern="1200" baseline="-250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Stability test, Packaging</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5396" name="Rectangle 20"/>
          <p:cNvSpPr>
            <a:spLocks noChangeArrowheads="1"/>
          </p:cNvSpPr>
          <p:nvPr/>
        </p:nvSpPr>
        <p:spPr bwMode="auto">
          <a:xfrm>
            <a:off x="4375321" y="1142984"/>
            <a:ext cx="1247804"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By M.Musha</a:t>
            </a:r>
            <a:endParaRPr kumimoji="1" lang="ja-JP" altLang="en-US" sz="1400" b="1" kern="1200" dirty="0">
              <a:solidFill>
                <a:srgbClr val="F8F8F8"/>
              </a:solidFill>
              <a:latin typeface="Tahoma" pitchFamily="34" charset="0"/>
              <a:ea typeface="HGP創英角ｺﾞｼｯｸUB" pitchFamily="50" charset="-128"/>
              <a:cs typeface="+mn-cs"/>
            </a:endParaRPr>
          </a:p>
        </p:txBody>
      </p:sp>
      <p:pic>
        <p:nvPicPr>
          <p:cNvPr id="894977" name="Picture 1"/>
          <p:cNvPicPr>
            <a:picLocks noChangeAspect="1" noChangeArrowheads="1"/>
          </p:cNvPicPr>
          <p:nvPr/>
        </p:nvPicPr>
        <p:blipFill>
          <a:blip r:embed="rId3" cstate="print"/>
          <a:srcRect/>
          <a:stretch>
            <a:fillRect/>
          </a:stretch>
        </p:blipFill>
        <p:spPr bwMode="auto">
          <a:xfrm>
            <a:off x="5294298" y="928670"/>
            <a:ext cx="3135354" cy="2571768"/>
          </a:xfrm>
          <a:prstGeom prst="rect">
            <a:avLst/>
          </a:prstGeom>
          <a:noFill/>
          <a:ln w="15875" cap="flat" cmpd="sng">
            <a:noFill/>
            <a:prstDash val="solid"/>
            <a:miter lim="800000"/>
            <a:headEnd/>
            <a:tailEnd/>
          </a:ln>
          <a:effectLst/>
        </p:spPr>
      </p:pic>
      <p:pic>
        <p:nvPicPr>
          <p:cNvPr id="15" name="図 6" descr="DSCF5601.JPG"/>
          <p:cNvPicPr>
            <a:picLocks noChangeAspect="1"/>
          </p:cNvPicPr>
          <p:nvPr/>
        </p:nvPicPr>
        <p:blipFill>
          <a:blip r:embed="rId4" cstate="print"/>
          <a:srcRect l="17717" r="17717"/>
          <a:stretch>
            <a:fillRect/>
          </a:stretch>
        </p:blipFill>
        <p:spPr bwMode="auto">
          <a:xfrm>
            <a:off x="4500562" y="3500438"/>
            <a:ext cx="1675798" cy="1946652"/>
          </a:xfrm>
          <a:prstGeom prst="rect">
            <a:avLst/>
          </a:prstGeom>
          <a:noFill/>
          <a:ln w="9525">
            <a:noFill/>
            <a:miter lim="800000"/>
            <a:headEnd/>
            <a:tailEnd/>
          </a:ln>
        </p:spPr>
      </p:pic>
      <p:pic>
        <p:nvPicPr>
          <p:cNvPr id="29" name="図 28" descr=":PICT00430.jpg"/>
          <p:cNvPicPr/>
          <p:nvPr/>
        </p:nvPicPr>
        <p:blipFill>
          <a:blip r:embed="rId5" cstate="print"/>
          <a:srcRect/>
          <a:stretch>
            <a:fillRect/>
          </a:stretch>
        </p:blipFill>
        <p:spPr bwMode="auto">
          <a:xfrm>
            <a:off x="5857884" y="4286256"/>
            <a:ext cx="3000396" cy="2000264"/>
          </a:xfrm>
          <a:prstGeom prst="rect">
            <a:avLst/>
          </a:prstGeom>
          <a:noFill/>
          <a:ln w="9525">
            <a:noFill/>
            <a:miter lim="800000"/>
            <a:headEnd/>
            <a:tailEnd/>
          </a:ln>
        </p:spPr>
      </p:pic>
      <p:sp>
        <p:nvSpPr>
          <p:cNvPr id="1125397" name="Rectangle 21"/>
          <p:cNvSpPr>
            <a:spLocks noChangeArrowheads="1"/>
          </p:cNvSpPr>
          <p:nvPr/>
        </p:nvSpPr>
        <p:spPr bwMode="auto">
          <a:xfrm>
            <a:off x="7715272" y="3786190"/>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F8F8F8"/>
                </a:solidFill>
                <a:latin typeface="Tahoma" pitchFamily="34" charset="0"/>
                <a:ea typeface="HGP創英角ｺﾞｼｯｸUB" pitchFamily="50" charset="-128"/>
                <a:cs typeface="+mn-cs"/>
              </a:rPr>
              <a:t>By S.Sato</a:t>
            </a:r>
            <a:endParaRPr kumimoji="1" lang="ja-JP" altLang="en-US" sz="1400" b="1" kern="1200" dirty="0">
              <a:solidFill>
                <a:srgbClr val="F8F8F8"/>
              </a:solidFill>
              <a:latin typeface="Tahoma" pitchFamily="34" charset="0"/>
              <a:ea typeface="HGP創英角ｺﾞｼｯｸUB" pitchFamily="50" charset="-128"/>
              <a:cs typeface="+mn-cs"/>
            </a:endParaRPr>
          </a:p>
        </p:txBody>
      </p:sp>
      <p:sp>
        <p:nvSpPr>
          <p:cNvPr id="1125391" name="Rectangle 15"/>
          <p:cNvSpPr>
            <a:spLocks noChangeArrowheads="1"/>
          </p:cNvSpPr>
          <p:nvPr/>
        </p:nvSpPr>
        <p:spPr bwMode="auto">
          <a:xfrm>
            <a:off x="642910" y="3786190"/>
            <a:ext cx="4000528" cy="141301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rPr>
              <a:t>IFO and housing</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BBM-EM development</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8F8F8"/>
                </a:solidFill>
                <a:sym typeface="Wingdings" pitchFamily="2" charset="2"/>
              </a:rPr>
              <a:t>Test of concepts</a:t>
            </a:r>
            <a:endParaRPr kumimoji="1" lang="ja-JP" altLang="en-US" sz="2000" b="1" kern="1200" dirty="0">
              <a:solidFill>
                <a:srgbClr val="F8F8F8"/>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kumimoji="1" lang="ja-JP" altLang="en-US" sz="2000" b="1" kern="1200" dirty="0" smtClean="0">
                <a:solidFill>
                  <a:srgbClr val="F8F8F8"/>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8F8F8"/>
                </a:solidFill>
                <a:sym typeface="Wingdings" pitchFamily="2" charset="2"/>
              </a:rPr>
              <a:t>Earth gravity s</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ensors</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5398" name="Rectangle 22"/>
          <p:cNvSpPr>
            <a:spLocks noChangeArrowheads="1"/>
          </p:cNvSpPr>
          <p:nvPr/>
        </p:nvSpPr>
        <p:spPr bwMode="auto">
          <a:xfrm>
            <a:off x="4714876" y="5786454"/>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F8F8F8"/>
                </a:solidFill>
                <a:latin typeface="Tahoma" pitchFamily="34" charset="0"/>
                <a:ea typeface="HGP創英角ｺﾞｼｯｸUB" pitchFamily="50" charset="-128"/>
                <a:cs typeface="+mn-cs"/>
              </a:rPr>
              <a:t>By A.Araya</a:t>
            </a:r>
            <a:endParaRPr kumimoji="1" lang="ja-JP" altLang="en-US" sz="1400" b="1" kern="1200" dirty="0">
              <a:solidFill>
                <a:srgbClr val="F8F8F8"/>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ChangeArrowheads="1"/>
          </p:cNvSpPr>
          <p:nvPr>
            <p:ph type="title"/>
          </p:nvPr>
        </p:nvSpPr>
        <p:spPr/>
        <p:txBody>
          <a:bodyPr/>
          <a:lstStyle/>
          <a:p>
            <a:r>
              <a:rPr lang="en-US" altLang="ja-JP" dirty="0" smtClean="0"/>
              <a:t>R&amp;D for DPF (2)</a:t>
            </a:r>
            <a:endParaRPr lang="ja-JP" altLang="en-US"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sp>
        <p:nvSpPr>
          <p:cNvPr id="1123339" name="Rectangle 11"/>
          <p:cNvSpPr>
            <a:spLocks noChangeArrowheads="1"/>
          </p:cNvSpPr>
          <p:nvPr/>
        </p:nvSpPr>
        <p:spPr bwMode="auto">
          <a:xfrm>
            <a:off x="460383" y="1285860"/>
            <a:ext cx="5468939" cy="212365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Attitude control and Drag-free</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Satellite structure (mass distribution)</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Passive </a:t>
            </a:r>
            <a:r>
              <a:rPr lang="en-US" altLang="ja-JP" sz="2000" b="1" dirty="0" smtClean="0">
                <a:solidFill>
                  <a:srgbClr val="F8F8F8"/>
                </a:solidFill>
              </a:rPr>
              <a:t>attitude stabilization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by gravity gradient</a:t>
            </a:r>
            <a:endParaRPr kumimoji="1" lang="ja-JP" altLang="en-US" sz="2000" b="1" kern="1200" dirty="0">
              <a:solidFill>
                <a:srgbClr val="F8F8F8"/>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lang="ja-JP" altLang="en-US" sz="2000" b="1" dirty="0">
                <a:solidFill>
                  <a:srgbClr val="F8F8F8"/>
                </a:solidFill>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Mission thruster position</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sym typeface="Wingdings" pitchFamily="2" charset="2"/>
              </a:rPr>
              <a:t>    Control topology</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3338" name="Rectangle 10"/>
          <p:cNvSpPr>
            <a:spLocks noChangeArrowheads="1"/>
          </p:cNvSpPr>
          <p:nvPr/>
        </p:nvSpPr>
        <p:spPr bwMode="auto">
          <a:xfrm>
            <a:off x="357158" y="4000504"/>
            <a:ext cx="5181600" cy="209012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Thruster</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lang="en-US" altLang="ja-JP" sz="2000" b="1" dirty="0" smtClean="0">
                <a:solidFill>
                  <a:srgbClr val="F8F8F8"/>
                </a:solidFill>
                <a:latin typeface="Tahoma" pitchFamily="34" charset="0"/>
                <a:ea typeface="HGP創英角ｺﾞｼｯｸUB" pitchFamily="50" charset="-128"/>
              </a:rPr>
              <a:t>System design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a:t>
            </a:r>
            <a:r>
              <a:rPr lang="en-US" altLang="ja-JP" sz="2000" b="1" dirty="0" smtClean="0">
                <a:solidFill>
                  <a:srgbClr val="F8F8F8"/>
                </a:solidFill>
                <a:latin typeface="Tahoma" pitchFamily="34" charset="0"/>
                <a:ea typeface="HGP創英角ｺﾞｼｯｸUB" pitchFamily="50" charset="-128"/>
              </a:rPr>
              <a:t>with existing tech.</a:t>
            </a:r>
            <a:endParaRPr kumimoji="1" lang="en-US" altLang="ja-JP" sz="2000" b="1" kern="1200" dirty="0" smtClean="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latin typeface="Tahoma" pitchFamily="34" charset="0"/>
                <a:ea typeface="HGP創英角ｺﾞｼｯｸUB" pitchFamily="50" charset="-128"/>
              </a:rPr>
              <a:t>  </a:t>
            </a:r>
            <a:r>
              <a:rPr lang="en-US" altLang="ja-JP" sz="2000" b="1" dirty="0" smtClean="0">
                <a:solidFill>
                  <a:srgbClr val="F8F8F8"/>
                </a:solidFill>
              </a:rPr>
              <a:t>Noise meas. system</a:t>
            </a:r>
            <a:endParaRPr kumimoji="1" lang="en-US" altLang="ja-JP" sz="2000" b="1" kern="1200" dirty="0" smtClean="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latin typeface="Tahoma" pitchFamily="34" charset="0"/>
                <a:ea typeface="HGP創英角ｺﾞｼｯｸUB" pitchFamily="50" charset="-128"/>
              </a:rPr>
              <a:t>        </a:t>
            </a:r>
            <a:r>
              <a:rPr kumimoji="1" lang="en-US" altLang="ja-JP" sz="2000" b="1" kern="1200" dirty="0" smtClean="0">
                <a:solidFill>
                  <a:srgbClr val="F8F8F8"/>
                </a:solidFill>
                <a:latin typeface="Tahoma" pitchFamily="34" charset="0"/>
                <a:ea typeface="HGP創英角ｺﾞｼｯｸUB" pitchFamily="50" charset="-128"/>
                <a:cs typeface="+mn-cs"/>
              </a:rPr>
              <a:t>(thruster stand) </a:t>
            </a:r>
          </a:p>
          <a:p>
            <a:pPr algn="l" rtl="0" fontAlgn="base">
              <a:lnSpc>
                <a:spcPct val="110000"/>
              </a:lnSpc>
              <a:spcBef>
                <a:spcPct val="0"/>
              </a:spcBef>
              <a:spcAft>
                <a:spcPct val="0"/>
              </a:spcAft>
              <a:buClr>
                <a:srgbClr val="003366"/>
              </a:buClr>
              <a:buSzPct val="70000"/>
              <a:buFont typeface="Wingdings" pitchFamily="2" charset="2"/>
              <a:buNone/>
            </a:pPr>
            <a:r>
              <a:rPr lang="ja-JP" altLang="en-US"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rPr>
              <a:t>Development of </a:t>
            </a:r>
            <a:r>
              <a:rPr lang="en-US" altLang="ja-JP" sz="2000" b="1" dirty="0" smtClean="0">
                <a:solidFill>
                  <a:srgbClr val="F8F8F8"/>
                </a:solidFill>
                <a:latin typeface="Tahoma" pitchFamily="34" charset="0"/>
                <a:ea typeface="HGP創英角ｺﾞｼｯｸUB" pitchFamily="50" charset="-128"/>
              </a:rPr>
              <a:t>Slit FEEP</a:t>
            </a:r>
            <a:endParaRPr kumimoji="1" lang="ja-JP" altLang="en-US" sz="2000" b="1" kern="1200" dirty="0">
              <a:solidFill>
                <a:srgbClr val="F8F8F8"/>
              </a:solidFill>
              <a:latin typeface="Tahoma" pitchFamily="34" charset="0"/>
              <a:ea typeface="HGP創英角ｺﾞｼｯｸUB" pitchFamily="50" charset="-128"/>
              <a:cs typeface="+mn-cs"/>
            </a:endParaRPr>
          </a:p>
        </p:txBody>
      </p:sp>
      <p:pic>
        <p:nvPicPr>
          <p:cNvPr id="1123343" name="Picture 15"/>
          <p:cNvPicPr>
            <a:picLocks noChangeAspect="1" noChangeArrowheads="1"/>
          </p:cNvPicPr>
          <p:nvPr/>
        </p:nvPicPr>
        <p:blipFill>
          <a:blip r:embed="rId3" cstate="print"/>
          <a:srcRect/>
          <a:stretch>
            <a:fillRect/>
          </a:stretch>
        </p:blipFill>
        <p:spPr bwMode="auto">
          <a:xfrm>
            <a:off x="6813353" y="4624416"/>
            <a:ext cx="2116365" cy="1590666"/>
          </a:xfrm>
          <a:prstGeom prst="rect">
            <a:avLst/>
          </a:prstGeom>
          <a:noFill/>
          <a:ln w="15875">
            <a:noFill/>
            <a:miter lim="800000"/>
            <a:headEnd/>
            <a:tailEnd/>
          </a:ln>
          <a:effectLst/>
        </p:spPr>
      </p:pic>
      <p:sp>
        <p:nvSpPr>
          <p:cNvPr id="1123346" name="Rectangle 18"/>
          <p:cNvSpPr>
            <a:spLocks noChangeArrowheads="1"/>
          </p:cNvSpPr>
          <p:nvPr/>
        </p:nvSpPr>
        <p:spPr bwMode="auto">
          <a:xfrm>
            <a:off x="7429520" y="4000504"/>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B2B2B2"/>
                </a:solidFill>
                <a:latin typeface="Tahoma" pitchFamily="34" charset="0"/>
                <a:ea typeface="HGP創英角ｺﾞｼｯｸUB" pitchFamily="50" charset="-128"/>
                <a:cs typeface="+mn-cs"/>
              </a:rPr>
              <a:t>By I.Funaki</a:t>
            </a:r>
            <a:endParaRPr kumimoji="1" lang="ja-JP" altLang="en-US" sz="1400" b="1" kern="1200" dirty="0">
              <a:solidFill>
                <a:srgbClr val="B2B2B2"/>
              </a:solidFill>
              <a:latin typeface="Tahoma" pitchFamily="34" charset="0"/>
              <a:ea typeface="HGP創英角ｺﾞｼｯｸUB" pitchFamily="50" charset="-128"/>
              <a:cs typeface="+mn-cs"/>
            </a:endParaRPr>
          </a:p>
        </p:txBody>
      </p:sp>
      <p:pic>
        <p:nvPicPr>
          <p:cNvPr id="892929" name="Picture 1"/>
          <p:cNvPicPr>
            <a:picLocks noChangeAspect="1" noChangeArrowheads="1"/>
          </p:cNvPicPr>
          <p:nvPr/>
        </p:nvPicPr>
        <p:blipFill>
          <a:blip r:embed="rId4" cstate="print"/>
          <a:srcRect/>
          <a:stretch>
            <a:fillRect/>
          </a:stretch>
        </p:blipFill>
        <p:spPr bwMode="auto">
          <a:xfrm>
            <a:off x="5715008" y="1071546"/>
            <a:ext cx="2951797" cy="2786082"/>
          </a:xfrm>
          <a:prstGeom prst="rect">
            <a:avLst/>
          </a:prstGeom>
          <a:noFill/>
          <a:ln w="15875" cap="flat" cmpd="sng">
            <a:noFill/>
            <a:prstDash val="solid"/>
            <a:miter lim="800000"/>
            <a:headEnd/>
            <a:tailEnd/>
          </a:ln>
          <a:effectLst/>
        </p:spPr>
      </p:pic>
      <p:sp>
        <p:nvSpPr>
          <p:cNvPr id="1123347" name="Rectangle 19"/>
          <p:cNvSpPr>
            <a:spLocks noChangeArrowheads="1"/>
          </p:cNvSpPr>
          <p:nvPr/>
        </p:nvSpPr>
        <p:spPr bwMode="auto">
          <a:xfrm>
            <a:off x="7643834" y="1125525"/>
            <a:ext cx="1357322"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B2B2B2"/>
                </a:solidFill>
                <a:latin typeface="Tahoma" pitchFamily="34" charset="0"/>
                <a:ea typeface="HGP創英角ｺﾞｼｯｸUB" pitchFamily="50" charset="-128"/>
                <a:cs typeface="+mn-cs"/>
              </a:rPr>
              <a:t>By</a:t>
            </a: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B2B2B2"/>
                </a:solidFill>
              </a:rPr>
              <a:t>S.Moriwaki</a:t>
            </a:r>
            <a:endParaRPr kumimoji="1" lang="ja-JP" altLang="en-US" sz="1400" b="1" kern="1200" dirty="0">
              <a:solidFill>
                <a:srgbClr val="B2B2B2"/>
              </a:solidFill>
              <a:latin typeface="Tahoma" pitchFamily="34" charset="0"/>
              <a:ea typeface="HGP創英角ｺﾞｼｯｸUB" pitchFamily="50" charset="-128"/>
              <a:cs typeface="+mn-cs"/>
            </a:endParaRPr>
          </a:p>
        </p:txBody>
      </p:sp>
      <p:pic>
        <p:nvPicPr>
          <p:cNvPr id="892930" name="Picture 2" descr="　スリットFEEP"/>
          <p:cNvPicPr>
            <a:picLocks noChangeAspect="1" noChangeArrowheads="1"/>
          </p:cNvPicPr>
          <p:nvPr/>
        </p:nvPicPr>
        <p:blipFill>
          <a:blip r:embed="rId5" cstate="print"/>
          <a:srcRect/>
          <a:stretch>
            <a:fillRect/>
          </a:stretch>
        </p:blipFill>
        <p:spPr bwMode="auto">
          <a:xfrm>
            <a:off x="4071934" y="4643446"/>
            <a:ext cx="2651222" cy="1555751"/>
          </a:xfrm>
          <a:prstGeom prst="rect">
            <a:avLst/>
          </a:prstGeom>
          <a:noFill/>
          <a:ln w="9525">
            <a:noFill/>
            <a:miter lim="800000"/>
            <a:headEnd/>
            <a:tailEnd/>
          </a:ln>
        </p:spPr>
      </p:pic>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33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33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33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2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338" grpId="0"/>
      <p:bldP spid="11233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 launch and operation</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357158" y="714356"/>
            <a:ext cx="5000660"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Tiny GW detector module</a:t>
            </a:r>
            <a:endParaRPr kumimoji="1" lang="en-US" altLang="ja-JP" sz="2000" b="1" kern="1200" dirty="0" smtClean="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Launched in Jan. 23, 2009</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50" name="AutoShape 2"/>
          <p:cNvSpPr>
            <a:spLocks noChangeArrowheads="1"/>
          </p:cNvSpPr>
          <p:nvPr/>
        </p:nvSpPr>
        <p:spPr bwMode="auto">
          <a:xfrm>
            <a:off x="250825" y="1916112"/>
            <a:ext cx="6481763"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1"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627313" y="2344738"/>
            <a:ext cx="3455987" cy="3216275"/>
          </a:xfrm>
          <a:prstGeom prst="roundRect">
            <a:avLst/>
          </a:prstGeom>
          <a:noFill/>
        </p:spPr>
      </p:pic>
      <p:sp>
        <p:nvSpPr>
          <p:cNvPr id="52"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53"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54"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55"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6"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7"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8" name="Picture 16" descr="IMG_0261"/>
          <p:cNvPicPr>
            <a:picLocks noChangeAspect="1" noChangeArrowheads="1"/>
          </p:cNvPicPr>
          <p:nvPr/>
        </p:nvPicPr>
        <p:blipFill>
          <a:blip r:embed="rId4" cstate="print"/>
          <a:srcRect/>
          <a:stretch>
            <a:fillRect/>
          </a:stretch>
        </p:blipFill>
        <p:spPr bwMode="auto">
          <a:xfrm>
            <a:off x="4643438" y="5276850"/>
            <a:ext cx="1812925" cy="1104900"/>
          </a:xfrm>
          <a:prstGeom prst="rect">
            <a:avLst/>
          </a:prstGeom>
          <a:noFill/>
          <a:ln w="9525">
            <a:noFill/>
            <a:miter lim="800000"/>
            <a:headEnd/>
            <a:tailEnd/>
          </a:ln>
        </p:spPr>
      </p:pic>
      <p:pic>
        <p:nvPicPr>
          <p:cNvPr id="59" name="Picture 17"/>
          <p:cNvPicPr>
            <a:picLocks noChangeAspect="1" noChangeArrowheads="1"/>
          </p:cNvPicPr>
          <p:nvPr/>
        </p:nvPicPr>
        <p:blipFill>
          <a:blip r:embed="rId5" cstate="print"/>
          <a:srcRect/>
          <a:stretch>
            <a:fillRect/>
          </a:stretch>
        </p:blipFill>
        <p:spPr bwMode="auto">
          <a:xfrm>
            <a:off x="611188" y="3141663"/>
            <a:ext cx="1511300" cy="1417637"/>
          </a:xfrm>
          <a:prstGeom prst="rect">
            <a:avLst/>
          </a:prstGeom>
          <a:noFill/>
          <a:ln w="15875">
            <a:noFill/>
            <a:miter lim="800000"/>
            <a:headEnd/>
            <a:tailEnd/>
          </a:ln>
        </p:spPr>
      </p:pic>
      <p:pic>
        <p:nvPicPr>
          <p:cNvPr id="60" name="Picture 18"/>
          <p:cNvPicPr>
            <a:picLocks noChangeAspect="1" noChangeArrowheads="1"/>
          </p:cNvPicPr>
          <p:nvPr/>
        </p:nvPicPr>
        <p:blipFill>
          <a:blip r:embed="rId6" cstate="print"/>
          <a:srcRect/>
          <a:stretch>
            <a:fillRect/>
          </a:stretch>
        </p:blipFill>
        <p:spPr bwMode="auto">
          <a:xfrm>
            <a:off x="379413" y="4797425"/>
            <a:ext cx="1493837" cy="1511300"/>
          </a:xfrm>
          <a:prstGeom prst="rect">
            <a:avLst/>
          </a:prstGeom>
          <a:noFill/>
          <a:ln w="15875">
            <a:noFill/>
            <a:miter lim="800000"/>
            <a:headEnd/>
            <a:tailEnd/>
          </a:ln>
        </p:spPr>
      </p:pic>
      <p:sp>
        <p:nvSpPr>
          <p:cNvPr id="61" name="Rectangle 19"/>
          <p:cNvSpPr>
            <a:spLocks noChangeArrowheads="1"/>
          </p:cNvSpPr>
          <p:nvPr/>
        </p:nvSpPr>
        <p:spPr bwMode="auto">
          <a:xfrm>
            <a:off x="285720"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62"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63"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64"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5" name="図 16" descr="photo_sat_3_01L.jpg"/>
          <p:cNvPicPr>
            <a:picLocks noChangeAspect="1"/>
          </p:cNvPicPr>
          <p:nvPr/>
        </p:nvPicPr>
        <p:blipFill>
          <a:blip r:embed="rId7" cstate="print"/>
          <a:srcRect/>
          <a:stretch>
            <a:fillRect/>
          </a:stretch>
        </p:blipFill>
        <p:spPr bwMode="auto">
          <a:xfrm>
            <a:off x="5714949" y="785794"/>
            <a:ext cx="2947303" cy="2357454"/>
          </a:xfrm>
          <a:prstGeom prst="rect">
            <a:avLst/>
          </a:prstGeom>
          <a:noFill/>
          <a:ln w="9525">
            <a:noFill/>
            <a:miter lim="800000"/>
            <a:headEnd/>
            <a:tailEnd/>
          </a:ln>
        </p:spPr>
      </p:pic>
      <p:sp>
        <p:nvSpPr>
          <p:cNvPr id="1125401" name="Rectangle 25"/>
          <p:cNvSpPr>
            <a:spLocks noChangeArrowheads="1"/>
          </p:cNvSpPr>
          <p:nvPr/>
        </p:nvSpPr>
        <p:spPr bwMode="auto">
          <a:xfrm>
            <a:off x="8215338" y="857232"/>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Photo</a:t>
            </a:r>
            <a:r>
              <a:rPr kumimoji="1" lang="ja-JP" altLang="en-US" sz="1400" b="1" kern="1200" dirty="0" smtClean="0">
                <a:solidFill>
                  <a:srgbClr val="F8F8F8"/>
                </a:solidFill>
                <a:latin typeface="Tahoma" pitchFamily="34" charset="0"/>
                <a:ea typeface="HGP創英角ｺﾞｼｯｸUB" pitchFamily="50" charset="-128"/>
                <a:cs typeface="+mn-cs"/>
              </a:rPr>
              <a:t>：   </a:t>
            </a:r>
            <a:endParaRPr kumimoji="1" lang="en-US" altLang="ja-JP" sz="1400" b="1" kern="1200" dirty="0" smtClean="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   </a:t>
            </a:r>
            <a:r>
              <a:rPr kumimoji="1" lang="en-US" altLang="ja-JP" sz="1400" b="1" kern="1200" dirty="0" smtClean="0">
                <a:solidFill>
                  <a:srgbClr val="F8F8F8"/>
                </a:solidFill>
                <a:latin typeface="Tahoma" pitchFamily="34" charset="0"/>
                <a:ea typeface="HGP創英角ｺﾞｼｯｸUB" pitchFamily="50" charset="-128"/>
                <a:cs typeface="+mn-cs"/>
              </a:rPr>
              <a:t>JAXA</a:t>
            </a:r>
            <a:endParaRPr kumimoji="1" lang="en-US" altLang="ja-JP" sz="1400" b="1" kern="1200" dirty="0">
              <a:solidFill>
                <a:srgbClr val="F8F8F8"/>
              </a:solidFill>
              <a:latin typeface="Tahoma" pitchFamily="34" charset="0"/>
              <a:ea typeface="HGP創英角ｺﾞｼｯｸUB" pitchFamily="50" charset="-128"/>
              <a:cs typeface="+mn-cs"/>
            </a:endParaRPr>
          </a:p>
        </p:txBody>
      </p:sp>
      <p:sp>
        <p:nvSpPr>
          <p:cNvPr id="21" name="円/楕円 20"/>
          <p:cNvSpPr/>
          <p:nvPr/>
        </p:nvSpPr>
        <p:spPr bwMode="auto">
          <a:xfrm>
            <a:off x="6643702" y="2571744"/>
            <a:ext cx="357190" cy="357190"/>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5" name="Line 12"/>
          <p:cNvSpPr>
            <a:spLocks noChangeShapeType="1"/>
          </p:cNvSpPr>
          <p:nvPr/>
        </p:nvSpPr>
        <p:spPr bwMode="auto">
          <a:xfrm flipH="1">
            <a:off x="5715008" y="2857496"/>
            <a:ext cx="928694" cy="500066"/>
          </a:xfrm>
          <a:prstGeom prst="line">
            <a:avLst/>
          </a:prstGeom>
          <a:noFill/>
          <a:ln w="127000">
            <a:solidFill>
              <a:srgbClr val="99CC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66" name="下矢印 65"/>
          <p:cNvSpPr/>
          <p:nvPr/>
        </p:nvSpPr>
        <p:spPr bwMode="auto">
          <a:xfrm rot="5400000" flipV="1">
            <a:off x="1035819" y="1535893"/>
            <a:ext cx="285752" cy="214314"/>
          </a:xfrm>
          <a:prstGeom prst="downArrow">
            <a:avLst/>
          </a:prstGeom>
          <a:solidFill>
            <a:srgbClr val="99CCFF">
              <a:alpha val="10000"/>
            </a:srgbClr>
          </a:solidFill>
          <a:ln w="15875"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7" name="Rectangle 16"/>
          <p:cNvSpPr>
            <a:spLocks noChangeArrowheads="1"/>
          </p:cNvSpPr>
          <p:nvPr/>
        </p:nvSpPr>
        <p:spPr bwMode="auto">
          <a:xfrm>
            <a:off x="1285852" y="1445113"/>
            <a:ext cx="3214710" cy="39889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99CCFF"/>
                </a:solidFill>
              </a:rPr>
              <a:t>In-orbit operation</a:t>
            </a:r>
            <a:endParaRPr kumimoji="1" lang="en-US" altLang="ja-JP" sz="2000" b="1" kern="1200" dirty="0" smtClean="0">
              <a:solidFill>
                <a:srgbClr val="99CCFF"/>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ChangeArrowheads="1"/>
          </p:cNvSpPr>
          <p:nvPr/>
        </p:nvSpPr>
        <p:spPr bwMode="auto">
          <a:xfrm>
            <a:off x="714347" y="2571744"/>
            <a:ext cx="2500331" cy="2571768"/>
          </a:xfrm>
          <a:prstGeom prst="roundRect">
            <a:avLst>
              <a:gd name="adj" fmla="val 3069"/>
            </a:avLst>
          </a:prstGeom>
          <a:solidFill>
            <a:srgbClr val="C0C0C0">
              <a:alpha val="15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25378" name="Rectangle 2"/>
          <p:cNvSpPr>
            <a:spLocks noGrp="1" noChangeArrowheads="1"/>
          </p:cNvSpPr>
          <p:nvPr>
            <p:ph type="title"/>
          </p:nvPr>
        </p:nvSpPr>
        <p:spPr/>
        <p:txBody>
          <a:bodyPr/>
          <a:lstStyle/>
          <a:p>
            <a:r>
              <a:rPr lang="en-US" altLang="ja-JP" dirty="0" smtClean="0"/>
              <a:t>Successful control</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a:ea typeface="HGP創英角ｺﾞｼｯｸUB" pitchFamily="50" charset="-128"/>
              <a:cs typeface="+mn-cs"/>
            </a:endParaRPr>
          </a:p>
        </p:txBody>
      </p:sp>
      <p:sp>
        <p:nvSpPr>
          <p:cNvPr id="1125390" name="Rectangle 14"/>
          <p:cNvSpPr>
            <a:spLocks noChangeArrowheads="1"/>
          </p:cNvSpPr>
          <p:nvPr/>
        </p:nvSpPr>
        <p:spPr bwMode="auto">
          <a:xfrm>
            <a:off x="357158" y="928670"/>
            <a:ext cx="3000396"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8F8F8"/>
                </a:solidFill>
              </a:rPr>
              <a:t>SWIM </a:t>
            </a:r>
          </a:p>
          <a:p>
            <a:pPr algn="l">
              <a:lnSpc>
                <a:spcPct val="110000"/>
              </a:lnSpc>
              <a:buClr>
                <a:srgbClr val="003366"/>
              </a:buClr>
              <a:buSzPct val="70000"/>
              <a:buNone/>
            </a:pPr>
            <a:r>
              <a:rPr lang="en-US" altLang="ja-JP" sz="2000" b="1" dirty="0" smtClean="0">
                <a:solidFill>
                  <a:srgbClr val="F8F8F8"/>
                </a:solidFill>
              </a:rPr>
              <a:t>  In-orbit operation</a:t>
            </a:r>
            <a:endParaRPr kumimoji="1" lang="ja-JP" altLang="en-US" sz="2000" b="1" kern="1200" dirty="0">
              <a:solidFill>
                <a:srgbClr val="F8F8F8"/>
              </a:solidFill>
              <a:latin typeface="Tahoma" pitchFamily="34" charset="0"/>
              <a:ea typeface="HGP創英角ｺﾞｼｯｸUB" pitchFamily="50" charset="-128"/>
              <a:cs typeface="+mn-cs"/>
            </a:endParaRPr>
          </a:p>
        </p:txBody>
      </p:sp>
      <p:pic>
        <p:nvPicPr>
          <p:cNvPr id="14" name="図 13" descr="090512_SWIM_seigyo.jpg"/>
          <p:cNvPicPr>
            <a:picLocks noChangeAspect="1"/>
          </p:cNvPicPr>
          <p:nvPr/>
        </p:nvPicPr>
        <p:blipFill>
          <a:blip r:embed="rId3" cstate="print"/>
          <a:stretch>
            <a:fillRect/>
          </a:stretch>
        </p:blipFill>
        <p:spPr>
          <a:xfrm>
            <a:off x="3571868" y="844398"/>
            <a:ext cx="5357850" cy="5513560"/>
          </a:xfrm>
          <a:prstGeom prst="rect">
            <a:avLst/>
          </a:prstGeom>
        </p:spPr>
      </p:pic>
      <p:sp>
        <p:nvSpPr>
          <p:cNvPr id="1125391" name="Rectangle 15"/>
          <p:cNvSpPr>
            <a:spLocks noChangeArrowheads="1"/>
          </p:cNvSpPr>
          <p:nvPr/>
        </p:nvSpPr>
        <p:spPr bwMode="auto">
          <a:xfrm>
            <a:off x="5357818" y="917554"/>
            <a:ext cx="1714512" cy="36830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FF5050"/>
                </a:solidFill>
                <a:latin typeface="Tahoma" pitchFamily="34" charset="0"/>
                <a:ea typeface="HGP創英角ｺﾞｼｯｸUB" pitchFamily="50" charset="-128"/>
                <a:cs typeface="+mn-cs"/>
                <a:sym typeface="Wingdings" pitchFamily="2" charset="2"/>
              </a:rPr>
              <a:t>z control on</a:t>
            </a:r>
            <a:endParaRPr kumimoji="1" lang="ja-JP" altLang="en-US" sz="1800" b="1" kern="1200" dirty="0">
              <a:solidFill>
                <a:srgbClr val="FF5050"/>
              </a:solidFill>
              <a:latin typeface="Tahoma" pitchFamily="34" charset="0"/>
              <a:ea typeface="HGP創英角ｺﾞｼｯｸUB" pitchFamily="50" charset="-128"/>
              <a:cs typeface="+mn-cs"/>
            </a:endParaRPr>
          </a:p>
        </p:txBody>
      </p:sp>
      <p:sp>
        <p:nvSpPr>
          <p:cNvPr id="16" name="Rectangle 15"/>
          <p:cNvSpPr>
            <a:spLocks noChangeArrowheads="1"/>
          </p:cNvSpPr>
          <p:nvPr/>
        </p:nvSpPr>
        <p:spPr bwMode="auto">
          <a:xfrm>
            <a:off x="7000892" y="3460596"/>
            <a:ext cx="192882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chemeClr val="tx1">
                    <a:lumMod val="60000"/>
                    <a:lumOff val="40000"/>
                  </a:schemeClr>
                </a:solidFill>
                <a:sym typeface="Wingdings" pitchFamily="2" charset="2"/>
              </a:rPr>
              <a:t>yaw</a:t>
            </a:r>
            <a:r>
              <a:rPr kumimoji="1" lang="en-US" altLang="ja-JP" sz="1800" b="1" kern="1200" dirty="0" smtClean="0">
                <a:solidFill>
                  <a:schemeClr val="tx1">
                    <a:lumMod val="60000"/>
                    <a:lumOff val="40000"/>
                  </a:schemeClr>
                </a:solidFill>
                <a:latin typeface="Tahoma" pitchFamily="34" charset="0"/>
                <a:ea typeface="HGP創英角ｺﾞｼｯｸUB" pitchFamily="50" charset="-128"/>
                <a:cs typeface="+mn-cs"/>
                <a:sym typeface="Wingdings" pitchFamily="2" charset="2"/>
              </a:rPr>
              <a:t> control on</a:t>
            </a:r>
            <a:endParaRPr kumimoji="1" lang="ja-JP" altLang="en-US" sz="1800" b="1" kern="1200" dirty="0">
              <a:solidFill>
                <a:schemeClr val="tx1">
                  <a:lumMod val="60000"/>
                  <a:lumOff val="40000"/>
                </a:schemeClr>
              </a:solidFill>
              <a:latin typeface="Tahoma" pitchFamily="34" charset="0"/>
              <a:ea typeface="HGP創英角ｺﾞｼｯｸUB" pitchFamily="50" charset="-128"/>
              <a:cs typeface="+mn-cs"/>
            </a:endParaRPr>
          </a:p>
        </p:txBody>
      </p:sp>
      <p:sp>
        <p:nvSpPr>
          <p:cNvPr id="17" name="Line 224"/>
          <p:cNvSpPr>
            <a:spLocks noChangeShapeType="1"/>
          </p:cNvSpPr>
          <p:nvPr/>
        </p:nvSpPr>
        <p:spPr bwMode="auto">
          <a:xfrm flipH="1">
            <a:off x="5072065" y="1142984"/>
            <a:ext cx="285752" cy="214315"/>
          </a:xfrm>
          <a:prstGeom prst="line">
            <a:avLst/>
          </a:prstGeom>
          <a:noFill/>
          <a:ln w="38100">
            <a:solidFill>
              <a:srgbClr val="FF7C80"/>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9" name="Line 224"/>
          <p:cNvSpPr>
            <a:spLocks noChangeShapeType="1"/>
          </p:cNvSpPr>
          <p:nvPr/>
        </p:nvSpPr>
        <p:spPr bwMode="auto">
          <a:xfrm flipH="1" flipV="1">
            <a:off x="6643702" y="3643313"/>
            <a:ext cx="428628" cy="45719"/>
          </a:xfrm>
          <a:prstGeom prst="line">
            <a:avLst/>
          </a:prstGeom>
          <a:noFill/>
          <a:ln w="38100">
            <a:solidFill>
              <a:schemeClr val="tx2">
                <a:lumMod val="60000"/>
                <a:lumOff val="4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0" name="Rectangle 14"/>
          <p:cNvSpPr>
            <a:spLocks noChangeArrowheads="1"/>
          </p:cNvSpPr>
          <p:nvPr/>
        </p:nvSpPr>
        <p:spPr bwMode="auto">
          <a:xfrm>
            <a:off x="357159" y="5572140"/>
            <a:ext cx="3643337"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Operation:  May 12, 2009</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1" name="Rectangle 14"/>
          <p:cNvSpPr>
            <a:spLocks noChangeArrowheads="1"/>
          </p:cNvSpPr>
          <p:nvPr/>
        </p:nvSpPr>
        <p:spPr bwMode="auto">
          <a:xfrm>
            <a:off x="357159" y="5960926"/>
            <a:ext cx="3286148"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Downlink:   ~ a week</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2" name="Rectangle 14"/>
          <p:cNvSpPr>
            <a:spLocks noChangeArrowheads="1"/>
          </p:cNvSpPr>
          <p:nvPr/>
        </p:nvSpPr>
        <p:spPr bwMode="auto">
          <a:xfrm>
            <a:off x="500034" y="2071678"/>
            <a:ext cx="285752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8F8F8"/>
                </a:solidFill>
              </a:rPr>
              <a:t>Test mass controlled</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23" name="Rectangle 14"/>
          <p:cNvSpPr>
            <a:spLocks noChangeArrowheads="1"/>
          </p:cNvSpPr>
          <p:nvPr/>
        </p:nvSpPr>
        <p:spPr bwMode="auto">
          <a:xfrm>
            <a:off x="785786" y="3084459"/>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Damped oscillation</a:t>
            </a:r>
          </a:p>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      (in pitch DoF)</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4" name="Rectangle 14"/>
          <p:cNvSpPr>
            <a:spLocks noChangeArrowheads="1"/>
          </p:cNvSpPr>
          <p:nvPr/>
        </p:nvSpPr>
        <p:spPr bwMode="auto">
          <a:xfrm>
            <a:off x="785786" y="2674778"/>
            <a:ext cx="2643206"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Error signal </a:t>
            </a:r>
            <a:r>
              <a:rPr lang="en-US" altLang="ja-JP" sz="1800" b="1" dirty="0" smtClean="0">
                <a:solidFill>
                  <a:srgbClr val="F8F8F8"/>
                </a:solidFill>
                <a:sym typeface="Wingdings" pitchFamily="2" charset="2"/>
              </a:rPr>
              <a:t> zero</a:t>
            </a:r>
            <a:r>
              <a:rPr lang="en-US" altLang="ja-JP" sz="1800" b="1" dirty="0" smtClean="0">
                <a:solidFill>
                  <a:srgbClr val="F8F8F8"/>
                </a:solidFill>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5" name="Rectangle 14"/>
          <p:cNvSpPr>
            <a:spLocks noChangeArrowheads="1"/>
          </p:cNvSpPr>
          <p:nvPr/>
        </p:nvSpPr>
        <p:spPr bwMode="auto">
          <a:xfrm>
            <a:off x="785786" y="4441781"/>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Signal injection</a:t>
            </a:r>
          </a:p>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 OL trans. Fn.</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6" name="Rectangle 14"/>
          <p:cNvSpPr>
            <a:spLocks noChangeArrowheads="1"/>
          </p:cNvSpPr>
          <p:nvPr/>
        </p:nvSpPr>
        <p:spPr bwMode="auto">
          <a:xfrm>
            <a:off x="785786" y="3743778"/>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Free oscillation</a:t>
            </a:r>
          </a:p>
          <a:p>
            <a:pPr algn="l">
              <a:lnSpc>
                <a:spcPct val="110000"/>
              </a:lnSpc>
              <a:buClr>
                <a:srgbClr val="003366"/>
              </a:buClr>
              <a:buSzPct val="70000"/>
              <a:buNone/>
            </a:pPr>
            <a:r>
              <a:rPr lang="en-US" altLang="ja-JP" sz="1800" b="1" dirty="0" smtClean="0">
                <a:solidFill>
                  <a:srgbClr val="F8F8F8"/>
                </a:solidFill>
                <a:sym typeface="Wingdings" pitchFamily="2" charset="2"/>
              </a:rPr>
              <a:t>    in x and y DoF</a:t>
            </a: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8" name="Rectangle 21"/>
          <p:cNvSpPr>
            <a:spLocks noChangeArrowheads="1"/>
          </p:cNvSpPr>
          <p:nvPr/>
        </p:nvSpPr>
        <p:spPr bwMode="auto">
          <a:xfrm>
            <a:off x="7504139" y="5929330"/>
            <a:ext cx="1568455"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969696"/>
                </a:solidFill>
                <a:latin typeface="Tahoma" pitchFamily="34" charset="0"/>
                <a:ea typeface="HGP創英角ｺﾞｼｯｸUB" pitchFamily="50" charset="-128"/>
                <a:cs typeface="+mn-cs"/>
              </a:rPr>
              <a:t>By </a:t>
            </a:r>
            <a:endParaRPr lang="en-US" altLang="ja-JP" sz="1400" b="1" dirty="0" smtClean="0">
              <a:solidFill>
                <a:srgbClr val="969696"/>
              </a:solidFill>
            </a:endParaRPr>
          </a:p>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969696"/>
                </a:solidFill>
                <a:latin typeface="Tahoma" pitchFamily="34" charset="0"/>
                <a:ea typeface="HGP創英角ｺﾞｼｯｸUB" pitchFamily="50" charset="-128"/>
                <a:cs typeface="+mn-cs"/>
              </a:rPr>
              <a:t>W.Kokuyama</a:t>
            </a:r>
            <a:endParaRPr kumimoji="1" lang="ja-JP" altLang="en-US" sz="1400" b="1" kern="1200" dirty="0">
              <a:solidFill>
                <a:srgbClr val="969696"/>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1" name="Rectangle 3"/>
          <p:cNvSpPr>
            <a:spLocks noGrp="1" noChangeArrowheads="1"/>
          </p:cNvSpPr>
          <p:nvPr>
            <p:ph type="title"/>
          </p:nvPr>
        </p:nvSpPr>
        <p:spPr/>
        <p:txBody>
          <a:bodyPr/>
          <a:lstStyle/>
          <a:p>
            <a:r>
              <a:rPr lang="en-US" altLang="ja-JP" dirty="0" smtClean="0"/>
              <a:t>DPF mission status</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sp>
        <p:nvSpPr>
          <p:cNvPr id="826384" name="Rectangle 16"/>
          <p:cNvSpPr>
            <a:spLocks noChangeArrowheads="1"/>
          </p:cNvSpPr>
          <p:nvPr/>
        </p:nvSpPr>
        <p:spPr bwMode="auto">
          <a:xfrm>
            <a:off x="357158" y="1214422"/>
            <a:ext cx="4824413" cy="791307"/>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DPF </a:t>
            </a:r>
            <a:r>
              <a:rPr lang="en-US" altLang="ja-JP" sz="2000" b="1" dirty="0" smtClean="0">
                <a:solidFill>
                  <a:srgbClr val="DDDDDD"/>
                </a:solidFill>
              </a:rPr>
              <a:t>: O</a:t>
            </a:r>
            <a:r>
              <a:rPr lang="en-US" altLang="ja-JP" sz="2000" b="1" dirty="0" smtClean="0">
                <a:solidFill>
                  <a:srgbClr val="DDDDDD"/>
                </a:solidFill>
                <a:latin typeface="Tahoma" pitchFamily="34" charset="0"/>
                <a:ea typeface="HGP創英角ｺﾞｼｯｸUB" pitchFamily="50" charset="-128"/>
              </a:rPr>
              <a:t>ne of the candidate of</a:t>
            </a:r>
          </a:p>
          <a:p>
            <a:pPr algn="l">
              <a:lnSpc>
                <a:spcPct val="120000"/>
              </a:lnSpc>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DDDDDD"/>
                </a:solidFill>
                <a:latin typeface="Tahoma" pitchFamily="34" charset="0"/>
                <a:ea typeface="HGP創英角ｺﾞｼｯｸUB" pitchFamily="50" charset="-128"/>
              </a:rPr>
              <a:t>JAXA’s</a:t>
            </a:r>
            <a:r>
              <a:rPr lang="ja-JP" altLang="en-US" sz="2000" b="1" dirty="0" smtClean="0">
                <a:solidFill>
                  <a:srgbClr val="DDDDDD"/>
                </a:solidFill>
              </a:rPr>
              <a:t> </a:t>
            </a:r>
            <a:r>
              <a:rPr lang="en-US" altLang="ja-JP" sz="2000" b="1" dirty="0" smtClean="0">
                <a:solidFill>
                  <a:srgbClr val="99FF99"/>
                </a:solidFill>
              </a:rPr>
              <a:t>s</a:t>
            </a:r>
            <a:r>
              <a:rPr lang="en-US" altLang="ja-JP" sz="2000" b="1" dirty="0" smtClean="0">
                <a:solidFill>
                  <a:srgbClr val="99FF99"/>
                </a:solidFill>
                <a:latin typeface="Tahoma" pitchFamily="34" charset="0"/>
                <a:ea typeface="HGP創英角ｺﾞｼｯｸUB" pitchFamily="50" charset="-128"/>
              </a:rPr>
              <a:t>mall satellite series</a:t>
            </a:r>
            <a:endParaRPr lang="ja-JP" altLang="en-US" sz="2000" b="1" dirty="0">
              <a:solidFill>
                <a:srgbClr val="DDDDDD"/>
              </a:solidFill>
              <a:latin typeface="Tahoma" pitchFamily="34" charset="0"/>
              <a:ea typeface="HGP創英角ｺﾞｼｯｸUB" pitchFamily="50" charset="-128"/>
            </a:endParaRPr>
          </a:p>
        </p:txBody>
      </p:sp>
      <p:sp>
        <p:nvSpPr>
          <p:cNvPr id="826391" name="Rectangle 23"/>
          <p:cNvSpPr>
            <a:spLocks noChangeArrowheads="1"/>
          </p:cNvSpPr>
          <p:nvPr/>
        </p:nvSpPr>
        <p:spPr bwMode="auto">
          <a:xfrm>
            <a:off x="1142976" y="2457556"/>
            <a:ext cx="4786346"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800" b="1" dirty="0" smtClean="0">
                <a:solidFill>
                  <a:srgbClr val="DDDDDD"/>
                </a:solidFill>
                <a:latin typeface="Tahoma" pitchFamily="34" charset="0"/>
                <a:ea typeface="HGP創英角ｺﾞｼｯｸUB" pitchFamily="50" charset="-128"/>
              </a:rPr>
              <a:t>At  </a:t>
            </a:r>
            <a:r>
              <a:rPr lang="en-US" altLang="ja-JP" sz="1800" b="1" dirty="0" smtClean="0">
                <a:solidFill>
                  <a:srgbClr val="DDDDDD"/>
                </a:solidFill>
              </a:rPr>
              <a:t>l</a:t>
            </a:r>
            <a:r>
              <a:rPr lang="en-US" altLang="ja-JP" sz="1800" b="1" dirty="0" smtClean="0">
                <a:solidFill>
                  <a:srgbClr val="DDDDDD"/>
                </a:solidFill>
                <a:latin typeface="Tahoma" pitchFamily="34" charset="0"/>
                <a:ea typeface="HGP創英角ｺﾞｼｯｸUB" pitchFamily="50" charset="-128"/>
              </a:rPr>
              <a:t>east </a:t>
            </a:r>
            <a:r>
              <a:rPr lang="en-US" altLang="ja-JP" sz="1800" b="1" dirty="0" smtClean="0">
                <a:solidFill>
                  <a:srgbClr val="99FF99"/>
                </a:solidFill>
                <a:latin typeface="Tahoma" pitchFamily="34" charset="0"/>
                <a:ea typeface="HGP創英角ｺﾞｼｯｸUB" pitchFamily="50" charset="-128"/>
              </a:rPr>
              <a:t>3 satellite</a:t>
            </a:r>
            <a:r>
              <a:rPr lang="ja-JP" altLang="en-US" sz="1800" b="1" dirty="0" smtClean="0">
                <a:solidFill>
                  <a:srgbClr val="99FF99"/>
                </a:solidFill>
                <a:latin typeface="Tahoma" pitchFamily="34" charset="0"/>
                <a:ea typeface="HGP創英角ｺﾞｼｯｸUB" pitchFamily="50" charset="-128"/>
              </a:rPr>
              <a:t> </a:t>
            </a:r>
            <a:r>
              <a:rPr lang="en-US" altLang="ja-JP" sz="1800" b="1" dirty="0" smtClean="0">
                <a:solidFill>
                  <a:srgbClr val="DDDDDD"/>
                </a:solidFill>
                <a:latin typeface="Tahoma" pitchFamily="34" charset="0"/>
                <a:ea typeface="HGP創英角ｺﾞｼｯｸUB" pitchFamily="50" charset="-128"/>
              </a:rPr>
              <a:t>in 5 years with</a:t>
            </a:r>
            <a:endParaRPr lang="ja-JP" altLang="en-US" sz="1800" b="1" dirty="0" smtClean="0">
              <a:solidFill>
                <a:srgbClr val="DDDDDD"/>
              </a:solidFill>
              <a:latin typeface="Tahoma" pitchFamily="34" charset="0"/>
              <a:ea typeface="HGP創英角ｺﾞｼｯｸUB" pitchFamily="50" charset="-128"/>
            </a:endParaRPr>
          </a:p>
          <a:p>
            <a:pPr algn="l">
              <a:lnSpc>
                <a:spcPct val="120000"/>
              </a:lnSpc>
              <a:buClr>
                <a:schemeClr val="accent2"/>
              </a:buClr>
              <a:buSzPct val="70000"/>
              <a:buFont typeface="Wingdings" pitchFamily="2" charset="2"/>
              <a:buNone/>
            </a:pPr>
            <a:r>
              <a:rPr lang="en-US" altLang="ja-JP" sz="1800" b="1" dirty="0" smtClean="0">
                <a:solidFill>
                  <a:schemeClr val="bg1"/>
                </a:solidFill>
                <a:latin typeface="Tahoma" pitchFamily="34" charset="0"/>
                <a:ea typeface="HGP創英角ｺﾞｼｯｸUB" pitchFamily="50" charset="-128"/>
              </a:rPr>
              <a:t>Standard Bus</a:t>
            </a:r>
            <a:r>
              <a:rPr lang="ja-JP" altLang="en-US" sz="1800" b="1" dirty="0" smtClean="0">
                <a:solidFill>
                  <a:schemeClr val="bg1"/>
                </a:solidFill>
                <a:latin typeface="Tahoma" pitchFamily="34" charset="0"/>
                <a:ea typeface="HGP創英角ｺﾞｼｯｸUB" pitchFamily="50" charset="-128"/>
              </a:rPr>
              <a:t> </a:t>
            </a:r>
            <a:r>
              <a:rPr lang="en-US" altLang="ja-JP" sz="1800" b="1" dirty="0">
                <a:solidFill>
                  <a:srgbClr val="DDDDDD"/>
                </a:solidFill>
                <a:latin typeface="Tahoma" pitchFamily="34" charset="0"/>
                <a:ea typeface="HGP創英角ｺﾞｼｯｸUB" pitchFamily="50" charset="-128"/>
              </a:rPr>
              <a:t>+ </a:t>
            </a:r>
            <a:r>
              <a:rPr lang="en-US" altLang="ja-JP" sz="1800" b="1" dirty="0" smtClean="0">
                <a:solidFill>
                  <a:srgbClr val="DDDDDD"/>
                </a:solidFill>
              </a:rPr>
              <a:t>M-V follow-on rocket</a:t>
            </a:r>
            <a:endParaRPr lang="ja-JP" altLang="en-US" sz="1800" b="1" dirty="0">
              <a:solidFill>
                <a:srgbClr val="000000"/>
              </a:solidFill>
              <a:latin typeface="Tahoma" pitchFamily="34" charset="0"/>
              <a:ea typeface="HGP創英角ｺﾞｼｯｸUB" pitchFamily="50" charset="-128"/>
            </a:endParaRPr>
          </a:p>
        </p:txBody>
      </p:sp>
      <p:sp>
        <p:nvSpPr>
          <p:cNvPr id="826394" name="Line 26"/>
          <p:cNvSpPr>
            <a:spLocks noChangeShapeType="1"/>
          </p:cNvSpPr>
          <p:nvPr/>
        </p:nvSpPr>
        <p:spPr bwMode="auto">
          <a:xfrm flipV="1">
            <a:off x="1640166" y="2000240"/>
            <a:ext cx="2684149" cy="0"/>
          </a:xfrm>
          <a:prstGeom prst="line">
            <a:avLst/>
          </a:prstGeom>
          <a:noFill/>
          <a:ln w="38100">
            <a:solidFill>
              <a:srgbClr val="99FF99"/>
            </a:solidFill>
            <a:round/>
            <a:headEnd/>
            <a:tailEnd/>
          </a:ln>
          <a:effectLst/>
        </p:spPr>
        <p:txBody>
          <a:bodyPr wrap="square" anchor="ctr">
            <a:spAutoFit/>
          </a:bodyPr>
          <a:lstStyle/>
          <a:p>
            <a:endParaRPr lang="ja-JP" altLang="en-US" dirty="0"/>
          </a:p>
        </p:txBody>
      </p:sp>
      <p:sp>
        <p:nvSpPr>
          <p:cNvPr id="826392" name="Rectangle 24"/>
          <p:cNvSpPr>
            <a:spLocks noChangeArrowheads="1"/>
          </p:cNvSpPr>
          <p:nvPr/>
        </p:nvSpPr>
        <p:spPr bwMode="auto">
          <a:xfrm>
            <a:off x="928662" y="3643314"/>
            <a:ext cx="5357850"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DDDDDD"/>
                </a:solidFill>
              </a:rPr>
              <a:t>1</a:t>
            </a:r>
            <a:r>
              <a:rPr lang="en-US" altLang="ja-JP" sz="2000" b="1" baseline="30000" dirty="0" smtClean="0">
                <a:solidFill>
                  <a:srgbClr val="DDDDDD"/>
                </a:solidFill>
              </a:rPr>
              <a:t>st</a:t>
            </a:r>
            <a:r>
              <a:rPr lang="en-US" altLang="ja-JP" sz="2000" b="1" dirty="0" smtClean="0">
                <a:solidFill>
                  <a:srgbClr val="DDDDDD"/>
                </a:solidFill>
              </a:rPr>
              <a:t>  mission </a:t>
            </a:r>
            <a:r>
              <a:rPr lang="en-US" altLang="ja-JP" sz="2000" b="1" dirty="0" smtClean="0">
                <a:solidFill>
                  <a:srgbClr val="DDDDDD"/>
                </a:solidFill>
                <a:latin typeface="Tahoma" pitchFamily="34" charset="0"/>
                <a:ea typeface="HGP創英角ｺﾞｼｯｸUB" pitchFamily="50" charset="-128"/>
              </a:rPr>
              <a:t>(2012):  SPRINT-A/EXCEED</a:t>
            </a:r>
            <a:endParaRPr lang="en-US" altLang="ja-JP" sz="2000" b="1" dirty="0">
              <a:solidFill>
                <a:srgbClr val="DDDDDD"/>
              </a:solidFill>
              <a:latin typeface="Tahoma" pitchFamily="34" charset="0"/>
              <a:ea typeface="HGP創英角ｺﾞｼｯｸUB" pitchFamily="50" charset="-128"/>
            </a:endParaRPr>
          </a:p>
          <a:p>
            <a:pPr algn="l">
              <a:lnSpc>
                <a:spcPct val="120000"/>
              </a:lnSpc>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2</a:t>
            </a:r>
            <a:r>
              <a:rPr lang="en-US" altLang="ja-JP" sz="2000" b="1" baseline="30000" dirty="0" smtClean="0">
                <a:solidFill>
                  <a:srgbClr val="DDDDDD"/>
                </a:solidFill>
                <a:latin typeface="Tahoma" pitchFamily="34" charset="0"/>
                <a:ea typeface="HGP創英角ｺﾞｼｯｸUB" pitchFamily="50" charset="-128"/>
              </a:rPr>
              <a:t>nd</a:t>
            </a:r>
            <a:r>
              <a:rPr lang="en-US" altLang="ja-JP" sz="2000" b="1" dirty="0" smtClean="0">
                <a:solidFill>
                  <a:srgbClr val="DDDDDD"/>
                </a:solidFill>
                <a:latin typeface="Tahoma" pitchFamily="34" charset="0"/>
                <a:ea typeface="HGP創英角ｺﾞｼｯｸUB" pitchFamily="50" charset="-128"/>
              </a:rPr>
              <a:t> mission  (~2013/14) : ERG</a:t>
            </a:r>
          </a:p>
          <a:p>
            <a:pPr algn="l">
              <a:lnSpc>
                <a:spcPct val="120000"/>
              </a:lnSpc>
              <a:buClr>
                <a:schemeClr val="accent2"/>
              </a:buClr>
              <a:buSzPct val="70000"/>
              <a:buFont typeface="Wingdings" pitchFamily="2" charset="2"/>
              <a:buNone/>
            </a:pPr>
            <a:r>
              <a:rPr lang="en-US" altLang="ja-JP" sz="2000" b="1" dirty="0" smtClean="0">
                <a:solidFill>
                  <a:srgbClr val="DDDDDD"/>
                </a:solidFill>
              </a:rPr>
              <a:t>3</a:t>
            </a:r>
            <a:r>
              <a:rPr lang="en-US" altLang="ja-JP" sz="2000" b="1" baseline="30000" dirty="0" smtClean="0">
                <a:solidFill>
                  <a:srgbClr val="DDDDDD"/>
                </a:solidFill>
              </a:rPr>
              <a:t>rd</a:t>
            </a:r>
            <a:r>
              <a:rPr lang="en-US" altLang="ja-JP" sz="2000" b="1" dirty="0" smtClean="0">
                <a:solidFill>
                  <a:srgbClr val="DDDDDD"/>
                </a:solidFill>
              </a:rPr>
              <a:t> mission (~2015/16) : TBD</a:t>
            </a:r>
            <a:endParaRPr lang="en-US" altLang="ja-JP" sz="2000" b="1" dirty="0" smtClean="0">
              <a:solidFill>
                <a:srgbClr val="DDDDDD"/>
              </a:solidFill>
              <a:latin typeface="Tahoma" pitchFamily="34" charset="0"/>
              <a:ea typeface="HGP創英角ｺﾞｼｯｸUB" pitchFamily="50" charset="-128"/>
            </a:endParaRPr>
          </a:p>
        </p:txBody>
      </p:sp>
      <p:sp>
        <p:nvSpPr>
          <p:cNvPr id="826395" name="Text Box 27"/>
          <p:cNvSpPr txBox="1">
            <a:spLocks noChangeArrowheads="1"/>
          </p:cNvSpPr>
          <p:nvPr/>
        </p:nvSpPr>
        <p:spPr bwMode="auto">
          <a:xfrm>
            <a:off x="6786578" y="3184929"/>
            <a:ext cx="2278084" cy="276999"/>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SPRINT-A /EXCEED</a:t>
            </a:r>
            <a:endParaRPr lang="en-US" altLang="ja-JP" sz="1200" b="1" dirty="0">
              <a:solidFill>
                <a:srgbClr val="C0C0C0"/>
              </a:solidFill>
              <a:latin typeface="Tahoma" pitchFamily="34" charset="0"/>
              <a:ea typeface="HGP創英角ｺﾞｼｯｸUB" pitchFamily="50" charset="-128"/>
            </a:endParaRPr>
          </a:p>
        </p:txBody>
      </p:sp>
      <p:sp>
        <p:nvSpPr>
          <p:cNvPr id="18" name="角丸四角形 17"/>
          <p:cNvSpPr/>
          <p:nvPr/>
        </p:nvSpPr>
        <p:spPr bwMode="auto">
          <a:xfrm>
            <a:off x="6151568" y="1693484"/>
            <a:ext cx="2571768" cy="1714512"/>
          </a:xfrm>
          <a:prstGeom prst="roundRect">
            <a:avLst>
              <a:gd name="adj" fmla="val 15252"/>
            </a:avLst>
          </a:prstGeom>
          <a:solidFill>
            <a:srgbClr val="DDDDDD">
              <a:alpha val="23000"/>
            </a:srgbClr>
          </a:solidFill>
          <a:ln w="6350">
            <a:noFill/>
            <a:miter lim="800000"/>
            <a:headEnd/>
            <a:tailEnd/>
          </a:ln>
          <a:effectLst/>
        </p:spPr>
        <p:txBody>
          <a:bodyPr rtlCol="0" anchor="ctr">
            <a:noAutofit/>
          </a:bodyPr>
          <a:lstStyle/>
          <a:p>
            <a:pPr algn="ctr"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pic>
        <p:nvPicPr>
          <p:cNvPr id="19"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44504" y="1071546"/>
            <a:ext cx="3185214" cy="2399135"/>
          </a:xfrm>
          <a:prstGeom prst="rect">
            <a:avLst/>
          </a:prstGeom>
          <a:noFill/>
          <a:ln w="9525">
            <a:noFill/>
            <a:miter lim="800000"/>
            <a:headEnd/>
            <a:tailEnd/>
          </a:ln>
        </p:spPr>
      </p:pic>
      <p:sp>
        <p:nvSpPr>
          <p:cNvPr id="21" name="Rectangle 25"/>
          <p:cNvSpPr>
            <a:spLocks noChangeArrowheads="1"/>
          </p:cNvSpPr>
          <p:nvPr/>
        </p:nvSpPr>
        <p:spPr bwMode="auto">
          <a:xfrm>
            <a:off x="928662" y="5174797"/>
            <a:ext cx="5214974" cy="1040285"/>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800" b="1" dirty="0" smtClean="0">
                <a:solidFill>
                  <a:srgbClr val="FFFFFF"/>
                </a:solidFill>
              </a:rPr>
              <a:t>DPF is  one of the </a:t>
            </a:r>
          </a:p>
          <a:p>
            <a:pPr algn="l">
              <a:lnSpc>
                <a:spcPct val="110000"/>
              </a:lnSpc>
              <a:buClr>
                <a:schemeClr val="accent2"/>
              </a:buClr>
              <a:buSzPct val="70000"/>
              <a:buFont typeface="Wingdings" pitchFamily="2" charset="2"/>
              <a:buNone/>
            </a:pPr>
            <a:r>
              <a:rPr lang="en-US" altLang="ja-JP" sz="2800" b="1" dirty="0" smtClean="0">
                <a:solidFill>
                  <a:srgbClr val="FFFFFF"/>
                </a:solidFill>
              </a:rPr>
              <a:t>  candidates of 3</a:t>
            </a:r>
            <a:r>
              <a:rPr lang="en-US" altLang="ja-JP" sz="2800" b="1" baseline="30000" dirty="0" smtClean="0">
                <a:solidFill>
                  <a:srgbClr val="FFFFFF"/>
                </a:solidFill>
              </a:rPr>
              <a:t>rd</a:t>
            </a:r>
            <a:r>
              <a:rPr lang="en-US" altLang="ja-JP" sz="2800" b="1" dirty="0" smtClean="0">
                <a:solidFill>
                  <a:srgbClr val="FFFFFF"/>
                </a:solidFill>
              </a:rPr>
              <a:t> mission</a:t>
            </a:r>
            <a:endParaRPr lang="ja-JP" altLang="en-US" sz="2800" b="1" dirty="0">
              <a:solidFill>
                <a:srgbClr val="FFFFFF"/>
              </a:solidFill>
              <a:latin typeface="Tahoma" pitchFamily="34" charset="0"/>
              <a:ea typeface="HGP創英角ｺﾞｼｯｸUB" pitchFamily="50" charset="-128"/>
            </a:endParaRPr>
          </a:p>
        </p:txBody>
      </p:sp>
      <p:sp>
        <p:nvSpPr>
          <p:cNvPr id="24" name="Line 224"/>
          <p:cNvSpPr>
            <a:spLocks noChangeShapeType="1"/>
          </p:cNvSpPr>
          <p:nvPr/>
        </p:nvSpPr>
        <p:spPr bwMode="auto">
          <a:xfrm flipH="1" flipV="1">
            <a:off x="2643174" y="2071676"/>
            <a:ext cx="142876" cy="428629"/>
          </a:xfrm>
          <a:prstGeom prst="line">
            <a:avLst/>
          </a:prstGeom>
          <a:noFill/>
          <a:ln w="38100">
            <a:solidFill>
              <a:schemeClr val="bg1">
                <a:lumMod val="9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4" name="Picture 44" descr="新小型固体ロケット（イメージ）">
            <a:hlinkClick r:id="rId4"/>
          </p:cNvPr>
          <p:cNvPicPr>
            <a:picLocks noChangeAspect="1" noChangeArrowheads="1"/>
          </p:cNvPicPr>
          <p:nvPr/>
        </p:nvPicPr>
        <p:blipFill>
          <a:blip r:embed="rId5" cstate="print"/>
          <a:srcRect/>
          <a:stretch>
            <a:fillRect/>
          </a:stretch>
        </p:blipFill>
        <p:spPr bwMode="auto">
          <a:xfrm>
            <a:off x="6357950" y="3643314"/>
            <a:ext cx="2307898" cy="1571636"/>
          </a:xfrm>
          <a:prstGeom prst="rect">
            <a:avLst/>
          </a:prstGeom>
          <a:noFill/>
        </p:spPr>
      </p:pic>
      <p:sp>
        <p:nvSpPr>
          <p:cNvPr id="15" name="Text Box 27"/>
          <p:cNvSpPr txBox="1">
            <a:spLocks noChangeArrowheads="1"/>
          </p:cNvSpPr>
          <p:nvPr/>
        </p:nvSpPr>
        <p:spPr bwMode="auto">
          <a:xfrm>
            <a:off x="6357950" y="5214950"/>
            <a:ext cx="2492398" cy="646331"/>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Next-generation</a:t>
            </a:r>
          </a:p>
          <a:p>
            <a:pPr algn="l">
              <a:buFontTx/>
              <a:buNone/>
            </a:pPr>
            <a:r>
              <a:rPr lang="en-US" altLang="ja-JP" sz="1200" b="1" dirty="0" smtClean="0">
                <a:solidFill>
                  <a:srgbClr val="C0C0C0"/>
                </a:solidFill>
                <a:sym typeface="Wingdings" pitchFamily="2" charset="2"/>
              </a:rPr>
              <a:t>Solid rocket booster (M-V FO)</a:t>
            </a:r>
          </a:p>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                            Fig. by JAXA</a:t>
            </a:r>
            <a:endParaRPr lang="en-US" altLang="ja-JP" sz="1200" b="1" dirty="0">
              <a:solidFill>
                <a:srgbClr val="C0C0C0"/>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6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92"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a:t>
            </a:r>
            <a:r>
              <a:rPr lang="en-US" altLang="ja-JP" sz="3600" b="1" dirty="0" smtClean="0">
                <a:solidFill>
                  <a:srgbClr val="FF7C80"/>
                </a:solidFill>
                <a:effectLst>
                  <a:outerShdw blurRad="38100" dist="38100" dir="2700000" algn="tl">
                    <a:srgbClr val="C0C0C0"/>
                  </a:outerShdw>
                </a:effectLst>
              </a:rPr>
              <a:t>3. Summary</a:t>
            </a:r>
            <a:r>
              <a:rPr lang="ja-JP" altLang="en-US" sz="2800" b="1" dirty="0" smtClean="0">
                <a:solidFill>
                  <a:srgbClr val="FF7C80"/>
                </a:solidFill>
                <a:effectLst>
                  <a:outerShdw blurRad="38100" dist="38100" dir="2700000" algn="tl">
                    <a:srgbClr val="C0C0C0"/>
                  </a:outerShdw>
                </a:effectLst>
              </a:rPr>
              <a:t>          </a:t>
            </a:r>
            <a:endParaRPr lang="ja-JP" altLang="en-US" sz="2800" b="1" dirty="0">
              <a:solidFill>
                <a:srgbClr val="FF7C80"/>
              </a:solidFill>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5286388"/>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solidFill>
                  <a:srgbClr val="FF7C80"/>
                </a:solidFill>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FF7C80"/>
                </a:solidFill>
              </a:rPr>
              <a:t>         Overview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Science</a:t>
            </a:r>
          </a:p>
          <a:p>
            <a:pPr lvl="2">
              <a:lnSpc>
                <a:spcPct val="130000"/>
              </a:lnSpc>
              <a:spcBef>
                <a:spcPct val="0"/>
              </a:spcBef>
              <a:buClrTx/>
              <a:buFontTx/>
              <a:buNone/>
            </a:pPr>
            <a:r>
              <a:rPr lang="en-US" altLang="ja-JP" sz="2800" b="1" dirty="0" smtClean="0">
                <a:solidFill>
                  <a:srgbClr val="DDDDDD"/>
                </a:solidFill>
              </a:rPr>
              <a:t>         Design and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164305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ltLang="ja-JP" dirty="0" smtClean="0">
                <a:solidFill>
                  <a:srgbClr val="F8F8F8"/>
                </a:solidFill>
              </a:rPr>
              <a:t>Summary</a:t>
            </a:r>
            <a:endParaRPr lang="ja-JP" altLang="en-US" dirty="0">
              <a:solidFill>
                <a:srgbClr val="F8F8F8"/>
              </a:solidFill>
            </a:endParaRPr>
          </a:p>
        </p:txBody>
      </p:sp>
      <p:sp>
        <p:nvSpPr>
          <p:cNvPr id="1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1104900" name="Rectangle 4"/>
          <p:cNvSpPr>
            <a:spLocks noChangeArrowheads="1"/>
          </p:cNvSpPr>
          <p:nvPr/>
        </p:nvSpPr>
        <p:spPr bwMode="auto">
          <a:xfrm>
            <a:off x="1214414" y="1142984"/>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CCFF"/>
                </a:solidFill>
                <a:latin typeface="Tahoma" pitchFamily="34" charset="0"/>
                <a:ea typeface="HGP創英角ｺﾞｼｯｸUB" pitchFamily="50" charset="-128"/>
                <a:cs typeface="+mn-cs"/>
              </a:rPr>
              <a:t>DECIGO</a:t>
            </a:r>
            <a:r>
              <a:rPr lang="en-US" altLang="ja-JP" b="1" kern="1200" dirty="0" smtClean="0">
                <a:solidFill>
                  <a:srgbClr val="EAEAEA"/>
                </a:solidFill>
                <a:latin typeface="Tahoma" pitchFamily="34" charset="0"/>
                <a:ea typeface="HGP創英角ｺﾞｼｯｸUB" pitchFamily="50" charset="-128"/>
                <a:cs typeface="+mn-cs"/>
              </a:rPr>
              <a:t> :  Fruitful Sciences</a:t>
            </a:r>
            <a:endParaRPr lang="ja-JP" altLang="en-US" b="1" kern="1200" dirty="0">
              <a:solidFill>
                <a:srgbClr val="CCECFF"/>
              </a:solidFill>
              <a:latin typeface="Tahoma" pitchFamily="34" charset="0"/>
              <a:ea typeface="HGP創英角ｺﾞｼｯｸUB" pitchFamily="50" charset="-128"/>
              <a:cs typeface="+mn-cs"/>
            </a:endParaRPr>
          </a:p>
        </p:txBody>
      </p:sp>
      <p:sp>
        <p:nvSpPr>
          <p:cNvPr id="14" name="Rectangle 4"/>
          <p:cNvSpPr>
            <a:spLocks noChangeArrowheads="1"/>
          </p:cNvSpPr>
          <p:nvPr/>
        </p:nvSpPr>
        <p:spPr bwMode="auto">
          <a:xfrm>
            <a:off x="1714480" y="1643050"/>
            <a:ext cx="6286544" cy="1421928"/>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b="1" kern="1200" dirty="0" smtClean="0">
                <a:solidFill>
                  <a:srgbClr val="FFFFFF"/>
                </a:solidFill>
                <a:latin typeface="Tahoma" pitchFamily="34" charset="0"/>
                <a:ea typeface="HGP創英角ｺﾞｼｯｸUB" pitchFamily="50" charset="-128"/>
                <a:cs typeface="+mn-cs"/>
              </a:rPr>
              <a:t>Very beginning of the </a:t>
            </a:r>
            <a:r>
              <a:rPr lang="en-US" altLang="ja-JP" b="1" dirty="0" smtClean="0">
                <a:solidFill>
                  <a:srgbClr val="CCECFF"/>
                </a:solidFill>
              </a:rPr>
              <a:t>U</a:t>
            </a:r>
            <a:r>
              <a:rPr lang="en-US" altLang="ja-JP" b="1" kern="1200" dirty="0" smtClean="0">
                <a:solidFill>
                  <a:srgbClr val="CCECFF"/>
                </a:solidFill>
                <a:latin typeface="Tahoma" pitchFamily="34" charset="0"/>
                <a:ea typeface="HGP創英角ｺﾞｼｯｸUB" pitchFamily="50" charset="-128"/>
                <a:cs typeface="+mn-cs"/>
              </a:rPr>
              <a:t>niverse</a:t>
            </a:r>
          </a:p>
          <a:p>
            <a:pPr algn="l" rtl="0" fontAlgn="base">
              <a:lnSpc>
                <a:spcPct val="120000"/>
              </a:lnSpc>
              <a:spcBef>
                <a:spcPct val="0"/>
              </a:spcBef>
              <a:spcAft>
                <a:spcPct val="0"/>
              </a:spcAft>
              <a:buNone/>
            </a:pPr>
            <a:r>
              <a:rPr lang="en-US" altLang="ja-JP" b="1" kern="1200" dirty="0" smtClean="0">
                <a:solidFill>
                  <a:srgbClr val="CCECFF"/>
                </a:solidFill>
                <a:latin typeface="Tahoma" pitchFamily="34" charset="0"/>
                <a:ea typeface="HGP創英角ｺﾞｼｯｸUB" pitchFamily="50" charset="-128"/>
                <a:cs typeface="+mn-cs"/>
              </a:rPr>
              <a:t>Dark energy</a:t>
            </a:r>
          </a:p>
          <a:p>
            <a:pPr algn="l" rtl="0" fontAlgn="base">
              <a:lnSpc>
                <a:spcPct val="120000"/>
              </a:lnSpc>
              <a:spcBef>
                <a:spcPct val="0"/>
              </a:spcBef>
              <a:spcAft>
                <a:spcPct val="0"/>
              </a:spcAft>
              <a:buNone/>
            </a:pPr>
            <a:r>
              <a:rPr lang="en-US" altLang="ja-JP" b="1" dirty="0" smtClean="0">
                <a:solidFill>
                  <a:srgbClr val="CCECFF"/>
                </a:solidFill>
              </a:rPr>
              <a:t>Galaxy</a:t>
            </a:r>
            <a:r>
              <a:rPr lang="en-US" altLang="ja-JP" b="1" dirty="0" smtClean="0">
                <a:solidFill>
                  <a:srgbClr val="FFFFFF"/>
                </a:solidFill>
              </a:rPr>
              <a:t> formation</a:t>
            </a:r>
            <a:endParaRPr lang="en-US" altLang="ja-JP" b="1" kern="1200" dirty="0" smtClean="0">
              <a:solidFill>
                <a:srgbClr val="FFFFFF"/>
              </a:solidFill>
              <a:latin typeface="Tahoma" pitchFamily="34" charset="0"/>
              <a:ea typeface="HGP創英角ｺﾞｼｯｸUB" pitchFamily="50" charset="-128"/>
              <a:cs typeface="+mn-cs"/>
            </a:endParaRPr>
          </a:p>
        </p:txBody>
      </p:sp>
      <p:sp>
        <p:nvSpPr>
          <p:cNvPr id="15" name="Rectangle 4"/>
          <p:cNvSpPr>
            <a:spLocks noChangeArrowheads="1"/>
          </p:cNvSpPr>
          <p:nvPr/>
        </p:nvSpPr>
        <p:spPr bwMode="auto">
          <a:xfrm>
            <a:off x="1214414" y="3450403"/>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FF99"/>
                </a:solidFill>
                <a:latin typeface="Tahoma" pitchFamily="34" charset="0"/>
                <a:ea typeface="HGP創英角ｺﾞｼｯｸUB" pitchFamily="50" charset="-128"/>
                <a:cs typeface="+mn-cs"/>
              </a:rPr>
              <a:t>DECIGO Pathfinder</a:t>
            </a:r>
            <a:endParaRPr lang="ja-JP" altLang="en-US" b="1" kern="1200" dirty="0">
              <a:solidFill>
                <a:srgbClr val="99FF99"/>
              </a:solidFill>
              <a:latin typeface="Tahoma" pitchFamily="34" charset="0"/>
              <a:ea typeface="HGP創英角ｺﾞｼｯｸUB" pitchFamily="50" charset="-128"/>
              <a:cs typeface="+mn-cs"/>
            </a:endParaRPr>
          </a:p>
        </p:txBody>
      </p:sp>
      <p:sp>
        <p:nvSpPr>
          <p:cNvPr id="16" name="Rectangle 4"/>
          <p:cNvSpPr>
            <a:spLocks noChangeArrowheads="1"/>
          </p:cNvSpPr>
          <p:nvPr/>
        </p:nvSpPr>
        <p:spPr bwMode="auto">
          <a:xfrm>
            <a:off x="1500166" y="3950469"/>
            <a:ext cx="7072362" cy="978729"/>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b="1" dirty="0" smtClean="0">
                <a:solidFill>
                  <a:srgbClr val="EAEAEA"/>
                </a:solidFill>
              </a:rPr>
              <a:t>Important</a:t>
            </a:r>
            <a:r>
              <a:rPr lang="en-US" altLang="ja-JP" b="1" kern="1200" dirty="0" smtClean="0">
                <a:solidFill>
                  <a:srgbClr val="EAEAEA"/>
                </a:solidFill>
                <a:latin typeface="Tahoma" pitchFamily="34" charset="0"/>
                <a:ea typeface="HGP創英角ｺﾞｼｯｸUB" pitchFamily="50" charset="-128"/>
                <a:cs typeface="+mn-cs"/>
              </a:rPr>
              <a:t> </a:t>
            </a:r>
            <a:r>
              <a:rPr lang="en-US" altLang="ja-JP" b="1" kern="1200" dirty="0" smtClean="0">
                <a:solidFill>
                  <a:srgbClr val="CCFFCC"/>
                </a:solidFill>
                <a:latin typeface="Tahoma" pitchFamily="34" charset="0"/>
                <a:ea typeface="HGP創英角ｺﾞｼｯｸUB" pitchFamily="50" charset="-128"/>
                <a:cs typeface="+mn-cs"/>
              </a:rPr>
              <a:t>milestone</a:t>
            </a:r>
            <a:r>
              <a:rPr lang="en-US" altLang="ja-JP" b="1" kern="1200" dirty="0" smtClean="0">
                <a:solidFill>
                  <a:srgbClr val="EAEAEA"/>
                </a:solidFill>
                <a:latin typeface="Tahoma" pitchFamily="34" charset="0"/>
                <a:ea typeface="HGP創英角ｺﾞｼｯｸUB" pitchFamily="50" charset="-128"/>
                <a:cs typeface="+mn-cs"/>
              </a:rPr>
              <a:t> for DECIGO</a:t>
            </a:r>
          </a:p>
          <a:p>
            <a:pPr algn="l" rtl="0" fontAlgn="base">
              <a:lnSpc>
                <a:spcPct val="120000"/>
              </a:lnSpc>
              <a:spcBef>
                <a:spcPct val="0"/>
              </a:spcBef>
              <a:spcAft>
                <a:spcPct val="0"/>
              </a:spcAft>
              <a:buNone/>
            </a:pPr>
            <a:r>
              <a:rPr lang="en-US" altLang="ja-JP" b="1" dirty="0" smtClean="0">
                <a:solidFill>
                  <a:srgbClr val="EAEAEA"/>
                </a:solidFill>
              </a:rPr>
              <a:t>Strong candidate of </a:t>
            </a:r>
            <a:r>
              <a:rPr lang="en-US" altLang="ja-JP" b="1" dirty="0" smtClean="0">
                <a:solidFill>
                  <a:srgbClr val="CCFFCC"/>
                </a:solidFill>
              </a:rPr>
              <a:t>JAXA’s satellite series</a:t>
            </a:r>
            <a:endParaRPr lang="en-US" altLang="ja-JP" b="1" kern="1200" dirty="0" smtClean="0">
              <a:solidFill>
                <a:srgbClr val="CCFFCC"/>
              </a:solidFill>
              <a:latin typeface="Tahoma" pitchFamily="34" charset="0"/>
              <a:ea typeface="HGP創英角ｺﾞｼｯｸUB" pitchFamily="50" charset="-128"/>
              <a:cs typeface="+mn-cs"/>
            </a:endParaRPr>
          </a:p>
        </p:txBody>
      </p:sp>
      <p:sp>
        <p:nvSpPr>
          <p:cNvPr id="17" name="Rectangle 4"/>
          <p:cNvSpPr>
            <a:spLocks noChangeArrowheads="1"/>
          </p:cNvSpPr>
          <p:nvPr/>
        </p:nvSpPr>
        <p:spPr bwMode="auto">
          <a:xfrm>
            <a:off x="1643042" y="5022039"/>
            <a:ext cx="6286544" cy="978729"/>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b="1" dirty="0" smtClean="0">
                <a:solidFill>
                  <a:srgbClr val="FFFF99"/>
                </a:solidFill>
              </a:rPr>
              <a:t>SWIM</a:t>
            </a:r>
            <a:r>
              <a:rPr lang="en-US" altLang="ja-JP" b="1" dirty="0" smtClean="0">
                <a:solidFill>
                  <a:srgbClr val="EAEAEA"/>
                </a:solidFill>
              </a:rPr>
              <a:t> – under operation in orbit</a:t>
            </a:r>
          </a:p>
          <a:p>
            <a:pPr algn="l" rtl="0" fontAlgn="base">
              <a:lnSpc>
                <a:spcPct val="120000"/>
              </a:lnSpc>
              <a:spcBef>
                <a:spcPct val="0"/>
              </a:spcBef>
              <a:spcAft>
                <a:spcPct val="0"/>
              </a:spcAft>
              <a:buNone/>
            </a:pPr>
            <a:r>
              <a:rPr lang="en-US" altLang="ja-JP" b="1" dirty="0" smtClean="0">
                <a:solidFill>
                  <a:srgbClr val="EAEAEA"/>
                </a:solidFill>
              </a:rPr>
              <a:t>              </a:t>
            </a:r>
            <a:r>
              <a:rPr lang="en-US" altLang="ja-JP" b="1" dirty="0" smtClean="0">
                <a:solidFill>
                  <a:srgbClr val="FFFF99"/>
                </a:solidFill>
              </a:rPr>
              <a:t>first precursor </a:t>
            </a:r>
            <a:r>
              <a:rPr lang="en-US" altLang="ja-JP" b="1" dirty="0" smtClean="0">
                <a:solidFill>
                  <a:srgbClr val="EAEAEA"/>
                </a:solidFill>
              </a:rPr>
              <a:t>to space!</a:t>
            </a:r>
            <a:endParaRPr lang="en-US" altLang="ja-JP" b="1" kern="1200" dirty="0" smtClean="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KEK Theory Center Cosmophysics Group Workshop (November 11, 2009, Tskuba,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p>
          <a:p>
            <a:pPr lvl="2">
              <a:lnSpc>
                <a:spcPct val="120000"/>
              </a:lnSpc>
              <a:spcBef>
                <a:spcPct val="0"/>
              </a:spcBef>
              <a:buClrTx/>
              <a:buFontTx/>
              <a:buNone/>
            </a:pPr>
            <a:endParaRPr lang="en-US" altLang="ja-JP" sz="2800" b="1" dirty="0" smtClean="0"/>
          </a:p>
          <a:p>
            <a:pPr lvl="2">
              <a:lnSpc>
                <a:spcPct val="120000"/>
              </a:lnSpc>
              <a:spcBef>
                <a:spcPct val="0"/>
              </a:spcBef>
              <a:buClrTx/>
              <a:buFontTx/>
              <a:buNone/>
            </a:pPr>
            <a:endParaRPr lang="en-US" altLang="ja-JP" sz="2800" b="1" dirty="0"/>
          </a:p>
          <a:p>
            <a:pPr lvl="2">
              <a:lnSpc>
                <a:spcPct val="120000"/>
              </a:lnSpc>
              <a:spcBef>
                <a:spcPct val="0"/>
              </a:spcBef>
              <a:buClrTx/>
              <a:buFontTx/>
              <a:buNone/>
            </a:pPr>
            <a:r>
              <a:rPr lang="en-US" altLang="ja-JP" sz="2800" b="1" dirty="0"/>
              <a:t>                      </a:t>
            </a:r>
            <a:r>
              <a:rPr lang="en-US" altLang="ja-JP" sz="3600" b="1" dirty="0" smtClean="0">
                <a:effectLst>
                  <a:outerShdw blurRad="38100" dist="38100" dir="2700000" algn="tl">
                    <a:srgbClr val="C0C0C0"/>
                  </a:outerShdw>
                </a:effectLst>
              </a:rPr>
              <a:t>  End</a:t>
            </a:r>
            <a:endParaRPr lang="ja-JP" altLang="en-US" sz="3600" b="1" dirty="0">
              <a:effectLst>
                <a:outerShdw blurRad="38100" dist="38100" dir="2700000" algn="tl">
                  <a:srgbClr val="C0C0C0"/>
                </a:outerShdw>
              </a:effectLst>
            </a:endParaRPr>
          </a:p>
          <a:p>
            <a:pPr lvl="3">
              <a:lnSpc>
                <a:spcPct val="120000"/>
              </a:lnSpc>
              <a:spcBef>
                <a:spcPct val="0"/>
              </a:spcBef>
              <a:buClrTx/>
              <a:buFontTx/>
              <a:buNone/>
            </a:pPr>
            <a:r>
              <a:rPr lang="ja-JP" altLang="en-US" b="1" dirty="0">
                <a:solidFill>
                  <a:srgbClr val="008000"/>
                </a:solidFill>
                <a:effectLst>
                  <a:outerShdw blurRad="38100" dist="38100" dir="2700000" algn="tl">
                    <a:srgbClr val="C0C0C0"/>
                  </a:outerShdw>
                </a:effectLst>
              </a:rPr>
              <a:t>　            </a:t>
            </a:r>
          </a:p>
          <a:p>
            <a:pPr lvl="3">
              <a:lnSpc>
                <a:spcPct val="120000"/>
              </a:lnSpc>
              <a:spcBef>
                <a:spcPct val="0"/>
              </a:spcBef>
              <a:buClrTx/>
              <a:buFontTx/>
              <a:buNone/>
            </a:pPr>
            <a:r>
              <a:rPr lang="ja-JP" altLang="en-US" sz="2800" b="1" dirty="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Tree>
  </p:cSld>
  <p:clrMapOvr>
    <a:masterClrMapping/>
  </p:clrMapOvr>
  <p:transition advTm="1712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a:p>
        </p:txBody>
      </p:sp>
      <p:sp>
        <p:nvSpPr>
          <p:cNvPr id="1020930" name="AutoShape 2"/>
          <p:cNvSpPr>
            <a:spLocks noChangeArrowheads="1"/>
          </p:cNvSpPr>
          <p:nvPr/>
        </p:nvSpPr>
        <p:spPr bwMode="auto">
          <a:xfrm>
            <a:off x="4786314" y="2500306"/>
            <a:ext cx="4000528" cy="2377421"/>
          </a:xfrm>
          <a:prstGeom prst="roundRect">
            <a:avLst>
              <a:gd name="adj" fmla="val 8815"/>
            </a:avLst>
          </a:prstGeom>
          <a:solidFill>
            <a:srgbClr val="FAFFC9">
              <a:alpha val="20000"/>
            </a:srgbClr>
          </a:solidFill>
          <a:ln w="15875">
            <a:noFill/>
            <a:round/>
            <a:headEnd/>
            <a:tailEnd/>
          </a:ln>
          <a:effectLst/>
        </p:spPr>
        <p:txBody>
          <a:bodyPr wrap="square" anchor="ctr">
            <a:noAutofit/>
          </a:bodyPr>
          <a:lstStyle/>
          <a:p>
            <a:endParaRPr lang="ja-JP" altLang="en-US"/>
          </a:p>
        </p:txBody>
      </p:sp>
      <p:sp>
        <p:nvSpPr>
          <p:cNvPr id="1020931" name="AutoShape 3"/>
          <p:cNvSpPr>
            <a:spLocks noChangeArrowheads="1"/>
          </p:cNvSpPr>
          <p:nvPr/>
        </p:nvSpPr>
        <p:spPr bwMode="auto">
          <a:xfrm>
            <a:off x="5364164" y="3343940"/>
            <a:ext cx="790575" cy="431800"/>
          </a:xfrm>
          <a:prstGeom prst="roundRect">
            <a:avLst>
              <a:gd name="adj" fmla="val 16667"/>
            </a:avLst>
          </a:prstGeom>
          <a:solidFill>
            <a:srgbClr val="F8F8F8">
              <a:alpha val="20000"/>
            </a:srgbClr>
          </a:solidFill>
          <a:ln w="15875">
            <a:noFill/>
            <a:round/>
            <a:headEnd/>
            <a:tailEnd/>
          </a:ln>
          <a:effectLst/>
        </p:spPr>
        <p:txBody>
          <a:bodyPr wrap="none" anchor="ctr">
            <a:spAutoFit/>
          </a:bodyPr>
          <a:lstStyle/>
          <a:p>
            <a:endParaRPr lang="ja-JP" altLang="en-US"/>
          </a:p>
        </p:txBody>
      </p:sp>
      <p:sp>
        <p:nvSpPr>
          <p:cNvPr id="1020932" name="Rectangle 4"/>
          <p:cNvSpPr>
            <a:spLocks noGrp="1" noChangeArrowheads="1"/>
          </p:cNvSpPr>
          <p:nvPr>
            <p:ph type="title"/>
          </p:nvPr>
        </p:nvSpPr>
        <p:spPr/>
        <p:txBody>
          <a:bodyPr/>
          <a:lstStyle/>
          <a:p>
            <a:r>
              <a:rPr lang="en-US" altLang="ja-JP" dirty="0" smtClean="0"/>
              <a:t>Gravitational Waves</a:t>
            </a:r>
            <a:endParaRPr lang="ja-JP" altLang="en-US" dirty="0"/>
          </a:p>
        </p:txBody>
      </p:sp>
      <p:pic>
        <p:nvPicPr>
          <p:cNvPr id="1020933" name="Picture 5" descr="GR1transparent"/>
          <p:cNvPicPr>
            <a:picLocks noChangeAspect="1" noChangeArrowheads="1"/>
          </p:cNvPicPr>
          <p:nvPr/>
        </p:nvPicPr>
        <p:blipFill>
          <a:blip r:embed="rId4" cstate="print"/>
          <a:srcRect/>
          <a:stretch>
            <a:fillRect/>
          </a:stretch>
        </p:blipFill>
        <p:spPr bwMode="auto">
          <a:xfrm>
            <a:off x="442914" y="1357298"/>
            <a:ext cx="3983038" cy="2773362"/>
          </a:xfrm>
          <a:prstGeom prst="rect">
            <a:avLst/>
          </a:prstGeom>
          <a:noFill/>
        </p:spPr>
      </p:pic>
      <p:sp>
        <p:nvSpPr>
          <p:cNvPr id="1020934" name="Rectangle 6"/>
          <p:cNvSpPr>
            <a:spLocks noChangeArrowheads="1"/>
          </p:cNvSpPr>
          <p:nvPr/>
        </p:nvSpPr>
        <p:spPr bwMode="auto">
          <a:xfrm>
            <a:off x="673078" y="4133355"/>
            <a:ext cx="4184674" cy="871008"/>
          </a:xfrm>
          <a:prstGeom prst="rect">
            <a:avLst/>
          </a:prstGeom>
          <a:noFill/>
          <a:ln w="12700">
            <a:noFill/>
            <a:miter lim="800000"/>
            <a:headEnd type="none" w="sm" len="sm"/>
            <a:tailEnd type="none" w="sm" len="sm"/>
          </a:ln>
          <a:effectLst/>
        </p:spPr>
        <p:txBody>
          <a:bodyPr wrap="square" anchor="ctr">
            <a:spAutoFit/>
          </a:bodyPr>
          <a:lstStyle/>
          <a:p>
            <a:pPr algn="l" eaLnBrk="0" hangingPunct="0">
              <a:lnSpc>
                <a:spcPct val="110000"/>
              </a:lnSpc>
              <a:buFontTx/>
              <a:buNone/>
            </a:pPr>
            <a:r>
              <a:rPr kumimoji="0" lang="en-US" altLang="ja-JP" sz="1600" i="1" dirty="0">
                <a:solidFill>
                  <a:srgbClr val="CCECFF"/>
                </a:solidFill>
                <a:latin typeface=""/>
              </a:rPr>
              <a:t>"Mass tells space-time how to curve, </a:t>
            </a:r>
          </a:p>
          <a:p>
            <a:pPr algn="l" eaLnBrk="0" hangingPunct="0">
              <a:lnSpc>
                <a:spcPct val="110000"/>
              </a:lnSpc>
              <a:buFontTx/>
              <a:buNone/>
            </a:pPr>
            <a:r>
              <a:rPr kumimoji="0" lang="en-US" altLang="ja-JP" sz="1600" i="1" dirty="0">
                <a:solidFill>
                  <a:srgbClr val="CCECFF"/>
                </a:solidFill>
                <a:latin typeface=""/>
              </a:rPr>
              <a:t>and space-time tells mass how to move.</a:t>
            </a:r>
            <a:r>
              <a:rPr kumimoji="0" lang="en-US" altLang="ja-JP" sz="1600" i="1" dirty="0">
                <a:solidFill>
                  <a:srgbClr val="CCECFF"/>
                </a:solidFill>
                <a:latin typeface="Tahoma"/>
              </a:rPr>
              <a:t>“</a:t>
            </a:r>
            <a:endParaRPr kumimoji="0" lang="en-US" altLang="ja-JP" sz="1600" i="1" dirty="0">
              <a:solidFill>
                <a:srgbClr val="CCECFF"/>
              </a:solidFill>
              <a:latin typeface=""/>
            </a:endParaRPr>
          </a:p>
          <a:p>
            <a:pPr algn="l" eaLnBrk="0" hangingPunct="0">
              <a:lnSpc>
                <a:spcPct val="110000"/>
              </a:lnSpc>
              <a:buFontTx/>
              <a:buNone/>
            </a:pPr>
            <a:r>
              <a:rPr kumimoji="0" lang="en-US" altLang="ja-JP" sz="1400" i="1" dirty="0">
                <a:solidFill>
                  <a:srgbClr val="CCECFF"/>
                </a:solidFill>
                <a:latin typeface=""/>
              </a:rPr>
              <a:t>                                   </a:t>
            </a:r>
            <a:r>
              <a:rPr kumimoji="0" lang="en-US" altLang="ja-JP" sz="1400" i="1" dirty="0" smtClean="0">
                <a:solidFill>
                  <a:srgbClr val="CCECFF"/>
                </a:solidFill>
                <a:latin typeface=""/>
              </a:rPr>
              <a:t> </a:t>
            </a:r>
            <a:r>
              <a:rPr kumimoji="0" lang="en-US" altLang="ja-JP" sz="1400" i="1" dirty="0">
                <a:solidFill>
                  <a:srgbClr val="CCECFF"/>
                </a:solidFill>
                <a:latin typeface=""/>
              </a:rPr>
              <a:t>John Archibald Wheeler</a:t>
            </a:r>
          </a:p>
        </p:txBody>
      </p:sp>
      <p:sp>
        <p:nvSpPr>
          <p:cNvPr id="1020935" name="Text Box 7"/>
          <p:cNvSpPr txBox="1">
            <a:spLocks noChangeArrowheads="1"/>
          </p:cNvSpPr>
          <p:nvPr/>
        </p:nvSpPr>
        <p:spPr bwMode="auto">
          <a:xfrm>
            <a:off x="2984497" y="3429000"/>
            <a:ext cx="1158875" cy="336550"/>
          </a:xfrm>
          <a:prstGeom prst="rect">
            <a:avLst/>
          </a:prstGeom>
          <a:noFill/>
          <a:ln w="15875">
            <a:noFill/>
            <a:miter lim="800000"/>
            <a:headEnd/>
            <a:tailEnd/>
          </a:ln>
          <a:effectLst/>
        </p:spPr>
        <p:txBody>
          <a:bodyPr wrap="none">
            <a:spAutoFit/>
          </a:bodyPr>
          <a:lstStyle/>
          <a:p>
            <a:pPr>
              <a:buFontTx/>
              <a:buNone/>
            </a:pPr>
            <a:r>
              <a:rPr lang="en-US" altLang="ja-JP" sz="800" b="1" dirty="0">
                <a:solidFill>
                  <a:srgbClr val="DDDDDD"/>
                </a:solidFill>
              </a:rPr>
              <a:t>From presentation </a:t>
            </a:r>
          </a:p>
          <a:p>
            <a:pPr>
              <a:buFontTx/>
              <a:buNone/>
            </a:pPr>
            <a:r>
              <a:rPr lang="en-US" altLang="ja-JP" sz="800" b="1" dirty="0">
                <a:solidFill>
                  <a:srgbClr val="DDDDDD"/>
                </a:solidFill>
              </a:rPr>
              <a:t>by </a:t>
            </a:r>
            <a:r>
              <a:rPr lang="ja-JP" altLang="ja-JP" sz="800" b="1" dirty="0">
                <a:solidFill>
                  <a:srgbClr val="DDDDDD"/>
                </a:solidFill>
              </a:rPr>
              <a:t>Laura Cadonati</a:t>
            </a:r>
            <a:endParaRPr lang="en-US" altLang="ja-JP" sz="800" b="1" dirty="0">
              <a:solidFill>
                <a:srgbClr val="DDDDDD"/>
              </a:solidFill>
            </a:endParaRPr>
          </a:p>
        </p:txBody>
      </p:sp>
      <p:sp>
        <p:nvSpPr>
          <p:cNvPr id="1020936" name="Rectangle 8"/>
          <p:cNvSpPr>
            <a:spLocks noChangeArrowheads="1"/>
          </p:cNvSpPr>
          <p:nvPr/>
        </p:nvSpPr>
        <p:spPr bwMode="auto">
          <a:xfrm>
            <a:off x="4194190" y="1071546"/>
            <a:ext cx="3592520" cy="461665"/>
          </a:xfrm>
          <a:prstGeom prst="rect">
            <a:avLst/>
          </a:prstGeom>
          <a:noFill/>
          <a:ln w="15875">
            <a:noFill/>
            <a:miter lim="800000"/>
            <a:headEnd/>
            <a:tailEnd/>
          </a:ln>
          <a:effectLst/>
        </p:spPr>
        <p:txBody>
          <a:bodyPr wrap="square">
            <a:spAutoFit/>
          </a:bodyPr>
          <a:lstStyle/>
          <a:p>
            <a:pPr algn="l">
              <a:buFontTx/>
              <a:buNone/>
            </a:pPr>
            <a:r>
              <a:rPr lang="en-US" altLang="ja-JP" b="1" dirty="0" smtClean="0">
                <a:solidFill>
                  <a:srgbClr val="F8F8F8"/>
                </a:solidFill>
              </a:rPr>
              <a:t>General Relativity</a:t>
            </a:r>
            <a:endParaRPr lang="ja-JP" altLang="en-US" b="1" dirty="0">
              <a:solidFill>
                <a:srgbClr val="F8F8F8"/>
              </a:solidFill>
              <a:sym typeface="Wingdings" pitchFamily="2" charset="2"/>
            </a:endParaRPr>
          </a:p>
        </p:txBody>
      </p:sp>
      <p:sp>
        <p:nvSpPr>
          <p:cNvPr id="1020937" name="Rectangle 9"/>
          <p:cNvSpPr>
            <a:spLocks noChangeArrowheads="1"/>
          </p:cNvSpPr>
          <p:nvPr/>
        </p:nvSpPr>
        <p:spPr bwMode="auto">
          <a:xfrm>
            <a:off x="4860926" y="2562890"/>
            <a:ext cx="3382963" cy="400110"/>
          </a:xfrm>
          <a:prstGeom prst="rect">
            <a:avLst/>
          </a:prstGeom>
          <a:noFill/>
          <a:ln w="15875">
            <a:noFill/>
            <a:miter lim="800000"/>
            <a:headEnd/>
            <a:tailEnd/>
          </a:ln>
          <a:effectLst/>
        </p:spPr>
        <p:txBody>
          <a:bodyPr>
            <a:spAutoFit/>
          </a:bodyPr>
          <a:lstStyle/>
          <a:p>
            <a:pPr algn="l">
              <a:buFontTx/>
              <a:buNone/>
            </a:pPr>
            <a:r>
              <a:rPr lang="en-US" altLang="ja-JP" sz="2000" b="1" dirty="0" smtClean="0">
                <a:solidFill>
                  <a:srgbClr val="FFFFCC"/>
                </a:solidFill>
              </a:rPr>
              <a:t>Einstein equation</a:t>
            </a:r>
            <a:endParaRPr lang="ja-JP" altLang="en-US" sz="2000" b="1" dirty="0">
              <a:solidFill>
                <a:srgbClr val="FFFFCC"/>
              </a:solidFill>
              <a:sym typeface="Wingdings" pitchFamily="2" charset="2"/>
            </a:endParaRPr>
          </a:p>
        </p:txBody>
      </p:sp>
      <p:pic>
        <p:nvPicPr>
          <p:cNvPr id="1020938" name="Picture 10"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lum bright="82000" contrast="12000"/>
          </a:blip>
          <a:srcRect/>
          <a:stretch>
            <a:fillRect/>
          </a:stretch>
        </p:blipFill>
        <p:spPr bwMode="auto">
          <a:xfrm>
            <a:off x="5435601" y="3145502"/>
            <a:ext cx="2592388" cy="774700"/>
          </a:xfrm>
          <a:prstGeom prst="rect">
            <a:avLst/>
          </a:prstGeom>
          <a:noFill/>
          <a:ln w="15875">
            <a:noFill/>
            <a:miter lim="800000"/>
            <a:headEnd/>
            <a:tailEnd/>
          </a:ln>
          <a:effectLst/>
        </p:spPr>
      </p:pic>
      <p:sp>
        <p:nvSpPr>
          <p:cNvPr id="1020939" name="Rectangle 11"/>
          <p:cNvSpPr>
            <a:spLocks noChangeArrowheads="1"/>
          </p:cNvSpPr>
          <p:nvPr/>
        </p:nvSpPr>
        <p:spPr bwMode="auto">
          <a:xfrm>
            <a:off x="4675192" y="1548546"/>
            <a:ext cx="3683022" cy="737446"/>
          </a:xfrm>
          <a:prstGeom prst="rect">
            <a:avLst/>
          </a:prstGeom>
          <a:noFill/>
          <a:ln w="15875">
            <a:noFill/>
            <a:miter lim="800000"/>
            <a:headEnd/>
            <a:tailEnd/>
          </a:ln>
          <a:effectLst/>
        </p:spPr>
        <p:txBody>
          <a:bodyPr wrap="square">
            <a:spAutoFit/>
          </a:bodyPr>
          <a:lstStyle/>
          <a:p>
            <a:pPr algn="l">
              <a:lnSpc>
                <a:spcPct val="110000"/>
              </a:lnSpc>
              <a:buFont typeface="Wingdings"/>
              <a:buChar char="à"/>
            </a:pPr>
            <a:r>
              <a:rPr lang="en-US" altLang="ja-JP" sz="2000" b="1" dirty="0" smtClean="0">
                <a:solidFill>
                  <a:srgbClr val="F8F8F8"/>
                </a:solidFill>
                <a:sym typeface="Wingdings" pitchFamily="2" charset="2"/>
              </a:rPr>
              <a:t>Interpret gravity as</a:t>
            </a:r>
          </a:p>
          <a:p>
            <a:pPr algn="l">
              <a:lnSpc>
                <a:spcPct val="110000"/>
              </a:lnSpc>
              <a:buNone/>
            </a:pPr>
            <a:r>
              <a:rPr lang="en-US" altLang="ja-JP" sz="2000" b="1" dirty="0" smtClean="0">
                <a:solidFill>
                  <a:srgbClr val="F8F8F8"/>
                </a:solidFill>
                <a:sym typeface="Wingdings" pitchFamily="2" charset="2"/>
              </a:rPr>
              <a:t>     nature of space-time</a:t>
            </a:r>
            <a:endParaRPr lang="ja-JP" altLang="en-US" sz="2000" b="1" dirty="0">
              <a:solidFill>
                <a:srgbClr val="F8F8F8"/>
              </a:solidFill>
              <a:sym typeface="Wingdings" pitchFamily="2" charset="2"/>
            </a:endParaRPr>
          </a:p>
        </p:txBody>
      </p:sp>
      <p:sp>
        <p:nvSpPr>
          <p:cNvPr id="1020940" name="Rectangle 12"/>
          <p:cNvSpPr>
            <a:spLocks noChangeArrowheads="1"/>
          </p:cNvSpPr>
          <p:nvPr/>
        </p:nvSpPr>
        <p:spPr bwMode="auto">
          <a:xfrm>
            <a:off x="5291139" y="4263102"/>
            <a:ext cx="1511300" cy="523220"/>
          </a:xfrm>
          <a:prstGeom prst="rect">
            <a:avLst/>
          </a:prstGeom>
          <a:noFill/>
          <a:ln w="15875">
            <a:noFill/>
            <a:miter lim="800000"/>
            <a:headEnd/>
            <a:tailEnd/>
          </a:ln>
          <a:effectLst/>
        </p:spPr>
        <p:txBody>
          <a:bodyPr>
            <a:spAutoFit/>
          </a:bodyPr>
          <a:lstStyle/>
          <a:p>
            <a:pPr algn="l">
              <a:buFontTx/>
              <a:buNone/>
            </a:pPr>
            <a:r>
              <a:rPr lang="en-US" altLang="ja-JP" sz="1400" b="1" dirty="0" smtClean="0">
                <a:solidFill>
                  <a:srgbClr val="DDDDDD"/>
                </a:solidFill>
                <a:sym typeface="Wingdings" pitchFamily="2" charset="2"/>
              </a:rPr>
              <a:t>Curvature of</a:t>
            </a:r>
          </a:p>
          <a:p>
            <a:pPr algn="l">
              <a:buFontTx/>
              <a:buNone/>
            </a:pPr>
            <a:r>
              <a:rPr lang="en-US" altLang="ja-JP" sz="1400" b="1" dirty="0" smtClean="0">
                <a:solidFill>
                  <a:srgbClr val="DDDDDD"/>
                </a:solidFill>
                <a:sym typeface="Wingdings" pitchFamily="2" charset="2"/>
              </a:rPr>
              <a:t>  Space-time</a:t>
            </a:r>
            <a:endParaRPr lang="ja-JP" altLang="en-US" sz="1400" b="1" dirty="0">
              <a:solidFill>
                <a:srgbClr val="DDDDDD"/>
              </a:solidFill>
              <a:sym typeface="Wingdings" pitchFamily="2" charset="2"/>
            </a:endParaRPr>
          </a:p>
        </p:txBody>
      </p:sp>
      <p:sp>
        <p:nvSpPr>
          <p:cNvPr id="1020941" name="Rectangle 13"/>
          <p:cNvSpPr>
            <a:spLocks noChangeArrowheads="1"/>
          </p:cNvSpPr>
          <p:nvPr/>
        </p:nvSpPr>
        <p:spPr bwMode="auto">
          <a:xfrm>
            <a:off x="6659564" y="4136102"/>
            <a:ext cx="2087562" cy="523220"/>
          </a:xfrm>
          <a:prstGeom prst="rect">
            <a:avLst/>
          </a:prstGeom>
          <a:noFill/>
          <a:ln w="15875">
            <a:noFill/>
            <a:miter lim="800000"/>
            <a:headEnd/>
            <a:tailEnd/>
          </a:ln>
          <a:effectLst/>
        </p:spPr>
        <p:txBody>
          <a:bodyPr>
            <a:spAutoFit/>
          </a:bodyPr>
          <a:lstStyle/>
          <a:p>
            <a:pPr algn="l">
              <a:buFontTx/>
              <a:buNone/>
            </a:pPr>
            <a:r>
              <a:rPr lang="en-US" altLang="ja-JP" sz="1400" b="1" dirty="0">
                <a:solidFill>
                  <a:srgbClr val="DDDDDD"/>
                </a:solidFill>
                <a:sym typeface="Wingdings" pitchFamily="2" charset="2"/>
              </a:rPr>
              <a:t>           </a:t>
            </a:r>
            <a:r>
              <a:rPr lang="en-US" altLang="ja-JP" sz="1400" b="1" dirty="0" smtClean="0">
                <a:solidFill>
                  <a:srgbClr val="DDDDDD"/>
                </a:solidFill>
                <a:sym typeface="Wingdings" pitchFamily="2" charset="2"/>
              </a:rPr>
              <a:t>Mass</a:t>
            </a:r>
            <a:endParaRPr lang="ja-JP" altLang="en-US" sz="1400" b="1" dirty="0">
              <a:solidFill>
                <a:srgbClr val="DDDDDD"/>
              </a:solidFill>
              <a:sym typeface="Wingdings" pitchFamily="2" charset="2"/>
            </a:endParaRPr>
          </a:p>
          <a:p>
            <a:pPr algn="l">
              <a:buFontTx/>
              <a:buNone/>
            </a:pPr>
            <a:r>
              <a:rPr kumimoji="0" lang="en-US" altLang="ja-JP" sz="1400" b="1" dirty="0" smtClean="0">
                <a:solidFill>
                  <a:srgbClr val="DDDDDD"/>
                </a:solidFill>
                <a:sym typeface="Wingdings" pitchFamily="2" charset="2"/>
              </a:rPr>
              <a:t>(Energy-Momentum</a:t>
            </a:r>
            <a:r>
              <a:rPr lang="en-US" altLang="ja-JP" sz="1400" b="1" dirty="0" smtClean="0">
                <a:solidFill>
                  <a:srgbClr val="DDDDDD"/>
                </a:solidFill>
                <a:sym typeface="Wingdings" pitchFamily="2" charset="2"/>
              </a:rPr>
              <a:t>)</a:t>
            </a:r>
            <a:endParaRPr lang="en-US" altLang="ja-JP" sz="1400" b="1" dirty="0">
              <a:solidFill>
                <a:srgbClr val="DDDDDD"/>
              </a:solidFill>
              <a:sym typeface="Wingdings" pitchFamily="2" charset="2"/>
            </a:endParaRPr>
          </a:p>
        </p:txBody>
      </p:sp>
      <p:sp>
        <p:nvSpPr>
          <p:cNvPr id="1020942" name="Line 14"/>
          <p:cNvSpPr>
            <a:spLocks noChangeShapeType="1"/>
          </p:cNvSpPr>
          <p:nvPr/>
        </p:nvSpPr>
        <p:spPr bwMode="auto">
          <a:xfrm flipV="1">
            <a:off x="7667626" y="3848765"/>
            <a:ext cx="71438" cy="358775"/>
          </a:xfrm>
          <a:prstGeom prst="line">
            <a:avLst/>
          </a:prstGeom>
          <a:noFill/>
          <a:ln w="38100">
            <a:solidFill>
              <a:srgbClr val="DDDDDD"/>
            </a:solidFill>
            <a:round/>
            <a:headEnd/>
            <a:tailEnd type="stealth" w="med" len="lg"/>
          </a:ln>
          <a:effectLst/>
        </p:spPr>
        <p:txBody>
          <a:bodyPr wrap="none" anchor="ctr">
            <a:spAutoFit/>
          </a:bodyPr>
          <a:lstStyle/>
          <a:p>
            <a:endParaRPr lang="ja-JP" altLang="en-US"/>
          </a:p>
        </p:txBody>
      </p:sp>
      <p:sp>
        <p:nvSpPr>
          <p:cNvPr id="1020943" name="Line 15"/>
          <p:cNvSpPr>
            <a:spLocks noChangeShapeType="1"/>
          </p:cNvSpPr>
          <p:nvPr/>
        </p:nvSpPr>
        <p:spPr bwMode="auto">
          <a:xfrm flipH="1" flipV="1">
            <a:off x="5722939" y="3920202"/>
            <a:ext cx="73025" cy="358775"/>
          </a:xfrm>
          <a:prstGeom prst="line">
            <a:avLst/>
          </a:prstGeom>
          <a:noFill/>
          <a:ln w="38100">
            <a:solidFill>
              <a:srgbClr val="DDDDDD"/>
            </a:solidFill>
            <a:round/>
            <a:headEnd/>
            <a:tailEnd type="stealth" w="med" len="lg"/>
          </a:ln>
          <a:effectLst/>
        </p:spPr>
        <p:txBody>
          <a:bodyPr anchor="ctr">
            <a:spAutoFit/>
          </a:bodyPr>
          <a:lstStyle/>
          <a:p>
            <a:endParaRPr lang="ja-JP" altLang="en-US"/>
          </a:p>
        </p:txBody>
      </p:sp>
      <p:sp>
        <p:nvSpPr>
          <p:cNvPr id="1020944" name="AutoShape 16"/>
          <p:cNvSpPr>
            <a:spLocks noChangeArrowheads="1"/>
          </p:cNvSpPr>
          <p:nvPr/>
        </p:nvSpPr>
        <p:spPr bwMode="auto">
          <a:xfrm>
            <a:off x="7380289" y="3343940"/>
            <a:ext cx="790575" cy="431800"/>
          </a:xfrm>
          <a:prstGeom prst="roundRect">
            <a:avLst>
              <a:gd name="adj" fmla="val 16667"/>
            </a:avLst>
          </a:prstGeom>
          <a:solidFill>
            <a:srgbClr val="F8F8F8">
              <a:alpha val="20000"/>
            </a:srgbClr>
          </a:solidFill>
          <a:ln w="15875">
            <a:noFill/>
            <a:round/>
            <a:headEnd/>
            <a:tailEnd/>
          </a:ln>
          <a:effectLst/>
        </p:spPr>
        <p:txBody>
          <a:bodyPr wrap="none" anchor="ctr">
            <a:spAutoFit/>
          </a:bodyPr>
          <a:lstStyle/>
          <a:p>
            <a:endParaRPr lang="ja-JP" altLang="en-US"/>
          </a:p>
        </p:txBody>
      </p:sp>
      <p:sp>
        <p:nvSpPr>
          <p:cNvPr id="1020945" name="Rectangle 17"/>
          <p:cNvSpPr>
            <a:spLocks noChangeArrowheads="1"/>
          </p:cNvSpPr>
          <p:nvPr/>
        </p:nvSpPr>
        <p:spPr bwMode="auto">
          <a:xfrm>
            <a:off x="636565" y="5214950"/>
            <a:ext cx="5292757" cy="1200329"/>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sz="2000" b="1" dirty="0" smtClean="0">
                <a:solidFill>
                  <a:srgbClr val="F8F8F8"/>
                </a:solidFill>
                <a:sym typeface="Wingdings" pitchFamily="2" charset="2"/>
              </a:rPr>
              <a:t>Motion of Mass</a:t>
            </a:r>
            <a:endParaRPr lang="ja-JP" altLang="en-US" sz="2000" b="1" dirty="0">
              <a:solidFill>
                <a:srgbClr val="F8F8F8"/>
              </a:solidFill>
              <a:sym typeface="Wingdings" pitchFamily="2" charset="2"/>
            </a:endParaRPr>
          </a:p>
          <a:p>
            <a:pPr algn="l">
              <a:lnSpc>
                <a:spcPct val="120000"/>
              </a:lnSpc>
              <a:buFontTx/>
              <a:buNone/>
            </a:pPr>
            <a:r>
              <a:rPr lang="ja-JP" altLang="en-US" sz="2000" b="1" dirty="0">
                <a:solidFill>
                  <a:srgbClr val="F8F8F8"/>
                </a:solidFill>
                <a:sym typeface="Wingdings" pitchFamily="2" charset="2"/>
              </a:rPr>
              <a:t>   </a:t>
            </a:r>
            <a:r>
              <a:rPr lang="en-US" altLang="ja-JP" sz="2000" b="1" dirty="0" smtClean="0">
                <a:solidFill>
                  <a:srgbClr val="F8F8F8"/>
                </a:solidFill>
                <a:sym typeface="Wingdings" pitchFamily="2" charset="2"/>
              </a:rPr>
              <a:t>Ripples in gravitational field</a:t>
            </a:r>
            <a:endParaRPr lang="ja-JP" altLang="en-US" sz="2000" b="1" dirty="0">
              <a:solidFill>
                <a:srgbClr val="F8F8F8"/>
              </a:solidFill>
              <a:sym typeface="Wingdings" pitchFamily="2" charset="2"/>
            </a:endParaRPr>
          </a:p>
          <a:p>
            <a:pPr algn="l">
              <a:lnSpc>
                <a:spcPct val="120000"/>
              </a:lnSpc>
              <a:buFontTx/>
              <a:buNone/>
            </a:pPr>
            <a:r>
              <a:rPr lang="ja-JP" altLang="en-US" sz="2000" b="1" dirty="0">
                <a:solidFill>
                  <a:srgbClr val="F8F8F8"/>
                </a:solidFill>
                <a:sym typeface="Wingdings" pitchFamily="2" charset="2"/>
              </a:rPr>
              <a:t>   </a:t>
            </a:r>
            <a:r>
              <a:rPr lang="en-US" altLang="ja-JP" sz="2000" b="1" dirty="0" smtClean="0">
                <a:solidFill>
                  <a:srgbClr val="F8F8F8"/>
                </a:solidFill>
                <a:sym typeface="Wingdings" pitchFamily="2" charset="2"/>
              </a:rPr>
              <a:t>Propagate as waves</a:t>
            </a:r>
            <a:endParaRPr lang="ja-JP" altLang="en-US" sz="2000" b="1" dirty="0">
              <a:solidFill>
                <a:srgbClr val="F8F8F8"/>
              </a:solidFill>
              <a:sym typeface="Wingdings" pitchFamily="2" charset="2"/>
            </a:endParaRPr>
          </a:p>
        </p:txBody>
      </p:sp>
      <p:sp>
        <p:nvSpPr>
          <p:cNvPr id="1020946" name="Rectangle 18"/>
          <p:cNvSpPr>
            <a:spLocks noChangeArrowheads="1"/>
          </p:cNvSpPr>
          <p:nvPr/>
        </p:nvSpPr>
        <p:spPr bwMode="auto">
          <a:xfrm>
            <a:off x="5572132" y="5643578"/>
            <a:ext cx="3357554" cy="461665"/>
          </a:xfrm>
          <a:prstGeom prst="rect">
            <a:avLst/>
          </a:prstGeom>
          <a:noFill/>
          <a:ln w="15875">
            <a:noFill/>
            <a:miter lim="800000"/>
            <a:headEnd/>
            <a:tailEnd/>
          </a:ln>
          <a:effectLst/>
        </p:spPr>
        <p:txBody>
          <a:bodyPr wrap="square">
            <a:spAutoFit/>
          </a:bodyPr>
          <a:lstStyle/>
          <a:p>
            <a:pPr algn="l">
              <a:buFontTx/>
              <a:buNone/>
            </a:pPr>
            <a:r>
              <a:rPr lang="en-US" altLang="ja-JP" sz="2400" b="1" dirty="0" smtClean="0">
                <a:solidFill>
                  <a:srgbClr val="FFFFCC"/>
                </a:solidFill>
                <a:sym typeface="Wingdings" pitchFamily="2" charset="2"/>
              </a:rPr>
              <a:t>Gravitational Waves</a:t>
            </a:r>
            <a:endParaRPr lang="ja-JP" altLang="en-US" sz="2400" b="1" dirty="0">
              <a:solidFill>
                <a:srgbClr val="FFFFCC"/>
              </a:solidFill>
              <a:sym typeface="Wingdings" pitchFamily="2" charset="2"/>
            </a:endParaRPr>
          </a:p>
        </p:txBody>
      </p:sp>
      <p:sp>
        <p:nvSpPr>
          <p:cNvPr id="1020947" name="AutoShape 19"/>
          <p:cNvSpPr>
            <a:spLocks noChangeArrowheads="1"/>
          </p:cNvSpPr>
          <p:nvPr/>
        </p:nvSpPr>
        <p:spPr bwMode="auto">
          <a:xfrm>
            <a:off x="5143504" y="5735653"/>
            <a:ext cx="288925" cy="341313"/>
          </a:xfrm>
          <a:custGeom>
            <a:avLst/>
            <a:gdLst>
              <a:gd name="G0" fmla="+- 10482 0 0"/>
              <a:gd name="G1" fmla="+- 3741 0 0"/>
              <a:gd name="G2" fmla="+- 21600 0 3741"/>
              <a:gd name="G3" fmla="+- 10800 0 3741"/>
              <a:gd name="G4" fmla="+- 21600 0 10482"/>
              <a:gd name="G5" fmla="*/ G4 G3 10800"/>
              <a:gd name="G6" fmla="+- 21600 0 G5"/>
              <a:gd name="T0" fmla="*/ 10482 w 21600"/>
              <a:gd name="T1" fmla="*/ 0 h 21600"/>
              <a:gd name="T2" fmla="*/ 0 w 21600"/>
              <a:gd name="T3" fmla="*/ 10800 h 21600"/>
              <a:gd name="T4" fmla="*/ 1048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482" y="0"/>
                </a:moveTo>
                <a:lnTo>
                  <a:pt x="10482" y="3741"/>
                </a:lnTo>
                <a:lnTo>
                  <a:pt x="3375" y="3741"/>
                </a:lnTo>
                <a:lnTo>
                  <a:pt x="3375" y="17859"/>
                </a:lnTo>
                <a:lnTo>
                  <a:pt x="10482" y="17859"/>
                </a:lnTo>
                <a:lnTo>
                  <a:pt x="10482" y="21600"/>
                </a:lnTo>
                <a:lnTo>
                  <a:pt x="21600" y="10800"/>
                </a:lnTo>
                <a:close/>
              </a:path>
              <a:path w="21600" h="21600">
                <a:moveTo>
                  <a:pt x="1350" y="3741"/>
                </a:moveTo>
                <a:lnTo>
                  <a:pt x="1350" y="17859"/>
                </a:lnTo>
                <a:lnTo>
                  <a:pt x="2700" y="17859"/>
                </a:lnTo>
                <a:lnTo>
                  <a:pt x="2700" y="3741"/>
                </a:lnTo>
                <a:close/>
              </a:path>
              <a:path w="21600" h="21600">
                <a:moveTo>
                  <a:pt x="0" y="3741"/>
                </a:moveTo>
                <a:lnTo>
                  <a:pt x="0" y="17859"/>
                </a:lnTo>
                <a:lnTo>
                  <a:pt x="675" y="17859"/>
                </a:lnTo>
                <a:lnTo>
                  <a:pt x="675" y="3741"/>
                </a:lnTo>
                <a:close/>
              </a:path>
            </a:pathLst>
          </a:custGeom>
          <a:solidFill>
            <a:srgbClr val="FFFFCC">
              <a:alpha val="20000"/>
            </a:srgbClr>
          </a:solidFill>
          <a:ln w="3175">
            <a:solidFill>
              <a:srgbClr val="FFFFCC"/>
            </a:solidFill>
            <a:miter lim="800000"/>
            <a:headEnd/>
            <a:tailEnd/>
          </a:ln>
          <a:effectLst/>
        </p:spPr>
        <p:txBody>
          <a:bodyPr anchor="ctr">
            <a:spAutoFit/>
          </a:bodyPr>
          <a:lstStyle/>
          <a:p>
            <a:endParaRPr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a:p>
        </p:txBody>
      </p:sp>
      <p:sp>
        <p:nvSpPr>
          <p:cNvPr id="834564" name="Rectangle 1028"/>
          <p:cNvSpPr>
            <a:spLocks noGrp="1" noChangeArrowheads="1"/>
          </p:cNvSpPr>
          <p:nvPr>
            <p:ph type="title"/>
          </p:nvPr>
        </p:nvSpPr>
        <p:spPr/>
        <p:txBody>
          <a:bodyPr/>
          <a:lstStyle/>
          <a:p>
            <a:r>
              <a:rPr lang="en-US" altLang="ja-JP" dirty="0" smtClean="0"/>
              <a:t>EM and GW waves</a:t>
            </a:r>
            <a:endParaRPr lang="en-US" altLang="ja-JP" sz="1800" dirty="0"/>
          </a:p>
        </p:txBody>
      </p:sp>
      <p:pic>
        <p:nvPicPr>
          <p:cNvPr id="834562" name="Picture 1026"/>
          <p:cNvPicPr>
            <a:picLocks noChangeAspect="1" noChangeArrowheads="1"/>
          </p:cNvPicPr>
          <p:nvPr/>
        </p:nvPicPr>
        <p:blipFill>
          <a:blip r:embed="rId3" cstate="print">
            <a:clrChange>
              <a:clrFrom>
                <a:srgbClr val="FFFFFF"/>
              </a:clrFrom>
              <a:clrTo>
                <a:srgbClr val="FFFFFF">
                  <a:alpha val="0"/>
                </a:srgbClr>
              </a:clrTo>
            </a:clrChange>
            <a:grayscl/>
            <a:lum bright="-40000" contrast="-80000"/>
          </a:blip>
          <a:srcRect/>
          <a:stretch>
            <a:fillRect/>
          </a:stretch>
        </p:blipFill>
        <p:spPr bwMode="auto">
          <a:xfrm>
            <a:off x="4933950" y="1185872"/>
            <a:ext cx="3382963" cy="3368675"/>
          </a:xfrm>
          <a:prstGeom prst="rect">
            <a:avLst/>
          </a:prstGeom>
          <a:noFill/>
          <a:ln w="15875">
            <a:noFill/>
            <a:miter lim="800000"/>
            <a:headEnd/>
            <a:tailEnd/>
          </a:ln>
          <a:effectLst/>
        </p:spPr>
      </p:pic>
      <p:sp>
        <p:nvSpPr>
          <p:cNvPr id="834572" name="Rectangle 1036"/>
          <p:cNvSpPr>
            <a:spLocks noChangeArrowheads="1"/>
          </p:cNvSpPr>
          <p:nvPr/>
        </p:nvSpPr>
        <p:spPr bwMode="auto">
          <a:xfrm>
            <a:off x="7478713" y="990595"/>
            <a:ext cx="838200" cy="244475"/>
          </a:xfrm>
          <a:prstGeom prst="rect">
            <a:avLst/>
          </a:prstGeom>
          <a:noFill/>
          <a:ln w="9525">
            <a:noFill/>
            <a:miter lim="800000"/>
            <a:headEnd/>
            <a:tailEnd/>
          </a:ln>
          <a:effectLst/>
        </p:spPr>
        <p:txBody>
          <a:bodyPr wrap="none">
            <a:spAutoFit/>
          </a:bodyPr>
          <a:lstStyle/>
          <a:p>
            <a:pPr algn="l">
              <a:buFontTx/>
              <a:buNone/>
            </a:pPr>
            <a:r>
              <a:rPr lang="en-US" altLang="ja-JP" sz="1000" b="1">
                <a:solidFill>
                  <a:srgbClr val="F8F8F8"/>
                </a:solidFill>
                <a:latin typeface="Arial" charset="0"/>
              </a:rPr>
              <a:t>A. Einstein</a:t>
            </a:r>
          </a:p>
        </p:txBody>
      </p:sp>
      <p:sp>
        <p:nvSpPr>
          <p:cNvPr id="834573" name="Rectangle 1037"/>
          <p:cNvSpPr>
            <a:spLocks noChangeArrowheads="1"/>
          </p:cNvSpPr>
          <p:nvPr/>
        </p:nvSpPr>
        <p:spPr bwMode="auto">
          <a:xfrm>
            <a:off x="4883181" y="1803407"/>
            <a:ext cx="3816350" cy="337593"/>
          </a:xfrm>
          <a:prstGeom prst="rect">
            <a:avLst/>
          </a:prstGeom>
          <a:noFill/>
          <a:ln w="952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DDDDDD"/>
                </a:solidFill>
                <a:latin typeface="Tahoma" pitchFamily="34" charset="0"/>
                <a:ea typeface="HGP創英角ｺﾞｼｯｸUB" pitchFamily="50" charset="-128"/>
              </a:rPr>
              <a:t>Solution of </a:t>
            </a:r>
            <a:r>
              <a:rPr lang="en-US" altLang="ja-JP" sz="1600" b="1" dirty="0">
                <a:solidFill>
                  <a:srgbClr val="99FF99"/>
                </a:solidFill>
                <a:latin typeface="Tahoma" pitchFamily="34" charset="0"/>
                <a:ea typeface="HGP創英角ｺﾞｼｯｸUB" pitchFamily="50" charset="-128"/>
              </a:rPr>
              <a:t>the Einstein equation</a:t>
            </a:r>
          </a:p>
        </p:txBody>
      </p:sp>
      <p:sp>
        <p:nvSpPr>
          <p:cNvPr id="834575" name="Rectangle 1039"/>
          <p:cNvSpPr>
            <a:spLocks noChangeArrowheads="1"/>
          </p:cNvSpPr>
          <p:nvPr/>
        </p:nvSpPr>
        <p:spPr bwMode="auto">
          <a:xfrm>
            <a:off x="4548208" y="846129"/>
            <a:ext cx="2881312"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a:solidFill>
                  <a:srgbClr val="CCFFCC"/>
                </a:solidFill>
                <a:latin typeface="Tahoma" pitchFamily="34" charset="0"/>
                <a:ea typeface="HGP創英角ｺﾞｼｯｸUB" pitchFamily="50" charset="-128"/>
              </a:rPr>
              <a:t>Gravitational wave</a:t>
            </a:r>
          </a:p>
        </p:txBody>
      </p:sp>
      <p:sp>
        <p:nvSpPr>
          <p:cNvPr id="834578" name="Rectangle 1042"/>
          <p:cNvSpPr>
            <a:spLocks noChangeArrowheads="1"/>
          </p:cNvSpPr>
          <p:nvPr/>
        </p:nvSpPr>
        <p:spPr bwMode="auto">
          <a:xfrm>
            <a:off x="4646613" y="1346195"/>
            <a:ext cx="4392612" cy="36830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Waves in space-time</a:t>
            </a:r>
            <a:r>
              <a:rPr lang="en-US" altLang="ja-JP" sz="1600" b="1" dirty="0">
                <a:solidFill>
                  <a:srgbClr val="F8F8F8"/>
                </a:solidFill>
                <a:latin typeface="Tahoma" pitchFamily="34" charset="0"/>
                <a:ea typeface="HGP創英角ｺﾞｼｯｸUB" pitchFamily="50" charset="-128"/>
              </a:rPr>
              <a:t> </a:t>
            </a:r>
            <a:r>
              <a:rPr lang="en-US" altLang="ja-JP" sz="1400" b="1" dirty="0">
                <a:solidFill>
                  <a:srgbClr val="F8F8F8"/>
                </a:solidFill>
                <a:latin typeface="Tahoma" pitchFamily="34" charset="0"/>
                <a:ea typeface="HGP創英角ｺﾞｼｯｸUB" pitchFamily="50" charset="-128"/>
              </a:rPr>
              <a:t>(gravitational field)</a:t>
            </a:r>
          </a:p>
        </p:txBody>
      </p:sp>
      <p:sp>
        <p:nvSpPr>
          <p:cNvPr id="834579" name="Rectangle 1043"/>
          <p:cNvSpPr>
            <a:spLocks noChangeArrowheads="1"/>
          </p:cNvSpPr>
          <p:nvPr/>
        </p:nvSpPr>
        <p:spPr bwMode="auto">
          <a:xfrm>
            <a:off x="5170518" y="2163770"/>
            <a:ext cx="3759200" cy="896937"/>
          </a:xfrm>
          <a:prstGeom prst="rect">
            <a:avLst/>
          </a:prstGeom>
          <a:noFill/>
          <a:ln w="952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1918: Predicted by Einstein</a:t>
            </a:r>
          </a:p>
          <a:p>
            <a:pPr algn="l">
              <a:lnSpc>
                <a:spcPct val="110000"/>
              </a:lnSpc>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1989: Confirmed by </a:t>
            </a:r>
          </a:p>
          <a:p>
            <a:pPr algn="l">
              <a:lnSpc>
                <a:spcPct val="110000"/>
              </a:lnSpc>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            a Binary pulsar observation</a:t>
            </a:r>
          </a:p>
        </p:txBody>
      </p:sp>
      <p:pic>
        <p:nvPicPr>
          <p:cNvPr id="834563" name="Picture 1027"/>
          <p:cNvPicPr>
            <a:picLocks noChangeAspect="1" noChangeArrowheads="1"/>
          </p:cNvPicPr>
          <p:nvPr/>
        </p:nvPicPr>
        <p:blipFill>
          <a:blip r:embed="rId4" cstate="print">
            <a:clrChange>
              <a:clrFrom>
                <a:srgbClr val="FFFFFF"/>
              </a:clrFrom>
              <a:clrTo>
                <a:srgbClr val="FFFFFF">
                  <a:alpha val="0"/>
                </a:srgbClr>
              </a:clrTo>
            </a:clrChange>
            <a:grayscl/>
            <a:lum bright="-40000" contrast="-80000"/>
          </a:blip>
          <a:srcRect/>
          <a:stretch>
            <a:fillRect/>
          </a:stretch>
        </p:blipFill>
        <p:spPr bwMode="auto">
          <a:xfrm>
            <a:off x="755650" y="1185872"/>
            <a:ext cx="3349625" cy="3529012"/>
          </a:xfrm>
          <a:prstGeom prst="rect">
            <a:avLst/>
          </a:prstGeom>
          <a:noFill/>
          <a:ln w="15875">
            <a:noFill/>
            <a:miter lim="800000"/>
            <a:headEnd/>
            <a:tailEnd/>
          </a:ln>
          <a:effectLst/>
        </p:spPr>
      </p:pic>
      <p:sp>
        <p:nvSpPr>
          <p:cNvPr id="834576" name="Rectangle 1040"/>
          <p:cNvSpPr>
            <a:spLocks noChangeArrowheads="1"/>
          </p:cNvSpPr>
          <p:nvPr/>
        </p:nvSpPr>
        <p:spPr bwMode="auto">
          <a:xfrm>
            <a:off x="323850" y="881057"/>
            <a:ext cx="3095625"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a:solidFill>
                  <a:srgbClr val="CCECFF"/>
                </a:solidFill>
                <a:latin typeface="Tahoma" pitchFamily="34" charset="0"/>
                <a:ea typeface="HGP創英角ｺﾞｼｯｸUB" pitchFamily="50" charset="-128"/>
              </a:rPr>
              <a:t>Electromagnetic wave</a:t>
            </a:r>
          </a:p>
        </p:txBody>
      </p:sp>
      <p:sp>
        <p:nvSpPr>
          <p:cNvPr id="834577" name="Rectangle 1041"/>
          <p:cNvSpPr>
            <a:spLocks noChangeArrowheads="1"/>
          </p:cNvSpPr>
          <p:nvPr/>
        </p:nvSpPr>
        <p:spPr bwMode="auto">
          <a:xfrm>
            <a:off x="612774" y="1346195"/>
            <a:ext cx="3744912" cy="3937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Waves in electromagnetic field</a:t>
            </a:r>
          </a:p>
        </p:txBody>
      </p:sp>
      <p:sp>
        <p:nvSpPr>
          <p:cNvPr id="834580" name="Rectangle 1044"/>
          <p:cNvSpPr>
            <a:spLocks noChangeArrowheads="1"/>
          </p:cNvSpPr>
          <p:nvPr/>
        </p:nvSpPr>
        <p:spPr bwMode="auto">
          <a:xfrm>
            <a:off x="1135093" y="2163770"/>
            <a:ext cx="3382963" cy="89693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1864 : Predicted by Maxwell</a:t>
            </a:r>
          </a:p>
          <a:p>
            <a:pPr algn="l">
              <a:lnSpc>
                <a:spcPct val="110000"/>
              </a:lnSpc>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1888 : Confirmed by </a:t>
            </a:r>
          </a:p>
          <a:p>
            <a:pPr algn="l">
              <a:lnSpc>
                <a:spcPct val="110000"/>
              </a:lnSpc>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              the Hertz’s experiment</a:t>
            </a:r>
          </a:p>
        </p:txBody>
      </p:sp>
      <p:sp>
        <p:nvSpPr>
          <p:cNvPr id="834574" name="Rectangle 1038"/>
          <p:cNvSpPr>
            <a:spLocks noChangeArrowheads="1"/>
          </p:cNvSpPr>
          <p:nvPr/>
        </p:nvSpPr>
        <p:spPr bwMode="auto">
          <a:xfrm>
            <a:off x="4679981" y="3203583"/>
            <a:ext cx="4321175" cy="12985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Radiated by acceleration </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of </a:t>
            </a:r>
            <a:r>
              <a:rPr lang="en-US" altLang="ja-JP" sz="1800" b="1" dirty="0">
                <a:solidFill>
                  <a:srgbClr val="CCFFCC"/>
                </a:solidFill>
                <a:latin typeface="Tahoma" pitchFamily="34" charset="0"/>
                <a:ea typeface="HGP創英角ｺﾞｼｯｸUB" pitchFamily="50" charset="-128"/>
              </a:rPr>
              <a:t>masses</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High transmittance through matter  </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a:t>
            </a:r>
            <a:r>
              <a:rPr lang="en-US" altLang="ja-JP" sz="1600" b="1" dirty="0">
                <a:solidFill>
                  <a:srgbClr val="F8F8F8"/>
                </a:solidFill>
                <a:latin typeface="Tahoma" pitchFamily="34" charset="0"/>
                <a:ea typeface="HGP創英角ｺﾞｼｯｸUB" pitchFamily="50" charset="-128"/>
              </a:rPr>
              <a:t>(Small interactions with matter)</a:t>
            </a:r>
            <a:r>
              <a:rPr lang="ja-JP" altLang="en-US" sz="1800" b="1" dirty="0">
                <a:solidFill>
                  <a:srgbClr val="F8F8F8"/>
                </a:solidFill>
                <a:latin typeface="Tahoma" pitchFamily="34" charset="0"/>
                <a:ea typeface="HGP創英角ｺﾞｼｯｸUB" pitchFamily="50" charset="-128"/>
              </a:rPr>
              <a:t>　</a:t>
            </a:r>
          </a:p>
        </p:txBody>
      </p:sp>
      <p:sp>
        <p:nvSpPr>
          <p:cNvPr id="834581" name="Rectangle 1045"/>
          <p:cNvSpPr>
            <a:spLocks noChangeArrowheads="1"/>
          </p:cNvSpPr>
          <p:nvPr/>
        </p:nvSpPr>
        <p:spPr bwMode="auto">
          <a:xfrm>
            <a:off x="646143" y="3203583"/>
            <a:ext cx="3744913" cy="12985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Radiated by acceleration </a:t>
            </a:r>
          </a:p>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         of </a:t>
            </a:r>
            <a:r>
              <a:rPr lang="en-US" altLang="ja-JP" sz="1800" b="1" dirty="0" smtClean="0">
                <a:solidFill>
                  <a:srgbClr val="CCECFF"/>
                </a:solidFill>
                <a:latin typeface="Tahoma" pitchFamily="34" charset="0"/>
                <a:ea typeface="HGP創英角ｺﾞｼｯｸUB" pitchFamily="50" charset="-128"/>
              </a:rPr>
              <a:t>charged particles</a:t>
            </a:r>
          </a:p>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Utilized </a:t>
            </a:r>
            <a:r>
              <a:rPr lang="en-US" altLang="ja-JP" sz="1800" b="1" dirty="0">
                <a:solidFill>
                  <a:srgbClr val="F8F8F8"/>
                </a:solidFill>
                <a:latin typeface="Tahoma" pitchFamily="34" charset="0"/>
                <a:ea typeface="HGP創英角ｺﾞｼｯｸUB" pitchFamily="50" charset="-128"/>
              </a:rPr>
              <a:t>in telecommunications  </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and observations</a:t>
            </a:r>
          </a:p>
        </p:txBody>
      </p:sp>
      <p:sp>
        <p:nvSpPr>
          <p:cNvPr id="834582" name="Rectangle 1046"/>
          <p:cNvSpPr>
            <a:spLocks noChangeArrowheads="1"/>
          </p:cNvSpPr>
          <p:nvPr/>
        </p:nvSpPr>
        <p:spPr bwMode="auto">
          <a:xfrm>
            <a:off x="3276600" y="1030282"/>
            <a:ext cx="935038" cy="244475"/>
          </a:xfrm>
          <a:prstGeom prst="rect">
            <a:avLst/>
          </a:prstGeom>
          <a:noFill/>
          <a:ln w="9525">
            <a:noFill/>
            <a:miter lim="800000"/>
            <a:headEnd/>
            <a:tailEnd/>
          </a:ln>
          <a:effectLst/>
        </p:spPr>
        <p:txBody>
          <a:bodyPr wrap="none">
            <a:spAutoFit/>
          </a:bodyPr>
          <a:lstStyle/>
          <a:p>
            <a:pPr algn="l">
              <a:buFontTx/>
              <a:buNone/>
            </a:pPr>
            <a:r>
              <a:rPr lang="en-US" altLang="ja-JP" sz="1000" b="1" dirty="0">
                <a:solidFill>
                  <a:srgbClr val="F8F8F8"/>
                </a:solidFill>
                <a:latin typeface="Arial" charset="0"/>
              </a:rPr>
              <a:t>J.C. Maxwell</a:t>
            </a:r>
          </a:p>
        </p:txBody>
      </p:sp>
      <p:sp>
        <p:nvSpPr>
          <p:cNvPr id="834583" name="Rectangle 1047"/>
          <p:cNvSpPr>
            <a:spLocks noChangeArrowheads="1"/>
          </p:cNvSpPr>
          <p:nvPr/>
        </p:nvSpPr>
        <p:spPr bwMode="auto">
          <a:xfrm>
            <a:off x="847756" y="1803407"/>
            <a:ext cx="3744912" cy="36317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DDDDDD"/>
                </a:solidFill>
                <a:latin typeface="Tahoma" pitchFamily="34" charset="0"/>
                <a:ea typeface="HGP創英角ｺﾞｼｯｸUB" pitchFamily="50" charset="-128"/>
              </a:rPr>
              <a:t>Solution</a:t>
            </a:r>
            <a:r>
              <a:rPr lang="en-US" altLang="ja-JP" sz="1600" b="1" dirty="0">
                <a:solidFill>
                  <a:srgbClr val="F8F8F8"/>
                </a:solidFill>
                <a:latin typeface="Tahoma" pitchFamily="34" charset="0"/>
                <a:ea typeface="HGP創英角ｺﾞｼｯｸUB" pitchFamily="50" charset="-128"/>
              </a:rPr>
              <a:t> </a:t>
            </a:r>
            <a:r>
              <a:rPr lang="en-US" altLang="ja-JP" sz="1600" b="1" dirty="0">
                <a:solidFill>
                  <a:srgbClr val="CCECFF"/>
                </a:solidFill>
                <a:latin typeface="Tahoma" pitchFamily="34" charset="0"/>
                <a:ea typeface="HGP創英角ｺﾞｼｯｸUB" pitchFamily="50" charset="-128"/>
              </a:rPr>
              <a:t>of the Maxwell equations</a:t>
            </a:r>
          </a:p>
        </p:txBody>
      </p:sp>
      <p:sp>
        <p:nvSpPr>
          <p:cNvPr id="834567" name="AutoShape 1031"/>
          <p:cNvSpPr>
            <a:spLocks noChangeArrowheads="1"/>
          </p:cNvSpPr>
          <p:nvPr/>
        </p:nvSpPr>
        <p:spPr bwMode="auto">
          <a:xfrm>
            <a:off x="2700338" y="5027613"/>
            <a:ext cx="5616575" cy="1371600"/>
          </a:xfrm>
          <a:prstGeom prst="roundRect">
            <a:avLst>
              <a:gd name="adj" fmla="val 10296"/>
            </a:avLst>
          </a:prstGeom>
          <a:solidFill>
            <a:srgbClr val="CCFFCC">
              <a:alpha val="20000"/>
            </a:srgbClr>
          </a:solidFill>
          <a:ln w="15875">
            <a:noFill/>
            <a:round/>
            <a:headEnd/>
            <a:tailEnd/>
          </a:ln>
          <a:effectLst/>
        </p:spPr>
        <p:txBody>
          <a:bodyPr anchor="ctr">
            <a:spAutoFit/>
          </a:bodyPr>
          <a:lstStyle/>
          <a:p>
            <a:endParaRPr lang="ja-JP" altLang="en-US"/>
          </a:p>
        </p:txBody>
      </p:sp>
      <p:sp>
        <p:nvSpPr>
          <p:cNvPr id="834568" name="Text Box 1032"/>
          <p:cNvSpPr txBox="1">
            <a:spLocks noChangeArrowheads="1"/>
          </p:cNvSpPr>
          <p:nvPr/>
        </p:nvSpPr>
        <p:spPr bwMode="auto">
          <a:xfrm>
            <a:off x="2852738" y="5021263"/>
            <a:ext cx="4206875" cy="396875"/>
          </a:xfrm>
          <a:prstGeom prst="rect">
            <a:avLst/>
          </a:prstGeom>
          <a:noFill/>
          <a:ln w="9525">
            <a:noFill/>
            <a:miter lim="800000"/>
            <a:headEnd/>
            <a:tailEnd/>
          </a:ln>
          <a:effectLst/>
        </p:spPr>
        <p:txBody>
          <a:bodyPr wrap="none">
            <a:spAutoFit/>
          </a:bodyPr>
          <a:lstStyle/>
          <a:p>
            <a:pPr algn="l">
              <a:buSzPct val="70000"/>
              <a:buFontTx/>
              <a:buNone/>
            </a:pPr>
            <a:r>
              <a:rPr lang="en-US" altLang="ja-JP" sz="2000" b="1" dirty="0">
                <a:solidFill>
                  <a:srgbClr val="CCFFCC"/>
                </a:solidFill>
                <a:latin typeface="Tahoma" pitchFamily="34" charset="0"/>
                <a:ea typeface="HGP創英角ｺﾞｼｯｸUB" pitchFamily="50" charset="-128"/>
              </a:rPr>
              <a:t>‘Gravitational-wave astronomy’</a:t>
            </a:r>
          </a:p>
        </p:txBody>
      </p:sp>
      <p:sp>
        <p:nvSpPr>
          <p:cNvPr id="834570" name="AutoShape 1034"/>
          <p:cNvSpPr>
            <a:spLocks noChangeArrowheads="1"/>
          </p:cNvSpPr>
          <p:nvPr/>
        </p:nvSpPr>
        <p:spPr bwMode="auto">
          <a:xfrm>
            <a:off x="2852738" y="5149851"/>
            <a:ext cx="4038600" cy="381000"/>
          </a:xfrm>
          <a:prstGeom prst="roundRect">
            <a:avLst>
              <a:gd name="adj" fmla="val 16667"/>
            </a:avLst>
          </a:prstGeom>
          <a:noFill/>
          <a:ln w="9525">
            <a:noFill/>
            <a:round/>
            <a:headEnd/>
            <a:tailEnd/>
          </a:ln>
          <a:effectLst/>
        </p:spPr>
        <p:txBody>
          <a:bodyPr wrap="none" anchor="ctr">
            <a:spAutoFit/>
          </a:bodyPr>
          <a:lstStyle/>
          <a:p>
            <a:endParaRPr lang="ja-JP" altLang="en-US"/>
          </a:p>
        </p:txBody>
      </p:sp>
      <p:sp>
        <p:nvSpPr>
          <p:cNvPr id="834571" name="Rectangle 1035"/>
          <p:cNvSpPr>
            <a:spLocks noChangeArrowheads="1"/>
          </p:cNvSpPr>
          <p:nvPr/>
        </p:nvSpPr>
        <p:spPr bwMode="auto">
          <a:xfrm>
            <a:off x="2700338" y="5408613"/>
            <a:ext cx="5903912" cy="996950"/>
          </a:xfrm>
          <a:prstGeom prst="rect">
            <a:avLst/>
          </a:prstGeom>
          <a:noFill/>
          <a:ln w="952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000000"/>
                </a:solidFill>
                <a:latin typeface="Tahoma" pitchFamily="34" charset="0"/>
                <a:ea typeface="HGP創英角ｺﾞｼｯｸUB" pitchFamily="50" charset="-128"/>
              </a:rPr>
              <a:t>　</a:t>
            </a:r>
            <a:r>
              <a:rPr lang="en-US" altLang="ja-JP" sz="1800" b="1" dirty="0" smtClean="0">
                <a:solidFill>
                  <a:srgbClr val="FFFFFF"/>
                </a:solidFill>
              </a:rPr>
              <a:t> Independent  Information </a:t>
            </a:r>
            <a:endParaRPr lang="en-US" altLang="ja-JP" sz="1800" b="1" dirty="0">
              <a:solidFill>
                <a:srgbClr val="FFFFFF"/>
              </a:solidFill>
            </a:endParaRPr>
          </a:p>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ea typeface="HGP創英角ｺﾞｼｯｸUB" pitchFamily="50" charset="-128"/>
              </a:rPr>
              <a:t>      </a:t>
            </a:r>
            <a:r>
              <a:rPr lang="en-US" altLang="ja-JP" sz="1800" b="1" dirty="0" smtClean="0">
                <a:solidFill>
                  <a:srgbClr val="EAEAEA"/>
                </a:solidFill>
                <a:latin typeface="Tahoma" pitchFamily="34" charset="0"/>
                <a:ea typeface="HGP創英角ｺﾞｼｯｸUB" pitchFamily="50" charset="-128"/>
              </a:rPr>
              <a:t>Direct </a:t>
            </a:r>
            <a:r>
              <a:rPr lang="en-US" altLang="ja-JP" sz="1800" b="1" dirty="0">
                <a:solidFill>
                  <a:srgbClr val="EAEAEA"/>
                </a:solidFill>
                <a:latin typeface="Tahoma" pitchFamily="34" charset="0"/>
                <a:ea typeface="HGP創英角ｺﾞｼｯｸUB" pitchFamily="50" charset="-128"/>
              </a:rPr>
              <a:t>probe of dynamic motion of </a:t>
            </a:r>
            <a:r>
              <a:rPr lang="en-US" altLang="ja-JP" sz="1800" b="1" dirty="0" smtClean="0">
                <a:solidFill>
                  <a:srgbClr val="EAEAEA"/>
                </a:solidFill>
                <a:latin typeface="Tahoma" pitchFamily="34" charset="0"/>
                <a:ea typeface="HGP創英角ｺﾞｼｯｸUB" pitchFamily="50" charset="-128"/>
              </a:rPr>
              <a:t>matters   </a:t>
            </a:r>
          </a:p>
          <a:p>
            <a:pPr algn="l">
              <a:lnSpc>
                <a:spcPct val="110000"/>
              </a:lnSpc>
              <a:buClr>
                <a:schemeClr val="accent2"/>
              </a:buClr>
              <a:buSzPct val="70000"/>
              <a:buFont typeface="Wingdings" pitchFamily="2" charset="2"/>
              <a:buNone/>
            </a:pPr>
            <a:r>
              <a:rPr lang="en-US" altLang="ja-JP" sz="1800" b="1" dirty="0" smtClean="0">
                <a:solidFill>
                  <a:srgbClr val="EAEAEA"/>
                </a:solidFill>
              </a:rPr>
              <a:t>      </a:t>
            </a:r>
            <a:r>
              <a:rPr lang="en-US" altLang="ja-JP" sz="1800" b="1" dirty="0" smtClean="0">
                <a:solidFill>
                  <a:srgbClr val="EAEAEA"/>
                </a:solidFill>
                <a:latin typeface="Tahoma" pitchFamily="34" charset="0"/>
                <a:ea typeface="HGP創英角ｺﾞｼｯｸUB" pitchFamily="50" charset="-128"/>
              </a:rPr>
              <a:t>Early </a:t>
            </a:r>
            <a:r>
              <a:rPr lang="en-US" altLang="ja-JP" sz="1800" b="1" dirty="0">
                <a:solidFill>
                  <a:srgbClr val="EAEAEA"/>
                </a:solidFill>
                <a:latin typeface="Tahoma" pitchFamily="34" charset="0"/>
                <a:ea typeface="HGP創英角ｺﾞｼｯｸUB" pitchFamily="50" charset="-128"/>
              </a:rPr>
              <a:t>universe before recombination</a:t>
            </a:r>
          </a:p>
        </p:txBody>
      </p:sp>
      <p:sp>
        <p:nvSpPr>
          <p:cNvPr id="834569" name="AutoShape 1033"/>
          <p:cNvSpPr>
            <a:spLocks noChangeArrowheads="1"/>
          </p:cNvSpPr>
          <p:nvPr/>
        </p:nvSpPr>
        <p:spPr bwMode="auto">
          <a:xfrm rot="5400000">
            <a:off x="4397370" y="4464254"/>
            <a:ext cx="347673" cy="725091"/>
          </a:xfrm>
          <a:custGeom>
            <a:avLst/>
            <a:gdLst>
              <a:gd name="G0" fmla="+- 11624 0 0"/>
              <a:gd name="G1" fmla="+- 3985 0 0"/>
              <a:gd name="G2" fmla="+- 21600 0 3985"/>
              <a:gd name="G3" fmla="+- 10800 0 3985"/>
              <a:gd name="G4" fmla="+- 21600 0 11624"/>
              <a:gd name="G5" fmla="*/ G4 G3 10800"/>
              <a:gd name="G6" fmla="+- 21600 0 G5"/>
              <a:gd name="T0" fmla="*/ 11624 w 21600"/>
              <a:gd name="T1" fmla="*/ 0 h 21600"/>
              <a:gd name="T2" fmla="*/ 0 w 21600"/>
              <a:gd name="T3" fmla="*/ 10800 h 21600"/>
              <a:gd name="T4" fmla="*/ 11624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624" y="0"/>
                </a:moveTo>
                <a:lnTo>
                  <a:pt x="11624" y="3985"/>
                </a:lnTo>
                <a:lnTo>
                  <a:pt x="3375" y="3985"/>
                </a:lnTo>
                <a:lnTo>
                  <a:pt x="3375" y="17615"/>
                </a:lnTo>
                <a:lnTo>
                  <a:pt x="11624" y="17615"/>
                </a:lnTo>
                <a:lnTo>
                  <a:pt x="11624" y="21600"/>
                </a:lnTo>
                <a:lnTo>
                  <a:pt x="21600" y="10800"/>
                </a:lnTo>
                <a:close/>
              </a:path>
              <a:path w="21600" h="21600">
                <a:moveTo>
                  <a:pt x="1350" y="3985"/>
                </a:moveTo>
                <a:lnTo>
                  <a:pt x="1350" y="17615"/>
                </a:lnTo>
                <a:lnTo>
                  <a:pt x="2700" y="17615"/>
                </a:lnTo>
                <a:lnTo>
                  <a:pt x="2700" y="3985"/>
                </a:lnTo>
                <a:close/>
              </a:path>
              <a:path w="21600" h="21600">
                <a:moveTo>
                  <a:pt x="0" y="3985"/>
                </a:moveTo>
                <a:lnTo>
                  <a:pt x="0" y="17615"/>
                </a:lnTo>
                <a:lnTo>
                  <a:pt x="675" y="17615"/>
                </a:lnTo>
                <a:lnTo>
                  <a:pt x="675" y="3985"/>
                </a:lnTo>
                <a:close/>
              </a:path>
            </a:pathLst>
          </a:custGeom>
          <a:solidFill>
            <a:srgbClr val="66FF66">
              <a:alpha val="10000"/>
            </a:srgbClr>
          </a:solidFill>
          <a:ln w="9525">
            <a:solidFill>
              <a:srgbClr val="CCFFCC"/>
            </a:solidFill>
            <a:miter lim="800000"/>
            <a:headEnd/>
            <a:tailEnd/>
          </a:ln>
          <a:effectLst/>
        </p:spPr>
        <p:txBody>
          <a:bodyPr wrap="square" anchor="ctr">
            <a:spAutoFit/>
          </a:bodyPr>
          <a:lstStyle/>
          <a:p>
            <a:endParaRPr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a:p>
        </p:txBody>
      </p:sp>
      <p:sp>
        <p:nvSpPr>
          <p:cNvPr id="861187" name="Rectangle 3"/>
          <p:cNvSpPr>
            <a:spLocks noGrp="1" noChangeArrowheads="1"/>
          </p:cNvSpPr>
          <p:nvPr>
            <p:ph type="body" idx="1"/>
          </p:nvPr>
        </p:nvSpPr>
        <p:spPr>
          <a:xfrm>
            <a:off x="601663" y="765175"/>
            <a:ext cx="8386762" cy="5688013"/>
          </a:xfrm>
        </p:spPr>
        <p:txBody>
          <a:bodyPr/>
          <a:lstStyle/>
          <a:p>
            <a:r>
              <a:rPr lang="ja-JP" altLang="en-US" sz="2200" b="1"/>
              <a:t>重力波による天文学</a:t>
            </a:r>
            <a:endParaRPr lang="ja-JP" altLang="en-US" sz="1600" b="1"/>
          </a:p>
        </p:txBody>
      </p:sp>
      <p:pic>
        <p:nvPicPr>
          <p:cNvPr id="861194" name="Picture 10"/>
          <p:cNvPicPr>
            <a:picLocks noChangeAspect="1" noChangeArrowheads="1"/>
          </p:cNvPicPr>
          <p:nvPr/>
        </p:nvPicPr>
        <p:blipFill>
          <a:blip r:embed="rId3" cstate="print"/>
          <a:srcRect/>
          <a:stretch>
            <a:fillRect/>
          </a:stretch>
        </p:blipFill>
        <p:spPr bwMode="auto">
          <a:xfrm>
            <a:off x="179388" y="692150"/>
            <a:ext cx="8858250" cy="5773738"/>
          </a:xfrm>
          <a:prstGeom prst="rect">
            <a:avLst/>
          </a:prstGeom>
          <a:noFill/>
          <a:ln w="15875">
            <a:noFill/>
            <a:miter lim="800000"/>
            <a:headEnd/>
            <a:tailEnd/>
          </a:ln>
          <a:effectLst/>
        </p:spPr>
      </p:pic>
      <p:sp>
        <p:nvSpPr>
          <p:cNvPr id="861199" name="AutoShape 15"/>
          <p:cNvSpPr>
            <a:spLocks noChangeArrowheads="1"/>
          </p:cNvSpPr>
          <p:nvPr/>
        </p:nvSpPr>
        <p:spPr bwMode="auto">
          <a:xfrm>
            <a:off x="3635375" y="5013325"/>
            <a:ext cx="1655763" cy="1079500"/>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95" name="AutoShape 111"/>
          <p:cNvSpPr>
            <a:spLocks noChangeArrowheads="1"/>
          </p:cNvSpPr>
          <p:nvPr/>
        </p:nvSpPr>
        <p:spPr bwMode="auto">
          <a:xfrm>
            <a:off x="3276600" y="2636838"/>
            <a:ext cx="2808288" cy="1584325"/>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98" name="AutoShape 114"/>
          <p:cNvSpPr>
            <a:spLocks noChangeArrowheads="1"/>
          </p:cNvSpPr>
          <p:nvPr/>
        </p:nvSpPr>
        <p:spPr bwMode="auto">
          <a:xfrm>
            <a:off x="995363" y="4292600"/>
            <a:ext cx="1225550" cy="1441450"/>
          </a:xfrm>
          <a:prstGeom prst="roundRect">
            <a:avLst>
              <a:gd name="adj" fmla="val 9560"/>
            </a:avLst>
          </a:prstGeom>
          <a:solidFill>
            <a:srgbClr val="FFFFFF">
              <a:alpha val="70000"/>
            </a:srgbClr>
          </a:solidFill>
          <a:ln w="15875">
            <a:noFill/>
            <a:round/>
            <a:headEnd/>
            <a:tailEnd/>
          </a:ln>
          <a:effectLst/>
        </p:spPr>
        <p:txBody>
          <a:bodyPr anchor="ctr">
            <a:spAutoFit/>
          </a:bodyPr>
          <a:lstStyle/>
          <a:p>
            <a:endParaRPr lang="ja-JP" altLang="en-US"/>
          </a:p>
        </p:txBody>
      </p:sp>
      <p:sp>
        <p:nvSpPr>
          <p:cNvPr id="861305" name="AutoShape 121"/>
          <p:cNvSpPr>
            <a:spLocks noChangeArrowheads="1"/>
          </p:cNvSpPr>
          <p:nvPr/>
        </p:nvSpPr>
        <p:spPr bwMode="auto">
          <a:xfrm>
            <a:off x="395288" y="3359150"/>
            <a:ext cx="1900237" cy="792163"/>
          </a:xfrm>
          <a:prstGeom prst="roundRect">
            <a:avLst>
              <a:gd name="adj" fmla="val 9560"/>
            </a:avLst>
          </a:prstGeom>
          <a:solidFill>
            <a:srgbClr val="CCECFF"/>
          </a:solidFill>
          <a:ln w="15875">
            <a:noFill/>
            <a:round/>
            <a:headEnd/>
            <a:tailEnd/>
          </a:ln>
          <a:effectLst/>
        </p:spPr>
        <p:txBody>
          <a:bodyPr anchor="ctr">
            <a:spAutoFit/>
          </a:bodyPr>
          <a:lstStyle/>
          <a:p>
            <a:endParaRPr lang="ja-JP" altLang="en-US"/>
          </a:p>
        </p:txBody>
      </p:sp>
      <p:sp>
        <p:nvSpPr>
          <p:cNvPr id="861186" name="Rectangle 2"/>
          <p:cNvSpPr>
            <a:spLocks noGrp="1" noChangeArrowheads="1"/>
          </p:cNvSpPr>
          <p:nvPr>
            <p:ph type="title"/>
          </p:nvPr>
        </p:nvSpPr>
        <p:spPr/>
        <p:txBody>
          <a:bodyPr/>
          <a:lstStyle/>
          <a:p>
            <a:r>
              <a:rPr lang="en-US" altLang="ja-JP" dirty="0" smtClean="0">
                <a:solidFill>
                  <a:srgbClr val="FFFFFF"/>
                </a:solidFill>
              </a:rPr>
              <a:t>Astronomical Probes</a:t>
            </a:r>
            <a:endParaRPr lang="en-US" altLang="ja-JP" dirty="0">
              <a:solidFill>
                <a:srgbClr val="FFFFFF"/>
              </a:solidFill>
            </a:endParaRPr>
          </a:p>
        </p:txBody>
      </p:sp>
      <p:sp>
        <p:nvSpPr>
          <p:cNvPr id="861271" name="Text Box 87"/>
          <p:cNvSpPr txBox="1">
            <a:spLocks noChangeArrowheads="1"/>
          </p:cNvSpPr>
          <p:nvPr/>
        </p:nvSpPr>
        <p:spPr bwMode="auto">
          <a:xfrm>
            <a:off x="3281363" y="2646363"/>
            <a:ext cx="1568450" cy="396875"/>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Astronomy</a:t>
            </a:r>
          </a:p>
        </p:txBody>
      </p:sp>
      <p:sp>
        <p:nvSpPr>
          <p:cNvPr id="861272" name="Text Box 88"/>
          <p:cNvSpPr txBox="1">
            <a:spLocks noChangeArrowheads="1"/>
          </p:cNvSpPr>
          <p:nvPr/>
        </p:nvSpPr>
        <p:spPr bwMode="auto">
          <a:xfrm>
            <a:off x="3492500" y="3068638"/>
            <a:ext cx="920750" cy="581025"/>
          </a:xfrm>
          <a:prstGeom prst="rect">
            <a:avLst/>
          </a:prstGeom>
          <a:noFill/>
          <a:ln w="15875">
            <a:noFill/>
            <a:miter lim="800000"/>
            <a:headEnd/>
            <a:tailEnd/>
          </a:ln>
          <a:effectLst/>
        </p:spPr>
        <p:txBody>
          <a:bodyPr wrap="none">
            <a:spAutoFit/>
          </a:bodyPr>
          <a:lstStyle/>
          <a:p>
            <a:pPr algn="l">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Stars</a:t>
            </a:r>
          </a:p>
          <a:p>
            <a:pPr algn="l">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Galaxies</a:t>
            </a:r>
          </a:p>
        </p:txBody>
      </p:sp>
      <p:sp>
        <p:nvSpPr>
          <p:cNvPr id="861273" name="Text Box 89"/>
          <p:cNvSpPr txBox="1">
            <a:spLocks noChangeArrowheads="1"/>
          </p:cNvSpPr>
          <p:nvPr/>
        </p:nvSpPr>
        <p:spPr bwMode="auto">
          <a:xfrm>
            <a:off x="4500563" y="3644900"/>
            <a:ext cx="1292225" cy="581025"/>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Black Holes</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Massive BHs</a:t>
            </a:r>
          </a:p>
        </p:txBody>
      </p:sp>
      <p:sp>
        <p:nvSpPr>
          <p:cNvPr id="861278" name="Text Box 94"/>
          <p:cNvSpPr txBox="1">
            <a:spLocks noChangeArrowheads="1"/>
          </p:cNvSpPr>
          <p:nvPr/>
        </p:nvSpPr>
        <p:spPr bwMode="auto">
          <a:xfrm>
            <a:off x="3505200" y="3716338"/>
            <a:ext cx="827088" cy="336550"/>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Planets</a:t>
            </a:r>
          </a:p>
        </p:txBody>
      </p:sp>
      <p:sp>
        <p:nvSpPr>
          <p:cNvPr id="861279" name="Text Box 95"/>
          <p:cNvSpPr txBox="1">
            <a:spLocks noChangeArrowheads="1"/>
          </p:cNvSpPr>
          <p:nvPr/>
        </p:nvSpPr>
        <p:spPr bwMode="auto">
          <a:xfrm>
            <a:off x="4356100" y="3003550"/>
            <a:ext cx="1751013" cy="581025"/>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Gamma-ray burst</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Supernovae</a:t>
            </a:r>
          </a:p>
        </p:txBody>
      </p:sp>
      <p:sp>
        <p:nvSpPr>
          <p:cNvPr id="861284" name="Text Box 100"/>
          <p:cNvSpPr txBox="1">
            <a:spLocks noChangeArrowheads="1"/>
          </p:cNvSpPr>
          <p:nvPr/>
        </p:nvSpPr>
        <p:spPr bwMode="auto">
          <a:xfrm>
            <a:off x="2627313" y="4149725"/>
            <a:ext cx="1336675" cy="581025"/>
          </a:xfrm>
          <a:prstGeom prst="rect">
            <a:avLst/>
          </a:prstGeom>
          <a:noFill/>
          <a:ln w="15875">
            <a:noFill/>
            <a:miter lim="800000"/>
            <a:headEnd/>
            <a:tailEnd/>
          </a:ln>
          <a:effectLst/>
        </p:spPr>
        <p:txBody>
          <a:bodyPr wrap="none">
            <a:spAutoFit/>
          </a:bodyPr>
          <a:lstStyle/>
          <a:p>
            <a:pPr>
              <a:buFontTx/>
              <a:buNone/>
            </a:pPr>
            <a:r>
              <a:rPr lang="en-US" altLang="ja-JP" sz="1600">
                <a:solidFill>
                  <a:srgbClr val="99CCFF"/>
                </a:solidFill>
                <a:latin typeface="Tahoma" pitchFamily="34" charset="0"/>
                <a:ea typeface="HGP創英角ｺﾞｼｯｸUB" pitchFamily="50" charset="-128"/>
              </a:rPr>
              <a:t>Astronomical</a:t>
            </a:r>
          </a:p>
          <a:p>
            <a:pPr>
              <a:buFontTx/>
              <a:buNone/>
            </a:pPr>
            <a:r>
              <a:rPr lang="en-US" altLang="ja-JP" sz="1600">
                <a:solidFill>
                  <a:srgbClr val="99CCFF"/>
                </a:solidFill>
                <a:latin typeface="Tahoma" pitchFamily="34" charset="0"/>
                <a:ea typeface="HGP創英角ｺﾞｼｯｸUB" pitchFamily="50" charset="-128"/>
              </a:rPr>
              <a:t>Phenomena</a:t>
            </a:r>
          </a:p>
        </p:txBody>
      </p:sp>
      <p:sp>
        <p:nvSpPr>
          <p:cNvPr id="861285" name="Text Box 101"/>
          <p:cNvSpPr txBox="1">
            <a:spLocks noChangeArrowheads="1"/>
          </p:cNvSpPr>
          <p:nvPr/>
        </p:nvSpPr>
        <p:spPr bwMode="auto">
          <a:xfrm>
            <a:off x="971550" y="4268788"/>
            <a:ext cx="1249363" cy="1465262"/>
          </a:xfrm>
          <a:prstGeom prst="rect">
            <a:avLst/>
          </a:prstGeom>
          <a:noFill/>
          <a:ln w="15875">
            <a:noFill/>
            <a:miter lim="800000"/>
            <a:headEnd/>
            <a:tailEnd/>
          </a:ln>
          <a:effectLst/>
        </p:spPr>
        <p:txBody>
          <a:bodyPr wrap="none">
            <a:spAutoFit/>
          </a:bodyPr>
          <a:lstStyle/>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Gamma</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X-ray</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Visible ray</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Infrared</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Microwave</a:t>
            </a:r>
          </a:p>
        </p:txBody>
      </p:sp>
      <p:sp>
        <p:nvSpPr>
          <p:cNvPr id="861287" name="Text Box 103"/>
          <p:cNvSpPr txBox="1">
            <a:spLocks noChangeArrowheads="1"/>
          </p:cNvSpPr>
          <p:nvPr/>
        </p:nvSpPr>
        <p:spPr bwMode="auto">
          <a:xfrm>
            <a:off x="342900" y="3341688"/>
            <a:ext cx="1997075" cy="822325"/>
          </a:xfrm>
          <a:prstGeom prst="rect">
            <a:avLst/>
          </a:prstGeom>
          <a:noFill/>
          <a:ln w="15875">
            <a:noFill/>
            <a:miter lim="800000"/>
            <a:headEnd/>
            <a:tailEnd/>
          </a:ln>
          <a:effectLst/>
        </p:spPr>
        <p:txBody>
          <a:bodyPr wrap="none">
            <a:spAutoFit/>
          </a:bodyPr>
          <a:lstStyle/>
          <a:p>
            <a:pPr algn="l">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EM wave</a:t>
            </a:r>
          </a:p>
          <a:p>
            <a:pPr algn="l">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observation</a:t>
            </a:r>
          </a:p>
        </p:txBody>
      </p:sp>
      <p:sp>
        <p:nvSpPr>
          <p:cNvPr id="861293" name="Text Box 109"/>
          <p:cNvSpPr txBox="1">
            <a:spLocks noChangeArrowheads="1"/>
          </p:cNvSpPr>
          <p:nvPr/>
        </p:nvSpPr>
        <p:spPr bwMode="auto">
          <a:xfrm>
            <a:off x="3635375" y="4984750"/>
            <a:ext cx="1581150" cy="396875"/>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Cosmology</a:t>
            </a:r>
          </a:p>
        </p:txBody>
      </p:sp>
      <p:sp>
        <p:nvSpPr>
          <p:cNvPr id="861294" name="Text Box 110"/>
          <p:cNvSpPr txBox="1">
            <a:spLocks noChangeArrowheads="1"/>
          </p:cNvSpPr>
          <p:nvPr/>
        </p:nvSpPr>
        <p:spPr bwMode="auto">
          <a:xfrm>
            <a:off x="3867150" y="5273675"/>
            <a:ext cx="1279525" cy="825500"/>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Inflation</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Dark matter</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Dark energy</a:t>
            </a:r>
          </a:p>
        </p:txBody>
      </p:sp>
      <p:sp>
        <p:nvSpPr>
          <p:cNvPr id="861308" name="Line 124"/>
          <p:cNvSpPr>
            <a:spLocks noChangeShapeType="1"/>
          </p:cNvSpPr>
          <p:nvPr/>
        </p:nvSpPr>
        <p:spPr bwMode="auto">
          <a:xfrm flipV="1">
            <a:off x="2268538" y="3933825"/>
            <a:ext cx="1008062" cy="503238"/>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861309" name="Line 125"/>
          <p:cNvSpPr>
            <a:spLocks noChangeShapeType="1"/>
          </p:cNvSpPr>
          <p:nvPr/>
        </p:nvSpPr>
        <p:spPr bwMode="auto">
          <a:xfrm>
            <a:off x="2268538" y="5300663"/>
            <a:ext cx="1366837" cy="142875"/>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861310" name="Text Box 126"/>
          <p:cNvSpPr txBox="1">
            <a:spLocks noChangeArrowheads="1"/>
          </p:cNvSpPr>
          <p:nvPr/>
        </p:nvSpPr>
        <p:spPr bwMode="auto">
          <a:xfrm>
            <a:off x="2268538" y="4719638"/>
            <a:ext cx="1303337" cy="581025"/>
          </a:xfrm>
          <a:prstGeom prst="rect">
            <a:avLst/>
          </a:prstGeom>
          <a:noFill/>
          <a:ln w="15875">
            <a:noFill/>
            <a:miter lim="800000"/>
            <a:headEnd/>
            <a:tailEnd/>
          </a:ln>
          <a:effectLst/>
        </p:spPr>
        <p:txBody>
          <a:bodyPr wrap="none">
            <a:spAutoFit/>
          </a:bodyPr>
          <a:lstStyle/>
          <a:p>
            <a:pPr algn="l">
              <a:buFontTx/>
              <a:buNone/>
            </a:pPr>
            <a:r>
              <a:rPr lang="en-US" altLang="ja-JP" sz="1600">
                <a:solidFill>
                  <a:srgbClr val="99CCFF"/>
                </a:solidFill>
                <a:latin typeface="Tahoma" pitchFamily="34" charset="0"/>
                <a:ea typeface="HGP創英角ｺﾞｼｯｸUB" pitchFamily="50" charset="-128"/>
              </a:rPr>
              <a:t>Cosmic </a:t>
            </a:r>
          </a:p>
          <a:p>
            <a:pPr algn="l">
              <a:buFontTx/>
              <a:buNone/>
            </a:pPr>
            <a:r>
              <a:rPr lang="en-US" altLang="ja-JP" sz="1600">
                <a:solidFill>
                  <a:srgbClr val="99CCFF"/>
                </a:solidFill>
                <a:latin typeface="Tahoma" pitchFamily="34" charset="0"/>
                <a:ea typeface="HGP創英角ｺﾞｼｯｸUB" pitchFamily="50" charset="-128"/>
              </a:rPr>
              <a:t>Background </a:t>
            </a:r>
          </a:p>
        </p:txBody>
      </p:sp>
      <p:grpSp>
        <p:nvGrpSpPr>
          <p:cNvPr id="2" name="Group 152"/>
          <p:cNvGrpSpPr>
            <a:grpSpLocks/>
          </p:cNvGrpSpPr>
          <p:nvPr/>
        </p:nvGrpSpPr>
        <p:grpSpPr bwMode="auto">
          <a:xfrm>
            <a:off x="395288" y="1217613"/>
            <a:ext cx="4537075" cy="1706562"/>
            <a:chOff x="249" y="767"/>
            <a:chExt cx="2858" cy="1075"/>
          </a:xfrm>
        </p:grpSpPr>
        <p:sp>
          <p:nvSpPr>
            <p:cNvPr id="861302" name="AutoShape 118"/>
            <p:cNvSpPr>
              <a:spLocks noChangeArrowheads="1"/>
            </p:cNvSpPr>
            <p:nvPr/>
          </p:nvSpPr>
          <p:spPr bwMode="auto">
            <a:xfrm>
              <a:off x="1746" y="935"/>
              <a:ext cx="1361" cy="408"/>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70" name="Text Box 86"/>
            <p:cNvSpPr txBox="1">
              <a:spLocks noChangeArrowheads="1"/>
            </p:cNvSpPr>
            <p:nvPr/>
          </p:nvSpPr>
          <p:spPr bwMode="auto">
            <a:xfrm>
              <a:off x="1701" y="912"/>
              <a:ext cx="1375" cy="250"/>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Nuclear Physics</a:t>
              </a:r>
            </a:p>
          </p:txBody>
        </p:sp>
        <p:sp>
          <p:nvSpPr>
            <p:cNvPr id="861283" name="Text Box 99"/>
            <p:cNvSpPr txBox="1">
              <a:spLocks noChangeArrowheads="1"/>
            </p:cNvSpPr>
            <p:nvPr/>
          </p:nvSpPr>
          <p:spPr bwMode="auto">
            <a:xfrm>
              <a:off x="1787" y="1120"/>
              <a:ext cx="1243" cy="212"/>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High-Density Matter</a:t>
              </a:r>
            </a:p>
          </p:txBody>
        </p:sp>
        <p:sp>
          <p:nvSpPr>
            <p:cNvPr id="861301" name="AutoShape 117"/>
            <p:cNvSpPr>
              <a:spLocks noChangeArrowheads="1"/>
            </p:cNvSpPr>
            <p:nvPr/>
          </p:nvSpPr>
          <p:spPr bwMode="auto">
            <a:xfrm>
              <a:off x="340" y="1344"/>
              <a:ext cx="962" cy="362"/>
            </a:xfrm>
            <a:prstGeom prst="roundRect">
              <a:avLst>
                <a:gd name="adj" fmla="val 9560"/>
              </a:avLst>
            </a:prstGeom>
            <a:solidFill>
              <a:srgbClr val="FFFFFF">
                <a:alpha val="70000"/>
              </a:srgbClr>
            </a:solidFill>
            <a:ln w="15875">
              <a:noFill/>
              <a:round/>
              <a:headEnd/>
              <a:tailEnd/>
            </a:ln>
            <a:effectLst/>
          </p:spPr>
          <p:txBody>
            <a:bodyPr anchor="ctr">
              <a:spAutoFit/>
            </a:bodyPr>
            <a:lstStyle/>
            <a:p>
              <a:endParaRPr lang="ja-JP" altLang="en-US"/>
            </a:p>
          </p:txBody>
        </p:sp>
        <p:sp>
          <p:nvSpPr>
            <p:cNvPr id="861306" name="AutoShape 122"/>
            <p:cNvSpPr>
              <a:spLocks noChangeArrowheads="1"/>
            </p:cNvSpPr>
            <p:nvPr/>
          </p:nvSpPr>
          <p:spPr bwMode="auto">
            <a:xfrm>
              <a:off x="277" y="778"/>
              <a:ext cx="1179" cy="499"/>
            </a:xfrm>
            <a:prstGeom prst="roundRect">
              <a:avLst>
                <a:gd name="adj" fmla="val 9560"/>
              </a:avLst>
            </a:prstGeom>
            <a:solidFill>
              <a:srgbClr val="CCCCFF"/>
            </a:solidFill>
            <a:ln w="15875">
              <a:noFill/>
              <a:round/>
              <a:headEnd/>
              <a:tailEnd/>
            </a:ln>
            <a:effectLst/>
          </p:spPr>
          <p:txBody>
            <a:bodyPr anchor="ctr">
              <a:spAutoFit/>
            </a:bodyPr>
            <a:lstStyle/>
            <a:p>
              <a:endParaRPr lang="ja-JP" altLang="en-US"/>
            </a:p>
          </p:txBody>
        </p:sp>
        <p:sp>
          <p:nvSpPr>
            <p:cNvPr id="861289" name="Text Box 105"/>
            <p:cNvSpPr txBox="1">
              <a:spLocks noChangeArrowheads="1"/>
            </p:cNvSpPr>
            <p:nvPr/>
          </p:nvSpPr>
          <p:spPr bwMode="auto">
            <a:xfrm>
              <a:off x="249" y="767"/>
              <a:ext cx="1258" cy="518"/>
            </a:xfrm>
            <a:prstGeom prst="rect">
              <a:avLst/>
            </a:prstGeom>
            <a:noFill/>
            <a:ln w="15875">
              <a:noFill/>
              <a:miter lim="800000"/>
              <a:headEnd/>
              <a:tailEnd/>
            </a:ln>
            <a:effectLst/>
          </p:spPr>
          <p:txBody>
            <a:bodyPr wrap="none">
              <a:spAutoFit/>
            </a:bodyPr>
            <a:lstStyle/>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Cosmic-Ray</a:t>
              </a:r>
            </a:p>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observation</a:t>
              </a:r>
            </a:p>
          </p:txBody>
        </p:sp>
        <p:sp>
          <p:nvSpPr>
            <p:cNvPr id="861290" name="Text Box 106"/>
            <p:cNvSpPr txBox="1">
              <a:spLocks noChangeArrowheads="1"/>
            </p:cNvSpPr>
            <p:nvPr/>
          </p:nvSpPr>
          <p:spPr bwMode="auto">
            <a:xfrm>
              <a:off x="313" y="1340"/>
              <a:ext cx="1002" cy="366"/>
            </a:xfrm>
            <a:prstGeom prst="rect">
              <a:avLst/>
            </a:prstGeom>
            <a:noFill/>
            <a:ln w="15875">
              <a:noFill/>
              <a:miter lim="800000"/>
              <a:headEnd/>
              <a:tailEnd/>
            </a:ln>
            <a:effectLst/>
          </p:spPr>
          <p:txBody>
            <a:bodyPr wrap="none">
              <a:spAutoFit/>
            </a:bodyPr>
            <a:lstStyle/>
            <a:p>
              <a:pPr>
                <a:buFontTx/>
                <a:buNone/>
              </a:pPr>
              <a:r>
                <a:rPr lang="en-US" altLang="ja-JP" sz="1600">
                  <a:solidFill>
                    <a:srgbClr val="6699FF"/>
                  </a:solidFill>
                  <a:effectLst>
                    <a:outerShdw blurRad="38100" dist="38100" dir="2700000" algn="tl">
                      <a:srgbClr val="C0C0C0"/>
                    </a:outerShdw>
                  </a:effectLst>
                  <a:latin typeface="Tahoma" pitchFamily="34" charset="0"/>
                  <a:ea typeface="HGP創英角ｺﾞｼｯｸUB" pitchFamily="50" charset="-128"/>
                </a:rPr>
                <a:t>Neutrino</a:t>
              </a:r>
            </a:p>
            <a:p>
              <a:pPr>
                <a:buFontTx/>
                <a:buNone/>
              </a:pPr>
              <a:r>
                <a:rPr lang="en-US" altLang="ja-JP" sz="1600">
                  <a:solidFill>
                    <a:srgbClr val="6699FF"/>
                  </a:solidFill>
                  <a:effectLst>
                    <a:outerShdw blurRad="38100" dist="38100" dir="2700000" algn="tl">
                      <a:srgbClr val="C0C0C0"/>
                    </a:outerShdw>
                  </a:effectLst>
                  <a:latin typeface="Tahoma" pitchFamily="34" charset="0"/>
                  <a:ea typeface="HGP創英角ｺﾞｼｯｸUB" pitchFamily="50" charset="-128"/>
                </a:rPr>
                <a:t>High-energy CR</a:t>
              </a:r>
            </a:p>
          </p:txBody>
        </p:sp>
        <p:sp>
          <p:nvSpPr>
            <p:cNvPr id="861315" name="Line 131"/>
            <p:cNvSpPr>
              <a:spLocks noChangeShapeType="1"/>
            </p:cNvSpPr>
            <p:nvPr/>
          </p:nvSpPr>
          <p:spPr bwMode="auto">
            <a:xfrm flipV="1">
              <a:off x="1338" y="1253"/>
              <a:ext cx="408" cy="181"/>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861316" name="Line 132"/>
            <p:cNvSpPr>
              <a:spLocks noChangeShapeType="1"/>
            </p:cNvSpPr>
            <p:nvPr/>
          </p:nvSpPr>
          <p:spPr bwMode="auto">
            <a:xfrm>
              <a:off x="1338" y="1570"/>
              <a:ext cx="726" cy="272"/>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grpSp>
      <p:sp>
        <p:nvSpPr>
          <p:cNvPr id="861324" name="Text Box 140"/>
          <p:cNvSpPr txBox="1">
            <a:spLocks noChangeArrowheads="1"/>
          </p:cNvSpPr>
          <p:nvPr/>
        </p:nvSpPr>
        <p:spPr bwMode="auto">
          <a:xfrm>
            <a:off x="7018338" y="6021388"/>
            <a:ext cx="2017712" cy="396875"/>
          </a:xfrm>
          <a:prstGeom prst="rect">
            <a:avLst/>
          </a:prstGeom>
          <a:noFill/>
          <a:ln w="15875">
            <a:noFill/>
            <a:miter lim="800000"/>
            <a:headEnd/>
            <a:tailEnd/>
          </a:ln>
          <a:effectLst/>
        </p:spPr>
        <p:txBody>
          <a:bodyPr>
            <a:spAutoFit/>
          </a:bodyPr>
          <a:lstStyle/>
          <a:p>
            <a:pPr algn="l">
              <a:buFontTx/>
              <a:buNone/>
            </a:pPr>
            <a:r>
              <a:rPr lang="en-US" altLang="ja-JP" sz="1000" b="1">
                <a:solidFill>
                  <a:srgbClr val="B2B2B2"/>
                </a:solidFill>
                <a:latin typeface="Tahoma" pitchFamily="34" charset="0"/>
                <a:ea typeface="HGP創英角ｺﾞｼｯｸUB" pitchFamily="50" charset="-128"/>
              </a:rPr>
              <a:t>Background: </a:t>
            </a:r>
          </a:p>
          <a:p>
            <a:pPr algn="l">
              <a:buFontTx/>
              <a:buNone/>
            </a:pPr>
            <a:r>
              <a:rPr lang="en-US" altLang="ja-JP" sz="1000" b="1">
                <a:solidFill>
                  <a:srgbClr val="B2B2B2"/>
                </a:solidFill>
                <a:latin typeface="Tahoma" pitchFamily="34" charset="0"/>
                <a:ea typeface="HGP創英角ｺﾞｼｯｸUB" pitchFamily="50" charset="-128"/>
              </a:rPr>
              <a:t>NASA/WMAP Science Team</a:t>
            </a:r>
          </a:p>
        </p:txBody>
      </p:sp>
      <p:grpSp>
        <p:nvGrpSpPr>
          <p:cNvPr id="3" name="Group 153"/>
          <p:cNvGrpSpPr>
            <a:grpSpLocks/>
          </p:cNvGrpSpPr>
          <p:nvPr/>
        </p:nvGrpSpPr>
        <p:grpSpPr bwMode="auto">
          <a:xfrm>
            <a:off x="4859338" y="908050"/>
            <a:ext cx="4111625" cy="4614863"/>
            <a:chOff x="3061" y="572"/>
            <a:chExt cx="2590" cy="2907"/>
          </a:xfrm>
        </p:grpSpPr>
        <p:sp>
          <p:nvSpPr>
            <p:cNvPr id="861303" name="AutoShape 119"/>
            <p:cNvSpPr>
              <a:spLocks noChangeArrowheads="1"/>
            </p:cNvSpPr>
            <p:nvPr/>
          </p:nvSpPr>
          <p:spPr bwMode="auto">
            <a:xfrm>
              <a:off x="3288" y="572"/>
              <a:ext cx="1542" cy="590"/>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80" name="Text Box 96"/>
            <p:cNvSpPr txBox="1">
              <a:spLocks noChangeArrowheads="1"/>
            </p:cNvSpPr>
            <p:nvPr/>
          </p:nvSpPr>
          <p:spPr bwMode="auto">
            <a:xfrm>
              <a:off x="3275" y="578"/>
              <a:ext cx="1555" cy="250"/>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General Relativity</a:t>
              </a:r>
            </a:p>
          </p:txBody>
        </p:sp>
        <p:sp>
          <p:nvSpPr>
            <p:cNvPr id="861281" name="Text Box 97"/>
            <p:cNvSpPr txBox="1">
              <a:spLocks noChangeArrowheads="1"/>
            </p:cNvSpPr>
            <p:nvPr/>
          </p:nvSpPr>
          <p:spPr bwMode="auto">
            <a:xfrm>
              <a:off x="3486" y="796"/>
              <a:ext cx="1222" cy="366"/>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Relativity in Strong </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Gravitational-Field</a:t>
              </a:r>
            </a:p>
          </p:txBody>
        </p:sp>
        <p:sp>
          <p:nvSpPr>
            <p:cNvPr id="861299" name="AutoShape 115"/>
            <p:cNvSpPr>
              <a:spLocks noChangeArrowheads="1"/>
            </p:cNvSpPr>
            <p:nvPr/>
          </p:nvSpPr>
          <p:spPr bwMode="auto">
            <a:xfrm>
              <a:off x="4831" y="1979"/>
              <a:ext cx="726" cy="862"/>
            </a:xfrm>
            <a:prstGeom prst="roundRect">
              <a:avLst>
                <a:gd name="adj" fmla="val 9560"/>
              </a:avLst>
            </a:prstGeom>
            <a:solidFill>
              <a:srgbClr val="FFFFFF">
                <a:alpha val="80000"/>
              </a:srgbClr>
            </a:solidFill>
            <a:ln w="15875">
              <a:noFill/>
              <a:round/>
              <a:headEnd/>
              <a:tailEnd/>
            </a:ln>
            <a:effectLst/>
          </p:spPr>
          <p:txBody>
            <a:bodyPr anchor="ctr">
              <a:spAutoFit/>
            </a:bodyPr>
            <a:lstStyle/>
            <a:p>
              <a:endParaRPr lang="ja-JP" altLang="en-US"/>
            </a:p>
          </p:txBody>
        </p:sp>
        <p:sp>
          <p:nvSpPr>
            <p:cNvPr id="861304" name="AutoShape 120"/>
            <p:cNvSpPr>
              <a:spLocks noChangeArrowheads="1"/>
            </p:cNvSpPr>
            <p:nvPr/>
          </p:nvSpPr>
          <p:spPr bwMode="auto">
            <a:xfrm>
              <a:off x="4422" y="1434"/>
              <a:ext cx="1179" cy="499"/>
            </a:xfrm>
            <a:prstGeom prst="roundRect">
              <a:avLst>
                <a:gd name="adj" fmla="val 9560"/>
              </a:avLst>
            </a:prstGeom>
            <a:solidFill>
              <a:srgbClr val="99FF99">
                <a:alpha val="70000"/>
              </a:srgbClr>
            </a:solidFill>
            <a:ln w="15875">
              <a:noFill/>
              <a:round/>
              <a:headEnd/>
              <a:tailEnd/>
            </a:ln>
            <a:effectLst/>
          </p:spPr>
          <p:txBody>
            <a:bodyPr anchor="ctr">
              <a:spAutoFit/>
            </a:bodyPr>
            <a:lstStyle/>
            <a:p>
              <a:endParaRPr lang="ja-JP" altLang="en-US"/>
            </a:p>
          </p:txBody>
        </p:sp>
        <p:sp>
          <p:nvSpPr>
            <p:cNvPr id="861288" name="Text Box 104"/>
            <p:cNvSpPr txBox="1">
              <a:spLocks noChangeArrowheads="1"/>
            </p:cNvSpPr>
            <p:nvPr/>
          </p:nvSpPr>
          <p:spPr bwMode="auto">
            <a:xfrm>
              <a:off x="4393" y="1408"/>
              <a:ext cx="1258" cy="518"/>
            </a:xfrm>
            <a:prstGeom prst="rect">
              <a:avLst/>
            </a:prstGeom>
            <a:noFill/>
            <a:ln w="15875">
              <a:noFill/>
              <a:miter lim="800000"/>
              <a:headEnd/>
              <a:tailEnd/>
            </a:ln>
            <a:effectLst/>
          </p:spPr>
          <p:txBody>
            <a:bodyPr wrap="none">
              <a:spAutoFit/>
            </a:bodyPr>
            <a:lstStyle/>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GW</a:t>
              </a:r>
            </a:p>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observation</a:t>
              </a:r>
            </a:p>
          </p:txBody>
        </p:sp>
        <p:grpSp>
          <p:nvGrpSpPr>
            <p:cNvPr id="4" name="Group 123"/>
            <p:cNvGrpSpPr>
              <a:grpSpLocks/>
            </p:cNvGrpSpPr>
            <p:nvPr/>
          </p:nvGrpSpPr>
          <p:grpSpPr bwMode="auto">
            <a:xfrm>
              <a:off x="4766" y="1985"/>
              <a:ext cx="836" cy="806"/>
              <a:chOff x="4377" y="2393"/>
              <a:chExt cx="836" cy="806"/>
            </a:xfrm>
          </p:grpSpPr>
          <p:sp>
            <p:nvSpPr>
              <p:cNvPr id="861291" name="Text Box 107"/>
              <p:cNvSpPr txBox="1">
                <a:spLocks noChangeArrowheads="1"/>
              </p:cNvSpPr>
              <p:nvPr/>
            </p:nvSpPr>
            <p:spPr bwMode="auto">
              <a:xfrm>
                <a:off x="4377" y="2795"/>
                <a:ext cx="836" cy="404"/>
              </a:xfrm>
              <a:prstGeom prst="rect">
                <a:avLst/>
              </a:prstGeom>
              <a:noFill/>
              <a:ln w="15875">
                <a:noFill/>
                <a:miter lim="800000"/>
                <a:headEnd/>
                <a:tailEnd/>
              </a:ln>
              <a:effectLst/>
            </p:spPr>
            <p:txBody>
              <a:bodyPr>
                <a:spAutoFit/>
              </a:bodyPr>
              <a:lstStyle/>
              <a:p>
                <a:pPr>
                  <a:buFontTx/>
                  <a:buNone/>
                </a:pPr>
                <a:r>
                  <a:rPr lang="en-US" altLang="ja-JP" sz="1800">
                    <a:solidFill>
                      <a:srgbClr val="008000"/>
                    </a:solidFill>
                    <a:effectLst>
                      <a:outerShdw blurRad="38100" dist="38100" dir="2700000" algn="tl">
                        <a:srgbClr val="C0C0C0"/>
                      </a:outerShdw>
                    </a:effectLst>
                    <a:latin typeface="Tahoma" pitchFamily="34" charset="0"/>
                    <a:ea typeface="HGP創英角ｺﾞｼｯｸUB" pitchFamily="50" charset="-128"/>
                  </a:rPr>
                  <a:t>Low-freq. GWs</a:t>
                </a:r>
              </a:p>
            </p:txBody>
          </p:sp>
          <p:sp>
            <p:nvSpPr>
              <p:cNvPr id="861292" name="Text Box 108"/>
              <p:cNvSpPr txBox="1">
                <a:spLocks noChangeArrowheads="1"/>
              </p:cNvSpPr>
              <p:nvPr/>
            </p:nvSpPr>
            <p:spPr bwMode="auto">
              <a:xfrm>
                <a:off x="4395" y="2393"/>
                <a:ext cx="801" cy="404"/>
              </a:xfrm>
              <a:prstGeom prst="rect">
                <a:avLst/>
              </a:prstGeom>
              <a:noFill/>
              <a:ln w="15875">
                <a:noFill/>
                <a:miter lim="800000"/>
                <a:headEnd/>
                <a:tailEnd/>
              </a:ln>
              <a:effectLst/>
            </p:spPr>
            <p:txBody>
              <a:bodyPr wrap="none">
                <a:spAutoFit/>
              </a:bodyPr>
              <a:lstStyle/>
              <a:p>
                <a:pPr>
                  <a:buFontTx/>
                  <a:buNone/>
                </a:pPr>
                <a:r>
                  <a:rPr lang="en-US" altLang="ja-JP" sz="1800">
                    <a:solidFill>
                      <a:srgbClr val="008000"/>
                    </a:solidFill>
                    <a:effectLst>
                      <a:outerShdw blurRad="38100" dist="38100" dir="2700000" algn="tl">
                        <a:srgbClr val="C0C0C0"/>
                      </a:outerShdw>
                    </a:effectLst>
                    <a:latin typeface="Tahoma" pitchFamily="34" charset="0"/>
                    <a:ea typeface="HGP創英角ｺﾞｼｯｸUB" pitchFamily="50" charset="-128"/>
                  </a:rPr>
                  <a:t>High-freq. </a:t>
                </a:r>
              </a:p>
              <a:p>
                <a:pPr>
                  <a:buFontTx/>
                  <a:buNone/>
                </a:pPr>
                <a:r>
                  <a:rPr lang="en-US" altLang="ja-JP" sz="1800">
                    <a:solidFill>
                      <a:srgbClr val="008000"/>
                    </a:solidFill>
                    <a:effectLst>
                      <a:outerShdw blurRad="38100" dist="38100" dir="2700000" algn="tl">
                        <a:srgbClr val="C0C0C0"/>
                      </a:outerShdw>
                    </a:effectLst>
                    <a:latin typeface="Tahoma" pitchFamily="34" charset="0"/>
                    <a:ea typeface="HGP創英角ｺﾞｼｯｸUB" pitchFamily="50" charset="-128"/>
                  </a:rPr>
                  <a:t>GWs</a:t>
                </a:r>
              </a:p>
            </p:txBody>
          </p:sp>
        </p:grpSp>
        <p:sp>
          <p:nvSpPr>
            <p:cNvPr id="861317" name="Line 133"/>
            <p:cNvSpPr>
              <a:spLocks noChangeShapeType="1"/>
            </p:cNvSpPr>
            <p:nvPr/>
          </p:nvSpPr>
          <p:spPr bwMode="auto">
            <a:xfrm flipH="1" flipV="1">
              <a:off x="3833" y="2024"/>
              <a:ext cx="997" cy="227"/>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18" name="Text Box 134"/>
            <p:cNvSpPr txBox="1">
              <a:spLocks noChangeArrowheads="1"/>
            </p:cNvSpPr>
            <p:nvPr/>
          </p:nvSpPr>
          <p:spPr bwMode="auto">
            <a:xfrm>
              <a:off x="3787" y="2240"/>
              <a:ext cx="1069" cy="212"/>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Compact Inspiral</a:t>
              </a:r>
            </a:p>
          </p:txBody>
        </p:sp>
        <p:sp>
          <p:nvSpPr>
            <p:cNvPr id="861319" name="Text Box 135"/>
            <p:cNvSpPr txBox="1">
              <a:spLocks noChangeArrowheads="1"/>
            </p:cNvSpPr>
            <p:nvPr/>
          </p:nvSpPr>
          <p:spPr bwMode="auto">
            <a:xfrm>
              <a:off x="3867" y="2385"/>
              <a:ext cx="781" cy="212"/>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Supernovae</a:t>
              </a:r>
            </a:p>
          </p:txBody>
        </p:sp>
        <p:sp>
          <p:nvSpPr>
            <p:cNvPr id="861320" name="Line 136"/>
            <p:cNvSpPr>
              <a:spLocks noChangeShapeType="1"/>
            </p:cNvSpPr>
            <p:nvPr/>
          </p:nvSpPr>
          <p:spPr bwMode="auto">
            <a:xfrm flipH="1">
              <a:off x="3288" y="2704"/>
              <a:ext cx="1497" cy="771"/>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21" name="Text Box 137"/>
            <p:cNvSpPr txBox="1">
              <a:spLocks noChangeArrowheads="1"/>
            </p:cNvSpPr>
            <p:nvPr/>
          </p:nvSpPr>
          <p:spPr bwMode="auto">
            <a:xfrm>
              <a:off x="4006" y="3113"/>
              <a:ext cx="781" cy="366"/>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Background</a:t>
              </a:r>
            </a:p>
            <a:p>
              <a:pPr>
                <a:buFontTx/>
                <a:buNone/>
              </a:pPr>
              <a:r>
                <a:rPr lang="en-US" altLang="ja-JP" sz="1600">
                  <a:solidFill>
                    <a:srgbClr val="66FF66"/>
                  </a:solidFill>
                  <a:latin typeface="Tahoma" pitchFamily="34" charset="0"/>
                  <a:ea typeface="HGP創英角ｺﾞｼｯｸUB" pitchFamily="50" charset="-128"/>
                </a:rPr>
                <a:t>GWs</a:t>
              </a:r>
            </a:p>
          </p:txBody>
        </p:sp>
        <p:sp>
          <p:nvSpPr>
            <p:cNvPr id="861322" name="Line 138"/>
            <p:cNvSpPr>
              <a:spLocks noChangeShapeType="1"/>
            </p:cNvSpPr>
            <p:nvPr/>
          </p:nvSpPr>
          <p:spPr bwMode="auto">
            <a:xfrm flipH="1" flipV="1">
              <a:off x="4059" y="1162"/>
              <a:ext cx="363" cy="998"/>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23" name="Line 139"/>
            <p:cNvSpPr>
              <a:spLocks noChangeShapeType="1"/>
            </p:cNvSpPr>
            <p:nvPr/>
          </p:nvSpPr>
          <p:spPr bwMode="auto">
            <a:xfrm flipH="1" flipV="1">
              <a:off x="3061" y="1253"/>
              <a:ext cx="1089" cy="227"/>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27" name="Text Box 143"/>
            <p:cNvSpPr txBox="1">
              <a:spLocks noChangeArrowheads="1"/>
            </p:cNvSpPr>
            <p:nvPr/>
          </p:nvSpPr>
          <p:spPr bwMode="auto">
            <a:xfrm>
              <a:off x="3943" y="2530"/>
              <a:ext cx="457" cy="212"/>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Pulsar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universe_mod_cut_crop.jpg"/>
          <p:cNvPicPr>
            <a:picLocks noChangeAspect="1"/>
          </p:cNvPicPr>
          <p:nvPr/>
        </p:nvPicPr>
        <p:blipFill>
          <a:blip r:embed="rId3" cstate="print">
            <a:clrChange>
              <a:clrFrom>
                <a:srgbClr val="000000"/>
              </a:clrFrom>
              <a:clrTo>
                <a:srgbClr val="000000">
                  <a:alpha val="0"/>
                </a:srgbClr>
              </a:clrTo>
            </a:clrChange>
          </a:blip>
          <a:srcRect r="35242"/>
          <a:stretch>
            <a:fillRect/>
          </a:stretch>
        </p:blipFill>
        <p:spPr>
          <a:xfrm>
            <a:off x="4786314" y="3375033"/>
            <a:ext cx="3500462" cy="3215497"/>
          </a:xfrm>
          <a:prstGeom prst="rect">
            <a:avLst/>
          </a:prstGeom>
        </p:spPr>
      </p:pic>
      <p:sp>
        <p:nvSpPr>
          <p:cNvPr id="1070082" name="Rectangle 2"/>
          <p:cNvSpPr>
            <a:spLocks noGrp="1" noChangeArrowheads="1"/>
          </p:cNvSpPr>
          <p:nvPr>
            <p:ph type="title"/>
          </p:nvPr>
        </p:nvSpPr>
        <p:spPr/>
        <p:txBody>
          <a:bodyPr/>
          <a:lstStyle/>
          <a:p>
            <a:r>
              <a:rPr lang="en-US" altLang="ja-JP" dirty="0" smtClean="0"/>
              <a:t>LCGT and DECIGO</a:t>
            </a:r>
            <a:endParaRPr lang="ja-JP" altLang="en-US" dirty="0"/>
          </a:p>
        </p:txBody>
      </p:sp>
      <p:sp>
        <p:nvSpPr>
          <p:cNvPr id="14" name="フッター プレースホルダ 3"/>
          <p:cNvSpPr>
            <a:spLocks noGrp="1"/>
          </p:cNvSpPr>
          <p:nvPr>
            <p:ph type="ftr" sz="quarter" idx="10"/>
          </p:nvPr>
        </p:nvSpPr>
        <p:spPr/>
        <p:txBody>
          <a:bodyPr/>
          <a:lstStyle/>
          <a:p>
            <a:r>
              <a:rPr lang="en-US" altLang="zh-CN" smtClean="0"/>
              <a:t>KEK Theory Center Cosmophysics Group Workshop (November 11, 2009, Tskuba, Ibaraki)</a:t>
            </a:r>
            <a:endParaRPr lang="en-US" altLang="ja-JP" dirty="0"/>
          </a:p>
        </p:txBody>
      </p:sp>
      <p:sp>
        <p:nvSpPr>
          <p:cNvPr id="1070086" name="Rectangle 6"/>
          <p:cNvSpPr>
            <a:spLocks noChangeArrowheads="1"/>
          </p:cNvSpPr>
          <p:nvPr/>
        </p:nvSpPr>
        <p:spPr bwMode="auto">
          <a:xfrm>
            <a:off x="642910" y="888517"/>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FF99"/>
                </a:solidFill>
                <a:latin typeface="Tahoma" pitchFamily="34" charset="0"/>
              </a:rPr>
              <a:t>LCGT</a:t>
            </a:r>
            <a:r>
              <a:rPr lang="en-US" altLang="ja-JP" sz="2000" b="1" dirty="0" smtClean="0">
                <a:solidFill>
                  <a:srgbClr val="EAEAEA"/>
                </a:solidFill>
                <a:latin typeface="Tahoma" pitchFamily="34" charset="0"/>
              </a:rPr>
              <a:t>  (~2014)</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Terrestrial Detector</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FFCC"/>
                </a:solidFill>
                <a:sym typeface="Wingdings" pitchFamily="2" charset="2"/>
              </a:rPr>
              <a:t>High</a:t>
            </a:r>
            <a:r>
              <a:rPr lang="en-US" altLang="ja-JP" sz="2000" b="1" dirty="0" smtClean="0">
                <a:solidFill>
                  <a:srgbClr val="EAEAEA"/>
                </a:solidFill>
                <a:sym typeface="Wingdings" pitchFamily="2" charset="2"/>
              </a:rPr>
              <a:t> frequency events</a:t>
            </a:r>
            <a:endParaRPr lang="ja-JP" altLang="en-US" sz="2000" b="1" dirty="0">
              <a:solidFill>
                <a:srgbClr val="EAEAEA"/>
              </a:solidFill>
              <a:latin typeface="Tahoma" pitchFamily="34" charset="0"/>
            </a:endParaRPr>
          </a:p>
        </p:txBody>
      </p:sp>
      <p:sp>
        <p:nvSpPr>
          <p:cNvPr id="1070088" name="Rectangle 8"/>
          <p:cNvSpPr>
            <a:spLocks noChangeArrowheads="1"/>
          </p:cNvSpPr>
          <p:nvPr/>
        </p:nvSpPr>
        <p:spPr bwMode="auto">
          <a:xfrm>
            <a:off x="1071538" y="2069419"/>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latin typeface="Tahoma" pitchFamily="34" charset="0"/>
              </a:rPr>
              <a:t>Target: GW detection</a:t>
            </a:r>
            <a:endParaRPr lang="ja-JP" altLang="en-US" sz="2000" b="1" dirty="0">
              <a:solidFill>
                <a:srgbClr val="CCFFCC"/>
              </a:solidFill>
              <a:latin typeface="Tahoma" pitchFamily="34" charset="0"/>
            </a:endParaRPr>
          </a:p>
        </p:txBody>
      </p:sp>
      <p:pic>
        <p:nvPicPr>
          <p:cNvPr id="1070089" name="Picture 9"/>
          <p:cNvPicPr>
            <a:picLocks noChangeAspect="1" noChangeArrowheads="1"/>
          </p:cNvPicPr>
          <p:nvPr/>
        </p:nvPicPr>
        <p:blipFill>
          <a:blip r:embed="rId4" cstate="print"/>
          <a:srcRect/>
          <a:stretch>
            <a:fillRect/>
          </a:stretch>
        </p:blipFill>
        <p:spPr bwMode="auto">
          <a:xfrm>
            <a:off x="428596" y="2724916"/>
            <a:ext cx="4357718" cy="3472685"/>
          </a:xfrm>
          <a:prstGeom prst="rect">
            <a:avLst/>
          </a:prstGeom>
          <a:noFill/>
          <a:ln w="15875">
            <a:noFill/>
            <a:miter lim="800000"/>
            <a:headEnd/>
            <a:tailEnd/>
          </a:ln>
          <a:effectLst/>
        </p:spPr>
      </p:pic>
      <p:grpSp>
        <p:nvGrpSpPr>
          <p:cNvPr id="13" name="グループ化 12"/>
          <p:cNvGrpSpPr/>
          <p:nvPr/>
        </p:nvGrpSpPr>
        <p:grpSpPr>
          <a:xfrm rot="15785392">
            <a:off x="6540776" y="2774311"/>
            <a:ext cx="2234040" cy="2060593"/>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7"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5"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2"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3"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5"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5"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6"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8"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3"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7"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8"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24" name="Rectangle 6"/>
          <p:cNvSpPr>
            <a:spLocks noChangeArrowheads="1"/>
          </p:cNvSpPr>
          <p:nvPr/>
        </p:nvSpPr>
        <p:spPr bwMode="auto">
          <a:xfrm>
            <a:off x="4786314" y="857232"/>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CCFF"/>
                </a:solidFill>
              </a:rPr>
              <a:t>DECIGO</a:t>
            </a:r>
            <a:r>
              <a:rPr lang="en-US" altLang="ja-JP" sz="2000" b="1" dirty="0" smtClean="0">
                <a:solidFill>
                  <a:srgbClr val="EAEAEA"/>
                </a:solidFill>
                <a:latin typeface="Tahoma" pitchFamily="34" charset="0"/>
              </a:rPr>
              <a:t>  (~2024)</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Space observatory</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ECFF"/>
                </a:solidFill>
                <a:sym typeface="Wingdings" pitchFamily="2" charset="2"/>
              </a:rPr>
              <a:t>Low</a:t>
            </a:r>
            <a:r>
              <a:rPr lang="en-US" altLang="ja-JP" sz="2000" b="1" dirty="0" smtClean="0">
                <a:solidFill>
                  <a:srgbClr val="EAEAEA"/>
                </a:solidFill>
                <a:sym typeface="Wingdings" pitchFamily="2" charset="2"/>
              </a:rPr>
              <a:t> frequency sources</a:t>
            </a:r>
            <a:endParaRPr lang="ja-JP" altLang="en-US" sz="2000" b="1" dirty="0">
              <a:solidFill>
                <a:srgbClr val="EAEAEA"/>
              </a:solidFill>
              <a:latin typeface="Tahoma" pitchFamily="34" charset="0"/>
            </a:endParaRPr>
          </a:p>
        </p:txBody>
      </p:sp>
      <p:sp>
        <p:nvSpPr>
          <p:cNvPr id="225" name="Rectangle 8"/>
          <p:cNvSpPr>
            <a:spLocks noChangeArrowheads="1"/>
          </p:cNvSpPr>
          <p:nvPr/>
        </p:nvSpPr>
        <p:spPr bwMode="auto">
          <a:xfrm>
            <a:off x="5228590" y="2042123"/>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ECFF"/>
                </a:solidFill>
                <a:latin typeface="Tahoma" pitchFamily="34" charset="0"/>
              </a:rPr>
              <a:t>Target: GW astronomy</a:t>
            </a:r>
            <a:endParaRPr lang="ja-JP" altLang="en-US" sz="2000" b="1" dirty="0">
              <a:solidFill>
                <a:srgbClr val="CCECFF"/>
              </a:solidFill>
              <a:latin typeface="Tahom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DECIGO</a:t>
            </a:r>
            <a:endParaRPr lang="ja-JP" altLang="en-US" dirty="0"/>
          </a:p>
        </p:txBody>
      </p:sp>
      <p:sp>
        <p:nvSpPr>
          <p:cNvPr id="30" name="フッター プレースホルダ 3"/>
          <p:cNvSpPr>
            <a:spLocks noGrp="1"/>
          </p:cNvSpPr>
          <p:nvPr>
            <p:ph type="ftr" sz="quarter" idx="10"/>
          </p:nvPr>
        </p:nvSpPr>
        <p:spPr/>
        <p:txBody>
          <a:bodyPr/>
          <a:lstStyle/>
          <a:p>
            <a:r>
              <a:rPr lang="en-US" altLang="ja-JP" smtClean="0"/>
              <a:t>KEK Theory Center Cosmophysics Group Workshop (November 11, 2009, Tskuba, Ibaraki)</a:t>
            </a:r>
            <a:endParaRPr lang="en-US" altLang="ja-JP" dirty="0"/>
          </a:p>
        </p:txBody>
      </p:sp>
      <p:sp>
        <p:nvSpPr>
          <p:cNvPr id="36" name="Rectangle 39"/>
          <p:cNvSpPr>
            <a:spLocks noGrp="1" noChangeArrowheads="1"/>
          </p:cNvSpPr>
          <p:nvPr>
            <p:ph idx="4294967295"/>
          </p:nvPr>
        </p:nvSpPr>
        <p:spPr>
          <a:xfrm>
            <a:off x="1000116" y="857232"/>
            <a:ext cx="2286000" cy="530225"/>
          </a:xfrm>
          <a:prstGeom prst="rect">
            <a:avLst/>
          </a:prstGeom>
          <a:noFill/>
          <a:ln/>
        </p:spPr>
        <p:txBody>
          <a:bodyPr/>
          <a:lstStyle/>
          <a:p>
            <a:pPr>
              <a:lnSpc>
                <a:spcPct val="90000"/>
              </a:lnSpc>
              <a:buFont typeface="Wingdings" pitchFamily="2" charset="2"/>
              <a:buNone/>
            </a:pPr>
            <a:r>
              <a:rPr lang="en-US" altLang="ja-JP" b="1" dirty="0">
                <a:solidFill>
                  <a:srgbClr val="FFCCFF"/>
                </a:solidFill>
              </a:rPr>
              <a:t>DECIGO</a:t>
            </a:r>
            <a:r>
              <a:rPr lang="ja-JP" altLang="en-US" b="1" dirty="0">
                <a:solidFill>
                  <a:srgbClr val="FFCCFF"/>
                </a:solidFill>
              </a:rPr>
              <a:t>　</a:t>
            </a:r>
          </a:p>
        </p:txBody>
      </p:sp>
      <p:sp>
        <p:nvSpPr>
          <p:cNvPr id="1144864" name="Rectangle 32"/>
          <p:cNvSpPr>
            <a:spLocks noChangeArrowheads="1"/>
          </p:cNvSpPr>
          <p:nvPr/>
        </p:nvSpPr>
        <p:spPr bwMode="auto">
          <a:xfrm>
            <a:off x="785786" y="1357298"/>
            <a:ext cx="4276731"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8F8F8"/>
                </a:solidFill>
              </a:rPr>
              <a:t>Space GW antenna  (~2024)</a:t>
            </a:r>
          </a:p>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Obs. band around 0.1 Hz</a:t>
            </a:r>
            <a:endParaRPr lang="ja-JP" altLang="en-US" sz="1800" b="1" dirty="0">
              <a:solidFill>
                <a:srgbClr val="F8F8F8"/>
              </a:solidFill>
              <a:latin typeface="Tahoma" pitchFamily="34" charset="0"/>
              <a:ea typeface="HGP創英角ｺﾞｼｯｸUB" pitchFamily="50" charset="-128"/>
            </a:endParaRPr>
          </a:p>
        </p:txBody>
      </p:sp>
      <p:sp>
        <p:nvSpPr>
          <p:cNvPr id="1144835" name="AutoShape 3"/>
          <p:cNvSpPr>
            <a:spLocks noChangeAspect="1" noChangeArrowheads="1"/>
          </p:cNvSpPr>
          <p:nvPr/>
        </p:nvSpPr>
        <p:spPr bwMode="auto">
          <a:xfrm>
            <a:off x="900113" y="2309221"/>
            <a:ext cx="7632700" cy="411919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sp>
        <p:nvSpPr>
          <p:cNvPr id="35" name="フリーフォーム 34"/>
          <p:cNvSpPr/>
          <p:nvPr/>
        </p:nvSpPr>
        <p:spPr bwMode="auto">
          <a:xfrm>
            <a:off x="4421875" y="2527984"/>
            <a:ext cx="1719618" cy="2263221"/>
          </a:xfrm>
          <a:custGeom>
            <a:avLst/>
            <a:gdLst>
              <a:gd name="connsiteX0" fmla="*/ 0 w 1719618"/>
              <a:gd name="connsiteY0" fmla="*/ 0 h 2320120"/>
              <a:gd name="connsiteX1" fmla="*/ 0 w 1719618"/>
              <a:gd name="connsiteY1" fmla="*/ 1760562 h 2320120"/>
              <a:gd name="connsiteX2" fmla="*/ 40943 w 1719618"/>
              <a:gd name="connsiteY2" fmla="*/ 1828800 h 2320120"/>
              <a:gd name="connsiteX3" fmla="*/ 504967 w 1719618"/>
              <a:gd name="connsiteY3" fmla="*/ 2265529 h 2320120"/>
              <a:gd name="connsiteX4" fmla="*/ 723331 w 1719618"/>
              <a:gd name="connsiteY4" fmla="*/ 2306472 h 2320120"/>
              <a:gd name="connsiteX5" fmla="*/ 1160059 w 1719618"/>
              <a:gd name="connsiteY5" fmla="*/ 2320120 h 2320120"/>
              <a:gd name="connsiteX6" fmla="*/ 1460310 w 1719618"/>
              <a:gd name="connsiteY6" fmla="*/ 2306472 h 2320120"/>
              <a:gd name="connsiteX7" fmla="*/ 1719618 w 1719618"/>
              <a:gd name="connsiteY7" fmla="*/ 2238233 h 2320120"/>
              <a:gd name="connsiteX8" fmla="*/ 1678674 w 1719618"/>
              <a:gd name="connsiteY8" fmla="*/ 0 h 2320120"/>
              <a:gd name="connsiteX9" fmla="*/ 0 w 1719618"/>
              <a:gd name="connsiteY9" fmla="*/ 0 h 232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618" h="2320120">
                <a:moveTo>
                  <a:pt x="0" y="0"/>
                </a:moveTo>
                <a:lnTo>
                  <a:pt x="0" y="1760562"/>
                </a:lnTo>
                <a:lnTo>
                  <a:pt x="40943" y="1828800"/>
                </a:lnTo>
                <a:lnTo>
                  <a:pt x="504967" y="2265529"/>
                </a:lnTo>
                <a:lnTo>
                  <a:pt x="723331" y="2306472"/>
                </a:lnTo>
                <a:lnTo>
                  <a:pt x="1160059" y="2320120"/>
                </a:lnTo>
                <a:lnTo>
                  <a:pt x="1460310" y="2306472"/>
                </a:lnTo>
                <a:lnTo>
                  <a:pt x="1719618" y="2238233"/>
                </a:lnTo>
                <a:lnTo>
                  <a:pt x="1678674" y="0"/>
                </a:lnTo>
                <a:lnTo>
                  <a:pt x="0" y="0"/>
                </a:lnTo>
                <a:close/>
              </a:path>
            </a:pathLst>
          </a:custGeom>
          <a:solidFill>
            <a:srgbClr val="FFCCFF">
              <a:alpha val="14902"/>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4" name="フリーフォーム 33"/>
          <p:cNvSpPr/>
          <p:nvPr/>
        </p:nvSpPr>
        <p:spPr bwMode="auto">
          <a:xfrm>
            <a:off x="2374710" y="2514672"/>
            <a:ext cx="2456597" cy="1224801"/>
          </a:xfrm>
          <a:custGeom>
            <a:avLst/>
            <a:gdLst>
              <a:gd name="connsiteX0" fmla="*/ 0 w 2456597"/>
              <a:gd name="connsiteY0" fmla="*/ 0 h 1255594"/>
              <a:gd name="connsiteX1" fmla="*/ 68239 w 2456597"/>
              <a:gd name="connsiteY1" fmla="*/ 163773 h 1255594"/>
              <a:gd name="connsiteX2" fmla="*/ 1201003 w 2456597"/>
              <a:gd name="connsiteY2" fmla="*/ 1201003 h 1255594"/>
              <a:gd name="connsiteX3" fmla="*/ 1405720 w 2456597"/>
              <a:gd name="connsiteY3" fmla="*/ 1241946 h 1255594"/>
              <a:gd name="connsiteX4" fmla="*/ 1705971 w 2456597"/>
              <a:gd name="connsiteY4" fmla="*/ 1255594 h 1255594"/>
              <a:gd name="connsiteX5" fmla="*/ 1856096 w 2456597"/>
              <a:gd name="connsiteY5" fmla="*/ 1214650 h 1255594"/>
              <a:gd name="connsiteX6" fmla="*/ 2060812 w 2456597"/>
              <a:gd name="connsiteY6" fmla="*/ 1064525 h 1255594"/>
              <a:gd name="connsiteX7" fmla="*/ 2088108 w 2456597"/>
              <a:gd name="connsiteY7" fmla="*/ 1037230 h 1255594"/>
              <a:gd name="connsiteX8" fmla="*/ 2197290 w 2456597"/>
              <a:gd name="connsiteY8" fmla="*/ 1091821 h 1255594"/>
              <a:gd name="connsiteX9" fmla="*/ 2265529 w 2456597"/>
              <a:gd name="connsiteY9" fmla="*/ 1050877 h 1255594"/>
              <a:gd name="connsiteX10" fmla="*/ 2306472 w 2456597"/>
              <a:gd name="connsiteY10" fmla="*/ 982639 h 1255594"/>
              <a:gd name="connsiteX11" fmla="*/ 2374711 w 2456597"/>
              <a:gd name="connsiteY11" fmla="*/ 1037230 h 1255594"/>
              <a:gd name="connsiteX12" fmla="*/ 2442950 w 2456597"/>
              <a:gd name="connsiteY12" fmla="*/ 955343 h 1255594"/>
              <a:gd name="connsiteX13" fmla="*/ 2456597 w 2456597"/>
              <a:gd name="connsiteY13" fmla="*/ 13647 h 1255594"/>
              <a:gd name="connsiteX14" fmla="*/ 0 w 2456597"/>
              <a:gd name="connsiteY14" fmla="*/ 0 h 12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6597" h="1255594">
                <a:moveTo>
                  <a:pt x="0" y="0"/>
                </a:moveTo>
                <a:lnTo>
                  <a:pt x="68239" y="163773"/>
                </a:lnTo>
                <a:lnTo>
                  <a:pt x="1201003" y="1201003"/>
                </a:lnTo>
                <a:lnTo>
                  <a:pt x="1405720" y="1241946"/>
                </a:lnTo>
                <a:lnTo>
                  <a:pt x="1705971" y="1255594"/>
                </a:lnTo>
                <a:lnTo>
                  <a:pt x="1856096" y="1214650"/>
                </a:lnTo>
                <a:lnTo>
                  <a:pt x="2060812" y="1064525"/>
                </a:lnTo>
                <a:lnTo>
                  <a:pt x="2088108" y="1037230"/>
                </a:lnTo>
                <a:lnTo>
                  <a:pt x="2197290" y="1091821"/>
                </a:lnTo>
                <a:lnTo>
                  <a:pt x="2265529" y="1050877"/>
                </a:lnTo>
                <a:lnTo>
                  <a:pt x="2306472" y="982639"/>
                </a:lnTo>
                <a:lnTo>
                  <a:pt x="2374711" y="1037230"/>
                </a:lnTo>
                <a:lnTo>
                  <a:pt x="2442950" y="955343"/>
                </a:lnTo>
                <a:lnTo>
                  <a:pt x="2456597" y="13647"/>
                </a:lnTo>
                <a:lnTo>
                  <a:pt x="0" y="0"/>
                </a:lnTo>
                <a:close/>
              </a:path>
            </a:pathLst>
          </a:custGeom>
          <a:solidFill>
            <a:srgbClr val="CCE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3" name="フリーフォーム 32"/>
          <p:cNvSpPr/>
          <p:nvPr/>
        </p:nvSpPr>
        <p:spPr bwMode="auto">
          <a:xfrm>
            <a:off x="5704764" y="2514672"/>
            <a:ext cx="2361063" cy="2223281"/>
          </a:xfrm>
          <a:custGeom>
            <a:avLst/>
            <a:gdLst>
              <a:gd name="connsiteX0" fmla="*/ 13648 w 2361063"/>
              <a:gd name="connsiteY0" fmla="*/ 0 h 2279176"/>
              <a:gd name="connsiteX1" fmla="*/ 0 w 2361063"/>
              <a:gd name="connsiteY1" fmla="*/ 1050877 h 2279176"/>
              <a:gd name="connsiteX2" fmla="*/ 81887 w 2361063"/>
              <a:gd name="connsiteY2" fmla="*/ 1460310 h 2279176"/>
              <a:gd name="connsiteX3" fmla="*/ 163773 w 2361063"/>
              <a:gd name="connsiteY3" fmla="*/ 1569492 h 2279176"/>
              <a:gd name="connsiteX4" fmla="*/ 873457 w 2361063"/>
              <a:gd name="connsiteY4" fmla="*/ 2210937 h 2279176"/>
              <a:gd name="connsiteX5" fmla="*/ 968991 w 2361063"/>
              <a:gd name="connsiteY5" fmla="*/ 2279176 h 2279176"/>
              <a:gd name="connsiteX6" fmla="*/ 1105469 w 2361063"/>
              <a:gd name="connsiteY6" fmla="*/ 2279176 h 2279176"/>
              <a:gd name="connsiteX7" fmla="*/ 1269242 w 2361063"/>
              <a:gd name="connsiteY7" fmla="*/ 2279176 h 2279176"/>
              <a:gd name="connsiteX8" fmla="*/ 1419367 w 2361063"/>
              <a:gd name="connsiteY8" fmla="*/ 2238233 h 2279176"/>
              <a:gd name="connsiteX9" fmla="*/ 2006221 w 2361063"/>
              <a:gd name="connsiteY9" fmla="*/ 1992573 h 2279176"/>
              <a:gd name="connsiteX10" fmla="*/ 2279176 w 2361063"/>
              <a:gd name="connsiteY10" fmla="*/ 1856095 h 2279176"/>
              <a:gd name="connsiteX11" fmla="*/ 2361063 w 2361063"/>
              <a:gd name="connsiteY11" fmla="*/ 1828800 h 2279176"/>
              <a:gd name="connsiteX12" fmla="*/ 2361063 w 2361063"/>
              <a:gd name="connsiteY12" fmla="*/ 0 h 2279176"/>
              <a:gd name="connsiteX13" fmla="*/ 13648 w 2361063"/>
              <a:gd name="connsiteY13" fmla="*/ 0 h 22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1063" h="2279176">
                <a:moveTo>
                  <a:pt x="13648" y="0"/>
                </a:moveTo>
                <a:lnTo>
                  <a:pt x="0" y="1050877"/>
                </a:lnTo>
                <a:lnTo>
                  <a:pt x="81887" y="1460310"/>
                </a:lnTo>
                <a:lnTo>
                  <a:pt x="163773" y="1569492"/>
                </a:lnTo>
                <a:lnTo>
                  <a:pt x="873457" y="2210937"/>
                </a:lnTo>
                <a:lnTo>
                  <a:pt x="968991" y="2279176"/>
                </a:lnTo>
                <a:lnTo>
                  <a:pt x="1105469" y="2279176"/>
                </a:lnTo>
                <a:lnTo>
                  <a:pt x="1269242" y="2279176"/>
                </a:lnTo>
                <a:lnTo>
                  <a:pt x="1419367" y="2238233"/>
                </a:lnTo>
                <a:lnTo>
                  <a:pt x="2006221" y="1992573"/>
                </a:lnTo>
                <a:lnTo>
                  <a:pt x="2279176" y="1856095"/>
                </a:lnTo>
                <a:lnTo>
                  <a:pt x="2361063" y="1828800"/>
                </a:lnTo>
                <a:lnTo>
                  <a:pt x="2361063" y="0"/>
                </a:lnTo>
                <a:lnTo>
                  <a:pt x="13648" y="0"/>
                </a:lnTo>
                <a:close/>
              </a:path>
            </a:pathLst>
          </a:cu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144836" name="Picture 4"/>
          <p:cNvPicPr>
            <a:picLocks noChangeAspect="1" noChangeArrowheads="1"/>
          </p:cNvPicPr>
          <p:nvPr/>
        </p:nvPicPr>
        <p:blipFill>
          <a:blip r:embed="rId3" cstate="print"/>
          <a:srcRect/>
          <a:stretch>
            <a:fillRect/>
          </a:stretch>
        </p:blipFill>
        <p:spPr bwMode="auto">
          <a:xfrm>
            <a:off x="993775" y="2285992"/>
            <a:ext cx="7343775" cy="4167196"/>
          </a:xfrm>
          <a:prstGeom prst="rect">
            <a:avLst/>
          </a:prstGeom>
          <a:noFill/>
          <a:ln w="15875">
            <a:noFill/>
            <a:miter lim="800000"/>
            <a:headEnd/>
            <a:tailEnd/>
          </a:ln>
          <a:effectLst/>
        </p:spPr>
      </p:pic>
      <p:sp>
        <p:nvSpPr>
          <p:cNvPr id="1144844" name="Rectangle 12"/>
          <p:cNvSpPr>
            <a:spLocks noChangeAspect="1" noChangeArrowheads="1"/>
          </p:cNvSpPr>
          <p:nvPr/>
        </p:nvSpPr>
        <p:spPr bwMode="auto">
          <a:xfrm>
            <a:off x="5429256" y="2670571"/>
            <a:ext cx="2643206" cy="615553"/>
          </a:xfrm>
          <a:prstGeom prst="rect">
            <a:avLst/>
          </a:prstGeom>
          <a:noFill/>
          <a:ln w="9525">
            <a:noFill/>
            <a:miter lim="800000"/>
            <a:headEnd/>
            <a:tailEnd/>
          </a:ln>
          <a:effectLst/>
        </p:spPr>
        <p:txBody>
          <a:bodyPr wrap="square">
            <a:spAutoFit/>
          </a:bodyPr>
          <a:lstStyle/>
          <a:p>
            <a:pPr algn="l">
              <a:buFontTx/>
              <a:buNone/>
            </a:pPr>
            <a:r>
              <a:rPr lang="en-US" altLang="ja-JP" sz="1800" b="1" dirty="0" smtClean="0">
                <a:solidFill>
                  <a:srgbClr val="FFCC99"/>
                </a:solidFill>
              </a:rPr>
              <a:t>Terrestrial Detectors  </a:t>
            </a:r>
          </a:p>
          <a:p>
            <a:pPr algn="l">
              <a:buFontTx/>
              <a:buNone/>
            </a:pPr>
            <a:r>
              <a:rPr lang="en-US" altLang="ja-JP" sz="1600" b="1" dirty="0" smtClean="0">
                <a:solidFill>
                  <a:srgbClr val="FFCC99"/>
                </a:solidFill>
              </a:rPr>
              <a:t>    </a:t>
            </a:r>
            <a:r>
              <a:rPr lang="en-US" altLang="ja-JP" sz="1400" b="1" dirty="0" smtClean="0">
                <a:solidFill>
                  <a:srgbClr val="FFCC99"/>
                </a:solidFill>
              </a:rPr>
              <a:t>(Ad. LIGO,  LCGT, etc)</a:t>
            </a:r>
            <a:endParaRPr lang="en-US" altLang="ja-JP" sz="1400" b="1" dirty="0">
              <a:solidFill>
                <a:srgbClr val="FFCC99"/>
              </a:solidFill>
            </a:endParaRPr>
          </a:p>
        </p:txBody>
      </p:sp>
      <p:sp>
        <p:nvSpPr>
          <p:cNvPr id="1144838" name="Rectangle 6"/>
          <p:cNvSpPr>
            <a:spLocks noChangeAspect="1" noChangeArrowheads="1"/>
          </p:cNvSpPr>
          <p:nvPr/>
        </p:nvSpPr>
        <p:spPr bwMode="auto">
          <a:xfrm>
            <a:off x="4429124" y="4896887"/>
            <a:ext cx="1696298" cy="738562"/>
          </a:xfrm>
          <a:prstGeom prst="rect">
            <a:avLst/>
          </a:prstGeom>
          <a:noFill/>
          <a:ln w="9525">
            <a:noFill/>
            <a:miter lim="800000"/>
            <a:headEnd/>
            <a:tailEnd/>
          </a:ln>
          <a:effectLst/>
        </p:spPr>
        <p:txBody>
          <a:bodyPr wrap="none">
            <a:spAutoFit/>
          </a:bodyPr>
          <a:lstStyle/>
          <a:p>
            <a:pPr algn="l">
              <a:lnSpc>
                <a:spcPct val="90000"/>
              </a:lnSpc>
              <a:buFontTx/>
              <a:buNone/>
            </a:pPr>
            <a:r>
              <a:rPr lang="en-US" altLang="ja-JP" b="1" dirty="0">
                <a:solidFill>
                  <a:srgbClr val="CC99FF"/>
                </a:solidFill>
              </a:rPr>
              <a:t>  DECIGO </a:t>
            </a:r>
          </a:p>
          <a:p>
            <a:pPr algn="l">
              <a:lnSpc>
                <a:spcPct val="90000"/>
              </a:lnSpc>
              <a:buFontTx/>
              <a:buNone/>
            </a:pPr>
            <a:endParaRPr lang="en-US" altLang="ja-JP" b="1" dirty="0">
              <a:solidFill>
                <a:srgbClr val="CC99FF"/>
              </a:solidFill>
            </a:endParaRPr>
          </a:p>
        </p:txBody>
      </p:sp>
      <p:sp>
        <p:nvSpPr>
          <p:cNvPr id="1144856" name="Rectangle 24"/>
          <p:cNvSpPr>
            <a:spLocks noChangeAspect="1" noChangeArrowheads="1"/>
          </p:cNvSpPr>
          <p:nvPr/>
        </p:nvSpPr>
        <p:spPr bwMode="auto">
          <a:xfrm>
            <a:off x="2778127" y="3712224"/>
            <a:ext cx="1936749" cy="450343"/>
          </a:xfrm>
          <a:prstGeom prst="rect">
            <a:avLst/>
          </a:prstGeom>
          <a:noFill/>
          <a:ln w="9525">
            <a:noFill/>
            <a:miter lim="800000"/>
            <a:headEnd/>
            <a:tailEnd/>
          </a:ln>
          <a:effectLst/>
        </p:spPr>
        <p:txBody>
          <a:bodyPr wrap="square">
            <a:spAutoFit/>
          </a:bodyPr>
          <a:lstStyle/>
          <a:p>
            <a:pPr algn="l">
              <a:buFontTx/>
              <a:buNone/>
            </a:pPr>
            <a:r>
              <a:rPr lang="en-US" altLang="ja-JP" b="1" dirty="0" smtClean="0">
                <a:solidFill>
                  <a:srgbClr val="99CCFF"/>
                </a:solidFill>
              </a:rPr>
              <a:t>LISA</a:t>
            </a:r>
            <a:endParaRPr lang="en-US" altLang="ja-JP" b="1" dirty="0">
              <a:solidFill>
                <a:srgbClr val="99CCFF"/>
              </a:solidFill>
            </a:endParaRPr>
          </a:p>
        </p:txBody>
      </p:sp>
      <p:sp>
        <p:nvSpPr>
          <p:cNvPr id="37" name="Rectangle 35"/>
          <p:cNvSpPr>
            <a:spLocks noChangeArrowheads="1"/>
          </p:cNvSpPr>
          <p:nvPr/>
        </p:nvSpPr>
        <p:spPr bwMode="auto">
          <a:xfrm>
            <a:off x="2206561" y="857232"/>
            <a:ext cx="6477000" cy="338554"/>
          </a:xfrm>
          <a:prstGeom prst="rect">
            <a:avLst/>
          </a:prstGeom>
          <a:noFill/>
          <a:ln w="15875">
            <a:noFill/>
            <a:miter lim="800000"/>
            <a:headEnd/>
            <a:tailEnd/>
          </a:ln>
          <a:effectLst/>
        </p:spPr>
        <p:txBody>
          <a:bodyPr>
            <a:spAutoFit/>
          </a:bodyPr>
          <a:lstStyle/>
          <a:p>
            <a:pPr algn="l">
              <a:buClr>
                <a:schemeClr val="tx1"/>
              </a:buClr>
              <a:buSzPct val="70000"/>
              <a:buFont typeface="Wingdings" pitchFamily="2" charset="2"/>
              <a:buNone/>
            </a:pPr>
            <a:r>
              <a:rPr lang="en-US" altLang="ja-JP" sz="1600" b="1" dirty="0">
                <a:solidFill>
                  <a:srgbClr val="FFCCFF"/>
                </a:solidFill>
                <a:latin typeface="Tahoma" pitchFamily="34" charset="0"/>
                <a:ea typeface="HGP創英角ｺﾞｼｯｸUB" pitchFamily="50" charset="-128"/>
              </a:rPr>
              <a:t>(</a:t>
            </a:r>
            <a:r>
              <a:rPr lang="en-US" altLang="ja-JP" sz="1600" b="1" u="sng" dirty="0" smtClean="0">
                <a:solidFill>
                  <a:srgbClr val="FFCCFF"/>
                </a:solidFill>
                <a:latin typeface="Tahoma" pitchFamily="34" charset="0"/>
                <a:ea typeface="HGP創英角ｺﾞｼｯｸUB" pitchFamily="50" charset="-128"/>
              </a:rPr>
              <a:t>Deci</a:t>
            </a:r>
            <a:r>
              <a:rPr lang="en-US" altLang="ja-JP" sz="1600" b="1" dirty="0" smtClean="0">
                <a:solidFill>
                  <a:srgbClr val="FFCCFF"/>
                </a:solidFill>
                <a:latin typeface="Tahoma" pitchFamily="34" charset="0"/>
                <a:ea typeface="HGP創英角ｺﾞｼｯｸUB" pitchFamily="50" charset="-128"/>
              </a:rPr>
              <a:t>-hertz </a:t>
            </a:r>
            <a:r>
              <a:rPr lang="en-US" altLang="ja-JP" sz="1600" b="1" dirty="0">
                <a:solidFill>
                  <a:srgbClr val="FFCCFF"/>
                </a:solidFill>
                <a:latin typeface="Tahoma" pitchFamily="34" charset="0"/>
                <a:ea typeface="HGP創英角ｺﾞｼｯｸUB" pitchFamily="50" charset="-128"/>
              </a:rPr>
              <a:t>interferometer </a:t>
            </a:r>
            <a:r>
              <a:rPr lang="en-US" altLang="ja-JP" sz="1600" b="1" u="sng" dirty="0">
                <a:solidFill>
                  <a:srgbClr val="FFCCFF"/>
                </a:solidFill>
                <a:latin typeface="Tahoma" pitchFamily="34" charset="0"/>
                <a:ea typeface="HGP創英角ｺﾞｼｯｸUB" pitchFamily="50" charset="-128"/>
              </a:rPr>
              <a:t>G</a:t>
            </a:r>
            <a:r>
              <a:rPr lang="en-US" altLang="ja-JP" sz="1600" b="1" dirty="0">
                <a:solidFill>
                  <a:srgbClr val="FFCCFF"/>
                </a:solidFill>
                <a:latin typeface="Tahoma" pitchFamily="34" charset="0"/>
                <a:ea typeface="HGP創英角ｺﾞｼｯｸUB" pitchFamily="50" charset="-128"/>
              </a:rPr>
              <a:t>ravitational wave </a:t>
            </a:r>
            <a:r>
              <a:rPr lang="en-US" altLang="ja-JP" sz="1600" b="1" u="sng" dirty="0">
                <a:solidFill>
                  <a:srgbClr val="FFCCFF"/>
                </a:solidFill>
                <a:latin typeface="Tahoma" pitchFamily="34" charset="0"/>
                <a:ea typeface="HGP創英角ｺﾞｼｯｸUB" pitchFamily="50" charset="-128"/>
              </a:rPr>
              <a:t>O</a:t>
            </a:r>
            <a:r>
              <a:rPr lang="en-US" altLang="ja-JP" sz="1600" b="1" dirty="0">
                <a:solidFill>
                  <a:srgbClr val="FFCCFF"/>
                </a:solidFill>
                <a:latin typeface="Tahoma" pitchFamily="34" charset="0"/>
                <a:ea typeface="HGP創英角ｺﾞｼｯｸUB" pitchFamily="50" charset="-128"/>
              </a:rPr>
              <a:t>bservatory)</a:t>
            </a:r>
          </a:p>
        </p:txBody>
      </p:sp>
      <p:sp>
        <p:nvSpPr>
          <p:cNvPr id="39" name="Rectangle 32"/>
          <p:cNvSpPr>
            <a:spLocks noChangeArrowheads="1"/>
          </p:cNvSpPr>
          <p:nvPr/>
        </p:nvSpPr>
        <p:spPr bwMode="auto">
          <a:xfrm>
            <a:off x="4714908" y="1373675"/>
            <a:ext cx="4357686"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‘Bridge’ the obs.gap between </a:t>
            </a:r>
          </a:p>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 </a:t>
            </a:r>
            <a:r>
              <a:rPr lang="en-US" altLang="ja-JP" sz="2000" b="1" dirty="0" smtClean="0">
                <a:solidFill>
                  <a:srgbClr val="CCECFF"/>
                </a:solidFill>
                <a:latin typeface="Tahoma" pitchFamily="34" charset="0"/>
                <a:ea typeface="HGP創英角ｺﾞｼｯｸUB" pitchFamily="50" charset="-128"/>
              </a:rPr>
              <a:t>LISA</a:t>
            </a:r>
            <a:r>
              <a:rPr lang="en-US" altLang="ja-JP" sz="2000" b="1" dirty="0" smtClean="0">
                <a:solidFill>
                  <a:srgbClr val="F8F8F8"/>
                </a:solidFill>
                <a:latin typeface="Tahoma" pitchFamily="34" charset="0"/>
                <a:ea typeface="HGP創英角ｺﾞｼｯｸUB" pitchFamily="50" charset="-128"/>
              </a:rPr>
              <a:t> and </a:t>
            </a:r>
            <a:r>
              <a:rPr lang="en-US" altLang="ja-JP" sz="2000" b="1" dirty="0" smtClean="0">
                <a:solidFill>
                  <a:srgbClr val="FFCC99"/>
                </a:solidFill>
                <a:latin typeface="Tahoma" pitchFamily="34" charset="0"/>
                <a:ea typeface="HGP創英角ｺﾞｼｯｸUB" pitchFamily="50" charset="-128"/>
              </a:rPr>
              <a:t>Terrestrial detectors</a:t>
            </a:r>
            <a:endParaRPr lang="ja-JP" altLang="en-US" sz="2000" b="1" dirty="0">
              <a:solidFill>
                <a:srgbClr val="FFCC99"/>
              </a:solidFill>
              <a:latin typeface="Tahoma" pitchFamily="34" charset="0"/>
              <a:ea typeface="HGP創英角ｺﾞｼｯｸUB" pitchFamily="50" charset="-128"/>
            </a:endParaRPr>
          </a:p>
        </p:txBody>
      </p:sp>
      <p:sp>
        <p:nvSpPr>
          <p:cNvPr id="41" name="下矢印 40"/>
          <p:cNvSpPr/>
          <p:nvPr/>
        </p:nvSpPr>
        <p:spPr bwMode="auto">
          <a:xfrm rot="5400000" flipV="1">
            <a:off x="4214810" y="1571612"/>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named]{Yellow}&#10;$$ G_{\mu\nu}= {8\pi G \over c^4} T_{\mu\nu}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44"/>
  <p:tag name="PICTUREFILESIZE" val="10847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green}&#10;$$ f\sim {1\over 2 \pi} \sqrt{G M / R^3}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60.8003"/>
  <p:tag name="PICTUREFILESIZE" val="121366"/>
</p:tagLst>
</file>

<file path=ppt/theme/theme1.xml><?xml version="1.0" encoding="utf-8"?>
<a:theme xmlns:a="http://schemas.openxmlformats.org/drawingml/2006/main" name="2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42880</TotalTime>
  <Words>3034</Words>
  <Application>Microsoft Office PowerPoint</Application>
  <PresentationFormat>画面に合わせる (4:3)</PresentationFormat>
  <Paragraphs>819</Paragraphs>
  <Slides>41</Slides>
  <Notes>41</Notes>
  <HiddenSlides>0</HiddenSlides>
  <MMClips>0</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41</vt:i4>
      </vt:variant>
    </vt:vector>
  </HeadingPairs>
  <TitlesOfParts>
    <vt:vector size="44" baseType="lpstr">
      <vt:lpstr>2_Straight Edge</vt:lpstr>
      <vt:lpstr>3_Straight Edge</vt:lpstr>
      <vt:lpstr>数式</vt:lpstr>
      <vt:lpstr>DECIGO and Pathfinder Missions</vt:lpstr>
      <vt:lpstr>DECIGO</vt:lpstr>
      <vt:lpstr>スライド 3</vt:lpstr>
      <vt:lpstr>スライド 4</vt:lpstr>
      <vt:lpstr>Gravitational Waves</vt:lpstr>
      <vt:lpstr>EM and GW waves</vt:lpstr>
      <vt:lpstr>Astronomical Probes</vt:lpstr>
      <vt:lpstr>LCGT and DECIGO</vt:lpstr>
      <vt:lpstr>DECIGO</vt:lpstr>
      <vt:lpstr>Effect of Gravitational waves</vt:lpstr>
      <vt:lpstr>DECIGO Interferometer</vt:lpstr>
      <vt:lpstr>Targets and Science</vt:lpstr>
      <vt:lpstr>Constraint on dark energy</vt:lpstr>
      <vt:lpstr>Stochastic Background GWs</vt:lpstr>
      <vt:lpstr>スライド 15</vt:lpstr>
      <vt:lpstr>Pre-Conceptual Design</vt:lpstr>
      <vt:lpstr>Interferometer Design</vt:lpstr>
      <vt:lpstr>Cavity and S/C control</vt:lpstr>
      <vt:lpstr>Requirements</vt:lpstr>
      <vt:lpstr>Orbit and Constellation</vt:lpstr>
      <vt:lpstr>Roadmap</vt:lpstr>
      <vt:lpstr>Organization</vt:lpstr>
      <vt:lpstr>Collaboration and support</vt:lpstr>
      <vt:lpstr>スライド 24</vt:lpstr>
      <vt:lpstr>Roadmap</vt:lpstr>
      <vt:lpstr>DECIGO-PF</vt:lpstr>
      <vt:lpstr>DPF satellite</vt:lpstr>
      <vt:lpstr>DPF mission payload</vt:lpstr>
      <vt:lpstr>DPF Sensitivity</vt:lpstr>
      <vt:lpstr>DPF sensitivity</vt:lpstr>
      <vt:lpstr>GW target of DPF</vt:lpstr>
      <vt:lpstr>Gravity of the Earth</vt:lpstr>
      <vt:lpstr>スライド 33</vt:lpstr>
      <vt:lpstr>R&amp;D for DPF (1)</vt:lpstr>
      <vt:lpstr>R&amp;D for DPF (2)</vt:lpstr>
      <vt:lpstr>SWIM launch and operation</vt:lpstr>
      <vt:lpstr>Successful control</vt:lpstr>
      <vt:lpstr>DPF mission status</vt:lpstr>
      <vt:lpstr>スライド 39</vt:lpstr>
      <vt:lpstr>Summary</vt:lpstr>
      <vt:lpstr>スライド 41</vt:lpstr>
    </vt:vector>
  </TitlesOfParts>
  <Company>東京大学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安東 正樹</dc:creator>
  <cp:lastModifiedBy>ando</cp:lastModifiedBy>
  <cp:revision>2734</cp:revision>
  <dcterms:created xsi:type="dcterms:W3CDTF">2002-03-19T09:15:24Z</dcterms:created>
  <dcterms:modified xsi:type="dcterms:W3CDTF">2009-11-13T04:44:39Z</dcterms:modified>
</cp:coreProperties>
</file>