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2" r:id="rId1"/>
    <p:sldMasterId id="2147483703" r:id="rId2"/>
  </p:sldMasterIdLst>
  <p:notesMasterIdLst>
    <p:notesMasterId r:id="rId39"/>
  </p:notesMasterIdLst>
  <p:handoutMasterIdLst>
    <p:handoutMasterId r:id="rId40"/>
  </p:handoutMasterIdLst>
  <p:sldIdLst>
    <p:sldId id="1030" r:id="rId3"/>
    <p:sldId id="985" r:id="rId4"/>
    <p:sldId id="1084" r:id="rId5"/>
    <p:sldId id="1031" r:id="rId6"/>
    <p:sldId id="948" r:id="rId7"/>
    <p:sldId id="965" r:id="rId8"/>
    <p:sldId id="1032" r:id="rId9"/>
    <p:sldId id="986" r:id="rId10"/>
    <p:sldId id="1085" r:id="rId11"/>
    <p:sldId id="1039" r:id="rId12"/>
    <p:sldId id="1040" r:id="rId13"/>
    <p:sldId id="1037" r:id="rId14"/>
    <p:sldId id="1048" r:id="rId15"/>
    <p:sldId id="1049" r:id="rId16"/>
    <p:sldId id="1090" r:id="rId17"/>
    <p:sldId id="1050" r:id="rId18"/>
    <p:sldId id="1076" r:id="rId19"/>
    <p:sldId id="1086" r:id="rId20"/>
    <p:sldId id="1083" r:id="rId21"/>
    <p:sldId id="977" r:id="rId22"/>
    <p:sldId id="952" r:id="rId23"/>
    <p:sldId id="961" r:id="rId24"/>
    <p:sldId id="1062" r:id="rId25"/>
    <p:sldId id="976" r:id="rId26"/>
    <p:sldId id="1053" r:id="rId27"/>
    <p:sldId id="1056" r:id="rId28"/>
    <p:sldId id="1087" r:id="rId29"/>
    <p:sldId id="1079" r:id="rId30"/>
    <p:sldId id="1080" r:id="rId31"/>
    <p:sldId id="1081" r:id="rId32"/>
    <p:sldId id="1082" r:id="rId33"/>
    <p:sldId id="1088" r:id="rId34"/>
    <p:sldId id="958" r:id="rId35"/>
    <p:sldId id="1089" r:id="rId36"/>
    <p:sldId id="942" r:id="rId37"/>
    <p:sldId id="978" r:id="rId38"/>
  </p:sldIdLst>
  <p:sldSz cx="9144000" cy="6858000" type="screen4x3"/>
  <p:notesSz cx="6731000" cy="9856788"/>
  <p:custDataLst>
    <p:tags r:id="rId4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B2B2B2"/>
    <a:srgbClr val="DDDDDD"/>
    <a:srgbClr val="FFFFFF"/>
    <a:srgbClr val="C0C0C0"/>
    <a:srgbClr val="FF7C80"/>
    <a:srgbClr val="333333"/>
    <a:srgbClr val="CCFFCC"/>
    <a:srgbClr val="FFFFCC"/>
    <a:srgbClr val="FFCCCC"/>
    <a:srgbClr val="FF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112" autoAdjust="0"/>
    <p:restoredTop sz="92779" autoAdjust="0"/>
  </p:normalViewPr>
  <p:slideViewPr>
    <p:cSldViewPr>
      <p:cViewPr>
        <p:scale>
          <a:sx n="50" d="100"/>
          <a:sy n="50" d="100"/>
        </p:scale>
        <p:origin x="-1818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15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21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88D2957C-9F75-4EDA-89B3-DC114609ADA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24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27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33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5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46E024F-3FDC-4508-BC1F-3F5F9C31104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5852" y="0"/>
            <a:ext cx="6629400" cy="692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D060A6-9F2D-4B2F-AA5E-080FECEE08E7}" type="slidenum">
              <a:rPr lang="en-US" altLang="ja-JP"/>
              <a:pPr/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pl-PL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GWADW2010 (May 20, 2010, Kyoto, Japan)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D3B95A-EDC1-4122-B462-553FBF52FF3A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9F0A227-DAEA-464B-B549-974AF7486E55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D060A6-9F2D-4B2F-AA5E-080FECEE08E7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1" r:id="rId3"/>
    <p:sldLayoutId id="2147483702" r:id="rId4"/>
    <p:sldLayoutId id="2147483807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 smtClean="0">
                <a:solidFill>
                  <a:srgbClr val="EAEAEA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ja-JP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 smtClean="0">
                <a:solidFill>
                  <a:srgbClr val="EAEAEA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15F68F9-44F6-4E6F-8F84-EB7A3601EA43}" type="slidenum">
              <a:rPr lang="en-US" altLang="ja-JP" kern="1200">
                <a:latin typeface="Tahoma" pitchFamily="34" charset="0"/>
                <a:ea typeface="HGP創英角ｺﾞｼｯｸUB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hyperlink" Target="100520_GWADW_kokuyama_2.pp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グループ化 16"/>
          <p:cNvGrpSpPr/>
          <p:nvPr/>
        </p:nvGrpSpPr>
        <p:grpSpPr>
          <a:xfrm>
            <a:off x="6500826" y="1315508"/>
            <a:ext cx="2214578" cy="2000264"/>
            <a:chOff x="746556" y="1417215"/>
            <a:chExt cx="2000990" cy="1714512"/>
          </a:xfrm>
        </p:grpSpPr>
        <p:sp>
          <p:nvSpPr>
            <p:cNvPr id="18" name="台形 17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0" name="台形 19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1" name="Picture 3" descr="決定版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858148" y="3202544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altLang="zh-CN" smtClean="0"/>
              <a:t>GWADW2010 (May 20, 2010, Kyoto, Japan)</a:t>
            </a:r>
            <a:endParaRPr lang="en-US" altLang="ja-JP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8" y="5701745"/>
            <a:ext cx="3000396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On behalf of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  DECIGO working group</a:t>
            </a:r>
            <a:endParaRPr lang="en-US" altLang="ja-JP" sz="9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14810" y="4143380"/>
            <a:ext cx="4357718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b="1" dirty="0">
                <a:solidFill>
                  <a:srgbClr val="CCFFCC"/>
                </a:solidFill>
                <a:latin typeface="Tahoma" pitchFamily="34" charset="0"/>
              </a:rPr>
              <a:t>Masaki Ando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(Department </a:t>
            </a:r>
            <a:r>
              <a:rPr lang="en-US" altLang="ja-JP" sz="1400" b="1" dirty="0">
                <a:solidFill>
                  <a:srgbClr val="CCFFCC"/>
                </a:solidFill>
                <a:latin typeface="Tahoma" pitchFamily="34" charset="0"/>
              </a:rPr>
              <a:t>of Physics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,  Kyoto University)</a:t>
            </a:r>
            <a:endParaRPr lang="en-US" altLang="ja-JP" sz="14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485775"/>
            <a:ext cx="82804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 smtClean="0"/>
              <a:t>Space Gravitational-Wave Antenna DECIGO </a:t>
            </a:r>
            <a:endParaRPr lang="en-US" altLang="ja-JP" dirty="0">
              <a:ea typeface="HGS創英角ｺﾞｼｯｸUB" pitchFamily="50" charset="-128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214810" y="4857760"/>
            <a:ext cx="4357718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b="1" dirty="0" smtClean="0">
                <a:solidFill>
                  <a:srgbClr val="CCFFCC"/>
                </a:solidFill>
                <a:latin typeface="Tahoma" pitchFamily="34" charset="0"/>
              </a:rPr>
              <a:t>Wataru Kokuyama</a:t>
            </a:r>
            <a:endParaRPr lang="en-US" altLang="ja-JP" b="1" dirty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(Department </a:t>
            </a:r>
            <a:r>
              <a:rPr lang="en-US" altLang="ja-JP" sz="1400" b="1" dirty="0">
                <a:solidFill>
                  <a:srgbClr val="CCFFCC"/>
                </a:solidFill>
                <a:latin typeface="Tahoma" pitchFamily="34" charset="0"/>
              </a:rPr>
              <a:t>of Physics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,  University of Tokyo)</a:t>
            </a:r>
            <a:endParaRPr lang="en-US" altLang="ja-JP" sz="1400" b="1" dirty="0">
              <a:solidFill>
                <a:srgbClr val="CCFFCC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285928"/>
            <a:ext cx="3429024" cy="2143140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Pre-Conceptual Design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142984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235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2357366"/>
            <a:ext cx="3419465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Arm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length: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1000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Finesse:       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diameter: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mass: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 kg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power: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 W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wavelength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：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532 </a:t>
            </a:r>
            <a:r>
              <a:rPr lang="en-US" altLang="ja-JP" sz="1800" b="1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sym typeface="Symbol" pitchFamily="18" charset="2"/>
              </a:rPr>
              <a:t>n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  <a:endParaRPr kumimoji="1" lang="en-US" altLang="ja-JP" sz="1800" b="1" kern="1200" dirty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234" name="Text Box 3"/>
          <p:cNvSpPr txBox="1">
            <a:spLocks noChangeArrowheads="1"/>
          </p:cNvSpPr>
          <p:nvPr/>
        </p:nvSpPr>
        <p:spPr bwMode="auto">
          <a:xfrm>
            <a:off x="928662" y="4957886"/>
            <a:ext cx="271464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S/C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: drag free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interferometers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1473201" y="2357430"/>
            <a:ext cx="6500858" cy="3929090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Design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857224" y="917567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Transponder type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vs </a:t>
            </a: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Direct-reflection 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type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24" y="2422524"/>
            <a:ext cx="6553200" cy="3860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>
            <a:off x="2152625" y="1846261"/>
            <a:ext cx="6419903" cy="3948115"/>
            <a:chOff x="2152625" y="1846261"/>
            <a:chExt cx="6419903" cy="3948115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3629045" y="3430588"/>
              <a:ext cx="985836" cy="2363788"/>
              <a:chOff x="2213" y="2251"/>
              <a:chExt cx="621" cy="1489"/>
            </a:xfrm>
          </p:grpSpPr>
          <p:sp>
            <p:nvSpPr>
              <p:cNvPr id="431113" name="Oval 9"/>
              <p:cNvSpPr>
                <a:spLocks noChangeArrowheads="1"/>
              </p:cNvSpPr>
              <p:nvPr/>
            </p:nvSpPr>
            <p:spPr bwMode="auto">
              <a:xfrm rot="2700000">
                <a:off x="1949" y="2728"/>
                <a:ext cx="1361" cy="408"/>
              </a:xfrm>
              <a:prstGeom prst="ellipse">
                <a:avLst/>
              </a:prstGeom>
              <a:solidFill>
                <a:srgbClr val="CC99FF">
                  <a:alpha val="50000"/>
                </a:srgbClr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31114" name="Rectangle 10"/>
              <p:cNvSpPr>
                <a:spLocks noChangeArrowheads="1"/>
              </p:cNvSpPr>
              <p:nvPr/>
            </p:nvSpPr>
            <p:spPr bwMode="auto">
              <a:xfrm rot="2700000">
                <a:off x="1780" y="2865"/>
                <a:ext cx="1308" cy="44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WD-WD</a:t>
                </a:r>
              </a:p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confusion noise</a:t>
                </a:r>
              </a:p>
            </p:txBody>
          </p:sp>
        </p:grpSp>
        <p:sp>
          <p:nvSpPr>
            <p:cNvPr id="431116" name="AutoShape 12"/>
            <p:cNvSpPr>
              <a:spLocks noChangeArrowheads="1"/>
            </p:cNvSpPr>
            <p:nvPr/>
          </p:nvSpPr>
          <p:spPr bwMode="auto">
            <a:xfrm>
              <a:off x="2152625" y="1846262"/>
              <a:ext cx="234933" cy="35719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99FF">
                <a:alpha val="10000"/>
              </a:srgbClr>
            </a:solidFill>
            <a:ln w="3175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1117" name="Rectangle 13"/>
            <p:cNvSpPr>
              <a:spLocks noChangeArrowheads="1"/>
            </p:cNvSpPr>
            <p:nvPr/>
          </p:nvSpPr>
          <p:spPr bwMode="auto">
            <a:xfrm>
              <a:off x="2363779" y="1846261"/>
              <a:ext cx="6208749" cy="439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Decisive factor: </a:t>
              </a:r>
              <a:r>
                <a:rPr kumimoji="1" lang="en-US" altLang="ja-JP" sz="2000" b="1" kern="1200" dirty="0">
                  <a:solidFill>
                    <a:srgbClr val="CC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Binary confusion noise </a:t>
              </a: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1357298"/>
            <a:ext cx="692948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Compare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: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S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ensitivity curves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and Expected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Sciences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Cavity and S/C control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350" name="Text Box 6"/>
          <p:cNvSpPr txBox="1">
            <a:spLocks noChangeArrowheads="1"/>
          </p:cNvSpPr>
          <p:nvPr/>
        </p:nvSpPr>
        <p:spPr bwMode="auto">
          <a:xfrm>
            <a:off x="3927475" y="3074997"/>
            <a:ext cx="1422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Local Sensor</a:t>
            </a:r>
          </a:p>
        </p:txBody>
      </p:sp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3679825" y="5487988"/>
            <a:ext cx="1571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Actuator</a:t>
            </a:r>
          </a:p>
        </p:txBody>
      </p:sp>
      <p:sp>
        <p:nvSpPr>
          <p:cNvPr id="441352" name="Text Box 8"/>
          <p:cNvSpPr txBox="1">
            <a:spLocks noChangeArrowheads="1"/>
          </p:cNvSpPr>
          <p:nvPr/>
        </p:nvSpPr>
        <p:spPr bwMode="auto">
          <a:xfrm>
            <a:off x="1644650" y="6146800"/>
            <a:ext cx="68881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33CC33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the two Mirrors</a:t>
            </a:r>
          </a:p>
        </p:txBody>
      </p:sp>
      <p:sp>
        <p:nvSpPr>
          <p:cNvPr id="441353" name="Text Box 9"/>
          <p:cNvSpPr txBox="1">
            <a:spLocks noChangeArrowheads="1"/>
          </p:cNvSpPr>
          <p:nvPr/>
        </p:nvSpPr>
        <p:spPr bwMode="auto">
          <a:xfrm>
            <a:off x="395288" y="5230813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54" name="AutoShape 10"/>
          <p:cNvSpPr>
            <a:spLocks noChangeArrowheads="1"/>
          </p:cNvSpPr>
          <p:nvPr/>
        </p:nvSpPr>
        <p:spPr bwMode="auto">
          <a:xfrm rot="5400000">
            <a:off x="1039813" y="4265612"/>
            <a:ext cx="419100" cy="333375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5" name="Oval 11"/>
          <p:cNvSpPr>
            <a:spLocks noChangeArrowheads="1"/>
          </p:cNvSpPr>
          <p:nvPr/>
        </p:nvSpPr>
        <p:spPr bwMode="auto">
          <a:xfrm>
            <a:off x="1398588" y="30702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7" name="Line 13"/>
          <p:cNvSpPr>
            <a:spLocks noChangeShapeType="1"/>
          </p:cNvSpPr>
          <p:nvPr/>
        </p:nvSpPr>
        <p:spPr bwMode="auto">
          <a:xfrm>
            <a:off x="2619375" y="4410075"/>
            <a:ext cx="1588" cy="7937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8" name="Line 14"/>
          <p:cNvSpPr>
            <a:spLocks noChangeShapeType="1"/>
          </p:cNvSpPr>
          <p:nvPr/>
        </p:nvSpPr>
        <p:spPr bwMode="auto">
          <a:xfrm>
            <a:off x="2613025" y="5445125"/>
            <a:ext cx="3175" cy="212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9" name="Line 15"/>
          <p:cNvSpPr>
            <a:spLocks noChangeShapeType="1"/>
          </p:cNvSpPr>
          <p:nvPr/>
        </p:nvSpPr>
        <p:spPr bwMode="auto">
          <a:xfrm>
            <a:off x="2606675" y="5646738"/>
            <a:ext cx="5207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0" name="Line 16"/>
          <p:cNvSpPr>
            <a:spLocks noChangeShapeType="1"/>
          </p:cNvSpPr>
          <p:nvPr/>
        </p:nvSpPr>
        <p:spPr bwMode="auto">
          <a:xfrm flipV="1">
            <a:off x="3108325" y="4810125"/>
            <a:ext cx="0" cy="842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1" name="Line 17"/>
          <p:cNvSpPr>
            <a:spLocks noChangeShapeType="1"/>
          </p:cNvSpPr>
          <p:nvPr/>
        </p:nvSpPr>
        <p:spPr bwMode="auto">
          <a:xfrm>
            <a:off x="3087688" y="4837113"/>
            <a:ext cx="3365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441575" y="5170488"/>
            <a:ext cx="342900" cy="274637"/>
            <a:chOff x="5504" y="8144"/>
            <a:chExt cx="291" cy="236"/>
          </a:xfrm>
        </p:grpSpPr>
        <p:sp>
          <p:nvSpPr>
            <p:cNvPr id="441363" name="Rectangle 19"/>
            <p:cNvSpPr>
              <a:spLocks noChangeArrowheads="1"/>
            </p:cNvSpPr>
            <p:nvPr/>
          </p:nvSpPr>
          <p:spPr bwMode="auto">
            <a:xfrm>
              <a:off x="5577" y="8233"/>
              <a:ext cx="155" cy="14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64" name="Rectangle 20"/>
            <p:cNvSpPr>
              <a:spLocks noChangeArrowheads="1"/>
            </p:cNvSpPr>
            <p:nvPr/>
          </p:nvSpPr>
          <p:spPr bwMode="auto">
            <a:xfrm>
              <a:off x="5504" y="8144"/>
              <a:ext cx="291" cy="10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365" name="Rectangle 21"/>
          <p:cNvSpPr>
            <a:spLocks noChangeArrowheads="1"/>
          </p:cNvSpPr>
          <p:nvPr/>
        </p:nvSpPr>
        <p:spPr bwMode="auto">
          <a:xfrm>
            <a:off x="3468688" y="4543425"/>
            <a:ext cx="107950" cy="3937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6" name="Line 22"/>
          <p:cNvSpPr>
            <a:spLocks noChangeShapeType="1"/>
          </p:cNvSpPr>
          <p:nvPr/>
        </p:nvSpPr>
        <p:spPr bwMode="auto">
          <a:xfrm flipV="1">
            <a:off x="1689100" y="4043363"/>
            <a:ext cx="1588" cy="392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7" name="Line 23"/>
          <p:cNvSpPr>
            <a:spLocks noChangeShapeType="1"/>
          </p:cNvSpPr>
          <p:nvPr/>
        </p:nvSpPr>
        <p:spPr bwMode="auto">
          <a:xfrm flipV="1">
            <a:off x="1666875" y="4052888"/>
            <a:ext cx="18462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8" name="Line 24"/>
          <p:cNvSpPr>
            <a:spLocks noChangeShapeType="1"/>
          </p:cNvSpPr>
          <p:nvPr/>
        </p:nvSpPr>
        <p:spPr bwMode="auto">
          <a:xfrm flipV="1">
            <a:off x="1431925" y="4429125"/>
            <a:ext cx="2682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9" name="Rectangle 25"/>
          <p:cNvSpPr>
            <a:spLocks noChangeArrowheads="1"/>
          </p:cNvSpPr>
          <p:nvPr/>
        </p:nvSpPr>
        <p:spPr bwMode="auto">
          <a:xfrm>
            <a:off x="3468688" y="3944938"/>
            <a:ext cx="107950" cy="393700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0" name="AutoShape 26"/>
          <p:cNvSpPr>
            <a:spLocks noChangeArrowheads="1"/>
          </p:cNvSpPr>
          <p:nvPr/>
        </p:nvSpPr>
        <p:spPr bwMode="auto">
          <a:xfrm rot="16200000" flipH="1">
            <a:off x="7747794" y="4237832"/>
            <a:ext cx="419100" cy="334962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1" name="Oval 27"/>
          <p:cNvSpPr>
            <a:spLocks noChangeArrowheads="1"/>
          </p:cNvSpPr>
          <p:nvPr/>
        </p:nvSpPr>
        <p:spPr bwMode="auto">
          <a:xfrm flipH="1">
            <a:off x="5062538" y="30448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2" name="Line 28"/>
          <p:cNvSpPr>
            <a:spLocks noChangeShapeType="1"/>
          </p:cNvSpPr>
          <p:nvPr/>
        </p:nvSpPr>
        <p:spPr bwMode="auto">
          <a:xfrm flipH="1" flipV="1">
            <a:off x="7516813" y="4008438"/>
            <a:ext cx="1587" cy="401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3" name="Line 29"/>
          <p:cNvSpPr>
            <a:spLocks noChangeShapeType="1"/>
          </p:cNvSpPr>
          <p:nvPr/>
        </p:nvSpPr>
        <p:spPr bwMode="auto">
          <a:xfrm flipH="1" flipV="1">
            <a:off x="5673725" y="4021138"/>
            <a:ext cx="186531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4" name="Line 30"/>
          <p:cNvSpPr>
            <a:spLocks noChangeShapeType="1"/>
          </p:cNvSpPr>
          <p:nvPr/>
        </p:nvSpPr>
        <p:spPr bwMode="auto">
          <a:xfrm flipH="1" flipV="1">
            <a:off x="7507288" y="4402138"/>
            <a:ext cx="268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5" name="Rectangle 31"/>
          <p:cNvSpPr>
            <a:spLocks noChangeArrowheads="1"/>
          </p:cNvSpPr>
          <p:nvPr/>
        </p:nvSpPr>
        <p:spPr bwMode="auto">
          <a:xfrm flipH="1">
            <a:off x="5630863" y="3919538"/>
            <a:ext cx="106362" cy="392112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6" name="Line 32"/>
          <p:cNvSpPr>
            <a:spLocks noChangeShapeType="1"/>
          </p:cNvSpPr>
          <p:nvPr/>
        </p:nvSpPr>
        <p:spPr bwMode="auto">
          <a:xfrm flipV="1">
            <a:off x="977900" y="4656138"/>
            <a:ext cx="246063" cy="6270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7" name="Text Box 33"/>
          <p:cNvSpPr txBox="1">
            <a:spLocks noChangeArrowheads="1"/>
          </p:cNvSpPr>
          <p:nvPr/>
        </p:nvSpPr>
        <p:spPr bwMode="auto">
          <a:xfrm>
            <a:off x="7529513" y="5224463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78" name="Line 34"/>
          <p:cNvSpPr>
            <a:spLocks noChangeShapeType="1"/>
          </p:cNvSpPr>
          <p:nvPr/>
        </p:nvSpPr>
        <p:spPr bwMode="auto">
          <a:xfrm flipH="1" flipV="1">
            <a:off x="2797175" y="5675313"/>
            <a:ext cx="265113" cy="444500"/>
          </a:xfrm>
          <a:prstGeom prst="line">
            <a:avLst/>
          </a:prstGeom>
          <a:noFill/>
          <a:ln w="31750">
            <a:solidFill>
              <a:srgbClr val="33CC33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9" name="Line 35"/>
          <p:cNvSpPr>
            <a:spLocks noChangeShapeType="1"/>
          </p:cNvSpPr>
          <p:nvPr/>
        </p:nvSpPr>
        <p:spPr bwMode="auto">
          <a:xfrm flipH="1" flipV="1">
            <a:off x="3562350" y="4989513"/>
            <a:ext cx="558800" cy="51911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0" name="Text Box 36"/>
          <p:cNvSpPr txBox="1">
            <a:spLocks noChangeArrowheads="1"/>
          </p:cNvSpPr>
          <p:nvPr/>
        </p:nvSpPr>
        <p:spPr bwMode="auto">
          <a:xfrm>
            <a:off x="2139950" y="2565400"/>
            <a:ext cx="5024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5050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S/C and Mirror</a:t>
            </a:r>
          </a:p>
        </p:txBody>
      </p:sp>
      <p:sp>
        <p:nvSpPr>
          <p:cNvPr id="441381" name="Line 37"/>
          <p:cNvSpPr>
            <a:spLocks noChangeShapeType="1"/>
          </p:cNvSpPr>
          <p:nvPr/>
        </p:nvSpPr>
        <p:spPr bwMode="auto">
          <a:xfrm flipH="1">
            <a:off x="2843213" y="2906713"/>
            <a:ext cx="592137" cy="10795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2" name="Line 38"/>
          <p:cNvSpPr>
            <a:spLocks noChangeShapeType="1"/>
          </p:cNvSpPr>
          <p:nvPr/>
        </p:nvSpPr>
        <p:spPr bwMode="auto">
          <a:xfrm flipH="1">
            <a:off x="3575050" y="3505200"/>
            <a:ext cx="465138" cy="385763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3" name="Line 39"/>
          <p:cNvSpPr>
            <a:spLocks noChangeShapeType="1"/>
          </p:cNvSpPr>
          <p:nvPr/>
        </p:nvSpPr>
        <p:spPr bwMode="auto">
          <a:xfrm flipH="1" flipV="1">
            <a:off x="7967663" y="4651375"/>
            <a:ext cx="246062" cy="625475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4" name="Line 40"/>
          <p:cNvSpPr>
            <a:spLocks noChangeShapeType="1"/>
          </p:cNvSpPr>
          <p:nvPr/>
        </p:nvSpPr>
        <p:spPr bwMode="auto">
          <a:xfrm>
            <a:off x="5180013" y="3478213"/>
            <a:ext cx="465137" cy="3857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127500" y="4786322"/>
            <a:ext cx="10429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Mirror</a:t>
            </a:r>
          </a:p>
        </p:txBody>
      </p:sp>
      <p:sp>
        <p:nvSpPr>
          <p:cNvPr id="441386" name="Line 42"/>
          <p:cNvSpPr>
            <a:spLocks noChangeShapeType="1"/>
          </p:cNvSpPr>
          <p:nvPr/>
        </p:nvSpPr>
        <p:spPr bwMode="auto">
          <a:xfrm flipH="1" flipV="1">
            <a:off x="3860800" y="4789488"/>
            <a:ext cx="320675" cy="147637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7" name="Line 43"/>
          <p:cNvSpPr>
            <a:spLocks noChangeShapeType="1"/>
          </p:cNvSpPr>
          <p:nvPr/>
        </p:nvSpPr>
        <p:spPr bwMode="auto">
          <a:xfrm flipV="1">
            <a:off x="5032375" y="4762500"/>
            <a:ext cx="320675" cy="147638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8" name="Line 44"/>
          <p:cNvSpPr>
            <a:spLocks noChangeShapeType="1"/>
          </p:cNvSpPr>
          <p:nvPr/>
        </p:nvSpPr>
        <p:spPr bwMode="auto">
          <a:xfrm>
            <a:off x="5718175" y="2852738"/>
            <a:ext cx="592138" cy="108108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9" name="Freeform 45"/>
          <p:cNvSpPr>
            <a:spLocks/>
          </p:cNvSpPr>
          <p:nvPr/>
        </p:nvSpPr>
        <p:spPr bwMode="auto">
          <a:xfrm>
            <a:off x="3876675" y="4344988"/>
            <a:ext cx="1454150" cy="198437"/>
          </a:xfrm>
          <a:custGeom>
            <a:avLst/>
            <a:gdLst/>
            <a:ahLst/>
            <a:cxnLst>
              <a:cxn ang="0">
                <a:pos x="45" y="30"/>
              </a:cxn>
              <a:cxn ang="0">
                <a:pos x="30" y="171"/>
              </a:cxn>
              <a:cxn ang="0">
                <a:pos x="45" y="327"/>
              </a:cxn>
              <a:cxn ang="0">
                <a:pos x="126" y="315"/>
              </a:cxn>
              <a:cxn ang="0">
                <a:pos x="735" y="303"/>
              </a:cxn>
              <a:cxn ang="0">
                <a:pos x="1605" y="279"/>
              </a:cxn>
              <a:cxn ang="0">
                <a:pos x="2607" y="300"/>
              </a:cxn>
              <a:cxn ang="0">
                <a:pos x="3330" y="333"/>
              </a:cxn>
              <a:cxn ang="0">
                <a:pos x="3648" y="351"/>
              </a:cxn>
              <a:cxn ang="0">
                <a:pos x="3672" y="249"/>
              </a:cxn>
              <a:cxn ang="0">
                <a:pos x="3672" y="171"/>
              </a:cxn>
              <a:cxn ang="0">
                <a:pos x="3690" y="36"/>
              </a:cxn>
              <a:cxn ang="0">
                <a:pos x="3660" y="12"/>
              </a:cxn>
              <a:cxn ang="0">
                <a:pos x="3594" y="6"/>
              </a:cxn>
              <a:cxn ang="0">
                <a:pos x="2991" y="51"/>
              </a:cxn>
              <a:cxn ang="0">
                <a:pos x="1911" y="75"/>
              </a:cxn>
              <a:cxn ang="0">
                <a:pos x="1065" y="78"/>
              </a:cxn>
              <a:cxn ang="0">
                <a:pos x="303" y="51"/>
              </a:cxn>
              <a:cxn ang="0">
                <a:pos x="45" y="30"/>
              </a:cxn>
            </a:cxnLst>
            <a:rect l="0" t="0" r="r" b="b"/>
            <a:pathLst>
              <a:path w="3705" h="365">
                <a:moveTo>
                  <a:pt x="45" y="30"/>
                </a:moveTo>
                <a:cubicBezTo>
                  <a:pt x="0" y="50"/>
                  <a:pt x="30" y="122"/>
                  <a:pt x="30" y="171"/>
                </a:cubicBezTo>
                <a:cubicBezTo>
                  <a:pt x="30" y="220"/>
                  <a:pt x="29" y="303"/>
                  <a:pt x="45" y="327"/>
                </a:cubicBezTo>
                <a:cubicBezTo>
                  <a:pt x="61" y="351"/>
                  <a:pt x="11" y="319"/>
                  <a:pt x="126" y="315"/>
                </a:cubicBezTo>
                <a:cubicBezTo>
                  <a:pt x="241" y="311"/>
                  <a:pt x="489" y="309"/>
                  <a:pt x="735" y="303"/>
                </a:cubicBezTo>
                <a:cubicBezTo>
                  <a:pt x="981" y="297"/>
                  <a:pt x="1293" y="279"/>
                  <a:pt x="1605" y="279"/>
                </a:cubicBezTo>
                <a:cubicBezTo>
                  <a:pt x="1917" y="279"/>
                  <a:pt x="2320" y="291"/>
                  <a:pt x="2607" y="300"/>
                </a:cubicBezTo>
                <a:cubicBezTo>
                  <a:pt x="2894" y="309"/>
                  <a:pt x="3157" y="325"/>
                  <a:pt x="3330" y="333"/>
                </a:cubicBezTo>
                <a:cubicBezTo>
                  <a:pt x="3503" y="341"/>
                  <a:pt x="3591" y="365"/>
                  <a:pt x="3648" y="351"/>
                </a:cubicBezTo>
                <a:cubicBezTo>
                  <a:pt x="3705" y="337"/>
                  <a:pt x="3668" y="279"/>
                  <a:pt x="3672" y="249"/>
                </a:cubicBezTo>
                <a:cubicBezTo>
                  <a:pt x="3676" y="219"/>
                  <a:pt x="3669" y="207"/>
                  <a:pt x="3672" y="171"/>
                </a:cubicBezTo>
                <a:cubicBezTo>
                  <a:pt x="3675" y="135"/>
                  <a:pt x="3692" y="62"/>
                  <a:pt x="3690" y="36"/>
                </a:cubicBezTo>
                <a:cubicBezTo>
                  <a:pt x="3688" y="10"/>
                  <a:pt x="3676" y="17"/>
                  <a:pt x="3660" y="12"/>
                </a:cubicBezTo>
                <a:cubicBezTo>
                  <a:pt x="3644" y="7"/>
                  <a:pt x="3705" y="0"/>
                  <a:pt x="3594" y="6"/>
                </a:cubicBezTo>
                <a:cubicBezTo>
                  <a:pt x="3483" y="12"/>
                  <a:pt x="3271" y="40"/>
                  <a:pt x="2991" y="51"/>
                </a:cubicBezTo>
                <a:cubicBezTo>
                  <a:pt x="2711" y="62"/>
                  <a:pt x="2232" y="71"/>
                  <a:pt x="1911" y="75"/>
                </a:cubicBezTo>
                <a:cubicBezTo>
                  <a:pt x="1590" y="79"/>
                  <a:pt x="1333" y="82"/>
                  <a:pt x="1065" y="78"/>
                </a:cubicBezTo>
                <a:cubicBezTo>
                  <a:pt x="797" y="74"/>
                  <a:pt x="473" y="59"/>
                  <a:pt x="303" y="51"/>
                </a:cubicBezTo>
                <a:cubicBezTo>
                  <a:pt x="133" y="43"/>
                  <a:pt x="90" y="10"/>
                  <a:pt x="45" y="30"/>
                </a:cubicBezTo>
                <a:close/>
              </a:path>
            </a:pathLst>
          </a:custGeom>
          <a:solidFill>
            <a:srgbClr val="339933"/>
          </a:solidFill>
          <a:ln w="3175" cmpd="sng">
            <a:solidFill>
              <a:srgbClr val="339933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flipH="1">
            <a:off x="4616450" y="4033838"/>
            <a:ext cx="914400" cy="758825"/>
            <a:chOff x="4785" y="11039"/>
            <a:chExt cx="829" cy="688"/>
          </a:xfrm>
        </p:grpSpPr>
        <p:sp>
          <p:nvSpPr>
            <p:cNvPr id="441391" name="Freeform 47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2" name="Line 48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3" name="Line 49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4" name="Line 50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5" name="Arc 51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402" name="Line 58"/>
          <p:cNvSpPr>
            <a:spLocks noChangeShapeType="1"/>
          </p:cNvSpPr>
          <p:nvPr/>
        </p:nvSpPr>
        <p:spPr bwMode="auto">
          <a:xfrm flipV="1">
            <a:off x="2017713" y="4441825"/>
            <a:ext cx="1901825" cy="15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3" name="Rectangle 59"/>
          <p:cNvSpPr>
            <a:spLocks noChangeArrowheads="1"/>
          </p:cNvSpPr>
          <p:nvPr/>
        </p:nvSpPr>
        <p:spPr bwMode="auto">
          <a:xfrm>
            <a:off x="1806575" y="4297363"/>
            <a:ext cx="534988" cy="280987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4" name="Rectangle 60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5" name="Text Box 61"/>
          <p:cNvSpPr txBox="1">
            <a:spLocks noChangeArrowheads="1"/>
          </p:cNvSpPr>
          <p:nvPr/>
        </p:nvSpPr>
        <p:spPr bwMode="auto">
          <a:xfrm>
            <a:off x="1760538" y="3338513"/>
            <a:ext cx="1009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1</a:t>
            </a:r>
          </a:p>
        </p:txBody>
      </p:sp>
      <p:sp>
        <p:nvSpPr>
          <p:cNvPr id="441406" name="Text Box 62"/>
          <p:cNvSpPr txBox="1">
            <a:spLocks noChangeArrowheads="1"/>
          </p:cNvSpPr>
          <p:nvPr/>
        </p:nvSpPr>
        <p:spPr bwMode="auto">
          <a:xfrm>
            <a:off x="6369050" y="3267075"/>
            <a:ext cx="1009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2</a:t>
            </a:r>
          </a:p>
        </p:txBody>
      </p:sp>
      <p:sp>
        <p:nvSpPr>
          <p:cNvPr id="441407" name="Text Box 63"/>
          <p:cNvSpPr txBox="1">
            <a:spLocks noChangeArrowheads="1"/>
          </p:cNvSpPr>
          <p:nvPr/>
        </p:nvSpPr>
        <p:spPr bwMode="auto">
          <a:xfrm>
            <a:off x="7226300" y="6076950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S. Kawamura</a:t>
            </a: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684212" y="910880"/>
            <a:ext cx="8102630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Cavity length change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PDH error signal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 Mirror position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and Laser frequency)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Relative motion between mirror and S/C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Local sensor          S/C thruster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676650" y="4060825"/>
            <a:ext cx="914400" cy="758825"/>
            <a:chOff x="4785" y="11039"/>
            <a:chExt cx="829" cy="688"/>
          </a:xfrm>
        </p:grpSpPr>
        <p:sp>
          <p:nvSpPr>
            <p:cNvPr id="441397" name="Freeform 5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8" name="Line 5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9" name="Line 5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0" name="Line 5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1" name="Arc 5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714752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Requirements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 Noise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Shot noise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3 x 10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-18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m/Hz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(0.1 Hz)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714752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Acceleration Noise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F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orce noise   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4x10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-17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 N/Hz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1/2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b="1" dirty="0" smtClean="0">
                <a:solidFill>
                  <a:srgbClr val="FFCCFF"/>
                </a:solidFill>
              </a:rPr>
              <a:t>(0.1 Hz)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14547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Other noises should be  well below the shot noise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Laser freq. noise: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1 Hz/Hz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(1Hz)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Stab. Gain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,    CMRR  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785926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10 of LCGT  in phase noise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244683" y="4572007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673310" y="4498311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1/50 of LISA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107086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External force sources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  Fluctuation of magnetic field, electric field, gravitational field, temperature, pressure, etc.</a:t>
            </a:r>
            <a:r>
              <a:rPr kumimoji="1" lang="en-US" altLang="ja-JP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角丸四角形 1285"/>
          <p:cNvSpPr/>
          <p:nvPr/>
        </p:nvSpPr>
        <p:spPr bwMode="auto">
          <a:xfrm>
            <a:off x="642910" y="1428736"/>
            <a:ext cx="4429156" cy="1285884"/>
          </a:xfrm>
          <a:prstGeom prst="roundRect">
            <a:avLst>
              <a:gd name="adj" fmla="val 4342"/>
            </a:avLst>
          </a:pr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Orbit and Constellation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4" name="Picture 5" descr="LISAor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202274"/>
            <a:ext cx="3643338" cy="27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642910" y="1460332"/>
            <a:ext cx="4857784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Record-disk orbit around the Sun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214414" y="1886701"/>
            <a:ext cx="42148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Relative  acc.     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4x10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-12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m/s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2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64"/>
          <p:cNvSpPr>
            <a:spLocks noChangeArrowheads="1"/>
          </p:cNvSpPr>
          <p:nvPr/>
        </p:nvSpPr>
        <p:spPr bwMode="auto">
          <a:xfrm>
            <a:off x="642910" y="2889092"/>
            <a:ext cx="48577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Halo orbit around L2 (or L1)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64"/>
          <p:cNvSpPr>
            <a:spLocks noChangeArrowheads="1"/>
          </p:cNvSpPr>
          <p:nvPr/>
        </p:nvSpPr>
        <p:spPr bwMode="auto">
          <a:xfrm>
            <a:off x="1214414" y="3386899"/>
            <a:ext cx="4214842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Relative  acc.     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4x10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-7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m/s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2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64"/>
          <p:cNvSpPr>
            <a:spLocks noChangeArrowheads="1"/>
          </p:cNvSpPr>
          <p:nvPr/>
        </p:nvSpPr>
        <p:spPr bwMode="auto">
          <a:xfrm>
            <a:off x="1643042" y="2285992"/>
            <a:ext cx="3071834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(Mirror force  ~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10</a:t>
            </a:r>
            <a:r>
              <a:rPr lang="en-US" altLang="ja-JP" sz="1800" b="1" baseline="30000" dirty="0" smtClean="0">
                <a:solidFill>
                  <a:srgbClr val="FFCC99"/>
                </a:solidFill>
                <a:sym typeface="Wingdings" pitchFamily="2" charset="2"/>
              </a:rPr>
              <a:t>-9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 N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64"/>
          <p:cNvSpPr>
            <a:spLocks noChangeArrowheads="1"/>
          </p:cNvSpPr>
          <p:nvPr/>
        </p:nvSpPr>
        <p:spPr bwMode="auto">
          <a:xfrm>
            <a:off x="1714480" y="3817786"/>
            <a:ext cx="421484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(Mirror force  ~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10</a:t>
            </a:r>
            <a:r>
              <a:rPr lang="en-US" altLang="ja-JP" sz="1800" b="1" baseline="30000" dirty="0" smtClean="0">
                <a:solidFill>
                  <a:srgbClr val="FFCC99"/>
                </a:solidFill>
                <a:sym typeface="Wingdings" pitchFamily="2" charset="2"/>
              </a:rPr>
              <a:t>-4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 N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658" name="グループ化 657"/>
          <p:cNvGrpSpPr/>
          <p:nvPr/>
        </p:nvGrpSpPr>
        <p:grpSpPr>
          <a:xfrm rot="15025950">
            <a:off x="6241154" y="3991840"/>
            <a:ext cx="468631" cy="386138"/>
            <a:chOff x="9501222" y="714356"/>
            <a:chExt cx="5338763" cy="4864101"/>
          </a:xfrm>
        </p:grpSpPr>
        <p:sp>
          <p:nvSpPr>
            <p:cNvPr id="6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8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8" name="Group 26"/>
            <p:cNvGrpSpPr>
              <a:grpSpLocks/>
            </p:cNvGrpSpPr>
            <p:nvPr/>
          </p:nvGrpSpPr>
          <p:grpSpPr bwMode="auto">
            <a:xfrm rot="7209001">
              <a:off x="11403004" y="2178095"/>
              <a:ext cx="600087" cy="500063"/>
              <a:chOff x="4785" y="11039"/>
              <a:chExt cx="829" cy="688"/>
            </a:xfrm>
          </p:grpSpPr>
          <p:sp>
            <p:nvSpPr>
              <p:cNvPr id="8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96" name="Group 49"/>
            <p:cNvGrpSpPr>
              <a:grpSpLocks/>
            </p:cNvGrpSpPr>
            <p:nvPr/>
          </p:nvGrpSpPr>
          <p:grpSpPr bwMode="auto">
            <a:xfrm rot="3616332">
              <a:off x="12330179" y="2190799"/>
              <a:ext cx="600087" cy="503238"/>
              <a:chOff x="4785" y="11039"/>
              <a:chExt cx="829" cy="688"/>
            </a:xfrm>
          </p:grpSpPr>
          <p:sp>
            <p:nvSpPr>
              <p:cNvPr id="8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03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8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04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8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16" name="Group 78"/>
            <p:cNvGrpSpPr>
              <a:grpSpLocks/>
            </p:cNvGrpSpPr>
            <p:nvPr/>
          </p:nvGrpSpPr>
          <p:grpSpPr bwMode="auto">
            <a:xfrm flipH="1">
              <a:off x="12703128" y="4371956"/>
              <a:ext cx="600087" cy="495300"/>
              <a:chOff x="4785" y="11039"/>
              <a:chExt cx="829" cy="688"/>
            </a:xfrm>
          </p:grpSpPr>
          <p:sp>
            <p:nvSpPr>
              <p:cNvPr id="8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21" name="Group 88"/>
            <p:cNvGrpSpPr>
              <a:grpSpLocks/>
            </p:cNvGrpSpPr>
            <p:nvPr/>
          </p:nvGrpSpPr>
          <p:grpSpPr bwMode="auto">
            <a:xfrm flipH="1">
              <a:off x="12703128" y="4416406"/>
              <a:ext cx="600087" cy="500063"/>
              <a:chOff x="4785" y="11039"/>
              <a:chExt cx="829" cy="688"/>
            </a:xfrm>
          </p:grpSpPr>
          <p:sp>
            <p:nvSpPr>
              <p:cNvPr id="8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39" name="Group 111"/>
            <p:cNvGrpSpPr>
              <a:grpSpLocks/>
            </p:cNvGrpSpPr>
            <p:nvPr/>
          </p:nvGrpSpPr>
          <p:grpSpPr bwMode="auto">
            <a:xfrm rot="3592668" flipH="1">
              <a:off x="13154019" y="3611480"/>
              <a:ext cx="600087" cy="503238"/>
              <a:chOff x="4785" y="11039"/>
              <a:chExt cx="829" cy="688"/>
            </a:xfrm>
          </p:grpSpPr>
          <p:sp>
            <p:nvSpPr>
              <p:cNvPr id="8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6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8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47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8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9" name="Group 141"/>
            <p:cNvGrpSpPr>
              <a:grpSpLocks/>
            </p:cNvGrpSpPr>
            <p:nvPr/>
          </p:nvGrpSpPr>
          <p:grpSpPr bwMode="auto">
            <a:xfrm>
              <a:off x="11052280" y="4424344"/>
              <a:ext cx="600087" cy="500063"/>
              <a:chOff x="4785" y="11039"/>
              <a:chExt cx="829" cy="688"/>
            </a:xfrm>
          </p:grpSpPr>
          <p:sp>
            <p:nvSpPr>
              <p:cNvPr id="8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84" name="Group 171"/>
            <p:cNvGrpSpPr>
              <a:grpSpLocks/>
            </p:cNvGrpSpPr>
            <p:nvPr/>
          </p:nvGrpSpPr>
          <p:grpSpPr bwMode="auto">
            <a:xfrm rot="18007332">
              <a:off x="10577576" y="3603541"/>
              <a:ext cx="600087" cy="500063"/>
              <a:chOff x="4785" y="11039"/>
              <a:chExt cx="829" cy="688"/>
            </a:xfrm>
          </p:grpSpPr>
          <p:sp>
            <p:nvSpPr>
              <p:cNvPr id="8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8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0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8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1289" name="グループ化 1288"/>
          <p:cNvGrpSpPr/>
          <p:nvPr/>
        </p:nvGrpSpPr>
        <p:grpSpPr>
          <a:xfrm>
            <a:off x="571472" y="1857364"/>
            <a:ext cx="8572560" cy="4214842"/>
            <a:chOff x="571472" y="1857364"/>
            <a:chExt cx="8572560" cy="4214842"/>
          </a:xfrm>
        </p:grpSpPr>
        <p:sp>
          <p:nvSpPr>
            <p:cNvPr id="1281" name="下矢印 1280"/>
            <p:cNvSpPr/>
            <p:nvPr/>
          </p:nvSpPr>
          <p:spPr bwMode="auto">
            <a:xfrm rot="1710309" flipV="1">
              <a:off x="6167088" y="4514198"/>
              <a:ext cx="268500" cy="341599"/>
            </a:xfrm>
            <a:prstGeom prst="down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84" name="Rectangle 64"/>
            <p:cNvSpPr>
              <a:spLocks noChangeArrowheads="1"/>
            </p:cNvSpPr>
            <p:nvPr/>
          </p:nvSpPr>
          <p:spPr bwMode="auto">
            <a:xfrm>
              <a:off x="5143504" y="4475728"/>
              <a:ext cx="1285884" cy="56630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CCFFCC"/>
                  </a:solidFill>
                  <a:sym typeface="Wingdings" pitchFamily="2" charset="2"/>
                </a:rPr>
                <a:t>Separated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DDDDDD"/>
                  </a:solidFill>
                  <a:sym typeface="Wingdings" pitchFamily="2" charset="2"/>
                </a:rPr>
                <a:t>      unit</a:t>
              </a:r>
              <a:endPara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79" name="グループ化 1278"/>
            <p:cNvGrpSpPr/>
            <p:nvPr/>
          </p:nvGrpSpPr>
          <p:grpSpPr>
            <a:xfrm>
              <a:off x="571472" y="1857364"/>
              <a:ext cx="8572560" cy="4214842"/>
              <a:chOff x="571472" y="1857364"/>
              <a:chExt cx="8572560" cy="4214842"/>
            </a:xfrm>
          </p:grpSpPr>
          <p:sp>
            <p:nvSpPr>
              <p:cNvPr id="1288" name="角丸四角形 1287"/>
              <p:cNvSpPr/>
              <p:nvPr/>
            </p:nvSpPr>
            <p:spPr bwMode="auto">
              <a:xfrm>
                <a:off x="1071538" y="5256351"/>
                <a:ext cx="5429288" cy="815855"/>
              </a:xfrm>
              <a:prstGeom prst="roundRect">
                <a:avLst>
                  <a:gd name="adj" fmla="val 4342"/>
                </a:avLst>
              </a:prstGeom>
              <a:solidFill>
                <a:srgbClr val="FFFFFF">
                  <a:alpha val="1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0" name="Rectangle 64"/>
              <p:cNvSpPr>
                <a:spLocks noChangeArrowheads="1"/>
              </p:cNvSpPr>
              <p:nvPr/>
            </p:nvSpPr>
            <p:spPr bwMode="auto">
              <a:xfrm>
                <a:off x="571472" y="4357694"/>
                <a:ext cx="4000528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Constellation</a:t>
                </a:r>
                <a:r>
                  <a:rPr kumimoji="1" lang="en-US" altLang="ja-JP" sz="2000" b="1" kern="1200" dirty="0" smtClean="0">
                    <a:solidFill>
                      <a:srgbClr val="DDDDDD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  <a:sym typeface="Wingdings" pitchFamily="2" charset="2"/>
                  </a:rPr>
                  <a:t> 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2" name="Rectangle 64"/>
              <p:cNvSpPr>
                <a:spLocks noChangeArrowheads="1"/>
              </p:cNvSpPr>
              <p:nvPr/>
            </p:nvSpPr>
            <p:spPr bwMode="auto">
              <a:xfrm>
                <a:off x="857224" y="4786322"/>
                <a:ext cx="4286280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4 interferometer units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3" name="Rectangle 64"/>
              <p:cNvSpPr>
                <a:spLocks noChangeArrowheads="1"/>
              </p:cNvSpPr>
              <p:nvPr/>
            </p:nvSpPr>
            <p:spPr bwMode="auto">
              <a:xfrm>
                <a:off x="1071538" y="5256351"/>
                <a:ext cx="5500726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b="1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units   Cross correlation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071538" y="5641319"/>
                <a:ext cx="6000792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b="1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units     Angular resolution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25" name="グループ化 24"/>
              <p:cNvGrpSpPr/>
              <p:nvPr/>
            </p:nvGrpSpPr>
            <p:grpSpPr>
              <a:xfrm rot="15785392">
                <a:off x="8272319" y="3563211"/>
                <a:ext cx="468631" cy="386138"/>
                <a:chOff x="9501222" y="714356"/>
                <a:chExt cx="5338763" cy="4864101"/>
              </a:xfrm>
            </p:grpSpPr>
            <p:sp>
              <p:nvSpPr>
                <p:cNvPr id="2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3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3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3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7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798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2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2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2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9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1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9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18" y="3611479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0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0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0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36" name="Group 141"/>
                <p:cNvGrpSpPr>
                  <a:grpSpLocks/>
                </p:cNvGrpSpPr>
                <p:nvPr/>
              </p:nvGrpSpPr>
              <p:grpSpPr bwMode="auto">
                <a:xfrm>
                  <a:off x="11052279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3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6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7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6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5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8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9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8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9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8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65" name="グループ化 864"/>
              <p:cNvGrpSpPr/>
              <p:nvPr/>
            </p:nvGrpSpPr>
            <p:grpSpPr>
              <a:xfrm rot="16975186" flipH="1">
                <a:off x="7026076" y="2637549"/>
                <a:ext cx="192265" cy="439894"/>
                <a:chOff x="9501222" y="714356"/>
                <a:chExt cx="5338763" cy="4864101"/>
              </a:xfrm>
            </p:grpSpPr>
            <p:sp>
              <p:nvSpPr>
                <p:cNvPr id="86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6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5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6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0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0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5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0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1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5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1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5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1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7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4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7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4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4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0" y="361148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3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5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3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5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3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5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66" name="Group 141"/>
                <p:cNvGrpSpPr>
                  <a:grpSpLocks/>
                </p:cNvGrpSpPr>
                <p:nvPr/>
              </p:nvGrpSpPr>
              <p:grpSpPr bwMode="auto">
                <a:xfrm>
                  <a:off x="11052281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6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9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5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5" name="Freeform 180"/>
                <p:cNvSpPr>
                  <a:spLocks/>
                </p:cNvSpPr>
                <p:nvPr/>
              </p:nvSpPr>
              <p:spPr bwMode="auto">
                <a:xfrm rot="18007332">
                  <a:off x="10290209" y="3036875"/>
                  <a:ext cx="2006606" cy="198431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1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2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01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2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1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72" name="グループ化 1071"/>
              <p:cNvGrpSpPr/>
              <p:nvPr/>
            </p:nvGrpSpPr>
            <p:grpSpPr>
              <a:xfrm rot="19664887">
                <a:off x="8272319" y="3519113"/>
                <a:ext cx="468631" cy="386138"/>
                <a:chOff x="9501222" y="714356"/>
                <a:chExt cx="5338763" cy="4864101"/>
              </a:xfrm>
            </p:grpSpPr>
            <p:sp>
              <p:nvSpPr>
                <p:cNvPr id="1073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4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5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6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7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8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9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0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1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2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3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4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5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6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87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74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8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88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9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0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1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92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6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69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3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93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4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5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6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7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8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9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0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1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2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3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4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5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6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7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8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9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0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64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8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1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2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3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4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5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6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7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6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18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6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9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0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1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2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3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4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6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7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0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6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55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9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2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3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4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5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6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50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4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6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7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8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9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0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1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2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3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4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5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6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7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8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9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0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1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2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53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1" y="3611482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45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6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7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8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4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5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6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7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8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9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0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43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4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61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41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62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3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4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5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6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7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8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0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1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2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73" name="Group 141"/>
                <p:cNvGrpSpPr>
                  <a:grpSpLocks/>
                </p:cNvGrpSpPr>
                <p:nvPr/>
              </p:nvGrpSpPr>
              <p:grpSpPr bwMode="auto">
                <a:xfrm>
                  <a:off x="11052282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6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8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0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4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5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6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7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8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9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0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1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2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3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4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5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6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7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8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9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0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1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2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3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4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5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6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7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98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4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1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2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5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99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0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1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2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3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4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5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6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7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8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9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0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1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2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3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4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5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6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7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8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9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0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1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22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29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0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23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27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28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24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5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6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80" name="下矢印 1279"/>
              <p:cNvSpPr/>
              <p:nvPr/>
            </p:nvSpPr>
            <p:spPr bwMode="auto">
              <a:xfrm rot="8239608" flipV="1">
                <a:off x="6738940" y="2403942"/>
                <a:ext cx="268337" cy="335601"/>
              </a:xfrm>
              <a:prstGeom prst="downArrow">
                <a:avLst/>
              </a:prstGeom>
              <a:solidFill>
                <a:srgbClr val="CCFFCC">
                  <a:alpha val="10000"/>
                </a:srgbClr>
              </a:solidFill>
              <a:ln w="15875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2" name="下矢印 1281"/>
              <p:cNvSpPr/>
              <p:nvPr/>
            </p:nvSpPr>
            <p:spPr bwMode="auto">
              <a:xfrm rot="21421127" flipV="1">
                <a:off x="8389957" y="4276692"/>
                <a:ext cx="318192" cy="287236"/>
              </a:xfrm>
              <a:prstGeom prst="downArrow">
                <a:avLst/>
              </a:prstGeom>
              <a:solidFill>
                <a:srgbClr val="CCECFF">
                  <a:alpha val="10000"/>
                </a:srgbClr>
              </a:solidFill>
              <a:ln w="15875" cap="flat" cmpd="sng" algn="ctr">
                <a:solidFill>
                  <a:srgbClr val="CCE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3" name="Rectangle 64"/>
              <p:cNvSpPr>
                <a:spLocks noChangeArrowheads="1"/>
              </p:cNvSpPr>
              <p:nvPr/>
            </p:nvSpPr>
            <p:spPr bwMode="auto">
              <a:xfrm>
                <a:off x="7858148" y="4572008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units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285" name="Rectangle 64"/>
              <p:cNvSpPr>
                <a:spLocks noChangeArrowheads="1"/>
              </p:cNvSpPr>
              <p:nvPr/>
            </p:nvSpPr>
            <p:spPr bwMode="auto">
              <a:xfrm>
                <a:off x="6072198" y="1857364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  <p:sp>
        <p:nvSpPr>
          <p:cNvPr id="1287" name="Rectangle 64"/>
          <p:cNvSpPr>
            <a:spLocks noChangeArrowheads="1"/>
          </p:cNvSpPr>
          <p:nvPr/>
        </p:nvSpPr>
        <p:spPr bwMode="auto">
          <a:xfrm>
            <a:off x="500034" y="1000108"/>
            <a:ext cx="48577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Candidate of orbit: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14673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159241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32" name="Rectangle 76"/>
          <p:cNvSpPr>
            <a:spLocks noChangeArrowheads="1"/>
          </p:cNvSpPr>
          <p:nvPr/>
        </p:nvSpPr>
        <p:spPr bwMode="auto">
          <a:xfrm>
            <a:off x="214282" y="4143381"/>
            <a:ext cx="3071834" cy="1071570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8" name="AutoShape 42"/>
          <p:cNvSpPr>
            <a:spLocks noChangeArrowheads="1"/>
          </p:cNvSpPr>
          <p:nvPr/>
        </p:nvSpPr>
        <p:spPr bwMode="auto">
          <a:xfrm>
            <a:off x="260339" y="5449907"/>
            <a:ext cx="1490684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Detector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Sato 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Hosei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Ueda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Aso  (Tokyo)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3" name="Rectangle 77"/>
          <p:cNvSpPr>
            <a:spLocks noChangeArrowheads="1"/>
          </p:cNvSpPr>
          <p:nvPr/>
        </p:nvSpPr>
        <p:spPr bwMode="auto">
          <a:xfrm>
            <a:off x="2141538" y="3068639"/>
            <a:ext cx="6840537" cy="1074742"/>
          </a:xfrm>
          <a:prstGeom prst="rect">
            <a:avLst/>
          </a:prstGeom>
          <a:solidFill>
            <a:srgbClr val="DDDDDD">
              <a:alpha val="10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</a:rPr>
              <a:t>Organization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96288" name="AutoShape 32"/>
          <p:cNvSpPr>
            <a:spLocks noChangeArrowheads="1"/>
          </p:cNvSpPr>
          <p:nvPr/>
        </p:nvSpPr>
        <p:spPr bwMode="auto">
          <a:xfrm>
            <a:off x="1698625" y="928688"/>
            <a:ext cx="2609850" cy="790575"/>
          </a:xfrm>
          <a:prstGeom prst="roundRect">
            <a:avLst>
              <a:gd name="adj" fmla="val 16667"/>
            </a:avLst>
          </a:prstGeom>
          <a:solidFill>
            <a:srgbClr val="FFFFCC">
              <a:alpha val="1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PI: Kawamura (NAOJ)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Deputy: Ando 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0" name="AutoShape 34"/>
          <p:cNvSpPr>
            <a:spLocks noChangeArrowheads="1"/>
          </p:cNvSpPr>
          <p:nvPr/>
        </p:nvSpPr>
        <p:spPr bwMode="auto">
          <a:xfrm>
            <a:off x="3402013" y="1785926"/>
            <a:ext cx="5027639" cy="1071570"/>
          </a:xfrm>
          <a:prstGeom prst="roundRect">
            <a:avLst>
              <a:gd name="adj" fmla="val 16667"/>
            </a:avLst>
          </a:prstGeom>
          <a:solidFill>
            <a:srgbClr val="CCFFCC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lIns="0" rIns="0" anchor="ctr"/>
          <a:lstStyle/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Executive Committee</a:t>
            </a:r>
          </a:p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Kawamura (NAOJ), Ando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(Kyoto),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Nakamura (Kyoto), Tsubono (Tokyo), Tanaka (Kyoto), Funaki (ISAS), Numata (Maryland), Sato (Hosei), Kanda (Osaka city), Takashima (ISAS), Ioka (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KEK), Yokoyama (Tokyo)</a:t>
            </a:r>
            <a:endParaRPr kumimoji="1" lang="en-US" altLang="ja-JP" sz="13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1" name="AutoShape 35"/>
          <p:cNvSpPr>
            <a:spLocks noChangeArrowheads="1"/>
          </p:cNvSpPr>
          <p:nvPr/>
        </p:nvSpPr>
        <p:spPr bwMode="auto">
          <a:xfrm>
            <a:off x="2232025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CC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Sato (Hosei)</a:t>
            </a:r>
          </a:p>
        </p:txBody>
      </p:sp>
      <p:sp>
        <p:nvSpPr>
          <p:cNvPr id="96295" name="AutoShape 39"/>
          <p:cNvSpPr>
            <a:spLocks noChangeArrowheads="1"/>
          </p:cNvSpPr>
          <p:nvPr/>
        </p:nvSpPr>
        <p:spPr bwMode="auto">
          <a:xfrm>
            <a:off x="7362825" y="3159125"/>
            <a:ext cx="1528763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Satellite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296" name="AutoShape 40"/>
          <p:cNvSpPr>
            <a:spLocks noChangeArrowheads="1"/>
          </p:cNvSpPr>
          <p:nvPr/>
        </p:nvSpPr>
        <p:spPr bwMode="auto">
          <a:xfrm>
            <a:off x="5651500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Science, 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Tanaka (Kyoto)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(Kyoto)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297" name="AutoShape 41"/>
          <p:cNvSpPr>
            <a:spLocks noChangeArrowheads="1"/>
          </p:cNvSpPr>
          <p:nvPr/>
        </p:nvSpPr>
        <p:spPr bwMode="auto">
          <a:xfrm>
            <a:off x="250825" y="4214817"/>
            <a:ext cx="2881313" cy="874728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pathfinder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Leader: Ando 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0" name="AutoShape 44"/>
          <p:cNvSpPr>
            <a:spLocks noChangeArrowheads="1"/>
          </p:cNvSpPr>
          <p:nvPr/>
        </p:nvSpPr>
        <p:spPr bwMode="auto">
          <a:xfrm>
            <a:off x="1955819" y="5449907"/>
            <a:ext cx="1295402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Laser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Musha (ILS)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Ueda  (</a:t>
            </a: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ILS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1" name="AutoShape 45"/>
          <p:cNvSpPr>
            <a:spLocks noChangeArrowheads="1"/>
          </p:cNvSpPr>
          <p:nvPr/>
        </p:nvSpPr>
        <p:spPr bwMode="auto">
          <a:xfrm>
            <a:off x="3465535" y="5449907"/>
            <a:ext cx="1539882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Drag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free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Moriwaki (Tokyo)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Sakai (ISAS)</a:t>
            </a:r>
          </a:p>
        </p:txBody>
      </p:sp>
      <p:sp>
        <p:nvSpPr>
          <p:cNvPr id="96302" name="AutoShape 46"/>
          <p:cNvSpPr>
            <a:spLocks noChangeArrowheads="1"/>
          </p:cNvSpPr>
          <p:nvPr/>
        </p:nvSpPr>
        <p:spPr bwMode="auto">
          <a:xfrm>
            <a:off x="5186392" y="5449907"/>
            <a:ext cx="1081088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303" name="AutoShape 47"/>
          <p:cNvSpPr>
            <a:spLocks noChangeArrowheads="1"/>
          </p:cNvSpPr>
          <p:nvPr/>
        </p:nvSpPr>
        <p:spPr bwMode="auto">
          <a:xfrm>
            <a:off x="6445280" y="5449907"/>
            <a:ext cx="112711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Bus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Takashima (ISAS)</a:t>
            </a:r>
          </a:p>
        </p:txBody>
      </p:sp>
      <p:sp>
        <p:nvSpPr>
          <p:cNvPr id="96304" name="AutoShape 48"/>
          <p:cNvSpPr>
            <a:spLocks noChangeArrowheads="1"/>
          </p:cNvSpPr>
          <p:nvPr/>
        </p:nvSpPr>
        <p:spPr bwMode="auto">
          <a:xfrm>
            <a:off x="7705755" y="5449907"/>
            <a:ext cx="1081087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312" name="Line 56"/>
          <p:cNvSpPr>
            <a:spLocks noChangeShapeType="1"/>
          </p:cNvSpPr>
          <p:nvPr/>
        </p:nvSpPr>
        <p:spPr bwMode="auto">
          <a:xfrm>
            <a:off x="2997200" y="1719263"/>
            <a:ext cx="0" cy="12604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3" name="Line 57"/>
          <p:cNvSpPr>
            <a:spLocks noChangeShapeType="1"/>
          </p:cNvSpPr>
          <p:nvPr/>
        </p:nvSpPr>
        <p:spPr bwMode="auto">
          <a:xfrm flipH="1" flipV="1">
            <a:off x="1708128" y="2973076"/>
            <a:ext cx="6352" cy="1241742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4" name="Line 58"/>
          <p:cNvSpPr>
            <a:spLocks noChangeShapeType="1"/>
          </p:cNvSpPr>
          <p:nvPr/>
        </p:nvSpPr>
        <p:spPr bwMode="auto">
          <a:xfrm>
            <a:off x="1692275" y="2979738"/>
            <a:ext cx="643572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5" name="AutoShape 59"/>
          <p:cNvSpPr>
            <a:spLocks noChangeArrowheads="1"/>
          </p:cNvSpPr>
          <p:nvPr/>
        </p:nvSpPr>
        <p:spPr bwMode="auto">
          <a:xfrm>
            <a:off x="3941763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Detector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Akutsu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Numata </a:t>
            </a: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(Maryland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</p:txBody>
      </p:sp>
      <p:sp>
        <p:nvSpPr>
          <p:cNvPr id="96316" name="Line 60"/>
          <p:cNvSpPr>
            <a:spLocks noChangeShapeType="1"/>
          </p:cNvSpPr>
          <p:nvPr/>
        </p:nvSpPr>
        <p:spPr bwMode="auto">
          <a:xfrm flipV="1">
            <a:off x="29972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7" name="Line 61"/>
          <p:cNvSpPr>
            <a:spLocks noChangeShapeType="1"/>
          </p:cNvSpPr>
          <p:nvPr/>
        </p:nvSpPr>
        <p:spPr bwMode="auto">
          <a:xfrm flipV="1">
            <a:off x="81280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8" name="Line 62"/>
          <p:cNvSpPr>
            <a:spLocks noChangeShapeType="1"/>
          </p:cNvSpPr>
          <p:nvPr/>
        </p:nvSpPr>
        <p:spPr bwMode="auto">
          <a:xfrm flipV="1">
            <a:off x="4706938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9" name="Line 63"/>
          <p:cNvSpPr>
            <a:spLocks noChangeShapeType="1"/>
          </p:cNvSpPr>
          <p:nvPr/>
        </p:nvSpPr>
        <p:spPr bwMode="auto">
          <a:xfrm flipV="1">
            <a:off x="6416675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1" name="Line 65"/>
          <p:cNvSpPr>
            <a:spLocks noChangeShapeType="1"/>
          </p:cNvSpPr>
          <p:nvPr/>
        </p:nvSpPr>
        <p:spPr bwMode="auto">
          <a:xfrm>
            <a:off x="1692275" y="5089545"/>
            <a:ext cx="0" cy="1809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2" name="Line 66"/>
          <p:cNvSpPr>
            <a:spLocks noChangeShapeType="1"/>
          </p:cNvSpPr>
          <p:nvPr/>
        </p:nvSpPr>
        <p:spPr bwMode="auto">
          <a:xfrm>
            <a:off x="685830" y="5270520"/>
            <a:ext cx="75596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3" name="Line 67"/>
          <p:cNvSpPr>
            <a:spLocks noChangeShapeType="1"/>
          </p:cNvSpPr>
          <p:nvPr/>
        </p:nvSpPr>
        <p:spPr bwMode="auto">
          <a:xfrm flipV="1">
            <a:off x="67945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4" name="Line 68"/>
          <p:cNvSpPr>
            <a:spLocks noChangeShapeType="1"/>
          </p:cNvSpPr>
          <p:nvPr/>
        </p:nvSpPr>
        <p:spPr bwMode="auto">
          <a:xfrm flipV="1">
            <a:off x="5726142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5" name="Line 69"/>
          <p:cNvSpPr>
            <a:spLocks noChangeShapeType="1"/>
          </p:cNvSpPr>
          <p:nvPr/>
        </p:nvSpPr>
        <p:spPr bwMode="auto">
          <a:xfrm flipV="1">
            <a:off x="4465667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8" name="Line 72"/>
          <p:cNvSpPr>
            <a:spLocks noChangeShapeType="1"/>
          </p:cNvSpPr>
          <p:nvPr/>
        </p:nvSpPr>
        <p:spPr bwMode="auto">
          <a:xfrm flipV="1">
            <a:off x="246540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9" name="Line 73"/>
          <p:cNvSpPr>
            <a:spLocks noChangeShapeType="1"/>
          </p:cNvSpPr>
          <p:nvPr/>
        </p:nvSpPr>
        <p:spPr bwMode="auto">
          <a:xfrm flipV="1">
            <a:off x="8245505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0" name="Line 74"/>
          <p:cNvSpPr>
            <a:spLocks noChangeShapeType="1"/>
          </p:cNvSpPr>
          <p:nvPr/>
        </p:nvSpPr>
        <p:spPr bwMode="auto">
          <a:xfrm flipV="1">
            <a:off x="6986617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1" name="Line 75"/>
          <p:cNvSpPr>
            <a:spLocks noChangeShapeType="1"/>
          </p:cNvSpPr>
          <p:nvPr/>
        </p:nvSpPr>
        <p:spPr bwMode="auto">
          <a:xfrm flipH="1">
            <a:off x="2997200" y="2349500"/>
            <a:ext cx="404813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4" name="Text Box 78"/>
          <p:cNvSpPr txBox="1">
            <a:spLocks noChangeArrowheads="1"/>
          </p:cNvSpPr>
          <p:nvPr/>
        </p:nvSpPr>
        <p:spPr bwMode="auto">
          <a:xfrm>
            <a:off x="4751388" y="4857759"/>
            <a:ext cx="1935162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Mission phase</a:t>
            </a:r>
          </a:p>
        </p:txBody>
      </p:sp>
      <p:sp>
        <p:nvSpPr>
          <p:cNvPr id="96335" name="Text Box 79"/>
          <p:cNvSpPr txBox="1">
            <a:spLocks noChangeArrowheads="1"/>
          </p:cNvSpPr>
          <p:nvPr/>
        </p:nvSpPr>
        <p:spPr bwMode="auto">
          <a:xfrm>
            <a:off x="4751388" y="4103687"/>
            <a:ext cx="1800225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Design phase</a:t>
            </a:r>
          </a:p>
        </p:txBody>
      </p:sp>
      <p:sp>
        <p:nvSpPr>
          <p:cNvPr id="41" name="フッター プレースホルダ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214282" y="5214950"/>
            <a:ext cx="8696355" cy="1221761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Collaboration and support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85786" y="1000108"/>
            <a:ext cx="7929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Supports from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 </a:t>
            </a:r>
            <a:r>
              <a:rPr lang="en-US" altLang="ja-JP" sz="18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Technical advices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from LISA/LPF experiences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Support  Letter for DECIGO/DPF, Joint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workshop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(2008.11)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Stanford univ. group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      Drag-free control</a:t>
            </a:r>
            <a:r>
              <a:rPr lang="ja-JP" altLang="en-US" sz="1800" b="1" dirty="0" smtClean="0">
                <a:solidFill>
                  <a:srgbClr val="CCFFCC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of DECIGO/DPF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UV LED Charge Management System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for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Collab. with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NASA/GSFC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Fiber Laser ,  started discussion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en-US" altLang="ja-JP" sz="1800" b="1" dirty="0" smtClean="0">
                <a:solidFill>
                  <a:srgbClr val="99FF99"/>
                </a:solidFill>
              </a:rPr>
              <a:t> navigation-control section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formation flight of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DECIGO,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 drag-free control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Research Center for the Early Universe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(RESCEU)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, Univ. of Tokyo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Support DECIGO as ones of main projects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(2009.4-)</a:t>
            </a:r>
            <a:endParaRPr lang="en-US" altLang="ja-JP" sz="1800" b="1" dirty="0" smtClean="0">
              <a:solidFill>
                <a:srgbClr val="F8F8F8"/>
              </a:solidFill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Advanced technology center (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ATC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) of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NAOJ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　　　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Will make it a main nucleus of DPF</a:t>
            </a:r>
          </a:p>
          <a:p>
            <a:pPr algn="l">
              <a:lnSpc>
                <a:spcPct val="110000"/>
              </a:lnSpc>
              <a:buNone/>
            </a:pPr>
            <a:endParaRPr lang="en-US" altLang="ja-JP" sz="1800" b="1" dirty="0" smtClean="0">
              <a:solidFill>
                <a:srgbClr val="F8F8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ja-JP" sz="36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314324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r>
              <a:rPr lang="en-US" altLang="ja-JP" sz="2800" b="1" dirty="0" smtClean="0"/>
              <a:t>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643702" y="4864254"/>
            <a:ext cx="214314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 </a:t>
            </a:r>
            <a:r>
              <a:rPr kumimoji="1" lang="en-US" altLang="ja-JP" sz="2000" b="1" kern="1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Wataru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/>
              <a:buChar char="ß"/>
            </a:pPr>
            <a:r>
              <a:rPr lang="en-US" altLang="ja-JP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   </a:t>
            </a:r>
            <a:r>
              <a:rPr kumimoji="1" lang="en-US" altLang="ja-JP" sz="2000" b="1" kern="1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Kokuyama</a:t>
            </a:r>
            <a:endParaRPr kumimoji="1" lang="en-US" altLang="ja-JP" sz="2000" b="1" kern="12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2910" y="128586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/>
              <a:t>DECIGO Pathfinder</a:t>
            </a:r>
            <a:r>
              <a:rPr lang="ja-JP" altLang="en-US" sz="2200" b="1" dirty="0" smtClean="0"/>
              <a:t>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857225" y="3286123"/>
            <a:ext cx="4857784" cy="2571769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642910" y="3357562"/>
            <a:ext cx="5688013" cy="24782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Single satellite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   </a:t>
            </a:r>
            <a:r>
              <a:rPr lang="ja-JP" altLang="en-US" sz="1800" b="1" dirty="0" smtClean="0">
                <a:solidFill>
                  <a:srgbClr val="DDDDDD"/>
                </a:solidFill>
              </a:rPr>
              <a:t>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(Payload ~1m</a:t>
            </a:r>
            <a:r>
              <a:rPr kumimoji="1" lang="en-US" altLang="ja-JP" sz="18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, 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Low-earth orbit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(Altitude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sun synchronous)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FP cavity with 2 test masses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Stabilized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l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aser source 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857224" y="1677971"/>
            <a:ext cx="568801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First milestone mission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Shrink arm cavity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1000km 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DPF 30cm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1" name="グループ化 12"/>
          <p:cNvGrpSpPr/>
          <p:nvPr/>
        </p:nvGrpSpPr>
        <p:grpSpPr>
          <a:xfrm>
            <a:off x="6286512" y="1357298"/>
            <a:ext cx="2234040" cy="2071702"/>
            <a:chOff x="9501222" y="714356"/>
            <a:chExt cx="5338763" cy="4864101"/>
          </a:xfrm>
        </p:grpSpPr>
        <p:sp>
          <p:nvSpPr>
            <p:cNvPr id="262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5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6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76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77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26"/>
            <p:cNvGrpSpPr>
              <a:grpSpLocks/>
            </p:cNvGrpSpPr>
            <p:nvPr/>
          </p:nvGrpSpPr>
          <p:grpSpPr bwMode="auto">
            <a:xfrm rot="7209001">
              <a:off x="11403007" y="2178095"/>
              <a:ext cx="600087" cy="500063"/>
              <a:chOff x="4785" y="11039"/>
              <a:chExt cx="829" cy="688"/>
            </a:xfrm>
          </p:grpSpPr>
          <p:sp>
            <p:nvSpPr>
              <p:cNvPr id="45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9" name="Group 49"/>
            <p:cNvGrpSpPr>
              <a:grpSpLocks/>
            </p:cNvGrpSpPr>
            <p:nvPr/>
          </p:nvGrpSpPr>
          <p:grpSpPr bwMode="auto">
            <a:xfrm rot="3616332">
              <a:off x="12330179" y="2190802"/>
              <a:ext cx="600087" cy="503238"/>
              <a:chOff x="4785" y="11039"/>
              <a:chExt cx="829" cy="688"/>
            </a:xfrm>
          </p:grpSpPr>
          <p:sp>
            <p:nvSpPr>
              <p:cNvPr id="45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0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4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0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4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8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9" name="Group 78"/>
            <p:cNvGrpSpPr>
              <a:grpSpLocks/>
            </p:cNvGrpSpPr>
            <p:nvPr/>
          </p:nvGrpSpPr>
          <p:grpSpPr bwMode="auto">
            <a:xfrm flipH="1">
              <a:off x="12703125" y="4371956"/>
              <a:ext cx="600087" cy="495300"/>
              <a:chOff x="4785" y="11039"/>
              <a:chExt cx="829" cy="688"/>
            </a:xfrm>
          </p:grpSpPr>
          <p:sp>
            <p:nvSpPr>
              <p:cNvPr id="44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0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88"/>
            <p:cNvGrpSpPr>
              <a:grpSpLocks/>
            </p:cNvGrpSpPr>
            <p:nvPr/>
          </p:nvGrpSpPr>
          <p:grpSpPr bwMode="auto">
            <a:xfrm flipH="1">
              <a:off x="12703125" y="4416406"/>
              <a:ext cx="600087" cy="500063"/>
              <a:chOff x="4785" y="11039"/>
              <a:chExt cx="829" cy="688"/>
            </a:xfrm>
          </p:grpSpPr>
          <p:sp>
            <p:nvSpPr>
              <p:cNvPr id="43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2" name="Group 111"/>
            <p:cNvGrpSpPr>
              <a:grpSpLocks/>
            </p:cNvGrpSpPr>
            <p:nvPr/>
          </p:nvGrpSpPr>
          <p:grpSpPr bwMode="auto">
            <a:xfrm rot="3592668" flipH="1">
              <a:off x="13154022" y="3611483"/>
              <a:ext cx="600087" cy="503238"/>
              <a:chOff x="4785" y="11039"/>
              <a:chExt cx="829" cy="688"/>
            </a:xfrm>
          </p:grpSpPr>
          <p:sp>
            <p:nvSpPr>
              <p:cNvPr id="43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3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7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9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0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1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2" name="Group 141"/>
            <p:cNvGrpSpPr>
              <a:grpSpLocks/>
            </p:cNvGrpSpPr>
            <p:nvPr/>
          </p:nvGrpSpPr>
          <p:grpSpPr bwMode="auto">
            <a:xfrm>
              <a:off x="11052283" y="4424344"/>
              <a:ext cx="600087" cy="500063"/>
              <a:chOff x="4785" y="11039"/>
              <a:chExt cx="829" cy="688"/>
            </a:xfrm>
          </p:grpSpPr>
          <p:sp>
            <p:nvSpPr>
              <p:cNvPr id="42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3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7" name="Group 171"/>
            <p:cNvGrpSpPr>
              <a:grpSpLocks/>
            </p:cNvGrpSpPr>
            <p:nvPr/>
          </p:nvGrpSpPr>
          <p:grpSpPr bwMode="auto">
            <a:xfrm rot="18007332">
              <a:off x="10577573" y="3603541"/>
              <a:ext cx="600087" cy="500063"/>
              <a:chOff x="4785" y="11039"/>
              <a:chExt cx="829" cy="688"/>
            </a:xfrm>
          </p:grpSpPr>
          <p:sp>
            <p:nvSpPr>
              <p:cNvPr id="42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8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1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1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2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1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3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68" name="AutoShape 49"/>
          <p:cNvSpPr>
            <a:spLocks noChangeArrowheads="1"/>
          </p:cNvSpPr>
          <p:nvPr/>
        </p:nvSpPr>
        <p:spPr bwMode="auto">
          <a:xfrm rot="5400000">
            <a:off x="7191577" y="3476809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9" name="Text Box 27"/>
          <p:cNvSpPr txBox="1">
            <a:spLocks noChangeAspect="1" noChangeArrowheads="1"/>
          </p:cNvSpPr>
          <p:nvPr/>
        </p:nvSpPr>
        <p:spPr bwMode="auto">
          <a:xfrm>
            <a:off x="6215074" y="1285860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0" name="Text Box 27"/>
          <p:cNvSpPr txBox="1">
            <a:spLocks noChangeAspect="1" noChangeArrowheads="1"/>
          </p:cNvSpPr>
          <p:nvPr/>
        </p:nvSpPr>
        <p:spPr bwMode="auto">
          <a:xfrm>
            <a:off x="7000892" y="2759024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71" name="グループ化 470"/>
          <p:cNvGrpSpPr/>
          <p:nvPr/>
        </p:nvGrpSpPr>
        <p:grpSpPr>
          <a:xfrm>
            <a:off x="6279579" y="4187784"/>
            <a:ext cx="2566805" cy="1955860"/>
            <a:chOff x="6279579" y="4116346"/>
            <a:chExt cx="2566805" cy="1955860"/>
          </a:xfrm>
        </p:grpSpPr>
        <p:sp>
          <p:nvSpPr>
            <p:cNvPr id="472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3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477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478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0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1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83" name="Group 19"/>
            <p:cNvGrpSpPr>
              <a:grpSpLocks noChangeAspect="1"/>
            </p:cNvGrpSpPr>
            <p:nvPr/>
          </p:nvGrpSpPr>
          <p:grpSpPr bwMode="auto">
            <a:xfrm>
              <a:off x="6858034" y="5317761"/>
              <a:ext cx="129026" cy="98866"/>
              <a:chOff x="5504" y="8144"/>
              <a:chExt cx="291" cy="236"/>
            </a:xfrm>
          </p:grpSpPr>
          <p:sp>
            <p:nvSpPr>
              <p:cNvPr id="5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84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5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7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8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9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490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1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92" name="Group 31"/>
            <p:cNvGrpSpPr>
              <a:grpSpLocks noChangeAspect="1"/>
            </p:cNvGrpSpPr>
            <p:nvPr/>
          </p:nvGrpSpPr>
          <p:grpSpPr bwMode="auto">
            <a:xfrm flipH="1">
              <a:off x="7692955" y="4923433"/>
              <a:ext cx="341743" cy="276378"/>
              <a:chOff x="4785" y="11039"/>
              <a:chExt cx="829" cy="688"/>
            </a:xfrm>
          </p:grpSpPr>
          <p:sp>
            <p:nvSpPr>
              <p:cNvPr id="507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8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9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0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1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93" name="Group 37"/>
            <p:cNvGrpSpPr>
              <a:grpSpLocks noChangeAspect="1"/>
            </p:cNvGrpSpPr>
            <p:nvPr/>
          </p:nvGrpSpPr>
          <p:grpSpPr bwMode="auto">
            <a:xfrm>
              <a:off x="7325643" y="4932421"/>
              <a:ext cx="341743" cy="276378"/>
              <a:chOff x="4785" y="11039"/>
              <a:chExt cx="829" cy="688"/>
            </a:xfrm>
          </p:grpSpPr>
          <p:sp>
            <p:nvSpPr>
              <p:cNvPr id="502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3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4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5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6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94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5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6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7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8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9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0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1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satellite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903767" y="2126512"/>
            <a:ext cx="7454447" cy="2636873"/>
          </a:xfrm>
          <a:prstGeom prst="roundRect">
            <a:avLst>
              <a:gd name="adj" fmla="val 6725"/>
            </a:avLst>
          </a:prstGeom>
          <a:solidFill>
            <a:srgbClr val="FFFFFF"/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28802"/>
            <a:ext cx="7848600" cy="3035300"/>
          </a:xfrm>
          <a:prstGeom prst="rect">
            <a:avLst/>
          </a:prstGeom>
          <a:noFill/>
        </p:spPr>
      </p:pic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payload</a:t>
            </a:r>
            <a:endParaRPr lang="ja-JP" altLang="en-US" dirty="0"/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4857752" y="5013324"/>
            <a:ext cx="3643338" cy="1416071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714348" y="5143512"/>
            <a:ext cx="3929089" cy="1201757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930776" y="857232"/>
            <a:ext cx="3529012" cy="949314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929190" y="5000636"/>
            <a:ext cx="4000528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PDH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072066" y="883216"/>
            <a:ext cx="3643338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 signal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Feedback to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thrusters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8596" y="928670"/>
            <a:ext cx="435771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weight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space  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90 cm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14348" y="5157629"/>
            <a:ext cx="40719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Yb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:YAG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(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1030nm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Freq. stab. by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Iodine abs.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line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14744" y="1857364"/>
            <a:ext cx="107157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en-US" altLang="ja-JP" sz="12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85786" y="2143116"/>
            <a:ext cx="7715304" cy="4286280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 Sensitivity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31844" name="Rectangle 4"/>
          <p:cNvSpPr>
            <a:spLocks noChangeArrowheads="1"/>
          </p:cNvSpPr>
          <p:nvPr/>
        </p:nvSpPr>
        <p:spPr bwMode="auto">
          <a:xfrm>
            <a:off x="4643438" y="928670"/>
            <a:ext cx="4176712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mass : 350kg, Area: 2m</a:t>
            </a:r>
            <a:r>
              <a:rPr kumimoji="1" lang="en-US" altLang="ja-JP" sz="1600" b="1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Altitude: 500km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 noise: 0.1μN/Hz</a:t>
            </a:r>
            <a:r>
              <a:rPr kumimoji="1" lang="en-US" altLang="ja-JP" sz="1600" b="1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</a:p>
        </p:txBody>
      </p:sp>
      <p:sp>
        <p:nvSpPr>
          <p:cNvPr id="931845" name="Rectangle 5"/>
          <p:cNvSpPr>
            <a:spLocks noChangeArrowheads="1"/>
          </p:cNvSpPr>
          <p:nvPr/>
        </p:nvSpPr>
        <p:spPr bwMode="auto">
          <a:xfrm>
            <a:off x="611188" y="785794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: 1030nm, 25mW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IFO length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100, Mirror mass : 1kg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Q-factor : 10</a:t>
            </a:r>
            <a:r>
              <a:rPr kumimoji="1" lang="en-US" altLang="ja-JP" sz="1600" b="1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Substrate: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TBD</a:t>
            </a:r>
            <a:endParaRPr kumimoji="1" lang="en-US" altLang="ja-JP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Temperature : 293K</a:t>
            </a: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5291138" y="1773238"/>
            <a:ext cx="230505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(Preliminary parameters)</a:t>
            </a:r>
          </a:p>
        </p:txBody>
      </p:sp>
      <p:pic>
        <p:nvPicPr>
          <p:cNvPr id="9318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6" y="2205038"/>
            <a:ext cx="7431087" cy="417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sensitivity</a:t>
            </a:r>
            <a:endParaRPr lang="ja-JP" altLang="en-US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143380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354388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3119438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4106863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836988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600526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253087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967335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960819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900488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757488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397125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882900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571744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3038773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Galaxy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214950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0" name="Line 26"/>
          <p:cNvSpPr>
            <a:spLocks noChangeShapeType="1"/>
          </p:cNvSpPr>
          <p:nvPr/>
        </p:nvSpPr>
        <p:spPr bwMode="auto">
          <a:xfrm>
            <a:off x="5435600" y="2541588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1" name="Line 27"/>
          <p:cNvSpPr>
            <a:spLocks noChangeShapeType="1"/>
          </p:cNvSpPr>
          <p:nvPr/>
        </p:nvSpPr>
        <p:spPr bwMode="auto">
          <a:xfrm>
            <a:off x="5321300" y="2397125"/>
            <a:ext cx="142875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2" name="Rectangle 28"/>
          <p:cNvSpPr>
            <a:spLocks noChangeAspect="1" noChangeArrowheads="1"/>
          </p:cNvSpPr>
          <p:nvPr/>
        </p:nvSpPr>
        <p:spPr bwMode="auto">
          <a:xfrm>
            <a:off x="5724525" y="2565400"/>
            <a:ext cx="111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</a:rPr>
              <a:t>DPF limit</a:t>
            </a: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3062288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317372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106976" name="Rectangle 32"/>
          <p:cNvSpPr>
            <a:spLocks noChangeArrowheads="1"/>
          </p:cNvSpPr>
          <p:nvPr/>
        </p:nvSpPr>
        <p:spPr bwMode="auto">
          <a:xfrm>
            <a:off x="1339854" y="1071546"/>
            <a:ext cx="66611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 sensitivity     </a:t>
            </a:r>
            <a:r>
              <a:rPr lang="en-US" altLang="ja-JP" sz="2000" b="1" i="1" dirty="0" smtClean="0">
                <a:solidFill>
                  <a:srgbClr val="FFCCFF"/>
                </a:solidFill>
                <a:latin typeface="Tahoma" pitchFamily="34" charset="0"/>
              </a:rPr>
              <a:t>h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~ 2x10</a:t>
            </a:r>
            <a:r>
              <a:rPr lang="en-US" altLang="ja-JP" sz="2000" b="1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Hz</a:t>
            </a:r>
            <a:r>
              <a:rPr lang="en-US" altLang="ja-JP" sz="2000" b="1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 </a:t>
            </a:r>
            <a:endParaRPr lang="ja-JP" altLang="en-US" sz="2000" b="1" dirty="0">
              <a:solidFill>
                <a:srgbClr val="FFCCFF"/>
              </a:solidFill>
              <a:latin typeface="Tahoma" pitchFamily="34" charset="0"/>
            </a:endParaRP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7000892" y="1857364"/>
            <a:ext cx="1643074" cy="438970"/>
          </a:xfrm>
          <a:prstGeom prst="rect">
            <a:avLst/>
          </a:prstGeom>
        </p:spPr>
      </p:pic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3697308" y="1462591"/>
            <a:ext cx="337502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(x10 of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q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uantum noises)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723505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925763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896" y="3643314"/>
            <a:ext cx="425738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 target of DPF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zh-CN" smtClean="0"/>
              <a:t>GWADW2010 (May 20, 2010, Kyoto, Japan)</a:t>
            </a:r>
            <a:endParaRPr lang="en-US" altLang="ja-JP" dirty="0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557210" y="4643446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Observable range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covers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   </a:t>
            </a:r>
            <a:r>
              <a:rPr lang="en-US" altLang="ja-JP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our Galaxy</a:t>
            </a:r>
            <a:r>
              <a:rPr lang="ja-JP" altLang="en-US" sz="2000" b="1" dirty="0" smtClean="0">
                <a:solidFill>
                  <a:srgbClr val="FFCCCC"/>
                </a:solidFill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(SNR~5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15935" y="3217860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1712" y="3257546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 QNM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142976" y="3708405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1860538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185736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IMBH inspiral and merger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357290" y="2738434"/>
            <a:ext cx="300039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Obs. Duration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1000sec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6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16012" y="2205034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~ 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7358081" y="5071072"/>
            <a:ext cx="1285885" cy="77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564357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681041" y="1016485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Blackholes</a:t>
            </a:r>
            <a:r>
              <a:rPr lang="ja-JP" altLang="en-US" sz="20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events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            in our galaxy</a:t>
            </a:r>
            <a:endParaRPr kumimoji="1" lang="ja-JP" altLang="en-US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71472" y="5643578"/>
            <a:ext cx="464347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Hard to 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access by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Original observation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858148" y="6205368"/>
            <a:ext cx="107153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(By </a:t>
            </a:r>
            <a:r>
              <a:rPr lang="en-US" altLang="ja-JP" sz="1200" b="1" dirty="0" smtClean="0">
                <a:solidFill>
                  <a:srgbClr val="EAEAEA"/>
                </a:solidFill>
              </a:rPr>
              <a:t>K.Yagi</a:t>
            </a: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2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928670"/>
            <a:ext cx="3857652" cy="26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90" grpId="0"/>
      <p:bldP spid="29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4929192" y="4286256"/>
            <a:ext cx="3857652" cy="178595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286280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Gravity of the Earth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4275726" cy="40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968379" y="928670"/>
            <a:ext cx="7246959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57752" y="1971684"/>
            <a:ext cx="4143404" cy="231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global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Density distribution</a:t>
            </a:r>
            <a:endParaRPr lang="en-US" altLang="ja-JP" sz="1800" b="1" dirty="0" smtClean="0">
              <a:solidFill>
                <a:srgbClr val="F8F8F8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Ground water motion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Strains in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earthquakes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volcanoes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428861" y="1857364"/>
            <a:ext cx="1714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600" b="1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satellite</a:t>
            </a:r>
            <a:endParaRPr kumimoji="1" lang="ja-JP" altLang="en-US" sz="16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571472" y="5934076"/>
            <a:ext cx="2224077" cy="2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r>
              <a:rPr lang="en-US" altLang="ja-JP" sz="1400" b="1" dirty="0" smtClean="0">
                <a:solidFill>
                  <a:srgbClr val="1C1C1C"/>
                </a:solidFill>
              </a:rPr>
              <a:t>A</a:t>
            </a: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raya and Fukuda</a:t>
            </a:r>
            <a:endParaRPr kumimoji="1" lang="ja-JP" altLang="en-US" sz="1400" b="1" kern="1200" dirty="0">
              <a:solidFill>
                <a:srgbClr val="1C1C1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29190" y="4357694"/>
            <a:ext cx="40005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 Gap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GRACE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and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(2012-16)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DPF contribution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in international network</a:t>
            </a:r>
            <a:endParaRPr kumimoji="1" lang="en-US" altLang="ja-JP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  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7C80"/>
                </a:solidFill>
              </a:rPr>
              <a:t>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4357694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000396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Interferometer Module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Test mass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IFO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NAOJ,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Interferometer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Interferometer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GW, Gravity observation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Test-mass module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Gravity reference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Laser sensor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Small MI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73278"/>
            <a:ext cx="2786082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</a:rPr>
              <a:t>Hosei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NAOJ,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</a:rPr>
              <a:t>Ochanomizu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Stanford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ERI, 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071934" y="5072074"/>
            <a:ext cx="200026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90148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Stabilized Laser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Stabilized Laser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Laser source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Stabilization system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UEC,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Stabilized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Laser 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</a:t>
            </a:r>
            <a:r>
              <a:rPr lang="en-US" altLang="ja-JP" sz="1800" b="1" baseline="-25000" dirty="0" smtClean="0">
                <a:solidFill>
                  <a:srgbClr val="F8F8F8"/>
                </a:solidFill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absorption line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Frequency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        reference</a:t>
            </a: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UEC,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(NPRO or Fiber laser)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Laser source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143512"/>
            <a:ext cx="2286016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r>
              <a:rPr lang="en-US" altLang="ja-JP" sz="2800" b="1" dirty="0" smtClean="0"/>
              <a:t> </a:t>
            </a:r>
            <a:r>
              <a:rPr lang="en-US" altLang="ja-JP" sz="36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135729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Attitude and Drag-free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Attitude and Drag-free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Structure, Thrusters, Control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NDAJ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Tokai-U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Low-noise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    </a:t>
            </a: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Low-noise Thruster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U-Tokyo,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Structure, thermal stability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07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Mass balance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attitude s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D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rag-free control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Signal processing and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Tahoma" pitchFamily="34" charset="0"/>
              </a:rPr>
              <a:t>Signal Processing and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SpaceWire-based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1430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Signal processor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343266" y="3467100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Signal processing and install. ctrl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8001056" y="2571744"/>
            <a:ext cx="1142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ea typeface="HGP創英角ｺﾞｼｯｸUB" pitchFamily="50" charset="-128"/>
                <a:cs typeface="+mn-cs"/>
              </a:rPr>
              <a:t>    control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Test mass control in orbit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Satellite Bus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3571868" y="6081664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7C80"/>
                </a:solidFill>
              </a:rPr>
              <a:t>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>
            <a:hlinkClick r:id="rId4" action="ppaction://hlinkpres?slideindex=1&amp;slidetitle="/>
          </p:cNvPr>
          <p:cNvSpPr/>
          <p:nvPr/>
        </p:nvSpPr>
        <p:spPr bwMode="auto">
          <a:xfrm rot="5400000" flipV="1">
            <a:off x="1285852" y="492919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85786" y="3429000"/>
            <a:ext cx="535785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1</a:t>
            </a:r>
            <a:r>
              <a:rPr lang="en-US" altLang="ja-JP" sz="2000" b="1" baseline="30000" dirty="0" smtClean="0">
                <a:solidFill>
                  <a:srgbClr val="DDDDDD"/>
                </a:solidFill>
              </a:rPr>
              <a:t>st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 mission 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(2012):  SPRINT-A/EXCEED</a:t>
            </a:r>
            <a:endParaRPr lang="en-US" altLang="ja-JP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en-US" altLang="ja-JP" sz="2000" b="1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nd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mission  (~2013/14) : ERG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3</a:t>
            </a:r>
            <a:r>
              <a:rPr lang="en-US" altLang="ja-JP" sz="2000" b="1" baseline="30000" dirty="0" smtClean="0">
                <a:solidFill>
                  <a:srgbClr val="DDDDDD"/>
                </a:solidFill>
              </a:rPr>
              <a:t>rd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mission (~2015/16) : TBD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status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714348" y="1214422"/>
            <a:ext cx="4824413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 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: O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ne of the candidate of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JAXA’s</a:t>
            </a:r>
            <a:r>
              <a:rPr lang="ja-JP" altLang="en-US" sz="20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2000" b="1" dirty="0" smtClean="0">
                <a:solidFill>
                  <a:srgbClr val="99FF99"/>
                </a:solidFill>
              </a:rPr>
              <a:t>s</a:t>
            </a: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mall satellite series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1500166" y="2457556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At 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l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east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 satellite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 5 years with</a:t>
            </a:r>
            <a:endParaRPr lang="ja-JP" altLang="en-US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Standard Bus</a:t>
            </a:r>
            <a:r>
              <a:rPr lang="ja-JP" altLang="en-US" sz="18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M-V follow-on rocket</a:t>
            </a:r>
            <a:endParaRPr lang="ja-JP" altLang="en-US" sz="18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 flipV="1">
            <a:off x="1997356" y="2000240"/>
            <a:ext cx="2684149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1470031" y="4143380"/>
            <a:ext cx="424497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survived until final two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6937386" y="3286124"/>
            <a:ext cx="206377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/EXCEED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  UV  telescope mission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Line 224"/>
          <p:cNvSpPr>
            <a:spLocks noChangeShapeType="1"/>
          </p:cNvSpPr>
          <p:nvPr/>
        </p:nvSpPr>
        <p:spPr bwMode="auto">
          <a:xfrm flipH="1" flipV="1">
            <a:off x="3000364" y="2071676"/>
            <a:ext cx="142876" cy="428629"/>
          </a:xfrm>
          <a:prstGeom prst="line">
            <a:avLst/>
          </a:prstGeom>
          <a:noFill/>
          <a:ln w="38100">
            <a:solidFill>
              <a:schemeClr val="bg1">
                <a:lumMod val="9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3922609"/>
            <a:ext cx="2836925" cy="1931894"/>
          </a:xfrm>
          <a:prstGeom prst="rect">
            <a:avLst/>
          </a:prstGeom>
          <a:noFill/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357950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1214414" y="5277188"/>
            <a:ext cx="521497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DPF is  one of the strongest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candidates of the 3</a:t>
            </a:r>
            <a:r>
              <a:rPr lang="en-US" altLang="ja-JP" b="1" baseline="30000" dirty="0" smtClean="0">
                <a:solidFill>
                  <a:srgbClr val="FF9999"/>
                </a:solidFill>
              </a:rPr>
              <a:t>rd</a:t>
            </a:r>
            <a:r>
              <a:rPr lang="en-US" altLang="ja-JP" b="1" dirty="0" smtClean="0">
                <a:solidFill>
                  <a:srgbClr val="FF9999"/>
                </a:solidFill>
              </a:rPr>
              <a:t> mission</a:t>
            </a:r>
            <a:endParaRPr lang="ja-JP" altLang="en-US" b="1" dirty="0">
              <a:solidFill>
                <a:srgbClr val="FF99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8412" y="1071546"/>
            <a:ext cx="2952744" cy="2214558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3" grpId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altLang="ja-JP" sz="36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Summary</a:t>
            </a:r>
            <a:r>
              <a:rPr lang="ja-JP" altLang="en-U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5500702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8F8F8"/>
                </a:solidFill>
              </a:rPr>
              <a:t>Summary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214414" y="1142984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:  Fruitful Sciences</a:t>
            </a:r>
            <a:endParaRPr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714480" y="1643050"/>
            <a:ext cx="628654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Very beginning of the </a:t>
            </a:r>
            <a:r>
              <a:rPr lang="en-US" altLang="ja-JP" b="1" dirty="0" smtClean="0">
                <a:solidFill>
                  <a:srgbClr val="CCECFF"/>
                </a:solidFill>
              </a:rPr>
              <a:t>U</a:t>
            </a:r>
            <a:r>
              <a:rPr lang="en-US" altLang="ja-JP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niverse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Dark energy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CCECFF"/>
                </a:solidFill>
              </a:rPr>
              <a:t>Galaxy</a:t>
            </a:r>
            <a:r>
              <a:rPr lang="en-US" altLang="ja-JP" b="1" dirty="0" smtClean="0">
                <a:solidFill>
                  <a:srgbClr val="FFFFFF"/>
                </a:solidFill>
              </a:rPr>
              <a:t> formation</a:t>
            </a:r>
            <a:endParaRPr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3450403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Pathfinder</a:t>
            </a:r>
            <a:endParaRPr lang="ja-JP" altLang="en-US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00166" y="3950469"/>
            <a:ext cx="707236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Important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milestone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Strong candidate of </a:t>
            </a:r>
            <a:r>
              <a:rPr lang="en-US" altLang="ja-JP" b="1" dirty="0" smtClean="0">
                <a:solidFill>
                  <a:srgbClr val="CCFFCC"/>
                </a:solidFill>
              </a:rPr>
              <a:t>JAXA’s satellite series</a:t>
            </a:r>
            <a:endParaRPr lang="en-US" altLang="ja-JP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500166" y="5022039"/>
            <a:ext cx="642942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99"/>
                </a:solidFill>
              </a:rPr>
              <a:t>SWIM</a:t>
            </a:r>
            <a:r>
              <a:rPr lang="en-US" altLang="ja-JP" b="1" dirty="0" smtClean="0">
                <a:solidFill>
                  <a:srgbClr val="EAEAEA"/>
                </a:solidFill>
              </a:rPr>
              <a:t> – under operation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           </a:t>
            </a:r>
            <a:r>
              <a:rPr lang="en-US" altLang="ja-JP" b="1" dirty="0" smtClean="0">
                <a:solidFill>
                  <a:srgbClr val="FFFF99"/>
                </a:solidFill>
              </a:rPr>
              <a:t>first precursor </a:t>
            </a:r>
            <a:r>
              <a:rPr lang="en-US" altLang="ja-JP" b="1" dirty="0" smtClean="0">
                <a:solidFill>
                  <a:srgbClr val="EAEAEA"/>
                </a:solidFill>
              </a:rPr>
              <a:t>to space!</a:t>
            </a:r>
            <a:endParaRPr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513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43305" y="2857496"/>
            <a:ext cx="2286017" cy="1071570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End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93818" y="22827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グループ化 7"/>
          <p:cNvGrpSpPr/>
          <p:nvPr/>
        </p:nvGrpSpPr>
        <p:grpSpPr>
          <a:xfrm>
            <a:off x="6500826" y="1071546"/>
            <a:ext cx="2214578" cy="2000264"/>
            <a:chOff x="746556" y="1417215"/>
            <a:chExt cx="2000990" cy="1714512"/>
          </a:xfrm>
        </p:grpSpPr>
        <p:sp>
          <p:nvSpPr>
            <p:cNvPr id="9" name="台形 8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台形 9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" name="台形 10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2" name="Picture 3" descr="決定版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58148" y="2958582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36" name="Rectangle 39"/>
          <p:cNvSpPr>
            <a:spLocks noGrp="1" noChangeArrowheads="1"/>
          </p:cNvSpPr>
          <p:nvPr>
            <p:ph idx="4294967295"/>
          </p:nvPr>
        </p:nvSpPr>
        <p:spPr>
          <a:xfrm>
            <a:off x="1000116" y="857232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b="1" dirty="0">
                <a:solidFill>
                  <a:srgbClr val="FFCCFF"/>
                </a:solidFill>
              </a:rPr>
              <a:t>DECIGO</a:t>
            </a:r>
            <a:r>
              <a:rPr lang="ja-JP" altLang="en-US" b="1" dirty="0">
                <a:solidFill>
                  <a:srgbClr val="FFCCFF"/>
                </a:solidFill>
              </a:rPr>
              <a:t>　</a:t>
            </a:r>
          </a:p>
        </p:txBody>
      </p: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785786" y="1357298"/>
            <a:ext cx="427673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Space GW antenna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Obs. band around 0.1 Hz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309221"/>
            <a:ext cx="7632700" cy="411919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5" name="フリーフォーム 34"/>
          <p:cNvSpPr/>
          <p:nvPr/>
        </p:nvSpPr>
        <p:spPr bwMode="auto">
          <a:xfrm>
            <a:off x="4421875" y="2527984"/>
            <a:ext cx="1719618" cy="2263221"/>
          </a:xfrm>
          <a:custGeom>
            <a:avLst/>
            <a:gdLst>
              <a:gd name="connsiteX0" fmla="*/ 0 w 1719618"/>
              <a:gd name="connsiteY0" fmla="*/ 0 h 2320120"/>
              <a:gd name="connsiteX1" fmla="*/ 0 w 1719618"/>
              <a:gd name="connsiteY1" fmla="*/ 1760562 h 2320120"/>
              <a:gd name="connsiteX2" fmla="*/ 40943 w 1719618"/>
              <a:gd name="connsiteY2" fmla="*/ 1828800 h 2320120"/>
              <a:gd name="connsiteX3" fmla="*/ 504967 w 1719618"/>
              <a:gd name="connsiteY3" fmla="*/ 2265529 h 2320120"/>
              <a:gd name="connsiteX4" fmla="*/ 723331 w 1719618"/>
              <a:gd name="connsiteY4" fmla="*/ 2306472 h 2320120"/>
              <a:gd name="connsiteX5" fmla="*/ 1160059 w 1719618"/>
              <a:gd name="connsiteY5" fmla="*/ 2320120 h 2320120"/>
              <a:gd name="connsiteX6" fmla="*/ 1460310 w 1719618"/>
              <a:gd name="connsiteY6" fmla="*/ 2306472 h 2320120"/>
              <a:gd name="connsiteX7" fmla="*/ 1719618 w 1719618"/>
              <a:gd name="connsiteY7" fmla="*/ 2238233 h 2320120"/>
              <a:gd name="connsiteX8" fmla="*/ 1678674 w 1719618"/>
              <a:gd name="connsiteY8" fmla="*/ 0 h 2320120"/>
              <a:gd name="connsiteX9" fmla="*/ 0 w 1719618"/>
              <a:gd name="connsiteY9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9618" h="2320120">
                <a:moveTo>
                  <a:pt x="0" y="0"/>
                </a:moveTo>
                <a:lnTo>
                  <a:pt x="0" y="1760562"/>
                </a:lnTo>
                <a:lnTo>
                  <a:pt x="40943" y="1828800"/>
                </a:lnTo>
                <a:lnTo>
                  <a:pt x="504967" y="2265529"/>
                </a:lnTo>
                <a:lnTo>
                  <a:pt x="723331" y="2306472"/>
                </a:lnTo>
                <a:lnTo>
                  <a:pt x="1160059" y="2320120"/>
                </a:lnTo>
                <a:lnTo>
                  <a:pt x="1460310" y="2306472"/>
                </a:lnTo>
                <a:lnTo>
                  <a:pt x="1719618" y="2238233"/>
                </a:lnTo>
                <a:lnTo>
                  <a:pt x="16786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14902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 bwMode="auto">
          <a:xfrm>
            <a:off x="2374710" y="2514672"/>
            <a:ext cx="2456597" cy="1224801"/>
          </a:xfrm>
          <a:custGeom>
            <a:avLst/>
            <a:gdLst>
              <a:gd name="connsiteX0" fmla="*/ 0 w 2456597"/>
              <a:gd name="connsiteY0" fmla="*/ 0 h 1255594"/>
              <a:gd name="connsiteX1" fmla="*/ 68239 w 2456597"/>
              <a:gd name="connsiteY1" fmla="*/ 163773 h 1255594"/>
              <a:gd name="connsiteX2" fmla="*/ 1201003 w 2456597"/>
              <a:gd name="connsiteY2" fmla="*/ 1201003 h 1255594"/>
              <a:gd name="connsiteX3" fmla="*/ 1405720 w 2456597"/>
              <a:gd name="connsiteY3" fmla="*/ 1241946 h 1255594"/>
              <a:gd name="connsiteX4" fmla="*/ 1705971 w 2456597"/>
              <a:gd name="connsiteY4" fmla="*/ 1255594 h 1255594"/>
              <a:gd name="connsiteX5" fmla="*/ 1856096 w 2456597"/>
              <a:gd name="connsiteY5" fmla="*/ 1214650 h 1255594"/>
              <a:gd name="connsiteX6" fmla="*/ 2060812 w 2456597"/>
              <a:gd name="connsiteY6" fmla="*/ 1064525 h 1255594"/>
              <a:gd name="connsiteX7" fmla="*/ 2088108 w 2456597"/>
              <a:gd name="connsiteY7" fmla="*/ 1037230 h 1255594"/>
              <a:gd name="connsiteX8" fmla="*/ 2197290 w 2456597"/>
              <a:gd name="connsiteY8" fmla="*/ 1091821 h 1255594"/>
              <a:gd name="connsiteX9" fmla="*/ 2265529 w 2456597"/>
              <a:gd name="connsiteY9" fmla="*/ 1050877 h 1255594"/>
              <a:gd name="connsiteX10" fmla="*/ 2306472 w 2456597"/>
              <a:gd name="connsiteY10" fmla="*/ 982639 h 1255594"/>
              <a:gd name="connsiteX11" fmla="*/ 2374711 w 2456597"/>
              <a:gd name="connsiteY11" fmla="*/ 1037230 h 1255594"/>
              <a:gd name="connsiteX12" fmla="*/ 2442950 w 2456597"/>
              <a:gd name="connsiteY12" fmla="*/ 955343 h 1255594"/>
              <a:gd name="connsiteX13" fmla="*/ 2456597 w 2456597"/>
              <a:gd name="connsiteY13" fmla="*/ 13647 h 1255594"/>
              <a:gd name="connsiteX14" fmla="*/ 0 w 2456597"/>
              <a:gd name="connsiteY14" fmla="*/ 0 h 125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6597" h="1255594">
                <a:moveTo>
                  <a:pt x="0" y="0"/>
                </a:moveTo>
                <a:lnTo>
                  <a:pt x="68239" y="163773"/>
                </a:lnTo>
                <a:lnTo>
                  <a:pt x="1201003" y="1201003"/>
                </a:lnTo>
                <a:lnTo>
                  <a:pt x="1405720" y="1241946"/>
                </a:lnTo>
                <a:lnTo>
                  <a:pt x="1705971" y="1255594"/>
                </a:lnTo>
                <a:lnTo>
                  <a:pt x="1856096" y="1214650"/>
                </a:lnTo>
                <a:lnTo>
                  <a:pt x="2060812" y="1064525"/>
                </a:lnTo>
                <a:lnTo>
                  <a:pt x="2088108" y="1037230"/>
                </a:lnTo>
                <a:lnTo>
                  <a:pt x="2197290" y="1091821"/>
                </a:lnTo>
                <a:lnTo>
                  <a:pt x="2265529" y="1050877"/>
                </a:lnTo>
                <a:lnTo>
                  <a:pt x="2306472" y="982639"/>
                </a:lnTo>
                <a:lnTo>
                  <a:pt x="2374711" y="1037230"/>
                </a:lnTo>
                <a:lnTo>
                  <a:pt x="2442950" y="955343"/>
                </a:lnTo>
                <a:lnTo>
                  <a:pt x="2456597" y="13647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フリーフォーム 32"/>
          <p:cNvSpPr/>
          <p:nvPr/>
        </p:nvSpPr>
        <p:spPr bwMode="auto">
          <a:xfrm>
            <a:off x="5704764" y="2514672"/>
            <a:ext cx="2361063" cy="2223281"/>
          </a:xfrm>
          <a:custGeom>
            <a:avLst/>
            <a:gdLst>
              <a:gd name="connsiteX0" fmla="*/ 13648 w 2361063"/>
              <a:gd name="connsiteY0" fmla="*/ 0 h 2279176"/>
              <a:gd name="connsiteX1" fmla="*/ 0 w 2361063"/>
              <a:gd name="connsiteY1" fmla="*/ 1050877 h 2279176"/>
              <a:gd name="connsiteX2" fmla="*/ 81887 w 2361063"/>
              <a:gd name="connsiteY2" fmla="*/ 1460310 h 2279176"/>
              <a:gd name="connsiteX3" fmla="*/ 163773 w 2361063"/>
              <a:gd name="connsiteY3" fmla="*/ 1569492 h 2279176"/>
              <a:gd name="connsiteX4" fmla="*/ 873457 w 2361063"/>
              <a:gd name="connsiteY4" fmla="*/ 2210937 h 2279176"/>
              <a:gd name="connsiteX5" fmla="*/ 968991 w 2361063"/>
              <a:gd name="connsiteY5" fmla="*/ 2279176 h 2279176"/>
              <a:gd name="connsiteX6" fmla="*/ 1105469 w 2361063"/>
              <a:gd name="connsiteY6" fmla="*/ 2279176 h 2279176"/>
              <a:gd name="connsiteX7" fmla="*/ 1269242 w 2361063"/>
              <a:gd name="connsiteY7" fmla="*/ 2279176 h 2279176"/>
              <a:gd name="connsiteX8" fmla="*/ 1419367 w 2361063"/>
              <a:gd name="connsiteY8" fmla="*/ 2238233 h 2279176"/>
              <a:gd name="connsiteX9" fmla="*/ 2006221 w 2361063"/>
              <a:gd name="connsiteY9" fmla="*/ 1992573 h 2279176"/>
              <a:gd name="connsiteX10" fmla="*/ 2279176 w 2361063"/>
              <a:gd name="connsiteY10" fmla="*/ 1856095 h 2279176"/>
              <a:gd name="connsiteX11" fmla="*/ 2361063 w 2361063"/>
              <a:gd name="connsiteY11" fmla="*/ 1828800 h 2279176"/>
              <a:gd name="connsiteX12" fmla="*/ 2361063 w 2361063"/>
              <a:gd name="connsiteY12" fmla="*/ 0 h 2279176"/>
              <a:gd name="connsiteX13" fmla="*/ 13648 w 2361063"/>
              <a:gd name="connsiteY13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1063" h="2279176">
                <a:moveTo>
                  <a:pt x="13648" y="0"/>
                </a:moveTo>
                <a:lnTo>
                  <a:pt x="0" y="1050877"/>
                </a:lnTo>
                <a:lnTo>
                  <a:pt x="81887" y="1460310"/>
                </a:lnTo>
                <a:lnTo>
                  <a:pt x="163773" y="1569492"/>
                </a:lnTo>
                <a:lnTo>
                  <a:pt x="873457" y="2210937"/>
                </a:lnTo>
                <a:lnTo>
                  <a:pt x="968991" y="2279176"/>
                </a:lnTo>
                <a:lnTo>
                  <a:pt x="1105469" y="2279176"/>
                </a:lnTo>
                <a:lnTo>
                  <a:pt x="1269242" y="2279176"/>
                </a:lnTo>
                <a:lnTo>
                  <a:pt x="1419367" y="2238233"/>
                </a:lnTo>
                <a:lnTo>
                  <a:pt x="2006221" y="1992573"/>
                </a:lnTo>
                <a:lnTo>
                  <a:pt x="2279176" y="1856095"/>
                </a:lnTo>
                <a:lnTo>
                  <a:pt x="2361063" y="1828800"/>
                </a:lnTo>
                <a:lnTo>
                  <a:pt x="2361063" y="0"/>
                </a:lnTo>
                <a:lnTo>
                  <a:pt x="13648" y="0"/>
                </a:lnTo>
                <a:close/>
              </a:path>
            </a:pathLst>
          </a:cu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285992"/>
            <a:ext cx="7343775" cy="41671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44" name="Rectangle 12"/>
          <p:cNvSpPr>
            <a:spLocks noChangeAspect="1" noChangeArrowheads="1"/>
          </p:cNvSpPr>
          <p:nvPr/>
        </p:nvSpPr>
        <p:spPr bwMode="auto">
          <a:xfrm>
            <a:off x="5429256" y="2670571"/>
            <a:ext cx="26432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rgbClr val="FFCC99"/>
                </a:solidFill>
              </a:rPr>
              <a:t>Terrestrial Detectors 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FFCC99"/>
                </a:solidFill>
              </a:rPr>
              <a:t>    </a:t>
            </a:r>
            <a:r>
              <a:rPr lang="en-US" altLang="ja-JP" sz="1400" b="1" dirty="0" smtClean="0">
                <a:solidFill>
                  <a:srgbClr val="FFCC99"/>
                </a:solidFill>
              </a:rPr>
              <a:t>(Ad. LIGO,  LCGT, etc)</a:t>
            </a:r>
            <a:endParaRPr lang="en-US" altLang="ja-JP" sz="1400" b="1" dirty="0">
              <a:solidFill>
                <a:srgbClr val="FFCC99"/>
              </a:solidFill>
            </a:endParaRPr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4429124" y="4896887"/>
            <a:ext cx="1696298" cy="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altLang="ja-JP" b="1" dirty="0">
              <a:solidFill>
                <a:srgbClr val="CC99FF"/>
              </a:solidFill>
            </a:endParaRPr>
          </a:p>
        </p:txBody>
      </p:sp>
      <p:sp>
        <p:nvSpPr>
          <p:cNvPr id="1144856" name="Rectangle 24"/>
          <p:cNvSpPr>
            <a:spLocks noChangeAspect="1" noChangeArrowheads="1"/>
          </p:cNvSpPr>
          <p:nvPr/>
        </p:nvSpPr>
        <p:spPr bwMode="auto">
          <a:xfrm>
            <a:off x="2778127" y="3712224"/>
            <a:ext cx="1936749" cy="45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LISA</a:t>
            </a:r>
            <a:endParaRPr lang="en-US" altLang="ja-JP" b="1" dirty="0">
              <a:solidFill>
                <a:srgbClr val="99CCFF"/>
              </a:solidFill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206561" y="857232"/>
            <a:ext cx="64770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600" b="1" u="sng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Deci</a:t>
            </a:r>
            <a:r>
              <a:rPr lang="en-US" altLang="ja-JP" sz="16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-hertz 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interferometer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ravitational wave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O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bservatory)</a:t>
            </a: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714908" y="1373675"/>
            <a:ext cx="435768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‘Bridge’ the obs.gap between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and </a:t>
            </a:r>
            <a:r>
              <a:rPr lang="en-US" altLang="ja-JP" sz="2000" b="1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rPr>
              <a:t>Terrestrial detectors</a:t>
            </a:r>
            <a:endParaRPr lang="ja-JP" altLang="en-US" sz="2000" b="1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下矢印 40"/>
          <p:cNvSpPr/>
          <p:nvPr/>
        </p:nvSpPr>
        <p:spPr bwMode="auto">
          <a:xfrm rot="5400000" flipV="1">
            <a:off x="4214810" y="1571612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928934"/>
            <a:ext cx="3429024" cy="157163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 Interferometer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740747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32" name="グループ化 231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1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2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7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4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5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500570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143504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3000372"/>
            <a:ext cx="3705217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Baseline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length: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1000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S/C  formation flight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   3 FP interferometers</a:t>
            </a:r>
            <a:endParaRPr kumimoji="1" lang="en-US" altLang="ja-JP" sz="1800" b="1" kern="1200" dirty="0" smtClean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   Drag-free control</a:t>
            </a:r>
            <a:endParaRPr kumimoji="1" lang="en-US" altLang="ja-JP" sz="1800" b="1" kern="1200" dirty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1991016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1967203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538839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662547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824855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649323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181517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539103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43449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824591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18164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577108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0056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039037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428868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-16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857920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780373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1000100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CC"/>
                </a:solidFill>
                <a:latin typeface="+mj-lt"/>
                <a:ea typeface="ＭＳ Ｐゴシック" pitchFamily="50" charset="-128"/>
                <a:cs typeface="+mn-cs"/>
              </a:rPr>
              <a:t>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Stoch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astic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4286248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786314" y="857232"/>
            <a:ext cx="4071966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b="1" kern="1200" dirty="0" smtClean="0">
              <a:solidFill>
                <a:srgbClr val="DDDDDD"/>
              </a:solidFill>
              <a:latin typeface="+mj-lt"/>
              <a:ea typeface="ＭＳ Ｐゴシック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Cosmology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    (Inflation, Dark energy)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Constraint on dark energy</a:t>
            </a:r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52434" y="831907"/>
            <a:ext cx="44910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4-5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 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binaries at z~1</a:t>
            </a:r>
          </a:p>
        </p:txBody>
      </p:sp>
      <p:cxnSp>
        <p:nvCxnSpPr>
          <p:cNvPr id="52" name="直線コネクタ 51"/>
          <p:cNvCxnSpPr/>
          <p:nvPr/>
        </p:nvCxnSpPr>
        <p:spPr bwMode="auto">
          <a:xfrm>
            <a:off x="2143108" y="1529910"/>
            <a:ext cx="2357454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曲折矢印 53"/>
          <p:cNvSpPr/>
          <p:nvPr/>
        </p:nvSpPr>
        <p:spPr bwMode="auto">
          <a:xfrm flipV="1">
            <a:off x="2428860" y="1672786"/>
            <a:ext cx="385188" cy="318788"/>
          </a:xfrm>
          <a:prstGeom prst="bentArrow">
            <a:avLst>
              <a:gd name="adj1" fmla="val 35629"/>
              <a:gd name="adj2" fmla="val 46259"/>
              <a:gd name="adj3" fmla="val 39173"/>
              <a:gd name="adj4" fmla="val 29578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2838474" y="1672786"/>
            <a:ext cx="5876930" cy="39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Precise ‘clock’ at cosmological distance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571472" y="2214554"/>
            <a:ext cx="8466165" cy="4183246"/>
            <a:chOff x="571472" y="2214554"/>
            <a:chExt cx="8466165" cy="4183246"/>
          </a:xfrm>
        </p:grpSpPr>
        <p:sp>
          <p:nvSpPr>
            <p:cNvPr id="897072" name="Text Box 48"/>
            <p:cNvSpPr txBox="1">
              <a:spLocks noChangeArrowheads="1"/>
            </p:cNvSpPr>
            <p:nvPr/>
          </p:nvSpPr>
          <p:spPr bwMode="auto">
            <a:xfrm>
              <a:off x="6215074" y="5295141"/>
              <a:ext cx="268695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Angular resolution</a:t>
              </a:r>
              <a:r>
                <a:rPr kumimoji="1" lang="ja-JP" altLang="en-US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endPara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ja-JP" sz="1200" b="1" dirty="0" smtClean="0">
                  <a:solidFill>
                    <a:srgbClr val="DDDDDD"/>
                  </a:solidFill>
                </a:rPr>
                <a:t>          </a:t>
              </a:r>
              <a:r>
                <a:rPr kumimoji="1" lang="ja-JP" altLang="en-US" sz="1200" b="1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  <a:r>
                <a:rPr kumimoji="1" lang="en-US" altLang="ja-JP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10arcmin    </a:t>
              </a:r>
              <a:r>
                <a:rPr kumimoji="1" lang="ja-JP" altLang="en-US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（</a:t>
              </a:r>
              <a:r>
                <a:rPr kumimoji="1" lang="en-US" altLang="ja-JP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 detector</a:t>
              </a:r>
              <a:r>
                <a:rPr kumimoji="1" lang="ja-JP" altLang="en-US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）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</a:t>
              </a:r>
              <a:r>
                <a:rPr lang="ja-JP" altLang="en-US" sz="1200" b="1" dirty="0">
                  <a:solidFill>
                    <a:srgbClr val="DDDDDD"/>
                  </a:solidFill>
                </a:rPr>
                <a:t> </a:t>
              </a:r>
              <a:r>
                <a:rPr kumimoji="1" lang="ja-JP" altLang="en-US" sz="1200" b="1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  <a:r>
                <a:rPr kumimoji="1" lang="en-US" altLang="ja-JP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10arcsec    </a:t>
              </a:r>
              <a:r>
                <a:rPr kumimoji="1" lang="ja-JP" altLang="en-US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（</a:t>
              </a:r>
              <a:r>
                <a:rPr kumimoji="1" lang="en-US" altLang="ja-JP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 detectors</a:t>
              </a:r>
              <a:r>
                <a:rPr kumimoji="1" lang="ja-JP" altLang="en-US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）</a:t>
              </a:r>
            </a:p>
          </p:txBody>
        </p:sp>
        <p:sp>
          <p:nvSpPr>
            <p:cNvPr id="897073" name="Text Box 49"/>
            <p:cNvSpPr txBox="1">
              <a:spLocks noChangeArrowheads="1"/>
            </p:cNvSpPr>
            <p:nvPr/>
          </p:nvSpPr>
          <p:spPr bwMode="auto">
            <a:xfrm>
              <a:off x="8143900" y="5938083"/>
              <a:ext cx="6896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at z=1</a:t>
              </a:r>
            </a:p>
          </p:txBody>
        </p:sp>
        <p:graphicFrame>
          <p:nvGraphicFramePr>
            <p:cNvPr id="1002496" name="Object 0"/>
            <p:cNvGraphicFramePr>
              <a:graphicFrameLocks noChangeAspect="1"/>
            </p:cNvGraphicFramePr>
            <p:nvPr/>
          </p:nvGraphicFramePr>
          <p:xfrm>
            <a:off x="1714480" y="5715016"/>
            <a:ext cx="2302060" cy="327025"/>
          </p:xfrm>
          <a:graphic>
            <a:graphicData uri="http://schemas.openxmlformats.org/presentationml/2006/ole">
              <p:oleObj spid="_x0000_s630786" name="数式" r:id="rId4" imgW="1307880" imgH="228600" progId="Equation.3">
                <p:embed/>
              </p:oleObj>
            </a:graphicData>
          </a:graphic>
        </p:graphicFrame>
        <p:sp>
          <p:nvSpPr>
            <p:cNvPr id="897100" name="Text Box 76"/>
            <p:cNvSpPr txBox="1">
              <a:spLocks noChangeArrowheads="1"/>
            </p:cNvSpPr>
            <p:nvPr/>
          </p:nvSpPr>
          <p:spPr bwMode="auto">
            <a:xfrm>
              <a:off x="819152" y="5286388"/>
              <a:ext cx="4967294" cy="368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8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Determine cosmological parameters</a:t>
              </a:r>
            </a:p>
          </p:txBody>
        </p:sp>
        <p:sp>
          <p:nvSpPr>
            <p:cNvPr id="897101" name="Text Box 77"/>
            <p:cNvSpPr txBox="1">
              <a:spLocks noChangeArrowheads="1"/>
            </p:cNvSpPr>
            <p:nvPr/>
          </p:nvSpPr>
          <p:spPr bwMode="auto">
            <a:xfrm>
              <a:off x="857224" y="6000768"/>
              <a:ext cx="5715000" cy="397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800" b="1" kern="1200" dirty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Absolute and independent </a:t>
              </a:r>
              <a:r>
                <a:rPr kumimoji="1" lang="en-US" altLang="ja-JP" sz="18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measurement</a:t>
              </a:r>
            </a:p>
          </p:txBody>
        </p:sp>
        <p:sp>
          <p:nvSpPr>
            <p:cNvPr id="60" name="AutoShape 3"/>
            <p:cNvSpPr>
              <a:spLocks noChangeAspect="1" noChangeArrowheads="1"/>
            </p:cNvSpPr>
            <p:nvPr/>
          </p:nvSpPr>
          <p:spPr bwMode="auto">
            <a:xfrm>
              <a:off x="571472" y="2214554"/>
              <a:ext cx="8286808" cy="2786082"/>
            </a:xfrm>
            <a:prstGeom prst="roundRect">
              <a:avLst>
                <a:gd name="adj" fmla="val 1917"/>
              </a:avLst>
            </a:prstGeom>
            <a:solidFill>
              <a:srgbClr val="FFCC99">
                <a:alpha val="15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76" name="Freeform 107"/>
            <p:cNvSpPr>
              <a:spLocks/>
            </p:cNvSpPr>
            <p:nvPr/>
          </p:nvSpPr>
          <p:spPr bwMode="auto">
            <a:xfrm>
              <a:off x="4937125" y="3197235"/>
              <a:ext cx="3660775" cy="1131887"/>
            </a:xfrm>
            <a:custGeom>
              <a:avLst/>
              <a:gdLst>
                <a:gd name="T0" fmla="*/ 0 w 4800"/>
                <a:gd name="T1" fmla="*/ 288 h 1342"/>
                <a:gd name="T2" fmla="*/ 96 w 4800"/>
                <a:gd name="T3" fmla="*/ 1056 h 1342"/>
                <a:gd name="T4" fmla="*/ 191 w 4800"/>
                <a:gd name="T5" fmla="*/ 285 h 1342"/>
                <a:gd name="T6" fmla="*/ 290 w 4800"/>
                <a:gd name="T7" fmla="*/ 1064 h 1342"/>
                <a:gd name="T8" fmla="*/ 381 w 4800"/>
                <a:gd name="T9" fmla="*/ 279 h 1342"/>
                <a:gd name="T10" fmla="*/ 480 w 4800"/>
                <a:gd name="T11" fmla="*/ 1071 h 1342"/>
                <a:gd name="T12" fmla="*/ 573 w 4800"/>
                <a:gd name="T13" fmla="*/ 273 h 1342"/>
                <a:gd name="T14" fmla="*/ 671 w 4800"/>
                <a:gd name="T15" fmla="*/ 1074 h 1342"/>
                <a:gd name="T16" fmla="*/ 768 w 4800"/>
                <a:gd name="T17" fmla="*/ 270 h 1342"/>
                <a:gd name="T18" fmla="*/ 864 w 4800"/>
                <a:gd name="T19" fmla="*/ 1080 h 1342"/>
                <a:gd name="T20" fmla="*/ 960 w 4800"/>
                <a:gd name="T21" fmla="*/ 258 h 1342"/>
                <a:gd name="T22" fmla="*/ 1056 w 4800"/>
                <a:gd name="T23" fmla="*/ 1089 h 1342"/>
                <a:gd name="T24" fmla="*/ 1151 w 4800"/>
                <a:gd name="T25" fmla="*/ 254 h 1342"/>
                <a:gd name="T26" fmla="*/ 1248 w 4800"/>
                <a:gd name="T27" fmla="*/ 1095 h 1342"/>
                <a:gd name="T28" fmla="*/ 1343 w 4800"/>
                <a:gd name="T29" fmla="*/ 246 h 1342"/>
                <a:gd name="T30" fmla="*/ 1440 w 4800"/>
                <a:gd name="T31" fmla="*/ 1104 h 1342"/>
                <a:gd name="T32" fmla="*/ 1536 w 4800"/>
                <a:gd name="T33" fmla="*/ 240 h 1342"/>
                <a:gd name="T34" fmla="*/ 1632 w 4800"/>
                <a:gd name="T35" fmla="*/ 1104 h 1342"/>
                <a:gd name="T36" fmla="*/ 1728 w 4800"/>
                <a:gd name="T37" fmla="*/ 233 h 1342"/>
                <a:gd name="T38" fmla="*/ 1826 w 4800"/>
                <a:gd name="T39" fmla="*/ 1115 h 1342"/>
                <a:gd name="T40" fmla="*/ 1919 w 4800"/>
                <a:gd name="T41" fmla="*/ 225 h 1342"/>
                <a:gd name="T42" fmla="*/ 2016 w 4800"/>
                <a:gd name="T43" fmla="*/ 1125 h 1342"/>
                <a:gd name="T44" fmla="*/ 2111 w 4800"/>
                <a:gd name="T45" fmla="*/ 213 h 1342"/>
                <a:gd name="T46" fmla="*/ 2208 w 4800"/>
                <a:gd name="T47" fmla="*/ 1136 h 1342"/>
                <a:gd name="T48" fmla="*/ 2304 w 4800"/>
                <a:gd name="T49" fmla="*/ 206 h 1342"/>
                <a:gd name="T50" fmla="*/ 2402 w 4800"/>
                <a:gd name="T51" fmla="*/ 1148 h 1342"/>
                <a:gd name="T52" fmla="*/ 2496 w 4800"/>
                <a:gd name="T53" fmla="*/ 192 h 1342"/>
                <a:gd name="T54" fmla="*/ 2592 w 4800"/>
                <a:gd name="T55" fmla="*/ 1158 h 1342"/>
                <a:gd name="T56" fmla="*/ 2687 w 4800"/>
                <a:gd name="T57" fmla="*/ 180 h 1342"/>
                <a:gd name="T58" fmla="*/ 2784 w 4800"/>
                <a:gd name="T59" fmla="*/ 1172 h 1342"/>
                <a:gd name="T60" fmla="*/ 2879 w 4800"/>
                <a:gd name="T61" fmla="*/ 164 h 1342"/>
                <a:gd name="T62" fmla="*/ 2978 w 4800"/>
                <a:gd name="T63" fmla="*/ 1188 h 1342"/>
                <a:gd name="T64" fmla="*/ 3072 w 4800"/>
                <a:gd name="T65" fmla="*/ 144 h 1342"/>
                <a:gd name="T66" fmla="*/ 3168 w 4800"/>
                <a:gd name="T67" fmla="*/ 1200 h 1342"/>
                <a:gd name="T68" fmla="*/ 3264 w 4800"/>
                <a:gd name="T69" fmla="*/ 135 h 1342"/>
                <a:gd name="T70" fmla="*/ 3360 w 4800"/>
                <a:gd name="T71" fmla="*/ 1220 h 1342"/>
                <a:gd name="T72" fmla="*/ 3458 w 4800"/>
                <a:gd name="T73" fmla="*/ 117 h 1342"/>
                <a:gd name="T74" fmla="*/ 3552 w 4800"/>
                <a:gd name="T75" fmla="*/ 1236 h 1342"/>
                <a:gd name="T76" fmla="*/ 3648 w 4800"/>
                <a:gd name="T77" fmla="*/ 99 h 1342"/>
                <a:gd name="T78" fmla="*/ 3744 w 4800"/>
                <a:gd name="T79" fmla="*/ 1248 h 1342"/>
                <a:gd name="T80" fmla="*/ 3840 w 4800"/>
                <a:gd name="T81" fmla="*/ 86 h 1342"/>
                <a:gd name="T82" fmla="*/ 3936 w 4800"/>
                <a:gd name="T83" fmla="*/ 1269 h 1342"/>
                <a:gd name="T84" fmla="*/ 4031 w 4800"/>
                <a:gd name="T85" fmla="*/ 65 h 1342"/>
                <a:gd name="T86" fmla="*/ 4128 w 4800"/>
                <a:gd name="T87" fmla="*/ 1286 h 1342"/>
                <a:gd name="T88" fmla="*/ 4224 w 4800"/>
                <a:gd name="T89" fmla="*/ 48 h 1342"/>
                <a:gd name="T90" fmla="*/ 4322 w 4800"/>
                <a:gd name="T91" fmla="*/ 1301 h 1342"/>
                <a:gd name="T92" fmla="*/ 4418 w 4800"/>
                <a:gd name="T93" fmla="*/ 35 h 1342"/>
                <a:gd name="T94" fmla="*/ 4512 w 4800"/>
                <a:gd name="T95" fmla="*/ 1319 h 1342"/>
                <a:gd name="T96" fmla="*/ 4610 w 4800"/>
                <a:gd name="T97" fmla="*/ 15 h 1342"/>
                <a:gd name="T98" fmla="*/ 4706 w 4800"/>
                <a:gd name="T99" fmla="*/ 1340 h 1342"/>
                <a:gd name="T100" fmla="*/ 4800 w 4800"/>
                <a:gd name="T101" fmla="*/ 0 h 13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800"/>
                <a:gd name="T154" fmla="*/ 0 h 1342"/>
                <a:gd name="T155" fmla="*/ 4800 w 4800"/>
                <a:gd name="T156" fmla="*/ 1342 h 13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800" h="1342">
                  <a:moveTo>
                    <a:pt x="0" y="288"/>
                  </a:moveTo>
                  <a:cubicBezTo>
                    <a:pt x="32" y="672"/>
                    <a:pt x="64" y="1056"/>
                    <a:pt x="96" y="1056"/>
                  </a:cubicBezTo>
                  <a:cubicBezTo>
                    <a:pt x="128" y="1056"/>
                    <a:pt x="159" y="284"/>
                    <a:pt x="191" y="285"/>
                  </a:cubicBezTo>
                  <a:cubicBezTo>
                    <a:pt x="223" y="286"/>
                    <a:pt x="258" y="1065"/>
                    <a:pt x="290" y="1064"/>
                  </a:cubicBezTo>
                  <a:cubicBezTo>
                    <a:pt x="322" y="1063"/>
                    <a:pt x="349" y="278"/>
                    <a:pt x="381" y="279"/>
                  </a:cubicBezTo>
                  <a:cubicBezTo>
                    <a:pt x="413" y="280"/>
                    <a:pt x="448" y="1072"/>
                    <a:pt x="480" y="1071"/>
                  </a:cubicBezTo>
                  <a:cubicBezTo>
                    <a:pt x="512" y="1070"/>
                    <a:pt x="541" y="273"/>
                    <a:pt x="573" y="273"/>
                  </a:cubicBezTo>
                  <a:cubicBezTo>
                    <a:pt x="605" y="273"/>
                    <a:pt x="639" y="1074"/>
                    <a:pt x="671" y="1074"/>
                  </a:cubicBezTo>
                  <a:cubicBezTo>
                    <a:pt x="703" y="1074"/>
                    <a:pt x="736" y="269"/>
                    <a:pt x="768" y="270"/>
                  </a:cubicBezTo>
                  <a:cubicBezTo>
                    <a:pt x="800" y="271"/>
                    <a:pt x="832" y="1082"/>
                    <a:pt x="864" y="1080"/>
                  </a:cubicBezTo>
                  <a:cubicBezTo>
                    <a:pt x="896" y="1078"/>
                    <a:pt x="928" y="256"/>
                    <a:pt x="960" y="258"/>
                  </a:cubicBezTo>
                  <a:cubicBezTo>
                    <a:pt x="992" y="260"/>
                    <a:pt x="1024" y="1090"/>
                    <a:pt x="1056" y="1089"/>
                  </a:cubicBezTo>
                  <a:cubicBezTo>
                    <a:pt x="1088" y="1088"/>
                    <a:pt x="1119" y="253"/>
                    <a:pt x="1151" y="254"/>
                  </a:cubicBezTo>
                  <a:cubicBezTo>
                    <a:pt x="1183" y="255"/>
                    <a:pt x="1216" y="1096"/>
                    <a:pt x="1248" y="1095"/>
                  </a:cubicBezTo>
                  <a:cubicBezTo>
                    <a:pt x="1280" y="1094"/>
                    <a:pt x="1311" y="244"/>
                    <a:pt x="1343" y="246"/>
                  </a:cubicBezTo>
                  <a:cubicBezTo>
                    <a:pt x="1375" y="248"/>
                    <a:pt x="1408" y="1105"/>
                    <a:pt x="1440" y="1104"/>
                  </a:cubicBezTo>
                  <a:cubicBezTo>
                    <a:pt x="1472" y="1103"/>
                    <a:pt x="1504" y="240"/>
                    <a:pt x="1536" y="240"/>
                  </a:cubicBezTo>
                  <a:cubicBezTo>
                    <a:pt x="1568" y="240"/>
                    <a:pt x="1600" y="1105"/>
                    <a:pt x="1632" y="1104"/>
                  </a:cubicBezTo>
                  <a:cubicBezTo>
                    <a:pt x="1664" y="1103"/>
                    <a:pt x="1696" y="231"/>
                    <a:pt x="1728" y="233"/>
                  </a:cubicBezTo>
                  <a:cubicBezTo>
                    <a:pt x="1760" y="235"/>
                    <a:pt x="1794" y="1116"/>
                    <a:pt x="1826" y="1115"/>
                  </a:cubicBezTo>
                  <a:cubicBezTo>
                    <a:pt x="1858" y="1114"/>
                    <a:pt x="1887" y="223"/>
                    <a:pt x="1919" y="225"/>
                  </a:cubicBezTo>
                  <a:cubicBezTo>
                    <a:pt x="1951" y="227"/>
                    <a:pt x="1984" y="1127"/>
                    <a:pt x="2016" y="1125"/>
                  </a:cubicBezTo>
                  <a:cubicBezTo>
                    <a:pt x="2048" y="1123"/>
                    <a:pt x="2079" y="211"/>
                    <a:pt x="2111" y="213"/>
                  </a:cubicBezTo>
                  <a:cubicBezTo>
                    <a:pt x="2143" y="215"/>
                    <a:pt x="2176" y="1137"/>
                    <a:pt x="2208" y="1136"/>
                  </a:cubicBezTo>
                  <a:cubicBezTo>
                    <a:pt x="2240" y="1135"/>
                    <a:pt x="2272" y="204"/>
                    <a:pt x="2304" y="206"/>
                  </a:cubicBezTo>
                  <a:cubicBezTo>
                    <a:pt x="2336" y="208"/>
                    <a:pt x="2370" y="1150"/>
                    <a:pt x="2402" y="1148"/>
                  </a:cubicBezTo>
                  <a:cubicBezTo>
                    <a:pt x="2434" y="1146"/>
                    <a:pt x="2464" y="190"/>
                    <a:pt x="2496" y="192"/>
                  </a:cubicBezTo>
                  <a:cubicBezTo>
                    <a:pt x="2528" y="194"/>
                    <a:pt x="2560" y="1160"/>
                    <a:pt x="2592" y="1158"/>
                  </a:cubicBezTo>
                  <a:cubicBezTo>
                    <a:pt x="2624" y="1156"/>
                    <a:pt x="2655" y="178"/>
                    <a:pt x="2687" y="180"/>
                  </a:cubicBezTo>
                  <a:cubicBezTo>
                    <a:pt x="2719" y="182"/>
                    <a:pt x="2752" y="1175"/>
                    <a:pt x="2784" y="1172"/>
                  </a:cubicBezTo>
                  <a:cubicBezTo>
                    <a:pt x="2816" y="1169"/>
                    <a:pt x="2847" y="161"/>
                    <a:pt x="2879" y="164"/>
                  </a:cubicBezTo>
                  <a:cubicBezTo>
                    <a:pt x="2911" y="167"/>
                    <a:pt x="2946" y="1191"/>
                    <a:pt x="2978" y="1188"/>
                  </a:cubicBezTo>
                  <a:cubicBezTo>
                    <a:pt x="3010" y="1185"/>
                    <a:pt x="3040" y="142"/>
                    <a:pt x="3072" y="144"/>
                  </a:cubicBezTo>
                  <a:cubicBezTo>
                    <a:pt x="3104" y="146"/>
                    <a:pt x="3136" y="1202"/>
                    <a:pt x="3168" y="1200"/>
                  </a:cubicBezTo>
                  <a:cubicBezTo>
                    <a:pt x="3200" y="1198"/>
                    <a:pt x="3232" y="132"/>
                    <a:pt x="3264" y="135"/>
                  </a:cubicBezTo>
                  <a:cubicBezTo>
                    <a:pt x="3296" y="138"/>
                    <a:pt x="3328" y="1223"/>
                    <a:pt x="3360" y="1220"/>
                  </a:cubicBezTo>
                  <a:cubicBezTo>
                    <a:pt x="3392" y="1217"/>
                    <a:pt x="3426" y="114"/>
                    <a:pt x="3458" y="117"/>
                  </a:cubicBezTo>
                  <a:cubicBezTo>
                    <a:pt x="3490" y="120"/>
                    <a:pt x="3520" y="1239"/>
                    <a:pt x="3552" y="1236"/>
                  </a:cubicBezTo>
                  <a:cubicBezTo>
                    <a:pt x="3584" y="1233"/>
                    <a:pt x="3616" y="97"/>
                    <a:pt x="3648" y="99"/>
                  </a:cubicBezTo>
                  <a:cubicBezTo>
                    <a:pt x="3680" y="101"/>
                    <a:pt x="3712" y="1250"/>
                    <a:pt x="3744" y="1248"/>
                  </a:cubicBezTo>
                  <a:cubicBezTo>
                    <a:pt x="3776" y="1246"/>
                    <a:pt x="3808" y="83"/>
                    <a:pt x="3840" y="86"/>
                  </a:cubicBezTo>
                  <a:cubicBezTo>
                    <a:pt x="3872" y="89"/>
                    <a:pt x="3904" y="1272"/>
                    <a:pt x="3936" y="1269"/>
                  </a:cubicBezTo>
                  <a:cubicBezTo>
                    <a:pt x="3968" y="1266"/>
                    <a:pt x="3999" y="62"/>
                    <a:pt x="4031" y="65"/>
                  </a:cubicBezTo>
                  <a:cubicBezTo>
                    <a:pt x="4063" y="68"/>
                    <a:pt x="4096" y="1289"/>
                    <a:pt x="4128" y="1286"/>
                  </a:cubicBezTo>
                  <a:cubicBezTo>
                    <a:pt x="4160" y="1283"/>
                    <a:pt x="4192" y="46"/>
                    <a:pt x="4224" y="48"/>
                  </a:cubicBezTo>
                  <a:cubicBezTo>
                    <a:pt x="4256" y="50"/>
                    <a:pt x="4290" y="1303"/>
                    <a:pt x="4322" y="1301"/>
                  </a:cubicBezTo>
                  <a:cubicBezTo>
                    <a:pt x="4354" y="1299"/>
                    <a:pt x="4386" y="32"/>
                    <a:pt x="4418" y="35"/>
                  </a:cubicBezTo>
                  <a:cubicBezTo>
                    <a:pt x="4450" y="38"/>
                    <a:pt x="4480" y="1322"/>
                    <a:pt x="4512" y="1319"/>
                  </a:cubicBezTo>
                  <a:cubicBezTo>
                    <a:pt x="4544" y="1316"/>
                    <a:pt x="4578" y="12"/>
                    <a:pt x="4610" y="15"/>
                  </a:cubicBezTo>
                  <a:cubicBezTo>
                    <a:pt x="4642" y="18"/>
                    <a:pt x="4674" y="1342"/>
                    <a:pt x="4706" y="1340"/>
                  </a:cubicBezTo>
                  <a:cubicBezTo>
                    <a:pt x="4738" y="1338"/>
                    <a:pt x="4781" y="279"/>
                    <a:pt x="4800" y="0"/>
                  </a:cubicBez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7" name="Freeform 108"/>
            <p:cNvSpPr>
              <a:spLocks/>
            </p:cNvSpPr>
            <p:nvPr/>
          </p:nvSpPr>
          <p:spPr bwMode="auto">
            <a:xfrm>
              <a:off x="4937125" y="3197235"/>
              <a:ext cx="3698875" cy="1131887"/>
            </a:xfrm>
            <a:custGeom>
              <a:avLst/>
              <a:gdLst>
                <a:gd name="T0" fmla="*/ 0 w 4800"/>
                <a:gd name="T1" fmla="*/ 288 h 1342"/>
                <a:gd name="T2" fmla="*/ 96 w 4800"/>
                <a:gd name="T3" fmla="*/ 1056 h 1342"/>
                <a:gd name="T4" fmla="*/ 191 w 4800"/>
                <a:gd name="T5" fmla="*/ 285 h 1342"/>
                <a:gd name="T6" fmla="*/ 290 w 4800"/>
                <a:gd name="T7" fmla="*/ 1064 h 1342"/>
                <a:gd name="T8" fmla="*/ 381 w 4800"/>
                <a:gd name="T9" fmla="*/ 279 h 1342"/>
                <a:gd name="T10" fmla="*/ 480 w 4800"/>
                <a:gd name="T11" fmla="*/ 1071 h 1342"/>
                <a:gd name="T12" fmla="*/ 573 w 4800"/>
                <a:gd name="T13" fmla="*/ 273 h 1342"/>
                <a:gd name="T14" fmla="*/ 671 w 4800"/>
                <a:gd name="T15" fmla="*/ 1074 h 1342"/>
                <a:gd name="T16" fmla="*/ 768 w 4800"/>
                <a:gd name="T17" fmla="*/ 270 h 1342"/>
                <a:gd name="T18" fmla="*/ 864 w 4800"/>
                <a:gd name="T19" fmla="*/ 1080 h 1342"/>
                <a:gd name="T20" fmla="*/ 960 w 4800"/>
                <a:gd name="T21" fmla="*/ 258 h 1342"/>
                <a:gd name="T22" fmla="*/ 1056 w 4800"/>
                <a:gd name="T23" fmla="*/ 1089 h 1342"/>
                <a:gd name="T24" fmla="*/ 1151 w 4800"/>
                <a:gd name="T25" fmla="*/ 254 h 1342"/>
                <a:gd name="T26" fmla="*/ 1248 w 4800"/>
                <a:gd name="T27" fmla="*/ 1095 h 1342"/>
                <a:gd name="T28" fmla="*/ 1343 w 4800"/>
                <a:gd name="T29" fmla="*/ 246 h 1342"/>
                <a:gd name="T30" fmla="*/ 1440 w 4800"/>
                <a:gd name="T31" fmla="*/ 1104 h 1342"/>
                <a:gd name="T32" fmla="*/ 1536 w 4800"/>
                <a:gd name="T33" fmla="*/ 240 h 1342"/>
                <a:gd name="T34" fmla="*/ 1632 w 4800"/>
                <a:gd name="T35" fmla="*/ 1104 h 1342"/>
                <a:gd name="T36" fmla="*/ 1728 w 4800"/>
                <a:gd name="T37" fmla="*/ 233 h 1342"/>
                <a:gd name="T38" fmla="*/ 1826 w 4800"/>
                <a:gd name="T39" fmla="*/ 1115 h 1342"/>
                <a:gd name="T40" fmla="*/ 1919 w 4800"/>
                <a:gd name="T41" fmla="*/ 225 h 1342"/>
                <a:gd name="T42" fmla="*/ 2016 w 4800"/>
                <a:gd name="T43" fmla="*/ 1125 h 1342"/>
                <a:gd name="T44" fmla="*/ 2111 w 4800"/>
                <a:gd name="T45" fmla="*/ 213 h 1342"/>
                <a:gd name="T46" fmla="*/ 2208 w 4800"/>
                <a:gd name="T47" fmla="*/ 1136 h 1342"/>
                <a:gd name="T48" fmla="*/ 2304 w 4800"/>
                <a:gd name="T49" fmla="*/ 206 h 1342"/>
                <a:gd name="T50" fmla="*/ 2402 w 4800"/>
                <a:gd name="T51" fmla="*/ 1148 h 1342"/>
                <a:gd name="T52" fmla="*/ 2496 w 4800"/>
                <a:gd name="T53" fmla="*/ 192 h 1342"/>
                <a:gd name="T54" fmla="*/ 2592 w 4800"/>
                <a:gd name="T55" fmla="*/ 1158 h 1342"/>
                <a:gd name="T56" fmla="*/ 2687 w 4800"/>
                <a:gd name="T57" fmla="*/ 180 h 1342"/>
                <a:gd name="T58" fmla="*/ 2784 w 4800"/>
                <a:gd name="T59" fmla="*/ 1172 h 1342"/>
                <a:gd name="T60" fmla="*/ 2879 w 4800"/>
                <a:gd name="T61" fmla="*/ 164 h 1342"/>
                <a:gd name="T62" fmla="*/ 2978 w 4800"/>
                <a:gd name="T63" fmla="*/ 1188 h 1342"/>
                <a:gd name="T64" fmla="*/ 3072 w 4800"/>
                <a:gd name="T65" fmla="*/ 144 h 1342"/>
                <a:gd name="T66" fmla="*/ 3168 w 4800"/>
                <a:gd name="T67" fmla="*/ 1200 h 1342"/>
                <a:gd name="T68" fmla="*/ 3264 w 4800"/>
                <a:gd name="T69" fmla="*/ 135 h 1342"/>
                <a:gd name="T70" fmla="*/ 3360 w 4800"/>
                <a:gd name="T71" fmla="*/ 1220 h 1342"/>
                <a:gd name="T72" fmla="*/ 3458 w 4800"/>
                <a:gd name="T73" fmla="*/ 117 h 1342"/>
                <a:gd name="T74" fmla="*/ 3552 w 4800"/>
                <a:gd name="T75" fmla="*/ 1236 h 1342"/>
                <a:gd name="T76" fmla="*/ 3648 w 4800"/>
                <a:gd name="T77" fmla="*/ 99 h 1342"/>
                <a:gd name="T78" fmla="*/ 3744 w 4800"/>
                <a:gd name="T79" fmla="*/ 1248 h 1342"/>
                <a:gd name="T80" fmla="*/ 3840 w 4800"/>
                <a:gd name="T81" fmla="*/ 86 h 1342"/>
                <a:gd name="T82" fmla="*/ 3936 w 4800"/>
                <a:gd name="T83" fmla="*/ 1269 h 1342"/>
                <a:gd name="T84" fmla="*/ 4031 w 4800"/>
                <a:gd name="T85" fmla="*/ 65 h 1342"/>
                <a:gd name="T86" fmla="*/ 4128 w 4800"/>
                <a:gd name="T87" fmla="*/ 1286 h 1342"/>
                <a:gd name="T88" fmla="*/ 4224 w 4800"/>
                <a:gd name="T89" fmla="*/ 48 h 1342"/>
                <a:gd name="T90" fmla="*/ 4322 w 4800"/>
                <a:gd name="T91" fmla="*/ 1301 h 1342"/>
                <a:gd name="T92" fmla="*/ 4418 w 4800"/>
                <a:gd name="T93" fmla="*/ 35 h 1342"/>
                <a:gd name="T94" fmla="*/ 4512 w 4800"/>
                <a:gd name="T95" fmla="*/ 1319 h 1342"/>
                <a:gd name="T96" fmla="*/ 4610 w 4800"/>
                <a:gd name="T97" fmla="*/ 15 h 1342"/>
                <a:gd name="T98" fmla="*/ 4706 w 4800"/>
                <a:gd name="T99" fmla="*/ 1340 h 1342"/>
                <a:gd name="T100" fmla="*/ 4800 w 4800"/>
                <a:gd name="T101" fmla="*/ 0 h 13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800"/>
                <a:gd name="T154" fmla="*/ 0 h 1342"/>
                <a:gd name="T155" fmla="*/ 4800 w 4800"/>
                <a:gd name="T156" fmla="*/ 1342 h 13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800" h="1342">
                  <a:moveTo>
                    <a:pt x="0" y="288"/>
                  </a:moveTo>
                  <a:cubicBezTo>
                    <a:pt x="32" y="672"/>
                    <a:pt x="64" y="1056"/>
                    <a:pt x="96" y="1056"/>
                  </a:cubicBezTo>
                  <a:cubicBezTo>
                    <a:pt x="128" y="1056"/>
                    <a:pt x="159" y="284"/>
                    <a:pt x="191" y="285"/>
                  </a:cubicBezTo>
                  <a:cubicBezTo>
                    <a:pt x="223" y="286"/>
                    <a:pt x="258" y="1065"/>
                    <a:pt x="290" y="1064"/>
                  </a:cubicBezTo>
                  <a:cubicBezTo>
                    <a:pt x="322" y="1063"/>
                    <a:pt x="349" y="278"/>
                    <a:pt x="381" y="279"/>
                  </a:cubicBezTo>
                  <a:cubicBezTo>
                    <a:pt x="413" y="280"/>
                    <a:pt x="448" y="1072"/>
                    <a:pt x="480" y="1071"/>
                  </a:cubicBezTo>
                  <a:cubicBezTo>
                    <a:pt x="512" y="1070"/>
                    <a:pt x="541" y="273"/>
                    <a:pt x="573" y="273"/>
                  </a:cubicBezTo>
                  <a:cubicBezTo>
                    <a:pt x="605" y="273"/>
                    <a:pt x="639" y="1074"/>
                    <a:pt x="671" y="1074"/>
                  </a:cubicBezTo>
                  <a:cubicBezTo>
                    <a:pt x="703" y="1074"/>
                    <a:pt x="736" y="269"/>
                    <a:pt x="768" y="270"/>
                  </a:cubicBezTo>
                  <a:cubicBezTo>
                    <a:pt x="800" y="271"/>
                    <a:pt x="832" y="1082"/>
                    <a:pt x="864" y="1080"/>
                  </a:cubicBezTo>
                  <a:cubicBezTo>
                    <a:pt x="896" y="1078"/>
                    <a:pt x="928" y="256"/>
                    <a:pt x="960" y="258"/>
                  </a:cubicBezTo>
                  <a:cubicBezTo>
                    <a:pt x="992" y="260"/>
                    <a:pt x="1024" y="1090"/>
                    <a:pt x="1056" y="1089"/>
                  </a:cubicBezTo>
                  <a:cubicBezTo>
                    <a:pt x="1088" y="1088"/>
                    <a:pt x="1119" y="253"/>
                    <a:pt x="1151" y="254"/>
                  </a:cubicBezTo>
                  <a:cubicBezTo>
                    <a:pt x="1183" y="255"/>
                    <a:pt x="1216" y="1096"/>
                    <a:pt x="1248" y="1095"/>
                  </a:cubicBezTo>
                  <a:cubicBezTo>
                    <a:pt x="1280" y="1094"/>
                    <a:pt x="1311" y="244"/>
                    <a:pt x="1343" y="246"/>
                  </a:cubicBezTo>
                  <a:cubicBezTo>
                    <a:pt x="1375" y="248"/>
                    <a:pt x="1408" y="1105"/>
                    <a:pt x="1440" y="1104"/>
                  </a:cubicBezTo>
                  <a:cubicBezTo>
                    <a:pt x="1472" y="1103"/>
                    <a:pt x="1504" y="240"/>
                    <a:pt x="1536" y="240"/>
                  </a:cubicBezTo>
                  <a:cubicBezTo>
                    <a:pt x="1568" y="240"/>
                    <a:pt x="1600" y="1105"/>
                    <a:pt x="1632" y="1104"/>
                  </a:cubicBezTo>
                  <a:cubicBezTo>
                    <a:pt x="1664" y="1103"/>
                    <a:pt x="1696" y="231"/>
                    <a:pt x="1728" y="233"/>
                  </a:cubicBezTo>
                  <a:cubicBezTo>
                    <a:pt x="1760" y="235"/>
                    <a:pt x="1794" y="1116"/>
                    <a:pt x="1826" y="1115"/>
                  </a:cubicBezTo>
                  <a:cubicBezTo>
                    <a:pt x="1858" y="1114"/>
                    <a:pt x="1887" y="223"/>
                    <a:pt x="1919" y="225"/>
                  </a:cubicBezTo>
                  <a:cubicBezTo>
                    <a:pt x="1951" y="227"/>
                    <a:pt x="1984" y="1127"/>
                    <a:pt x="2016" y="1125"/>
                  </a:cubicBezTo>
                  <a:cubicBezTo>
                    <a:pt x="2048" y="1123"/>
                    <a:pt x="2079" y="211"/>
                    <a:pt x="2111" y="213"/>
                  </a:cubicBezTo>
                  <a:cubicBezTo>
                    <a:pt x="2143" y="215"/>
                    <a:pt x="2176" y="1137"/>
                    <a:pt x="2208" y="1136"/>
                  </a:cubicBezTo>
                  <a:cubicBezTo>
                    <a:pt x="2240" y="1135"/>
                    <a:pt x="2272" y="204"/>
                    <a:pt x="2304" y="206"/>
                  </a:cubicBezTo>
                  <a:cubicBezTo>
                    <a:pt x="2336" y="208"/>
                    <a:pt x="2370" y="1150"/>
                    <a:pt x="2402" y="1148"/>
                  </a:cubicBezTo>
                  <a:cubicBezTo>
                    <a:pt x="2434" y="1146"/>
                    <a:pt x="2464" y="190"/>
                    <a:pt x="2496" y="192"/>
                  </a:cubicBezTo>
                  <a:cubicBezTo>
                    <a:pt x="2528" y="194"/>
                    <a:pt x="2560" y="1160"/>
                    <a:pt x="2592" y="1158"/>
                  </a:cubicBezTo>
                  <a:cubicBezTo>
                    <a:pt x="2624" y="1156"/>
                    <a:pt x="2655" y="178"/>
                    <a:pt x="2687" y="180"/>
                  </a:cubicBezTo>
                  <a:cubicBezTo>
                    <a:pt x="2719" y="182"/>
                    <a:pt x="2752" y="1175"/>
                    <a:pt x="2784" y="1172"/>
                  </a:cubicBezTo>
                  <a:cubicBezTo>
                    <a:pt x="2816" y="1169"/>
                    <a:pt x="2847" y="161"/>
                    <a:pt x="2879" y="164"/>
                  </a:cubicBezTo>
                  <a:cubicBezTo>
                    <a:pt x="2911" y="167"/>
                    <a:pt x="2946" y="1191"/>
                    <a:pt x="2978" y="1188"/>
                  </a:cubicBezTo>
                  <a:cubicBezTo>
                    <a:pt x="3010" y="1185"/>
                    <a:pt x="3040" y="142"/>
                    <a:pt x="3072" y="144"/>
                  </a:cubicBezTo>
                  <a:cubicBezTo>
                    <a:pt x="3104" y="146"/>
                    <a:pt x="3136" y="1202"/>
                    <a:pt x="3168" y="1200"/>
                  </a:cubicBezTo>
                  <a:cubicBezTo>
                    <a:pt x="3200" y="1198"/>
                    <a:pt x="3232" y="132"/>
                    <a:pt x="3264" y="135"/>
                  </a:cubicBezTo>
                  <a:cubicBezTo>
                    <a:pt x="3296" y="138"/>
                    <a:pt x="3328" y="1223"/>
                    <a:pt x="3360" y="1220"/>
                  </a:cubicBezTo>
                  <a:cubicBezTo>
                    <a:pt x="3392" y="1217"/>
                    <a:pt x="3426" y="114"/>
                    <a:pt x="3458" y="117"/>
                  </a:cubicBezTo>
                  <a:cubicBezTo>
                    <a:pt x="3490" y="120"/>
                    <a:pt x="3520" y="1239"/>
                    <a:pt x="3552" y="1236"/>
                  </a:cubicBezTo>
                  <a:cubicBezTo>
                    <a:pt x="3584" y="1233"/>
                    <a:pt x="3616" y="97"/>
                    <a:pt x="3648" y="99"/>
                  </a:cubicBezTo>
                  <a:cubicBezTo>
                    <a:pt x="3680" y="101"/>
                    <a:pt x="3712" y="1250"/>
                    <a:pt x="3744" y="1248"/>
                  </a:cubicBezTo>
                  <a:cubicBezTo>
                    <a:pt x="3776" y="1246"/>
                    <a:pt x="3808" y="83"/>
                    <a:pt x="3840" y="86"/>
                  </a:cubicBezTo>
                  <a:cubicBezTo>
                    <a:pt x="3872" y="89"/>
                    <a:pt x="3904" y="1272"/>
                    <a:pt x="3936" y="1269"/>
                  </a:cubicBezTo>
                  <a:cubicBezTo>
                    <a:pt x="3968" y="1266"/>
                    <a:pt x="3999" y="62"/>
                    <a:pt x="4031" y="65"/>
                  </a:cubicBezTo>
                  <a:cubicBezTo>
                    <a:pt x="4063" y="68"/>
                    <a:pt x="4096" y="1289"/>
                    <a:pt x="4128" y="1286"/>
                  </a:cubicBezTo>
                  <a:cubicBezTo>
                    <a:pt x="4160" y="1283"/>
                    <a:pt x="4192" y="46"/>
                    <a:pt x="4224" y="48"/>
                  </a:cubicBezTo>
                  <a:cubicBezTo>
                    <a:pt x="4256" y="50"/>
                    <a:pt x="4290" y="1303"/>
                    <a:pt x="4322" y="1301"/>
                  </a:cubicBezTo>
                  <a:cubicBezTo>
                    <a:pt x="4354" y="1299"/>
                    <a:pt x="4386" y="32"/>
                    <a:pt x="4418" y="35"/>
                  </a:cubicBezTo>
                  <a:cubicBezTo>
                    <a:pt x="4450" y="38"/>
                    <a:pt x="4480" y="1322"/>
                    <a:pt x="4512" y="1319"/>
                  </a:cubicBezTo>
                  <a:cubicBezTo>
                    <a:pt x="4544" y="1316"/>
                    <a:pt x="4578" y="12"/>
                    <a:pt x="4610" y="15"/>
                  </a:cubicBezTo>
                  <a:cubicBezTo>
                    <a:pt x="4642" y="18"/>
                    <a:pt x="4674" y="1342"/>
                    <a:pt x="4706" y="1340"/>
                  </a:cubicBezTo>
                  <a:cubicBezTo>
                    <a:pt x="4738" y="1338"/>
                    <a:pt x="4781" y="279"/>
                    <a:pt x="480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97028" name="Text Box 4"/>
            <p:cNvSpPr txBox="1">
              <a:spLocks noChangeArrowheads="1"/>
            </p:cNvSpPr>
            <p:nvPr/>
          </p:nvSpPr>
          <p:spPr bwMode="auto">
            <a:xfrm>
              <a:off x="785786" y="4214818"/>
              <a:ext cx="3857684" cy="70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  <a:sym typeface="Wingdings" pitchFamily="2" charset="2"/>
                </a:rPr>
                <a:t></a:t>
              </a:r>
              <a:r>
                <a:rPr kumimoji="1" lang="en-US" altLang="ja-JP" sz="18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8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Information on </a:t>
              </a:r>
              <a:r>
                <a:rPr kumimoji="1" lang="en-US" altLang="ja-JP" sz="1800" b="1" kern="1200" dirty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acceleration 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800" b="1" kern="1200" dirty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en-US" altLang="ja-JP" sz="1800" b="1" kern="1200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of </a:t>
              </a:r>
              <a:r>
                <a:rPr kumimoji="1" lang="en-US" altLang="ja-JP" sz="1800" b="1" kern="1200" dirty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expansion of the universe</a:t>
              </a:r>
            </a:p>
          </p:txBody>
        </p:sp>
        <p:sp>
          <p:nvSpPr>
            <p:cNvPr id="897029" name="Text Box 5"/>
            <p:cNvSpPr txBox="1">
              <a:spLocks noChangeArrowheads="1"/>
            </p:cNvSpPr>
            <p:nvPr/>
          </p:nvSpPr>
          <p:spPr bwMode="auto">
            <a:xfrm>
              <a:off x="2187250" y="3434462"/>
              <a:ext cx="20989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chirp </a:t>
              </a:r>
              <a:r>
                <a:rPr kumimoji="1" lang="en-US" altLang="ja-JP" sz="16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waveform</a:t>
              </a:r>
            </a:p>
          </p:txBody>
        </p:sp>
        <p:sp>
          <p:nvSpPr>
            <p:cNvPr id="897031" name="Text Box 7"/>
            <p:cNvSpPr txBox="1">
              <a:spLocks noChangeArrowheads="1"/>
            </p:cNvSpPr>
            <p:nvPr/>
          </p:nvSpPr>
          <p:spPr bwMode="auto">
            <a:xfrm>
              <a:off x="1142976" y="3429000"/>
              <a:ext cx="165576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Distance:</a:t>
              </a:r>
            </a:p>
          </p:txBody>
        </p:sp>
        <p:sp>
          <p:nvSpPr>
            <p:cNvPr id="897032" name="Text Box 8"/>
            <p:cNvSpPr txBox="1">
              <a:spLocks noChangeArrowheads="1"/>
            </p:cNvSpPr>
            <p:nvPr/>
          </p:nvSpPr>
          <p:spPr bwMode="auto">
            <a:xfrm>
              <a:off x="1142976" y="3767554"/>
              <a:ext cx="15716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Redshift: </a:t>
              </a:r>
            </a:p>
          </p:txBody>
        </p:sp>
        <p:sp>
          <p:nvSpPr>
            <p:cNvPr id="897033" name="Text Box 9"/>
            <p:cNvSpPr txBox="1">
              <a:spLocks noChangeArrowheads="1"/>
            </p:cNvSpPr>
            <p:nvPr/>
          </p:nvSpPr>
          <p:spPr bwMode="auto">
            <a:xfrm>
              <a:off x="2191304" y="3777530"/>
              <a:ext cx="242889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host galaxy</a:t>
              </a:r>
            </a:p>
          </p:txBody>
        </p:sp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571472" y="2280530"/>
              <a:ext cx="300039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sym typeface="Wingdings" pitchFamily="2" charset="2"/>
                </a:rPr>
                <a:t> ‘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Standard Siren’</a:t>
              </a:r>
              <a:r>
                <a:rPr kumimoji="1" lang="en-US" altLang="ja-JP" sz="2000" b="1" kern="1200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endParaRPr kumimoji="1" lang="en-US" altLang="ja-JP" sz="20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928630" y="2727269"/>
              <a:ext cx="3286180" cy="70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ja-JP" sz="1800" b="1" dirty="0" smtClean="0">
                  <a:solidFill>
                    <a:srgbClr val="FFFFFF"/>
                  </a:solidFill>
                </a:rPr>
                <a:t>R</a:t>
              </a:r>
              <a:r>
                <a:rPr kumimoji="1" lang="en-US" altLang="ja-JP" sz="18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elationship </a:t>
              </a:r>
              <a:r>
                <a:rPr kumimoji="1" lang="en-US" altLang="ja-JP" sz="18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between 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8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distance and redshift </a:t>
              </a:r>
            </a:p>
          </p:txBody>
        </p:sp>
        <p:sp>
          <p:nvSpPr>
            <p:cNvPr id="62" name="Oval 93"/>
            <p:cNvSpPr>
              <a:spLocks noChangeArrowheads="1"/>
            </p:cNvSpPr>
            <p:nvPr/>
          </p:nvSpPr>
          <p:spPr bwMode="auto">
            <a:xfrm rot="20307080">
              <a:off x="5302394" y="2622560"/>
              <a:ext cx="329911" cy="161925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3" name="Oval 94"/>
            <p:cNvSpPr>
              <a:spLocks noChangeArrowheads="1"/>
            </p:cNvSpPr>
            <p:nvPr/>
          </p:nvSpPr>
          <p:spPr bwMode="auto">
            <a:xfrm rot="20307080">
              <a:off x="5584119" y="2602454"/>
              <a:ext cx="73314" cy="80963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4" name="Oval 95"/>
            <p:cNvSpPr>
              <a:spLocks noChangeArrowheads="1"/>
            </p:cNvSpPr>
            <p:nvPr/>
          </p:nvSpPr>
          <p:spPr bwMode="auto">
            <a:xfrm rot="20307080">
              <a:off x="5277266" y="2723628"/>
              <a:ext cx="73314" cy="80963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5" name="Line 96"/>
            <p:cNvSpPr>
              <a:spLocks noChangeShapeType="1"/>
            </p:cNvSpPr>
            <p:nvPr/>
          </p:nvSpPr>
          <p:spPr bwMode="auto">
            <a:xfrm rot="20307080">
              <a:off x="5478758" y="2778826"/>
              <a:ext cx="3665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6" name="Line 97"/>
            <p:cNvSpPr>
              <a:spLocks noChangeShapeType="1"/>
            </p:cNvSpPr>
            <p:nvPr/>
          </p:nvSpPr>
          <p:spPr bwMode="auto">
            <a:xfrm rot="20307080" flipH="1">
              <a:off x="5419284" y="2628219"/>
              <a:ext cx="3665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68" name="Group 99"/>
            <p:cNvGrpSpPr>
              <a:grpSpLocks/>
            </p:cNvGrpSpPr>
            <p:nvPr/>
          </p:nvGrpSpPr>
          <p:grpSpPr bwMode="auto">
            <a:xfrm>
              <a:off x="8121848" y="2581965"/>
              <a:ext cx="220266" cy="201839"/>
              <a:chOff x="4176" y="1776"/>
              <a:chExt cx="288" cy="240"/>
            </a:xfrm>
          </p:grpSpPr>
          <p:sp>
            <p:nvSpPr>
              <p:cNvPr id="72" name="Line 100"/>
              <p:cNvSpPr>
                <a:spLocks noChangeShapeType="1"/>
              </p:cNvSpPr>
              <p:nvPr/>
            </p:nvSpPr>
            <p:spPr bwMode="auto">
              <a:xfrm flipH="1">
                <a:off x="4176" y="1776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3" name="Line 101"/>
              <p:cNvSpPr>
                <a:spLocks noChangeShapeType="1"/>
              </p:cNvSpPr>
              <p:nvPr/>
            </p:nvSpPr>
            <p:spPr bwMode="auto">
              <a:xfrm>
                <a:off x="4320" y="1776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4" name="Line 102"/>
              <p:cNvSpPr>
                <a:spLocks noChangeShapeType="1"/>
              </p:cNvSpPr>
              <p:nvPr/>
            </p:nvSpPr>
            <p:spPr bwMode="auto">
              <a:xfrm>
                <a:off x="4176" y="2016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69" name="Oval 103"/>
            <p:cNvSpPr>
              <a:spLocks noChangeArrowheads="1"/>
            </p:cNvSpPr>
            <p:nvPr/>
          </p:nvSpPr>
          <p:spPr bwMode="auto">
            <a:xfrm>
              <a:off x="8195270" y="2541597"/>
              <a:ext cx="73422" cy="8073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0" name="Oval 104"/>
            <p:cNvSpPr>
              <a:spLocks noChangeArrowheads="1"/>
            </p:cNvSpPr>
            <p:nvPr/>
          </p:nvSpPr>
          <p:spPr bwMode="auto">
            <a:xfrm>
              <a:off x="8085137" y="2743436"/>
              <a:ext cx="73422" cy="8073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1" name="Oval 105"/>
            <p:cNvSpPr>
              <a:spLocks noChangeArrowheads="1"/>
            </p:cNvSpPr>
            <p:nvPr/>
          </p:nvSpPr>
          <p:spPr bwMode="auto">
            <a:xfrm>
              <a:off x="8305403" y="2743436"/>
              <a:ext cx="73422" cy="8073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5" name="Rectangle 106"/>
            <p:cNvSpPr>
              <a:spLocks noChangeArrowheads="1"/>
            </p:cNvSpPr>
            <p:nvPr/>
          </p:nvSpPr>
          <p:spPr bwMode="auto">
            <a:xfrm>
              <a:off x="4862512" y="3148022"/>
              <a:ext cx="3803650" cy="1344613"/>
            </a:xfrm>
            <a:prstGeom prst="rect">
              <a:avLst/>
            </a:prstGeom>
            <a:noFill/>
            <a:ln w="1905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8" name="Line 109"/>
            <p:cNvSpPr>
              <a:spLocks noChangeShapeType="1"/>
            </p:cNvSpPr>
            <p:nvPr/>
          </p:nvSpPr>
          <p:spPr bwMode="auto">
            <a:xfrm>
              <a:off x="8232775" y="2824172"/>
              <a:ext cx="0" cy="323850"/>
            </a:xfrm>
            <a:prstGeom prst="line">
              <a:avLst/>
            </a:prstGeom>
            <a:noFill/>
            <a:ln w="28575">
              <a:solidFill>
                <a:srgbClr val="DDDDDD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9" name="Freeform 110"/>
            <p:cNvSpPr>
              <a:spLocks/>
            </p:cNvSpPr>
            <p:nvPr/>
          </p:nvSpPr>
          <p:spPr bwMode="auto">
            <a:xfrm>
              <a:off x="5668962" y="2622560"/>
              <a:ext cx="2343150" cy="120650"/>
            </a:xfrm>
            <a:custGeom>
              <a:avLst/>
              <a:gdLst>
                <a:gd name="T0" fmla="*/ 0 w 768"/>
                <a:gd name="T1" fmla="*/ 48 h 48"/>
                <a:gd name="T2" fmla="*/ 48 w 768"/>
                <a:gd name="T3" fmla="*/ 0 h 48"/>
                <a:gd name="T4" fmla="*/ 96 w 768"/>
                <a:gd name="T5" fmla="*/ 48 h 48"/>
                <a:gd name="T6" fmla="*/ 144 w 768"/>
                <a:gd name="T7" fmla="*/ 0 h 48"/>
                <a:gd name="T8" fmla="*/ 192 w 768"/>
                <a:gd name="T9" fmla="*/ 48 h 48"/>
                <a:gd name="T10" fmla="*/ 240 w 768"/>
                <a:gd name="T11" fmla="*/ 0 h 48"/>
                <a:gd name="T12" fmla="*/ 288 w 768"/>
                <a:gd name="T13" fmla="*/ 48 h 48"/>
                <a:gd name="T14" fmla="*/ 336 w 768"/>
                <a:gd name="T15" fmla="*/ 0 h 48"/>
                <a:gd name="T16" fmla="*/ 384 w 768"/>
                <a:gd name="T17" fmla="*/ 48 h 48"/>
                <a:gd name="T18" fmla="*/ 432 w 768"/>
                <a:gd name="T19" fmla="*/ 0 h 48"/>
                <a:gd name="T20" fmla="*/ 480 w 768"/>
                <a:gd name="T21" fmla="*/ 48 h 48"/>
                <a:gd name="T22" fmla="*/ 528 w 768"/>
                <a:gd name="T23" fmla="*/ 0 h 48"/>
                <a:gd name="T24" fmla="*/ 576 w 768"/>
                <a:gd name="T25" fmla="*/ 48 h 48"/>
                <a:gd name="T26" fmla="*/ 624 w 768"/>
                <a:gd name="T27" fmla="*/ 0 h 48"/>
                <a:gd name="T28" fmla="*/ 672 w 768"/>
                <a:gd name="T29" fmla="*/ 48 h 48"/>
                <a:gd name="T30" fmla="*/ 720 w 768"/>
                <a:gd name="T31" fmla="*/ 0 h 48"/>
                <a:gd name="T32" fmla="*/ 768 w 7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8"/>
                <a:gd name="T52" fmla="*/ 0 h 48"/>
                <a:gd name="T53" fmla="*/ 768 w 7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8" h="48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48"/>
                    <a:pt x="96" y="48"/>
                  </a:cubicBezTo>
                  <a:cubicBezTo>
                    <a:pt x="112" y="48"/>
                    <a:pt x="128" y="0"/>
                    <a:pt x="144" y="0"/>
                  </a:cubicBezTo>
                  <a:cubicBezTo>
                    <a:pt x="160" y="0"/>
                    <a:pt x="176" y="48"/>
                    <a:pt x="192" y="48"/>
                  </a:cubicBezTo>
                  <a:cubicBezTo>
                    <a:pt x="208" y="48"/>
                    <a:pt x="224" y="0"/>
                    <a:pt x="240" y="0"/>
                  </a:cubicBezTo>
                  <a:cubicBezTo>
                    <a:pt x="256" y="0"/>
                    <a:pt x="272" y="48"/>
                    <a:pt x="288" y="48"/>
                  </a:cubicBezTo>
                  <a:cubicBezTo>
                    <a:pt x="304" y="48"/>
                    <a:pt x="320" y="0"/>
                    <a:pt x="336" y="0"/>
                  </a:cubicBezTo>
                  <a:cubicBezTo>
                    <a:pt x="352" y="0"/>
                    <a:pt x="368" y="48"/>
                    <a:pt x="384" y="48"/>
                  </a:cubicBezTo>
                  <a:cubicBezTo>
                    <a:pt x="400" y="48"/>
                    <a:pt x="416" y="0"/>
                    <a:pt x="432" y="0"/>
                  </a:cubicBezTo>
                  <a:cubicBezTo>
                    <a:pt x="448" y="0"/>
                    <a:pt x="464" y="48"/>
                    <a:pt x="480" y="48"/>
                  </a:cubicBezTo>
                  <a:cubicBezTo>
                    <a:pt x="496" y="48"/>
                    <a:pt x="512" y="0"/>
                    <a:pt x="528" y="0"/>
                  </a:cubicBezTo>
                  <a:cubicBezTo>
                    <a:pt x="544" y="0"/>
                    <a:pt x="560" y="48"/>
                    <a:pt x="576" y="48"/>
                  </a:cubicBezTo>
                  <a:cubicBezTo>
                    <a:pt x="592" y="48"/>
                    <a:pt x="608" y="0"/>
                    <a:pt x="624" y="0"/>
                  </a:cubicBezTo>
                  <a:cubicBezTo>
                    <a:pt x="640" y="0"/>
                    <a:pt x="656" y="48"/>
                    <a:pt x="672" y="48"/>
                  </a:cubicBezTo>
                  <a:cubicBezTo>
                    <a:pt x="688" y="48"/>
                    <a:pt x="704" y="0"/>
                    <a:pt x="720" y="0"/>
                  </a:cubicBezTo>
                  <a:cubicBezTo>
                    <a:pt x="736" y="0"/>
                    <a:pt x="752" y="24"/>
                    <a:pt x="768" y="48"/>
                  </a:cubicBezTo>
                </a:path>
              </a:pathLst>
            </a:custGeom>
            <a:noFill/>
            <a:ln w="9525">
              <a:solidFill>
                <a:srgbClr val="DDDDDD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0" name="Text Box 111"/>
            <p:cNvSpPr txBox="1">
              <a:spLocks noChangeArrowheads="1"/>
            </p:cNvSpPr>
            <p:nvPr/>
          </p:nvSpPr>
          <p:spPr bwMode="auto">
            <a:xfrm>
              <a:off x="5046662" y="2865447"/>
              <a:ext cx="11096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F8F8F8"/>
                  </a:solidFill>
                  <a:latin typeface="HGP創英角ｺﾞｼｯｸUB" pitchFamily="50" charset="-128"/>
                </a:rPr>
                <a:t>NS-NS (z</a:t>
              </a:r>
              <a:r>
                <a:rPr lang="ja-JP" altLang="en-US" sz="1000" b="1" dirty="0">
                  <a:solidFill>
                    <a:srgbClr val="F8F8F8"/>
                  </a:solidFill>
                  <a:latin typeface="HGP創英角ｺﾞｼｯｸUB" pitchFamily="50" charset="-128"/>
                </a:rPr>
                <a:t>～</a:t>
              </a:r>
              <a:r>
                <a:rPr lang="en-US" altLang="ja-JP" sz="1000" b="1" dirty="0">
                  <a:solidFill>
                    <a:srgbClr val="F8F8F8"/>
                  </a:solidFill>
                  <a:latin typeface="HGP創英角ｺﾞｼｯｸUB" pitchFamily="50" charset="-128"/>
                </a:rPr>
                <a:t>1)</a:t>
              </a:r>
            </a:p>
          </p:txBody>
        </p:sp>
        <p:sp>
          <p:nvSpPr>
            <p:cNvPr id="81" name="Text Box 112"/>
            <p:cNvSpPr txBox="1">
              <a:spLocks noChangeArrowheads="1"/>
            </p:cNvSpPr>
            <p:nvPr/>
          </p:nvSpPr>
          <p:spPr bwMode="auto">
            <a:xfrm>
              <a:off x="6548437" y="2703522"/>
              <a:ext cx="61753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DDDDDD"/>
                  </a:solidFill>
                  <a:latin typeface="HGP創英角ｺﾞｼｯｸUB" pitchFamily="50" charset="-128"/>
                </a:rPr>
                <a:t>GW</a:t>
              </a:r>
            </a:p>
          </p:txBody>
        </p:sp>
        <p:sp>
          <p:nvSpPr>
            <p:cNvPr id="82" name="Text Box 113"/>
            <p:cNvSpPr txBox="1">
              <a:spLocks noChangeArrowheads="1"/>
            </p:cNvSpPr>
            <p:nvPr/>
          </p:nvSpPr>
          <p:spPr bwMode="auto">
            <a:xfrm>
              <a:off x="7939087" y="2265372"/>
              <a:ext cx="7397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FF9900"/>
                  </a:solidFill>
                  <a:latin typeface="HGP創英角ｺﾞｼｯｸUB" pitchFamily="50" charset="-128"/>
                </a:rPr>
                <a:t>DECIGO</a:t>
              </a:r>
            </a:p>
          </p:txBody>
        </p:sp>
        <p:sp>
          <p:nvSpPr>
            <p:cNvPr id="83" name="Text Box 114"/>
            <p:cNvSpPr txBox="1">
              <a:spLocks noChangeArrowheads="1"/>
            </p:cNvSpPr>
            <p:nvPr/>
          </p:nvSpPr>
          <p:spPr bwMode="auto">
            <a:xfrm>
              <a:off x="8215338" y="2857496"/>
              <a:ext cx="5842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F8F8F8"/>
                  </a:solidFill>
                  <a:latin typeface="HGP創英角ｺﾞｼｯｸUB" pitchFamily="50" charset="-128"/>
                </a:rPr>
                <a:t>Output</a:t>
              </a:r>
            </a:p>
          </p:txBody>
        </p:sp>
        <p:sp>
          <p:nvSpPr>
            <p:cNvPr id="84" name="AutoShape 115"/>
            <p:cNvSpPr>
              <a:spLocks noChangeArrowheads="1"/>
            </p:cNvSpPr>
            <p:nvPr/>
          </p:nvSpPr>
          <p:spPr bwMode="auto">
            <a:xfrm flipH="1">
              <a:off x="4752975" y="2662247"/>
              <a:ext cx="476250" cy="80963"/>
            </a:xfrm>
            <a:custGeom>
              <a:avLst/>
              <a:gdLst>
                <a:gd name="T0" fmla="*/ 357187 w 21600"/>
                <a:gd name="T1" fmla="*/ 0 h 21600"/>
                <a:gd name="T2" fmla="*/ 0 w 21600"/>
                <a:gd name="T3" fmla="*/ 40482 h 21600"/>
                <a:gd name="T4" fmla="*/ 357187 w 21600"/>
                <a:gd name="T5" fmla="*/ 80963 h 21600"/>
                <a:gd name="T6" fmla="*/ 476250 w 21600"/>
                <a:gd name="T7" fmla="*/ 404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" name="Text Box 116"/>
            <p:cNvSpPr txBox="1">
              <a:spLocks noChangeArrowheads="1"/>
            </p:cNvSpPr>
            <p:nvPr/>
          </p:nvSpPr>
          <p:spPr bwMode="auto">
            <a:xfrm>
              <a:off x="4679950" y="2265372"/>
              <a:ext cx="21971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CCFFCC"/>
                  </a:solidFill>
                  <a:latin typeface="HGP創英角ｺﾞｼｯｸUB" pitchFamily="50" charset="-128"/>
                </a:rPr>
                <a:t>Expansion </a:t>
              </a:r>
              <a:r>
                <a:rPr lang="ja-JP" altLang="en-US" sz="1000" b="1" dirty="0">
                  <a:solidFill>
                    <a:srgbClr val="FFFFFF"/>
                  </a:solidFill>
                  <a:latin typeface="HGP創英角ｺﾞｼｯｸUB" pitchFamily="50" charset="-128"/>
                </a:rPr>
                <a:t>＋</a:t>
              </a:r>
              <a:r>
                <a:rPr lang="en-US" altLang="ja-JP" sz="1000" b="1" dirty="0">
                  <a:solidFill>
                    <a:srgbClr val="FFCC99"/>
                  </a:solidFill>
                  <a:latin typeface="HGP創英角ｺﾞｼｯｸUB" pitchFamily="50" charset="-128"/>
                </a:rPr>
                <a:t>Acceleration?</a:t>
              </a:r>
            </a:p>
          </p:txBody>
        </p:sp>
        <p:sp>
          <p:nvSpPr>
            <p:cNvPr id="86" name="Text Box 117"/>
            <p:cNvSpPr txBox="1">
              <a:spLocks noChangeArrowheads="1"/>
            </p:cNvSpPr>
            <p:nvPr/>
          </p:nvSpPr>
          <p:spPr bwMode="auto">
            <a:xfrm>
              <a:off x="6621462" y="4452947"/>
              <a:ext cx="5857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F8F8F8"/>
                  </a:solidFill>
                  <a:latin typeface="HGP創英角ｺﾞｼｯｸUB" pitchFamily="50" charset="-128"/>
                </a:rPr>
                <a:t>Time</a:t>
              </a:r>
            </a:p>
          </p:txBody>
        </p:sp>
        <p:sp>
          <p:nvSpPr>
            <p:cNvPr id="87" name="Text Box 118"/>
            <p:cNvSpPr txBox="1">
              <a:spLocks noChangeArrowheads="1"/>
            </p:cNvSpPr>
            <p:nvPr/>
          </p:nvSpPr>
          <p:spPr bwMode="auto">
            <a:xfrm rot="16200000">
              <a:off x="4503738" y="3659197"/>
              <a:ext cx="527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F8F8F8"/>
                  </a:solidFill>
                  <a:latin typeface="HGP創英角ｺﾞｼｯｸUB" pitchFamily="50" charset="-128"/>
                </a:rPr>
                <a:t>Strain</a:t>
              </a:r>
            </a:p>
          </p:txBody>
        </p:sp>
        <p:sp>
          <p:nvSpPr>
            <p:cNvPr id="88" name="Text Box 119"/>
            <p:cNvSpPr txBox="1">
              <a:spLocks noChangeArrowheads="1"/>
            </p:cNvSpPr>
            <p:nvPr/>
          </p:nvSpPr>
          <p:spPr bwMode="auto">
            <a:xfrm>
              <a:off x="4933950" y="3130560"/>
              <a:ext cx="16700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80000"/>
                </a:lnSpc>
                <a:buFontTx/>
                <a:buNone/>
              </a:pPr>
              <a:r>
                <a:rPr lang="en-US" altLang="ja-JP" sz="1000" b="1" dirty="0">
                  <a:solidFill>
                    <a:srgbClr val="F8F8F8"/>
                  </a:solidFill>
                </a:rPr>
                <a:t>Template</a:t>
              </a:r>
            </a:p>
            <a:p>
              <a:pPr algn="l">
                <a:lnSpc>
                  <a:spcPct val="80000"/>
                </a:lnSpc>
                <a:buFontTx/>
                <a:buNone/>
              </a:pPr>
              <a:r>
                <a:rPr lang="en-US" altLang="ja-JP" sz="1000" b="1" dirty="0">
                  <a:solidFill>
                    <a:srgbClr val="F8F8F8"/>
                  </a:solidFill>
                </a:rPr>
                <a:t> (No Acceleration)</a:t>
              </a:r>
            </a:p>
          </p:txBody>
        </p:sp>
        <p:sp>
          <p:nvSpPr>
            <p:cNvPr id="89" name="Text Box 120"/>
            <p:cNvSpPr txBox="1">
              <a:spLocks noChangeArrowheads="1"/>
            </p:cNvSpPr>
            <p:nvPr/>
          </p:nvSpPr>
          <p:spPr bwMode="auto">
            <a:xfrm>
              <a:off x="5365750" y="4086235"/>
              <a:ext cx="8048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000" b="1" dirty="0">
                  <a:solidFill>
                    <a:srgbClr val="FF0000"/>
                  </a:solidFill>
                </a:rPr>
                <a:t>Real Signal ?</a:t>
              </a:r>
            </a:p>
          </p:txBody>
        </p:sp>
        <p:sp>
          <p:nvSpPr>
            <p:cNvPr id="90" name="Text Box 121"/>
            <p:cNvSpPr txBox="1">
              <a:spLocks noChangeArrowheads="1"/>
            </p:cNvSpPr>
            <p:nvPr/>
          </p:nvSpPr>
          <p:spPr bwMode="auto">
            <a:xfrm>
              <a:off x="6300787" y="4160847"/>
              <a:ext cx="14398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80000"/>
                </a:lnSpc>
                <a:buFontTx/>
                <a:buNone/>
              </a:pPr>
              <a:r>
                <a:rPr lang="en-US" altLang="ja-JP" sz="1000" b="1" dirty="0">
                  <a:solidFill>
                    <a:srgbClr val="DDDDDD"/>
                  </a:solidFill>
                </a:rPr>
                <a:t>Phase Delay</a:t>
              </a:r>
            </a:p>
            <a:p>
              <a:pPr algn="l">
                <a:lnSpc>
                  <a:spcPct val="80000"/>
                </a:lnSpc>
                <a:buFontTx/>
                <a:buNone/>
              </a:pPr>
              <a:r>
                <a:rPr lang="en-US" altLang="ja-JP" sz="1000" b="1" dirty="0">
                  <a:solidFill>
                    <a:srgbClr val="DDDDDD"/>
                  </a:solidFill>
                </a:rPr>
                <a:t> </a:t>
              </a:r>
              <a:r>
                <a:rPr lang="ja-JP" altLang="en-US" sz="1000" b="1" dirty="0">
                  <a:solidFill>
                    <a:srgbClr val="DDDDDD"/>
                  </a:solidFill>
                </a:rPr>
                <a:t>～</a:t>
              </a:r>
              <a:r>
                <a:rPr lang="en-US" altLang="ja-JP" sz="1000" b="1" dirty="0">
                  <a:solidFill>
                    <a:srgbClr val="DDDDDD"/>
                  </a:solidFill>
                </a:rPr>
                <a:t>1sec (10 years)</a:t>
              </a:r>
            </a:p>
          </p:txBody>
        </p:sp>
        <p:sp>
          <p:nvSpPr>
            <p:cNvPr id="91" name="Text Box 122"/>
            <p:cNvSpPr txBox="1">
              <a:spLocks noChangeArrowheads="1"/>
            </p:cNvSpPr>
            <p:nvPr/>
          </p:nvSpPr>
          <p:spPr bwMode="auto">
            <a:xfrm>
              <a:off x="7202487" y="4497397"/>
              <a:ext cx="183515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80000"/>
                </a:lnSpc>
                <a:buFontTx/>
                <a:buNone/>
              </a:pPr>
              <a:r>
                <a:rPr lang="en-US" altLang="ja-JP" sz="800" b="1" dirty="0">
                  <a:solidFill>
                    <a:srgbClr val="B2B2B2"/>
                  </a:solidFill>
                </a:rPr>
                <a:t>Seto, Kawamura, Nakamura, </a:t>
              </a:r>
            </a:p>
            <a:p>
              <a:pPr algn="l">
                <a:lnSpc>
                  <a:spcPct val="80000"/>
                </a:lnSpc>
                <a:buFontTx/>
                <a:buNone/>
              </a:pPr>
              <a:r>
                <a:rPr lang="en-US" altLang="ja-JP" sz="800" b="1" dirty="0">
                  <a:solidFill>
                    <a:srgbClr val="B2B2B2"/>
                  </a:solidFill>
                </a:rPr>
                <a:t>            PRL 87, 221103 (2001)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Stochastic Background GWs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ja-JP" smtClean="0"/>
              <a:t>GWADW2010 (May 20, 2010, Kyoto, Japan)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GWADW2010 (May 20, 2010, Kyoto, Japan)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2500306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heme/theme1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2308</Words>
  <Application>Microsoft Office PowerPoint</Application>
  <PresentationFormat>画面に合わせる (4:3)</PresentationFormat>
  <Paragraphs>705</Paragraphs>
  <Slides>36</Slides>
  <Notes>36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9" baseType="lpstr">
      <vt:lpstr>2_Straight Edge</vt:lpstr>
      <vt:lpstr>3_Straight Edge</vt:lpstr>
      <vt:lpstr>数式</vt:lpstr>
      <vt:lpstr>Space Gravitational-Wave Antenna DECIGO </vt:lpstr>
      <vt:lpstr>スライド 2</vt:lpstr>
      <vt:lpstr>スライド 3</vt:lpstr>
      <vt:lpstr>DECIGO</vt:lpstr>
      <vt:lpstr>DECIGO Interferometer</vt:lpstr>
      <vt:lpstr>Targets and Science</vt:lpstr>
      <vt:lpstr>Constraint on dark energy</vt:lpstr>
      <vt:lpstr>Stochastic Background GWs</vt:lpstr>
      <vt:lpstr>スライド 9</vt:lpstr>
      <vt:lpstr>Pre-Conceptual Design</vt:lpstr>
      <vt:lpstr>Interferometer Design</vt:lpstr>
      <vt:lpstr>Cavity and S/C control</vt:lpstr>
      <vt:lpstr>Requirements</vt:lpstr>
      <vt:lpstr>Orbit and Constellation</vt:lpstr>
      <vt:lpstr>Roadmap</vt:lpstr>
      <vt:lpstr>Organization</vt:lpstr>
      <vt:lpstr>Collaboration and support</vt:lpstr>
      <vt:lpstr>スライド 18</vt:lpstr>
      <vt:lpstr>Roadmap</vt:lpstr>
      <vt:lpstr>DECIGO-PF</vt:lpstr>
      <vt:lpstr>DPF satellite</vt:lpstr>
      <vt:lpstr>DPF mission payload</vt:lpstr>
      <vt:lpstr>DPF Sensitivity</vt:lpstr>
      <vt:lpstr>DPF sensitivity</vt:lpstr>
      <vt:lpstr>GW target of DPF</vt:lpstr>
      <vt:lpstr>Gravity of the Earth</vt:lpstr>
      <vt:lpstr>スライド 27</vt:lpstr>
      <vt:lpstr>Interferometer Module</vt:lpstr>
      <vt:lpstr>Stabilized Laser Module</vt:lpstr>
      <vt:lpstr>Attitude and Drag-free control</vt:lpstr>
      <vt:lpstr>Signal processing and Control</vt:lpstr>
      <vt:lpstr>スライド 32</vt:lpstr>
      <vt:lpstr>DPF mission status</vt:lpstr>
      <vt:lpstr>スライド 34</vt:lpstr>
      <vt:lpstr>Summary</vt:lpstr>
      <vt:lpstr>スライド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2010-05-22T04:54:20Z</dcterms:created>
  <dcterms:modified xsi:type="dcterms:W3CDTF">2010-05-22T04:56:09Z</dcterms:modified>
</cp:coreProperties>
</file>