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03" r:id="rId2"/>
    <p:sldMasterId id="2147483770" r:id="rId3"/>
  </p:sldMasterIdLst>
  <p:notesMasterIdLst>
    <p:notesMasterId r:id="rId50"/>
  </p:notesMasterIdLst>
  <p:handoutMasterIdLst>
    <p:handoutMasterId r:id="rId51"/>
  </p:handoutMasterIdLst>
  <p:sldIdLst>
    <p:sldId id="1030" r:id="rId4"/>
    <p:sldId id="985" r:id="rId5"/>
    <p:sldId id="1070" r:id="rId6"/>
    <p:sldId id="1031" r:id="rId7"/>
    <p:sldId id="948" r:id="rId8"/>
    <p:sldId id="965" r:id="rId9"/>
    <p:sldId id="1032" r:id="rId10"/>
    <p:sldId id="986" r:id="rId11"/>
    <p:sldId id="1071" r:id="rId12"/>
    <p:sldId id="1039" r:id="rId13"/>
    <p:sldId id="1040" r:id="rId14"/>
    <p:sldId id="1037" r:id="rId15"/>
    <p:sldId id="1048" r:id="rId16"/>
    <p:sldId id="1049" r:id="rId17"/>
    <p:sldId id="949" r:id="rId18"/>
    <p:sldId id="1050" r:id="rId19"/>
    <p:sldId id="1076" r:id="rId20"/>
    <p:sldId id="1072" r:id="rId21"/>
    <p:sldId id="1075" r:id="rId22"/>
    <p:sldId id="977" r:id="rId23"/>
    <p:sldId id="952" r:id="rId24"/>
    <p:sldId id="961" r:id="rId25"/>
    <p:sldId id="1062" r:id="rId26"/>
    <p:sldId id="976" r:id="rId27"/>
    <p:sldId id="1053" r:id="rId28"/>
    <p:sldId id="1056" r:id="rId29"/>
    <p:sldId id="1073" r:id="rId30"/>
    <p:sldId id="972" r:id="rId31"/>
    <p:sldId id="973" r:id="rId32"/>
    <p:sldId id="1077" r:id="rId33"/>
    <p:sldId id="958" r:id="rId34"/>
    <p:sldId id="1074" r:id="rId35"/>
    <p:sldId id="942" r:id="rId36"/>
    <p:sldId id="978" r:id="rId37"/>
    <p:sldId id="1069" r:id="rId38"/>
    <p:sldId id="1052" r:id="rId39"/>
    <p:sldId id="1064" r:id="rId40"/>
    <p:sldId id="1041" r:id="rId41"/>
    <p:sldId id="905" r:id="rId42"/>
    <p:sldId id="1033" r:id="rId43"/>
    <p:sldId id="1054" r:id="rId44"/>
    <p:sldId id="955" r:id="rId45"/>
    <p:sldId id="1022" r:id="rId46"/>
    <p:sldId id="974" r:id="rId47"/>
    <p:sldId id="975" r:id="rId48"/>
    <p:sldId id="1068" r:id="rId49"/>
  </p:sldIdLst>
  <p:sldSz cx="9144000" cy="6858000" type="screen4x3"/>
  <p:notesSz cx="6731000" cy="9856788"/>
  <p:custDataLst>
    <p:tags r:id="rId52"/>
  </p:custDataLst>
  <p:defaultTextStyle>
    <a:defPPr>
      <a:defRPr lang="ja-JP"/>
    </a:defPPr>
    <a:lvl1pPr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1pPr>
    <a:lvl2pPr marL="4572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2pPr>
    <a:lvl3pPr marL="9144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3pPr>
    <a:lvl4pPr marL="13716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4pPr>
    <a:lvl5pPr marL="18288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2400" kern="1200">
        <a:solidFill>
          <a:schemeClr val="tx1"/>
        </a:solidFill>
        <a:latin typeface="Tahoma" pitchFamily="34" charset="0"/>
        <a:ea typeface="HGP創英角ｺﾞｼｯｸUB" pitchFamily="50" charset="-128"/>
        <a:cs typeface="+mn-cs"/>
      </a:defRPr>
    </a:lvl6pPr>
    <a:lvl7pPr marL="2743200" algn="l" defTabSz="914400" rtl="0" eaLnBrk="1" latinLnBrk="0" hangingPunct="1">
      <a:defRPr kumimoji="1" sz="2400" kern="1200">
        <a:solidFill>
          <a:schemeClr val="tx1"/>
        </a:solidFill>
        <a:latin typeface="Tahoma" pitchFamily="34" charset="0"/>
        <a:ea typeface="HGP創英角ｺﾞｼｯｸUB" pitchFamily="50" charset="-128"/>
        <a:cs typeface="+mn-cs"/>
      </a:defRPr>
    </a:lvl7pPr>
    <a:lvl8pPr marL="3200400" algn="l" defTabSz="914400" rtl="0" eaLnBrk="1" latinLnBrk="0" hangingPunct="1">
      <a:defRPr kumimoji="1" sz="2400" kern="1200">
        <a:solidFill>
          <a:schemeClr val="tx1"/>
        </a:solidFill>
        <a:latin typeface="Tahoma" pitchFamily="34" charset="0"/>
        <a:ea typeface="HGP創英角ｺﾞｼｯｸUB" pitchFamily="50" charset="-128"/>
        <a:cs typeface="+mn-cs"/>
      </a:defRPr>
    </a:lvl8pPr>
    <a:lvl9pPr marL="3657600" algn="l" defTabSz="914400" rtl="0" eaLnBrk="1" latinLnBrk="0" hangingPunct="1">
      <a:defRPr kumimoji="1" sz="2400" kern="1200">
        <a:solidFill>
          <a:schemeClr val="tx1"/>
        </a:solidFill>
        <a:latin typeface="Tahoma" pitchFamily="34" charset="0"/>
        <a:ea typeface="HGP創英角ｺﾞｼｯｸUB"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99"/>
    <a:srgbClr val="99CCFF"/>
    <a:srgbClr val="FFFFFF"/>
    <a:srgbClr val="FFCCCC"/>
    <a:srgbClr val="CCECFF"/>
    <a:srgbClr val="CCFFCC"/>
    <a:srgbClr val="DDDDDD"/>
    <a:srgbClr val="FF7C80"/>
    <a:srgbClr val="969696"/>
    <a:srgbClr val="99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89" autoAdjust="0"/>
    <p:restoredTop sz="99316" autoAdjust="0"/>
  </p:normalViewPr>
  <p:slideViewPr>
    <p:cSldViewPr>
      <p:cViewPr>
        <p:scale>
          <a:sx n="70" d="100"/>
          <a:sy n="70"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1892"/>
    </p:cViewPr>
  </p:sorterViewPr>
  <p:notesViewPr>
    <p:cSldViewPr>
      <p:cViewPr varScale="1">
        <p:scale>
          <a:sx n="70" d="100"/>
          <a:sy n="70" d="100"/>
        </p:scale>
        <p:origin x="-2064" y="-96"/>
      </p:cViewPr>
      <p:guideLst>
        <p:guide orient="horz" pos="3104"/>
        <p:guide pos="212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ja-JP" dirty="0"/>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dirty="0"/>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ja-JP" dirty="0"/>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E96BC14-1615-4251-8D4B-8C86F65DDFD9}"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smtClean="0"/>
            </a:lvl1pPr>
          </a:lstStyle>
          <a:p>
            <a:pPr>
              <a:defRPr/>
            </a:pPr>
            <a:endParaRPr lang="en-US" altLang="ja-JP" dirty="0"/>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smtClean="0"/>
            </a:lvl1pPr>
          </a:lstStyle>
          <a:p>
            <a:pPr>
              <a:defRPr/>
            </a:pPr>
            <a:endParaRPr lang="en-US" altLang="ja-JP" dirty="0"/>
          </a:p>
        </p:txBody>
      </p:sp>
      <p:sp>
        <p:nvSpPr>
          <p:cNvPr id="100356"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smtClean="0"/>
            </a:lvl1pPr>
          </a:lstStyle>
          <a:p>
            <a:pPr>
              <a:defRPr/>
            </a:pPr>
            <a:endParaRPr lang="en-US" altLang="ja-JP" dirty="0"/>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smtClean="0"/>
            </a:lvl1pPr>
          </a:lstStyle>
          <a:p>
            <a:pPr>
              <a:defRPr/>
            </a:pPr>
            <a:fld id="{CB493AE6-ACB0-48C0-A300-869348BAECAB}"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1pPr>
    <a:lvl2pPr marL="4572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2pPr>
    <a:lvl3pPr marL="9144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3pPr>
    <a:lvl4pPr marL="13716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4pPr>
    <a:lvl5pPr marL="18288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A698F-90DC-49F4-8B1B-3214C2C09362}" type="slidenum">
              <a:rPr lang="en-US" altLang="ja-JP"/>
              <a:pPr/>
              <a:t>1</a:t>
            </a:fld>
            <a:endParaRPr lang="en-US" altLang="ja-JP" dirty="0"/>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10</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10900BD-8EA2-4A94-8E20-78E25644166B}"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11</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2130" name="Rectangle 2"/>
          <p:cNvSpPr>
            <a:spLocks noGrp="1" noRot="1" noChangeAspect="1" noChangeArrowheads="1" noTextEdit="1"/>
          </p:cNvSpPr>
          <p:nvPr>
            <p:ph type="sldImg"/>
          </p:nvPr>
        </p:nvSpPr>
        <p:spPr>
          <a:xfrm>
            <a:off x="906463" y="741363"/>
            <a:ext cx="4922837" cy="3694112"/>
          </a:xfrm>
          <a:ln/>
        </p:spPr>
      </p:sp>
      <p:sp>
        <p:nvSpPr>
          <p:cNvPr id="43213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12</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13</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14</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15</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16</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61CA442-67A3-48A1-AEB4-54FC8420FB6C}"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0738"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0739"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18</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19</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20</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74088-0FD1-4281-A716-4183184B3029}" type="slidenum">
              <a:rPr lang="en-US" altLang="ja-JP"/>
              <a:pPr/>
              <a:t>21</a:t>
            </a:fld>
            <a:endParaRPr lang="en-US" altLang="ja-JP" dirty="0"/>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1ABB9C-DC07-48FF-9411-D68D0B654F7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22</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88D2957C-9F75-4EDA-89B3-DC114609ADA4}"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23</a:t>
            </a:fld>
            <a:endParaRPr kumimoji="1" lang="en-US" altLang="ja-JP" sz="1200" kern="1200" dirty="0">
              <a:solidFill>
                <a:prstClr val="black"/>
              </a:solidFill>
              <a:latin typeface="Times New Roman" pitchFamily="18" charset="0"/>
              <a:ea typeface="ＭＳ Ｐゴシック" charset="-128"/>
              <a:cs typeface="+mn-cs"/>
            </a:endParaRPr>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FFF85-EC95-49F1-876D-9FD7D5EF6A0F}" type="slidenum">
              <a:rPr lang="en-US" altLang="ja-JP"/>
              <a:pPr/>
              <a:t>24</a:t>
            </a:fld>
            <a:endParaRPr lang="en-US" altLang="ja-JP" dirty="0"/>
          </a:p>
        </p:txBody>
      </p:sp>
      <p:sp>
        <p:nvSpPr>
          <p:cNvPr id="110797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0797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25</a:t>
            </a:fld>
            <a:endParaRPr lang="en-US" altLang="ja-JP" dirty="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26</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27</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28</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B8D930E-4A2A-47E6-84DA-4ABA336AEF4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29</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4354"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4355"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30</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31</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FA319ED-3E06-4BB5-A18A-3FFD12C6B6E1}"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33</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34</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35</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AF16C-4678-482D-B6B4-88992EE3A643}" type="slidenum">
              <a:rPr lang="en-US" altLang="ja-JP"/>
              <a:pPr/>
              <a:t>36</a:t>
            </a:fld>
            <a:endParaRPr lang="en-US" altLang="ja-JP" dirty="0"/>
          </a:p>
        </p:txBody>
      </p:sp>
      <p:sp>
        <p:nvSpPr>
          <p:cNvPr id="1144834"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4835"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37</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4971089E-F0EF-40E5-B6A2-BA17FE1B336E}"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38</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8274" name="Rectangle 2"/>
          <p:cNvSpPr>
            <a:spLocks noGrp="1" noRot="1" noChangeAspect="1" noChangeArrowheads="1" noTextEdit="1"/>
          </p:cNvSpPr>
          <p:nvPr>
            <p:ph type="sldImg"/>
          </p:nvPr>
        </p:nvSpPr>
        <p:spPr>
          <a:xfrm>
            <a:off x="906463" y="741363"/>
            <a:ext cx="4922837" cy="3694112"/>
          </a:xfrm>
          <a:ln/>
        </p:spPr>
      </p:sp>
      <p:sp>
        <p:nvSpPr>
          <p:cNvPr id="438275"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07839465-7983-4CEE-B410-F41197D964CA}" type="slidenum">
              <a:rPr lang="en-US" altLang="ja-JP"/>
              <a:pPr/>
              <a:t>39</a:t>
            </a:fld>
            <a:endParaRPr lang="en-US" altLang="ja-JP" dirty="0"/>
          </a:p>
        </p:txBody>
      </p:sp>
      <p:sp>
        <p:nvSpPr>
          <p:cNvPr id="115715" name="Rectangle 2"/>
          <p:cNvSpPr>
            <a:spLocks noGrp="1" noRot="1" noChangeAspect="1" noChangeArrowheads="1" noTextEdit="1"/>
          </p:cNvSpPr>
          <p:nvPr>
            <p:ph type="sldImg"/>
          </p:nvPr>
        </p:nvSpPr>
        <p:spPr>
          <a:xfrm>
            <a:off x="906463" y="741363"/>
            <a:ext cx="4922837" cy="3692525"/>
          </a:xfrm>
          <a:ln/>
        </p:spPr>
      </p:sp>
      <p:sp>
        <p:nvSpPr>
          <p:cNvPr id="115716"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4</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32595AF-33E8-41EE-90BD-CE11BCF373B8}"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40</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A55F1-B512-41D5-BB81-83DB666F63BA}" type="slidenum">
              <a:rPr lang="en-US" altLang="ja-JP"/>
              <a:pPr/>
              <a:t>41</a:t>
            </a:fld>
            <a:endParaRPr lang="en-US" altLang="ja-JP" dirty="0"/>
          </a:p>
        </p:txBody>
      </p:sp>
      <p:sp>
        <p:nvSpPr>
          <p:cNvPr id="1038338" name="Rectangle 2"/>
          <p:cNvSpPr>
            <a:spLocks noGrp="1" noRot="1" noChangeAspect="1" noChangeArrowheads="1" noTextEdit="1"/>
          </p:cNvSpPr>
          <p:nvPr>
            <p:ph type="sldImg"/>
          </p:nvPr>
        </p:nvSpPr>
        <p:spPr>
          <a:xfrm>
            <a:off x="906463" y="741363"/>
            <a:ext cx="4922837" cy="3692525"/>
          </a:xfrm>
          <a:ln/>
        </p:spPr>
      </p:sp>
      <p:sp>
        <p:nvSpPr>
          <p:cNvPr id="103833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05A65-18FF-4AFE-940F-8DAA11D48E99}" type="slidenum">
              <a:rPr lang="en-US" altLang="ja-JP"/>
              <a:pPr/>
              <a:t>42</a:t>
            </a:fld>
            <a:endParaRPr lang="en-US" altLang="ja-JP" dirty="0"/>
          </a:p>
        </p:txBody>
      </p:sp>
      <p:sp>
        <p:nvSpPr>
          <p:cNvPr id="1153026" name="Rectangle 2"/>
          <p:cNvSpPr>
            <a:spLocks noGrp="1" noRot="1" noChangeAspect="1" noChangeArrowheads="1" noTextEdit="1"/>
          </p:cNvSpPr>
          <p:nvPr>
            <p:ph type="sldImg"/>
          </p:nvPr>
        </p:nvSpPr>
        <p:spPr>
          <a:ln/>
        </p:spPr>
      </p:sp>
      <p:sp>
        <p:nvSpPr>
          <p:cNvPr id="115302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43</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44</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algn="r" rtl="0" fontAlgn="base">
              <a:spcBef>
                <a:spcPct val="0"/>
              </a:spcBef>
              <a:spcAft>
                <a:spcPct val="0"/>
              </a:spcAft>
            </a:pPr>
            <a:fld id="{87427C48-FDA3-4938-B711-F8DFB996C07F}"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45</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46</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5</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6</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46E024F-3FDC-4508-BC1F-3F5F9C311045}"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7</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8</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9</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285852" y="0"/>
            <a:ext cx="6629400" cy="692150"/>
          </a:xfrm>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ltLang="ja-JP" dirty="0" smtClean="0"/>
              <a:t>8th Edoardo Amaldi Conference on Gravitational Waves (June 24, 2009, New York, USA)</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&lt;#&gt;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7AAE292B-EA57-493A-BBA2-FF342109348C}"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391EA0B9-BC21-4335-905D-F39213928D70}"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787C6447-0773-421C-A38A-F72474032CB3}"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43C075D7-A820-4383-B156-B48D0DED8487}"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pPr>
            <a:fld id="{6B875267-312A-49AF-B524-47570AAB211B}"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4" name="フッター プレースホルダ 3"/>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algn="r" rtl="0" fontAlgn="base">
              <a:spcBef>
                <a:spcPct val="0"/>
              </a:spcBef>
              <a:spcAft>
                <a:spcPct val="0"/>
              </a:spcAft>
            </a:pPr>
            <a:fld id="{FC2284FA-5AE2-428C-A575-12F5774A7B8D}"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pPr>
            <a:fld id="{D79EA624-D32A-4281-A114-2DF367406708}"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604640CB-2E55-47B4-BA4A-34DE8E28D69D}"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359AA311-03AE-4604-89ED-B2D6D65FBE3B}"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4CDD1F63-F632-48B7-8FDA-BE694853E210}"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dirty="0" smtClean="0"/>
              <a:t>8th Edoardo Amaldi Conference on Gravitational Waves (June 24, 2009, New York, USA)</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F0A227-DAEA-464B-B549-974AF7486E55}" type="slidenum">
              <a:rPr lang="en-US" altLang="ja-JP"/>
              <a:pPr>
                <a:defRPr/>
              </a:pPr>
              <a:t>&lt;#&gt;</a:t>
            </a:fld>
            <a:endParaRPr lang="en-US" altLang="ja-JP"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01468760-227E-463B-8CA6-D4EB67A727BE}"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endParaRPr lang="ja-JP" altLang="en-US" dirty="0"/>
          </a:p>
        </p:txBody>
      </p:sp>
      <p:sp>
        <p:nvSpPr>
          <p:cNvPr id="4" name="日付プレースホルダ 3"/>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399D6A98-6C60-4A30-809C-A5A5310E2BCB}"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a:prstGeom prst="rect">
            <a:avLst/>
          </a:prstGeo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1906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buFontTx/>
              <a:buNone/>
            </a:pPr>
            <a:endParaRPr lang="ja-JP" altLang="ja-JP" sz="2400" dirty="0">
              <a:solidFill>
                <a:schemeClr val="tx1"/>
              </a:solidFill>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buFontTx/>
              <a:buNone/>
            </a:pPr>
            <a:endParaRPr lang="ja-JP" altLang="ja-JP" sz="2400" dirty="0">
              <a:solidFill>
                <a:schemeClr val="tx1"/>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endParaRPr lang="ja-JP" altLang="en-US" dirty="0"/>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en-US" altLang="ja-JP" dirty="0" smtClean="0"/>
              <a:t>8th Edoardo Amaldi Conference on Gravitational Waves (June 24, 2009, New York, USA)</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765175"/>
            <a:ext cx="8386763" cy="57118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r>
              <a:rPr lang="en-US" altLang="ja-JP" dirty="0" smtClean="0"/>
              <a:t>8th Edoardo Amaldi Conference on Gravitational Waves (June 24, 2009, New York, USA)</a:t>
            </a:r>
            <a:endParaRPr lang="en-US" altLang="ja-JP" dirty="0"/>
          </a:p>
        </p:txBody>
      </p:sp>
      <p:sp>
        <p:nvSpPr>
          <p:cNvPr id="5" name="スライド番号プレースホルダ 4"/>
          <p:cNvSpPr>
            <a:spLocks noGrp="1"/>
          </p:cNvSpPr>
          <p:nvPr>
            <p:ph type="sldNum" sz="quarter" idx="11"/>
          </p:nvPr>
        </p:nvSpPr>
        <p:spPr/>
        <p:txBody>
          <a:bodyPr/>
          <a:lstStyle>
            <a:lvl1pPr>
              <a:defRPr/>
            </a:lvl1pPr>
          </a:lstStyle>
          <a:p>
            <a:fld id="{D4D060A6-9F2D-4B2F-AA5E-080FECEE08E7}" type="slidenum">
              <a:rPr lang="en-US" altLang="ja-JP"/>
              <a:pPr/>
              <a:t>&lt;#&gt;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SmartArt プレースホルダ 2"/>
          <p:cNvSpPr>
            <a:spLocks noGrp="1"/>
          </p:cNvSpPr>
          <p:nvPr>
            <p:ph type="dgm" idx="1"/>
          </p:nvPr>
        </p:nvSpPr>
        <p:spPr>
          <a:xfrm>
            <a:off x="457200" y="1600200"/>
            <a:ext cx="8229600" cy="4525963"/>
          </a:xfrm>
          <a:prstGeom prst="rect">
            <a:avLst/>
          </a:prstGeom>
        </p:spPr>
        <p:txBody>
          <a:bodyPr/>
          <a:lstStyle/>
          <a:p>
            <a:endParaRPr lang="ja-JP" altLang="en-US" dirty="0"/>
          </a:p>
        </p:txBody>
      </p:sp>
      <p:sp>
        <p:nvSpPr>
          <p:cNvPr id="4" name="日付プレースホルダ 3"/>
          <p:cNvSpPr>
            <a:spLocks noGrp="1"/>
          </p:cNvSpPr>
          <p:nvPr>
            <p:ph type="dt" sz="half" idx="10"/>
          </p:nvPr>
        </p:nvSpPr>
        <p:spPr>
          <a:xfrm>
            <a:off x="457200" y="6245225"/>
            <a:ext cx="2133600" cy="476250"/>
          </a:xfrm>
          <a:prstGeom prst="rect">
            <a:avLst/>
          </a:prstGeom>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r>
              <a:rPr kumimoji="1" lang="en-US" altLang="ja-JP" sz="1400" kern="1200" dirty="0" smtClean="0">
                <a:solidFill>
                  <a:srgbClr val="000000"/>
                </a:solidFill>
                <a:latin typeface="Arial" charset="0"/>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DFD3B95A-EDC1-4122-B462-553FBF52FF3A}"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4" name="Rectangle 7"/>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7AF75637-E8AC-4181-927C-9D85E9A3AAC1}"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defRPr/>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3" name="Rectangle 7"/>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39F0A227-DAEA-464B-B549-974AF7486E55}"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defRPr/>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a:prstGeom prst="rect">
            <a:avLst/>
          </a:prstGeo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1906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ahoma" pitchFamily="34" charset="0"/>
              <a:ea typeface="HGP創英角ｺﾞｼｯｸUB" pitchFamily="50" charset="-128"/>
              <a:cs typeface="+mn-cs"/>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ahoma" pitchFamily="34" charset="0"/>
              <a:ea typeface="HGP創英角ｺﾞｼｯｸUB" pitchFamily="50" charset="-128"/>
              <a:cs typeface="+mn-cs"/>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765175"/>
            <a:ext cx="8386763" cy="57118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D4D060A6-9F2D-4B2F-AA5E-080FECEE08E7}"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7"/>
          <a:srcRect/>
          <a:stretch>
            <a:fillRect/>
          </a:stretch>
        </p:blipFill>
        <p:spPr bwMode="auto">
          <a:xfrm>
            <a:off x="0" y="0"/>
            <a:ext cx="9144000" cy="6905625"/>
          </a:xfrm>
          <a:prstGeom prst="rect">
            <a:avLst/>
          </a:prstGeom>
          <a:noFill/>
          <a:ln w="15875">
            <a:noFill/>
            <a:miter lim="800000"/>
            <a:headEnd/>
            <a:tailEnd/>
          </a:ln>
        </p:spPr>
      </p:pic>
      <p:sp>
        <p:nvSpPr>
          <p:cNvPr id="1346563" name="Rectangle 3" descr="デニム"/>
          <p:cNvSpPr>
            <a:spLocks noChangeArrowheads="1"/>
          </p:cNvSpPr>
          <p:nvPr/>
        </p:nvSpPr>
        <p:spPr bwMode="auto">
          <a:xfrm>
            <a:off x="685800" y="6477000"/>
            <a:ext cx="8077200" cy="76200"/>
          </a:xfrm>
          <a:prstGeom prst="rect">
            <a:avLst/>
          </a:prstGeom>
          <a:blipFill dpi="0" rotWithShape="0">
            <a:blip r:embed="rId8"/>
            <a:srcRect/>
            <a:tile tx="0" ty="0" sx="100000" sy="100000" flip="none" algn="tl"/>
          </a:blipFill>
          <a:ln w="15875">
            <a:noFill/>
            <a:miter lim="800000"/>
            <a:headEnd/>
            <a:tailEnd/>
          </a:ln>
          <a:effectLst/>
        </p:spPr>
        <p:txBody>
          <a:bodyPr anchor="ctr">
            <a:spAutoFit/>
          </a:bodyPr>
          <a:lstStyle/>
          <a:p>
            <a:pPr>
              <a:defRPr/>
            </a:pPr>
            <a:endParaRPr lang="ja-JP" altLang="en-US" dirty="0"/>
          </a:p>
        </p:txBody>
      </p:sp>
      <p:sp>
        <p:nvSpPr>
          <p:cNvPr id="1346564" name="Rectangle 4" descr="デニム"/>
          <p:cNvSpPr>
            <a:spLocks noChangeArrowheads="1"/>
          </p:cNvSpPr>
          <p:nvPr/>
        </p:nvSpPr>
        <p:spPr bwMode="auto">
          <a:xfrm>
            <a:off x="685800" y="615950"/>
            <a:ext cx="8077200" cy="76200"/>
          </a:xfrm>
          <a:prstGeom prst="rect">
            <a:avLst/>
          </a:prstGeom>
          <a:blipFill dpi="0" rotWithShape="0">
            <a:blip r:embed="rId8"/>
            <a:srcRect/>
            <a:tile tx="0" ty="0" sx="100000" sy="100000" flip="none" algn="tl"/>
          </a:blipFill>
          <a:ln w="15875">
            <a:noFill/>
            <a:miter lim="800000"/>
            <a:headEnd/>
            <a:tailEnd/>
          </a:ln>
          <a:effectLst/>
        </p:spPr>
        <p:txBody>
          <a:bodyPr anchor="ctr">
            <a:spAutoFit/>
          </a:bodyPr>
          <a:lstStyle/>
          <a:p>
            <a:pPr>
              <a:defRPr/>
            </a:pPr>
            <a:endParaRPr lang="ja-JP" altLang="en-US" dirty="0"/>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smtClean="0">
                <a:solidFill>
                  <a:srgbClr val="EAEAEA"/>
                </a:solidFill>
              </a:defRPr>
            </a:lvl1pPr>
          </a:lstStyle>
          <a:p>
            <a:pPr>
              <a:defRPr/>
            </a:pPr>
            <a:r>
              <a:rPr lang="en-US" altLang="ja-JP" dirty="0" smtClean="0"/>
              <a:t>8th Edoardo Amaldi Conference on Gravitational Waves (June 24, 2009, New York, USA)</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smtClean="0">
                <a:solidFill>
                  <a:srgbClr val="EAEAEA"/>
                </a:solidFill>
              </a:defRPr>
            </a:lvl1pPr>
          </a:lstStyle>
          <a:p>
            <a:pPr>
              <a:defRPr/>
            </a:pPr>
            <a:fld id="{715F68F9-44F6-4E6F-8F84-EB7A3601EA43}" type="slidenum">
              <a:rPr lang="en-US" altLang="ja-JP"/>
              <a:pPr>
                <a:defRPr/>
              </a:pPr>
              <a:t>&lt;#&gt;</a:t>
            </a:fld>
            <a:endParaRPr lang="en-US" altLang="ja-JP" dirty="0"/>
          </a:p>
        </p:txBody>
      </p:sp>
      <p:sp>
        <p:nvSpPr>
          <p:cNvPr id="134656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701" r:id="rId3"/>
    <p:sldLayoutId id="2147483702" r:id="rId4"/>
    <p:sldLayoutId id="2147483807" r:id="rId5"/>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6"/>
          <a:srcRect/>
          <a:stretch>
            <a:fillRect/>
          </a:stretch>
        </p:blipFill>
        <p:spPr bwMode="auto">
          <a:xfrm>
            <a:off x="0" y="0"/>
            <a:ext cx="9144000" cy="6905625"/>
          </a:xfrm>
          <a:prstGeom prst="rect">
            <a:avLst/>
          </a:prstGeom>
          <a:noFill/>
          <a:ln w="15875">
            <a:noFill/>
            <a:miter lim="800000"/>
            <a:headEnd/>
            <a:tailEnd/>
          </a:ln>
        </p:spPr>
      </p:pic>
      <p:sp>
        <p:nvSpPr>
          <p:cNvPr id="1346563" name="Rectangle 3" descr="デニム"/>
          <p:cNvSpPr>
            <a:spLocks noChangeArrowheads="1"/>
          </p:cNvSpPr>
          <p:nvPr/>
        </p:nvSpPr>
        <p:spPr bwMode="auto">
          <a:xfrm>
            <a:off x="685800" y="6477000"/>
            <a:ext cx="8077200" cy="76200"/>
          </a:xfrm>
          <a:prstGeom prst="rect">
            <a:avLst/>
          </a:prstGeom>
          <a:blipFill dpi="0" rotWithShape="0">
            <a:blip r:embed="rId7"/>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defRP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346564" name="Rectangle 4" descr="デニム"/>
          <p:cNvSpPr>
            <a:spLocks noChangeArrowheads="1"/>
          </p:cNvSpPr>
          <p:nvPr/>
        </p:nvSpPr>
        <p:spPr bwMode="auto">
          <a:xfrm>
            <a:off x="685800" y="615950"/>
            <a:ext cx="8077200" cy="76200"/>
          </a:xfrm>
          <a:prstGeom prst="rect">
            <a:avLst/>
          </a:prstGeom>
          <a:blipFill dpi="0" rotWithShape="0">
            <a:blip r:embed="rId7"/>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defRP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smtClean="0">
                <a:solidFill>
                  <a:srgbClr val="EAEAEA"/>
                </a:solidFill>
              </a:defRPr>
            </a:lvl1pPr>
          </a:lstStyle>
          <a:p>
            <a:pPr algn="ctr" rtl="0" fontAlgn="base">
              <a:spcBef>
                <a:spcPct val="0"/>
              </a:spcBef>
              <a:spcAft>
                <a:spcPct val="0"/>
              </a:spcAft>
              <a:defRPr/>
            </a:pPr>
            <a:r>
              <a:rPr lang="en-US" altLang="ja-JP" kern="1200" dirty="0" smtClean="0">
                <a:latin typeface="Tahoma" pitchFamily="34" charset="0"/>
                <a:ea typeface="HGP創英角ｺﾞｼｯｸUB" pitchFamily="50" charset="-128"/>
                <a:cs typeface="+mn-cs"/>
              </a:rPr>
              <a:t>8th Edoardo Amaldi Conference on Gravitational Waves (June 24, 2009, New York, USA)</a:t>
            </a:r>
            <a:endParaRPr lang="en-US" altLang="ja-JP" kern="1200" dirty="0">
              <a:latin typeface="Tahoma" pitchFamily="34" charset="0"/>
              <a:ea typeface="HGP創英角ｺﾞｼｯｸUB" pitchFamily="50" charset="-128"/>
              <a:cs typeface="+mn-cs"/>
            </a:endParaRPr>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smtClean="0">
                <a:solidFill>
                  <a:srgbClr val="EAEAEA"/>
                </a:solidFill>
              </a:defRPr>
            </a:lvl1pPr>
          </a:lstStyle>
          <a:p>
            <a:pPr rtl="0" fontAlgn="base">
              <a:spcBef>
                <a:spcPct val="0"/>
              </a:spcBef>
              <a:spcAft>
                <a:spcPct val="0"/>
              </a:spcAft>
              <a:defRPr/>
            </a:pPr>
            <a:fld id="{715F68F9-44F6-4E6F-8F84-EB7A3601EA43}" type="slidenum">
              <a:rPr lang="en-US" altLang="ja-JP" kern="1200">
                <a:latin typeface="Tahoma" pitchFamily="34" charset="0"/>
                <a:ea typeface="HGP創英角ｺﾞｼｯｸUB" pitchFamily="50" charset="-128"/>
                <a:cs typeface="+mn-cs"/>
              </a:rPr>
              <a:pPr rtl="0" fontAlgn="base">
                <a:spcBef>
                  <a:spcPct val="0"/>
                </a:spcBef>
                <a:spcAft>
                  <a:spcPct val="0"/>
                </a:spcAft>
                <a:defRPr/>
              </a:pPr>
              <a:t>&lt;#&gt;</a:t>
            </a:fld>
            <a:endParaRPr lang="en-US" altLang="ja-JP" kern="1200" dirty="0">
              <a:latin typeface="Tahoma" pitchFamily="34" charset="0"/>
              <a:ea typeface="HGP創英角ｺﾞｼｯｸUB" pitchFamily="50" charset="-128"/>
              <a:cs typeface="+mn-cs"/>
            </a:endParaRPr>
          </a:p>
        </p:txBody>
      </p:sp>
      <p:sp>
        <p:nvSpPr>
          <p:cNvPr id="134656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rtl="0" fontAlgn="base">
              <a:spcBef>
                <a:spcPct val="0"/>
              </a:spcBef>
              <a:spcAft>
                <a:spcPct val="0"/>
              </a:spcAft>
            </a:pPr>
            <a:endParaRPr kumimoji="1" lang="en-US" altLang="ja-JP" kern="1200" dirty="0">
              <a:solidFill>
                <a:srgbClr val="000000"/>
              </a:solidFill>
              <a:latin typeface="Times New Roman"/>
              <a:ea typeface="ＭＳ Ｐゴシック" pitchFamily="50" charset="-128"/>
              <a:cs typeface="+mn-cs"/>
            </a:endParaRPr>
          </a:p>
        </p:txBody>
      </p:sp>
      <p:sp>
        <p:nvSpPr>
          <p:cNvPr id="5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rtl="0" fontAlgn="base">
              <a:spcBef>
                <a:spcPct val="0"/>
              </a:spcBef>
              <a:spcAft>
                <a:spcPct val="0"/>
              </a:spcAft>
            </a:pPr>
            <a:r>
              <a:rPr kumimoji="1" lang="en-US" altLang="ja-JP"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kern="1200" dirty="0">
              <a:solidFill>
                <a:srgbClr val="000000"/>
              </a:solidFill>
              <a:latin typeface="Times New Roman"/>
              <a:ea typeface="ＭＳ Ｐゴシック" pitchFamily="50" charset="-128"/>
              <a:cs typeface="+mn-cs"/>
            </a:endParaRPr>
          </a:p>
        </p:txBody>
      </p:sp>
      <p:sp>
        <p:nvSpPr>
          <p:cNvPr id="5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pPr>
            <a:fld id="{DA927595-D267-4A10-BA75-3B6B02C05244}" type="slidenum">
              <a:rPr kumimoji="1" lang="en-US" altLang="ja-JP" kern="1200">
                <a:solidFill>
                  <a:srgbClr val="000000"/>
                </a:solidFill>
                <a:latin typeface="Times New Roman"/>
                <a:ea typeface="ＭＳ Ｐゴシック" pitchFamily="50" charset="-128"/>
                <a:cs typeface="+mn-cs"/>
              </a:rPr>
              <a:pPr rtl="0" fontAlgn="base">
                <a:spcBef>
                  <a:spcPct val="0"/>
                </a:spcBef>
                <a:spcAft>
                  <a:spcPct val="0"/>
                </a:spcAft>
              </a:pPr>
              <a:t>&lt;#&gt;</a:t>
            </a:fld>
            <a:endParaRPr kumimoji="1" lang="en-US" altLang="ja-JP" kern="1200" dirty="0">
              <a:solidFill>
                <a:srgbClr val="000000"/>
              </a:solidFill>
              <a:latin typeface="Times New Roman"/>
              <a:ea typeface="ＭＳ Ｐゴシック" pitchFamily="50" charset="-128"/>
              <a:cs typeface="+mn-cs"/>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sldNum="0" hdr="0" dt="0"/>
  <p:txStyles>
    <p:title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hyperlink" Target="http://jda.jaxa.jp/jda/p4_download_j.php?mode=level&amp;f_id=14317&amp;time=N&amp;genre=1&amp;category=903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eg"/><Relationship Id="rId7"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90" name="Picture 14"/>
          <p:cNvPicPr>
            <a:picLocks noChangeAspect="1" noChangeArrowheads="1"/>
          </p:cNvPicPr>
          <p:nvPr/>
        </p:nvPicPr>
        <p:blipFill>
          <a:blip r:embed="rId3"/>
          <a:srcRect/>
          <a:stretch>
            <a:fillRect/>
          </a:stretch>
        </p:blipFill>
        <p:spPr bwMode="auto">
          <a:xfrm>
            <a:off x="0" y="1947863"/>
            <a:ext cx="9144000" cy="4433887"/>
          </a:xfrm>
          <a:prstGeom prst="rect">
            <a:avLst/>
          </a:prstGeom>
          <a:noFill/>
          <a:ln w="15875">
            <a:noFill/>
            <a:miter lim="800000"/>
            <a:headEnd/>
            <a:tailEnd/>
          </a:ln>
          <a:effectLst/>
        </p:spPr>
      </p:pic>
      <p:sp>
        <p:nvSpPr>
          <p:cNvPr id="5" name="Rectangle 8"/>
          <p:cNvSpPr>
            <a:spLocks noGrp="1" noChangeArrowheads="1"/>
          </p:cNvSpPr>
          <p:nvPr>
            <p:ph type="ftr" sz="quarter" idx="3"/>
          </p:nvPr>
        </p:nvSpPr>
        <p:spPr/>
        <p:txBody>
          <a:bodyPr/>
          <a:lstStyle/>
          <a:p>
            <a:r>
              <a:rPr lang="en-US" altLang="zh-CN" dirty="0" smtClean="0"/>
              <a:t>8th Edoardo Amaldi Conference on Gravitational Waves (June 24, 2009, New York, USA)</a:t>
            </a:r>
            <a:endParaRPr lang="en-US" altLang="ja-JP" dirty="0"/>
          </a:p>
        </p:txBody>
      </p:sp>
      <p:sp>
        <p:nvSpPr>
          <p:cNvPr id="6" name="Rectangle 5"/>
          <p:cNvSpPr>
            <a:spLocks noChangeArrowheads="1"/>
          </p:cNvSpPr>
          <p:nvPr/>
        </p:nvSpPr>
        <p:spPr bwMode="auto">
          <a:xfrm>
            <a:off x="214282" y="2941638"/>
            <a:ext cx="6143668" cy="3524042"/>
          </a:xfrm>
          <a:prstGeom prst="rect">
            <a:avLst/>
          </a:prstGeom>
          <a:noFill/>
          <a:ln w="15875">
            <a:noFill/>
            <a:miter lim="800000"/>
            <a:headEnd/>
            <a:tailEnd/>
          </a:ln>
          <a:effectLst/>
        </p:spPr>
        <p:txBody>
          <a:bodyPr wrap="square" anchor="ctr">
            <a:spAutoFit/>
          </a:bodyPr>
          <a:lstStyle/>
          <a:p>
            <a:pPr algn="l">
              <a:buFontTx/>
              <a:buNone/>
            </a:pPr>
            <a:r>
              <a:rPr lang="en-US" altLang="ja-JP" sz="1600" b="1" dirty="0">
                <a:solidFill>
                  <a:srgbClr val="CCFFCC"/>
                </a:solidFill>
                <a:latin typeface="Tahoma" pitchFamily="34" charset="0"/>
              </a:rPr>
              <a:t>Seiji Kawamura</a:t>
            </a:r>
            <a:r>
              <a:rPr lang="en-US" altLang="ja-JP" sz="900" b="1" dirty="0">
                <a:solidFill>
                  <a:srgbClr val="FFFFFF"/>
                </a:solidFill>
                <a:latin typeface="Tahoma" pitchFamily="34" charset="0"/>
              </a:rPr>
              <a:t>, Takashi Nakamura, Kimio Tsubono, Takahiro Tanaka, Ikkoh Funaki, Naoki Seto, Kenji Numata, Shuichi Sato, Nobuyuki Kanda, Takeshi Takashima, Kunihito Ioka, Kazuhiro Agatsuma, Tomotada Akutsu, Tomomi Akutsu, Koh-suke Aoyanagi, Koji Arai, Yuta Arase, Akito Araya, Hideki Asada, Yoichi Aso, Takeshi Chiba, Toshikazu Ebisuzaki, Motohiro Enoki, Yoshiharu Eriguchi, Masa-Katsu Fujimoto, Ryuichi Fujita, Mitsuhiro Fukushima, Toshifumi Futamase, Katsuhiko Ganzu, Tomohiro Harada, Tatsuaki Hashimoto, Kazuhiro Hayama, Wataru Hikida, Yoshiaki Himemoto, Hisashi Hirabayashi, Takashi Hiramatsu, Feng-Lei Hong, Hideyuki Horisawa, Mizuhiko Hosokawa, Kiyotomo Ichiki, Takeshi Ikegami, Kaiki T. Inoue, Koji Ishidoshiro, Hideki Ishihara, Takehiko Ishikawa, Hideharu Ishizaki, Hiroyuki Ito, Yousuke Itoh, Shogo Kamagasako, Nobuki Kawashima, Fumiko Kawazoe, Hiroyuki Kirihara, Naoko Kishimoto, Kenta Kiuchi, Shiho Kobayashi, Kazunori Kohri, Hiroyuki Koizumi, Yasufumi Kojima, Keiko Kokeyama, Wataru</a:t>
            </a:r>
            <a:r>
              <a:rPr lang="ja-JP" altLang="en-US" sz="900" b="1" dirty="0">
                <a:solidFill>
                  <a:srgbClr val="FFFFFF"/>
                </a:solidFill>
                <a:latin typeface="Tahoma" pitchFamily="34" charset="0"/>
              </a:rPr>
              <a:t>　</a:t>
            </a:r>
            <a:r>
              <a:rPr lang="en-US" altLang="ja-JP" sz="900" b="1" dirty="0">
                <a:solidFill>
                  <a:srgbClr val="FFFFFF"/>
                </a:solidFill>
                <a:latin typeface="Tahoma" pitchFamily="34" charset="0"/>
              </a:rPr>
              <a:t>Kokuyama, Kei Kotake, Yoshihide Kozai, Hideaki Kudoh, Hiroo Kunimori, Hitoshi Kuninaka, Kazuaki Kuroda, Kei-ichi Maeda, Hideo Matsuhara, Yasushi Mino, Osamu Miyakawa, Shinji Miyoki, Mutsuko Y. Morimoto, Tomoko Morioka , Toshiyuki Morisawa, Shigenori Moriwaki, Shinji Mukohyama, Mitsuru Musha, Shigeo Nagano, Isao Naito, Noriyasu Nakagawa, Kouji Nakamura, Hiroyuki Nakano, Kenichi Nakao, Shinichi Nakasuka, Yoshinori Nakayama, Erina Nishida, Kazutaka Nishiyama, Atsushi Nishizawa, Yoshito Niwa, Masatake Ohashi, Naoko Ohishi, Masashi Ohkawa, Akira Okutomi, Kouji Onozato, Kenichi Oohara, Norichika Sago, Motoyuki Saijo, Masaaki Sakagami, Shin-ichiro Sakai, Shihori Sakata, Misao Sasaki, Takashi Sato, Masaru Shibata, Hisaaki Shinkai, Kentaro Somiya, Hajime Sotani, Naoshi Sugiyama, Yudai Suwa, Hideyuki Tagoshi, Kakeru Takahashi, Keitaro Takahashi, Tadayuki Takahashi, Hirotaka Takahashi, Ryuichi Takahashi, Ryutaro Takahashi, Takamori Akiteru, Tadashi Takano, Keisuke Taniguchi, Atsushi Taruya, Hiroyuki Tashiro, Mitsuru Tokuda, Masao Tokunari, Morio Toyoshima, Shinji Tsujikawa, Yoshiki Tsunesada, Ken-ichi Ueda, Masayoshi Utashima, Hiroshi Yamakawa, Kazuhiro Yamamoto, Toshitaka Yamazaki, Jun'ichi Yokoyama, Chul-Moon Yoo, Shijun Yoshida, Taizoh Yoshino</a:t>
            </a:r>
          </a:p>
        </p:txBody>
      </p:sp>
      <p:sp>
        <p:nvSpPr>
          <p:cNvPr id="7" name="Rectangle 6"/>
          <p:cNvSpPr>
            <a:spLocks noChangeArrowheads="1"/>
          </p:cNvSpPr>
          <p:nvPr/>
        </p:nvSpPr>
        <p:spPr bwMode="auto">
          <a:xfrm>
            <a:off x="4429124" y="1500174"/>
            <a:ext cx="4357718" cy="677108"/>
          </a:xfrm>
          <a:prstGeom prst="rect">
            <a:avLst/>
          </a:prstGeom>
          <a:noFill/>
          <a:ln w="15875">
            <a:noFill/>
            <a:miter lim="800000"/>
            <a:headEnd/>
            <a:tailEnd/>
          </a:ln>
          <a:effectLst/>
        </p:spPr>
        <p:txBody>
          <a:bodyPr wrap="square" anchor="ctr">
            <a:spAutoFit/>
          </a:bodyPr>
          <a:lstStyle/>
          <a:p>
            <a:pPr algn="l">
              <a:buFontTx/>
              <a:buNone/>
            </a:pPr>
            <a:r>
              <a:rPr lang="en-US" altLang="ja-JP" b="1" dirty="0">
                <a:solidFill>
                  <a:srgbClr val="CCFFCC"/>
                </a:solidFill>
                <a:latin typeface="Tahoma" pitchFamily="34" charset="0"/>
              </a:rPr>
              <a:t>Masaki Ando</a:t>
            </a:r>
          </a:p>
          <a:p>
            <a:pPr algn="l">
              <a:buFontTx/>
              <a:buNone/>
            </a:pPr>
            <a:r>
              <a:rPr lang="en-US" altLang="ja-JP" sz="1400" b="1" dirty="0" smtClean="0">
                <a:solidFill>
                  <a:srgbClr val="CCFFCC"/>
                </a:solidFill>
                <a:latin typeface="Tahoma" pitchFamily="34" charset="0"/>
              </a:rPr>
              <a:t> (Department </a:t>
            </a:r>
            <a:r>
              <a:rPr lang="en-US" altLang="ja-JP" sz="1400" b="1" dirty="0">
                <a:solidFill>
                  <a:srgbClr val="CCFFCC"/>
                </a:solidFill>
                <a:latin typeface="Tahoma" pitchFamily="34" charset="0"/>
              </a:rPr>
              <a:t>of Physics</a:t>
            </a:r>
            <a:r>
              <a:rPr lang="en-US" altLang="ja-JP" sz="1400" b="1" dirty="0" smtClean="0">
                <a:solidFill>
                  <a:srgbClr val="CCFFCC"/>
                </a:solidFill>
                <a:latin typeface="Tahoma" pitchFamily="34" charset="0"/>
              </a:rPr>
              <a:t>,  Kyoto University)</a:t>
            </a:r>
            <a:endParaRPr lang="en-US" altLang="ja-JP" sz="1400" b="1" dirty="0">
              <a:solidFill>
                <a:srgbClr val="CCFFCC"/>
              </a:solidFill>
              <a:latin typeface="Tahoma" pitchFamily="34" charset="0"/>
            </a:endParaRPr>
          </a:p>
        </p:txBody>
      </p:sp>
      <p:grpSp>
        <p:nvGrpSpPr>
          <p:cNvPr id="12" name="グループ化 11"/>
          <p:cNvGrpSpPr/>
          <p:nvPr/>
        </p:nvGrpSpPr>
        <p:grpSpPr>
          <a:xfrm>
            <a:off x="928662" y="1071546"/>
            <a:ext cx="2214578" cy="2000264"/>
            <a:chOff x="746556" y="1417215"/>
            <a:chExt cx="2000990" cy="1714512"/>
          </a:xfrm>
        </p:grpSpPr>
        <p:sp>
          <p:nvSpPr>
            <p:cNvPr id="8" name="台形 7"/>
            <p:cNvSpPr/>
            <p:nvPr/>
          </p:nvSpPr>
          <p:spPr bwMode="auto">
            <a:xfrm rot="4376614">
              <a:off x="2040800" y="1931207"/>
              <a:ext cx="188864" cy="855226"/>
            </a:xfrm>
            <a:prstGeom prst="trapezoid">
              <a:avLst>
                <a:gd name="adj" fmla="val 4248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0" name="台形 9"/>
            <p:cNvSpPr/>
            <p:nvPr/>
          </p:nvSpPr>
          <p:spPr bwMode="auto">
            <a:xfrm rot="1090400">
              <a:off x="1468178" y="1550555"/>
              <a:ext cx="317392" cy="761824"/>
            </a:xfrm>
            <a:prstGeom prst="trapezoid">
              <a:avLst>
                <a:gd name="adj" fmla="val 4437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台形 10"/>
            <p:cNvSpPr/>
            <p:nvPr/>
          </p:nvSpPr>
          <p:spPr bwMode="auto">
            <a:xfrm rot="18597801">
              <a:off x="2132339" y="1409938"/>
              <a:ext cx="45719" cy="1001918"/>
            </a:xfrm>
            <a:prstGeom prst="trapezoid">
              <a:avLst>
                <a:gd name="adj" fmla="val 8241"/>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216" name="Picture 3" descr="決定版"/>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rot="21118203">
              <a:off x="746556" y="1417215"/>
              <a:ext cx="2000990" cy="1714512"/>
            </a:xfrm>
            <a:prstGeom prst="rect">
              <a:avLst/>
            </a:prstGeom>
            <a:noFill/>
          </p:spPr>
        </p:pic>
      </p:grpSp>
      <p:sp>
        <p:nvSpPr>
          <p:cNvPr id="13" name="Rectangle 5"/>
          <p:cNvSpPr>
            <a:spLocks noChangeArrowheads="1"/>
          </p:cNvSpPr>
          <p:nvPr/>
        </p:nvSpPr>
        <p:spPr bwMode="auto">
          <a:xfrm>
            <a:off x="357158" y="2345288"/>
            <a:ext cx="1714512" cy="369332"/>
          </a:xfrm>
          <a:prstGeom prst="rect">
            <a:avLst/>
          </a:prstGeom>
          <a:noFill/>
          <a:ln w="15875">
            <a:noFill/>
            <a:miter lim="800000"/>
            <a:headEnd/>
            <a:tailEnd/>
          </a:ln>
          <a:effectLst/>
        </p:spPr>
        <p:txBody>
          <a:bodyPr wrap="square" anchor="ctr">
            <a:spAutoFit/>
          </a:bodyPr>
          <a:lstStyle/>
          <a:p>
            <a:pPr algn="l">
              <a:buFontTx/>
              <a:buNone/>
            </a:pPr>
            <a:r>
              <a:rPr lang="en-US" altLang="ja-JP" sz="900" b="1" dirty="0" smtClean="0">
                <a:solidFill>
                  <a:schemeClr val="bg1">
                    <a:lumMod val="25000"/>
                  </a:schemeClr>
                </a:solidFill>
              </a:rPr>
              <a:t>Original</a:t>
            </a:r>
            <a:r>
              <a:rPr lang="en-US" altLang="ja-JP" sz="900" b="1" dirty="0" smtClean="0">
                <a:solidFill>
                  <a:schemeClr val="bg1">
                    <a:lumMod val="25000"/>
                  </a:schemeClr>
                </a:solidFill>
                <a:latin typeface="Tahoma" pitchFamily="34" charset="0"/>
              </a:rPr>
              <a:t> </a:t>
            </a:r>
          </a:p>
          <a:p>
            <a:pPr algn="l">
              <a:buFontTx/>
              <a:buNone/>
            </a:pPr>
            <a:r>
              <a:rPr lang="en-US" altLang="ja-JP" sz="900" b="1" dirty="0" smtClean="0">
                <a:solidFill>
                  <a:schemeClr val="bg1">
                    <a:lumMod val="25000"/>
                  </a:schemeClr>
                </a:solidFill>
                <a:latin typeface="Tahoma" pitchFamily="34" charset="0"/>
              </a:rPr>
              <a:t>Picture </a:t>
            </a:r>
            <a:r>
              <a:rPr lang="en-US" altLang="ja-JP" sz="900" b="1" dirty="0" smtClean="0">
                <a:solidFill>
                  <a:schemeClr val="bg1">
                    <a:lumMod val="25000"/>
                  </a:schemeClr>
                </a:solidFill>
              </a:rPr>
              <a:t>:</a:t>
            </a:r>
            <a:r>
              <a:rPr lang="en-US" altLang="ja-JP" sz="900" b="1" dirty="0" smtClean="0">
                <a:solidFill>
                  <a:schemeClr val="bg1">
                    <a:lumMod val="25000"/>
                  </a:schemeClr>
                </a:solidFill>
                <a:latin typeface="Tahoma" pitchFamily="34" charset="0"/>
              </a:rPr>
              <a:t> Sora</a:t>
            </a:r>
            <a:endParaRPr lang="en-US" altLang="ja-JP" sz="900" b="1" dirty="0">
              <a:solidFill>
                <a:schemeClr val="bg1">
                  <a:lumMod val="25000"/>
                </a:schemeClr>
              </a:solidFill>
              <a:latin typeface="Tahoma" pitchFamily="34" charset="0"/>
            </a:endParaRPr>
          </a:p>
        </p:txBody>
      </p:sp>
      <p:sp>
        <p:nvSpPr>
          <p:cNvPr id="792579" name="Rectangle 3"/>
          <p:cNvSpPr>
            <a:spLocks noGrp="1" noChangeArrowheads="1"/>
          </p:cNvSpPr>
          <p:nvPr>
            <p:ph type="ctrTitle"/>
          </p:nvPr>
        </p:nvSpPr>
        <p:spPr>
          <a:xfrm>
            <a:off x="539750" y="485775"/>
            <a:ext cx="8280400" cy="609600"/>
          </a:xfrm>
        </p:spPr>
        <p:txBody>
          <a:bodyPr/>
          <a:lstStyle/>
          <a:p>
            <a:pPr>
              <a:lnSpc>
                <a:spcPct val="100000"/>
              </a:lnSpc>
            </a:pPr>
            <a:r>
              <a:rPr lang="en-US" altLang="ja-JP" sz="3600" dirty="0" smtClean="0">
                <a:ea typeface="HGS創英角ｺﾞｼｯｸUB" pitchFamily="50" charset="-128"/>
              </a:rPr>
              <a:t>DECIGO and Pathfinder Missions</a:t>
            </a:r>
            <a:endParaRPr lang="en-US" altLang="ja-JP" sz="3600" dirty="0">
              <a:ea typeface="HGS創英角ｺﾞｼｯｸUB" pitchFamily="50" charset="-128"/>
            </a:endParaRPr>
          </a:p>
        </p:txBody>
      </p:sp>
    </p:spTree>
  </p:cSld>
  <p:clrMapOvr>
    <a:masterClrMapping/>
  </p:clrMapOvr>
  <p:transition advTm="696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642910" y="2285928"/>
            <a:ext cx="3429024" cy="2143140"/>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Pre-Conceptual Design</a:t>
            </a:r>
            <a:endParaRPr lang="en-US" altLang="ja-JP" dirty="0"/>
          </a:p>
        </p:txBody>
      </p:sp>
      <p:sp>
        <p:nvSpPr>
          <p:cNvPr id="16"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18" name="Text Box 3"/>
          <p:cNvSpPr txBox="1">
            <a:spLocks noChangeArrowheads="1"/>
          </p:cNvSpPr>
          <p:nvPr/>
        </p:nvSpPr>
        <p:spPr bwMode="auto">
          <a:xfrm>
            <a:off x="509593" y="1142984"/>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 name="グループ化 235"/>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740287"/>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29" name="Text Box 215"/>
            <p:cNvSpPr txBox="1">
              <a:spLocks noChangeArrowheads="1"/>
            </p:cNvSpPr>
            <p:nvPr/>
          </p:nvSpPr>
          <p:spPr bwMode="auto">
            <a:xfrm>
              <a:off x="5200668"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723907" y="2357366"/>
            <a:ext cx="3419465" cy="208672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Arm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Finesse:                  </a:t>
            </a:r>
            <a:r>
              <a:rPr kumimoji="1" lang="en-US" altLang="ja-JP" sz="1800" b="1" kern="1200" dirty="0" smtClean="0">
                <a:solidFill>
                  <a:srgbClr val="CCFFCC"/>
                </a:solidFill>
                <a:latin typeface="+mj-lt"/>
                <a:ea typeface="ＭＳ Ｐゴシック" pitchFamily="50" charset="-128"/>
                <a:cs typeface="+mn-cs"/>
              </a:rPr>
              <a:t>10</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Mirror </a:t>
            </a:r>
            <a:r>
              <a:rPr kumimoji="1" lang="en-US" altLang="ja-JP" sz="1800" b="1" kern="1200" dirty="0">
                <a:solidFill>
                  <a:srgbClr val="FFFFFF"/>
                </a:solidFill>
                <a:latin typeface="+mj-lt"/>
                <a:ea typeface="ＭＳ Ｐゴシック" pitchFamily="50" charset="-128"/>
                <a:cs typeface="+mn-cs"/>
              </a:rPr>
              <a:t>diameter: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 </a:t>
            </a:r>
            <a:r>
              <a:rPr kumimoji="1" lang="en-US" altLang="ja-JP" sz="1800" b="1" kern="1200" dirty="0">
                <a:solidFill>
                  <a:srgbClr val="CCFFCC"/>
                </a:solidFill>
                <a:latin typeface="+mj-lt"/>
                <a:ea typeface="ＭＳ Ｐゴシック" pitchFamily="50" charset="-128"/>
                <a:cs typeface="+mn-cs"/>
              </a:rPr>
              <a:t>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Mirror mass:          </a:t>
            </a:r>
            <a:r>
              <a:rPr kumimoji="1" lang="en-US" altLang="ja-JP" sz="1800" b="1" kern="1200" dirty="0" smtClean="0">
                <a:solidFill>
                  <a:srgbClr val="CCFFCC"/>
                </a:solidFill>
                <a:latin typeface="+mj-lt"/>
                <a:ea typeface="ＭＳ Ｐゴシック" pitchFamily="50" charset="-128"/>
                <a:cs typeface="+mn-cs"/>
              </a:rPr>
              <a:t>100 kg</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Laser power:          </a:t>
            </a:r>
            <a:r>
              <a:rPr kumimoji="1" lang="en-US" altLang="ja-JP" sz="1800" b="1" kern="1200" dirty="0" smtClean="0">
                <a:solidFill>
                  <a:srgbClr val="CCFFCC"/>
                </a:solidFill>
                <a:latin typeface="+mj-lt"/>
                <a:ea typeface="ＭＳ Ｐゴシック" pitchFamily="50" charset="-128"/>
                <a:cs typeface="+mn-cs"/>
              </a:rPr>
              <a:t>10 W</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Laser </a:t>
            </a:r>
            <a:r>
              <a:rPr kumimoji="1" lang="en-US" altLang="ja-JP" sz="1800" b="1" kern="1200" dirty="0">
                <a:solidFill>
                  <a:srgbClr val="FFFFFF"/>
                </a:solidFill>
                <a:latin typeface="+mj-lt"/>
                <a:ea typeface="ＭＳ Ｐゴシック" pitchFamily="50" charset="-128"/>
                <a:cs typeface="+mn-cs"/>
              </a:rPr>
              <a:t>wavelength</a:t>
            </a:r>
            <a:r>
              <a:rPr kumimoji="1" lang="ja-JP" altLang="en-US" sz="1800" b="1" kern="1200" dirty="0" smtClean="0">
                <a:solidFill>
                  <a:srgbClr val="FFFFFF"/>
                </a:solidFill>
                <a:latin typeface="+mj-lt"/>
                <a:ea typeface="ＭＳ Ｐゴシック" pitchFamily="50" charset="-128"/>
                <a:cs typeface="+mn-cs"/>
              </a:rPr>
              <a:t>：</a:t>
            </a:r>
            <a:r>
              <a:rPr kumimoji="1" lang="en-US" altLang="ja-JP" sz="1800" b="1" kern="1200" dirty="0" smtClean="0">
                <a:solidFill>
                  <a:srgbClr val="CCFFCC"/>
                </a:solidFill>
                <a:latin typeface="+mj-lt"/>
                <a:ea typeface="ＭＳ Ｐゴシック" pitchFamily="50" charset="-128"/>
                <a:cs typeface="+mn-cs"/>
              </a:rPr>
              <a:t>532 </a:t>
            </a:r>
            <a:r>
              <a:rPr lang="en-US" altLang="ja-JP" sz="1800" b="1" dirty="0" smtClean="0">
                <a:solidFill>
                  <a:srgbClr val="CCFFCC"/>
                </a:solidFill>
                <a:latin typeface="+mj-lt"/>
                <a:ea typeface="ＭＳ Ｐゴシック" pitchFamily="50" charset="-128"/>
                <a:sym typeface="Symbol" pitchFamily="18" charset="2"/>
              </a:rPr>
              <a:t>n</a:t>
            </a:r>
            <a:r>
              <a:rPr kumimoji="1" lang="en-US" altLang="ja-JP" sz="1800" b="1" kern="1200" dirty="0" smtClean="0">
                <a:solidFill>
                  <a:srgbClr val="CCFFCC"/>
                </a:solidFill>
                <a:latin typeface="+mj-lt"/>
                <a:ea typeface="ＭＳ Ｐゴシック" pitchFamily="50" charset="-128"/>
                <a:cs typeface="+mn-cs"/>
              </a:rPr>
              <a:t>m</a:t>
            </a:r>
            <a:endParaRPr kumimoji="1" lang="en-US" altLang="ja-JP" sz="1800" b="1" kern="1200" dirty="0">
              <a:solidFill>
                <a:srgbClr val="CCFFCC"/>
              </a:solidFill>
              <a:latin typeface="+mj-lt"/>
              <a:ea typeface="ＭＳ Ｐゴシック" pitchFamily="50" charset="-128"/>
              <a:cs typeface="+mn-cs"/>
            </a:endParaRPr>
          </a:p>
        </p:txBody>
      </p:sp>
      <p:sp>
        <p:nvSpPr>
          <p:cNvPr id="234" name="Text Box 3"/>
          <p:cNvSpPr txBox="1">
            <a:spLocks noChangeArrowheads="1"/>
          </p:cNvSpPr>
          <p:nvPr/>
        </p:nvSpPr>
        <p:spPr bwMode="auto">
          <a:xfrm>
            <a:off x="928662" y="4957886"/>
            <a:ext cx="2714644" cy="757130"/>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S/C</a:t>
            </a:r>
            <a:r>
              <a:rPr kumimoji="1" lang="en-US" altLang="ja-JP" sz="1800" b="1" kern="1200" dirty="0">
                <a:solidFill>
                  <a:srgbClr val="FFFFFF"/>
                </a:solidFill>
                <a:latin typeface="+mj-lt"/>
                <a:ea typeface="ＭＳ Ｐゴシック" pitchFamily="50" charset="-128"/>
                <a:cs typeface="+mn-cs"/>
              </a:rPr>
              <a:t>: drag free</a:t>
            </a:r>
          </a:p>
          <a:p>
            <a:pPr algn="l" rtl="0" fontAlgn="base">
              <a:lnSpc>
                <a:spcPct val="120000"/>
              </a:lnSpc>
              <a:spcBef>
                <a:spcPct val="0"/>
              </a:spcBef>
              <a:spcAft>
                <a:spcPct val="0"/>
              </a:spcAft>
              <a:buNone/>
            </a:pPr>
            <a:r>
              <a:rPr kumimoji="1" lang="en-US" altLang="ja-JP" sz="1800" b="1" kern="1200" dirty="0">
                <a:solidFill>
                  <a:srgbClr val="FFFFFF"/>
                </a:solidFill>
                <a:latin typeface="+mj-lt"/>
                <a:ea typeface="ＭＳ Ｐゴシック" pitchFamily="50" charset="-128"/>
                <a:cs typeface="+mn-cs"/>
              </a:rPr>
              <a:t>3 interferometers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6"/>
          <p:cNvSpPr>
            <a:spLocks noChangeArrowheads="1"/>
          </p:cNvSpPr>
          <p:nvPr/>
        </p:nvSpPr>
        <p:spPr bwMode="auto">
          <a:xfrm>
            <a:off x="1473201" y="2357430"/>
            <a:ext cx="6500858" cy="3929090"/>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1106" name="Rectangle 2"/>
          <p:cNvSpPr>
            <a:spLocks noGrp="1" noChangeArrowheads="1"/>
          </p:cNvSpPr>
          <p:nvPr>
            <p:ph type="title"/>
          </p:nvPr>
        </p:nvSpPr>
        <p:spPr/>
        <p:txBody>
          <a:bodyPr/>
          <a:lstStyle/>
          <a:p>
            <a:r>
              <a:rPr lang="en-US" altLang="ja-JP" dirty="0" smtClean="0"/>
              <a:t>Interferometer Design</a:t>
            </a:r>
            <a:endParaRPr lang="en-US" altLang="ja-JP"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431108" name="Rectangle 4"/>
          <p:cNvSpPr>
            <a:spLocks noChangeArrowheads="1"/>
          </p:cNvSpPr>
          <p:nvPr/>
        </p:nvSpPr>
        <p:spPr bwMode="auto">
          <a:xfrm>
            <a:off x="857224" y="917567"/>
            <a:ext cx="6643734"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CC99"/>
                </a:solidFill>
                <a:latin typeface="Tahoma" pitchFamily="34" charset="0"/>
                <a:ea typeface="HGP創英角ｺﾞｼｯｸUB" pitchFamily="50" charset="-128"/>
                <a:cs typeface="+mn-cs"/>
              </a:rPr>
              <a:t>Transponder type </a:t>
            </a:r>
            <a:r>
              <a:rPr kumimoji="1" lang="en-US" altLang="ja-JP" sz="2000" b="1" kern="1200" dirty="0">
                <a:solidFill>
                  <a:srgbClr val="FFFFFF"/>
                </a:solidFill>
                <a:latin typeface="Tahoma" pitchFamily="34" charset="0"/>
                <a:ea typeface="HGP創英角ｺﾞｼｯｸUB" pitchFamily="50" charset="-128"/>
                <a:cs typeface="+mn-cs"/>
              </a:rPr>
              <a:t>vs </a:t>
            </a:r>
            <a:r>
              <a:rPr kumimoji="1" lang="en-US" altLang="ja-JP" sz="2000" b="1" kern="1200" dirty="0">
                <a:solidFill>
                  <a:srgbClr val="FFCCFF"/>
                </a:solidFill>
                <a:latin typeface="Tahoma" pitchFamily="34" charset="0"/>
                <a:ea typeface="HGP創英角ｺﾞｼｯｸUB" pitchFamily="50" charset="-128"/>
                <a:cs typeface="+mn-cs"/>
              </a:rPr>
              <a:t>Direct-reflection </a:t>
            </a:r>
            <a:r>
              <a:rPr kumimoji="1" lang="en-US" altLang="ja-JP" sz="2000" b="1" kern="1200" dirty="0" smtClean="0">
                <a:solidFill>
                  <a:srgbClr val="FFCCFF"/>
                </a:solidFill>
                <a:latin typeface="Tahoma" pitchFamily="34" charset="0"/>
                <a:ea typeface="HGP創英角ｺﾞｼｯｸUB" pitchFamily="50" charset="-128"/>
                <a:cs typeface="+mn-cs"/>
              </a:rPr>
              <a:t>type</a:t>
            </a:r>
            <a:endParaRPr kumimoji="1" lang="en-US" altLang="ja-JP" sz="2000" b="1" kern="1200" dirty="0">
              <a:solidFill>
                <a:srgbClr val="FFCCFF"/>
              </a:solidFill>
              <a:latin typeface="Tahoma" pitchFamily="34" charset="0"/>
              <a:ea typeface="HGP創英角ｺﾞｼｯｸUB" pitchFamily="50" charset="-128"/>
              <a:cs typeface="+mn-cs"/>
            </a:endParaRPr>
          </a:p>
        </p:txBody>
      </p:sp>
      <p:pic>
        <p:nvPicPr>
          <p:cNvPr id="431109" name="Picture 5"/>
          <p:cNvPicPr>
            <a:picLocks noChangeAspect="1" noChangeArrowheads="1"/>
          </p:cNvPicPr>
          <p:nvPr/>
        </p:nvPicPr>
        <p:blipFill>
          <a:blip r:embed="rId3"/>
          <a:srcRect/>
          <a:stretch>
            <a:fillRect/>
          </a:stretch>
        </p:blipFill>
        <p:spPr bwMode="auto">
          <a:xfrm>
            <a:off x="1447824" y="2422524"/>
            <a:ext cx="6553200" cy="3860800"/>
          </a:xfrm>
          <a:prstGeom prst="rect">
            <a:avLst/>
          </a:prstGeom>
          <a:noFill/>
          <a:ln w="15875">
            <a:noFill/>
            <a:miter lim="800000"/>
            <a:headEnd/>
            <a:tailEnd/>
          </a:ln>
          <a:effectLst/>
        </p:spPr>
      </p:pic>
      <p:grpSp>
        <p:nvGrpSpPr>
          <p:cNvPr id="13" name="グループ化 12"/>
          <p:cNvGrpSpPr/>
          <p:nvPr/>
        </p:nvGrpSpPr>
        <p:grpSpPr>
          <a:xfrm>
            <a:off x="2152625" y="1846261"/>
            <a:ext cx="6419903" cy="3948115"/>
            <a:chOff x="2152625" y="1846261"/>
            <a:chExt cx="6419903" cy="3948115"/>
          </a:xfrm>
        </p:grpSpPr>
        <p:grpSp>
          <p:nvGrpSpPr>
            <p:cNvPr id="2" name="Group 8"/>
            <p:cNvGrpSpPr>
              <a:grpSpLocks/>
            </p:cNvGrpSpPr>
            <p:nvPr/>
          </p:nvGrpSpPr>
          <p:grpSpPr bwMode="auto">
            <a:xfrm>
              <a:off x="3629045" y="3430588"/>
              <a:ext cx="985836" cy="2363788"/>
              <a:chOff x="2213" y="2251"/>
              <a:chExt cx="621" cy="1489"/>
            </a:xfrm>
          </p:grpSpPr>
          <p:sp>
            <p:nvSpPr>
              <p:cNvPr id="431113" name="Oval 9"/>
              <p:cNvSpPr>
                <a:spLocks noChangeArrowheads="1"/>
              </p:cNvSpPr>
              <p:nvPr/>
            </p:nvSpPr>
            <p:spPr bwMode="auto">
              <a:xfrm rot="2700000">
                <a:off x="1949" y="2728"/>
                <a:ext cx="1361" cy="408"/>
              </a:xfrm>
              <a:prstGeom prst="ellipse">
                <a:avLst/>
              </a:prstGeom>
              <a:solidFill>
                <a:srgbClr val="CC99FF">
                  <a:alpha val="50000"/>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1114" name="Rectangle 10"/>
              <p:cNvSpPr>
                <a:spLocks noChangeArrowheads="1"/>
              </p:cNvSpPr>
              <p:nvPr/>
            </p:nvSpPr>
            <p:spPr bwMode="auto">
              <a:xfrm rot="2700000">
                <a:off x="1780" y="2865"/>
                <a:ext cx="1308" cy="442"/>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WD-WD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 confusion noise</a:t>
                </a:r>
              </a:p>
            </p:txBody>
          </p:sp>
        </p:grpSp>
        <p:sp>
          <p:nvSpPr>
            <p:cNvPr id="431116" name="AutoShape 12"/>
            <p:cNvSpPr>
              <a:spLocks noChangeArrowheads="1"/>
            </p:cNvSpPr>
            <p:nvPr/>
          </p:nvSpPr>
          <p:spPr bwMode="auto">
            <a:xfrm>
              <a:off x="2152625" y="1846262"/>
              <a:ext cx="234933" cy="35719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99FF">
                <a:alpha val="10000"/>
              </a:srgbClr>
            </a:solidFill>
            <a:ln w="3175">
              <a:solidFill>
                <a:srgbClr val="CC99FF"/>
              </a:solidFill>
              <a:miter lim="800000"/>
              <a:headEnd/>
              <a:tailEnd/>
            </a:ln>
            <a:effectLst/>
          </p:spPr>
          <p:txBody>
            <a:bodyPr anchor="ctr">
              <a:noAutofit/>
            </a:bodyPr>
            <a:lstStyle/>
            <a:p>
              <a:pPr algn="ctr" rtl="0" fontAlgn="base">
                <a:spcBef>
                  <a:spcPct val="0"/>
                </a:spcBef>
                <a:spcAft>
                  <a:spcPct val="0"/>
                </a:spcAft>
                <a:buFontTx/>
                <a:buChar char="•"/>
              </a:pPr>
              <a:endParaRPr kumimoji="1" lang="ja-JP" altLang="en-US" sz="2400" kern="1200" dirty="0">
                <a:solidFill>
                  <a:srgbClr val="FFFFFF"/>
                </a:solidFill>
                <a:latin typeface="Times New Roman" pitchFamily="18" charset="0"/>
                <a:ea typeface="ＭＳ Ｐゴシック" charset="-128"/>
                <a:cs typeface="+mn-cs"/>
              </a:endParaRPr>
            </a:p>
          </p:txBody>
        </p:sp>
        <p:sp>
          <p:nvSpPr>
            <p:cNvPr id="431117" name="Rectangle 13"/>
            <p:cNvSpPr>
              <a:spLocks noChangeArrowheads="1"/>
            </p:cNvSpPr>
            <p:nvPr/>
          </p:nvSpPr>
          <p:spPr bwMode="auto">
            <a:xfrm>
              <a:off x="2363779" y="1846261"/>
              <a:ext cx="6208749" cy="439731"/>
            </a:xfrm>
            <a:prstGeom prst="rect">
              <a:avLst/>
            </a:prstGeom>
            <a:noFill/>
            <a:ln w="15875">
              <a:noFill/>
              <a:miter lim="800000"/>
              <a:headEnd/>
              <a:tailEnd/>
            </a:ln>
            <a:effectLst/>
          </p:spPr>
          <p:txBody>
            <a:bodyPr>
              <a:no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FFFF"/>
                  </a:solidFill>
                  <a:latin typeface="Tahoma" pitchFamily="34" charset="0"/>
                  <a:ea typeface="HGP創英角ｺﾞｼｯｸUB" pitchFamily="50" charset="-128"/>
                  <a:cs typeface="+mn-cs"/>
                </a:rPr>
                <a:t>Decisive factor: </a:t>
              </a:r>
              <a:r>
                <a:rPr kumimoji="1" lang="en-US" altLang="ja-JP" sz="2000" b="1" kern="1200" dirty="0">
                  <a:solidFill>
                    <a:srgbClr val="CC99FF"/>
                  </a:solidFill>
                  <a:latin typeface="Tahoma" pitchFamily="34" charset="0"/>
                  <a:ea typeface="HGP創英角ｺﾞｼｯｸUB" pitchFamily="50" charset="-128"/>
                  <a:cs typeface="+mn-cs"/>
                </a:rPr>
                <a:t>Binary confusion noise </a:t>
              </a:r>
            </a:p>
          </p:txBody>
        </p:sp>
      </p:grpSp>
      <p:sp>
        <p:nvSpPr>
          <p:cNvPr id="15" name="Rectangle 4"/>
          <p:cNvSpPr>
            <a:spLocks noChangeArrowheads="1"/>
          </p:cNvSpPr>
          <p:nvPr/>
        </p:nvSpPr>
        <p:spPr bwMode="auto">
          <a:xfrm>
            <a:off x="1214414" y="1357298"/>
            <a:ext cx="692948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FFFF"/>
                </a:solidFill>
                <a:latin typeface="Tahoma" pitchFamily="34" charset="0"/>
                <a:ea typeface="HGP創英角ｺﾞｼｯｸUB" pitchFamily="50" charset="-128"/>
                <a:cs typeface="+mn-cs"/>
              </a:rPr>
              <a:t>Compare</a:t>
            </a:r>
            <a:r>
              <a:rPr lang="en-US" altLang="ja-JP" sz="1800" b="1" dirty="0" smtClean="0">
                <a:solidFill>
                  <a:srgbClr val="FFFFFF"/>
                </a:solidFill>
              </a:rPr>
              <a:t> :</a:t>
            </a:r>
            <a:r>
              <a:rPr kumimoji="1" lang="en-US" altLang="ja-JP" sz="1800" b="1" kern="1200" dirty="0" smtClean="0">
                <a:solidFill>
                  <a:srgbClr val="FFFFFF"/>
                </a:solidFill>
                <a:latin typeface="Tahoma" pitchFamily="34" charset="0"/>
                <a:ea typeface="HGP創英角ｺﾞｼｯｸUB" pitchFamily="50" charset="-128"/>
                <a:cs typeface="+mn-cs"/>
              </a:rPr>
              <a:t> </a:t>
            </a:r>
            <a:r>
              <a:rPr lang="en-US" altLang="ja-JP" sz="1800" b="1" dirty="0" smtClean="0">
                <a:solidFill>
                  <a:srgbClr val="FFFFFF"/>
                </a:solidFill>
              </a:rPr>
              <a:t>S</a:t>
            </a:r>
            <a:r>
              <a:rPr kumimoji="1" lang="en-US" altLang="ja-JP" sz="1800" b="1" kern="1200" dirty="0" smtClean="0">
                <a:solidFill>
                  <a:srgbClr val="FFFFFF"/>
                </a:solidFill>
                <a:latin typeface="Tahoma" pitchFamily="34" charset="0"/>
                <a:ea typeface="HGP創英角ｺﾞｼｯｸUB" pitchFamily="50" charset="-128"/>
                <a:cs typeface="+mn-cs"/>
              </a:rPr>
              <a:t>ensitivity curves </a:t>
            </a:r>
            <a:r>
              <a:rPr kumimoji="1" lang="en-US" altLang="ja-JP" sz="1800" b="1" kern="1200" dirty="0">
                <a:solidFill>
                  <a:srgbClr val="FFFFFF"/>
                </a:solidFill>
                <a:latin typeface="Tahoma" pitchFamily="34" charset="0"/>
                <a:ea typeface="HGP創英角ｺﾞｼｯｸUB" pitchFamily="50" charset="-128"/>
                <a:cs typeface="+mn-cs"/>
              </a:rPr>
              <a:t>and Expected </a:t>
            </a:r>
            <a:r>
              <a:rPr kumimoji="1" lang="en-US" altLang="ja-JP" sz="1800" b="1" kern="1200" dirty="0" smtClean="0">
                <a:solidFill>
                  <a:srgbClr val="FFFFFF"/>
                </a:solidFill>
                <a:latin typeface="Tahoma" pitchFamily="34" charset="0"/>
                <a:ea typeface="HGP創英角ｺﾞｼｯｸUB" pitchFamily="50" charset="-128"/>
                <a:cs typeface="+mn-cs"/>
              </a:rPr>
              <a:t>Sciences</a:t>
            </a:r>
            <a:endParaRPr kumimoji="1" lang="en-US" altLang="ja-JP"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altLang="ja-JP" dirty="0" smtClean="0"/>
              <a:t>Cavity and S/C control</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441350" name="Text Box 6"/>
          <p:cNvSpPr txBox="1">
            <a:spLocks noChangeArrowheads="1"/>
          </p:cNvSpPr>
          <p:nvPr/>
        </p:nvSpPr>
        <p:spPr bwMode="auto">
          <a:xfrm>
            <a:off x="3927475" y="3074997"/>
            <a:ext cx="1422400" cy="904875"/>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Local Sensor</a:t>
            </a:r>
          </a:p>
        </p:txBody>
      </p:sp>
      <p:sp>
        <p:nvSpPr>
          <p:cNvPr id="441351" name="Text Box 7"/>
          <p:cNvSpPr txBox="1">
            <a:spLocks noChangeArrowheads="1"/>
          </p:cNvSpPr>
          <p:nvPr/>
        </p:nvSpPr>
        <p:spPr bwMode="auto">
          <a:xfrm>
            <a:off x="3679825" y="5487988"/>
            <a:ext cx="1571625" cy="45402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Actuator</a:t>
            </a:r>
          </a:p>
        </p:txBody>
      </p:sp>
      <p:sp>
        <p:nvSpPr>
          <p:cNvPr id="441352" name="Text Box 8"/>
          <p:cNvSpPr txBox="1">
            <a:spLocks noChangeArrowheads="1"/>
          </p:cNvSpPr>
          <p:nvPr/>
        </p:nvSpPr>
        <p:spPr bwMode="auto">
          <a:xfrm>
            <a:off x="1644650" y="6146800"/>
            <a:ext cx="6888163" cy="4508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33CC33"/>
                </a:solidFill>
                <a:latin typeface="Tahoma" pitchFamily="34" charset="0"/>
                <a:ea typeface="ＭＳ Ｐゴシック" charset="-128"/>
                <a:cs typeface="+mn-cs"/>
              </a:rPr>
              <a:t>Displacement signal between the two Mirrors</a:t>
            </a:r>
          </a:p>
        </p:txBody>
      </p:sp>
      <p:sp>
        <p:nvSpPr>
          <p:cNvPr id="441353" name="Text Box 9"/>
          <p:cNvSpPr txBox="1">
            <a:spLocks noChangeArrowheads="1"/>
          </p:cNvSpPr>
          <p:nvPr/>
        </p:nvSpPr>
        <p:spPr bwMode="auto">
          <a:xfrm>
            <a:off x="395288" y="5230813"/>
            <a:ext cx="1609725" cy="501650"/>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Thruster</a:t>
            </a:r>
          </a:p>
        </p:txBody>
      </p:sp>
      <p:sp>
        <p:nvSpPr>
          <p:cNvPr id="441354" name="AutoShape 10"/>
          <p:cNvSpPr>
            <a:spLocks noChangeArrowheads="1"/>
          </p:cNvSpPr>
          <p:nvPr/>
        </p:nvSpPr>
        <p:spPr bwMode="auto">
          <a:xfrm rot="5400000">
            <a:off x="1039813" y="4265612"/>
            <a:ext cx="419100" cy="333375"/>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5" name="Oval 11"/>
          <p:cNvSpPr>
            <a:spLocks noChangeArrowheads="1"/>
          </p:cNvSpPr>
          <p:nvPr/>
        </p:nvSpPr>
        <p:spPr bwMode="auto">
          <a:xfrm>
            <a:off x="1398588" y="3070225"/>
            <a:ext cx="2746375" cy="2743200"/>
          </a:xfrm>
          <a:prstGeom prst="ellipse">
            <a:avLst/>
          </a:prstGeom>
          <a:solidFill>
            <a:srgbClr val="FFFFFF"/>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6" name="Rectangle 12"/>
          <p:cNvSpPr>
            <a:spLocks noChangeArrowheads="1"/>
          </p:cNvSpPr>
          <p:nvPr/>
        </p:nvSpPr>
        <p:spPr bwMode="auto">
          <a:xfrm rot="2679310">
            <a:off x="2555875" y="4311650"/>
            <a:ext cx="57150" cy="269875"/>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7" name="Line 13"/>
          <p:cNvSpPr>
            <a:spLocks noChangeShapeType="1"/>
          </p:cNvSpPr>
          <p:nvPr/>
        </p:nvSpPr>
        <p:spPr bwMode="auto">
          <a:xfrm>
            <a:off x="2619375" y="4410075"/>
            <a:ext cx="1588" cy="793750"/>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8" name="Line 14"/>
          <p:cNvSpPr>
            <a:spLocks noChangeShapeType="1"/>
          </p:cNvSpPr>
          <p:nvPr/>
        </p:nvSpPr>
        <p:spPr bwMode="auto">
          <a:xfrm>
            <a:off x="2613025" y="5445125"/>
            <a:ext cx="3175" cy="21272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9" name="Line 15"/>
          <p:cNvSpPr>
            <a:spLocks noChangeShapeType="1"/>
          </p:cNvSpPr>
          <p:nvPr/>
        </p:nvSpPr>
        <p:spPr bwMode="auto">
          <a:xfrm>
            <a:off x="2606675" y="5646738"/>
            <a:ext cx="520700" cy="158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0" name="Line 16"/>
          <p:cNvSpPr>
            <a:spLocks noChangeShapeType="1"/>
          </p:cNvSpPr>
          <p:nvPr/>
        </p:nvSpPr>
        <p:spPr bwMode="auto">
          <a:xfrm flipV="1">
            <a:off x="3108325" y="4810125"/>
            <a:ext cx="0" cy="842963"/>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1" name="Line 17"/>
          <p:cNvSpPr>
            <a:spLocks noChangeShapeType="1"/>
          </p:cNvSpPr>
          <p:nvPr/>
        </p:nvSpPr>
        <p:spPr bwMode="auto">
          <a:xfrm>
            <a:off x="3087688" y="4837113"/>
            <a:ext cx="336550" cy="1587"/>
          </a:xfrm>
          <a:prstGeom prst="line">
            <a:avLst/>
          </a:prstGeom>
          <a:noFill/>
          <a:ln w="38100">
            <a:solidFill>
              <a:schemeClr val="tx1"/>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2" name="Group 18"/>
          <p:cNvGrpSpPr>
            <a:grpSpLocks/>
          </p:cNvGrpSpPr>
          <p:nvPr/>
        </p:nvGrpSpPr>
        <p:grpSpPr bwMode="auto">
          <a:xfrm>
            <a:off x="2441575" y="5170488"/>
            <a:ext cx="342900" cy="274637"/>
            <a:chOff x="5504" y="8144"/>
            <a:chExt cx="291" cy="236"/>
          </a:xfrm>
        </p:grpSpPr>
        <p:sp>
          <p:nvSpPr>
            <p:cNvPr id="441363" name="Rectangle 19"/>
            <p:cNvSpPr>
              <a:spLocks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4" name="Rectangle 20"/>
            <p:cNvSpPr>
              <a:spLocks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365" name="Rectangle 21"/>
          <p:cNvSpPr>
            <a:spLocks noChangeArrowheads="1"/>
          </p:cNvSpPr>
          <p:nvPr/>
        </p:nvSpPr>
        <p:spPr bwMode="auto">
          <a:xfrm>
            <a:off x="3468688" y="4543425"/>
            <a:ext cx="107950" cy="393700"/>
          </a:xfrm>
          <a:prstGeom prst="rect">
            <a:avLst/>
          </a:prstGeom>
          <a:solidFill>
            <a:srgbClr val="0000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6" name="Line 22"/>
          <p:cNvSpPr>
            <a:spLocks noChangeShapeType="1"/>
          </p:cNvSpPr>
          <p:nvPr/>
        </p:nvSpPr>
        <p:spPr bwMode="auto">
          <a:xfrm flipV="1">
            <a:off x="1689100" y="4043363"/>
            <a:ext cx="1588" cy="392112"/>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7" name="Line 23"/>
          <p:cNvSpPr>
            <a:spLocks noChangeShapeType="1"/>
          </p:cNvSpPr>
          <p:nvPr/>
        </p:nvSpPr>
        <p:spPr bwMode="auto">
          <a:xfrm flipV="1">
            <a:off x="1666875" y="4052888"/>
            <a:ext cx="184626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8" name="Line 24"/>
          <p:cNvSpPr>
            <a:spLocks noChangeShapeType="1"/>
          </p:cNvSpPr>
          <p:nvPr/>
        </p:nvSpPr>
        <p:spPr bwMode="auto">
          <a:xfrm flipV="1">
            <a:off x="1431925" y="4429125"/>
            <a:ext cx="268288" cy="1588"/>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9" name="Rectangle 25"/>
          <p:cNvSpPr>
            <a:spLocks noChangeArrowheads="1"/>
          </p:cNvSpPr>
          <p:nvPr/>
        </p:nvSpPr>
        <p:spPr bwMode="auto">
          <a:xfrm>
            <a:off x="3468688" y="3944938"/>
            <a:ext cx="107950" cy="393700"/>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0" name="AutoShape 26"/>
          <p:cNvSpPr>
            <a:spLocks noChangeArrowheads="1"/>
          </p:cNvSpPr>
          <p:nvPr/>
        </p:nvSpPr>
        <p:spPr bwMode="auto">
          <a:xfrm rot="16200000" flipH="1">
            <a:off x="7747794" y="4237832"/>
            <a:ext cx="419100" cy="334962"/>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1" name="Oval 27"/>
          <p:cNvSpPr>
            <a:spLocks noChangeArrowheads="1"/>
          </p:cNvSpPr>
          <p:nvPr/>
        </p:nvSpPr>
        <p:spPr bwMode="auto">
          <a:xfrm flipH="1">
            <a:off x="5062538" y="3044825"/>
            <a:ext cx="2746375" cy="2743200"/>
          </a:xfrm>
          <a:prstGeom prst="ellipse">
            <a:avLst/>
          </a:prstGeom>
          <a:solidFill>
            <a:srgbClr val="FFFFFF"/>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2" name="Line 28"/>
          <p:cNvSpPr>
            <a:spLocks noChangeShapeType="1"/>
          </p:cNvSpPr>
          <p:nvPr/>
        </p:nvSpPr>
        <p:spPr bwMode="auto">
          <a:xfrm flipH="1" flipV="1">
            <a:off x="7516813" y="4008438"/>
            <a:ext cx="1587" cy="40163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3" name="Line 29"/>
          <p:cNvSpPr>
            <a:spLocks noChangeShapeType="1"/>
          </p:cNvSpPr>
          <p:nvPr/>
        </p:nvSpPr>
        <p:spPr bwMode="auto">
          <a:xfrm flipH="1" flipV="1">
            <a:off x="5673725" y="4021138"/>
            <a:ext cx="186531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4" name="Line 30"/>
          <p:cNvSpPr>
            <a:spLocks noChangeShapeType="1"/>
          </p:cNvSpPr>
          <p:nvPr/>
        </p:nvSpPr>
        <p:spPr bwMode="auto">
          <a:xfrm flipH="1" flipV="1">
            <a:off x="7507288" y="4402138"/>
            <a:ext cx="268287" cy="3175"/>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5" name="Rectangle 31"/>
          <p:cNvSpPr>
            <a:spLocks noChangeArrowheads="1"/>
          </p:cNvSpPr>
          <p:nvPr/>
        </p:nvSpPr>
        <p:spPr bwMode="auto">
          <a:xfrm flipH="1">
            <a:off x="5630863" y="3919538"/>
            <a:ext cx="106362" cy="392112"/>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6" name="Line 32"/>
          <p:cNvSpPr>
            <a:spLocks noChangeShapeType="1"/>
          </p:cNvSpPr>
          <p:nvPr/>
        </p:nvSpPr>
        <p:spPr bwMode="auto">
          <a:xfrm flipV="1">
            <a:off x="977900" y="4656138"/>
            <a:ext cx="246063" cy="6270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7" name="Text Box 33"/>
          <p:cNvSpPr txBox="1">
            <a:spLocks noChangeArrowheads="1"/>
          </p:cNvSpPr>
          <p:nvPr/>
        </p:nvSpPr>
        <p:spPr bwMode="auto">
          <a:xfrm>
            <a:off x="7529513" y="5224463"/>
            <a:ext cx="1538287" cy="50323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Thruster</a:t>
            </a:r>
          </a:p>
        </p:txBody>
      </p:sp>
      <p:sp>
        <p:nvSpPr>
          <p:cNvPr id="441378" name="Line 34"/>
          <p:cNvSpPr>
            <a:spLocks noChangeShapeType="1"/>
          </p:cNvSpPr>
          <p:nvPr/>
        </p:nvSpPr>
        <p:spPr bwMode="auto">
          <a:xfrm flipH="1" flipV="1">
            <a:off x="2797175" y="5675313"/>
            <a:ext cx="265113" cy="444500"/>
          </a:xfrm>
          <a:prstGeom prst="line">
            <a:avLst/>
          </a:prstGeom>
          <a:noFill/>
          <a:ln w="31750">
            <a:solidFill>
              <a:srgbClr val="33CC33"/>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9" name="Line 35"/>
          <p:cNvSpPr>
            <a:spLocks noChangeShapeType="1"/>
          </p:cNvSpPr>
          <p:nvPr/>
        </p:nvSpPr>
        <p:spPr bwMode="auto">
          <a:xfrm flipH="1" flipV="1">
            <a:off x="3562350" y="4989513"/>
            <a:ext cx="558800" cy="51911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0" name="Text Box 36"/>
          <p:cNvSpPr txBox="1">
            <a:spLocks noChangeArrowheads="1"/>
          </p:cNvSpPr>
          <p:nvPr/>
        </p:nvSpPr>
        <p:spPr bwMode="auto">
          <a:xfrm>
            <a:off x="2139950" y="2565400"/>
            <a:ext cx="5024438" cy="452438"/>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FF5050"/>
                </a:solidFill>
                <a:latin typeface="Tahoma" pitchFamily="34" charset="0"/>
                <a:ea typeface="ＭＳ Ｐゴシック" charset="-128"/>
                <a:cs typeface="+mn-cs"/>
              </a:rPr>
              <a:t>Displacement Signal between S/C and Mirror</a:t>
            </a:r>
          </a:p>
        </p:txBody>
      </p:sp>
      <p:sp>
        <p:nvSpPr>
          <p:cNvPr id="441381" name="Line 37"/>
          <p:cNvSpPr>
            <a:spLocks noChangeShapeType="1"/>
          </p:cNvSpPr>
          <p:nvPr/>
        </p:nvSpPr>
        <p:spPr bwMode="auto">
          <a:xfrm flipH="1">
            <a:off x="2843213" y="2906713"/>
            <a:ext cx="592137" cy="1079500"/>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2" name="Line 38"/>
          <p:cNvSpPr>
            <a:spLocks noChangeShapeType="1"/>
          </p:cNvSpPr>
          <p:nvPr/>
        </p:nvSpPr>
        <p:spPr bwMode="auto">
          <a:xfrm flipH="1">
            <a:off x="3575050" y="3505200"/>
            <a:ext cx="465138" cy="385763"/>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3" name="Line 39"/>
          <p:cNvSpPr>
            <a:spLocks noChangeShapeType="1"/>
          </p:cNvSpPr>
          <p:nvPr/>
        </p:nvSpPr>
        <p:spPr bwMode="auto">
          <a:xfrm flipH="1" flipV="1">
            <a:off x="7967663" y="4651375"/>
            <a:ext cx="246062" cy="625475"/>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4" name="Line 40"/>
          <p:cNvSpPr>
            <a:spLocks noChangeShapeType="1"/>
          </p:cNvSpPr>
          <p:nvPr/>
        </p:nvSpPr>
        <p:spPr bwMode="auto">
          <a:xfrm>
            <a:off x="5180013" y="3478213"/>
            <a:ext cx="465137" cy="3857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5" name="Text Box 41"/>
          <p:cNvSpPr txBox="1">
            <a:spLocks noChangeArrowheads="1"/>
          </p:cNvSpPr>
          <p:nvPr/>
        </p:nvSpPr>
        <p:spPr bwMode="auto">
          <a:xfrm>
            <a:off x="4127500" y="4786322"/>
            <a:ext cx="1042988"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Mirror</a:t>
            </a:r>
          </a:p>
        </p:txBody>
      </p:sp>
      <p:sp>
        <p:nvSpPr>
          <p:cNvPr id="441386" name="Line 42"/>
          <p:cNvSpPr>
            <a:spLocks noChangeShapeType="1"/>
          </p:cNvSpPr>
          <p:nvPr/>
        </p:nvSpPr>
        <p:spPr bwMode="auto">
          <a:xfrm flipH="1" flipV="1">
            <a:off x="3860800" y="4789488"/>
            <a:ext cx="320675" cy="147637"/>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7" name="Line 43"/>
          <p:cNvSpPr>
            <a:spLocks noChangeShapeType="1"/>
          </p:cNvSpPr>
          <p:nvPr/>
        </p:nvSpPr>
        <p:spPr bwMode="auto">
          <a:xfrm flipV="1">
            <a:off x="5032375" y="4762500"/>
            <a:ext cx="320675" cy="147638"/>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8" name="Line 44"/>
          <p:cNvSpPr>
            <a:spLocks noChangeShapeType="1"/>
          </p:cNvSpPr>
          <p:nvPr/>
        </p:nvSpPr>
        <p:spPr bwMode="auto">
          <a:xfrm>
            <a:off x="5718175" y="2852738"/>
            <a:ext cx="592138" cy="1081087"/>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9" name="Freeform 45"/>
          <p:cNvSpPr>
            <a:spLocks/>
          </p:cNvSpPr>
          <p:nvPr/>
        </p:nvSpPr>
        <p:spPr bwMode="auto">
          <a:xfrm>
            <a:off x="3876675" y="4344988"/>
            <a:ext cx="1454150" cy="198437"/>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3" name="Group 46"/>
          <p:cNvGrpSpPr>
            <a:grpSpLocks/>
          </p:cNvGrpSpPr>
          <p:nvPr/>
        </p:nvGrpSpPr>
        <p:grpSpPr bwMode="auto">
          <a:xfrm flipH="1">
            <a:off x="4616450" y="4033838"/>
            <a:ext cx="914400" cy="758825"/>
            <a:chOff x="4785" y="11039"/>
            <a:chExt cx="829" cy="688"/>
          </a:xfrm>
        </p:grpSpPr>
        <p:sp>
          <p:nvSpPr>
            <p:cNvPr id="441391" name="Freeform 4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2" name="Line 4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3" name="Line 4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4" name="Line 5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5" name="Arc 5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grpSp>
        <p:nvGrpSpPr>
          <p:cNvPr id="4" name="Group 52"/>
          <p:cNvGrpSpPr>
            <a:grpSpLocks/>
          </p:cNvGrpSpPr>
          <p:nvPr/>
        </p:nvGrpSpPr>
        <p:grpSpPr bwMode="auto">
          <a:xfrm>
            <a:off x="3676650" y="4060825"/>
            <a:ext cx="914400" cy="758825"/>
            <a:chOff x="4785" y="11039"/>
            <a:chExt cx="829" cy="688"/>
          </a:xfrm>
        </p:grpSpPr>
        <p:sp>
          <p:nvSpPr>
            <p:cNvPr id="441397" name="Freeform 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8" name="Line 54"/>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9" name="Line 55"/>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0" name="Line 56"/>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1" name="Arc 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402" name="Line 58"/>
          <p:cNvSpPr>
            <a:spLocks noChangeShapeType="1"/>
          </p:cNvSpPr>
          <p:nvPr/>
        </p:nvSpPr>
        <p:spPr bwMode="auto">
          <a:xfrm flipV="1">
            <a:off x="2017713" y="4441825"/>
            <a:ext cx="1901825" cy="1588"/>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3" name="Rectangle 59"/>
          <p:cNvSpPr>
            <a:spLocks noChangeArrowheads="1"/>
          </p:cNvSpPr>
          <p:nvPr/>
        </p:nvSpPr>
        <p:spPr bwMode="auto">
          <a:xfrm>
            <a:off x="1806575" y="4297363"/>
            <a:ext cx="534988" cy="28098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4" name="Rectangle 60"/>
          <p:cNvSpPr>
            <a:spLocks noChangeArrowheads="1"/>
          </p:cNvSpPr>
          <p:nvPr/>
        </p:nvSpPr>
        <p:spPr bwMode="auto">
          <a:xfrm rot="2679310">
            <a:off x="2555875" y="4311650"/>
            <a:ext cx="57150" cy="269875"/>
          </a:xfrm>
          <a:prstGeom prst="rect">
            <a:avLst/>
          </a:prstGeom>
          <a:no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5" name="Text Box 61"/>
          <p:cNvSpPr txBox="1">
            <a:spLocks noChangeArrowheads="1"/>
          </p:cNvSpPr>
          <p:nvPr/>
        </p:nvSpPr>
        <p:spPr bwMode="auto">
          <a:xfrm>
            <a:off x="1760538" y="3338513"/>
            <a:ext cx="1009650" cy="360362"/>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1</a:t>
            </a:r>
          </a:p>
        </p:txBody>
      </p:sp>
      <p:sp>
        <p:nvSpPr>
          <p:cNvPr id="441406" name="Text Box 62"/>
          <p:cNvSpPr txBox="1">
            <a:spLocks noChangeArrowheads="1"/>
          </p:cNvSpPr>
          <p:nvPr/>
        </p:nvSpPr>
        <p:spPr bwMode="auto">
          <a:xfrm>
            <a:off x="6369050" y="3267075"/>
            <a:ext cx="1009650" cy="360363"/>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2</a:t>
            </a:r>
          </a:p>
        </p:txBody>
      </p:sp>
      <p:sp>
        <p:nvSpPr>
          <p:cNvPr id="441407" name="Text Box 63"/>
          <p:cNvSpPr txBox="1">
            <a:spLocks noChangeArrowheads="1"/>
          </p:cNvSpPr>
          <p:nvPr/>
        </p:nvSpPr>
        <p:spPr bwMode="auto">
          <a:xfrm>
            <a:off x="7226300" y="6076950"/>
            <a:ext cx="1809750" cy="307777"/>
          </a:xfrm>
          <a:prstGeom prst="rect">
            <a:avLst/>
          </a:prstGeom>
          <a:noFill/>
          <a:ln w="9525" algn="ctr">
            <a:noFill/>
            <a:miter lim="800000"/>
            <a:headEnd/>
            <a:tailEnd/>
          </a:ln>
          <a:effectLst/>
        </p:spPr>
        <p:txBody>
          <a:bodyPr>
            <a:spAutoFit/>
          </a:bodyPr>
          <a:lstStyle/>
          <a:p>
            <a:pPr algn="l">
              <a:buSzPct val="70000"/>
              <a:buNone/>
            </a:pPr>
            <a:r>
              <a:rPr kumimoji="1" lang="en-US" altLang="ja-JP" sz="1400" b="1" kern="1200" dirty="0">
                <a:solidFill>
                  <a:srgbClr val="5F5F5F"/>
                </a:solidFill>
                <a:latin typeface="Tahoma" pitchFamily="34" charset="0"/>
                <a:ea typeface="ＭＳ Ｐゴシック" charset="-128"/>
                <a:cs typeface="+mn-cs"/>
              </a:rPr>
              <a:t>Fig: S. Kawamura</a:t>
            </a:r>
          </a:p>
        </p:txBody>
      </p:sp>
      <p:sp>
        <p:nvSpPr>
          <p:cNvPr id="441408" name="Rectangle 64"/>
          <p:cNvSpPr>
            <a:spLocks noChangeArrowheads="1"/>
          </p:cNvSpPr>
          <p:nvPr/>
        </p:nvSpPr>
        <p:spPr bwMode="auto">
          <a:xfrm>
            <a:off x="684212" y="910880"/>
            <a:ext cx="8102630" cy="1446550"/>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a:solidFill>
                  <a:srgbClr val="CCFFCC"/>
                </a:solidFill>
                <a:latin typeface="Tahoma" pitchFamily="34" charset="0"/>
                <a:ea typeface="HGP創英角ｺﾞｼｯｸUB" pitchFamily="50" charset="-128"/>
                <a:cs typeface="+mn-cs"/>
              </a:rPr>
              <a:t>Cavity length change</a:t>
            </a: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rPr>
              <a:t>      PDH error signal </a:t>
            </a: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Mirror position </a:t>
            </a:r>
            <a:r>
              <a:rPr kumimoji="1" lang="ja-JP" altLang="en-US" sz="2000" b="1" kern="1200" dirty="0" smtClean="0">
                <a:solidFill>
                  <a:srgbClr val="FFFFFF"/>
                </a:solidFill>
                <a:latin typeface="Tahoma" pitchFamily="34" charset="0"/>
                <a:ea typeface="HGP創英角ｺﾞｼｯｸUB" pitchFamily="50" charset="-128"/>
                <a:cs typeface="+mn-cs"/>
                <a:sym typeface="Wingdings" pitchFamily="2" charset="2"/>
              </a:rPr>
              <a:t>　</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a:t>
            </a:r>
            <a:r>
              <a:rPr kumimoji="1" lang="en-US" altLang="ja-JP" sz="1800" b="1" kern="1200" dirty="0">
                <a:solidFill>
                  <a:srgbClr val="DDDDDD"/>
                </a:solidFill>
                <a:latin typeface="Tahoma" pitchFamily="34" charset="0"/>
                <a:ea typeface="HGP創英角ｺﾞｼｯｸUB" pitchFamily="50" charset="-128"/>
                <a:cs typeface="+mn-cs"/>
                <a:sym typeface="Wingdings" pitchFamily="2" charset="2"/>
              </a:rPr>
              <a:t>and Laser frequency)</a:t>
            </a:r>
          </a:p>
          <a:p>
            <a:pPr algn="l">
              <a:lnSpc>
                <a:spcPct val="110000"/>
              </a:lnSpc>
              <a:buClr>
                <a:srgbClr val="003366"/>
              </a:buClr>
              <a:buSzPct val="70000"/>
              <a:buNone/>
            </a:pPr>
            <a:r>
              <a:rPr kumimoji="1" lang="en-US" altLang="ja-JP" sz="2000" b="1" kern="1200" dirty="0">
                <a:solidFill>
                  <a:srgbClr val="FFCCFF"/>
                </a:solidFill>
                <a:latin typeface="Tahoma" pitchFamily="34" charset="0"/>
                <a:ea typeface="HGP創英角ｺﾞｼｯｸUB" pitchFamily="50" charset="-128"/>
                <a:cs typeface="+mn-cs"/>
                <a:sym typeface="Wingdings" pitchFamily="2" charset="2"/>
              </a:rPr>
              <a:t>Relative motion between mirror and S/C</a:t>
            </a: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Local sensor          S/C thruster </a:t>
            </a:r>
            <a:endParaRPr kumimoji="1" lang="en-US" altLang="ja-JP" sz="20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bwMode="auto">
          <a:xfrm>
            <a:off x="1315988" y="3714752"/>
            <a:ext cx="5214974" cy="1214446"/>
          </a:xfrm>
          <a:prstGeom prst="roundRect">
            <a:avLst>
              <a:gd name="adj" fmla="val 4342"/>
            </a:avLst>
          </a:prstGeom>
          <a:solidFill>
            <a:srgbClr val="FFC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角丸四角形 70"/>
          <p:cNvSpPr/>
          <p:nvPr/>
        </p:nvSpPr>
        <p:spPr bwMode="auto">
          <a:xfrm>
            <a:off x="1244550" y="1071546"/>
            <a:ext cx="5214974" cy="121444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Requirements</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441408" name="Rectangle 64"/>
          <p:cNvSpPr>
            <a:spLocks noChangeArrowheads="1"/>
          </p:cNvSpPr>
          <p:nvPr/>
        </p:nvSpPr>
        <p:spPr bwMode="auto">
          <a:xfrm>
            <a:off x="1285852" y="1071546"/>
            <a:ext cx="6030928"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CCFFCC"/>
                </a:solidFill>
                <a:latin typeface="Tahoma" pitchFamily="34" charset="0"/>
                <a:ea typeface="HGP創英角ｺﾞｼｯｸUB" pitchFamily="50" charset="-128"/>
                <a:cs typeface="+mn-cs"/>
              </a:rPr>
              <a:t>Sensor Noise</a:t>
            </a:r>
            <a:endParaRPr kumimoji="1" lang="en-US" altLang="ja-JP" sz="2000" b="1" kern="1200" dirty="0">
              <a:solidFill>
                <a:srgbClr val="CCFFCC"/>
              </a:solidFill>
              <a:latin typeface="Tahoma" pitchFamily="34" charset="0"/>
              <a:ea typeface="HGP創英角ｺﾞｼｯｸUB" pitchFamily="50" charset="-128"/>
              <a:cs typeface="+mn-cs"/>
            </a:endParaRPr>
          </a:p>
          <a:p>
            <a:pPr algn="l">
              <a:lnSpc>
                <a:spcPct val="110000"/>
              </a:lnSpc>
              <a:buClr>
                <a:srgbClr val="003366"/>
              </a:buClr>
              <a:buSzPct val="70000"/>
              <a:buNone/>
            </a:pPr>
            <a:r>
              <a:rPr kumimoji="1" lang="en-US" altLang="ja-JP" sz="2000" b="1" kern="1200" dirty="0" smtClean="0">
                <a:solidFill>
                  <a:srgbClr val="FFFFFF"/>
                </a:solidFill>
                <a:latin typeface="Tahoma" pitchFamily="34" charset="0"/>
                <a:ea typeface="HGP創英角ｺﾞｼｯｸUB" pitchFamily="50" charset="-128"/>
                <a:cs typeface="+mn-cs"/>
              </a:rPr>
              <a:t>     Shot noise    </a:t>
            </a:r>
            <a:r>
              <a:rPr lang="en-US" altLang="ja-JP" sz="2000" b="1" dirty="0" smtClean="0">
                <a:solidFill>
                  <a:srgbClr val="CCFFCC"/>
                </a:solidFill>
              </a:rPr>
              <a:t>3 x 10</a:t>
            </a:r>
            <a:r>
              <a:rPr lang="en-US" altLang="ja-JP" sz="2000" b="1" baseline="30000" dirty="0" smtClean="0">
                <a:solidFill>
                  <a:srgbClr val="CCFFCC"/>
                </a:solidFill>
              </a:rPr>
              <a:t>-18</a:t>
            </a:r>
            <a:r>
              <a:rPr lang="en-US" altLang="ja-JP" sz="2000" b="1" dirty="0" smtClean="0">
                <a:solidFill>
                  <a:srgbClr val="CCFFCC"/>
                </a:solidFill>
              </a:rPr>
              <a:t> m/Hz</a:t>
            </a:r>
            <a:r>
              <a:rPr lang="en-US" altLang="ja-JP" sz="2000" b="1" baseline="30000" dirty="0" smtClean="0">
                <a:solidFill>
                  <a:srgbClr val="CCFFCC"/>
                </a:solidFill>
              </a:rPr>
              <a:t>1/2</a:t>
            </a:r>
            <a:r>
              <a:rPr lang="en-US" altLang="ja-JP" sz="2000" b="1" dirty="0" smtClean="0">
                <a:solidFill>
                  <a:srgbClr val="CCFFCC"/>
                </a:solidFill>
              </a:rPr>
              <a:t>   </a:t>
            </a:r>
            <a:r>
              <a:rPr lang="en-US" altLang="ja-JP" sz="1200" b="1" dirty="0" smtClean="0">
                <a:solidFill>
                  <a:srgbClr val="CCFFCC"/>
                </a:solidFill>
              </a:rPr>
              <a:t>(0.1 Hz)</a:t>
            </a:r>
            <a:r>
              <a:rPr lang="en-US" altLang="ja-JP" sz="2000" b="1" dirty="0" smtClean="0">
                <a:solidFill>
                  <a:srgbClr val="CCFFCC"/>
                </a:solidFill>
                <a:sym typeface="Wingdings" pitchFamily="2" charset="2"/>
              </a:rPr>
              <a:t> </a:t>
            </a:r>
          </a:p>
        </p:txBody>
      </p:sp>
      <p:sp>
        <p:nvSpPr>
          <p:cNvPr id="64" name="Rectangle 64"/>
          <p:cNvSpPr>
            <a:spLocks noChangeArrowheads="1"/>
          </p:cNvSpPr>
          <p:nvPr/>
        </p:nvSpPr>
        <p:spPr bwMode="auto">
          <a:xfrm>
            <a:off x="1387426" y="3714752"/>
            <a:ext cx="585791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Acceleration Noise</a:t>
            </a:r>
            <a:endParaRPr kumimoji="1" lang="en-US" altLang="ja-JP" sz="2000" b="1" kern="1200" dirty="0">
              <a:solidFill>
                <a:srgbClr val="FFCCFF"/>
              </a:solidFill>
              <a:latin typeface="Tahoma" pitchFamily="34" charset="0"/>
              <a:ea typeface="HGP創英角ｺﾞｼｯｸUB" pitchFamily="50" charset="-128"/>
              <a:cs typeface="+mn-cs"/>
              <a:sym typeface="Wingdings" pitchFamily="2" charset="2"/>
            </a:endParaRP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FFFFF"/>
                </a:solidFill>
                <a:sym typeface="Wingdings" pitchFamily="2" charset="2"/>
              </a:rPr>
              <a:t>F</a:t>
            </a:r>
            <a:r>
              <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rPr>
              <a:t>orce noise   </a:t>
            </a:r>
            <a:r>
              <a:rPr lang="en-US" altLang="ja-JP" sz="2000" b="1" dirty="0" smtClean="0">
                <a:solidFill>
                  <a:srgbClr val="FFCCFF"/>
                </a:solidFill>
              </a:rPr>
              <a:t>4x10</a:t>
            </a:r>
            <a:r>
              <a:rPr lang="en-US" altLang="ja-JP" sz="2000" b="1" baseline="30000" dirty="0" smtClean="0">
                <a:solidFill>
                  <a:srgbClr val="FFCCFF"/>
                </a:solidFill>
              </a:rPr>
              <a:t>-17</a:t>
            </a:r>
            <a:r>
              <a:rPr lang="en-US" altLang="ja-JP" sz="2000" b="1" dirty="0" smtClean="0">
                <a:solidFill>
                  <a:srgbClr val="FFCCFF"/>
                </a:solidFill>
              </a:rPr>
              <a:t> N/Hz</a:t>
            </a:r>
            <a:r>
              <a:rPr lang="en-US" altLang="ja-JP" sz="2000" b="1" baseline="30000" dirty="0" smtClean="0">
                <a:solidFill>
                  <a:srgbClr val="FFCCFF"/>
                </a:solidFill>
              </a:rPr>
              <a:t>1/2</a:t>
            </a: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   </a:t>
            </a:r>
            <a:r>
              <a:rPr lang="en-US" altLang="ja-JP" sz="1200" b="1" dirty="0" smtClean="0">
                <a:solidFill>
                  <a:srgbClr val="FFCCFF"/>
                </a:solidFill>
              </a:rPr>
              <a:t>(0.1 Hz)</a:t>
            </a: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FFFF"/>
              </a:solidFill>
              <a:latin typeface="Tahoma" pitchFamily="34" charset="0"/>
              <a:ea typeface="HGP創英角ｺﾞｼｯｸUB" pitchFamily="50" charset="-128"/>
              <a:cs typeface="+mn-cs"/>
            </a:endParaRPr>
          </a:p>
        </p:txBody>
      </p:sp>
      <p:sp>
        <p:nvSpPr>
          <p:cNvPr id="65" name="下矢印 64"/>
          <p:cNvSpPr/>
          <p:nvPr/>
        </p:nvSpPr>
        <p:spPr bwMode="auto">
          <a:xfrm rot="5400000" flipV="1">
            <a:off x="2214547" y="1901505"/>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6" name="Rectangle 64"/>
          <p:cNvSpPr>
            <a:spLocks noChangeArrowheads="1"/>
          </p:cNvSpPr>
          <p:nvPr/>
        </p:nvSpPr>
        <p:spPr bwMode="auto">
          <a:xfrm>
            <a:off x="1643042" y="2357430"/>
            <a:ext cx="6858048"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Other noises should be  well below the shot noise</a:t>
            </a:r>
          </a:p>
          <a:p>
            <a:pPr algn="l">
              <a:lnSpc>
                <a:spcPct val="110000"/>
              </a:lnSpc>
              <a:buClr>
                <a:srgbClr val="003366"/>
              </a:buClr>
              <a:buSzPct val="70000"/>
              <a:buNone/>
            </a:pPr>
            <a:r>
              <a:rPr lang="en-US" altLang="ja-JP" sz="2000" b="1" dirty="0" smtClean="0">
                <a:solidFill>
                  <a:srgbClr val="FFFFFF"/>
                </a:solidFill>
              </a:rPr>
              <a:t>             Laser freq. noise:    </a:t>
            </a:r>
            <a:r>
              <a:rPr lang="en-US" altLang="ja-JP" sz="2000" b="1" dirty="0" smtClean="0">
                <a:solidFill>
                  <a:srgbClr val="CCFFCC"/>
                </a:solidFill>
              </a:rPr>
              <a:t>1 Hz/Hz</a:t>
            </a:r>
            <a:r>
              <a:rPr lang="en-US" altLang="ja-JP" sz="2000" b="1" baseline="30000" dirty="0" smtClean="0">
                <a:solidFill>
                  <a:srgbClr val="CCFFCC"/>
                </a:solidFill>
              </a:rPr>
              <a:t>1/2</a:t>
            </a:r>
            <a:r>
              <a:rPr lang="en-US" altLang="ja-JP" sz="2000" b="1" dirty="0" smtClean="0">
                <a:solidFill>
                  <a:srgbClr val="CCFFCC"/>
                </a:solidFill>
              </a:rPr>
              <a:t>   </a:t>
            </a:r>
            <a:r>
              <a:rPr lang="en-US" altLang="ja-JP" sz="1200" b="1" dirty="0" smtClean="0">
                <a:solidFill>
                  <a:srgbClr val="CCFFCC"/>
                </a:solidFill>
              </a:rPr>
              <a:t>(1Hz)</a:t>
            </a:r>
          </a:p>
          <a:p>
            <a:pPr algn="l">
              <a:lnSpc>
                <a:spcPct val="110000"/>
              </a:lnSpc>
              <a:buClr>
                <a:srgbClr val="003366"/>
              </a:buClr>
              <a:buSzPct val="70000"/>
              <a:buNone/>
            </a:pPr>
            <a:r>
              <a:rPr lang="en-US" altLang="ja-JP" sz="2000" b="1" dirty="0" smtClean="0">
                <a:solidFill>
                  <a:srgbClr val="FFFFFF"/>
                </a:solidFill>
              </a:rPr>
              <a:t>             Stab. Gain 10</a:t>
            </a:r>
            <a:r>
              <a:rPr lang="en-US" altLang="ja-JP" sz="2000" b="1" baseline="30000" dirty="0" smtClean="0">
                <a:solidFill>
                  <a:srgbClr val="FFFFFF"/>
                </a:solidFill>
              </a:rPr>
              <a:t>5</a:t>
            </a:r>
            <a:r>
              <a:rPr lang="en-US" altLang="ja-JP" sz="2000" b="1" dirty="0" smtClean="0">
                <a:solidFill>
                  <a:srgbClr val="FFFFFF"/>
                </a:solidFill>
              </a:rPr>
              <a:t>,    CMRR   10</a:t>
            </a:r>
            <a:r>
              <a:rPr lang="en-US" altLang="ja-JP" sz="2000" b="1" baseline="30000" dirty="0" smtClean="0">
                <a:solidFill>
                  <a:srgbClr val="FFFFFF"/>
                </a:solidFill>
              </a:rPr>
              <a:t>5</a:t>
            </a:r>
            <a:endParaRPr lang="en-US" altLang="ja-JP" sz="1200" b="1" baseline="30000" dirty="0" smtClean="0">
              <a:solidFill>
                <a:srgbClr val="CCFFCC"/>
              </a:solidFill>
            </a:endParaRPr>
          </a:p>
        </p:txBody>
      </p:sp>
      <p:sp>
        <p:nvSpPr>
          <p:cNvPr id="67" name="Rectangle 64"/>
          <p:cNvSpPr>
            <a:spLocks noChangeArrowheads="1"/>
          </p:cNvSpPr>
          <p:nvPr/>
        </p:nvSpPr>
        <p:spPr bwMode="auto">
          <a:xfrm>
            <a:off x="2571736" y="1785926"/>
            <a:ext cx="500066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x 10 of LCGT  in phase noise</a:t>
            </a:r>
            <a:endParaRPr lang="en-US" altLang="ja-JP" sz="1200" b="1" baseline="30000" dirty="0" smtClean="0">
              <a:solidFill>
                <a:srgbClr val="CCFFCC"/>
              </a:solidFill>
            </a:endParaRPr>
          </a:p>
        </p:txBody>
      </p:sp>
      <p:sp>
        <p:nvSpPr>
          <p:cNvPr id="68" name="下矢印 67"/>
          <p:cNvSpPr/>
          <p:nvPr/>
        </p:nvSpPr>
        <p:spPr bwMode="auto">
          <a:xfrm rot="5400000" flipV="1">
            <a:off x="2244683" y="4572007"/>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9" name="Rectangle 64"/>
          <p:cNvSpPr>
            <a:spLocks noChangeArrowheads="1"/>
          </p:cNvSpPr>
          <p:nvPr/>
        </p:nvSpPr>
        <p:spPr bwMode="auto">
          <a:xfrm>
            <a:off x="2673310" y="4498311"/>
            <a:ext cx="5000660"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x 1/50 of LISA</a:t>
            </a:r>
            <a:endParaRPr lang="en-US" altLang="ja-JP" sz="1200" b="1" baseline="30000" dirty="0" smtClean="0">
              <a:solidFill>
                <a:srgbClr val="CCFFCC"/>
              </a:solidFill>
            </a:endParaRPr>
          </a:p>
        </p:txBody>
      </p:sp>
      <p:sp>
        <p:nvSpPr>
          <p:cNvPr id="70" name="Rectangle 64"/>
          <p:cNvSpPr>
            <a:spLocks noChangeArrowheads="1"/>
          </p:cNvSpPr>
          <p:nvPr/>
        </p:nvSpPr>
        <p:spPr bwMode="auto">
          <a:xfrm>
            <a:off x="1744616" y="5107086"/>
            <a:ext cx="6643734"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External force sources</a:t>
            </a:r>
          </a:p>
          <a:p>
            <a:pPr algn="l">
              <a:lnSpc>
                <a:spcPct val="110000"/>
              </a:lnSpc>
              <a:buClr>
                <a:srgbClr val="003366"/>
              </a:buClr>
              <a:buSzPct val="70000"/>
              <a:buNone/>
            </a:pPr>
            <a:r>
              <a:rPr lang="en-US" altLang="ja-JP" sz="2000" b="1" dirty="0" smtClean="0">
                <a:solidFill>
                  <a:srgbClr val="DDDDDD"/>
                </a:solidFill>
                <a:sym typeface="Wingdings" pitchFamily="2" charset="2"/>
              </a:rPr>
              <a:t>  Fluctuation of magnetic field, electric field, gravitational field, temperature, pressure, etc.</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4" grpId="0"/>
      <p:bldP spid="68" grpId="0" animBg="1"/>
      <p:bldP spid="69" grpId="0"/>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角丸四角形 1285"/>
          <p:cNvSpPr/>
          <p:nvPr/>
        </p:nvSpPr>
        <p:spPr bwMode="auto">
          <a:xfrm>
            <a:off x="642910" y="1428736"/>
            <a:ext cx="4429156" cy="1285884"/>
          </a:xfrm>
          <a:prstGeom prst="roundRect">
            <a:avLst>
              <a:gd name="adj" fmla="val 4342"/>
            </a:avLst>
          </a:pr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Orbit and Constellation</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pic>
        <p:nvPicPr>
          <p:cNvPr id="14" name="Picture 5" descr="LISAorbit"/>
          <p:cNvPicPr>
            <a:picLocks noChangeAspect="1" noChangeArrowheads="1"/>
          </p:cNvPicPr>
          <p:nvPr/>
        </p:nvPicPr>
        <p:blipFill>
          <a:blip r:embed="rId3"/>
          <a:srcRect/>
          <a:stretch>
            <a:fillRect/>
          </a:stretch>
        </p:blipFill>
        <p:spPr bwMode="auto">
          <a:xfrm>
            <a:off x="5286380" y="2202274"/>
            <a:ext cx="3643338" cy="2726924"/>
          </a:xfrm>
          <a:prstGeom prst="rect">
            <a:avLst/>
          </a:prstGeom>
          <a:noFill/>
          <a:ln w="9525">
            <a:noFill/>
            <a:miter lim="800000"/>
            <a:headEnd/>
            <a:tailEnd/>
          </a:ln>
        </p:spPr>
      </p:pic>
      <p:sp>
        <p:nvSpPr>
          <p:cNvPr id="16" name="Rectangle 64"/>
          <p:cNvSpPr>
            <a:spLocks noChangeArrowheads="1"/>
          </p:cNvSpPr>
          <p:nvPr/>
        </p:nvSpPr>
        <p:spPr bwMode="auto">
          <a:xfrm>
            <a:off x="642910" y="1460332"/>
            <a:ext cx="4857784"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Record-disk orbit around the Sun</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7" name="Rectangle 64"/>
          <p:cNvSpPr>
            <a:spLocks noChangeArrowheads="1"/>
          </p:cNvSpPr>
          <p:nvPr/>
        </p:nvSpPr>
        <p:spPr bwMode="auto">
          <a:xfrm>
            <a:off x="1214414" y="1886701"/>
            <a:ext cx="421484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-12</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18" name="Rectangle 64"/>
          <p:cNvSpPr>
            <a:spLocks noChangeArrowheads="1"/>
          </p:cNvSpPr>
          <p:nvPr/>
        </p:nvSpPr>
        <p:spPr bwMode="auto">
          <a:xfrm>
            <a:off x="642910" y="2889092"/>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Halo orbit around L2 (or L1)</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9" name="Rectangle 64"/>
          <p:cNvSpPr>
            <a:spLocks noChangeArrowheads="1"/>
          </p:cNvSpPr>
          <p:nvPr/>
        </p:nvSpPr>
        <p:spPr bwMode="auto">
          <a:xfrm>
            <a:off x="1214414" y="3386899"/>
            <a:ext cx="4214842"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-7</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20" name="Rectangle 64"/>
          <p:cNvSpPr>
            <a:spLocks noChangeArrowheads="1"/>
          </p:cNvSpPr>
          <p:nvPr/>
        </p:nvSpPr>
        <p:spPr bwMode="auto">
          <a:xfrm>
            <a:off x="1643042" y="2285992"/>
            <a:ext cx="3071834"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-9</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sp>
        <p:nvSpPr>
          <p:cNvPr id="21" name="Rectangle 64"/>
          <p:cNvSpPr>
            <a:spLocks noChangeArrowheads="1"/>
          </p:cNvSpPr>
          <p:nvPr/>
        </p:nvSpPr>
        <p:spPr bwMode="auto">
          <a:xfrm>
            <a:off x="1714480" y="3817786"/>
            <a:ext cx="4214842"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-4</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grpSp>
        <p:nvGrpSpPr>
          <p:cNvPr id="658" name="グループ化 657"/>
          <p:cNvGrpSpPr/>
          <p:nvPr/>
        </p:nvGrpSpPr>
        <p:grpSpPr>
          <a:xfrm rot="15025950">
            <a:off x="6241154" y="3991840"/>
            <a:ext cx="468631" cy="386138"/>
            <a:chOff x="9501222" y="714356"/>
            <a:chExt cx="5338763" cy="4864101"/>
          </a:xfrm>
        </p:grpSpPr>
        <p:sp>
          <p:nvSpPr>
            <p:cNvPr id="6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3" name="Group 16"/>
            <p:cNvGrpSpPr>
              <a:grpSpLocks/>
            </p:cNvGrpSpPr>
            <p:nvPr/>
          </p:nvGrpSpPr>
          <p:grpSpPr bwMode="auto">
            <a:xfrm rot="7209001">
              <a:off x="11449039" y="2208261"/>
              <a:ext cx="600087" cy="495300"/>
              <a:chOff x="4785" y="11039"/>
              <a:chExt cx="829" cy="688"/>
            </a:xfrm>
          </p:grpSpPr>
          <p:sp>
            <p:nvSpPr>
              <p:cNvPr id="8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8" name="Group 26"/>
            <p:cNvGrpSpPr>
              <a:grpSpLocks/>
            </p:cNvGrpSpPr>
            <p:nvPr/>
          </p:nvGrpSpPr>
          <p:grpSpPr bwMode="auto">
            <a:xfrm rot="7209001">
              <a:off x="11403004" y="2178095"/>
              <a:ext cx="600087" cy="500063"/>
              <a:chOff x="4785" y="11039"/>
              <a:chExt cx="829" cy="688"/>
            </a:xfrm>
          </p:grpSpPr>
          <p:sp>
            <p:nvSpPr>
              <p:cNvPr id="8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96" name="Group 49"/>
            <p:cNvGrpSpPr>
              <a:grpSpLocks/>
            </p:cNvGrpSpPr>
            <p:nvPr/>
          </p:nvGrpSpPr>
          <p:grpSpPr bwMode="auto">
            <a:xfrm rot="3616332">
              <a:off x="12330179" y="2190799"/>
              <a:ext cx="600087" cy="503238"/>
              <a:chOff x="4785" y="11039"/>
              <a:chExt cx="829" cy="688"/>
            </a:xfrm>
          </p:grpSpPr>
          <p:sp>
            <p:nvSpPr>
              <p:cNvPr id="8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03" name="Group 61"/>
            <p:cNvGrpSpPr>
              <a:grpSpLocks/>
            </p:cNvGrpSpPr>
            <p:nvPr/>
          </p:nvGrpSpPr>
          <p:grpSpPr bwMode="auto">
            <a:xfrm rot="14462297">
              <a:off x="12703220" y="1458910"/>
              <a:ext cx="223837" cy="180975"/>
              <a:chOff x="5504" y="8144"/>
              <a:chExt cx="291" cy="236"/>
            </a:xfrm>
          </p:grpSpPr>
          <p:sp>
            <p:nvSpPr>
              <p:cNvPr id="8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04" name="Group 64"/>
            <p:cNvGrpSpPr>
              <a:grpSpLocks/>
            </p:cNvGrpSpPr>
            <p:nvPr/>
          </p:nvGrpSpPr>
          <p:grpSpPr bwMode="auto">
            <a:xfrm rot="7209001">
              <a:off x="11436374" y="1468435"/>
              <a:ext cx="227014" cy="180975"/>
              <a:chOff x="5504" y="8144"/>
              <a:chExt cx="291" cy="236"/>
            </a:xfrm>
          </p:grpSpPr>
          <p:sp>
            <p:nvSpPr>
              <p:cNvPr id="8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6" name="Group 78"/>
            <p:cNvGrpSpPr>
              <a:grpSpLocks/>
            </p:cNvGrpSpPr>
            <p:nvPr/>
          </p:nvGrpSpPr>
          <p:grpSpPr bwMode="auto">
            <a:xfrm flipH="1">
              <a:off x="12703128" y="4371956"/>
              <a:ext cx="600087" cy="495300"/>
              <a:chOff x="4785" y="11039"/>
              <a:chExt cx="829" cy="688"/>
            </a:xfrm>
          </p:grpSpPr>
          <p:sp>
            <p:nvSpPr>
              <p:cNvPr id="8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21" name="Group 88"/>
            <p:cNvGrpSpPr>
              <a:grpSpLocks/>
            </p:cNvGrpSpPr>
            <p:nvPr/>
          </p:nvGrpSpPr>
          <p:grpSpPr bwMode="auto">
            <a:xfrm flipH="1">
              <a:off x="12703128" y="4416406"/>
              <a:ext cx="600087" cy="500063"/>
              <a:chOff x="4785" y="11039"/>
              <a:chExt cx="829" cy="688"/>
            </a:xfrm>
          </p:grpSpPr>
          <p:sp>
            <p:nvSpPr>
              <p:cNvPr id="8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9" name="Group 111"/>
            <p:cNvGrpSpPr>
              <a:grpSpLocks/>
            </p:cNvGrpSpPr>
            <p:nvPr/>
          </p:nvGrpSpPr>
          <p:grpSpPr bwMode="auto">
            <a:xfrm rot="3592668" flipH="1">
              <a:off x="13154019" y="3611480"/>
              <a:ext cx="600087" cy="503238"/>
              <a:chOff x="4785" y="11039"/>
              <a:chExt cx="829" cy="688"/>
            </a:xfrm>
          </p:grpSpPr>
          <p:sp>
            <p:nvSpPr>
              <p:cNvPr id="8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6" name="Group 123"/>
            <p:cNvGrpSpPr>
              <a:grpSpLocks/>
            </p:cNvGrpSpPr>
            <p:nvPr/>
          </p:nvGrpSpPr>
          <p:grpSpPr bwMode="auto">
            <a:xfrm rot="14346703" flipH="1">
              <a:off x="14209737" y="4059201"/>
              <a:ext cx="223837" cy="180975"/>
              <a:chOff x="5504" y="8144"/>
              <a:chExt cx="291" cy="236"/>
            </a:xfrm>
          </p:grpSpPr>
          <p:sp>
            <p:nvSpPr>
              <p:cNvPr id="8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47" name="Group 126"/>
            <p:cNvGrpSpPr>
              <a:grpSpLocks/>
            </p:cNvGrpSpPr>
            <p:nvPr/>
          </p:nvGrpSpPr>
          <p:grpSpPr bwMode="auto">
            <a:xfrm flipH="1">
              <a:off x="13565203" y="5149831"/>
              <a:ext cx="227014" cy="180975"/>
              <a:chOff x="5504" y="8144"/>
              <a:chExt cx="291" cy="236"/>
            </a:xfrm>
          </p:grpSpPr>
          <p:sp>
            <p:nvSpPr>
              <p:cNvPr id="8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9" name="Group 141"/>
            <p:cNvGrpSpPr>
              <a:grpSpLocks/>
            </p:cNvGrpSpPr>
            <p:nvPr/>
          </p:nvGrpSpPr>
          <p:grpSpPr bwMode="auto">
            <a:xfrm>
              <a:off x="11052280" y="4424344"/>
              <a:ext cx="600087" cy="500063"/>
              <a:chOff x="4785" y="11039"/>
              <a:chExt cx="829" cy="688"/>
            </a:xfrm>
          </p:grpSpPr>
          <p:sp>
            <p:nvSpPr>
              <p:cNvPr id="8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84" name="Group 171"/>
            <p:cNvGrpSpPr>
              <a:grpSpLocks/>
            </p:cNvGrpSpPr>
            <p:nvPr/>
          </p:nvGrpSpPr>
          <p:grpSpPr bwMode="auto">
            <a:xfrm rot="18007332">
              <a:off x="10577576" y="3603541"/>
              <a:ext cx="600087" cy="500063"/>
              <a:chOff x="4785" y="11039"/>
              <a:chExt cx="829" cy="688"/>
            </a:xfrm>
          </p:grpSpPr>
          <p:sp>
            <p:nvSpPr>
              <p:cNvPr id="8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8" name="Group 200"/>
            <p:cNvGrpSpPr>
              <a:grpSpLocks/>
            </p:cNvGrpSpPr>
            <p:nvPr/>
          </p:nvGrpSpPr>
          <p:grpSpPr bwMode="auto">
            <a:xfrm rot="7253297">
              <a:off x="9904436" y="4089397"/>
              <a:ext cx="227014" cy="180975"/>
              <a:chOff x="5504" y="8144"/>
              <a:chExt cx="291" cy="236"/>
            </a:xfrm>
          </p:grpSpPr>
          <p:sp>
            <p:nvSpPr>
              <p:cNvPr id="8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09" name="Group 203"/>
            <p:cNvGrpSpPr>
              <a:grpSpLocks/>
            </p:cNvGrpSpPr>
            <p:nvPr/>
          </p:nvGrpSpPr>
          <p:grpSpPr bwMode="auto">
            <a:xfrm>
              <a:off x="10534666" y="5156181"/>
              <a:ext cx="223837" cy="180975"/>
              <a:chOff x="5504" y="8144"/>
              <a:chExt cx="291" cy="236"/>
            </a:xfrm>
          </p:grpSpPr>
          <p:sp>
            <p:nvSpPr>
              <p:cNvPr id="8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89" name="グループ化 1288"/>
          <p:cNvGrpSpPr/>
          <p:nvPr/>
        </p:nvGrpSpPr>
        <p:grpSpPr>
          <a:xfrm>
            <a:off x="571472" y="1857364"/>
            <a:ext cx="8572560" cy="4214842"/>
            <a:chOff x="571472" y="1857364"/>
            <a:chExt cx="8572560" cy="4214842"/>
          </a:xfrm>
        </p:grpSpPr>
        <p:sp>
          <p:nvSpPr>
            <p:cNvPr id="1281" name="下矢印 1280"/>
            <p:cNvSpPr/>
            <p:nvPr/>
          </p:nvSpPr>
          <p:spPr bwMode="auto">
            <a:xfrm rot="1710309" flipV="1">
              <a:off x="6167088" y="4514198"/>
              <a:ext cx="268500" cy="341599"/>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4" name="Rectangle 64"/>
            <p:cNvSpPr>
              <a:spLocks noChangeArrowheads="1"/>
            </p:cNvSpPr>
            <p:nvPr/>
          </p:nvSpPr>
          <p:spPr bwMode="auto">
            <a:xfrm>
              <a:off x="5143504" y="447572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nvGrpSpPr>
            <p:cNvPr id="1279" name="グループ化 1278"/>
            <p:cNvGrpSpPr/>
            <p:nvPr/>
          </p:nvGrpSpPr>
          <p:grpSpPr>
            <a:xfrm>
              <a:off x="571472" y="1857364"/>
              <a:ext cx="8572560" cy="4214842"/>
              <a:chOff x="571472" y="1857364"/>
              <a:chExt cx="8572560" cy="4214842"/>
            </a:xfrm>
          </p:grpSpPr>
          <p:sp>
            <p:nvSpPr>
              <p:cNvPr id="1288" name="角丸四角形 1287"/>
              <p:cNvSpPr/>
              <p:nvPr/>
            </p:nvSpPr>
            <p:spPr bwMode="auto">
              <a:xfrm>
                <a:off x="1071538" y="5256351"/>
                <a:ext cx="5429288" cy="815855"/>
              </a:xfrm>
              <a:prstGeom prst="roundRect">
                <a:avLst>
                  <a:gd name="adj" fmla="val 4342"/>
                </a:avLst>
              </a:prstGeom>
              <a:solidFill>
                <a:srgbClr val="FFFFFF">
                  <a:alpha val="1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0" name="Rectangle 64"/>
              <p:cNvSpPr>
                <a:spLocks noChangeArrowheads="1"/>
              </p:cNvSpPr>
              <p:nvPr/>
            </p:nvSpPr>
            <p:spPr bwMode="auto">
              <a:xfrm>
                <a:off x="571472" y="4357694"/>
                <a:ext cx="4000528"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Constellation</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2" name="Rectangle 64"/>
              <p:cNvSpPr>
                <a:spLocks noChangeArrowheads="1"/>
              </p:cNvSpPr>
              <p:nvPr/>
            </p:nvSpPr>
            <p:spPr bwMode="auto">
              <a:xfrm>
                <a:off x="857224" y="4786322"/>
                <a:ext cx="428628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4 interferometer units</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3" name="Rectangle 64"/>
              <p:cNvSpPr>
                <a:spLocks noChangeArrowheads="1"/>
              </p:cNvSpPr>
              <p:nvPr/>
            </p:nvSpPr>
            <p:spPr bwMode="auto">
              <a:xfrm>
                <a:off x="1071538" y="5256351"/>
                <a:ext cx="5500726"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ECFF"/>
                    </a:solidFill>
                    <a:sym typeface="Wingdings" pitchFamily="2" charset="2"/>
                  </a:rPr>
                  <a:t>overlapped</a:t>
                </a:r>
                <a:r>
                  <a:rPr lang="en-US" altLang="ja-JP" sz="2000" b="1" dirty="0" smtClean="0">
                    <a:solidFill>
                      <a:srgbClr val="DDDDDD"/>
                    </a:solidFill>
                    <a:sym typeface="Wingdings" pitchFamily="2" charset="2"/>
                  </a:rPr>
                  <a:t> units   Cross correlation</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4" name="Rectangle 64"/>
              <p:cNvSpPr>
                <a:spLocks noChangeArrowheads="1"/>
              </p:cNvSpPr>
              <p:nvPr/>
            </p:nvSpPr>
            <p:spPr bwMode="auto">
              <a:xfrm>
                <a:off x="1071538" y="5641319"/>
                <a:ext cx="600079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FFCC"/>
                    </a:solidFill>
                    <a:sym typeface="Wingdings" pitchFamily="2" charset="2"/>
                  </a:rPr>
                  <a:t>separated</a:t>
                </a:r>
                <a:r>
                  <a:rPr lang="en-US" altLang="ja-JP" sz="2000" b="1" dirty="0" smtClean="0">
                    <a:solidFill>
                      <a:srgbClr val="DDDDDD"/>
                    </a:solidFill>
                    <a:sym typeface="Wingdings" pitchFamily="2" charset="2"/>
                  </a:rPr>
                  <a:t> units     Angular resolution</a:t>
                </a:r>
                <a:endParaRPr kumimoji="1" lang="en-US" altLang="ja-JP" sz="2000" b="1" kern="1200" dirty="0">
                  <a:solidFill>
                    <a:srgbClr val="DDDDDD"/>
                  </a:solidFill>
                  <a:latin typeface="Tahoma" pitchFamily="34" charset="0"/>
                  <a:ea typeface="HGP創英角ｺﾞｼｯｸUB" pitchFamily="50" charset="-128"/>
                  <a:cs typeface="+mn-cs"/>
                </a:endParaRPr>
              </a:p>
            </p:txBody>
          </p:sp>
          <p:grpSp>
            <p:nvGrpSpPr>
              <p:cNvPr id="25" name="グループ化 24"/>
              <p:cNvGrpSpPr/>
              <p:nvPr/>
            </p:nvGrpSpPr>
            <p:grpSpPr>
              <a:xfrm rot="15785392">
                <a:off x="8272319" y="3563211"/>
                <a:ext cx="468631" cy="386138"/>
                <a:chOff x="9501222" y="714356"/>
                <a:chExt cx="5338763" cy="4864101"/>
              </a:xfrm>
            </p:grpSpPr>
            <p:sp>
              <p:nvSpPr>
                <p:cNvPr id="2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3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0" name="Group 16"/>
                <p:cNvGrpSpPr>
                  <a:grpSpLocks/>
                </p:cNvGrpSpPr>
                <p:nvPr/>
              </p:nvGrpSpPr>
              <p:grpSpPr bwMode="auto">
                <a:xfrm rot="7209001">
                  <a:off x="11449039" y="2208261"/>
                  <a:ext cx="600087" cy="495300"/>
                  <a:chOff x="4785" y="11039"/>
                  <a:chExt cx="829" cy="688"/>
                </a:xfrm>
              </p:grpSpPr>
              <p:sp>
                <p:nvSpPr>
                  <p:cNvPr id="23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5" name="Group 26"/>
                <p:cNvGrpSpPr>
                  <a:grpSpLocks/>
                </p:cNvGrpSpPr>
                <p:nvPr/>
              </p:nvGrpSpPr>
              <p:grpSpPr bwMode="auto">
                <a:xfrm rot="7209001">
                  <a:off x="11403003" y="2178095"/>
                  <a:ext cx="600087" cy="500063"/>
                  <a:chOff x="4785" y="11039"/>
                  <a:chExt cx="829" cy="688"/>
                </a:xfrm>
              </p:grpSpPr>
              <p:sp>
                <p:nvSpPr>
                  <p:cNvPr id="23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 name="Group 49"/>
                <p:cNvGrpSpPr>
                  <a:grpSpLocks/>
                </p:cNvGrpSpPr>
                <p:nvPr/>
              </p:nvGrpSpPr>
              <p:grpSpPr bwMode="auto">
                <a:xfrm rot="3616332">
                  <a:off x="12330179" y="2190798"/>
                  <a:ext cx="600087" cy="503238"/>
                  <a:chOff x="4785" y="11039"/>
                  <a:chExt cx="829" cy="688"/>
                </a:xfrm>
              </p:grpSpPr>
              <p:sp>
                <p:nvSpPr>
                  <p:cNvPr id="22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61"/>
                <p:cNvGrpSpPr>
                  <a:grpSpLocks/>
                </p:cNvGrpSpPr>
                <p:nvPr/>
              </p:nvGrpSpPr>
              <p:grpSpPr bwMode="auto">
                <a:xfrm rot="14462297">
                  <a:off x="12703220" y="1458910"/>
                  <a:ext cx="223837" cy="180975"/>
                  <a:chOff x="5504" y="8144"/>
                  <a:chExt cx="291" cy="236"/>
                </a:xfrm>
              </p:grpSpPr>
              <p:sp>
                <p:nvSpPr>
                  <p:cNvPr id="22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1" name="Group 64"/>
                <p:cNvGrpSpPr>
                  <a:grpSpLocks/>
                </p:cNvGrpSpPr>
                <p:nvPr/>
              </p:nvGrpSpPr>
              <p:grpSpPr bwMode="auto">
                <a:xfrm rot="7209001">
                  <a:off x="11436374" y="1468435"/>
                  <a:ext cx="227014" cy="180975"/>
                  <a:chOff x="5504" y="8144"/>
                  <a:chExt cx="291" cy="236"/>
                </a:xfrm>
              </p:grpSpPr>
              <p:sp>
                <p:nvSpPr>
                  <p:cNvPr id="22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3" name="Group 78"/>
                <p:cNvGrpSpPr>
                  <a:grpSpLocks/>
                </p:cNvGrpSpPr>
                <p:nvPr/>
              </p:nvGrpSpPr>
              <p:grpSpPr bwMode="auto">
                <a:xfrm flipH="1">
                  <a:off x="12703129" y="4371956"/>
                  <a:ext cx="600087" cy="495300"/>
                  <a:chOff x="4785" y="11039"/>
                  <a:chExt cx="829" cy="688"/>
                </a:xfrm>
              </p:grpSpPr>
              <p:sp>
                <p:nvSpPr>
                  <p:cNvPr id="21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88"/>
                <p:cNvGrpSpPr>
                  <a:grpSpLocks/>
                </p:cNvGrpSpPr>
                <p:nvPr/>
              </p:nvGrpSpPr>
              <p:grpSpPr bwMode="auto">
                <a:xfrm flipH="1">
                  <a:off x="12703129" y="4416406"/>
                  <a:ext cx="600087" cy="500063"/>
                  <a:chOff x="4785" y="11039"/>
                  <a:chExt cx="829" cy="688"/>
                </a:xfrm>
              </p:grpSpPr>
              <p:sp>
                <p:nvSpPr>
                  <p:cNvPr id="21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 name="Group 111"/>
                <p:cNvGrpSpPr>
                  <a:grpSpLocks/>
                </p:cNvGrpSpPr>
                <p:nvPr/>
              </p:nvGrpSpPr>
              <p:grpSpPr bwMode="auto">
                <a:xfrm rot="3592668" flipH="1">
                  <a:off x="13154018" y="3611479"/>
                  <a:ext cx="600087" cy="503238"/>
                  <a:chOff x="4785" y="11039"/>
                  <a:chExt cx="829" cy="688"/>
                </a:xfrm>
              </p:grpSpPr>
              <p:sp>
                <p:nvSpPr>
                  <p:cNvPr id="20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3" name="Group 123"/>
                <p:cNvGrpSpPr>
                  <a:grpSpLocks/>
                </p:cNvGrpSpPr>
                <p:nvPr/>
              </p:nvGrpSpPr>
              <p:grpSpPr bwMode="auto">
                <a:xfrm rot="14346703" flipH="1">
                  <a:off x="14209737" y="4059201"/>
                  <a:ext cx="223837" cy="180975"/>
                  <a:chOff x="5504" y="8144"/>
                  <a:chExt cx="291" cy="236"/>
                </a:xfrm>
              </p:grpSpPr>
              <p:sp>
                <p:nvSpPr>
                  <p:cNvPr id="20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4" name="Group 126"/>
                <p:cNvGrpSpPr>
                  <a:grpSpLocks/>
                </p:cNvGrpSpPr>
                <p:nvPr/>
              </p:nvGrpSpPr>
              <p:grpSpPr bwMode="auto">
                <a:xfrm flipH="1">
                  <a:off x="13565203" y="5149831"/>
                  <a:ext cx="227014" cy="180975"/>
                  <a:chOff x="5504" y="8144"/>
                  <a:chExt cx="291" cy="236"/>
                </a:xfrm>
              </p:grpSpPr>
              <p:sp>
                <p:nvSpPr>
                  <p:cNvPr id="20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6" name="Group 141"/>
                <p:cNvGrpSpPr>
                  <a:grpSpLocks/>
                </p:cNvGrpSpPr>
                <p:nvPr/>
              </p:nvGrpSpPr>
              <p:grpSpPr bwMode="auto">
                <a:xfrm>
                  <a:off x="11052279" y="4424344"/>
                  <a:ext cx="600087" cy="500063"/>
                  <a:chOff x="4785" y="11039"/>
                  <a:chExt cx="829" cy="688"/>
                </a:xfrm>
              </p:grpSpPr>
              <p:sp>
                <p:nvSpPr>
                  <p:cNvPr id="19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1" name="Group 171"/>
                <p:cNvGrpSpPr>
                  <a:grpSpLocks/>
                </p:cNvGrpSpPr>
                <p:nvPr/>
              </p:nvGrpSpPr>
              <p:grpSpPr bwMode="auto">
                <a:xfrm rot="18007332">
                  <a:off x="10577577" y="3603541"/>
                  <a:ext cx="600087" cy="500063"/>
                  <a:chOff x="4785" y="11039"/>
                  <a:chExt cx="829" cy="688"/>
                </a:xfrm>
              </p:grpSpPr>
              <p:sp>
                <p:nvSpPr>
                  <p:cNvPr id="19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5" name="Group 200"/>
                <p:cNvGrpSpPr>
                  <a:grpSpLocks/>
                </p:cNvGrpSpPr>
                <p:nvPr/>
              </p:nvGrpSpPr>
              <p:grpSpPr bwMode="auto">
                <a:xfrm rot="7253297">
                  <a:off x="9904436" y="4089397"/>
                  <a:ext cx="227014" cy="180975"/>
                  <a:chOff x="5504" y="8144"/>
                  <a:chExt cx="291" cy="236"/>
                </a:xfrm>
              </p:grpSpPr>
              <p:sp>
                <p:nvSpPr>
                  <p:cNvPr id="19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86" name="Group 203"/>
                <p:cNvGrpSpPr>
                  <a:grpSpLocks/>
                </p:cNvGrpSpPr>
                <p:nvPr/>
              </p:nvGrpSpPr>
              <p:grpSpPr bwMode="auto">
                <a:xfrm>
                  <a:off x="10534666" y="5156181"/>
                  <a:ext cx="223837" cy="180975"/>
                  <a:chOff x="5504" y="8144"/>
                  <a:chExt cx="291" cy="236"/>
                </a:xfrm>
              </p:grpSpPr>
              <p:sp>
                <p:nvSpPr>
                  <p:cNvPr id="19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65" name="グループ化 864"/>
              <p:cNvGrpSpPr/>
              <p:nvPr/>
            </p:nvGrpSpPr>
            <p:grpSpPr>
              <a:xfrm rot="16975186" flipH="1">
                <a:off x="7026076" y="2637549"/>
                <a:ext cx="192265" cy="439894"/>
                <a:chOff x="9501222" y="714356"/>
                <a:chExt cx="5338763" cy="4864101"/>
              </a:xfrm>
            </p:grpSpPr>
            <p:sp>
              <p:nvSpPr>
                <p:cNvPr id="86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87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0" name="Group 16"/>
                <p:cNvGrpSpPr>
                  <a:grpSpLocks/>
                </p:cNvGrpSpPr>
                <p:nvPr/>
              </p:nvGrpSpPr>
              <p:grpSpPr bwMode="auto">
                <a:xfrm rot="7209001">
                  <a:off x="11449039" y="2208261"/>
                  <a:ext cx="600087" cy="495300"/>
                  <a:chOff x="4785" y="11039"/>
                  <a:chExt cx="829" cy="688"/>
                </a:xfrm>
              </p:grpSpPr>
              <p:sp>
                <p:nvSpPr>
                  <p:cNvPr id="106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5" name="Group 26"/>
                <p:cNvGrpSpPr>
                  <a:grpSpLocks/>
                </p:cNvGrpSpPr>
                <p:nvPr/>
              </p:nvGrpSpPr>
              <p:grpSpPr bwMode="auto">
                <a:xfrm rot="7209001">
                  <a:off x="11403005" y="2178095"/>
                  <a:ext cx="600087" cy="500063"/>
                  <a:chOff x="4785" y="11039"/>
                  <a:chExt cx="829" cy="688"/>
                </a:xfrm>
              </p:grpSpPr>
              <p:sp>
                <p:nvSpPr>
                  <p:cNvPr id="106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03" name="Group 49"/>
                <p:cNvGrpSpPr>
                  <a:grpSpLocks/>
                </p:cNvGrpSpPr>
                <p:nvPr/>
              </p:nvGrpSpPr>
              <p:grpSpPr bwMode="auto">
                <a:xfrm rot="3616332">
                  <a:off x="12330179" y="2190800"/>
                  <a:ext cx="600087" cy="503238"/>
                  <a:chOff x="4785" y="11039"/>
                  <a:chExt cx="829" cy="688"/>
                </a:xfrm>
              </p:grpSpPr>
              <p:sp>
                <p:nvSpPr>
                  <p:cNvPr id="105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10" name="Group 61"/>
                <p:cNvGrpSpPr>
                  <a:grpSpLocks/>
                </p:cNvGrpSpPr>
                <p:nvPr/>
              </p:nvGrpSpPr>
              <p:grpSpPr bwMode="auto">
                <a:xfrm rot="14462297">
                  <a:off x="12703220" y="1458910"/>
                  <a:ext cx="223837" cy="180975"/>
                  <a:chOff x="5504" y="8144"/>
                  <a:chExt cx="291" cy="236"/>
                </a:xfrm>
              </p:grpSpPr>
              <p:sp>
                <p:nvSpPr>
                  <p:cNvPr id="105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11" name="Group 64"/>
                <p:cNvGrpSpPr>
                  <a:grpSpLocks/>
                </p:cNvGrpSpPr>
                <p:nvPr/>
              </p:nvGrpSpPr>
              <p:grpSpPr bwMode="auto">
                <a:xfrm rot="7209001">
                  <a:off x="11436374" y="1468435"/>
                  <a:ext cx="227014" cy="180975"/>
                  <a:chOff x="5504" y="8144"/>
                  <a:chExt cx="291" cy="236"/>
                </a:xfrm>
              </p:grpSpPr>
              <p:sp>
                <p:nvSpPr>
                  <p:cNvPr id="105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1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3" name="Group 78"/>
                <p:cNvGrpSpPr>
                  <a:grpSpLocks/>
                </p:cNvGrpSpPr>
                <p:nvPr/>
              </p:nvGrpSpPr>
              <p:grpSpPr bwMode="auto">
                <a:xfrm flipH="1">
                  <a:off x="12703127" y="4371956"/>
                  <a:ext cx="600087" cy="495300"/>
                  <a:chOff x="4785" y="11039"/>
                  <a:chExt cx="829" cy="688"/>
                </a:xfrm>
              </p:grpSpPr>
              <p:sp>
                <p:nvSpPr>
                  <p:cNvPr id="104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8" name="Group 88"/>
                <p:cNvGrpSpPr>
                  <a:grpSpLocks/>
                </p:cNvGrpSpPr>
                <p:nvPr/>
              </p:nvGrpSpPr>
              <p:grpSpPr bwMode="auto">
                <a:xfrm flipH="1">
                  <a:off x="12703127" y="4416406"/>
                  <a:ext cx="600087" cy="500063"/>
                  <a:chOff x="4785" y="11039"/>
                  <a:chExt cx="829" cy="688"/>
                </a:xfrm>
              </p:grpSpPr>
              <p:sp>
                <p:nvSpPr>
                  <p:cNvPr id="104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46" name="Group 111"/>
                <p:cNvGrpSpPr>
                  <a:grpSpLocks/>
                </p:cNvGrpSpPr>
                <p:nvPr/>
              </p:nvGrpSpPr>
              <p:grpSpPr bwMode="auto">
                <a:xfrm rot="3592668" flipH="1">
                  <a:off x="13154020" y="3611481"/>
                  <a:ext cx="600087" cy="503238"/>
                  <a:chOff x="4785" y="11039"/>
                  <a:chExt cx="829" cy="688"/>
                </a:xfrm>
              </p:grpSpPr>
              <p:sp>
                <p:nvSpPr>
                  <p:cNvPr id="103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53" name="Group 123"/>
                <p:cNvGrpSpPr>
                  <a:grpSpLocks/>
                </p:cNvGrpSpPr>
                <p:nvPr/>
              </p:nvGrpSpPr>
              <p:grpSpPr bwMode="auto">
                <a:xfrm rot="14346703" flipH="1">
                  <a:off x="14209737" y="4059201"/>
                  <a:ext cx="223837" cy="180975"/>
                  <a:chOff x="5504" y="8144"/>
                  <a:chExt cx="291" cy="236"/>
                </a:xfrm>
              </p:grpSpPr>
              <p:sp>
                <p:nvSpPr>
                  <p:cNvPr id="103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54" name="Group 126"/>
                <p:cNvGrpSpPr>
                  <a:grpSpLocks/>
                </p:cNvGrpSpPr>
                <p:nvPr/>
              </p:nvGrpSpPr>
              <p:grpSpPr bwMode="auto">
                <a:xfrm flipH="1">
                  <a:off x="13565203" y="5149831"/>
                  <a:ext cx="227014" cy="180975"/>
                  <a:chOff x="5504" y="8144"/>
                  <a:chExt cx="291" cy="236"/>
                </a:xfrm>
              </p:grpSpPr>
              <p:sp>
                <p:nvSpPr>
                  <p:cNvPr id="103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5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6" name="Group 141"/>
                <p:cNvGrpSpPr>
                  <a:grpSpLocks/>
                </p:cNvGrpSpPr>
                <p:nvPr/>
              </p:nvGrpSpPr>
              <p:grpSpPr bwMode="auto">
                <a:xfrm>
                  <a:off x="11052281" y="4424344"/>
                  <a:ext cx="600087" cy="500063"/>
                  <a:chOff x="4785" y="11039"/>
                  <a:chExt cx="829" cy="688"/>
                </a:xfrm>
              </p:grpSpPr>
              <p:sp>
                <p:nvSpPr>
                  <p:cNvPr id="102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6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91" name="Group 171"/>
                <p:cNvGrpSpPr>
                  <a:grpSpLocks/>
                </p:cNvGrpSpPr>
                <p:nvPr/>
              </p:nvGrpSpPr>
              <p:grpSpPr bwMode="auto">
                <a:xfrm rot="18007332">
                  <a:off x="10577575" y="3603541"/>
                  <a:ext cx="600087" cy="500063"/>
                  <a:chOff x="4785" y="11039"/>
                  <a:chExt cx="829" cy="688"/>
                </a:xfrm>
              </p:grpSpPr>
              <p:sp>
                <p:nvSpPr>
                  <p:cNvPr id="102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5" name="Freeform 180"/>
                <p:cNvSpPr>
                  <a:spLocks/>
                </p:cNvSpPr>
                <p:nvPr/>
              </p:nvSpPr>
              <p:spPr bwMode="auto">
                <a:xfrm rot="18007332">
                  <a:off x="10290209" y="3036875"/>
                  <a:ext cx="2006606" cy="198431"/>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15" name="Group 200"/>
                <p:cNvGrpSpPr>
                  <a:grpSpLocks/>
                </p:cNvGrpSpPr>
                <p:nvPr/>
              </p:nvGrpSpPr>
              <p:grpSpPr bwMode="auto">
                <a:xfrm rot="7253297">
                  <a:off x="9904436" y="4089397"/>
                  <a:ext cx="227014" cy="180975"/>
                  <a:chOff x="5504" y="8144"/>
                  <a:chExt cx="291" cy="236"/>
                </a:xfrm>
              </p:grpSpPr>
              <p:sp>
                <p:nvSpPr>
                  <p:cNvPr id="102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16" name="Group 203"/>
                <p:cNvGrpSpPr>
                  <a:grpSpLocks/>
                </p:cNvGrpSpPr>
                <p:nvPr/>
              </p:nvGrpSpPr>
              <p:grpSpPr bwMode="auto">
                <a:xfrm>
                  <a:off x="10534666" y="5156181"/>
                  <a:ext cx="223837" cy="180975"/>
                  <a:chOff x="5504" y="8144"/>
                  <a:chExt cx="291" cy="236"/>
                </a:xfrm>
              </p:grpSpPr>
              <p:sp>
                <p:nvSpPr>
                  <p:cNvPr id="102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1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72" name="グループ化 1071"/>
              <p:cNvGrpSpPr/>
              <p:nvPr/>
            </p:nvGrpSpPr>
            <p:grpSpPr>
              <a:xfrm rot="19664887">
                <a:off x="8272319" y="3519113"/>
                <a:ext cx="468631" cy="386138"/>
                <a:chOff x="9501222" y="714356"/>
                <a:chExt cx="5338763" cy="4864101"/>
              </a:xfrm>
            </p:grpSpPr>
            <p:sp>
              <p:nvSpPr>
                <p:cNvPr id="1073"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4"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5"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6"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7"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8"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1079"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0"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1"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2"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3"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4"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5"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6"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87" name="Group 16"/>
                <p:cNvGrpSpPr>
                  <a:grpSpLocks/>
                </p:cNvGrpSpPr>
                <p:nvPr/>
              </p:nvGrpSpPr>
              <p:grpSpPr bwMode="auto">
                <a:xfrm rot="7209001">
                  <a:off x="11449039" y="2208261"/>
                  <a:ext cx="600087" cy="495300"/>
                  <a:chOff x="4785" y="11039"/>
                  <a:chExt cx="829" cy="688"/>
                </a:xfrm>
              </p:grpSpPr>
              <p:sp>
                <p:nvSpPr>
                  <p:cNvPr id="1274"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5"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6"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7"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8"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88"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9"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0"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1"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2" name="Group 26"/>
                <p:cNvGrpSpPr>
                  <a:grpSpLocks/>
                </p:cNvGrpSpPr>
                <p:nvPr/>
              </p:nvGrpSpPr>
              <p:grpSpPr bwMode="auto">
                <a:xfrm rot="7209001">
                  <a:off x="11403006" y="2178095"/>
                  <a:ext cx="600087" cy="500063"/>
                  <a:chOff x="4785" y="11039"/>
                  <a:chExt cx="829" cy="688"/>
                </a:xfrm>
              </p:grpSpPr>
              <p:sp>
                <p:nvSpPr>
                  <p:cNvPr id="1269"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0"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1"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2"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3"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93"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4"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5"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6"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7"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8"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9"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0"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1"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2"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3"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4"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5"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6"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7"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8"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9"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0" name="Group 49"/>
                <p:cNvGrpSpPr>
                  <a:grpSpLocks/>
                </p:cNvGrpSpPr>
                <p:nvPr/>
              </p:nvGrpSpPr>
              <p:grpSpPr bwMode="auto">
                <a:xfrm rot="3616332">
                  <a:off x="12330179" y="2190801"/>
                  <a:ext cx="600087" cy="503238"/>
                  <a:chOff x="4785" y="11039"/>
                  <a:chExt cx="829" cy="688"/>
                </a:xfrm>
              </p:grpSpPr>
              <p:sp>
                <p:nvSpPr>
                  <p:cNvPr id="1264"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5"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6"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7"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8"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1"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2"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3"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4"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5"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6"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7" name="Group 61"/>
                <p:cNvGrpSpPr>
                  <a:grpSpLocks/>
                </p:cNvGrpSpPr>
                <p:nvPr/>
              </p:nvGrpSpPr>
              <p:grpSpPr bwMode="auto">
                <a:xfrm rot="14462297">
                  <a:off x="12703220" y="1458910"/>
                  <a:ext cx="223837" cy="180975"/>
                  <a:chOff x="5504" y="8144"/>
                  <a:chExt cx="291" cy="236"/>
                </a:xfrm>
              </p:grpSpPr>
              <p:sp>
                <p:nvSpPr>
                  <p:cNvPr id="1262"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3"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18" name="Group 64"/>
                <p:cNvGrpSpPr>
                  <a:grpSpLocks/>
                </p:cNvGrpSpPr>
                <p:nvPr/>
              </p:nvGrpSpPr>
              <p:grpSpPr bwMode="auto">
                <a:xfrm rot="7209001">
                  <a:off x="11436374" y="1468435"/>
                  <a:ext cx="227014" cy="180975"/>
                  <a:chOff x="5504" y="8144"/>
                  <a:chExt cx="291" cy="236"/>
                </a:xfrm>
              </p:grpSpPr>
              <p:sp>
                <p:nvSpPr>
                  <p:cNvPr id="1260"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1"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9"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0"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1"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2"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3"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4"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5"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6"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7"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8"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9"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0" name="Group 78"/>
                <p:cNvGrpSpPr>
                  <a:grpSpLocks/>
                </p:cNvGrpSpPr>
                <p:nvPr/>
              </p:nvGrpSpPr>
              <p:grpSpPr bwMode="auto">
                <a:xfrm flipH="1">
                  <a:off x="12703126" y="4371956"/>
                  <a:ext cx="600087" cy="495300"/>
                  <a:chOff x="4785" y="11039"/>
                  <a:chExt cx="829" cy="688"/>
                </a:xfrm>
              </p:grpSpPr>
              <p:sp>
                <p:nvSpPr>
                  <p:cNvPr id="125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1"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2"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3"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4"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5" name="Group 88"/>
                <p:cNvGrpSpPr>
                  <a:grpSpLocks/>
                </p:cNvGrpSpPr>
                <p:nvPr/>
              </p:nvGrpSpPr>
              <p:grpSpPr bwMode="auto">
                <a:xfrm flipH="1">
                  <a:off x="12703126" y="4416406"/>
                  <a:ext cx="600087" cy="500063"/>
                  <a:chOff x="4785" y="11039"/>
                  <a:chExt cx="829" cy="688"/>
                </a:xfrm>
              </p:grpSpPr>
              <p:sp>
                <p:nvSpPr>
                  <p:cNvPr id="1250"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1"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2"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3"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4"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6"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7"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8"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9"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0"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1"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2"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3"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4"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5"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6"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7"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8"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9"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0"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1"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2"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53" name="Group 111"/>
                <p:cNvGrpSpPr>
                  <a:grpSpLocks/>
                </p:cNvGrpSpPr>
                <p:nvPr/>
              </p:nvGrpSpPr>
              <p:grpSpPr bwMode="auto">
                <a:xfrm rot="3592668" flipH="1">
                  <a:off x="13154021" y="3611482"/>
                  <a:ext cx="600087" cy="503238"/>
                  <a:chOff x="4785" y="11039"/>
                  <a:chExt cx="829" cy="688"/>
                </a:xfrm>
              </p:grpSpPr>
              <p:sp>
                <p:nvSpPr>
                  <p:cNvPr id="1245"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6"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7"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8"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9"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4"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5"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6"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7"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8"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9"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0" name="Group 123"/>
                <p:cNvGrpSpPr>
                  <a:grpSpLocks/>
                </p:cNvGrpSpPr>
                <p:nvPr/>
              </p:nvGrpSpPr>
              <p:grpSpPr bwMode="auto">
                <a:xfrm rot="14346703" flipH="1">
                  <a:off x="14209737" y="4059201"/>
                  <a:ext cx="223837" cy="180975"/>
                  <a:chOff x="5504" y="8144"/>
                  <a:chExt cx="291" cy="236"/>
                </a:xfrm>
              </p:grpSpPr>
              <p:sp>
                <p:nvSpPr>
                  <p:cNvPr id="1243"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4"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61" name="Group 126"/>
                <p:cNvGrpSpPr>
                  <a:grpSpLocks/>
                </p:cNvGrpSpPr>
                <p:nvPr/>
              </p:nvGrpSpPr>
              <p:grpSpPr bwMode="auto">
                <a:xfrm flipH="1">
                  <a:off x="13565203" y="5149831"/>
                  <a:ext cx="227014" cy="180975"/>
                  <a:chOff x="5504" y="8144"/>
                  <a:chExt cx="291" cy="236"/>
                </a:xfrm>
              </p:grpSpPr>
              <p:sp>
                <p:nvSpPr>
                  <p:cNvPr id="1241"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2"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62"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3"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4"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5"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6"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7"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8"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9"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0"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1"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2"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73" name="Group 141"/>
                <p:cNvGrpSpPr>
                  <a:grpSpLocks/>
                </p:cNvGrpSpPr>
                <p:nvPr/>
              </p:nvGrpSpPr>
              <p:grpSpPr bwMode="auto">
                <a:xfrm>
                  <a:off x="11052282" y="4424344"/>
                  <a:ext cx="600087" cy="500063"/>
                  <a:chOff x="4785" y="11039"/>
                  <a:chExt cx="829" cy="688"/>
                </a:xfrm>
              </p:grpSpPr>
              <p:sp>
                <p:nvSpPr>
                  <p:cNvPr id="1236"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7"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8"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9"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0"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4"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5"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6"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7"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8"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9"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0"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1"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2"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3"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4"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5"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6"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7"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8"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9"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0"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1"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2"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3"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4"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5"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6"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7"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98" name="Group 171"/>
                <p:cNvGrpSpPr>
                  <a:grpSpLocks/>
                </p:cNvGrpSpPr>
                <p:nvPr/>
              </p:nvGrpSpPr>
              <p:grpSpPr bwMode="auto">
                <a:xfrm rot="18007332">
                  <a:off x="10577574" y="3603541"/>
                  <a:ext cx="600087" cy="500063"/>
                  <a:chOff x="4785" y="11039"/>
                  <a:chExt cx="829" cy="688"/>
                </a:xfrm>
              </p:grpSpPr>
              <p:sp>
                <p:nvSpPr>
                  <p:cNvPr id="1231"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2"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3"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4"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5"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9"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0"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1"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2"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3"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4"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5"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6"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7"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8"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9"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0"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1"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2"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3"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4"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5"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6"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7"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8"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9"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0"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1"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22" name="Group 200"/>
                <p:cNvGrpSpPr>
                  <a:grpSpLocks/>
                </p:cNvGrpSpPr>
                <p:nvPr/>
              </p:nvGrpSpPr>
              <p:grpSpPr bwMode="auto">
                <a:xfrm rot="7253297">
                  <a:off x="9904436" y="4089397"/>
                  <a:ext cx="227014" cy="180975"/>
                  <a:chOff x="5504" y="8144"/>
                  <a:chExt cx="291" cy="236"/>
                </a:xfrm>
              </p:grpSpPr>
              <p:sp>
                <p:nvSpPr>
                  <p:cNvPr id="1229"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0"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23" name="Group 203"/>
                <p:cNvGrpSpPr>
                  <a:grpSpLocks/>
                </p:cNvGrpSpPr>
                <p:nvPr/>
              </p:nvGrpSpPr>
              <p:grpSpPr bwMode="auto">
                <a:xfrm>
                  <a:off x="10534666" y="5156181"/>
                  <a:ext cx="223837" cy="180975"/>
                  <a:chOff x="5504" y="8144"/>
                  <a:chExt cx="291" cy="236"/>
                </a:xfrm>
              </p:grpSpPr>
              <p:sp>
                <p:nvSpPr>
                  <p:cNvPr id="1227"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8"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4"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5"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6"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80" name="下矢印 1279"/>
              <p:cNvSpPr/>
              <p:nvPr/>
            </p:nvSpPr>
            <p:spPr bwMode="auto">
              <a:xfrm rot="8239608" flipV="1">
                <a:off x="6738940" y="2403942"/>
                <a:ext cx="268337" cy="335601"/>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2" name="下矢印 1281"/>
              <p:cNvSpPr/>
              <p:nvPr/>
            </p:nvSpPr>
            <p:spPr bwMode="auto">
              <a:xfrm rot="21421127" flipV="1">
                <a:off x="8389957" y="4276692"/>
                <a:ext cx="318192" cy="287236"/>
              </a:xfrm>
              <a:prstGeom prst="downArrow">
                <a:avLst/>
              </a:prstGeom>
              <a:solidFill>
                <a:srgbClr val="CCECFF">
                  <a:alpha val="10000"/>
                </a:srgbClr>
              </a:solidFill>
              <a:ln w="15875"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3" name="Rectangle 64"/>
              <p:cNvSpPr>
                <a:spLocks noChangeArrowheads="1"/>
              </p:cNvSpPr>
              <p:nvPr/>
            </p:nvSpPr>
            <p:spPr bwMode="auto">
              <a:xfrm>
                <a:off x="7858148" y="457200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ECFF"/>
                    </a:solidFill>
                    <a:sym typeface="Wingdings" pitchFamily="2" charset="2"/>
                  </a:rPr>
                  <a:t>overlapped</a:t>
                </a:r>
                <a:r>
                  <a:rPr lang="en-US" altLang="ja-JP" sz="1400" b="1" dirty="0" smtClean="0">
                    <a:solidFill>
                      <a:srgbClr val="DDDDDD"/>
                    </a:solidFill>
                    <a:sym typeface="Wingdings" pitchFamily="2" charset="2"/>
                  </a:rPr>
                  <a:t> </a:t>
                </a:r>
              </a:p>
              <a:p>
                <a:pPr algn="l">
                  <a:lnSpc>
                    <a:spcPct val="110000"/>
                  </a:lnSpc>
                  <a:buClr>
                    <a:srgbClr val="003366"/>
                  </a:buClr>
                  <a:buSzPct val="70000"/>
                  <a:buNone/>
                </a:pPr>
                <a:r>
                  <a:rPr lang="en-US" altLang="ja-JP" sz="1400" b="1" dirty="0" smtClean="0">
                    <a:solidFill>
                      <a:srgbClr val="DDDDDD"/>
                    </a:solidFill>
                    <a:sym typeface="Wingdings" pitchFamily="2" charset="2"/>
                  </a:rPr>
                  <a:t>      units</a:t>
                </a:r>
                <a:endParaRPr kumimoji="1" lang="en-US" altLang="ja-JP" sz="1400" b="1" kern="1200" dirty="0">
                  <a:solidFill>
                    <a:srgbClr val="DDDDDD"/>
                  </a:solidFill>
                  <a:latin typeface="Tahoma" pitchFamily="34" charset="0"/>
                  <a:ea typeface="HGP創英角ｺﾞｼｯｸUB" pitchFamily="50" charset="-128"/>
                  <a:cs typeface="+mn-cs"/>
                </a:endParaRPr>
              </a:p>
            </p:txBody>
          </p:sp>
          <p:sp>
            <p:nvSpPr>
              <p:cNvPr id="1285" name="Rectangle 64"/>
              <p:cNvSpPr>
                <a:spLocks noChangeArrowheads="1"/>
              </p:cNvSpPr>
              <p:nvPr/>
            </p:nvSpPr>
            <p:spPr bwMode="auto">
              <a:xfrm>
                <a:off x="6072198" y="1857364"/>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grpSp>
      <p:sp>
        <p:nvSpPr>
          <p:cNvPr id="1287" name="Rectangle 64"/>
          <p:cNvSpPr>
            <a:spLocks noChangeArrowheads="1"/>
          </p:cNvSpPr>
          <p:nvPr/>
        </p:nvSpPr>
        <p:spPr bwMode="auto">
          <a:xfrm>
            <a:off x="500034" y="1000108"/>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Candidate of orbit: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Rectangle 3"/>
          <p:cNvSpPr>
            <a:spLocks noGrp="1" noChangeArrowheads="1"/>
          </p:cNvSpPr>
          <p:nvPr>
            <p:ph type="title"/>
          </p:nvPr>
        </p:nvSpPr>
        <p:spPr>
          <a:xfrm>
            <a:off x="962025" y="17463"/>
            <a:ext cx="6261100" cy="600075"/>
          </a:xfrm>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pic>
        <p:nvPicPr>
          <p:cNvPr id="1076226" name="Picture 2"/>
          <p:cNvPicPr>
            <a:picLocks noChangeAspect="1" noChangeArrowheads="1"/>
          </p:cNvPicPr>
          <p:nvPr/>
        </p:nvPicPr>
        <p:blipFill>
          <a:blip r:embed="rId3"/>
          <a:srcRect/>
          <a:stretch>
            <a:fillRect/>
          </a:stretch>
        </p:blipFill>
        <p:spPr bwMode="auto">
          <a:xfrm>
            <a:off x="2338388" y="2293923"/>
            <a:ext cx="1512887" cy="1063625"/>
          </a:xfrm>
          <a:prstGeom prst="rect">
            <a:avLst/>
          </a:prstGeom>
          <a:noFill/>
          <a:ln w="9525">
            <a:noFill/>
            <a:miter lim="800000"/>
            <a:headEnd/>
            <a:tailEnd/>
          </a:ln>
        </p:spPr>
      </p:pic>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2007</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pic>
        <p:nvPicPr>
          <p:cNvPr id="1076579" name="Picture 355" descr="クリップボード01"/>
          <p:cNvPicPr>
            <a:picLocks noChangeAspect="1" noChangeArrowheads="1"/>
          </p:cNvPicPr>
          <p:nvPr/>
        </p:nvPicPr>
        <p:blipFill>
          <a:blip r:embed="rId4"/>
          <a:srcRect/>
          <a:stretch>
            <a:fillRect/>
          </a:stretch>
        </p:blipFill>
        <p:spPr bwMode="auto">
          <a:xfrm>
            <a:off x="1042988" y="3214673"/>
            <a:ext cx="1296987" cy="1042988"/>
          </a:xfrm>
          <a:prstGeom prst="rect">
            <a:avLst/>
          </a:prstGeom>
          <a:noFill/>
        </p:spPr>
      </p:pic>
      <p:sp>
        <p:nvSpPr>
          <p:cNvPr id="1076580" name="Text Box 356"/>
          <p:cNvSpPr txBox="1">
            <a:spLocks noChangeArrowheads="1"/>
          </p:cNvSpPr>
          <p:nvPr/>
        </p:nvSpPr>
        <p:spPr bwMode="auto">
          <a:xfrm>
            <a:off x="989013" y="4159241"/>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126"/>
          <p:cNvSpPr>
            <a:spLocks noChangeArrowheads="1"/>
          </p:cNvSpPr>
          <p:nvPr/>
        </p:nvSpPr>
        <p:spPr bwMode="auto">
          <a:xfrm>
            <a:off x="142844" y="785794"/>
            <a:ext cx="8858312" cy="5572164"/>
          </a:xfrm>
          <a:prstGeom prst="roundRect">
            <a:avLst>
              <a:gd name="adj" fmla="val 1772"/>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96333" name="Rectangle 77"/>
          <p:cNvSpPr>
            <a:spLocks noChangeArrowheads="1"/>
          </p:cNvSpPr>
          <p:nvPr/>
        </p:nvSpPr>
        <p:spPr bwMode="auto">
          <a:xfrm>
            <a:off x="2141538" y="3068638"/>
            <a:ext cx="6840537" cy="1260475"/>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2" name="Rectangle 76"/>
          <p:cNvSpPr>
            <a:spLocks noChangeArrowheads="1"/>
          </p:cNvSpPr>
          <p:nvPr/>
        </p:nvSpPr>
        <p:spPr bwMode="auto">
          <a:xfrm>
            <a:off x="161925" y="4029095"/>
            <a:ext cx="8820150" cy="2249488"/>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258" name="Rectangle 2"/>
          <p:cNvSpPr>
            <a:spLocks noGrp="1" noChangeArrowheads="1"/>
          </p:cNvSpPr>
          <p:nvPr>
            <p:ph type="title"/>
          </p:nvPr>
        </p:nvSpPr>
        <p:spPr/>
        <p:txBody>
          <a:bodyPr/>
          <a:lstStyle/>
          <a:p>
            <a:r>
              <a:rPr lang="en-US" altLang="ja-JP" dirty="0" smtClean="0">
                <a:latin typeface="Arial" charset="0"/>
              </a:rPr>
              <a:t>Organization</a:t>
            </a:r>
            <a:endParaRPr lang="en-US" altLang="ja-JP" dirty="0">
              <a:latin typeface="Arial" charset="0"/>
            </a:endParaRPr>
          </a:p>
        </p:txBody>
      </p:sp>
      <p:sp>
        <p:nvSpPr>
          <p:cNvPr id="96288" name="AutoShape 32"/>
          <p:cNvSpPr>
            <a:spLocks noChangeArrowheads="1"/>
          </p:cNvSpPr>
          <p:nvPr/>
        </p:nvSpPr>
        <p:spPr bwMode="auto">
          <a:xfrm>
            <a:off x="1698625" y="928688"/>
            <a:ext cx="2609850" cy="790575"/>
          </a:xfrm>
          <a:prstGeom prst="roundRect">
            <a:avLst>
              <a:gd name="adj" fmla="val 16667"/>
            </a:avLst>
          </a:prstGeom>
          <a:solidFill>
            <a:srgbClr val="FFFFCC"/>
          </a:solidFill>
          <a:ln w="19050">
            <a:solidFill>
              <a:schemeClr val="tx1"/>
            </a:solidFill>
            <a:round/>
            <a:headEnd/>
            <a:tailEnd/>
          </a:ln>
          <a:effectLst/>
        </p:spPr>
        <p:txBody>
          <a:bodyPr wrap="none" anchor="ctr"/>
          <a:lstStyle/>
          <a:p>
            <a:pPr algn="ctr" rtl="0" fontAlgn="base">
              <a:spcBef>
                <a:spcPct val="0"/>
              </a:spcBef>
              <a:spcAft>
                <a:spcPct val="0"/>
              </a:spcAft>
              <a:buNone/>
            </a:pPr>
            <a:r>
              <a:rPr kumimoji="1" lang="en-US" altLang="ja-JP" sz="1800" b="1" kern="1200" dirty="0">
                <a:solidFill>
                  <a:srgbClr val="000000"/>
                </a:solidFill>
                <a:latin typeface="Arial" charset="0"/>
                <a:ea typeface="ＭＳ Ｐゴシック" pitchFamily="50" charset="-128"/>
                <a:cs typeface="+mn-cs"/>
              </a:rPr>
              <a:t>PI: Kawamura (NAOJ)</a:t>
            </a: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Deputy: Ando </a:t>
            </a:r>
            <a:r>
              <a:rPr kumimoji="1" lang="en-US" altLang="ja-JP" sz="1600" b="1" kern="1200" dirty="0" smtClean="0">
                <a:solidFill>
                  <a:srgbClr val="000000"/>
                </a:solidFill>
                <a:latin typeface="Arial" charset="0"/>
                <a:ea typeface="ＭＳ Ｐゴシック" pitchFamily="50" charset="-128"/>
                <a:cs typeface="+mn-cs"/>
              </a:rPr>
              <a:t>(</a:t>
            </a:r>
            <a:r>
              <a:rPr lang="en-US" altLang="ja-JP" sz="1600" b="1" dirty="0" smtClean="0">
                <a:solidFill>
                  <a:srgbClr val="000000"/>
                </a:solidFill>
                <a:latin typeface="Arial" charset="0"/>
                <a:ea typeface="ＭＳ Ｐゴシック" pitchFamily="50" charset="-128"/>
              </a:rPr>
              <a:t>Kyoto</a:t>
            </a:r>
            <a:r>
              <a:rPr kumimoji="1" lang="en-US" altLang="ja-JP" sz="1600" b="1" kern="1200" dirty="0" smtClean="0">
                <a:solidFill>
                  <a:srgbClr val="000000"/>
                </a:solidFill>
                <a:latin typeface="Arial" charset="0"/>
                <a:ea typeface="ＭＳ Ｐゴシック" pitchFamily="50" charset="-128"/>
                <a:cs typeface="+mn-cs"/>
              </a:rPr>
              <a:t>)</a:t>
            </a:r>
            <a:endParaRPr kumimoji="1" lang="en-US" altLang="ja-JP" sz="1600" b="1" kern="1200" dirty="0">
              <a:solidFill>
                <a:srgbClr val="000000"/>
              </a:solidFill>
              <a:latin typeface="Arial" charset="0"/>
              <a:ea typeface="ＭＳ Ｐゴシック" pitchFamily="50" charset="-128"/>
              <a:cs typeface="+mn-cs"/>
            </a:endParaRPr>
          </a:p>
        </p:txBody>
      </p:sp>
      <p:sp>
        <p:nvSpPr>
          <p:cNvPr id="96290" name="AutoShape 34"/>
          <p:cNvSpPr>
            <a:spLocks noChangeArrowheads="1"/>
          </p:cNvSpPr>
          <p:nvPr/>
        </p:nvSpPr>
        <p:spPr bwMode="auto">
          <a:xfrm>
            <a:off x="3402013" y="1898650"/>
            <a:ext cx="5565775" cy="898525"/>
          </a:xfrm>
          <a:prstGeom prst="roundRect">
            <a:avLst>
              <a:gd name="adj" fmla="val 16667"/>
            </a:avLst>
          </a:prstGeom>
          <a:solidFill>
            <a:srgbClr val="CCFFCC"/>
          </a:solidFill>
          <a:ln w="19050">
            <a:solidFill>
              <a:schemeClr val="tx1"/>
            </a:solidFill>
            <a:round/>
            <a:headEnd/>
            <a:tailEnd/>
          </a:ln>
          <a:effectLst/>
        </p:spPr>
        <p:txBody>
          <a:bodyPr lIns="0" rIns="0" anchor="ctr"/>
          <a:lstStyle/>
          <a:p>
            <a:pPr>
              <a:buNone/>
            </a:pPr>
            <a:r>
              <a:rPr kumimoji="1" lang="en-US" altLang="ja-JP" sz="1300" b="1" kern="1200" dirty="0">
                <a:solidFill>
                  <a:srgbClr val="000000"/>
                </a:solidFill>
                <a:latin typeface="Arial" charset="0"/>
                <a:ea typeface="ＭＳ Ｐゴシック" pitchFamily="50" charset="-128"/>
                <a:cs typeface="+mn-cs"/>
              </a:rPr>
              <a:t>Executive Committee</a:t>
            </a:r>
          </a:p>
          <a:p>
            <a:pPr>
              <a:buNone/>
            </a:pPr>
            <a:r>
              <a:rPr kumimoji="1" lang="en-US" altLang="ja-JP" sz="1300" b="1" kern="1200" dirty="0">
                <a:solidFill>
                  <a:srgbClr val="000000"/>
                </a:solidFill>
                <a:latin typeface="Arial" charset="0"/>
                <a:ea typeface="ＭＳ Ｐゴシック" pitchFamily="50" charset="-128"/>
                <a:cs typeface="+mn-cs"/>
              </a:rPr>
              <a:t>Kawamura (NAOJ), Ando </a:t>
            </a:r>
            <a:r>
              <a:rPr kumimoji="1" lang="en-US" altLang="ja-JP" sz="1300" b="1" kern="1200" dirty="0" smtClean="0">
                <a:solidFill>
                  <a:srgbClr val="000000"/>
                </a:solidFill>
                <a:latin typeface="Arial" charset="0"/>
                <a:ea typeface="ＭＳ Ｐゴシック" pitchFamily="50" charset="-128"/>
                <a:cs typeface="+mn-cs"/>
              </a:rPr>
              <a:t>(Kyoto), </a:t>
            </a:r>
            <a:r>
              <a:rPr kumimoji="1" lang="en-US" altLang="ja-JP" sz="1300" b="1" kern="1200" dirty="0">
                <a:solidFill>
                  <a:srgbClr val="000000"/>
                </a:solidFill>
                <a:latin typeface="Arial" charset="0"/>
                <a:ea typeface="ＭＳ Ｐゴシック" pitchFamily="50" charset="-128"/>
                <a:cs typeface="+mn-cs"/>
              </a:rPr>
              <a:t>Seto </a:t>
            </a:r>
            <a:r>
              <a:rPr kumimoji="1" lang="en-US" altLang="ja-JP" sz="1300" b="1" kern="1200" dirty="0" smtClean="0">
                <a:solidFill>
                  <a:srgbClr val="000000"/>
                </a:solidFill>
                <a:latin typeface="Arial" charset="0"/>
                <a:ea typeface="ＭＳ Ｐゴシック" pitchFamily="50" charset="-128"/>
                <a:cs typeface="+mn-cs"/>
              </a:rPr>
              <a:t>(</a:t>
            </a:r>
            <a:r>
              <a:rPr lang="en-US" altLang="ja-JP" sz="1300" b="1" dirty="0" smtClean="0">
                <a:solidFill>
                  <a:srgbClr val="000000"/>
                </a:solidFill>
                <a:latin typeface="Arial" charset="0"/>
                <a:ea typeface="ＭＳ Ｐゴシック" pitchFamily="50" charset="-128"/>
              </a:rPr>
              <a:t>Kyoto</a:t>
            </a:r>
            <a:r>
              <a:rPr kumimoji="1" lang="en-US" altLang="ja-JP" sz="1300" b="1" kern="1200" dirty="0" smtClean="0">
                <a:solidFill>
                  <a:srgbClr val="000000"/>
                </a:solidFill>
                <a:latin typeface="Arial" charset="0"/>
                <a:ea typeface="ＭＳ Ｐゴシック" pitchFamily="50" charset="-128"/>
                <a:cs typeface="+mn-cs"/>
              </a:rPr>
              <a:t>), </a:t>
            </a:r>
            <a:r>
              <a:rPr kumimoji="1" lang="en-US" altLang="ja-JP" sz="1300" b="1" kern="1200" dirty="0">
                <a:solidFill>
                  <a:srgbClr val="000000"/>
                </a:solidFill>
                <a:latin typeface="Arial" charset="0"/>
                <a:ea typeface="ＭＳ Ｐゴシック" pitchFamily="50" charset="-128"/>
                <a:cs typeface="+mn-cs"/>
              </a:rPr>
              <a:t>Nakamura (Kyoto), Tsubono (Tokyo), Tanaka (Kyoto), Funaki (ISAS), Numata (Maryland), Sato (Hosei), Kanda (Osaka city), Takashima (ISAS), Ioka (</a:t>
            </a:r>
            <a:r>
              <a:rPr kumimoji="1" lang="en-US" altLang="ja-JP" sz="1300" b="1" kern="1200" dirty="0" smtClean="0">
                <a:solidFill>
                  <a:srgbClr val="000000"/>
                </a:solidFill>
                <a:latin typeface="Arial" charset="0"/>
                <a:ea typeface="ＭＳ Ｐゴシック" pitchFamily="50" charset="-128"/>
                <a:cs typeface="+mn-cs"/>
              </a:rPr>
              <a:t>KEK)</a:t>
            </a:r>
            <a:endParaRPr kumimoji="1" lang="en-US" altLang="ja-JP" sz="1300" b="1" kern="1200" dirty="0">
              <a:solidFill>
                <a:srgbClr val="000000"/>
              </a:solidFill>
              <a:latin typeface="Arial" charset="0"/>
              <a:ea typeface="ＭＳ Ｐゴシック" pitchFamily="50" charset="-128"/>
              <a:cs typeface="+mn-cs"/>
            </a:endParaRPr>
          </a:p>
        </p:txBody>
      </p:sp>
      <p:sp>
        <p:nvSpPr>
          <p:cNvPr id="96291" name="AutoShape 35"/>
          <p:cNvSpPr>
            <a:spLocks noChangeArrowheads="1"/>
          </p:cNvSpPr>
          <p:nvPr/>
        </p:nvSpPr>
        <p:spPr bwMode="auto">
          <a:xfrm>
            <a:off x="2232025" y="3159125"/>
            <a:ext cx="1530350" cy="900113"/>
          </a:xfrm>
          <a:prstGeom prst="roundRect">
            <a:avLst>
              <a:gd name="adj" fmla="val 16667"/>
            </a:avLst>
          </a:prstGeom>
          <a:solidFill>
            <a:srgbClr val="FFCCFF"/>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Pre-DECIGO</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295" name="AutoShape 39"/>
          <p:cNvSpPr>
            <a:spLocks noChangeArrowheads="1"/>
          </p:cNvSpPr>
          <p:nvPr/>
        </p:nvSpPr>
        <p:spPr bwMode="auto">
          <a:xfrm>
            <a:off x="7362825" y="3159125"/>
            <a:ext cx="1528763"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Satellite</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296" name="AutoShape 40"/>
          <p:cNvSpPr>
            <a:spLocks noChangeArrowheads="1"/>
          </p:cNvSpPr>
          <p:nvPr/>
        </p:nvSpPr>
        <p:spPr bwMode="auto">
          <a:xfrm>
            <a:off x="5651500" y="3159125"/>
            <a:ext cx="1530350"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Science, Data</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Tanaka (Kyoto)</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Seto </a:t>
            </a:r>
            <a:r>
              <a:rPr kumimoji="1" lang="en-US" altLang="ja-JP" sz="1300" b="1" kern="1200" dirty="0" smtClean="0">
                <a:solidFill>
                  <a:srgbClr val="000000"/>
                </a:solidFill>
                <a:latin typeface="Arial" charset="0"/>
                <a:ea typeface="ＭＳ Ｐゴシック" pitchFamily="50" charset="-128"/>
                <a:cs typeface="+mn-cs"/>
              </a:rPr>
              <a:t>(Kyoto)</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297" name="AutoShape 41"/>
          <p:cNvSpPr>
            <a:spLocks noChangeArrowheads="1"/>
          </p:cNvSpPr>
          <p:nvPr/>
        </p:nvSpPr>
        <p:spPr bwMode="auto">
          <a:xfrm>
            <a:off x="250825" y="4117995"/>
            <a:ext cx="2881313" cy="900113"/>
          </a:xfrm>
          <a:prstGeom prst="roundRect">
            <a:avLst>
              <a:gd name="adj" fmla="val 16667"/>
            </a:avLst>
          </a:prstGeom>
          <a:solidFill>
            <a:schemeClr val="accent1"/>
          </a:solidFill>
          <a:ln w="19050">
            <a:solidFill>
              <a:schemeClr val="tx1"/>
            </a:solidFill>
            <a:round/>
            <a:headEnd/>
            <a:tailEnd/>
          </a:ln>
          <a:effectLst/>
        </p:spPr>
        <p:txBody>
          <a:bodyPr wrap="none" anchor="ctr"/>
          <a:lstStyle/>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DECIGO pathfinder</a:t>
            </a: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Leader: Ando </a:t>
            </a:r>
            <a:r>
              <a:rPr kumimoji="1" lang="en-US" altLang="ja-JP" sz="1600" b="1" kern="1200" dirty="0" smtClean="0">
                <a:solidFill>
                  <a:srgbClr val="000000"/>
                </a:solidFill>
                <a:latin typeface="Arial" charset="0"/>
                <a:ea typeface="ＭＳ Ｐゴシック" pitchFamily="50" charset="-128"/>
                <a:cs typeface="+mn-cs"/>
              </a:rPr>
              <a:t>(</a:t>
            </a:r>
            <a:r>
              <a:rPr lang="en-US" altLang="ja-JP" sz="1600" b="1" dirty="0" smtClean="0">
                <a:solidFill>
                  <a:srgbClr val="000000"/>
                </a:solidFill>
                <a:latin typeface="Arial" charset="0"/>
                <a:ea typeface="ＭＳ Ｐゴシック" pitchFamily="50" charset="-128"/>
              </a:rPr>
              <a:t>Kyoto</a:t>
            </a:r>
            <a:r>
              <a:rPr kumimoji="1" lang="en-US" altLang="ja-JP" sz="1600" b="1" kern="1200" dirty="0" smtClean="0">
                <a:solidFill>
                  <a:srgbClr val="000000"/>
                </a:solidFill>
                <a:latin typeface="Arial" charset="0"/>
                <a:ea typeface="ＭＳ Ｐゴシック" pitchFamily="50" charset="-128"/>
                <a:cs typeface="+mn-cs"/>
              </a:rPr>
              <a:t>)</a:t>
            </a:r>
            <a:endParaRPr kumimoji="1" lang="en-US" altLang="ja-JP" sz="1600" b="1" kern="1200" dirty="0">
              <a:solidFill>
                <a:srgbClr val="000000"/>
              </a:solidFill>
              <a:latin typeface="Arial" charset="0"/>
              <a:ea typeface="ＭＳ Ｐゴシック" pitchFamily="50" charset="-128"/>
              <a:cs typeface="+mn-cs"/>
            </a:endParaRP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Deputy: Takashima (ISAS)</a:t>
            </a:r>
          </a:p>
        </p:txBody>
      </p:sp>
      <p:sp>
        <p:nvSpPr>
          <p:cNvPr id="96298" name="AutoShape 42"/>
          <p:cNvSpPr>
            <a:spLocks noChangeArrowheads="1"/>
          </p:cNvSpPr>
          <p:nvPr/>
        </p:nvSpPr>
        <p:spPr bwMode="auto">
          <a:xfrm>
            <a:off x="25082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Ando </a:t>
            </a:r>
            <a:r>
              <a:rPr kumimoji="1" lang="en-US" altLang="ja-JP" sz="1300" b="1" kern="1200" dirty="0" smtClean="0">
                <a:solidFill>
                  <a:srgbClr val="000000"/>
                </a:solidFill>
                <a:latin typeface="Arial" charset="0"/>
                <a:ea typeface="ＭＳ Ｐゴシック" pitchFamily="50" charset="-128"/>
                <a:cs typeface="+mn-cs"/>
              </a:rPr>
              <a:t>(</a:t>
            </a:r>
            <a:r>
              <a:rPr lang="en-US" altLang="ja-JP" sz="1300" b="1" dirty="0" smtClean="0">
                <a:solidFill>
                  <a:srgbClr val="000000"/>
                </a:solidFill>
                <a:latin typeface="Arial" charset="0"/>
                <a:ea typeface="ＭＳ Ｐゴシック" pitchFamily="50" charset="-128"/>
              </a:rPr>
              <a:t>Kyoto</a:t>
            </a:r>
            <a:r>
              <a:rPr kumimoji="1" lang="en-US" altLang="ja-JP" sz="1300" b="1" kern="1200" dirty="0" smtClean="0">
                <a:solidFill>
                  <a:srgbClr val="000000"/>
                </a:solidFill>
                <a:latin typeface="Arial" charset="0"/>
                <a:ea typeface="ＭＳ Ｐゴシック" pitchFamily="50" charset="-128"/>
                <a:cs typeface="+mn-cs"/>
              </a:rPr>
              <a:t>)</a:t>
            </a:r>
            <a:endParaRPr kumimoji="1" lang="en-US" altLang="ja-JP" sz="1300" b="1" kern="1200" dirty="0">
              <a:solidFill>
                <a:srgbClr val="000000"/>
              </a:solidFill>
              <a:latin typeface="Arial" charset="0"/>
              <a:ea typeface="ＭＳ Ｐゴシック" pitchFamily="50" charset="-128"/>
              <a:cs typeface="+mn-cs"/>
            </a:endParaRPr>
          </a:p>
        </p:txBody>
      </p:sp>
      <p:sp>
        <p:nvSpPr>
          <p:cNvPr id="96299" name="AutoShape 43"/>
          <p:cNvSpPr>
            <a:spLocks noChangeArrowheads="1"/>
          </p:cNvSpPr>
          <p:nvPr/>
        </p:nvSpPr>
        <p:spPr bwMode="auto">
          <a:xfrm>
            <a:off x="277177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Housing</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300" name="AutoShape 44"/>
          <p:cNvSpPr>
            <a:spLocks noChangeArrowheads="1"/>
          </p:cNvSpPr>
          <p:nvPr/>
        </p:nvSpPr>
        <p:spPr bwMode="auto">
          <a:xfrm>
            <a:off x="1511300"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Laser</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Ueda (ILS)</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Musya (ILS)</a:t>
            </a:r>
          </a:p>
        </p:txBody>
      </p:sp>
      <p:sp>
        <p:nvSpPr>
          <p:cNvPr id="96301" name="AutoShape 45"/>
          <p:cNvSpPr>
            <a:spLocks noChangeArrowheads="1"/>
          </p:cNvSpPr>
          <p:nvPr/>
        </p:nvSpPr>
        <p:spPr bwMode="auto">
          <a:xfrm>
            <a:off x="4032250" y="5378470"/>
            <a:ext cx="1079500"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Drag </a:t>
            </a:r>
            <a:r>
              <a:rPr kumimoji="1" lang="en-US" altLang="ja-JP" sz="1300" b="1" kern="1200" dirty="0" smtClean="0">
                <a:solidFill>
                  <a:srgbClr val="000000"/>
                </a:solidFill>
                <a:latin typeface="Arial" charset="0"/>
                <a:ea typeface="ＭＳ Ｐゴシック" pitchFamily="50" charset="-128"/>
                <a:cs typeface="+mn-cs"/>
              </a:rPr>
              <a:t>free</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Moriwaki (Tokyo)</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Sakai (ISAS)</a:t>
            </a:r>
          </a:p>
        </p:txBody>
      </p:sp>
      <p:sp>
        <p:nvSpPr>
          <p:cNvPr id="96302" name="AutoShape 46"/>
          <p:cNvSpPr>
            <a:spLocks noChangeArrowheads="1"/>
          </p:cNvSpPr>
          <p:nvPr/>
        </p:nvSpPr>
        <p:spPr bwMode="auto">
          <a:xfrm>
            <a:off x="529272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Thruster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303" name="AutoShape 47"/>
          <p:cNvSpPr>
            <a:spLocks noChangeArrowheads="1"/>
          </p:cNvSpPr>
          <p:nvPr/>
        </p:nvSpPr>
        <p:spPr bwMode="auto">
          <a:xfrm>
            <a:off x="6551613" y="5378470"/>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Bus</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Takashima (ISAS)</a:t>
            </a:r>
          </a:p>
        </p:txBody>
      </p:sp>
      <p:sp>
        <p:nvSpPr>
          <p:cNvPr id="96304" name="AutoShape 48"/>
          <p:cNvSpPr>
            <a:spLocks noChangeArrowheads="1"/>
          </p:cNvSpPr>
          <p:nvPr/>
        </p:nvSpPr>
        <p:spPr bwMode="auto">
          <a:xfrm>
            <a:off x="7812088" y="5378470"/>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Data</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312" name="Line 56"/>
          <p:cNvSpPr>
            <a:spLocks noChangeShapeType="1"/>
          </p:cNvSpPr>
          <p:nvPr/>
        </p:nvSpPr>
        <p:spPr bwMode="auto">
          <a:xfrm>
            <a:off x="2997200" y="1719263"/>
            <a:ext cx="0" cy="1260475"/>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3" name="Line 57"/>
          <p:cNvSpPr>
            <a:spLocks noChangeShapeType="1"/>
          </p:cNvSpPr>
          <p:nvPr/>
        </p:nvSpPr>
        <p:spPr bwMode="auto">
          <a:xfrm flipV="1">
            <a:off x="1656690" y="2973076"/>
            <a:ext cx="51438" cy="1143008"/>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4" name="Line 58"/>
          <p:cNvSpPr>
            <a:spLocks noChangeShapeType="1"/>
          </p:cNvSpPr>
          <p:nvPr/>
        </p:nvSpPr>
        <p:spPr bwMode="auto">
          <a:xfrm>
            <a:off x="1692275" y="2979738"/>
            <a:ext cx="6435725"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5" name="AutoShape 59"/>
          <p:cNvSpPr>
            <a:spLocks noChangeArrowheads="1"/>
          </p:cNvSpPr>
          <p:nvPr/>
        </p:nvSpPr>
        <p:spPr bwMode="auto">
          <a:xfrm>
            <a:off x="3941763" y="3159125"/>
            <a:ext cx="1530350" cy="900113"/>
          </a:xfrm>
          <a:prstGeom prst="roundRect">
            <a:avLst>
              <a:gd name="adj" fmla="val 16667"/>
            </a:avLst>
          </a:prstGeom>
          <a:solidFill>
            <a:srgbClr val="FFFF66"/>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明朝" pitchFamily="17"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Numata (Maryland)</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Ando </a:t>
            </a:r>
            <a:r>
              <a:rPr kumimoji="1" lang="en-US" altLang="ja-JP" sz="1300" b="1" kern="1200" dirty="0" smtClean="0">
                <a:solidFill>
                  <a:srgbClr val="000000"/>
                </a:solidFill>
                <a:latin typeface="Arial" charset="0"/>
                <a:ea typeface="ＭＳ 明朝" pitchFamily="17" charset="-128"/>
                <a:cs typeface="+mn-cs"/>
              </a:rPr>
              <a:t>(</a:t>
            </a:r>
            <a:r>
              <a:rPr lang="en-US" altLang="ja-JP" sz="1300" b="1" dirty="0" smtClean="0">
                <a:solidFill>
                  <a:srgbClr val="000000"/>
                </a:solidFill>
                <a:latin typeface="Arial" charset="0"/>
                <a:ea typeface="ＭＳ 明朝" pitchFamily="17" charset="-128"/>
              </a:rPr>
              <a:t>Kyoto</a:t>
            </a:r>
            <a:r>
              <a:rPr kumimoji="1" lang="en-US" altLang="ja-JP" sz="1300" b="1" kern="1200" dirty="0" smtClean="0">
                <a:solidFill>
                  <a:srgbClr val="000000"/>
                </a:solidFill>
                <a:latin typeface="Arial" charset="0"/>
                <a:ea typeface="ＭＳ 明朝" pitchFamily="17" charset="-128"/>
                <a:cs typeface="+mn-cs"/>
              </a:rPr>
              <a:t>)</a:t>
            </a:r>
            <a:endParaRPr kumimoji="1" lang="en-US" altLang="ja-JP" sz="1300" b="1" kern="1200" dirty="0">
              <a:solidFill>
                <a:srgbClr val="000000"/>
              </a:solidFill>
              <a:latin typeface="Arial" charset="0"/>
              <a:ea typeface="ＭＳ Ｐゴシック" pitchFamily="50" charset="-128"/>
              <a:cs typeface="+mn-cs"/>
            </a:endParaRPr>
          </a:p>
        </p:txBody>
      </p:sp>
      <p:sp>
        <p:nvSpPr>
          <p:cNvPr id="96316" name="Line 60"/>
          <p:cNvSpPr>
            <a:spLocks noChangeShapeType="1"/>
          </p:cNvSpPr>
          <p:nvPr/>
        </p:nvSpPr>
        <p:spPr bwMode="auto">
          <a:xfrm flipV="1">
            <a:off x="29972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7" name="Line 61"/>
          <p:cNvSpPr>
            <a:spLocks noChangeShapeType="1"/>
          </p:cNvSpPr>
          <p:nvPr/>
        </p:nvSpPr>
        <p:spPr bwMode="auto">
          <a:xfrm flipV="1">
            <a:off x="81280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8" name="Line 62"/>
          <p:cNvSpPr>
            <a:spLocks noChangeShapeType="1"/>
          </p:cNvSpPr>
          <p:nvPr/>
        </p:nvSpPr>
        <p:spPr bwMode="auto">
          <a:xfrm flipV="1">
            <a:off x="4706938"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9" name="Line 63"/>
          <p:cNvSpPr>
            <a:spLocks noChangeShapeType="1"/>
          </p:cNvSpPr>
          <p:nvPr/>
        </p:nvSpPr>
        <p:spPr bwMode="auto">
          <a:xfrm flipV="1">
            <a:off x="6416675"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1" name="Line 65"/>
          <p:cNvSpPr>
            <a:spLocks noChangeShapeType="1"/>
          </p:cNvSpPr>
          <p:nvPr/>
        </p:nvSpPr>
        <p:spPr bwMode="auto">
          <a:xfrm>
            <a:off x="1692275" y="5018108"/>
            <a:ext cx="0" cy="180975"/>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2" name="Line 66"/>
          <p:cNvSpPr>
            <a:spLocks noChangeShapeType="1"/>
          </p:cNvSpPr>
          <p:nvPr/>
        </p:nvSpPr>
        <p:spPr bwMode="auto">
          <a:xfrm>
            <a:off x="792163" y="5199083"/>
            <a:ext cx="7559675"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3" name="Line 67"/>
          <p:cNvSpPr>
            <a:spLocks noChangeShapeType="1"/>
          </p:cNvSpPr>
          <p:nvPr/>
        </p:nvSpPr>
        <p:spPr bwMode="auto">
          <a:xfrm flipV="1">
            <a:off x="792163"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4" name="Line 68"/>
          <p:cNvSpPr>
            <a:spLocks noChangeShapeType="1"/>
          </p:cNvSpPr>
          <p:nvPr/>
        </p:nvSpPr>
        <p:spPr bwMode="auto">
          <a:xfrm flipV="1">
            <a:off x="5832475"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5" name="Line 69"/>
          <p:cNvSpPr>
            <a:spLocks noChangeShapeType="1"/>
          </p:cNvSpPr>
          <p:nvPr/>
        </p:nvSpPr>
        <p:spPr bwMode="auto">
          <a:xfrm flipV="1">
            <a:off x="457200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7" name="Line 71"/>
          <p:cNvSpPr>
            <a:spLocks noChangeShapeType="1"/>
          </p:cNvSpPr>
          <p:nvPr/>
        </p:nvSpPr>
        <p:spPr bwMode="auto">
          <a:xfrm flipV="1">
            <a:off x="3311525"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8" name="Line 72"/>
          <p:cNvSpPr>
            <a:spLocks noChangeShapeType="1"/>
          </p:cNvSpPr>
          <p:nvPr/>
        </p:nvSpPr>
        <p:spPr bwMode="auto">
          <a:xfrm flipV="1">
            <a:off x="205105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9" name="Line 73"/>
          <p:cNvSpPr>
            <a:spLocks noChangeShapeType="1"/>
          </p:cNvSpPr>
          <p:nvPr/>
        </p:nvSpPr>
        <p:spPr bwMode="auto">
          <a:xfrm flipV="1">
            <a:off x="8351838"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0" name="Line 74"/>
          <p:cNvSpPr>
            <a:spLocks noChangeShapeType="1"/>
          </p:cNvSpPr>
          <p:nvPr/>
        </p:nvSpPr>
        <p:spPr bwMode="auto">
          <a:xfrm flipV="1">
            <a:off x="709295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1" name="Line 75"/>
          <p:cNvSpPr>
            <a:spLocks noChangeShapeType="1"/>
          </p:cNvSpPr>
          <p:nvPr/>
        </p:nvSpPr>
        <p:spPr bwMode="auto">
          <a:xfrm flipH="1">
            <a:off x="2997200" y="2349500"/>
            <a:ext cx="404813"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4" name="Text Box 78"/>
          <p:cNvSpPr txBox="1">
            <a:spLocks noChangeArrowheads="1"/>
          </p:cNvSpPr>
          <p:nvPr/>
        </p:nvSpPr>
        <p:spPr bwMode="auto">
          <a:xfrm>
            <a:off x="4751388" y="4786322"/>
            <a:ext cx="1935162" cy="369332"/>
          </a:xfrm>
          <a:prstGeom prst="rect">
            <a:avLst/>
          </a:prstGeom>
          <a:noFill/>
          <a:ln w="9525">
            <a:noFill/>
            <a:miter lim="800000"/>
            <a:headEnd/>
            <a:tailEnd/>
          </a:ln>
          <a:effectLst/>
        </p:spPr>
        <p:txBody>
          <a:bodyPr>
            <a:spAutoFit/>
          </a:bodyPr>
          <a:lstStyle/>
          <a:p>
            <a:pPr algn="l">
              <a:spcBef>
                <a:spcPct val="50000"/>
              </a:spcBef>
              <a:buNone/>
            </a:pPr>
            <a:r>
              <a:rPr kumimoji="1" lang="en-US" altLang="ja-JP" sz="1800" b="1" kern="1200" dirty="0">
                <a:solidFill>
                  <a:srgbClr val="000000"/>
                </a:solidFill>
                <a:latin typeface="Arial" charset="0"/>
                <a:ea typeface="ＭＳ Ｐゴシック" pitchFamily="50" charset="-128"/>
                <a:cs typeface="+mn-cs"/>
              </a:rPr>
              <a:t>Mission phase</a:t>
            </a:r>
          </a:p>
        </p:txBody>
      </p:sp>
      <p:sp>
        <p:nvSpPr>
          <p:cNvPr id="96335" name="Text Box 79"/>
          <p:cNvSpPr txBox="1">
            <a:spLocks noChangeArrowheads="1"/>
          </p:cNvSpPr>
          <p:nvPr/>
        </p:nvSpPr>
        <p:spPr bwMode="auto">
          <a:xfrm>
            <a:off x="4751388" y="4032250"/>
            <a:ext cx="1800225" cy="369332"/>
          </a:xfrm>
          <a:prstGeom prst="rect">
            <a:avLst/>
          </a:prstGeom>
          <a:noFill/>
          <a:ln w="9525">
            <a:noFill/>
            <a:miter lim="800000"/>
            <a:headEnd/>
            <a:tailEnd/>
          </a:ln>
          <a:effectLst/>
        </p:spPr>
        <p:txBody>
          <a:bodyPr>
            <a:spAutoFit/>
          </a:bodyPr>
          <a:lstStyle/>
          <a:p>
            <a:pPr algn="l">
              <a:spcBef>
                <a:spcPct val="50000"/>
              </a:spcBef>
              <a:buNone/>
            </a:pPr>
            <a:r>
              <a:rPr kumimoji="1" lang="en-US" altLang="ja-JP" sz="1800" b="1" kern="1200" dirty="0">
                <a:solidFill>
                  <a:srgbClr val="000000"/>
                </a:solidFill>
                <a:latin typeface="Arial" charset="0"/>
                <a:ea typeface="ＭＳ Ｐゴシック" pitchFamily="50" charset="-128"/>
                <a:cs typeface="+mn-cs"/>
              </a:rPr>
              <a:t>Design phase</a:t>
            </a:r>
          </a:p>
        </p:txBody>
      </p:sp>
      <p:sp>
        <p:nvSpPr>
          <p:cNvPr id="41" name="フッター プレースホルダ 40"/>
          <p:cNvSpPr>
            <a:spLocks noGrp="1"/>
          </p:cNvSpPr>
          <p:nvPr>
            <p:ph type="ftr" sz="quarter" idx="10"/>
          </p:nvPr>
        </p:nvSpPr>
        <p:spPr/>
        <p:txBody>
          <a:bodyPr/>
          <a:lstStyle/>
          <a:p>
            <a:pPr>
              <a:defRPr/>
            </a:pPr>
            <a:r>
              <a:rPr lang="en-US" altLang="ja-JP" dirty="0" smtClean="0"/>
              <a:t>8th Edoardo Amaldi Conference on Gravitational Waves (June 24, 2009, New York, USA)</a:t>
            </a:r>
            <a:endParaRPr lang="en-US" altLang="ja-JP"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r>
              <a:rPr lang="en-US" altLang="ja-JP" dirty="0" smtClean="0"/>
              <a:t>Collaboration and support</a:t>
            </a:r>
            <a:endParaRPr lang="ja-JP" altLang="en-US" dirty="0"/>
          </a:p>
        </p:txBody>
      </p:sp>
      <p:sp>
        <p:nvSpPr>
          <p:cNvPr id="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 name="正方形/長方形 10"/>
          <p:cNvSpPr/>
          <p:nvPr/>
        </p:nvSpPr>
        <p:spPr>
          <a:xfrm>
            <a:off x="857224" y="857232"/>
            <a:ext cx="7929618" cy="5678478"/>
          </a:xfrm>
          <a:prstGeom prst="rect">
            <a:avLst/>
          </a:prstGeom>
        </p:spPr>
        <p:txBody>
          <a:bodyPr wrap="square">
            <a:spAutoFit/>
          </a:bodyPr>
          <a:lstStyle/>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Supports from </a:t>
            </a:r>
            <a:r>
              <a:rPr lang="en-US" altLang="ja-JP" sz="1800" b="1" dirty="0" smtClean="0">
                <a:solidFill>
                  <a:srgbClr val="99FF99"/>
                </a:solidFill>
                <a:latin typeface="Tahoma" pitchFamily="34" charset="0"/>
                <a:ea typeface="HGP創英角ｺﾞｼｯｸUB" pitchFamily="50" charset="-128"/>
              </a:rPr>
              <a:t>LISA</a:t>
            </a:r>
            <a:r>
              <a:rPr lang="ja-JP" altLang="en-US" sz="1800" b="1" dirty="0" smtClean="0">
                <a:solidFill>
                  <a:srgbClr val="F8F8F8"/>
                </a:solidFill>
              </a:rPr>
              <a:t> </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a:solidFill>
                  <a:srgbClr val="F8F8F8"/>
                </a:solidFill>
                <a:latin typeface="Tahoma" pitchFamily="34" charset="0"/>
                <a:ea typeface="HGP創英角ｺﾞｼｯｸUB" pitchFamily="50" charset="-128"/>
              </a:rPr>
              <a:t>　</a:t>
            </a: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latin typeface="Tahoma" pitchFamily="34" charset="0"/>
                <a:ea typeface="HGP創英角ｺﾞｼｯｸUB" pitchFamily="50" charset="-128"/>
              </a:rPr>
              <a:t>Technical advises from LISA/LPF experiences</a:t>
            </a:r>
          </a:p>
          <a:p>
            <a:pPr algn="l">
              <a:lnSpc>
                <a:spcPct val="110000"/>
              </a:lnSpc>
              <a:buNone/>
            </a:pPr>
            <a:r>
              <a:rPr lang="en-US" altLang="ja-JP" sz="1800" b="1" dirty="0" smtClean="0">
                <a:solidFill>
                  <a:srgbClr val="F8F8F8"/>
                </a:solidFill>
              </a:rPr>
              <a:t> </a:t>
            </a:r>
            <a:r>
              <a:rPr lang="ja-JP" altLang="en-US" sz="1800" b="1" dirty="0" smtClean="0">
                <a:solidFill>
                  <a:srgbClr val="F8F8F8"/>
                </a:solidFill>
              </a:rPr>
              <a:t>       </a:t>
            </a:r>
            <a:r>
              <a:rPr lang="en-US" altLang="ja-JP" sz="1800" b="1" dirty="0" smtClean="0">
                <a:solidFill>
                  <a:srgbClr val="F8F8F8"/>
                </a:solidFill>
              </a:rPr>
              <a:t>Support  Letter for DECIGO/DPF</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rPr>
              <a:t>        LISA-DECIGO workshop </a:t>
            </a:r>
            <a:r>
              <a:rPr lang="en-US" altLang="ja-JP" sz="1600" b="1" dirty="0" smtClean="0">
                <a:solidFill>
                  <a:srgbClr val="F8F8F8"/>
                </a:solidFill>
                <a:latin typeface="Tahoma" pitchFamily="34" charset="0"/>
              </a:rPr>
              <a:t>(2008.11)</a:t>
            </a:r>
            <a:endParaRPr lang="en-US" altLang="ja-JP" sz="1600" b="1" dirty="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rPr>
              <a:t> </a:t>
            </a: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Stanford univ. group</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CCFFCC"/>
                </a:solidFill>
                <a:latin typeface="Tahoma" pitchFamily="34" charset="0"/>
                <a:ea typeface="HGP創英角ｺﾞｼｯｸUB" pitchFamily="50" charset="-128"/>
              </a:rPr>
              <a:t>        Drag-free control</a:t>
            </a:r>
            <a:r>
              <a:rPr lang="ja-JP" altLang="en-US" sz="1800" b="1" dirty="0" smtClean="0">
                <a:solidFill>
                  <a:srgbClr val="CCFFCC"/>
                </a:solidFill>
              </a:rPr>
              <a:t> </a:t>
            </a:r>
            <a:r>
              <a:rPr lang="en-US" altLang="ja-JP" sz="1800" b="1" dirty="0" smtClean="0">
                <a:solidFill>
                  <a:srgbClr val="F8F8F8"/>
                </a:solidFill>
                <a:latin typeface="Tahoma" pitchFamily="34" charset="0"/>
                <a:ea typeface="HGP創英角ｺﾞｼｯｸUB" pitchFamily="50" charset="-128"/>
              </a:rPr>
              <a:t>of DECIGO/DPF</a:t>
            </a: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sym typeface="Wingdings" pitchFamily="2" charset="2"/>
              </a:rPr>
              <a:t>UV LED Charge Management System</a:t>
            </a:r>
            <a:r>
              <a:rPr lang="ja-JP" altLang="en-US" sz="1800" b="1" dirty="0" smtClean="0">
                <a:solidFill>
                  <a:srgbClr val="F8F8F8"/>
                </a:solidFill>
                <a:sym typeface="Wingdings" pitchFamily="2" charset="2"/>
              </a:rPr>
              <a:t>　</a:t>
            </a:r>
            <a:r>
              <a:rPr lang="en-US" altLang="ja-JP" sz="1800" b="1" dirty="0" smtClean="0">
                <a:solidFill>
                  <a:srgbClr val="F8F8F8"/>
                </a:solidFill>
                <a:sym typeface="Wingdings" pitchFamily="2" charset="2"/>
              </a:rPr>
              <a:t>for</a:t>
            </a:r>
            <a:r>
              <a:rPr lang="en-US" altLang="ja-JP" sz="1800" b="1" dirty="0" smtClean="0">
                <a:solidFill>
                  <a:srgbClr val="F8F8F8"/>
                </a:solidFill>
                <a:latin typeface="Tahoma" pitchFamily="34" charset="0"/>
                <a:sym typeface="Wingdings" pitchFamily="2" charset="2"/>
              </a:rPr>
              <a:t> </a:t>
            </a:r>
            <a:r>
              <a:rPr lang="en-US" altLang="ja-JP" sz="1800" b="1" dirty="0" smtClean="0">
                <a:solidFill>
                  <a:srgbClr val="F8F8F8"/>
                </a:solidFill>
                <a:latin typeface="Tahoma" pitchFamily="34" charset="0"/>
                <a:ea typeface="HGP創英角ｺﾞｼｯｸUB" pitchFamily="50" charset="-128"/>
              </a:rPr>
              <a:t>DPF</a:t>
            </a:r>
            <a:endParaRPr lang="ja-JP" altLang="en-US" sz="1800" b="1" dirty="0" smtClean="0">
              <a:solidFill>
                <a:srgbClr val="CCFFCC"/>
              </a:solidFill>
              <a:latin typeface="Tahoma" pitchFamily="34" charset="0"/>
              <a:ea typeface="HGP創英角ｺﾞｼｯｸUB" pitchFamily="50" charset="-128"/>
            </a:endParaRPr>
          </a:p>
          <a:p>
            <a:pPr algn="l">
              <a:lnSpc>
                <a:spcPct val="110000"/>
              </a:lnSpc>
              <a:buNone/>
            </a:pP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JAXA</a:t>
            </a:r>
            <a:r>
              <a:rPr lang="en-US" altLang="ja-JP" sz="1800" b="1" dirty="0" smtClean="0">
                <a:solidFill>
                  <a:srgbClr val="99FF99"/>
                </a:solidFill>
              </a:rPr>
              <a:t> navigation-control section</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sym typeface="Wingdings" pitchFamily="2" charset="2"/>
              </a:rPr>
              <a:t>       formation flight of </a:t>
            </a:r>
            <a:r>
              <a:rPr lang="en-US" altLang="ja-JP" sz="1800" b="1" dirty="0" smtClean="0">
                <a:solidFill>
                  <a:srgbClr val="F8F8F8"/>
                </a:solidFill>
                <a:latin typeface="Tahoma" pitchFamily="34" charset="0"/>
                <a:ea typeface="HGP創英角ｺﾞｼｯｸUB" pitchFamily="50" charset="-128"/>
              </a:rPr>
              <a:t>DECIGO, </a:t>
            </a:r>
            <a:r>
              <a:rPr lang="en-US" altLang="ja-JP" sz="1800" b="1" dirty="0" smtClean="0">
                <a:solidFill>
                  <a:srgbClr val="F8F8F8"/>
                </a:solidFill>
              </a:rPr>
              <a:t> </a:t>
            </a:r>
            <a:r>
              <a:rPr lang="en-US" altLang="ja-JP" sz="1800" b="1" dirty="0" smtClean="0">
                <a:solidFill>
                  <a:srgbClr val="F8F8F8"/>
                </a:solidFill>
                <a:latin typeface="Tahoma" pitchFamily="34" charset="0"/>
                <a:ea typeface="HGP創英角ｺﾞｼｯｸUB" pitchFamily="50" charset="-128"/>
              </a:rPr>
              <a:t>DPF drag-free control</a:t>
            </a:r>
          </a:p>
          <a:p>
            <a:pPr algn="l">
              <a:lnSpc>
                <a:spcPct val="110000"/>
              </a:lnSpc>
              <a:buNone/>
            </a:pP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rPr>
              <a:t>・</a:t>
            </a:r>
            <a:r>
              <a:rPr lang="en-US" altLang="ja-JP" sz="1800" b="1" dirty="0" smtClean="0">
                <a:solidFill>
                  <a:srgbClr val="F8F8F8"/>
                </a:solidFill>
              </a:rPr>
              <a:t>Research Center for the Early Universe </a:t>
            </a:r>
            <a:r>
              <a:rPr lang="en-US" altLang="ja-JP" sz="1800" b="1" dirty="0" smtClean="0">
                <a:solidFill>
                  <a:srgbClr val="99FF99"/>
                </a:solidFill>
                <a:latin typeface="Tahoma" pitchFamily="34" charset="0"/>
              </a:rPr>
              <a:t>(RESCEU)</a:t>
            </a:r>
            <a:r>
              <a:rPr lang="en-US" altLang="ja-JP" sz="1800" b="1" dirty="0" smtClean="0">
                <a:solidFill>
                  <a:srgbClr val="F8F8F8"/>
                </a:solidFill>
              </a:rPr>
              <a:t>, Univ. of Tokyo</a:t>
            </a:r>
            <a:endParaRPr lang="en-US" altLang="ja-JP" sz="1800" b="1" dirty="0" smtClean="0">
              <a:solidFill>
                <a:srgbClr val="F8F8F8"/>
              </a:solidFill>
              <a:latin typeface="Tahoma" pitchFamily="34" charset="0"/>
            </a:endParaRPr>
          </a:p>
          <a:p>
            <a:pPr algn="l">
              <a:lnSpc>
                <a:spcPct val="110000"/>
              </a:lnSpc>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Support DECIGO as ones of main projects</a:t>
            </a: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(2009.4-)</a:t>
            </a:r>
          </a:p>
          <a:p>
            <a:pPr algn="l">
              <a:lnSpc>
                <a:spcPct val="110000"/>
              </a:lnSpc>
              <a:buNone/>
            </a:pP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rPr>
              <a:t>Collab. with  </a:t>
            </a:r>
            <a:r>
              <a:rPr lang="en-US" altLang="ja-JP" sz="1800" b="1" dirty="0" smtClean="0">
                <a:solidFill>
                  <a:srgbClr val="99FF99"/>
                </a:solidFill>
                <a:latin typeface="Tahoma" pitchFamily="34" charset="0"/>
                <a:ea typeface="HGP創英角ｺﾞｼｯｸUB" pitchFamily="50" charset="-128"/>
              </a:rPr>
              <a:t>UNISEC</a:t>
            </a:r>
            <a:r>
              <a:rPr lang="en-US" altLang="ja-JP" sz="1800" b="1" dirty="0" smtClean="0">
                <a:solidFill>
                  <a:srgbClr val="F8F8F8"/>
                </a:solidFill>
                <a:latin typeface="Tahoma" pitchFamily="34" charset="0"/>
                <a:ea typeface="HGP創英角ｺﾞｼｯｸUB" pitchFamily="50" charset="-128"/>
              </a:rPr>
              <a:t> (University Space Engineering Consortium) </a:t>
            </a: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rPr>
              <a:t>       Call for active young engineers</a:t>
            </a:r>
          </a:p>
          <a:p>
            <a:pPr algn="l">
              <a:lnSpc>
                <a:spcPct val="110000"/>
              </a:lnSpc>
              <a:buNone/>
            </a:pPr>
            <a:endParaRPr lang="ja-JP" altLang="en-US" sz="1800" b="1" dirty="0">
              <a:solidFill>
                <a:srgbClr val="F8F8F8"/>
              </a:solidFill>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a:t>
            </a:r>
            <a:r>
              <a:rPr lang="en-US" altLang="ja-JP" sz="3600" b="1" dirty="0" smtClean="0">
                <a:solidFill>
                  <a:srgbClr val="FF7C80"/>
                </a:solidFill>
                <a:effectLst>
                  <a:outerShdw blurRad="38100" dist="38100" dir="2700000" algn="tl">
                    <a:srgbClr val="C0C0C0"/>
                  </a:outerShdw>
                </a:effectLst>
              </a:rPr>
              <a:t>2. DECIGO Pathfinder</a:t>
            </a:r>
          </a:p>
          <a:p>
            <a:pPr lvl="2">
              <a:lnSpc>
                <a:spcPct val="130000"/>
              </a:lnSpc>
              <a:spcBef>
                <a:spcPct val="0"/>
              </a:spcBef>
              <a:buClrTx/>
              <a:buFontTx/>
              <a:buNone/>
            </a:pPr>
            <a:r>
              <a:rPr lang="en-US" altLang="ja-JP" sz="2800" b="1" dirty="0" smtClean="0">
                <a:solidFill>
                  <a:srgbClr val="DDDDDD"/>
                </a:solidFill>
              </a:rPr>
              <a:t>         </a:t>
            </a:r>
            <a:r>
              <a:rPr lang="en-US" altLang="ja-JP" sz="2800" b="1" dirty="0" smtClean="0">
                <a:solidFill>
                  <a:srgbClr val="FF7C80"/>
                </a:solidFill>
              </a:rPr>
              <a:t>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342900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Rectangle 3"/>
          <p:cNvSpPr>
            <a:spLocks noGrp="1" noChangeArrowheads="1"/>
          </p:cNvSpPr>
          <p:nvPr>
            <p:ph type="title"/>
          </p:nvPr>
        </p:nvSpPr>
        <p:spPr>
          <a:xfrm>
            <a:off x="962025" y="17463"/>
            <a:ext cx="6261100" cy="600075"/>
          </a:xfrm>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pic>
        <p:nvPicPr>
          <p:cNvPr id="1076226" name="Picture 2"/>
          <p:cNvPicPr>
            <a:picLocks noChangeAspect="1" noChangeArrowheads="1"/>
          </p:cNvPicPr>
          <p:nvPr/>
        </p:nvPicPr>
        <p:blipFill>
          <a:blip r:embed="rId3"/>
          <a:srcRect/>
          <a:stretch>
            <a:fillRect/>
          </a:stretch>
        </p:blipFill>
        <p:spPr bwMode="auto">
          <a:xfrm>
            <a:off x="2338388" y="2293923"/>
            <a:ext cx="1512887" cy="1063625"/>
          </a:xfrm>
          <a:prstGeom prst="rect">
            <a:avLst/>
          </a:prstGeom>
          <a:noFill/>
          <a:ln w="9525">
            <a:noFill/>
            <a:miter lim="800000"/>
            <a:headEnd/>
            <a:tailEnd/>
          </a:ln>
        </p:spPr>
      </p:pic>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2007</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pic>
        <p:nvPicPr>
          <p:cNvPr id="1076579" name="Picture 355" descr="クリップボード01"/>
          <p:cNvPicPr>
            <a:picLocks noChangeAspect="1" noChangeArrowheads="1"/>
          </p:cNvPicPr>
          <p:nvPr/>
        </p:nvPicPr>
        <p:blipFill>
          <a:blip r:embed="rId4"/>
          <a:srcRect/>
          <a:stretch>
            <a:fillRect/>
          </a:stretch>
        </p:blipFill>
        <p:spPr bwMode="auto">
          <a:xfrm>
            <a:off x="1042988" y="3214673"/>
            <a:ext cx="1296987" cy="1042988"/>
          </a:xfrm>
          <a:prstGeom prst="rect">
            <a:avLst/>
          </a:prstGeom>
          <a:noFill/>
        </p:spPr>
      </p:pic>
      <p:sp>
        <p:nvSpPr>
          <p:cNvPr id="1076580" name="Text Box 356"/>
          <p:cNvSpPr txBox="1">
            <a:spLocks noChangeArrowheads="1"/>
          </p:cNvSpPr>
          <p:nvPr/>
        </p:nvSpPr>
        <p:spPr bwMode="auto">
          <a:xfrm>
            <a:off x="989013" y="4159241"/>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1076581" name="AutoShape 357"/>
          <p:cNvSpPr>
            <a:spLocks noChangeArrowheads="1"/>
          </p:cNvSpPr>
          <p:nvPr/>
        </p:nvSpPr>
        <p:spPr bwMode="auto">
          <a:xfrm>
            <a:off x="2285984" y="2214554"/>
            <a:ext cx="1500198" cy="1143008"/>
          </a:xfrm>
          <a:prstGeom prst="roundRect">
            <a:avLst>
              <a:gd name="adj" fmla="val 10097"/>
            </a:avLst>
          </a:prstGeom>
          <a:noFill/>
          <a:ln w="50800">
            <a:solidFill>
              <a:srgbClr val="CCFFCC"/>
            </a:solidFill>
            <a:round/>
            <a:headEnd/>
            <a:tailEnd/>
          </a:ln>
          <a:effectLst/>
        </p:spPr>
        <p:txBody>
          <a:bodyPr wrap="square" anchor="ctr">
            <a:noAutofit/>
          </a:bodyPr>
          <a:lstStyle/>
          <a:p>
            <a:endParaRPr lang="ja-JP" altLang="en-US" dirty="0">
              <a:ea typeface="HGP創英角ｺﾞｼｯｸUB"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6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5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Tree>
  </p:cSld>
  <p:clrMapOvr>
    <a:masterClrMapping/>
  </p:clrMapOvr>
  <p:transition advTm="1712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AutoShape 4"/>
          <p:cNvSpPr>
            <a:spLocks noChangeArrowheads="1"/>
          </p:cNvSpPr>
          <p:nvPr/>
        </p:nvSpPr>
        <p:spPr bwMode="auto">
          <a:xfrm>
            <a:off x="7715272" y="1714488"/>
            <a:ext cx="928694" cy="500066"/>
          </a:xfrm>
          <a:prstGeom prst="roundRect">
            <a:avLst>
              <a:gd name="adj" fmla="val 3069"/>
            </a:avLst>
          </a:prstGeom>
          <a:solidFill>
            <a:srgbClr val="CCFFCC">
              <a:alpha val="50000"/>
            </a:srgbClr>
          </a:solidFill>
          <a:ln w="44450">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4" name="Rectangle 2"/>
          <p:cNvSpPr>
            <a:spLocks noGrp="1" noChangeArrowheads="1"/>
          </p:cNvSpPr>
          <p:nvPr>
            <p:ph type="title"/>
          </p:nvPr>
        </p:nvSpPr>
        <p:spPr/>
        <p:txBody>
          <a:bodyPr/>
          <a:lstStyle/>
          <a:p>
            <a:r>
              <a:rPr lang="en-US" altLang="ja-JP" dirty="0"/>
              <a:t>DECIGO-PF</a:t>
            </a:r>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642910" y="1285860"/>
            <a:ext cx="5457825" cy="606425"/>
          </a:xfrm>
          <a:prstGeom prst="rect">
            <a:avLst/>
          </a:prstGeom>
        </p:spPr>
        <p:txBody>
          <a:bodyPr/>
          <a:lstStyle/>
          <a:p>
            <a:pPr>
              <a:buFont typeface="Wingdings" pitchFamily="2" charset="2"/>
              <a:buNone/>
            </a:pPr>
            <a:r>
              <a:rPr lang="en-US" altLang="ja-JP" sz="2200" b="1" dirty="0" smtClean="0"/>
              <a:t>DECIGO Pathfinder</a:t>
            </a:r>
            <a:r>
              <a:rPr lang="ja-JP" altLang="en-US" sz="2200" b="1" dirty="0" smtClean="0"/>
              <a:t> </a:t>
            </a:r>
            <a:r>
              <a:rPr lang="en-US" altLang="ja-JP" sz="2200" b="1" dirty="0"/>
              <a:t>(DPF) </a:t>
            </a:r>
          </a:p>
        </p:txBody>
      </p:sp>
      <p:sp>
        <p:nvSpPr>
          <p:cNvPr id="1108996" name="AutoShape 4"/>
          <p:cNvSpPr>
            <a:spLocks noChangeArrowheads="1"/>
          </p:cNvSpPr>
          <p:nvPr/>
        </p:nvSpPr>
        <p:spPr bwMode="auto">
          <a:xfrm>
            <a:off x="857225" y="3286123"/>
            <a:ext cx="4857784" cy="2571769"/>
          </a:xfrm>
          <a:prstGeom prst="roundRect">
            <a:avLst>
              <a:gd name="adj" fmla="val 3069"/>
            </a:avLst>
          </a:prstGeom>
          <a:solidFill>
            <a:srgbClr val="CCFFCC">
              <a:alpha val="10000"/>
            </a:srgb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7" name="Rectangle 5"/>
          <p:cNvSpPr>
            <a:spLocks noChangeArrowheads="1"/>
          </p:cNvSpPr>
          <p:nvPr/>
        </p:nvSpPr>
        <p:spPr bwMode="auto">
          <a:xfrm>
            <a:off x="642910" y="3357562"/>
            <a:ext cx="5688013" cy="2478243"/>
          </a:xfrm>
          <a:prstGeom prst="rect">
            <a:avLst/>
          </a:prstGeom>
          <a:noFill/>
          <a:ln w="15875">
            <a:noFill/>
            <a:miter lim="800000"/>
            <a:headEnd/>
            <a:tailEnd/>
          </a:ln>
          <a:effectLst/>
        </p:spPr>
        <p:txBody>
          <a:bodyPr>
            <a:spAutoFit/>
          </a:bodyPr>
          <a:lstStyle/>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Single satellite</a:t>
            </a:r>
          </a:p>
          <a:p>
            <a:pPr algn="l" rtl="0" fontAlgn="base">
              <a:lnSpc>
                <a:spcPct val="114000"/>
              </a:lnSpc>
              <a:spcBef>
                <a:spcPct val="0"/>
              </a:spcBef>
              <a:spcAft>
                <a:spcPct val="0"/>
              </a:spcAft>
              <a:buClr>
                <a:srgbClr val="003366"/>
              </a:buClr>
              <a:buSzPct val="70000"/>
              <a:buFont typeface="Wingdings" pitchFamily="2" charset="2"/>
              <a:buNone/>
            </a:pPr>
            <a:r>
              <a:rPr lang="en-US" altLang="ja-JP" sz="1800" b="1" dirty="0" smtClean="0">
                <a:solidFill>
                  <a:srgbClr val="DDDDDD"/>
                </a:solidFill>
              </a:rPr>
              <a:t>         </a:t>
            </a:r>
            <a:r>
              <a:rPr lang="ja-JP" altLang="en-US" sz="1800" b="1" dirty="0" smtClean="0">
                <a:solidFill>
                  <a:srgbClr val="DDDDDD"/>
                </a:solidFill>
              </a:rPr>
              <a:t> </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smtClean="0">
                <a:solidFill>
                  <a:srgbClr val="DDDDDD"/>
                </a:solidFill>
                <a:latin typeface="Tahoma" pitchFamily="34" charset="0"/>
                <a:ea typeface="HGP創英角ｺﾞｼｯｸUB" pitchFamily="50" charset="-128"/>
                <a:cs typeface="+mn-cs"/>
              </a:rPr>
              <a:t>(Payload ~1m</a:t>
            </a:r>
            <a:r>
              <a:rPr kumimoji="1" lang="en-US" altLang="ja-JP" sz="1800" b="1" kern="1200" baseline="30000" dirty="0" smtClean="0">
                <a:solidFill>
                  <a:srgbClr val="DDDDDD"/>
                </a:solidFill>
                <a:latin typeface="Tahoma" pitchFamily="34" charset="0"/>
                <a:ea typeface="HGP創英角ｺﾞｼｯｸUB" pitchFamily="50" charset="-128"/>
                <a:cs typeface="+mn-cs"/>
              </a:rPr>
              <a:t>3</a:t>
            </a:r>
            <a:r>
              <a:rPr kumimoji="1" lang="en-US" altLang="ja-JP" sz="1800" b="1" kern="1200" dirty="0" smtClean="0">
                <a:solidFill>
                  <a:srgbClr val="DDDDDD"/>
                </a:solidFill>
                <a:latin typeface="Tahoma" pitchFamily="34" charset="0"/>
                <a:ea typeface="HGP創英角ｺﾞｼｯｸUB" pitchFamily="50" charset="-128"/>
                <a:cs typeface="+mn-cs"/>
              </a:rPr>
              <a:t> , </a:t>
            </a:r>
            <a:r>
              <a:rPr kumimoji="1" lang="en-US" altLang="ja-JP" sz="1800" b="1" kern="1200" dirty="0">
                <a:solidFill>
                  <a:srgbClr val="DDDDDD"/>
                </a:solidFill>
                <a:latin typeface="Tahoma" pitchFamily="34" charset="0"/>
                <a:ea typeface="HGP創英角ｺﾞｼｯｸUB" pitchFamily="50" charset="-128"/>
                <a:cs typeface="+mn-cs"/>
              </a:rPr>
              <a:t>350kg) </a:t>
            </a: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Low-earth orbit</a:t>
            </a:r>
          </a:p>
          <a:p>
            <a:pPr algn="l" rtl="0" fontAlgn="base">
              <a:lnSpc>
                <a:spcPct val="114000"/>
              </a:lnSpc>
              <a:spcBef>
                <a:spcPct val="0"/>
              </a:spcBef>
              <a:spcAft>
                <a:spcPct val="0"/>
              </a:spcAft>
              <a:buClr>
                <a:srgbClr val="003366"/>
              </a:buClr>
              <a:buSzPct val="70000"/>
              <a:buFont typeface="Wingdings" pitchFamily="2" charset="2"/>
              <a:buNone/>
            </a:pPr>
            <a:r>
              <a:rPr lang="en-US" altLang="ja-JP" sz="1800" b="1" dirty="0" smtClean="0">
                <a:solidFill>
                  <a:srgbClr val="DDDDDD"/>
                </a:solidFill>
              </a:rPr>
              <a:t>       </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smtClean="0">
                <a:solidFill>
                  <a:srgbClr val="DDDDDD"/>
                </a:solidFill>
                <a:latin typeface="Tahoma" pitchFamily="34" charset="0"/>
                <a:ea typeface="HGP創英角ｺﾞｼｯｸUB" pitchFamily="50" charset="-128"/>
                <a:cs typeface="+mn-cs"/>
              </a:rPr>
              <a:t>(Altitude</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a:solidFill>
                  <a:srgbClr val="DDDDDD"/>
                </a:solidFill>
                <a:latin typeface="Tahoma" pitchFamily="34" charset="0"/>
                <a:ea typeface="HGP創英角ｺﾞｼｯｸUB" pitchFamily="50" charset="-128"/>
                <a:cs typeface="+mn-cs"/>
              </a:rPr>
              <a:t>500km, </a:t>
            </a:r>
            <a:r>
              <a:rPr kumimoji="1" lang="en-US" altLang="ja-JP" sz="1800" b="1" kern="1200" dirty="0" smtClean="0">
                <a:solidFill>
                  <a:srgbClr val="DDDDDD"/>
                </a:solidFill>
                <a:latin typeface="Tahoma" pitchFamily="34" charset="0"/>
                <a:ea typeface="HGP創英角ｺﾞｼｯｸUB" pitchFamily="50" charset="-128"/>
                <a:cs typeface="+mn-cs"/>
              </a:rPr>
              <a:t>sun synchronous)</a:t>
            </a:r>
            <a:endParaRPr kumimoji="1" lang="en-US" altLang="ja-JP" sz="1800" b="1" kern="1200" dirty="0">
              <a:solidFill>
                <a:srgbClr val="DDDDDD"/>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b="1" kern="1200" dirty="0">
                <a:solidFill>
                  <a:srgbClr val="808080"/>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30cm FP cavity with 2 test masses</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Stabilized </a:t>
            </a:r>
            <a:r>
              <a:rPr lang="en-US" altLang="ja-JP" sz="2000" b="1" dirty="0" smtClean="0">
                <a:solidFill>
                  <a:srgbClr val="F8F8F8"/>
                </a:solidFill>
              </a:rPr>
              <a:t>l</a:t>
            </a:r>
            <a:r>
              <a:rPr kumimoji="1" lang="en-US" altLang="ja-JP" sz="2000" b="1" kern="1200" dirty="0" smtClean="0">
                <a:solidFill>
                  <a:srgbClr val="F8F8F8"/>
                </a:solidFill>
                <a:latin typeface="Tahoma" pitchFamily="34" charset="0"/>
                <a:ea typeface="HGP創英角ｺﾞｼｯｸUB" pitchFamily="50" charset="-128"/>
                <a:cs typeface="+mn-cs"/>
              </a:rPr>
              <a:t>aser source </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Drag-free control</a:t>
            </a:r>
            <a:endParaRPr kumimoji="1" lang="ja-JP" altLang="en-US" sz="2000" b="1" kern="1200" dirty="0">
              <a:solidFill>
                <a:srgbClr val="F8F8F8"/>
              </a:solidFill>
              <a:latin typeface="Tahoma" pitchFamily="34" charset="0"/>
              <a:ea typeface="HGP創英角ｺﾞｼｯｸUB" pitchFamily="50" charset="-128"/>
              <a:cs typeface="+mn-cs"/>
            </a:endParaRPr>
          </a:p>
        </p:txBody>
      </p:sp>
      <p:grpSp>
        <p:nvGrpSpPr>
          <p:cNvPr id="258" name="グループ化 257"/>
          <p:cNvGrpSpPr/>
          <p:nvPr/>
        </p:nvGrpSpPr>
        <p:grpSpPr>
          <a:xfrm>
            <a:off x="6000760" y="3073418"/>
            <a:ext cx="2910680" cy="2927350"/>
            <a:chOff x="6084095" y="2859104"/>
            <a:chExt cx="2910680" cy="2927350"/>
          </a:xfrm>
        </p:grpSpPr>
        <p:sp>
          <p:nvSpPr>
            <p:cNvPr id="1109000" name="AutoShape 8"/>
            <p:cNvSpPr>
              <a:spLocks noChangeAspect="1" noChangeArrowheads="1"/>
            </p:cNvSpPr>
            <p:nvPr/>
          </p:nvSpPr>
          <p:spPr bwMode="auto">
            <a:xfrm rot="5400000">
              <a:off x="6062663" y="4035442"/>
              <a:ext cx="214313" cy="171450"/>
            </a:xfrm>
            <a:prstGeom prst="flowChartManualOperation">
              <a:avLst/>
            </a:prstGeom>
            <a:solidFill>
              <a:srgbClr val="FF00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1" name="AutoShape 9"/>
            <p:cNvSpPr>
              <a:spLocks noChangeAspect="1" noChangeArrowheads="1"/>
            </p:cNvSpPr>
            <p:nvPr/>
          </p:nvSpPr>
          <p:spPr bwMode="auto">
            <a:xfrm rot="16200000" flipH="1">
              <a:off x="8801100" y="4067192"/>
              <a:ext cx="214313" cy="173037"/>
            </a:xfrm>
            <a:prstGeom prst="flowChartManualOperation">
              <a:avLst/>
            </a:prstGeom>
            <a:solidFill>
              <a:srgbClr val="FF00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2" name="Oval 10"/>
            <p:cNvSpPr>
              <a:spLocks noChangeAspect="1" noChangeArrowheads="1"/>
            </p:cNvSpPr>
            <p:nvPr/>
          </p:nvSpPr>
          <p:spPr bwMode="auto">
            <a:xfrm>
              <a:off x="6240463" y="2859104"/>
              <a:ext cx="2600325" cy="2598738"/>
            </a:xfrm>
            <a:prstGeom prst="ellipse">
              <a:avLst/>
            </a:prstGeom>
            <a:solidFill>
              <a:schemeClr val="bg1"/>
            </a:solid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3" name="Text Box 11"/>
            <p:cNvSpPr txBox="1">
              <a:spLocks noChangeAspect="1" noChangeArrowheads="1"/>
            </p:cNvSpPr>
            <p:nvPr/>
          </p:nvSpPr>
          <p:spPr bwMode="auto">
            <a:xfrm>
              <a:off x="7077075" y="3397267"/>
              <a:ext cx="1544637" cy="369888"/>
            </a:xfrm>
            <a:prstGeom prst="rect">
              <a:avLst/>
            </a:prstGeom>
            <a:noFill/>
            <a:ln w="9525">
              <a:noFill/>
              <a:miter lim="800000"/>
              <a:headEnd/>
              <a:tailEnd/>
            </a:ln>
          </p:spPr>
          <p:txBody>
            <a:bodyPr lIns="74295" tIns="8890" rIns="74295" bIns="8890"/>
            <a:lstStyle/>
            <a:p>
              <a:pPr algn="l"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Local Sensor</a:t>
              </a:r>
            </a:p>
          </p:txBody>
        </p:sp>
        <p:sp>
          <p:nvSpPr>
            <p:cNvPr id="1109004" name="Text Box 12"/>
            <p:cNvSpPr txBox="1">
              <a:spLocks noChangeAspect="1" noChangeArrowheads="1"/>
            </p:cNvSpPr>
            <p:nvPr/>
          </p:nvSpPr>
          <p:spPr bwMode="auto">
            <a:xfrm>
              <a:off x="7215188" y="4708542"/>
              <a:ext cx="1006475" cy="231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Actuator</a:t>
              </a:r>
            </a:p>
          </p:txBody>
        </p:sp>
        <p:sp>
          <p:nvSpPr>
            <p:cNvPr id="1109005" name="Rectangle 13"/>
            <p:cNvSpPr>
              <a:spLocks noChangeAspect="1" noChangeArrowheads="1"/>
            </p:cNvSpPr>
            <p:nvPr/>
          </p:nvSpPr>
          <p:spPr bwMode="auto">
            <a:xfrm rot="2679310">
              <a:off x="6840538" y="4105292"/>
              <a:ext cx="28575" cy="138113"/>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6" name="Line 14"/>
            <p:cNvSpPr>
              <a:spLocks noChangeAspect="1" noChangeShapeType="1"/>
            </p:cNvSpPr>
            <p:nvPr/>
          </p:nvSpPr>
          <p:spPr bwMode="auto">
            <a:xfrm>
              <a:off x="6872288" y="4156092"/>
              <a:ext cx="1587" cy="406400"/>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7" name="Line 15"/>
            <p:cNvSpPr>
              <a:spLocks noChangeAspect="1" noChangeShapeType="1"/>
            </p:cNvSpPr>
            <p:nvPr/>
          </p:nvSpPr>
          <p:spPr bwMode="auto">
            <a:xfrm>
              <a:off x="6869113" y="4686317"/>
              <a:ext cx="1587" cy="109538"/>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8" name="Line 16"/>
            <p:cNvSpPr>
              <a:spLocks noChangeAspect="1" noChangeShapeType="1"/>
            </p:cNvSpPr>
            <p:nvPr/>
          </p:nvSpPr>
          <p:spPr bwMode="auto">
            <a:xfrm>
              <a:off x="6865938" y="4789504"/>
              <a:ext cx="268287" cy="1588"/>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9" name="Line 17"/>
            <p:cNvSpPr>
              <a:spLocks noChangeAspect="1" noChangeShapeType="1"/>
            </p:cNvSpPr>
            <p:nvPr/>
          </p:nvSpPr>
          <p:spPr bwMode="auto">
            <a:xfrm flipV="1">
              <a:off x="7123113" y="4360879"/>
              <a:ext cx="0" cy="431800"/>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0" name="Line 18"/>
            <p:cNvSpPr>
              <a:spLocks noChangeAspect="1" noChangeShapeType="1"/>
            </p:cNvSpPr>
            <p:nvPr/>
          </p:nvSpPr>
          <p:spPr bwMode="auto">
            <a:xfrm>
              <a:off x="7112000" y="4375167"/>
              <a:ext cx="173037" cy="0"/>
            </a:xfrm>
            <a:prstGeom prst="line">
              <a:avLst/>
            </a:prstGeom>
            <a:noFill/>
            <a:ln w="38100">
              <a:solidFill>
                <a:schemeClr val="tx1"/>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nvGrpSpPr>
            <p:cNvPr id="3" name="Group 19"/>
            <p:cNvGrpSpPr>
              <a:grpSpLocks noChangeAspect="1"/>
            </p:cNvGrpSpPr>
            <p:nvPr/>
          </p:nvGrpSpPr>
          <p:grpSpPr bwMode="auto">
            <a:xfrm>
              <a:off x="6781800" y="4546617"/>
              <a:ext cx="174625" cy="139700"/>
              <a:chOff x="5504" y="8144"/>
              <a:chExt cx="291" cy="236"/>
            </a:xfrm>
          </p:grpSpPr>
          <p:sp>
            <p:nvSpPr>
              <p:cNvPr id="1109012" name="Rectangle 20"/>
              <p:cNvSpPr>
                <a:spLocks noChangeAspect="1"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3" name="Rectangle 21"/>
              <p:cNvSpPr>
                <a:spLocks noChangeAspect="1"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14" name="Rectangle 22"/>
            <p:cNvSpPr>
              <a:spLocks noChangeAspect="1" noChangeArrowheads="1"/>
            </p:cNvSpPr>
            <p:nvPr/>
          </p:nvSpPr>
          <p:spPr bwMode="auto">
            <a:xfrm>
              <a:off x="7308850" y="4224354"/>
              <a:ext cx="55562" cy="201613"/>
            </a:xfrm>
            <a:prstGeom prst="rect">
              <a:avLst/>
            </a:prstGeom>
            <a:solidFill>
              <a:srgbClr val="0000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5" name="Line 23"/>
            <p:cNvSpPr>
              <a:spLocks noChangeAspect="1" noChangeShapeType="1"/>
            </p:cNvSpPr>
            <p:nvPr/>
          </p:nvSpPr>
          <p:spPr bwMode="auto">
            <a:xfrm flipH="1" flipV="1">
              <a:off x="8662988" y="3949717"/>
              <a:ext cx="1587" cy="206375"/>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6" name="Line 24"/>
            <p:cNvSpPr>
              <a:spLocks noChangeAspect="1" noChangeShapeType="1"/>
            </p:cNvSpPr>
            <p:nvPr/>
          </p:nvSpPr>
          <p:spPr bwMode="auto">
            <a:xfrm flipH="1" flipV="1">
              <a:off x="8437563" y="3956067"/>
              <a:ext cx="230187" cy="0"/>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7" name="Line 25"/>
            <p:cNvSpPr>
              <a:spLocks noChangeAspect="1" noChangeShapeType="1"/>
            </p:cNvSpPr>
            <p:nvPr/>
          </p:nvSpPr>
          <p:spPr bwMode="auto">
            <a:xfrm flipH="1" flipV="1">
              <a:off x="8658225" y="4152917"/>
              <a:ext cx="138112" cy="0"/>
            </a:xfrm>
            <a:prstGeom prst="line">
              <a:avLst/>
            </a:prstGeom>
            <a:noFill/>
            <a:ln w="38100">
              <a:solidFill>
                <a:schemeClr val="tx1"/>
              </a:solidFill>
              <a:round/>
              <a:headEnd type="triangle" w="med" len="me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8" name="Rectangle 26"/>
            <p:cNvSpPr>
              <a:spLocks noChangeAspect="1" noChangeArrowheads="1"/>
            </p:cNvSpPr>
            <p:nvPr/>
          </p:nvSpPr>
          <p:spPr bwMode="auto">
            <a:xfrm flipH="1">
              <a:off x="8415338" y="3903679"/>
              <a:ext cx="55562" cy="201613"/>
            </a:xfrm>
            <a:prstGeom prst="rect">
              <a:avLst/>
            </a:prstGeom>
            <a:solidFill>
              <a:srgbClr val="FFCC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9" name="Text Box 27"/>
            <p:cNvSpPr txBox="1">
              <a:spLocks noChangeAspect="1" noChangeArrowheads="1"/>
            </p:cNvSpPr>
            <p:nvPr/>
          </p:nvSpPr>
          <p:spPr bwMode="auto">
            <a:xfrm>
              <a:off x="7912100" y="5529279"/>
              <a:ext cx="963612" cy="25717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400" b="1" kern="1200" dirty="0">
                  <a:solidFill>
                    <a:srgbClr val="DDDDDD"/>
                  </a:solidFill>
                  <a:latin typeface="Tahoma" pitchFamily="34" charset="0"/>
                  <a:ea typeface="HGP創英角ｺﾞｼｯｸUB" pitchFamily="50" charset="-128"/>
                  <a:cs typeface="+mn-cs"/>
                </a:rPr>
                <a:t>Thruster</a:t>
              </a:r>
            </a:p>
          </p:txBody>
        </p:sp>
        <p:sp>
          <p:nvSpPr>
            <p:cNvPr id="1109020" name="Line 28"/>
            <p:cNvSpPr>
              <a:spLocks noChangeAspect="1" noChangeShapeType="1"/>
            </p:cNvSpPr>
            <p:nvPr/>
          </p:nvSpPr>
          <p:spPr bwMode="auto">
            <a:xfrm flipH="1" flipV="1">
              <a:off x="7356475" y="4452954"/>
              <a:ext cx="285750" cy="266700"/>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1" name="Line 29"/>
            <p:cNvSpPr>
              <a:spLocks noChangeAspect="1" noChangeShapeType="1"/>
            </p:cNvSpPr>
            <p:nvPr/>
          </p:nvSpPr>
          <p:spPr bwMode="auto">
            <a:xfrm>
              <a:off x="8185150" y="3678254"/>
              <a:ext cx="238125" cy="1984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2" name="Freeform 30"/>
            <p:cNvSpPr>
              <a:spLocks noChangeAspect="1"/>
            </p:cNvSpPr>
            <p:nvPr/>
          </p:nvSpPr>
          <p:spPr bwMode="auto">
            <a:xfrm>
              <a:off x="7516813" y="4122754"/>
              <a:ext cx="744537" cy="1016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nvGrpSpPr>
            <p:cNvPr id="4" name="Group 31"/>
            <p:cNvGrpSpPr>
              <a:grpSpLocks noChangeAspect="1"/>
            </p:cNvGrpSpPr>
            <p:nvPr/>
          </p:nvGrpSpPr>
          <p:grpSpPr bwMode="auto">
            <a:xfrm flipH="1">
              <a:off x="7896225" y="3964004"/>
              <a:ext cx="468312" cy="388938"/>
              <a:chOff x="4785" y="11039"/>
              <a:chExt cx="829" cy="688"/>
            </a:xfrm>
          </p:grpSpPr>
          <p:sp>
            <p:nvSpPr>
              <p:cNvPr id="1109024" name="Freeform 32"/>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5" name="Line 33"/>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6" name="Line 34"/>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7" name="Line 35"/>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8" name="Arc 36"/>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grpSp>
          <p:nvGrpSpPr>
            <p:cNvPr id="5" name="Group 37"/>
            <p:cNvGrpSpPr>
              <a:grpSpLocks noChangeAspect="1"/>
            </p:cNvGrpSpPr>
            <p:nvPr/>
          </p:nvGrpSpPr>
          <p:grpSpPr bwMode="auto">
            <a:xfrm>
              <a:off x="7415213" y="3976704"/>
              <a:ext cx="468312" cy="388938"/>
              <a:chOff x="4785" y="11039"/>
              <a:chExt cx="829" cy="688"/>
            </a:xfrm>
          </p:grpSpPr>
          <p:sp>
            <p:nvSpPr>
              <p:cNvPr id="1109030" name="Freeform 38"/>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1" name="Line 39"/>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2" name="Line 40"/>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3" name="Line 41"/>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4" name="Arc 42"/>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35" name="Line 43"/>
            <p:cNvSpPr>
              <a:spLocks noChangeAspect="1" noChangeShapeType="1"/>
            </p:cNvSpPr>
            <p:nvPr/>
          </p:nvSpPr>
          <p:spPr bwMode="auto">
            <a:xfrm flipV="1">
              <a:off x="6564313" y="4171967"/>
              <a:ext cx="974725" cy="1588"/>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6" name="Rectangle 44"/>
            <p:cNvSpPr>
              <a:spLocks noChangeAspect="1" noChangeArrowheads="1"/>
            </p:cNvSpPr>
            <p:nvPr/>
          </p:nvSpPr>
          <p:spPr bwMode="auto">
            <a:xfrm>
              <a:off x="6456363" y="4097354"/>
              <a:ext cx="273050" cy="144463"/>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7" name="Rectangle 45"/>
            <p:cNvSpPr>
              <a:spLocks noChangeAspect="1" noChangeArrowheads="1"/>
            </p:cNvSpPr>
            <p:nvPr/>
          </p:nvSpPr>
          <p:spPr bwMode="auto">
            <a:xfrm rot="2679310">
              <a:off x="6840538" y="4105292"/>
              <a:ext cx="28575" cy="138113"/>
            </a:xfrm>
            <a:prstGeom prst="rect">
              <a:avLst/>
            </a:prstGeom>
            <a:no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8" name="Line 46"/>
            <p:cNvSpPr>
              <a:spLocks noChangeShapeType="1"/>
            </p:cNvSpPr>
            <p:nvPr/>
          </p:nvSpPr>
          <p:spPr bwMode="auto">
            <a:xfrm flipV="1">
              <a:off x="8586788" y="4305317"/>
              <a:ext cx="288925" cy="1295400"/>
            </a:xfrm>
            <a:prstGeom prst="line">
              <a:avLst/>
            </a:prstGeom>
            <a:noFill/>
            <a:ln w="15875">
              <a:solidFill>
                <a:srgbClr val="DDDDDD"/>
              </a:solidFill>
              <a:round/>
              <a:headEnd/>
              <a:tailEnd type="triangle" w="med" len="med"/>
            </a:ln>
            <a:effectLst/>
          </p:spPr>
          <p:txBody>
            <a:bodyPr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43" name="Rectangle 51"/>
          <p:cNvSpPr>
            <a:spLocks noChangeArrowheads="1"/>
          </p:cNvSpPr>
          <p:nvPr/>
        </p:nvSpPr>
        <p:spPr bwMode="auto">
          <a:xfrm>
            <a:off x="857224" y="1677971"/>
            <a:ext cx="5688012" cy="1200329"/>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FFFF"/>
                </a:solidFill>
                <a:latin typeface="Tahoma" pitchFamily="34" charset="0"/>
                <a:ea typeface="HGP創英角ｺﾞｼｯｸUB" pitchFamily="50" charset="-128"/>
                <a:cs typeface="+mn-cs"/>
              </a:rPr>
              <a:t>First milestone mission for DECIGO</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latin typeface="Tahoma" pitchFamily="34" charset="0"/>
                <a:ea typeface="HGP創英角ｺﾞｼｯｸUB" pitchFamily="50" charset="-128"/>
              </a:rPr>
              <a:t>Shrink arm cavity</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    </a:t>
            </a:r>
            <a:r>
              <a:rPr lang="en-US" altLang="ja-JP" sz="2000" b="1" dirty="0" smtClean="0">
                <a:solidFill>
                  <a:srgbClr val="CCFFCC"/>
                </a:solidFill>
                <a:latin typeface="Tahoma" pitchFamily="34" charset="0"/>
                <a:ea typeface="HGP創英角ｺﾞｼｯｸUB" pitchFamily="50" charset="-128"/>
              </a:rPr>
              <a:t>DECIGO 1000km  </a:t>
            </a:r>
            <a:r>
              <a:rPr lang="en-US" altLang="ja-JP" sz="2000" b="1" dirty="0" smtClean="0">
                <a:solidFill>
                  <a:srgbClr val="CCFFCC"/>
                </a:solidFill>
                <a:latin typeface="Tahoma" pitchFamily="34" charset="0"/>
                <a:ea typeface="HGP創英角ｺﾞｼｯｸUB" pitchFamily="50" charset="-128"/>
                <a:sym typeface="Wingdings" pitchFamily="2" charset="2"/>
              </a:rPr>
              <a:t> DPF 30cm</a:t>
            </a:r>
            <a:endParaRPr kumimoji="1" lang="ja-JP" altLang="en-US" sz="2000" b="1" kern="1200" dirty="0">
              <a:solidFill>
                <a:srgbClr val="CCFFCC"/>
              </a:solidFill>
              <a:latin typeface="Tahoma" pitchFamily="34" charset="0"/>
              <a:ea typeface="HGP創英角ｺﾞｼｯｸUB" pitchFamily="50" charset="-128"/>
              <a:cs typeface="+mn-cs"/>
            </a:endParaRPr>
          </a:p>
        </p:txBody>
      </p:sp>
      <p:grpSp>
        <p:nvGrpSpPr>
          <p:cNvPr id="51" name="グループ化 50"/>
          <p:cNvGrpSpPr/>
          <p:nvPr/>
        </p:nvGrpSpPr>
        <p:grpSpPr>
          <a:xfrm>
            <a:off x="7500958" y="928670"/>
            <a:ext cx="1357322" cy="1285884"/>
            <a:chOff x="9501222" y="714356"/>
            <a:chExt cx="5338763" cy="4864101"/>
          </a:xfrm>
        </p:grpSpPr>
        <p:sp>
          <p:nvSpPr>
            <p:cNvPr id="52"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58"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3"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6" name="Group 16"/>
            <p:cNvGrpSpPr>
              <a:grpSpLocks/>
            </p:cNvGrpSpPr>
            <p:nvPr/>
          </p:nvGrpSpPr>
          <p:grpSpPr bwMode="auto">
            <a:xfrm rot="7209001">
              <a:off x="11449039" y="2208261"/>
              <a:ext cx="600087" cy="495300"/>
              <a:chOff x="4785" y="11039"/>
              <a:chExt cx="829" cy="688"/>
            </a:xfrm>
          </p:grpSpPr>
          <p:sp>
            <p:nvSpPr>
              <p:cNvPr id="25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 name="Group 26"/>
            <p:cNvGrpSpPr>
              <a:grpSpLocks/>
            </p:cNvGrpSpPr>
            <p:nvPr/>
          </p:nvGrpSpPr>
          <p:grpSpPr bwMode="auto">
            <a:xfrm rot="7209001">
              <a:off x="11403003" y="2178095"/>
              <a:ext cx="600087" cy="500063"/>
              <a:chOff x="4785" y="11039"/>
              <a:chExt cx="829" cy="688"/>
            </a:xfrm>
          </p:grpSpPr>
          <p:sp>
            <p:nvSpPr>
              <p:cNvPr id="248"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0"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2"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9" name="Group 49"/>
            <p:cNvGrpSpPr>
              <a:grpSpLocks/>
            </p:cNvGrpSpPr>
            <p:nvPr/>
          </p:nvGrpSpPr>
          <p:grpSpPr bwMode="auto">
            <a:xfrm rot="3616332">
              <a:off x="12330179" y="2190798"/>
              <a:ext cx="600087" cy="503238"/>
              <a:chOff x="4785" y="11039"/>
              <a:chExt cx="829" cy="688"/>
            </a:xfrm>
          </p:grpSpPr>
          <p:sp>
            <p:nvSpPr>
              <p:cNvPr id="243"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4"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5"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6"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 name="Group 61"/>
            <p:cNvGrpSpPr>
              <a:grpSpLocks/>
            </p:cNvGrpSpPr>
            <p:nvPr/>
          </p:nvGrpSpPr>
          <p:grpSpPr bwMode="auto">
            <a:xfrm rot="14462297">
              <a:off x="12703220" y="1458910"/>
              <a:ext cx="223837" cy="180975"/>
              <a:chOff x="5504" y="8144"/>
              <a:chExt cx="291" cy="236"/>
            </a:xfrm>
          </p:grpSpPr>
          <p:sp>
            <p:nvSpPr>
              <p:cNvPr id="241"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2"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7" name="Group 64"/>
            <p:cNvGrpSpPr>
              <a:grpSpLocks/>
            </p:cNvGrpSpPr>
            <p:nvPr/>
          </p:nvGrpSpPr>
          <p:grpSpPr bwMode="auto">
            <a:xfrm rot="7209001">
              <a:off x="11436374" y="1468435"/>
              <a:ext cx="227014" cy="180975"/>
              <a:chOff x="5504" y="8144"/>
              <a:chExt cx="291" cy="236"/>
            </a:xfrm>
          </p:grpSpPr>
          <p:sp>
            <p:nvSpPr>
              <p:cNvPr id="239"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 name="Group 78"/>
            <p:cNvGrpSpPr>
              <a:grpSpLocks/>
            </p:cNvGrpSpPr>
            <p:nvPr/>
          </p:nvGrpSpPr>
          <p:grpSpPr bwMode="auto">
            <a:xfrm flipH="1">
              <a:off x="12703129" y="4371956"/>
              <a:ext cx="600087" cy="495300"/>
              <a:chOff x="4785" y="11039"/>
              <a:chExt cx="829" cy="688"/>
            </a:xfrm>
          </p:grpSpPr>
          <p:sp>
            <p:nvSpPr>
              <p:cNvPr id="234"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7"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0"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4" name="Group 88"/>
            <p:cNvGrpSpPr>
              <a:grpSpLocks/>
            </p:cNvGrpSpPr>
            <p:nvPr/>
          </p:nvGrpSpPr>
          <p:grpSpPr bwMode="auto">
            <a:xfrm flipH="1">
              <a:off x="12703129" y="4416406"/>
              <a:ext cx="600087" cy="500063"/>
              <a:chOff x="4785" y="11039"/>
              <a:chExt cx="829" cy="688"/>
            </a:xfrm>
          </p:grpSpPr>
          <p:sp>
            <p:nvSpPr>
              <p:cNvPr id="229"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2"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2" name="Group 111"/>
            <p:cNvGrpSpPr>
              <a:grpSpLocks/>
            </p:cNvGrpSpPr>
            <p:nvPr/>
          </p:nvGrpSpPr>
          <p:grpSpPr bwMode="auto">
            <a:xfrm rot="3592668" flipH="1">
              <a:off x="13154018" y="3611479"/>
              <a:ext cx="600087" cy="503238"/>
              <a:chOff x="4785" y="11039"/>
              <a:chExt cx="829" cy="688"/>
            </a:xfrm>
          </p:grpSpPr>
          <p:sp>
            <p:nvSpPr>
              <p:cNvPr id="224"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7"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3"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9" name="Group 123"/>
            <p:cNvGrpSpPr>
              <a:grpSpLocks/>
            </p:cNvGrpSpPr>
            <p:nvPr/>
          </p:nvGrpSpPr>
          <p:grpSpPr bwMode="auto">
            <a:xfrm rot="14346703" flipH="1">
              <a:off x="14209737" y="4059201"/>
              <a:ext cx="223837" cy="180975"/>
              <a:chOff x="5504" y="8144"/>
              <a:chExt cx="291" cy="236"/>
            </a:xfrm>
          </p:grpSpPr>
          <p:sp>
            <p:nvSpPr>
              <p:cNvPr id="222"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40" name="Group 126"/>
            <p:cNvGrpSpPr>
              <a:grpSpLocks/>
            </p:cNvGrpSpPr>
            <p:nvPr/>
          </p:nvGrpSpPr>
          <p:grpSpPr bwMode="auto">
            <a:xfrm flipH="1">
              <a:off x="13565203" y="5149831"/>
              <a:ext cx="227014" cy="180975"/>
              <a:chOff x="5504" y="8144"/>
              <a:chExt cx="291" cy="236"/>
            </a:xfrm>
          </p:grpSpPr>
          <p:sp>
            <p:nvSpPr>
              <p:cNvPr id="220"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1"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2" name="Group 141"/>
            <p:cNvGrpSpPr>
              <a:grpSpLocks/>
            </p:cNvGrpSpPr>
            <p:nvPr/>
          </p:nvGrpSpPr>
          <p:grpSpPr bwMode="auto">
            <a:xfrm>
              <a:off x="11052279" y="4424344"/>
              <a:ext cx="600087" cy="500063"/>
              <a:chOff x="4785" y="11039"/>
              <a:chExt cx="829" cy="688"/>
            </a:xfrm>
          </p:grpSpPr>
          <p:sp>
            <p:nvSpPr>
              <p:cNvPr id="215"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53"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7" name="Group 171"/>
            <p:cNvGrpSpPr>
              <a:grpSpLocks/>
            </p:cNvGrpSpPr>
            <p:nvPr/>
          </p:nvGrpSpPr>
          <p:grpSpPr bwMode="auto">
            <a:xfrm rot="18007332">
              <a:off x="10577577" y="3603541"/>
              <a:ext cx="600087" cy="500063"/>
              <a:chOff x="4785" y="11039"/>
              <a:chExt cx="829" cy="688"/>
            </a:xfrm>
          </p:grpSpPr>
          <p:sp>
            <p:nvSpPr>
              <p:cNvPr id="210"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78"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0"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01" name="Group 200"/>
            <p:cNvGrpSpPr>
              <a:grpSpLocks/>
            </p:cNvGrpSpPr>
            <p:nvPr/>
          </p:nvGrpSpPr>
          <p:grpSpPr bwMode="auto">
            <a:xfrm rot="7253297">
              <a:off x="9904436" y="4089397"/>
              <a:ext cx="227014" cy="180975"/>
              <a:chOff x="5504" y="8144"/>
              <a:chExt cx="291" cy="236"/>
            </a:xfrm>
          </p:grpSpPr>
          <p:sp>
            <p:nvSpPr>
              <p:cNvPr id="208"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02" name="Group 203"/>
            <p:cNvGrpSpPr>
              <a:grpSpLocks/>
            </p:cNvGrpSpPr>
            <p:nvPr/>
          </p:nvGrpSpPr>
          <p:grpSpPr bwMode="auto">
            <a:xfrm>
              <a:off x="10534666" y="5156181"/>
              <a:ext cx="223837" cy="180975"/>
              <a:chOff x="5504" y="8144"/>
              <a:chExt cx="291" cy="236"/>
            </a:xfrm>
          </p:grpSpPr>
          <p:sp>
            <p:nvSpPr>
              <p:cNvPr id="206"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03"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59" name="下矢印 258"/>
          <p:cNvSpPr/>
          <p:nvPr/>
        </p:nvSpPr>
        <p:spPr bwMode="auto">
          <a:xfrm rot="11911762" flipV="1">
            <a:off x="7795049" y="2339274"/>
            <a:ext cx="428628" cy="571987"/>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7" name="Rectangle 3"/>
          <p:cNvSpPr>
            <a:spLocks noGrp="1" noChangeArrowheads="1"/>
          </p:cNvSpPr>
          <p:nvPr>
            <p:ph type="title"/>
          </p:nvPr>
        </p:nvSpPr>
        <p:spPr/>
        <p:txBody>
          <a:bodyPr/>
          <a:lstStyle/>
          <a:p>
            <a:r>
              <a:rPr lang="en-US" altLang="ja-JP" dirty="0" smtClean="0"/>
              <a:t>DPF satellite</a:t>
            </a:r>
            <a:endParaRPr lang="ja-JP" altLang="en-US" dirty="0"/>
          </a:p>
        </p:txBody>
      </p:sp>
      <p:sp>
        <p:nvSpPr>
          <p:cNvPr id="28"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pic>
        <p:nvPicPr>
          <p:cNvPr id="113766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27313" y="781050"/>
            <a:ext cx="6408737" cy="5683250"/>
          </a:xfrm>
          <a:prstGeom prst="rect">
            <a:avLst/>
          </a:prstGeom>
          <a:noFill/>
        </p:spPr>
      </p:pic>
      <p:sp>
        <p:nvSpPr>
          <p:cNvPr id="1137668" name="Text Box 4"/>
          <p:cNvSpPr txBox="1">
            <a:spLocks noChangeAspect="1" noChangeArrowheads="1"/>
          </p:cNvSpPr>
          <p:nvPr/>
        </p:nvSpPr>
        <p:spPr bwMode="auto">
          <a:xfrm>
            <a:off x="7178708" y="1714488"/>
            <a:ext cx="1465258"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Stabilized. </a:t>
            </a:r>
          </a:p>
          <a:p>
            <a:pPr algn="l">
              <a:buFontTx/>
              <a:buNone/>
            </a:pPr>
            <a:r>
              <a:rPr lang="en-US" altLang="ja-JP" sz="1400" b="1" dirty="0" smtClean="0">
                <a:solidFill>
                  <a:srgbClr val="DDDDDD"/>
                </a:solidFill>
              </a:rPr>
              <a:t>Laser source</a:t>
            </a:r>
            <a:endParaRPr lang="ja-JP" altLang="en-US" sz="1400" b="1" dirty="0">
              <a:solidFill>
                <a:srgbClr val="DDDDDD"/>
              </a:solidFill>
              <a:latin typeface="Tahoma" pitchFamily="34" charset="0"/>
              <a:ea typeface="HGP創英角ｺﾞｼｯｸUB" pitchFamily="50" charset="-128"/>
            </a:endParaRPr>
          </a:p>
        </p:txBody>
      </p:sp>
      <p:sp>
        <p:nvSpPr>
          <p:cNvPr id="1137669" name="Text Box 5"/>
          <p:cNvSpPr txBox="1">
            <a:spLocks noChangeAspect="1" noChangeArrowheads="1"/>
          </p:cNvSpPr>
          <p:nvPr/>
        </p:nvSpPr>
        <p:spPr bwMode="auto">
          <a:xfrm>
            <a:off x="7307264" y="4214818"/>
            <a:ext cx="155101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Interferometer</a:t>
            </a:r>
          </a:p>
          <a:p>
            <a:pPr algn="l">
              <a:buFontTx/>
              <a:buNone/>
            </a:pPr>
            <a:r>
              <a:rPr lang="en-US" altLang="ja-JP" sz="1400" b="1" dirty="0" smtClean="0">
                <a:solidFill>
                  <a:srgbClr val="DDDDDD"/>
                </a:solidFill>
              </a:rPr>
              <a:t>        module</a:t>
            </a:r>
            <a:endParaRPr lang="ja-JP" altLang="en-US" sz="1400" b="1" dirty="0">
              <a:solidFill>
                <a:srgbClr val="DDDDDD"/>
              </a:solidFill>
              <a:latin typeface="Tahoma" pitchFamily="34" charset="0"/>
              <a:ea typeface="HGP創英角ｺﾞｼｯｸUB" pitchFamily="50" charset="-128"/>
            </a:endParaRPr>
          </a:p>
        </p:txBody>
      </p:sp>
      <p:sp>
        <p:nvSpPr>
          <p:cNvPr id="1137670" name="Text Box 6"/>
          <p:cNvSpPr txBox="1">
            <a:spLocks noChangeAspect="1" noChangeArrowheads="1"/>
          </p:cNvSpPr>
          <p:nvPr/>
        </p:nvSpPr>
        <p:spPr bwMode="auto">
          <a:xfrm>
            <a:off x="3562352" y="5000636"/>
            <a:ext cx="143827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Satellite </a:t>
            </a:r>
          </a:p>
          <a:p>
            <a:pPr algn="l">
              <a:buFontTx/>
              <a:buNone/>
            </a:pPr>
            <a:r>
              <a:rPr lang="en-US" altLang="ja-JP" sz="1400" b="1" dirty="0" smtClean="0">
                <a:solidFill>
                  <a:srgbClr val="DDDDDD"/>
                </a:solidFill>
              </a:rPr>
              <a:t>Bus system</a:t>
            </a:r>
            <a:endParaRPr lang="ja-JP" altLang="en-US" sz="1400" b="1" dirty="0">
              <a:solidFill>
                <a:srgbClr val="DDDDDD"/>
              </a:solidFill>
              <a:latin typeface="Tahoma" pitchFamily="34" charset="0"/>
              <a:ea typeface="HGP創英角ｺﾞｼｯｸUB" pitchFamily="50" charset="-128"/>
            </a:endParaRPr>
          </a:p>
        </p:txBody>
      </p:sp>
      <p:sp>
        <p:nvSpPr>
          <p:cNvPr id="1137671" name="Text Box 7"/>
          <p:cNvSpPr txBox="1">
            <a:spLocks noChangeAspect="1" noChangeArrowheads="1"/>
          </p:cNvSpPr>
          <p:nvPr/>
        </p:nvSpPr>
        <p:spPr bwMode="auto">
          <a:xfrm>
            <a:off x="5416568" y="6072206"/>
            <a:ext cx="1655762" cy="30480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Solar Paddle</a:t>
            </a:r>
            <a:endParaRPr lang="ja-JP" altLang="en-US" sz="1400" b="1" dirty="0">
              <a:solidFill>
                <a:srgbClr val="DDDDDD"/>
              </a:solidFill>
              <a:latin typeface="Tahoma" pitchFamily="34" charset="0"/>
              <a:ea typeface="HGP創英角ｺﾞｼｯｸUB" pitchFamily="50" charset="-128"/>
            </a:endParaRPr>
          </a:p>
        </p:txBody>
      </p:sp>
      <p:sp>
        <p:nvSpPr>
          <p:cNvPr id="1137672" name="Text Box 8"/>
          <p:cNvSpPr txBox="1">
            <a:spLocks noChangeAspect="1" noChangeArrowheads="1"/>
          </p:cNvSpPr>
          <p:nvPr/>
        </p:nvSpPr>
        <p:spPr bwMode="auto">
          <a:xfrm>
            <a:off x="3708400" y="1484313"/>
            <a:ext cx="1511300"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Mission</a:t>
            </a:r>
            <a:endParaRPr lang="ja-JP" altLang="en-US" sz="1400" b="1" dirty="0">
              <a:solidFill>
                <a:srgbClr val="DDDDDD"/>
              </a:solidFill>
              <a:latin typeface="Tahoma" pitchFamily="34" charset="0"/>
              <a:ea typeface="HGP創英角ｺﾞｼｯｸUB" pitchFamily="50" charset="-128"/>
            </a:endParaRPr>
          </a:p>
          <a:p>
            <a:pPr algn="l">
              <a:buFontTx/>
              <a:buNone/>
            </a:pPr>
            <a:r>
              <a:rPr lang="en-US" altLang="ja-JP" sz="1400" b="1" dirty="0" smtClean="0">
                <a:solidFill>
                  <a:srgbClr val="DDDDDD"/>
                </a:solidFill>
              </a:rPr>
              <a:t>Thruster head</a:t>
            </a:r>
            <a:endParaRPr lang="ja-JP" altLang="en-US" sz="1400" b="1" dirty="0">
              <a:solidFill>
                <a:srgbClr val="DDDDDD"/>
              </a:solidFill>
              <a:latin typeface="Tahoma" pitchFamily="34" charset="0"/>
              <a:ea typeface="HGP創英角ｺﾞｼｯｸUB" pitchFamily="50" charset="-128"/>
            </a:endParaRPr>
          </a:p>
        </p:txBody>
      </p:sp>
      <p:sp>
        <p:nvSpPr>
          <p:cNvPr id="1137673" name="Text Box 9"/>
          <p:cNvSpPr txBox="1">
            <a:spLocks noChangeAspect="1" noChangeArrowheads="1"/>
          </p:cNvSpPr>
          <p:nvPr/>
        </p:nvSpPr>
        <p:spPr bwMode="auto">
          <a:xfrm>
            <a:off x="7521577" y="2571744"/>
            <a:ext cx="1265265"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On-board</a:t>
            </a:r>
          </a:p>
          <a:p>
            <a:pPr algn="l">
              <a:buFontTx/>
              <a:buNone/>
            </a:pPr>
            <a:r>
              <a:rPr lang="en-US" altLang="ja-JP" sz="1400" b="1" dirty="0" smtClean="0">
                <a:solidFill>
                  <a:srgbClr val="DDDDDD"/>
                </a:solidFill>
              </a:rPr>
              <a:t>Computer</a:t>
            </a:r>
            <a:endParaRPr lang="ja-JP" altLang="en-US" sz="1400" b="1" dirty="0">
              <a:solidFill>
                <a:srgbClr val="DDDDDD"/>
              </a:solidFill>
              <a:latin typeface="Tahoma" pitchFamily="34" charset="0"/>
              <a:ea typeface="HGP創英角ｺﾞｼｯｸUB" pitchFamily="50" charset="-128"/>
            </a:endParaRPr>
          </a:p>
        </p:txBody>
      </p:sp>
      <p:sp>
        <p:nvSpPr>
          <p:cNvPr id="1137674" name="Text Box 10"/>
          <p:cNvSpPr txBox="1">
            <a:spLocks noChangeAspect="1" noChangeArrowheads="1"/>
          </p:cNvSpPr>
          <p:nvPr/>
        </p:nvSpPr>
        <p:spPr bwMode="auto">
          <a:xfrm>
            <a:off x="4049447" y="5715016"/>
            <a:ext cx="1308371" cy="307777"/>
          </a:xfrm>
          <a:prstGeom prst="rect">
            <a:avLst/>
          </a:prstGeom>
          <a:noFill/>
          <a:ln w="9525">
            <a:noFill/>
            <a:miter lim="800000"/>
            <a:headEnd/>
            <a:tailEnd/>
          </a:ln>
          <a:effectLst/>
        </p:spPr>
        <p:txBody>
          <a:bodyPr wrap="non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Bus</a:t>
            </a:r>
            <a:r>
              <a:rPr lang="ja-JP" altLang="en-US" sz="1400" b="1" dirty="0" smtClean="0">
                <a:solidFill>
                  <a:srgbClr val="DDDDDD"/>
                </a:solidFill>
                <a:latin typeface="Tahoma" pitchFamily="34" charset="0"/>
                <a:ea typeface="HGP創英角ｺﾞｼｯｸUB" pitchFamily="50" charset="-128"/>
              </a:rPr>
              <a:t> </a:t>
            </a:r>
            <a:r>
              <a:rPr lang="en-US" altLang="ja-JP" sz="1400" b="1" dirty="0" smtClean="0">
                <a:solidFill>
                  <a:srgbClr val="DDDDDD"/>
                </a:solidFill>
              </a:rPr>
              <a:t>thruster</a:t>
            </a:r>
            <a:endParaRPr lang="ja-JP" altLang="en-US" sz="1400" b="1" dirty="0">
              <a:solidFill>
                <a:srgbClr val="DDDDDD"/>
              </a:solidFill>
              <a:latin typeface="Tahoma" pitchFamily="34" charset="0"/>
              <a:ea typeface="HGP創英角ｺﾞｼｯｸUB" pitchFamily="50" charset="-128"/>
            </a:endParaRPr>
          </a:p>
        </p:txBody>
      </p:sp>
      <p:sp>
        <p:nvSpPr>
          <p:cNvPr id="1137675" name="Line 11"/>
          <p:cNvSpPr>
            <a:spLocks noChangeShapeType="1"/>
          </p:cNvSpPr>
          <p:nvPr/>
        </p:nvSpPr>
        <p:spPr bwMode="auto">
          <a:xfrm flipH="1" flipV="1">
            <a:off x="6443662" y="4005263"/>
            <a:ext cx="914419" cy="352431"/>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6" name="Line 12"/>
          <p:cNvSpPr>
            <a:spLocks noChangeShapeType="1"/>
          </p:cNvSpPr>
          <p:nvPr/>
        </p:nvSpPr>
        <p:spPr bwMode="auto">
          <a:xfrm flipH="1">
            <a:off x="6804024" y="2857496"/>
            <a:ext cx="768371" cy="211142"/>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7" name="Line 13"/>
          <p:cNvSpPr>
            <a:spLocks noChangeShapeType="1"/>
          </p:cNvSpPr>
          <p:nvPr/>
        </p:nvSpPr>
        <p:spPr bwMode="auto">
          <a:xfrm flipH="1">
            <a:off x="6156325" y="2133600"/>
            <a:ext cx="1008063" cy="863600"/>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78" name="Line 14"/>
          <p:cNvSpPr>
            <a:spLocks noChangeShapeType="1"/>
          </p:cNvSpPr>
          <p:nvPr/>
        </p:nvSpPr>
        <p:spPr bwMode="auto">
          <a:xfrm>
            <a:off x="4572000" y="2060575"/>
            <a:ext cx="576263" cy="1081088"/>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79" name="Line 15"/>
          <p:cNvSpPr>
            <a:spLocks noChangeShapeType="1"/>
          </p:cNvSpPr>
          <p:nvPr/>
        </p:nvSpPr>
        <p:spPr bwMode="auto">
          <a:xfrm flipV="1">
            <a:off x="6732588" y="5949950"/>
            <a:ext cx="719137" cy="287338"/>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0" name="Line 16"/>
          <p:cNvSpPr>
            <a:spLocks noChangeShapeType="1"/>
          </p:cNvSpPr>
          <p:nvPr/>
        </p:nvSpPr>
        <p:spPr bwMode="auto">
          <a:xfrm flipV="1">
            <a:off x="4716463" y="5300663"/>
            <a:ext cx="576262" cy="433387"/>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1" name="Line 17"/>
          <p:cNvSpPr>
            <a:spLocks noChangeShapeType="1"/>
          </p:cNvSpPr>
          <p:nvPr/>
        </p:nvSpPr>
        <p:spPr bwMode="auto">
          <a:xfrm flipV="1">
            <a:off x="4429124" y="4652963"/>
            <a:ext cx="719139" cy="419111"/>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82" name="Text Box 18"/>
          <p:cNvSpPr txBox="1">
            <a:spLocks noChangeAspect="1" noChangeArrowheads="1"/>
          </p:cNvSpPr>
          <p:nvPr/>
        </p:nvSpPr>
        <p:spPr bwMode="auto">
          <a:xfrm>
            <a:off x="7237413" y="908050"/>
            <a:ext cx="1655762"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Mast </a:t>
            </a:r>
          </a:p>
          <a:p>
            <a:pPr algn="l">
              <a:buFontTx/>
              <a:buNone/>
            </a:pPr>
            <a:r>
              <a:rPr lang="en-US" altLang="ja-JP" sz="1400" b="1" dirty="0" smtClean="0">
                <a:solidFill>
                  <a:srgbClr val="DDDDDD"/>
                </a:solidFill>
              </a:rPr>
              <a:t>structure</a:t>
            </a:r>
            <a:endParaRPr lang="ja-JP" altLang="en-US" sz="1400" b="1" dirty="0">
              <a:solidFill>
                <a:srgbClr val="DDDDDD"/>
              </a:solidFill>
              <a:latin typeface="Tahoma" pitchFamily="34" charset="0"/>
              <a:ea typeface="HGP創英角ｺﾞｼｯｸUB" pitchFamily="50" charset="-128"/>
            </a:endParaRPr>
          </a:p>
        </p:txBody>
      </p:sp>
      <p:sp>
        <p:nvSpPr>
          <p:cNvPr id="1137683" name="Line 19"/>
          <p:cNvSpPr>
            <a:spLocks noChangeShapeType="1"/>
          </p:cNvSpPr>
          <p:nvPr/>
        </p:nvSpPr>
        <p:spPr bwMode="auto">
          <a:xfrm flipH="1">
            <a:off x="6372225" y="1125538"/>
            <a:ext cx="936625" cy="0"/>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4" name="AutoShape 20"/>
          <p:cNvSpPr>
            <a:spLocks noChangeArrowheads="1"/>
          </p:cNvSpPr>
          <p:nvPr/>
        </p:nvSpPr>
        <p:spPr bwMode="auto">
          <a:xfrm>
            <a:off x="539750" y="3651250"/>
            <a:ext cx="2808288" cy="2706708"/>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5" name="Text Box 21"/>
          <p:cNvSpPr txBox="1">
            <a:spLocks noChangeAspect="1" noChangeArrowheads="1"/>
          </p:cNvSpPr>
          <p:nvPr/>
        </p:nvSpPr>
        <p:spPr bwMode="auto">
          <a:xfrm>
            <a:off x="541338" y="3644900"/>
            <a:ext cx="2735262" cy="611188"/>
          </a:xfrm>
          <a:prstGeom prst="rect">
            <a:avLst/>
          </a:prstGeom>
          <a:noFill/>
          <a:ln w="9525">
            <a:noFill/>
            <a:miter lim="800000"/>
            <a:headEnd/>
            <a:tailEnd/>
          </a:ln>
          <a:effectLst/>
        </p:spPr>
        <p:txBody>
          <a:bodyPr>
            <a:spAutoFit/>
          </a:bodyPr>
          <a:lstStyle/>
          <a:p>
            <a:pPr algn="l">
              <a:buFontTx/>
              <a:buNone/>
            </a:pPr>
            <a:r>
              <a:rPr lang="en-US" altLang="ja-JP" sz="1800" b="1" dirty="0">
                <a:solidFill>
                  <a:srgbClr val="99CCFF"/>
                </a:solidFill>
                <a:latin typeface="Tahoma" pitchFamily="34" charset="0"/>
                <a:ea typeface="HGP創英角ｺﾞｼｯｸUB" pitchFamily="50" charset="-128"/>
              </a:rPr>
              <a:t>Satellite Bus</a:t>
            </a:r>
          </a:p>
          <a:p>
            <a:pPr algn="l">
              <a:buFontTx/>
              <a:buNone/>
            </a:pPr>
            <a:r>
              <a:rPr lang="en-US" altLang="ja-JP" sz="1600" b="1" dirty="0">
                <a:solidFill>
                  <a:srgbClr val="99CCFF"/>
                </a:solidFill>
                <a:latin typeface="Tahoma" pitchFamily="34" charset="0"/>
                <a:ea typeface="HGP創英角ｺﾞｼｯｸUB" pitchFamily="50" charset="-128"/>
              </a:rPr>
              <a:t>   </a:t>
            </a:r>
            <a:r>
              <a:rPr lang="en-US" altLang="ja-JP" sz="1400" b="1" dirty="0">
                <a:solidFill>
                  <a:srgbClr val="99CCFF"/>
                </a:solidFill>
                <a:latin typeface="Tahoma" pitchFamily="34" charset="0"/>
                <a:ea typeface="HGP創英角ｺﾞｼｯｸUB" pitchFamily="50" charset="-128"/>
              </a:rPr>
              <a:t>(‘Standard bus’ system)</a:t>
            </a:r>
          </a:p>
        </p:txBody>
      </p:sp>
      <p:sp>
        <p:nvSpPr>
          <p:cNvPr id="1137686" name="AutoShape 22"/>
          <p:cNvSpPr>
            <a:spLocks noChangeArrowheads="1"/>
          </p:cNvSpPr>
          <p:nvPr/>
        </p:nvSpPr>
        <p:spPr bwMode="auto">
          <a:xfrm>
            <a:off x="538163" y="1196974"/>
            <a:ext cx="2808287" cy="1660521"/>
          </a:xfrm>
          <a:prstGeom prst="roundRect">
            <a:avLst>
              <a:gd name="adj" fmla="val 6731"/>
            </a:avLst>
          </a:prstGeom>
          <a:solidFill>
            <a:srgbClr val="CCFFCC">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7" name="Text Box 23"/>
          <p:cNvSpPr txBox="1">
            <a:spLocks noChangeAspect="1" noChangeArrowheads="1"/>
          </p:cNvSpPr>
          <p:nvPr/>
        </p:nvSpPr>
        <p:spPr bwMode="auto">
          <a:xfrm>
            <a:off x="539750" y="1220788"/>
            <a:ext cx="2735263" cy="1708146"/>
          </a:xfrm>
          <a:prstGeom prst="rect">
            <a:avLst/>
          </a:prstGeom>
          <a:noFill/>
          <a:ln w="9525">
            <a:noFill/>
            <a:miter lim="800000"/>
            <a:headEnd/>
            <a:tailEnd/>
          </a:ln>
          <a:effectLst/>
        </p:spPr>
        <p:txBody>
          <a:bodyPr>
            <a:noAutofit/>
          </a:bodyPr>
          <a:lstStyle/>
          <a:p>
            <a:pPr algn="l">
              <a:buFontTx/>
              <a:buNone/>
            </a:pPr>
            <a:r>
              <a:rPr lang="en-US" altLang="ja-JP" sz="1800" b="1" dirty="0">
                <a:solidFill>
                  <a:srgbClr val="99FF99"/>
                </a:solidFill>
                <a:latin typeface="Tahoma" pitchFamily="34" charset="0"/>
                <a:ea typeface="HGP創英角ｺﾞｼｯｸUB" pitchFamily="50" charset="-128"/>
              </a:rPr>
              <a:t>DPF Payload</a:t>
            </a:r>
          </a:p>
        </p:txBody>
      </p:sp>
      <p:sp>
        <p:nvSpPr>
          <p:cNvPr id="1137688" name="Rectangle 24"/>
          <p:cNvSpPr>
            <a:spLocks noChangeArrowheads="1"/>
          </p:cNvSpPr>
          <p:nvPr/>
        </p:nvSpPr>
        <p:spPr bwMode="auto">
          <a:xfrm>
            <a:off x="611188" y="1471613"/>
            <a:ext cx="2952750" cy="143351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950mm cube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150kg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Power :      130W</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Data Rate: 800kbps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Mission thruster x12</a:t>
            </a:r>
          </a:p>
        </p:txBody>
      </p:sp>
      <p:sp>
        <p:nvSpPr>
          <p:cNvPr id="1137689" name="Rectangle 25"/>
          <p:cNvSpPr>
            <a:spLocks noChangeArrowheads="1"/>
          </p:cNvSpPr>
          <p:nvPr/>
        </p:nvSpPr>
        <p:spPr bwMode="auto">
          <a:xfrm>
            <a:off x="684213" y="2997200"/>
            <a:ext cx="2160587" cy="56630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Power Supply</a:t>
            </a:r>
          </a:p>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SpW Comm.</a:t>
            </a:r>
          </a:p>
        </p:txBody>
      </p:sp>
      <p:sp>
        <p:nvSpPr>
          <p:cNvPr id="1137690" name="Line 26"/>
          <p:cNvSpPr>
            <a:spLocks noChangeShapeType="1"/>
          </p:cNvSpPr>
          <p:nvPr/>
        </p:nvSpPr>
        <p:spPr bwMode="auto">
          <a:xfrm>
            <a:off x="2195513" y="2997200"/>
            <a:ext cx="0" cy="576263"/>
          </a:xfrm>
          <a:prstGeom prst="line">
            <a:avLst/>
          </a:prstGeom>
          <a:noFill/>
          <a:ln w="25400">
            <a:solidFill>
              <a:srgbClr val="DDDDDD"/>
            </a:solidFill>
            <a:round/>
            <a:headEnd type="stealth" w="lg" len="lg"/>
            <a:tailEnd type="stealth" w="lg" len="lg"/>
          </a:ln>
          <a:effectLst/>
        </p:spPr>
        <p:txBody>
          <a:bodyPr anchor="ctr">
            <a:spAutoFit/>
          </a:bodyPr>
          <a:lstStyle/>
          <a:p>
            <a:endParaRPr lang="ja-JP" altLang="en-US" dirty="0">
              <a:ea typeface="HGP創英角ｺﾞｼｯｸUB" pitchFamily="50" charset="-128"/>
            </a:endParaRPr>
          </a:p>
        </p:txBody>
      </p:sp>
      <p:sp>
        <p:nvSpPr>
          <p:cNvPr id="1137691" name="Rectangle 27"/>
          <p:cNvSpPr>
            <a:spLocks noChangeArrowheads="1"/>
          </p:cNvSpPr>
          <p:nvPr/>
        </p:nvSpPr>
        <p:spPr bwMode="auto">
          <a:xfrm>
            <a:off x="827088" y="4149725"/>
            <a:ext cx="2449512" cy="22383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     950x950x1100mm</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200kg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SAP :          960W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Battery:     50AH</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Downlink : 2Mpbs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DR:             1GByte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3N Thrusters x 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r>
              <a:rPr lang="en-US" altLang="ja-JP" dirty="0" smtClean="0"/>
              <a:t>DPF mission payload</a:t>
            </a:r>
            <a:endParaRPr lang="ja-JP" altLang="en-US" dirty="0"/>
          </a:p>
        </p:txBody>
      </p:sp>
      <p:sp>
        <p:nvSpPr>
          <p:cNvPr id="1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45873" name="AutoShape 17"/>
          <p:cNvSpPr>
            <a:spLocks noChangeArrowheads="1"/>
          </p:cNvSpPr>
          <p:nvPr/>
        </p:nvSpPr>
        <p:spPr bwMode="auto">
          <a:xfrm>
            <a:off x="395288" y="1857364"/>
            <a:ext cx="8424862" cy="3097212"/>
          </a:xfrm>
          <a:prstGeom prst="roundRect">
            <a:avLst>
              <a:gd name="adj" fmla="val 4306"/>
            </a:avLst>
          </a:prstGeom>
          <a:solidFill>
            <a:srgbClr val="FFFFFF">
              <a:alpha val="89999"/>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1" name="AutoShape 5"/>
          <p:cNvSpPr>
            <a:spLocks noChangeArrowheads="1"/>
          </p:cNvSpPr>
          <p:nvPr/>
        </p:nvSpPr>
        <p:spPr bwMode="auto">
          <a:xfrm>
            <a:off x="4857752" y="5013324"/>
            <a:ext cx="3643338" cy="1416071"/>
          </a:xfrm>
          <a:prstGeom prst="roundRect">
            <a:avLst>
              <a:gd name="adj" fmla="val 3069"/>
            </a:avLst>
          </a:prstGeom>
          <a:solidFill>
            <a:srgbClr val="99CCFF">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4" name="AutoShape 8"/>
          <p:cNvSpPr>
            <a:spLocks noChangeArrowheads="1"/>
          </p:cNvSpPr>
          <p:nvPr/>
        </p:nvSpPr>
        <p:spPr bwMode="auto">
          <a:xfrm>
            <a:off x="714348" y="5143512"/>
            <a:ext cx="3929089" cy="1201757"/>
          </a:xfrm>
          <a:prstGeom prst="roundRect">
            <a:avLst>
              <a:gd name="adj" fmla="val 3069"/>
            </a:avLst>
          </a:prstGeom>
          <a:solidFill>
            <a:srgbClr val="CCFFCC">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7" name="AutoShape 11"/>
          <p:cNvSpPr>
            <a:spLocks noChangeArrowheads="1"/>
          </p:cNvSpPr>
          <p:nvPr/>
        </p:nvSpPr>
        <p:spPr bwMode="auto">
          <a:xfrm>
            <a:off x="4930776" y="857232"/>
            <a:ext cx="3529012" cy="949314"/>
          </a:xfrm>
          <a:prstGeom prst="roundRect">
            <a:avLst>
              <a:gd name="adj" fmla="val 3069"/>
            </a:avLst>
          </a:prstGeom>
          <a:solidFill>
            <a:srgbClr val="FFFF99">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145872" name="Picture 16"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4213" y="1928802"/>
            <a:ext cx="7848600" cy="3035300"/>
          </a:xfrm>
          <a:prstGeom prst="rect">
            <a:avLst/>
          </a:prstGeom>
          <a:noFill/>
        </p:spPr>
      </p:pic>
      <p:sp>
        <p:nvSpPr>
          <p:cNvPr id="16" name="Rectangle 5"/>
          <p:cNvSpPr>
            <a:spLocks noChangeArrowheads="1"/>
          </p:cNvSpPr>
          <p:nvPr/>
        </p:nvSpPr>
        <p:spPr bwMode="auto">
          <a:xfrm>
            <a:off x="4929190" y="5000636"/>
            <a:ext cx="4000528" cy="1477328"/>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en-US" altLang="ja-JP" sz="1800" b="1" kern="1200" dirty="0">
                <a:solidFill>
                  <a:srgbClr val="CCEC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ECFF"/>
                </a:solidFill>
                <a:latin typeface="Tahoma" pitchFamily="34" charset="0"/>
                <a:ea typeface="HGP創英角ｺﾞｼｯｸUB" pitchFamily="50" charset="-128"/>
                <a:cs typeface="+mn-cs"/>
              </a:rPr>
              <a:t>   </a:t>
            </a:r>
            <a:r>
              <a:rPr kumimoji="1" lang="ja-JP" altLang="en-US" sz="1800" b="1" kern="1200" dirty="0">
                <a:solidFill>
                  <a:srgbClr val="CCECFF"/>
                </a:solidFill>
                <a:latin typeface="Tahoma" pitchFamily="34" charset="0"/>
                <a:ea typeface="HGP創英角ｺﾞｼｯｸUB" pitchFamily="50" charset="-128"/>
                <a:cs typeface="+mn-cs"/>
              </a:rPr>
              <a:t>　 </a:t>
            </a:r>
            <a:r>
              <a:rPr kumimoji="1" lang="en-US" altLang="ja-JP" sz="1800" b="1" kern="1200" dirty="0">
                <a:solidFill>
                  <a:srgbClr val="CCECFF"/>
                </a:solidFill>
                <a:latin typeface="Tahoma" pitchFamily="34" charset="0"/>
                <a:ea typeface="HGP創英角ｺﾞｼｯｸUB" pitchFamily="50" charset="-128"/>
                <a:cs typeface="+mn-cs"/>
              </a:rPr>
              <a:t>Length  : 30cm</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Test mass : 1kg</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Signal extraction by PDH</a:t>
            </a:r>
          </a:p>
        </p:txBody>
      </p:sp>
      <p:sp>
        <p:nvSpPr>
          <p:cNvPr id="20" name="Rectangle 9"/>
          <p:cNvSpPr>
            <a:spLocks noChangeArrowheads="1"/>
          </p:cNvSpPr>
          <p:nvPr/>
        </p:nvSpPr>
        <p:spPr bwMode="auto">
          <a:xfrm>
            <a:off x="5072066" y="883216"/>
            <a:ext cx="3643338" cy="92333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CC"/>
                </a:solidFill>
                <a:latin typeface="Tahoma" pitchFamily="34" charset="0"/>
                <a:ea typeface="HGP創英角ｺﾞｼｯｸUB" pitchFamily="50" charset="-128"/>
                <a:cs typeface="+mn-cs"/>
              </a:rPr>
              <a:t>Drag-free control</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Local sensor signal </a:t>
            </a:r>
          </a:p>
          <a:p>
            <a:pPr algn="l" rtl="0" fontAlgn="base">
              <a:spcBef>
                <a:spcPct val="0"/>
              </a:spcBef>
              <a:spcAft>
                <a:spcPct val="0"/>
              </a:spcAft>
              <a:buClr>
                <a:srgbClr val="003366"/>
              </a:buClr>
              <a:buSzPct val="70000"/>
              <a:buFont typeface="Wingdings" pitchFamily="2" charset="2"/>
              <a:buNone/>
            </a:pPr>
            <a:r>
              <a:rPr kumimoji="1" lang="ja-JP" altLang="en-US"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sym typeface="Wingdings" pitchFamily="2" charset="2"/>
              </a:rPr>
              <a:t> </a:t>
            </a:r>
            <a:r>
              <a:rPr kumimoji="1" lang="en-US" altLang="ja-JP" sz="1800" b="1" kern="1200" dirty="0">
                <a:solidFill>
                  <a:srgbClr val="FFFFFF"/>
                </a:solidFill>
                <a:latin typeface="Tahoma" pitchFamily="34" charset="0"/>
                <a:ea typeface="HGP創英角ｺﾞｼｯｸUB" pitchFamily="50" charset="-128"/>
                <a:cs typeface="+mn-cs"/>
                <a:sym typeface="Wingdings" pitchFamily="2" charset="2"/>
              </a:rPr>
              <a:t>Feedback to </a:t>
            </a:r>
            <a:r>
              <a:rPr kumimoji="1" lang="en-US" altLang="ja-JP" sz="1800" b="1" kern="1200" dirty="0" smtClean="0">
                <a:solidFill>
                  <a:srgbClr val="FFFFFF"/>
                </a:solidFill>
                <a:latin typeface="Tahoma" pitchFamily="34" charset="0"/>
                <a:ea typeface="HGP創英角ｺﾞｼｯｸUB" pitchFamily="50" charset="-128"/>
                <a:cs typeface="+mn-cs"/>
                <a:sym typeface="Wingdings" pitchFamily="2" charset="2"/>
              </a:rPr>
              <a:t>thrusters</a:t>
            </a:r>
            <a:endParaRPr kumimoji="1" lang="en-US" altLang="ja-JP" sz="1800" b="1" kern="1200" dirty="0">
              <a:solidFill>
                <a:srgbClr val="FFFFFF"/>
              </a:solidFill>
              <a:latin typeface="Tahoma" pitchFamily="34" charset="0"/>
              <a:ea typeface="HGP創英角ｺﾞｼｯｸUB" pitchFamily="50" charset="-128"/>
              <a:cs typeface="+mn-cs"/>
            </a:endParaRPr>
          </a:p>
        </p:txBody>
      </p:sp>
      <p:sp>
        <p:nvSpPr>
          <p:cNvPr id="21" name="Rectangle 10"/>
          <p:cNvSpPr>
            <a:spLocks noChangeArrowheads="1"/>
          </p:cNvSpPr>
          <p:nvPr/>
        </p:nvSpPr>
        <p:spPr bwMode="auto">
          <a:xfrm>
            <a:off x="428596" y="928670"/>
            <a:ext cx="4357718" cy="646331"/>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weight :  ~</a:t>
            </a:r>
            <a:r>
              <a:rPr kumimoji="1" lang="en-US" altLang="ja-JP" sz="1800" b="1" kern="1200" dirty="0" smtClean="0">
                <a:solidFill>
                  <a:srgbClr val="FFFFFF"/>
                </a:solidFill>
                <a:latin typeface="Tahoma" pitchFamily="34" charset="0"/>
                <a:ea typeface="HGP創英角ｺﾞｼｯｸUB" pitchFamily="50" charset="-128"/>
                <a:cs typeface="+mn-cs"/>
              </a:rPr>
              <a:t>150kg</a:t>
            </a:r>
            <a:endParaRPr kumimoji="1" lang="en-US" altLang="ja-JP" sz="1800" b="1" kern="1200" dirty="0">
              <a:solidFill>
                <a:srgbClr val="FFFFFF"/>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space   :  ~90 x 90 x 90 cm</a:t>
            </a:r>
          </a:p>
        </p:txBody>
      </p:sp>
      <p:sp>
        <p:nvSpPr>
          <p:cNvPr id="24" name="Rectangle 7"/>
          <p:cNvSpPr>
            <a:spLocks noChangeArrowheads="1"/>
          </p:cNvSpPr>
          <p:nvPr/>
        </p:nvSpPr>
        <p:spPr bwMode="auto">
          <a:xfrm>
            <a:off x="714348" y="5157629"/>
            <a:ext cx="4071966" cy="1200329"/>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FFCC"/>
                </a:solidFill>
                <a:latin typeface="Tahoma" pitchFamily="34" charset="0"/>
                <a:ea typeface="HGP創英角ｺﾞｼｯｸUB" pitchFamily="50" charset="-128"/>
                <a:cs typeface="+mn-cs"/>
              </a:rPr>
              <a:t>Laser source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lang="en-US" altLang="ja-JP" sz="1800" b="1" dirty="0" smtClean="0">
                <a:solidFill>
                  <a:srgbClr val="FFFFFF"/>
                </a:solidFill>
              </a:rPr>
              <a:t>Yb</a:t>
            </a:r>
            <a:r>
              <a:rPr kumimoji="1" lang="en-US" altLang="ja-JP" sz="1800" b="1" kern="1200" dirty="0" smtClean="0">
                <a:solidFill>
                  <a:srgbClr val="FFFFFF"/>
                </a:solidFill>
                <a:latin typeface="Tahoma" pitchFamily="34" charset="0"/>
                <a:ea typeface="HGP創英角ｺﾞｼｯｸUB" pitchFamily="50" charset="-128"/>
                <a:cs typeface="+mn-cs"/>
              </a:rPr>
              <a:t>:YAG </a:t>
            </a:r>
            <a:r>
              <a:rPr kumimoji="1" lang="en-US" altLang="ja-JP" sz="1800" b="1" kern="1200" dirty="0">
                <a:solidFill>
                  <a:srgbClr val="FFFFFF"/>
                </a:solidFill>
                <a:latin typeface="Tahoma" pitchFamily="34" charset="0"/>
                <a:ea typeface="HGP創英角ｺﾞｼｯｸUB" pitchFamily="50" charset="-128"/>
                <a:cs typeface="+mn-cs"/>
              </a:rPr>
              <a:t>laser (</a:t>
            </a:r>
            <a:r>
              <a:rPr kumimoji="1" lang="en-US" altLang="ja-JP" sz="1800" b="1" kern="1200" dirty="0" smtClean="0">
                <a:solidFill>
                  <a:srgbClr val="FFFFFF"/>
                </a:solidFill>
                <a:latin typeface="Tahoma" pitchFamily="34" charset="0"/>
                <a:ea typeface="HGP創英角ｺﾞｼｯｸUB" pitchFamily="50" charset="-128"/>
                <a:cs typeface="+mn-cs"/>
              </a:rPr>
              <a:t>1030nm</a:t>
            </a:r>
            <a:r>
              <a:rPr kumimoji="1" lang="en-US" altLang="ja-JP" sz="1800" b="1" kern="1200" dirty="0">
                <a:solidFill>
                  <a:srgbClr val="FFFFFF"/>
                </a:solidFill>
                <a:latin typeface="Tahoma" pitchFamily="34" charset="0"/>
                <a:ea typeface="HGP創英角ｺﾞｼｯｸUB" pitchFamily="50" charset="-128"/>
                <a:cs typeface="+mn-cs"/>
              </a:rPr>
              <a:t>)</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Power : 25mW</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Freq. stab. by </a:t>
            </a:r>
            <a:r>
              <a:rPr kumimoji="1" lang="en-US" altLang="ja-JP" sz="1800" b="1" kern="1200" dirty="0" smtClean="0">
                <a:solidFill>
                  <a:srgbClr val="FFFFFF"/>
                </a:solidFill>
                <a:latin typeface="Tahoma" pitchFamily="34" charset="0"/>
                <a:ea typeface="HGP創英角ｺﾞｼｯｸUB" pitchFamily="50" charset="-128"/>
                <a:cs typeface="+mn-cs"/>
              </a:rPr>
              <a:t>Iodine abs. </a:t>
            </a:r>
            <a:r>
              <a:rPr lang="en-US" altLang="ja-JP" sz="1800" b="1" dirty="0" smtClean="0">
                <a:solidFill>
                  <a:srgbClr val="FFFFFF"/>
                </a:solidFill>
              </a:rPr>
              <a:t>line</a:t>
            </a:r>
            <a:endParaRPr kumimoji="1" lang="en-US" altLang="ja-JP"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7"/>
          <p:cNvSpPr>
            <a:spLocks noChangeArrowheads="1"/>
          </p:cNvSpPr>
          <p:nvPr/>
        </p:nvSpPr>
        <p:spPr bwMode="auto">
          <a:xfrm>
            <a:off x="785786" y="2143116"/>
            <a:ext cx="7715304" cy="4286280"/>
          </a:xfrm>
          <a:prstGeom prst="roundRect">
            <a:avLst>
              <a:gd name="adj" fmla="val 4306"/>
            </a:avLst>
          </a:prstGeom>
          <a:solidFill>
            <a:srgbClr val="FFFFFF">
              <a:alpha val="89999"/>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31842" name="Rectangle 2"/>
          <p:cNvSpPr>
            <a:spLocks noGrp="1" noChangeArrowheads="1"/>
          </p:cNvSpPr>
          <p:nvPr>
            <p:ph type="title"/>
          </p:nvPr>
        </p:nvSpPr>
        <p:spPr/>
        <p:txBody>
          <a:bodyPr/>
          <a:lstStyle/>
          <a:p>
            <a:r>
              <a:rPr lang="en-US" altLang="ja-JP" dirty="0"/>
              <a:t>DPF Sensitivity</a:t>
            </a:r>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931844" name="Rectangle 4"/>
          <p:cNvSpPr>
            <a:spLocks noChangeArrowheads="1"/>
          </p:cNvSpPr>
          <p:nvPr/>
        </p:nvSpPr>
        <p:spPr bwMode="auto">
          <a:xfrm>
            <a:off x="4643438" y="928670"/>
            <a:ext cx="4176712"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Satellite mass : 350kg, Area: 2m</a:t>
            </a:r>
            <a:r>
              <a:rPr kumimoji="1" lang="en-US" altLang="ja-JP" sz="1600" b="1" kern="1200" baseline="30000" dirty="0">
                <a:solidFill>
                  <a:srgbClr val="F8F8F8"/>
                </a:solidFill>
                <a:latin typeface="Tahoma" pitchFamily="34" charset="0"/>
                <a:ea typeface="HGP創英角ｺﾞｼｯｸUB" pitchFamily="50" charset="-128"/>
                <a:cs typeface="+mn-cs"/>
              </a:rPr>
              <a:t>2</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Altitude: 500km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Thruster noise: 0.1μN/Hz</a:t>
            </a:r>
            <a:r>
              <a:rPr kumimoji="1" lang="en-US" altLang="ja-JP" sz="1600" b="1" kern="1200" baseline="30000" dirty="0">
                <a:solidFill>
                  <a:srgbClr val="F8F8F8"/>
                </a:solidFill>
                <a:latin typeface="Tahoma" pitchFamily="34" charset="0"/>
                <a:ea typeface="HGP創英角ｺﾞｼｯｸUB" pitchFamily="50" charset="-128"/>
                <a:cs typeface="+mn-cs"/>
              </a:rPr>
              <a:t>1/2</a:t>
            </a:r>
            <a:r>
              <a:rPr kumimoji="1" lang="en-US" altLang="ja-JP" sz="1600" b="1" kern="1200" dirty="0">
                <a:solidFill>
                  <a:srgbClr val="F8F8F8"/>
                </a:solidFill>
                <a:latin typeface="Tahoma" pitchFamily="34" charset="0"/>
                <a:ea typeface="HGP創英角ｺﾞｼｯｸUB" pitchFamily="50" charset="-128"/>
                <a:cs typeface="+mn-cs"/>
              </a:rPr>
              <a:t>  </a:t>
            </a:r>
          </a:p>
        </p:txBody>
      </p:sp>
      <p:sp>
        <p:nvSpPr>
          <p:cNvPr id="931845" name="Rectangle 5"/>
          <p:cNvSpPr>
            <a:spLocks noChangeArrowheads="1"/>
          </p:cNvSpPr>
          <p:nvPr/>
        </p:nvSpPr>
        <p:spPr bwMode="auto">
          <a:xfrm>
            <a:off x="611188" y="785794"/>
            <a:ext cx="4572000" cy="13144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Laser source : 1030nm, 25mW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IFO length : 30cm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Finesse : 100, Mirror mass : 1kg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Q-factor : 10</a:t>
            </a:r>
            <a:r>
              <a:rPr kumimoji="1" lang="en-US" altLang="ja-JP" sz="1600" b="1" kern="1200" baseline="30000" dirty="0">
                <a:solidFill>
                  <a:srgbClr val="F8F8F8"/>
                </a:solidFill>
                <a:latin typeface="Tahoma" pitchFamily="34" charset="0"/>
                <a:ea typeface="HGP創英角ｺﾞｼｯｸUB" pitchFamily="50" charset="-128"/>
                <a:cs typeface="+mn-cs"/>
              </a:rPr>
              <a:t>5</a:t>
            </a:r>
            <a:r>
              <a:rPr kumimoji="1" lang="en-US" altLang="ja-JP" sz="1600" b="1" kern="1200" dirty="0">
                <a:solidFill>
                  <a:srgbClr val="F8F8F8"/>
                </a:solidFill>
                <a:latin typeface="Tahoma" pitchFamily="34" charset="0"/>
                <a:ea typeface="HGP創英角ｺﾞｼｯｸUB" pitchFamily="50" charset="-128"/>
                <a:cs typeface="+mn-cs"/>
              </a:rPr>
              <a:t>, Substrate: </a:t>
            </a:r>
            <a:r>
              <a:rPr kumimoji="1" lang="en-US" altLang="ja-JP" sz="1600" b="1" kern="1200" dirty="0" smtClean="0">
                <a:solidFill>
                  <a:srgbClr val="F8F8F8"/>
                </a:solidFill>
                <a:latin typeface="Tahoma" pitchFamily="34" charset="0"/>
                <a:ea typeface="HGP創英角ｺﾞｼｯｸUB" pitchFamily="50" charset="-128"/>
                <a:cs typeface="+mn-cs"/>
              </a:rPr>
              <a:t>TBD</a:t>
            </a:r>
            <a:endParaRPr kumimoji="1" lang="en-US" altLang="ja-JP" sz="1600" b="1" kern="1200" dirty="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Temperature : 293K</a:t>
            </a:r>
          </a:p>
        </p:txBody>
      </p:sp>
      <p:sp>
        <p:nvSpPr>
          <p:cNvPr id="931846" name="Rectangle 6"/>
          <p:cNvSpPr>
            <a:spLocks noChangeArrowheads="1"/>
          </p:cNvSpPr>
          <p:nvPr/>
        </p:nvSpPr>
        <p:spPr bwMode="auto">
          <a:xfrm>
            <a:off x="5291138" y="1773238"/>
            <a:ext cx="2305050" cy="274637"/>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(Preliminary parameters)</a:t>
            </a:r>
          </a:p>
        </p:txBody>
      </p:sp>
      <p:pic>
        <p:nvPicPr>
          <p:cNvPr id="931850" name="Picture 10"/>
          <p:cNvPicPr>
            <a:picLocks noChangeAspect="1" noChangeArrowheads="1"/>
          </p:cNvPicPr>
          <p:nvPr/>
        </p:nvPicPr>
        <p:blipFill>
          <a:blip r:embed="rId3"/>
          <a:srcRect/>
          <a:stretch>
            <a:fillRect/>
          </a:stretch>
        </p:blipFill>
        <p:spPr bwMode="auto">
          <a:xfrm>
            <a:off x="898526" y="2205038"/>
            <a:ext cx="7431087" cy="4176712"/>
          </a:xfrm>
          <a:prstGeom prst="rect">
            <a:avLst/>
          </a:prstGeom>
          <a:noFill/>
          <a:ln w="1587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1106946" name="Rectangle 2"/>
          <p:cNvSpPr>
            <a:spLocks noGrp="1" noChangeArrowheads="1"/>
          </p:cNvSpPr>
          <p:nvPr>
            <p:ph type="title"/>
          </p:nvPr>
        </p:nvSpPr>
        <p:spPr/>
        <p:txBody>
          <a:bodyPr/>
          <a:lstStyle/>
          <a:p>
            <a:r>
              <a:rPr lang="en-US" altLang="ja-JP" dirty="0" smtClean="0"/>
              <a:t>DPF sensitivity</a:t>
            </a:r>
            <a:endParaRPr lang="ja-JP" altLang="en-US" dirty="0"/>
          </a:p>
        </p:txBody>
      </p:sp>
      <p:sp>
        <p:nvSpPr>
          <p:cNvPr id="1106947" name="AutoShape 3"/>
          <p:cNvSpPr>
            <a:spLocks noChangeAspect="1" noChangeArrowheads="1"/>
          </p:cNvSpPr>
          <p:nvPr/>
        </p:nvSpPr>
        <p:spPr bwMode="auto">
          <a:xfrm>
            <a:off x="900113" y="2205038"/>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06948" name="Picture 4"/>
          <p:cNvPicPr>
            <a:picLocks noChangeAspect="1" noChangeArrowheads="1"/>
          </p:cNvPicPr>
          <p:nvPr/>
        </p:nvPicPr>
        <p:blipFill>
          <a:blip r:embed="rId4"/>
          <a:srcRect/>
          <a:stretch>
            <a:fillRect/>
          </a:stretch>
        </p:blipFill>
        <p:spPr bwMode="auto">
          <a:xfrm>
            <a:off x="993775" y="2181225"/>
            <a:ext cx="7343775" cy="4271963"/>
          </a:xfrm>
          <a:prstGeom prst="rect">
            <a:avLst/>
          </a:prstGeom>
          <a:noFill/>
          <a:ln w="15875">
            <a:noFill/>
            <a:miter lim="800000"/>
            <a:headEnd/>
            <a:tailEnd/>
          </a:ln>
          <a:effectLst/>
        </p:spPr>
      </p:pic>
      <p:sp>
        <p:nvSpPr>
          <p:cNvPr id="1106949" name="Freeform 5"/>
          <p:cNvSpPr>
            <a:spLocks noChangeAspect="1"/>
          </p:cNvSpPr>
          <p:nvPr/>
        </p:nvSpPr>
        <p:spPr bwMode="auto">
          <a:xfrm>
            <a:off x="4859338" y="2420938"/>
            <a:ext cx="1438275" cy="3330575"/>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20000"/>
            </a:srgbClr>
          </a:solidFill>
          <a:ln w="15875" cap="flat" cmpd="sng">
            <a:noFill/>
            <a:prstDash val="solid"/>
            <a:round/>
            <a:headEnd/>
            <a:tailEnd/>
          </a:ln>
          <a:effectLst/>
        </p:spPr>
        <p:txBody>
          <a:bodyPr wrap="none" anchor="ctr">
            <a:spAutoFit/>
          </a:bodyPr>
          <a:lstStyle/>
          <a:p>
            <a:endParaRPr lang="ja-JP" altLang="en-US" dirty="0"/>
          </a:p>
        </p:txBody>
      </p:sp>
      <p:sp>
        <p:nvSpPr>
          <p:cNvPr id="1106950" name="Rectangle 6"/>
          <p:cNvSpPr>
            <a:spLocks noChangeAspect="1" noChangeArrowheads="1"/>
          </p:cNvSpPr>
          <p:nvPr/>
        </p:nvSpPr>
        <p:spPr bwMode="auto">
          <a:xfrm>
            <a:off x="4643438" y="4143380"/>
            <a:ext cx="1444626" cy="3693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2000" b="1" dirty="0">
                <a:solidFill>
                  <a:srgbClr val="CC99FF"/>
                </a:solidFill>
                <a:latin typeface="Tahoma" pitchFamily="34" charset="0"/>
              </a:rPr>
              <a:t>  DECIGO </a:t>
            </a:r>
          </a:p>
        </p:txBody>
      </p:sp>
      <p:sp>
        <p:nvSpPr>
          <p:cNvPr id="1106952" name="Freeform 8"/>
          <p:cNvSpPr>
            <a:spLocks noChangeAspect="1"/>
          </p:cNvSpPr>
          <p:nvPr/>
        </p:nvSpPr>
        <p:spPr bwMode="auto">
          <a:xfrm>
            <a:off x="6786563" y="3354388"/>
            <a:ext cx="719137" cy="719137"/>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alpha val="50000"/>
            </a:srgbClr>
          </a:solidFill>
          <a:ln w="3175" cap="flat" cmpd="sng">
            <a:noFill/>
            <a:prstDash val="solid"/>
            <a:round/>
            <a:headEnd/>
            <a:tailEnd/>
          </a:ln>
          <a:effectLst/>
        </p:spPr>
        <p:txBody>
          <a:bodyPr wrap="none" anchor="ctr">
            <a:spAutoFit/>
          </a:bodyPr>
          <a:lstStyle/>
          <a:p>
            <a:endParaRPr lang="ja-JP" altLang="en-US" dirty="0"/>
          </a:p>
        </p:txBody>
      </p:sp>
      <p:sp>
        <p:nvSpPr>
          <p:cNvPr id="1106953" name="Freeform 9"/>
          <p:cNvSpPr>
            <a:spLocks noChangeAspect="1"/>
          </p:cNvSpPr>
          <p:nvPr/>
        </p:nvSpPr>
        <p:spPr bwMode="auto">
          <a:xfrm>
            <a:off x="6065838" y="3119438"/>
            <a:ext cx="1530350" cy="987425"/>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54" name="Oval 10"/>
          <p:cNvSpPr>
            <a:spLocks noChangeAspect="1" noChangeArrowheads="1"/>
          </p:cNvSpPr>
          <p:nvPr/>
        </p:nvSpPr>
        <p:spPr bwMode="auto">
          <a:xfrm>
            <a:off x="7146925" y="4106863"/>
            <a:ext cx="179387" cy="180975"/>
          </a:xfrm>
          <a:prstGeom prst="ellipse">
            <a:avLst/>
          </a:prstGeom>
          <a:solidFill>
            <a:srgbClr val="FF9900"/>
          </a:solidFill>
          <a:ln w="15875">
            <a:noFill/>
            <a:round/>
            <a:headEnd/>
            <a:tailEnd/>
          </a:ln>
          <a:effectLst/>
        </p:spPr>
        <p:txBody>
          <a:bodyPr wrap="none" anchor="ctr">
            <a:spAutoFit/>
          </a:bodyPr>
          <a:lstStyle/>
          <a:p>
            <a:endParaRPr lang="ja-JP" altLang="en-US" dirty="0"/>
          </a:p>
        </p:txBody>
      </p:sp>
      <p:sp>
        <p:nvSpPr>
          <p:cNvPr id="1106955" name="Freeform 11"/>
          <p:cNvSpPr>
            <a:spLocks noChangeAspect="1"/>
          </p:cNvSpPr>
          <p:nvPr/>
        </p:nvSpPr>
        <p:spPr bwMode="auto">
          <a:xfrm>
            <a:off x="6065838" y="3836988"/>
            <a:ext cx="539750" cy="900112"/>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56" name="Rectangle 12"/>
          <p:cNvSpPr>
            <a:spLocks noChangeAspect="1" noChangeArrowheads="1"/>
          </p:cNvSpPr>
          <p:nvPr/>
        </p:nvSpPr>
        <p:spPr bwMode="auto">
          <a:xfrm>
            <a:off x="7246938" y="4600526"/>
            <a:ext cx="851515" cy="400110"/>
          </a:xfrm>
          <a:prstGeom prst="rect">
            <a:avLst/>
          </a:prstGeom>
          <a:noFill/>
          <a:ln w="9525">
            <a:noFill/>
            <a:miter lim="800000"/>
            <a:headEnd/>
            <a:tailEnd/>
          </a:ln>
          <a:effectLst/>
        </p:spPr>
        <p:txBody>
          <a:bodyPr wrap="none">
            <a:spAutoFit/>
          </a:bodyPr>
          <a:lstStyle/>
          <a:p>
            <a:pPr>
              <a:buFontTx/>
              <a:buNone/>
            </a:pPr>
            <a:r>
              <a:rPr lang="en-US" altLang="ja-JP" sz="2000" b="1" dirty="0">
                <a:solidFill>
                  <a:srgbClr val="FFCC99"/>
                </a:solidFill>
                <a:latin typeface="Tahoma" pitchFamily="34" charset="0"/>
              </a:rPr>
              <a:t>LCGT</a:t>
            </a:r>
          </a:p>
        </p:txBody>
      </p:sp>
      <p:sp>
        <p:nvSpPr>
          <p:cNvPr id="1106957" name="Rectangle 13"/>
          <p:cNvSpPr>
            <a:spLocks noChangeAspect="1" noChangeArrowheads="1"/>
          </p:cNvSpPr>
          <p:nvPr/>
        </p:nvSpPr>
        <p:spPr bwMode="auto">
          <a:xfrm>
            <a:off x="6982308" y="3253087"/>
            <a:ext cx="1233030"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FF66"/>
                </a:solidFill>
              </a:rPr>
              <a:t>Core-collapse</a:t>
            </a:r>
          </a:p>
          <a:p>
            <a:pPr algn="l">
              <a:buFontTx/>
              <a:buNone/>
            </a:pPr>
            <a:r>
              <a:rPr lang="en-US" altLang="ja-JP" sz="1200" b="1" dirty="0" smtClean="0">
                <a:solidFill>
                  <a:srgbClr val="FFFF66"/>
                </a:solidFill>
              </a:rPr>
              <a:t>Supernovae</a:t>
            </a:r>
          </a:p>
        </p:txBody>
      </p:sp>
      <p:sp>
        <p:nvSpPr>
          <p:cNvPr id="1106958" name="Rectangle 14"/>
          <p:cNvSpPr>
            <a:spLocks noChangeAspect="1" noChangeArrowheads="1"/>
          </p:cNvSpPr>
          <p:nvPr/>
        </p:nvSpPr>
        <p:spPr bwMode="auto">
          <a:xfrm>
            <a:off x="6000760" y="2967335"/>
            <a:ext cx="934871"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CCFFCC"/>
                </a:solidFill>
                <a:latin typeface="Tahoma" pitchFamily="34" charset="0"/>
              </a:rPr>
              <a:t>NS binary</a:t>
            </a:r>
          </a:p>
          <a:p>
            <a:pPr algn="l">
              <a:buFontTx/>
              <a:buNone/>
            </a:pPr>
            <a:r>
              <a:rPr lang="en-US" altLang="ja-JP" sz="1200" b="1" dirty="0" smtClean="0">
                <a:solidFill>
                  <a:srgbClr val="CCFFCC"/>
                </a:solidFill>
              </a:rPr>
              <a:t>   inspiral</a:t>
            </a:r>
            <a:endParaRPr lang="ja-JP" altLang="en-US" sz="1200" b="1" dirty="0">
              <a:solidFill>
                <a:srgbClr val="CCFFCC"/>
              </a:solidFill>
              <a:latin typeface="Tahoma" pitchFamily="34" charset="0"/>
            </a:endParaRPr>
          </a:p>
        </p:txBody>
      </p:sp>
      <p:sp>
        <p:nvSpPr>
          <p:cNvPr id="1106959" name="Rectangle 15"/>
          <p:cNvSpPr>
            <a:spLocks noChangeAspect="1" noChangeArrowheads="1"/>
          </p:cNvSpPr>
          <p:nvPr/>
        </p:nvSpPr>
        <p:spPr bwMode="auto">
          <a:xfrm>
            <a:off x="7297761" y="3960819"/>
            <a:ext cx="631825" cy="396875"/>
          </a:xfrm>
          <a:prstGeom prst="rect">
            <a:avLst/>
          </a:prstGeom>
          <a:noFill/>
          <a:ln w="9525">
            <a:noFill/>
            <a:miter lim="800000"/>
            <a:headEnd/>
            <a:tailEnd/>
          </a:ln>
          <a:effectLst/>
        </p:spPr>
        <p:txBody>
          <a:bodyPr wrap="none">
            <a:spAutoFit/>
          </a:bodyPr>
          <a:lstStyle/>
          <a:p>
            <a:pPr algn="l">
              <a:buFontTx/>
              <a:buNone/>
            </a:pPr>
            <a:r>
              <a:rPr lang="en-US" altLang="ja-JP" sz="1000" b="1" dirty="0">
                <a:solidFill>
                  <a:srgbClr val="FF9900"/>
                </a:solidFill>
                <a:latin typeface="Tahoma" pitchFamily="34" charset="0"/>
              </a:rPr>
              <a:t>ScoX-1</a:t>
            </a:r>
          </a:p>
          <a:p>
            <a:pPr algn="l">
              <a:buFontTx/>
              <a:buNone/>
            </a:pPr>
            <a:r>
              <a:rPr lang="en-US" altLang="ja-JP" sz="1000" b="1" dirty="0">
                <a:solidFill>
                  <a:srgbClr val="FF9900"/>
                </a:solidFill>
                <a:latin typeface="Tahoma" pitchFamily="34" charset="0"/>
              </a:rPr>
              <a:t>  (1yr)</a:t>
            </a:r>
          </a:p>
        </p:txBody>
      </p:sp>
      <p:sp>
        <p:nvSpPr>
          <p:cNvPr id="1106960" name="Rectangle 16"/>
          <p:cNvSpPr>
            <a:spLocks noChangeAspect="1" noChangeArrowheads="1"/>
          </p:cNvSpPr>
          <p:nvPr/>
        </p:nvSpPr>
        <p:spPr bwMode="auto">
          <a:xfrm>
            <a:off x="6113463" y="3900488"/>
            <a:ext cx="755335" cy="430887"/>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9900"/>
                </a:solidFill>
                <a:latin typeface="Tahoma" pitchFamily="34" charset="0"/>
              </a:rPr>
              <a:t>Pulsar</a:t>
            </a:r>
            <a:endParaRPr lang="ja-JP" altLang="en-US" sz="1200" b="1" dirty="0">
              <a:solidFill>
                <a:srgbClr val="FF9900"/>
              </a:solidFill>
              <a:latin typeface="Tahoma" pitchFamily="34" charset="0"/>
            </a:endParaRPr>
          </a:p>
          <a:p>
            <a:pPr algn="l">
              <a:buFontTx/>
              <a:buNone/>
            </a:pPr>
            <a:r>
              <a:rPr lang="ja-JP" altLang="en-US" sz="1000" b="1" dirty="0">
                <a:solidFill>
                  <a:srgbClr val="FF9900"/>
                </a:solidFill>
                <a:latin typeface="Tahoma" pitchFamily="34" charset="0"/>
              </a:rPr>
              <a:t>　　  </a:t>
            </a:r>
            <a:r>
              <a:rPr lang="en-US" altLang="ja-JP" sz="1000" b="1" dirty="0">
                <a:solidFill>
                  <a:srgbClr val="FF9900"/>
                </a:solidFill>
                <a:latin typeface="Tahoma" pitchFamily="34" charset="0"/>
              </a:rPr>
              <a:t>(1yr)</a:t>
            </a:r>
          </a:p>
        </p:txBody>
      </p:sp>
      <p:sp>
        <p:nvSpPr>
          <p:cNvPr id="1106962" name="Freeform 18"/>
          <p:cNvSpPr>
            <a:spLocks noChangeAspect="1"/>
          </p:cNvSpPr>
          <p:nvPr/>
        </p:nvSpPr>
        <p:spPr bwMode="auto">
          <a:xfrm>
            <a:off x="2339975" y="2757488"/>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endParaRPr lang="ja-JP" altLang="en-US" dirty="0"/>
          </a:p>
        </p:txBody>
      </p:sp>
      <p:sp>
        <p:nvSpPr>
          <p:cNvPr id="1106963" name="Freeform 19"/>
          <p:cNvSpPr>
            <a:spLocks noChangeAspect="1"/>
          </p:cNvSpPr>
          <p:nvPr/>
        </p:nvSpPr>
        <p:spPr bwMode="auto">
          <a:xfrm>
            <a:off x="3186113" y="2397125"/>
            <a:ext cx="1890713" cy="1081088"/>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64" name="Freeform 20"/>
          <p:cNvSpPr>
            <a:spLocks noChangeAspect="1"/>
          </p:cNvSpPr>
          <p:nvPr/>
        </p:nvSpPr>
        <p:spPr bwMode="auto">
          <a:xfrm>
            <a:off x="2916238" y="2882900"/>
            <a:ext cx="1371600" cy="898525"/>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66" name="Rectangle 22"/>
          <p:cNvSpPr>
            <a:spLocks noChangeAspect="1" noChangeArrowheads="1"/>
          </p:cNvSpPr>
          <p:nvPr/>
        </p:nvSpPr>
        <p:spPr bwMode="auto">
          <a:xfrm>
            <a:off x="3714744" y="2571744"/>
            <a:ext cx="1066318"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99CCFF"/>
                </a:solidFill>
                <a:latin typeface="Tahoma" pitchFamily="34" charset="0"/>
              </a:rPr>
              <a:t>Massive BH</a:t>
            </a:r>
            <a:endParaRPr lang="en-US" altLang="ja-JP" sz="1200" b="1" dirty="0" smtClean="0">
              <a:solidFill>
                <a:srgbClr val="99CCFF"/>
              </a:solidFill>
            </a:endParaRPr>
          </a:p>
          <a:p>
            <a:pPr algn="l">
              <a:buFontTx/>
              <a:buNone/>
            </a:pPr>
            <a:r>
              <a:rPr lang="en-US" altLang="ja-JP" sz="1200" b="1" dirty="0" smtClean="0">
                <a:solidFill>
                  <a:srgbClr val="99CCFF"/>
                </a:solidFill>
                <a:latin typeface="Tahoma" pitchFamily="34" charset="0"/>
              </a:rPr>
              <a:t>     inspirals</a:t>
            </a:r>
            <a:endParaRPr lang="ja-JP" altLang="en-US" sz="1200" b="1" dirty="0" smtClean="0">
              <a:solidFill>
                <a:srgbClr val="99CCFF"/>
              </a:solidFill>
              <a:latin typeface="Tahoma" pitchFamily="34" charset="0"/>
            </a:endParaRPr>
          </a:p>
        </p:txBody>
      </p:sp>
      <p:sp>
        <p:nvSpPr>
          <p:cNvPr id="1106967" name="Rectangle 23"/>
          <p:cNvSpPr>
            <a:spLocks noChangeAspect="1" noChangeArrowheads="1"/>
          </p:cNvSpPr>
          <p:nvPr/>
        </p:nvSpPr>
        <p:spPr bwMode="auto">
          <a:xfrm>
            <a:off x="3770177" y="3038773"/>
            <a:ext cx="801823"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CC99FF"/>
                </a:solidFill>
                <a:latin typeface="Tahoma" pitchFamily="34" charset="0"/>
              </a:rPr>
              <a:t>Galaxy</a:t>
            </a:r>
          </a:p>
          <a:p>
            <a:pPr algn="l">
              <a:buFontTx/>
              <a:buNone/>
            </a:pPr>
            <a:r>
              <a:rPr lang="en-US" altLang="ja-JP" sz="1200" b="1" dirty="0" smtClean="0">
                <a:solidFill>
                  <a:srgbClr val="CC99FF"/>
                </a:solidFill>
              </a:rPr>
              <a:t>binaries</a:t>
            </a:r>
            <a:endParaRPr lang="ja-JP" altLang="en-US" sz="1200" b="1" dirty="0">
              <a:solidFill>
                <a:srgbClr val="CC99FF"/>
              </a:solidFill>
              <a:latin typeface="Tahoma" pitchFamily="34" charset="0"/>
            </a:endParaRPr>
          </a:p>
        </p:txBody>
      </p:sp>
      <p:sp>
        <p:nvSpPr>
          <p:cNvPr id="1106969" name="Rectangle 25"/>
          <p:cNvSpPr>
            <a:spLocks noChangeAspect="1" noChangeArrowheads="1"/>
          </p:cNvSpPr>
          <p:nvPr/>
        </p:nvSpPr>
        <p:spPr bwMode="auto">
          <a:xfrm>
            <a:off x="5580063" y="5214950"/>
            <a:ext cx="1996059"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DDDDDD"/>
                </a:solidFill>
                <a:latin typeface="Tahoma" pitchFamily="34" charset="0"/>
              </a:rPr>
              <a:t>Gravity-gradient noise</a:t>
            </a:r>
            <a:endParaRPr lang="ja-JP" altLang="en-US" sz="1200" b="1" dirty="0">
              <a:solidFill>
                <a:srgbClr val="DDDDDD"/>
              </a:solidFill>
              <a:latin typeface="Tahoma" pitchFamily="34" charset="0"/>
            </a:endParaRPr>
          </a:p>
          <a:p>
            <a:pPr algn="l">
              <a:buFontTx/>
              <a:buNone/>
            </a:pPr>
            <a:r>
              <a:rPr lang="ja-JP" altLang="en-US" sz="1200" b="1" dirty="0">
                <a:solidFill>
                  <a:srgbClr val="DDDDDD"/>
                </a:solidFill>
                <a:latin typeface="Tahoma" pitchFamily="34" charset="0"/>
              </a:rPr>
              <a:t> </a:t>
            </a:r>
            <a:r>
              <a:rPr lang="en-US" altLang="ja-JP" sz="1200" b="1" dirty="0" smtClean="0">
                <a:solidFill>
                  <a:srgbClr val="DDDDDD"/>
                </a:solidFill>
                <a:latin typeface="Tahoma" pitchFamily="34" charset="0"/>
              </a:rPr>
              <a:t>(Terrestrial detectors)</a:t>
            </a:r>
            <a:endParaRPr lang="en-US" altLang="ja-JP" sz="1200" b="1" dirty="0">
              <a:solidFill>
                <a:srgbClr val="DDDDDD"/>
              </a:solidFill>
              <a:latin typeface="Tahoma" pitchFamily="34" charset="0"/>
            </a:endParaRPr>
          </a:p>
        </p:txBody>
      </p:sp>
      <p:sp>
        <p:nvSpPr>
          <p:cNvPr id="1106970" name="Line 26"/>
          <p:cNvSpPr>
            <a:spLocks noChangeShapeType="1"/>
          </p:cNvSpPr>
          <p:nvPr/>
        </p:nvSpPr>
        <p:spPr bwMode="auto">
          <a:xfrm>
            <a:off x="5435600" y="2541588"/>
            <a:ext cx="720725" cy="0"/>
          </a:xfrm>
          <a:prstGeom prst="line">
            <a:avLst/>
          </a:prstGeom>
          <a:noFill/>
          <a:ln w="25400">
            <a:solidFill>
              <a:srgbClr val="FF0000"/>
            </a:solidFill>
            <a:round/>
            <a:headEnd/>
            <a:tailEnd/>
          </a:ln>
          <a:effectLst/>
        </p:spPr>
        <p:txBody>
          <a:bodyPr anchor="ctr">
            <a:spAutoFit/>
          </a:bodyPr>
          <a:lstStyle/>
          <a:p>
            <a:endParaRPr lang="ja-JP" altLang="en-US" dirty="0"/>
          </a:p>
        </p:txBody>
      </p:sp>
      <p:sp>
        <p:nvSpPr>
          <p:cNvPr id="1106971" name="Line 27"/>
          <p:cNvSpPr>
            <a:spLocks noChangeShapeType="1"/>
          </p:cNvSpPr>
          <p:nvPr/>
        </p:nvSpPr>
        <p:spPr bwMode="auto">
          <a:xfrm>
            <a:off x="5321300" y="2397125"/>
            <a:ext cx="142875" cy="142875"/>
          </a:xfrm>
          <a:prstGeom prst="line">
            <a:avLst/>
          </a:prstGeom>
          <a:noFill/>
          <a:ln w="25400">
            <a:solidFill>
              <a:srgbClr val="FF0000"/>
            </a:solidFill>
            <a:round/>
            <a:headEnd/>
            <a:tailEnd/>
          </a:ln>
          <a:effectLst/>
        </p:spPr>
        <p:txBody>
          <a:bodyPr anchor="ctr">
            <a:spAutoFit/>
          </a:bodyPr>
          <a:lstStyle/>
          <a:p>
            <a:endParaRPr lang="ja-JP" altLang="en-US" dirty="0"/>
          </a:p>
        </p:txBody>
      </p:sp>
      <p:sp>
        <p:nvSpPr>
          <p:cNvPr id="1106972" name="Rectangle 28"/>
          <p:cNvSpPr>
            <a:spLocks noChangeAspect="1" noChangeArrowheads="1"/>
          </p:cNvSpPr>
          <p:nvPr/>
        </p:nvSpPr>
        <p:spPr bwMode="auto">
          <a:xfrm>
            <a:off x="5724525" y="2565400"/>
            <a:ext cx="1112838" cy="336550"/>
          </a:xfrm>
          <a:prstGeom prst="rect">
            <a:avLst/>
          </a:prstGeom>
          <a:noFill/>
          <a:ln w="9525">
            <a:noFill/>
            <a:miter lim="800000"/>
            <a:headEnd/>
            <a:tailEnd/>
          </a:ln>
          <a:effectLst/>
        </p:spPr>
        <p:txBody>
          <a:bodyPr wrap="none">
            <a:spAutoFit/>
          </a:bodyPr>
          <a:lstStyle/>
          <a:p>
            <a:pPr>
              <a:buFontTx/>
              <a:buNone/>
            </a:pPr>
            <a:r>
              <a:rPr lang="en-US" altLang="ja-JP" sz="1600" b="1" dirty="0">
                <a:solidFill>
                  <a:srgbClr val="FF9999"/>
                </a:solidFill>
                <a:latin typeface="Tahoma" pitchFamily="34" charset="0"/>
              </a:rPr>
              <a:t>DPF limit</a:t>
            </a:r>
          </a:p>
        </p:txBody>
      </p:sp>
      <p:sp>
        <p:nvSpPr>
          <p:cNvPr id="1106974" name="Line 30"/>
          <p:cNvSpPr>
            <a:spLocks noChangeAspect="1" noChangeShapeType="1"/>
          </p:cNvSpPr>
          <p:nvPr/>
        </p:nvSpPr>
        <p:spPr bwMode="auto">
          <a:xfrm flipH="1" flipV="1">
            <a:off x="2339975" y="3062288"/>
            <a:ext cx="3455988" cy="2071687"/>
          </a:xfrm>
          <a:prstGeom prst="line">
            <a:avLst/>
          </a:prstGeom>
          <a:noFill/>
          <a:ln w="50800">
            <a:solidFill>
              <a:srgbClr val="FF99CC"/>
            </a:solidFill>
            <a:round/>
            <a:headEnd/>
            <a:tailEnd/>
          </a:ln>
          <a:effectLst/>
        </p:spPr>
        <p:txBody>
          <a:bodyPr anchor="ctr">
            <a:spAutoFit/>
          </a:bodyPr>
          <a:lstStyle/>
          <a:p>
            <a:endParaRPr lang="ja-JP" altLang="en-US" dirty="0"/>
          </a:p>
        </p:txBody>
      </p:sp>
      <p:sp>
        <p:nvSpPr>
          <p:cNvPr id="1106975" name="Rectangle 31"/>
          <p:cNvSpPr>
            <a:spLocks noChangeAspect="1" noChangeArrowheads="1"/>
          </p:cNvSpPr>
          <p:nvPr/>
        </p:nvSpPr>
        <p:spPr bwMode="auto">
          <a:xfrm>
            <a:off x="2955155" y="4317372"/>
            <a:ext cx="1688283" cy="683264"/>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CCCC"/>
                </a:solidFill>
                <a:latin typeface="Tahoma" pitchFamily="34" charset="0"/>
              </a:rPr>
              <a:t>Background GWs</a:t>
            </a:r>
          </a:p>
          <a:p>
            <a:pPr algn="l">
              <a:buFontTx/>
              <a:buNone/>
            </a:pPr>
            <a:r>
              <a:rPr lang="en-US" altLang="ja-JP" sz="1200" b="1" dirty="0" smtClean="0">
                <a:solidFill>
                  <a:srgbClr val="FFCCCC"/>
                </a:solidFill>
              </a:rPr>
              <a:t>from early universe</a:t>
            </a:r>
            <a:endParaRPr lang="ja-JP" altLang="en-US" sz="1200" b="1" dirty="0">
              <a:solidFill>
                <a:srgbClr val="FFCCCC"/>
              </a:solidFill>
              <a:latin typeface="Tahoma" pitchFamily="34" charset="0"/>
            </a:endParaRPr>
          </a:p>
          <a:p>
            <a:pPr algn="l">
              <a:lnSpc>
                <a:spcPct val="120000"/>
              </a:lnSpc>
              <a:buFontTx/>
              <a:buNone/>
            </a:pPr>
            <a:r>
              <a:rPr lang="ja-JP" altLang="en-US" sz="1200" b="1" dirty="0">
                <a:solidFill>
                  <a:srgbClr val="FFCCCC"/>
                </a:solidFill>
                <a:latin typeface="Tahoma" pitchFamily="34" charset="0"/>
              </a:rPr>
              <a:t>    </a:t>
            </a:r>
            <a:r>
              <a:rPr lang="en-US" altLang="ja-JP" sz="1200" b="1" dirty="0">
                <a:solidFill>
                  <a:srgbClr val="FFCCCC"/>
                </a:solidFill>
                <a:latin typeface="Tahoma" pitchFamily="34" charset="0"/>
              </a:rPr>
              <a:t>(</a:t>
            </a:r>
            <a:r>
              <a:rPr lang="en-US" altLang="ja-JP" sz="1000" b="1" dirty="0">
                <a:solidFill>
                  <a:srgbClr val="FFCCCC"/>
                </a:solidFill>
                <a:latin typeface="Symbol" pitchFamily="18" charset="2"/>
              </a:rPr>
              <a:t>W</a:t>
            </a:r>
            <a:r>
              <a:rPr lang="en-US" altLang="ja-JP" sz="1000" b="1" baseline="-10000" dirty="0">
                <a:solidFill>
                  <a:srgbClr val="FFCCCC"/>
                </a:solidFill>
                <a:latin typeface="Tahoma" pitchFamily="34" charset="0"/>
              </a:rPr>
              <a:t>gw</a:t>
            </a:r>
            <a:r>
              <a:rPr lang="en-US" altLang="ja-JP" sz="1000" b="1" dirty="0">
                <a:solidFill>
                  <a:srgbClr val="FFCCCC"/>
                </a:solidFill>
                <a:latin typeface="Tahoma" pitchFamily="34" charset="0"/>
              </a:rPr>
              <a:t>=10</a:t>
            </a:r>
            <a:r>
              <a:rPr lang="en-US" altLang="ja-JP" sz="1000" b="1" baseline="30000" dirty="0">
                <a:solidFill>
                  <a:srgbClr val="FFCCCC"/>
                </a:solidFill>
                <a:latin typeface="Tahoma" pitchFamily="34" charset="0"/>
              </a:rPr>
              <a:t>-14</a:t>
            </a:r>
            <a:r>
              <a:rPr lang="en-US" altLang="ja-JP" sz="1200" b="1" dirty="0">
                <a:solidFill>
                  <a:srgbClr val="FFCCCC"/>
                </a:solidFill>
                <a:latin typeface="Tahoma" pitchFamily="34" charset="0"/>
              </a:rPr>
              <a:t>)</a:t>
            </a:r>
          </a:p>
        </p:txBody>
      </p:sp>
      <p:sp>
        <p:nvSpPr>
          <p:cNvPr id="1106976" name="Rectangle 32"/>
          <p:cNvSpPr>
            <a:spLocks noChangeArrowheads="1"/>
          </p:cNvSpPr>
          <p:nvPr/>
        </p:nvSpPr>
        <p:spPr bwMode="auto">
          <a:xfrm>
            <a:off x="1339854" y="1071546"/>
            <a:ext cx="6661170"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rPr>
              <a:t>DPF sensitivity     </a:t>
            </a:r>
            <a:r>
              <a:rPr lang="en-US" altLang="ja-JP" sz="2000" b="1" i="1" dirty="0" smtClean="0">
                <a:solidFill>
                  <a:srgbClr val="FFCCFF"/>
                </a:solidFill>
                <a:latin typeface="Tahoma" pitchFamily="34" charset="0"/>
              </a:rPr>
              <a:t>h</a:t>
            </a:r>
            <a:r>
              <a:rPr lang="en-US" altLang="ja-JP" sz="2000" b="1" dirty="0" smtClean="0">
                <a:solidFill>
                  <a:srgbClr val="FFCCFF"/>
                </a:solidFill>
                <a:latin typeface="Tahoma" pitchFamily="34" charset="0"/>
              </a:rPr>
              <a:t> ~ 2x10</a:t>
            </a:r>
            <a:r>
              <a:rPr lang="en-US" altLang="ja-JP" sz="2000" b="1" baseline="30000" dirty="0" smtClean="0">
                <a:solidFill>
                  <a:srgbClr val="FFCCFF"/>
                </a:solidFill>
                <a:latin typeface="Tahoma" pitchFamily="34" charset="0"/>
              </a:rPr>
              <a:t>-15</a:t>
            </a:r>
            <a:r>
              <a:rPr lang="en-US" altLang="ja-JP" sz="2000" b="1" dirty="0" smtClean="0">
                <a:solidFill>
                  <a:srgbClr val="FFCCFF"/>
                </a:solidFill>
                <a:latin typeface="Tahoma" pitchFamily="34" charset="0"/>
              </a:rPr>
              <a:t> Hz</a:t>
            </a:r>
            <a:r>
              <a:rPr lang="en-US" altLang="ja-JP" sz="2000" b="1" baseline="30000" dirty="0" smtClean="0">
                <a:solidFill>
                  <a:srgbClr val="FFCCFF"/>
                </a:solidFill>
                <a:latin typeface="Tahoma" pitchFamily="34" charset="0"/>
              </a:rPr>
              <a:t>1/2</a:t>
            </a:r>
            <a:r>
              <a:rPr lang="en-US" altLang="ja-JP" sz="2000" b="1" dirty="0" smtClean="0">
                <a:solidFill>
                  <a:srgbClr val="FFCCFF"/>
                </a:solidFill>
                <a:latin typeface="Tahoma" pitchFamily="34" charset="0"/>
              </a:rPr>
              <a:t>  </a:t>
            </a:r>
            <a:endParaRPr lang="ja-JP" altLang="en-US" sz="2000" b="1" dirty="0">
              <a:solidFill>
                <a:srgbClr val="FFCCFF"/>
              </a:solidFill>
              <a:latin typeface="Tahoma" pitchFamily="34" charset="0"/>
            </a:endParaRPr>
          </a:p>
        </p:txBody>
      </p:sp>
      <p:pic>
        <p:nvPicPr>
          <p:cNvPr id="38" name="図 37" descr="txp_fig.bmp"/>
          <p:cNvPicPr>
            <a:picLocks noChangeAspect="1"/>
          </p:cNvPicPr>
          <p:nvPr>
            <p:custDataLst>
              <p:tags r:id="rId1"/>
            </p:custDataLst>
          </p:nvPr>
        </p:nvPicPr>
        <p:blipFill>
          <a:blip r:embed="rId5">
            <a:clrChange>
              <a:clrFrom>
                <a:srgbClr val="FFFFFF"/>
              </a:clrFrom>
              <a:clrTo>
                <a:srgbClr val="FFFFFF">
                  <a:alpha val="0"/>
                </a:srgbClr>
              </a:clrTo>
            </a:clrChange>
            <a:lum bright="90000"/>
          </a:blip>
          <a:stretch>
            <a:fillRect/>
          </a:stretch>
        </p:blipFill>
        <p:spPr>
          <a:xfrm>
            <a:off x="7000892" y="1857364"/>
            <a:ext cx="1643074" cy="438970"/>
          </a:xfrm>
          <a:prstGeom prst="rect">
            <a:avLst/>
          </a:prstGeom>
        </p:spPr>
      </p:pic>
      <p:sp>
        <p:nvSpPr>
          <p:cNvPr id="35" name="Rectangle 32"/>
          <p:cNvSpPr>
            <a:spLocks noChangeArrowheads="1"/>
          </p:cNvSpPr>
          <p:nvPr/>
        </p:nvSpPr>
        <p:spPr bwMode="auto">
          <a:xfrm>
            <a:off x="3697308" y="1462591"/>
            <a:ext cx="337502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rPr>
              <a:t>(x10 of </a:t>
            </a:r>
            <a:r>
              <a:rPr lang="en-US" altLang="ja-JP" sz="1800" b="1" dirty="0" smtClean="0">
                <a:solidFill>
                  <a:srgbClr val="FFFFFF"/>
                </a:solidFill>
              </a:rPr>
              <a:t>q</a:t>
            </a:r>
            <a:r>
              <a:rPr lang="en-US" altLang="ja-JP" sz="1800" b="1" dirty="0" smtClean="0">
                <a:solidFill>
                  <a:srgbClr val="FFFFFF"/>
                </a:solidFill>
                <a:latin typeface="Tahoma" pitchFamily="34" charset="0"/>
              </a:rPr>
              <a:t>uantum noises)</a:t>
            </a:r>
            <a:endParaRPr lang="ja-JP" altLang="en-US" sz="1800" b="1" dirty="0">
              <a:solidFill>
                <a:srgbClr val="FFFFFF"/>
              </a:solidFill>
              <a:latin typeface="Tahoma" pitchFamily="34" charset="0"/>
            </a:endParaRPr>
          </a:p>
        </p:txBody>
      </p:sp>
      <p:sp>
        <p:nvSpPr>
          <p:cNvPr id="1106965" name="Rectangle 21"/>
          <p:cNvSpPr>
            <a:spLocks noChangeAspect="1" noChangeArrowheads="1"/>
          </p:cNvSpPr>
          <p:nvPr/>
        </p:nvSpPr>
        <p:spPr bwMode="auto">
          <a:xfrm>
            <a:off x="2668288" y="3723505"/>
            <a:ext cx="1475084" cy="276999"/>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DDDDDD"/>
                </a:solidFill>
              </a:rPr>
              <a:t>Foreground GWs</a:t>
            </a:r>
            <a:endParaRPr lang="ja-JP" altLang="en-US" sz="1200" b="1" dirty="0">
              <a:solidFill>
                <a:srgbClr val="DDDDDD"/>
              </a:solidFill>
              <a:latin typeface="Tahoma" pitchFamily="34" charset="0"/>
            </a:endParaRPr>
          </a:p>
        </p:txBody>
      </p:sp>
      <p:sp>
        <p:nvSpPr>
          <p:cNvPr id="1106968" name="Rectangle 24"/>
          <p:cNvSpPr>
            <a:spLocks noChangeAspect="1" noChangeArrowheads="1"/>
          </p:cNvSpPr>
          <p:nvPr/>
        </p:nvSpPr>
        <p:spPr bwMode="auto">
          <a:xfrm>
            <a:off x="2320925" y="2925763"/>
            <a:ext cx="793807" cy="400110"/>
          </a:xfrm>
          <a:prstGeom prst="rect">
            <a:avLst/>
          </a:prstGeom>
          <a:noFill/>
          <a:ln w="9525">
            <a:noFill/>
            <a:miter lim="800000"/>
            <a:headEnd/>
            <a:tailEnd/>
          </a:ln>
          <a:effectLst/>
        </p:spPr>
        <p:txBody>
          <a:bodyPr wrap="none">
            <a:spAutoFit/>
          </a:bodyPr>
          <a:lstStyle/>
          <a:p>
            <a:pPr>
              <a:buFontTx/>
              <a:buNone/>
            </a:pPr>
            <a:r>
              <a:rPr lang="en-US" altLang="ja-JP" sz="2000" b="1" dirty="0">
                <a:solidFill>
                  <a:srgbClr val="99CCFF"/>
                </a:solidFill>
                <a:latin typeface="Tahoma" pitchFamily="34" charset="0"/>
              </a:rPr>
              <a:t>LISA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GW target of DPF</a:t>
            </a:r>
            <a:endParaRPr lang="ja-JP" altLang="en-US" dirty="0"/>
          </a:p>
        </p:txBody>
      </p:sp>
      <p:sp>
        <p:nvSpPr>
          <p:cNvPr id="22" name="フッター プレースホルダ 3"/>
          <p:cNvSpPr>
            <a:spLocks noGrp="1"/>
          </p:cNvSpPr>
          <p:nvPr>
            <p:ph type="ftr" sz="quarter" idx="10"/>
          </p:nvPr>
        </p:nvSpPr>
        <p:spPr/>
        <p:txBody>
          <a:bodyPr/>
          <a:lstStyle/>
          <a:p>
            <a:r>
              <a:rPr lang="en-US" altLang="zh-CN" dirty="0" smtClean="0"/>
              <a:t>8th Edoardo Amaldi Conference on Gravitational Waves (June 24, 2009, New York, USA)</a:t>
            </a:r>
            <a:endParaRPr lang="en-US" altLang="ja-JP" dirty="0"/>
          </a:p>
        </p:txBody>
      </p:sp>
      <p:sp>
        <p:nvSpPr>
          <p:cNvPr id="771090" name="Rectangle 18"/>
          <p:cNvSpPr>
            <a:spLocks noChangeArrowheads="1"/>
          </p:cNvSpPr>
          <p:nvPr/>
        </p:nvSpPr>
        <p:spPr bwMode="auto">
          <a:xfrm>
            <a:off x="557210" y="4643446"/>
            <a:ext cx="3943352"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Observable range</a:t>
            </a:r>
            <a:r>
              <a:rPr lang="en-US" altLang="ja-JP" sz="2000" b="1" dirty="0" smtClean="0">
                <a:solidFill>
                  <a:srgbClr val="DDDDDD"/>
                </a:solidFill>
              </a:rPr>
              <a:t> reaches</a:t>
            </a:r>
            <a:r>
              <a:rPr lang="en-US" altLang="ja-JP" sz="2000" b="1" dirty="0" smtClean="0">
                <a:solidFill>
                  <a:srgbClr val="DDDDDD"/>
                </a:solidFill>
                <a:latin typeface="Tahoma" pitchFamily="34" charset="0"/>
                <a:ea typeface="HGP創英角ｺﾞｼｯｸUB" pitchFamily="50" charset="-128"/>
              </a:rPr>
              <a:t>   </a:t>
            </a:r>
          </a:p>
          <a:p>
            <a:pPr algn="l">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the </a:t>
            </a:r>
            <a:r>
              <a:rPr lang="en-US" altLang="ja-JP" sz="2000" b="1" dirty="0" smtClean="0">
                <a:solidFill>
                  <a:srgbClr val="FFCCCC"/>
                </a:solidFill>
                <a:latin typeface="Tahoma" pitchFamily="34" charset="0"/>
                <a:ea typeface="HGP創英角ｺﾞｼｯｸUB" pitchFamily="50" charset="-128"/>
              </a:rPr>
              <a:t>Galactic center</a:t>
            </a:r>
            <a:r>
              <a:rPr lang="ja-JP" altLang="en-US" sz="2000" b="1" dirty="0" smtClean="0">
                <a:solidFill>
                  <a:srgbClr val="FFCCCC"/>
                </a:solidFill>
              </a:rPr>
              <a:t> </a:t>
            </a:r>
            <a:r>
              <a:rPr lang="en-US" altLang="ja-JP" sz="1800" b="1" dirty="0" smtClean="0">
                <a:solidFill>
                  <a:srgbClr val="DDDDDD"/>
                </a:solidFill>
                <a:latin typeface="Tahoma" pitchFamily="34" charset="0"/>
                <a:ea typeface="HGP創英角ｺﾞｼｯｸUB" pitchFamily="50" charset="-128"/>
              </a:rPr>
              <a:t>(SNR~5 </a:t>
            </a:r>
            <a:r>
              <a:rPr lang="en-US" altLang="ja-JP" sz="1800" b="1" dirty="0" smtClean="0">
                <a:solidFill>
                  <a:srgbClr val="DDDDDD"/>
                </a:solidFill>
              </a:rPr>
              <a:t>)</a:t>
            </a:r>
            <a:endParaRPr lang="ja-JP" altLang="en-US" sz="1800" b="1" dirty="0">
              <a:solidFill>
                <a:srgbClr val="DDDDDD"/>
              </a:solidFill>
              <a:latin typeface="Tahoma" pitchFamily="34" charset="0"/>
              <a:ea typeface="HGP創英角ｺﾞｼｯｸUB" pitchFamily="50" charset="-128"/>
            </a:endParaRPr>
          </a:p>
        </p:txBody>
      </p:sp>
      <p:sp>
        <p:nvSpPr>
          <p:cNvPr id="771076" name="AutoShape 4"/>
          <p:cNvSpPr>
            <a:spLocks noChangeArrowheads="1"/>
          </p:cNvSpPr>
          <p:nvPr/>
        </p:nvSpPr>
        <p:spPr bwMode="auto">
          <a:xfrm>
            <a:off x="715935" y="3217860"/>
            <a:ext cx="3616374" cy="1143008"/>
          </a:xfrm>
          <a:prstGeom prst="roundRect">
            <a:avLst>
              <a:gd name="adj" fmla="val 6731"/>
            </a:avLst>
          </a:prstGeom>
          <a:solidFill>
            <a:srgbClr val="CCFFCC">
              <a:alpha val="20000"/>
            </a:srgbClr>
          </a:solidFill>
          <a:ln w="15875">
            <a:noFill/>
            <a:round/>
            <a:headEnd/>
            <a:tailEnd/>
          </a:ln>
          <a:effectLst/>
        </p:spPr>
        <p:txBody>
          <a:bodyPr wrap="square" anchor="ctr">
            <a:noAutofit/>
          </a:bodyPr>
          <a:lstStyle/>
          <a:p>
            <a:endParaRPr lang="ja-JP" altLang="en-US" dirty="0"/>
          </a:p>
        </p:txBody>
      </p:sp>
      <p:sp>
        <p:nvSpPr>
          <p:cNvPr id="771079" name="Rectangle 7"/>
          <p:cNvSpPr>
            <a:spLocks noChangeArrowheads="1"/>
          </p:cNvSpPr>
          <p:nvPr/>
        </p:nvSpPr>
        <p:spPr bwMode="auto">
          <a:xfrm>
            <a:off x="801712" y="3257546"/>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BH QNM</a:t>
            </a:r>
            <a:endParaRPr lang="ja-JP" altLang="en-US" sz="2000" b="1" dirty="0">
              <a:solidFill>
                <a:srgbClr val="F8F8F8"/>
              </a:solidFill>
              <a:latin typeface="Tahoma" pitchFamily="34" charset="0"/>
              <a:ea typeface="HGP創英角ｺﾞｼｯｸUB" pitchFamily="50" charset="-128"/>
            </a:endParaRPr>
          </a:p>
        </p:txBody>
      </p:sp>
      <p:sp>
        <p:nvSpPr>
          <p:cNvPr id="771091" name="Rectangle 19"/>
          <p:cNvSpPr>
            <a:spLocks noChangeArrowheads="1"/>
          </p:cNvSpPr>
          <p:nvPr/>
        </p:nvSpPr>
        <p:spPr bwMode="auto">
          <a:xfrm>
            <a:off x="1142976" y="3708405"/>
            <a:ext cx="3170236" cy="58102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i="1" dirty="0">
                <a:solidFill>
                  <a:srgbClr val="99FF99"/>
                </a:solidFill>
                <a:latin typeface="Tahoma" pitchFamily="34" charset="0"/>
                <a:ea typeface="HGP創英角ｺﾞｼｯｸUB" pitchFamily="50" charset="-128"/>
              </a:rPr>
              <a:t>h</a:t>
            </a:r>
            <a:r>
              <a:rPr lang="en-US" altLang="ja-JP" sz="1600" b="1" dirty="0">
                <a:solidFill>
                  <a:srgbClr val="99FF99"/>
                </a:solidFill>
                <a:latin typeface="Tahoma" pitchFamily="34" charset="0"/>
                <a:ea typeface="HGP創英角ｺﾞｼｯｸUB" pitchFamily="50" charset="-128"/>
              </a:rPr>
              <a:t> ~ 10</a:t>
            </a:r>
            <a:r>
              <a:rPr lang="en-US" altLang="ja-JP" sz="1600" b="1" baseline="30000" dirty="0">
                <a:solidFill>
                  <a:srgbClr val="99FF99"/>
                </a:solidFill>
                <a:latin typeface="Tahoma" pitchFamily="34" charset="0"/>
                <a:ea typeface="HGP創英角ｺﾞｼｯｸUB" pitchFamily="50" charset="-128"/>
              </a:rPr>
              <a:t>-15</a:t>
            </a:r>
            <a:r>
              <a:rPr lang="en-US" altLang="ja-JP" sz="1600" b="1" i="1" dirty="0">
                <a:solidFill>
                  <a:srgbClr val="99FF99"/>
                </a:solidFill>
                <a:latin typeface="Tahoma" pitchFamily="34" charset="0"/>
                <a:ea typeface="HGP創英角ｺﾞｼｯｸUB" pitchFamily="50" charset="-128"/>
              </a:rPr>
              <a:t> , f</a:t>
            </a:r>
            <a:r>
              <a:rPr lang="en-US" altLang="ja-JP" sz="1600" b="1" dirty="0">
                <a:solidFill>
                  <a:srgbClr val="99FF99"/>
                </a:solidFill>
                <a:latin typeface="Tahoma" pitchFamily="34" charset="0"/>
                <a:ea typeface="HGP創英角ｺﾞｼｯｸUB" pitchFamily="50" charset="-128"/>
              </a:rPr>
              <a:t> ~  0.3 Hz </a:t>
            </a:r>
          </a:p>
          <a:p>
            <a:pPr algn="l">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Distance 1Mpc, </a:t>
            </a:r>
            <a:r>
              <a:rPr lang="en-US" altLang="ja-JP" sz="1600" b="1" i="1" dirty="0">
                <a:solidFill>
                  <a:srgbClr val="99FF99"/>
                </a:solidFill>
                <a:latin typeface="Tahoma" pitchFamily="34" charset="0"/>
                <a:ea typeface="HGP創英角ｺﾞｼｯｸUB" pitchFamily="50" charset="-128"/>
              </a:rPr>
              <a:t>m</a:t>
            </a:r>
            <a:r>
              <a:rPr lang="en-US" altLang="ja-JP" sz="1600" b="1" dirty="0">
                <a:solidFill>
                  <a:srgbClr val="99FF99"/>
                </a:solidFill>
                <a:latin typeface="Tahoma" pitchFamily="34" charset="0"/>
                <a:ea typeface="HGP創英角ｺﾞｼｯｸUB" pitchFamily="50" charset="-128"/>
              </a:rPr>
              <a:t> = 10</a:t>
            </a:r>
            <a:r>
              <a:rPr lang="en-US" altLang="ja-JP" sz="1600" b="1" baseline="30000" dirty="0">
                <a:solidFill>
                  <a:srgbClr val="99FF99"/>
                </a:solidFill>
                <a:latin typeface="Tahoma" pitchFamily="34" charset="0"/>
                <a:ea typeface="HGP創英角ｺﾞｼｯｸUB" pitchFamily="50" charset="-128"/>
              </a:rPr>
              <a:t>5 </a:t>
            </a:r>
            <a:r>
              <a:rPr lang="en-US" altLang="ja-JP" sz="1600" b="1" i="1" dirty="0">
                <a:solidFill>
                  <a:srgbClr val="99FF99"/>
                </a:solidFill>
                <a:latin typeface="Tahoma" pitchFamily="34" charset="0"/>
                <a:ea typeface="HGP創英角ｺﾞｼｯｸUB" pitchFamily="50" charset="-128"/>
              </a:rPr>
              <a:t>M</a:t>
            </a:r>
            <a:r>
              <a:rPr lang="en-US" altLang="ja-JP" sz="1600" b="1" baseline="-14000" dirty="0">
                <a:solidFill>
                  <a:srgbClr val="99FF99"/>
                </a:solidFill>
                <a:latin typeface="Tahoma" pitchFamily="34" charset="0"/>
                <a:ea typeface="HGP創英角ｺﾞｼｯｸUB" pitchFamily="50" charset="-128"/>
              </a:rPr>
              <a:t>sun </a:t>
            </a:r>
          </a:p>
        </p:txBody>
      </p:sp>
      <p:sp>
        <p:nvSpPr>
          <p:cNvPr id="771074" name="AutoShape 2"/>
          <p:cNvSpPr>
            <a:spLocks noChangeArrowheads="1"/>
          </p:cNvSpPr>
          <p:nvPr/>
        </p:nvSpPr>
        <p:spPr bwMode="auto">
          <a:xfrm>
            <a:off x="715935" y="1860538"/>
            <a:ext cx="3671889" cy="1182689"/>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p>
        </p:txBody>
      </p:sp>
      <p:sp>
        <p:nvSpPr>
          <p:cNvPr id="771080" name="Rectangle 8"/>
          <p:cNvSpPr>
            <a:spLocks noChangeArrowheads="1"/>
          </p:cNvSpPr>
          <p:nvPr/>
        </p:nvSpPr>
        <p:spPr bwMode="auto">
          <a:xfrm>
            <a:off x="715935" y="1857364"/>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IMBH inspiral and merger</a:t>
            </a:r>
            <a:endParaRPr lang="ja-JP" altLang="en-US" sz="2000" b="1" dirty="0">
              <a:solidFill>
                <a:srgbClr val="F8F8F8"/>
              </a:solidFill>
              <a:latin typeface="Tahoma" pitchFamily="34" charset="0"/>
              <a:ea typeface="HGP創英角ｺﾞｼｯｸUB" pitchFamily="50" charset="-128"/>
            </a:endParaRPr>
          </a:p>
        </p:txBody>
      </p:sp>
      <p:sp>
        <p:nvSpPr>
          <p:cNvPr id="771087" name="Rectangle 15"/>
          <p:cNvSpPr>
            <a:spLocks noChangeArrowheads="1"/>
          </p:cNvSpPr>
          <p:nvPr/>
        </p:nvSpPr>
        <p:spPr bwMode="auto">
          <a:xfrm>
            <a:off x="1357290" y="2738434"/>
            <a:ext cx="3000397" cy="338554"/>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smtClean="0">
                <a:solidFill>
                  <a:srgbClr val="DDDDDD"/>
                </a:solidFill>
                <a:latin typeface="Tahoma" pitchFamily="34" charset="0"/>
                <a:ea typeface="HGP創英角ｺﾞｼｯｸUB" pitchFamily="50" charset="-128"/>
              </a:rPr>
              <a:t>Obs. Duration</a:t>
            </a:r>
            <a:r>
              <a:rPr lang="ja-JP" altLang="en-US" sz="1600" b="1" dirty="0" smtClean="0">
                <a:solidFill>
                  <a:srgbClr val="DDDDDD"/>
                </a:solidFill>
              </a:rPr>
              <a:t> </a:t>
            </a:r>
            <a:r>
              <a:rPr lang="en-US" altLang="ja-JP" sz="1600" b="1" dirty="0" smtClean="0">
                <a:solidFill>
                  <a:srgbClr val="DDDDDD"/>
                </a:solidFill>
                <a:latin typeface="Tahoma" pitchFamily="34" charset="0"/>
                <a:ea typeface="HGP創英角ｺﾞｼｯｸUB" pitchFamily="50" charset="-128"/>
              </a:rPr>
              <a:t>(~</a:t>
            </a:r>
            <a:r>
              <a:rPr lang="en-US" altLang="ja-JP" sz="1600" b="1" dirty="0" smtClean="0">
                <a:solidFill>
                  <a:srgbClr val="DDDDDD"/>
                </a:solidFill>
              </a:rPr>
              <a:t>1000sec</a:t>
            </a:r>
            <a:r>
              <a:rPr lang="en-US" altLang="ja-JP" sz="1600" b="1" dirty="0" smtClean="0">
                <a:solidFill>
                  <a:srgbClr val="DDDDDD"/>
                </a:solidFill>
                <a:latin typeface="Tahoma" pitchFamily="34" charset="0"/>
                <a:ea typeface="HGP創英角ｺﾞｼｯｸUB" pitchFamily="50" charset="-128"/>
              </a:rPr>
              <a:t>)</a:t>
            </a:r>
            <a:endParaRPr lang="en-US" altLang="ja-JP" sz="1600" b="1" dirty="0">
              <a:solidFill>
                <a:srgbClr val="DDDDDD"/>
              </a:solidFill>
              <a:latin typeface="Tahoma" pitchFamily="34" charset="0"/>
              <a:ea typeface="HGP創英角ｺﾞｼｯｸUB" pitchFamily="50" charset="-128"/>
            </a:endParaRPr>
          </a:p>
        </p:txBody>
      </p:sp>
      <p:sp>
        <p:nvSpPr>
          <p:cNvPr id="771092" name="Rectangle 20"/>
          <p:cNvSpPr>
            <a:spLocks noChangeArrowheads="1"/>
          </p:cNvSpPr>
          <p:nvPr/>
        </p:nvSpPr>
        <p:spPr bwMode="auto">
          <a:xfrm>
            <a:off x="1116012" y="2205034"/>
            <a:ext cx="3384550"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i="1" dirty="0">
                <a:solidFill>
                  <a:srgbClr val="99CCFF"/>
                </a:solidFill>
                <a:latin typeface="Tahoma" pitchFamily="34" charset="0"/>
                <a:ea typeface="HGP創英角ｺﾞｼｯｸUB" pitchFamily="50" charset="-128"/>
              </a:rPr>
              <a:t>h</a:t>
            </a:r>
            <a:r>
              <a:rPr lang="en-US" altLang="ja-JP" sz="1600" b="1" dirty="0">
                <a:solidFill>
                  <a:srgbClr val="99CCFF"/>
                </a:solidFill>
                <a:latin typeface="Tahoma" pitchFamily="34" charset="0"/>
                <a:ea typeface="HGP創英角ｺﾞｼｯｸUB" pitchFamily="50" charset="-128"/>
              </a:rPr>
              <a:t> </a:t>
            </a:r>
            <a:r>
              <a:rPr lang="en-US" altLang="ja-JP" sz="1600" b="1" dirty="0" smtClean="0">
                <a:solidFill>
                  <a:srgbClr val="99CCFF"/>
                </a:solidFill>
                <a:latin typeface="Tahoma" pitchFamily="34" charset="0"/>
                <a:ea typeface="HGP創英角ｺﾞｼｯｸUB" pitchFamily="50" charset="-128"/>
              </a:rPr>
              <a:t>~ </a:t>
            </a:r>
            <a:r>
              <a:rPr lang="en-US" altLang="ja-JP" sz="1600" b="1" dirty="0">
                <a:solidFill>
                  <a:srgbClr val="99CCFF"/>
                </a:solidFill>
                <a:latin typeface="Tahoma" pitchFamily="34" charset="0"/>
                <a:ea typeface="HGP創英角ｺﾞｼｯｸUB" pitchFamily="50" charset="-128"/>
              </a:rPr>
              <a:t>10</a:t>
            </a:r>
            <a:r>
              <a:rPr lang="en-US" altLang="ja-JP" sz="1600" b="1" baseline="30000" dirty="0">
                <a:solidFill>
                  <a:srgbClr val="99CCFF"/>
                </a:solidFill>
                <a:latin typeface="Tahoma" pitchFamily="34" charset="0"/>
                <a:ea typeface="HGP創英角ｺﾞｼｯｸUB" pitchFamily="50" charset="-128"/>
              </a:rPr>
              <a:t>-15</a:t>
            </a:r>
            <a:r>
              <a:rPr lang="en-US" altLang="ja-JP" sz="1600" b="1" i="1" dirty="0">
                <a:solidFill>
                  <a:srgbClr val="99CCFF"/>
                </a:solidFill>
                <a:latin typeface="Tahoma" pitchFamily="34" charset="0"/>
                <a:ea typeface="HGP創英角ｺﾞｼｯｸUB" pitchFamily="50" charset="-128"/>
              </a:rPr>
              <a:t> , f</a:t>
            </a:r>
            <a:r>
              <a:rPr lang="en-US" altLang="ja-JP" sz="1600" b="1" dirty="0">
                <a:solidFill>
                  <a:srgbClr val="99CCFF"/>
                </a:solidFill>
                <a:latin typeface="Tahoma" pitchFamily="34" charset="0"/>
                <a:ea typeface="HGP創英角ｺﾞｼｯｸUB" pitchFamily="50" charset="-128"/>
              </a:rPr>
              <a:t> ~  4 Hz </a:t>
            </a:r>
          </a:p>
          <a:p>
            <a:pPr algn="l">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Distance 10kpc, </a:t>
            </a:r>
            <a:r>
              <a:rPr lang="en-US" altLang="ja-JP" sz="1600" b="1" i="1" dirty="0">
                <a:solidFill>
                  <a:srgbClr val="99CCFF"/>
                </a:solidFill>
                <a:latin typeface="Tahoma" pitchFamily="34" charset="0"/>
                <a:ea typeface="HGP創英角ｺﾞｼｯｸUB" pitchFamily="50" charset="-128"/>
              </a:rPr>
              <a:t>m</a:t>
            </a:r>
            <a:r>
              <a:rPr lang="en-US" altLang="ja-JP" sz="1600" b="1" dirty="0">
                <a:solidFill>
                  <a:srgbClr val="99CCFF"/>
                </a:solidFill>
                <a:latin typeface="Tahoma" pitchFamily="34" charset="0"/>
                <a:ea typeface="HGP創英角ｺﾞｼｯｸUB" pitchFamily="50" charset="-128"/>
              </a:rPr>
              <a:t> = 10</a:t>
            </a:r>
            <a:r>
              <a:rPr lang="en-US" altLang="ja-JP" sz="1600" b="1" baseline="30000" dirty="0">
                <a:solidFill>
                  <a:srgbClr val="99CCFF"/>
                </a:solidFill>
                <a:latin typeface="Tahoma" pitchFamily="34" charset="0"/>
                <a:ea typeface="HGP創英角ｺﾞｼｯｸUB" pitchFamily="50" charset="-128"/>
              </a:rPr>
              <a:t>3 </a:t>
            </a:r>
            <a:r>
              <a:rPr lang="en-US" altLang="ja-JP" sz="1600" b="1" i="1" dirty="0">
                <a:solidFill>
                  <a:srgbClr val="99CCFF"/>
                </a:solidFill>
                <a:latin typeface="Tahoma" pitchFamily="34" charset="0"/>
                <a:ea typeface="HGP創英角ｺﾞｼｯｸUB" pitchFamily="50" charset="-128"/>
              </a:rPr>
              <a:t>M</a:t>
            </a:r>
            <a:r>
              <a:rPr lang="en-US" altLang="ja-JP" sz="1600" b="1" baseline="-14000" dirty="0">
                <a:solidFill>
                  <a:srgbClr val="99CCFF"/>
                </a:solidFill>
                <a:latin typeface="Tahoma" pitchFamily="34" charset="0"/>
                <a:ea typeface="HGP創英角ｺﾞｼｯｸUB" pitchFamily="50" charset="-128"/>
              </a:rPr>
              <a:t>sun </a:t>
            </a:r>
          </a:p>
        </p:txBody>
      </p:sp>
      <p:pic>
        <p:nvPicPr>
          <p:cNvPr id="784391" name="Picture 1031" descr="bh-bh2"/>
          <p:cNvPicPr>
            <a:picLocks noChangeAspect="1" noChangeArrowheads="1"/>
          </p:cNvPicPr>
          <p:nvPr/>
        </p:nvPicPr>
        <p:blipFill>
          <a:blip r:embed="rId4"/>
          <a:srcRect b="16933"/>
          <a:stretch>
            <a:fillRect/>
          </a:stretch>
        </p:blipFill>
        <p:spPr bwMode="auto">
          <a:xfrm>
            <a:off x="4932363" y="1052513"/>
            <a:ext cx="3844925" cy="2317750"/>
          </a:xfrm>
          <a:prstGeom prst="rect">
            <a:avLst/>
          </a:prstGeom>
          <a:noFill/>
          <a:ln w="9525">
            <a:noFill/>
            <a:miter lim="800000"/>
            <a:headEnd/>
            <a:tailEnd/>
          </a:ln>
        </p:spPr>
      </p:pic>
      <p:sp>
        <p:nvSpPr>
          <p:cNvPr id="784392" name="Rectangle 1032"/>
          <p:cNvSpPr>
            <a:spLocks noChangeArrowheads="1"/>
          </p:cNvSpPr>
          <p:nvPr/>
        </p:nvSpPr>
        <p:spPr bwMode="auto">
          <a:xfrm>
            <a:off x="8029575" y="3111500"/>
            <a:ext cx="792163" cy="2444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dirty="0">
                <a:solidFill>
                  <a:srgbClr val="99CCFF"/>
                </a:solidFill>
                <a:latin typeface="Tahoma" pitchFamily="34" charset="0"/>
                <a:ea typeface="HGP創英角ｺﾞｼｯｸUB" pitchFamily="50" charset="-128"/>
              </a:rPr>
              <a:t>KAGAYA</a:t>
            </a:r>
          </a:p>
        </p:txBody>
      </p:sp>
      <p:sp>
        <p:nvSpPr>
          <p:cNvPr id="2905" name="Rectangle 10"/>
          <p:cNvSpPr>
            <a:spLocks noChangeArrowheads="1"/>
          </p:cNvSpPr>
          <p:nvPr/>
        </p:nvSpPr>
        <p:spPr bwMode="auto">
          <a:xfrm>
            <a:off x="681041" y="1016485"/>
            <a:ext cx="3962397"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CCECFF"/>
                </a:solidFill>
                <a:latin typeface="Tahoma" pitchFamily="34" charset="0"/>
                <a:ea typeface="HGP創英角ｺﾞｼｯｸUB" pitchFamily="50" charset="-128"/>
                <a:cs typeface="+mn-cs"/>
              </a:rPr>
              <a:t>Blackholes</a:t>
            </a:r>
            <a:r>
              <a:rPr lang="ja-JP" altLang="en-US" sz="2000" b="1" dirty="0" smtClean="0">
                <a:solidFill>
                  <a:srgbClr val="EAEAEA"/>
                </a:solidFill>
              </a:rPr>
              <a:t> </a:t>
            </a:r>
            <a:r>
              <a:rPr lang="en-US" altLang="ja-JP" sz="2000" b="1" dirty="0" smtClean="0">
                <a:solidFill>
                  <a:srgbClr val="EAEAEA"/>
                </a:solidFill>
                <a:latin typeface="Tahoma" pitchFamily="34" charset="0"/>
                <a:ea typeface="HGP創英角ｺﾞｼｯｸUB" pitchFamily="50" charset="-128"/>
              </a:rPr>
              <a:t>events</a:t>
            </a:r>
          </a:p>
          <a:p>
            <a:pPr algn="l">
              <a:lnSpc>
                <a:spcPct val="110000"/>
              </a:lnSpc>
              <a:buClr>
                <a:srgbClr val="003366"/>
              </a:buClr>
              <a:buSzPct val="70000"/>
              <a:buNone/>
            </a:pPr>
            <a:r>
              <a:rPr lang="en-US" altLang="ja-JP" sz="2000" b="1" dirty="0" smtClean="0">
                <a:solidFill>
                  <a:srgbClr val="EAEAEA"/>
                </a:solidFill>
              </a:rPr>
              <a:t>                  in our galaxy</a:t>
            </a:r>
            <a:endParaRPr kumimoji="1" lang="ja-JP" altLang="en-US" sz="2000" b="1" kern="1200" dirty="0" smtClean="0">
              <a:solidFill>
                <a:srgbClr val="CCECFF"/>
              </a:solidFill>
              <a:latin typeface="Tahoma" pitchFamily="34" charset="0"/>
              <a:ea typeface="HGP創英角ｺﾞｼｯｸUB" pitchFamily="50" charset="-128"/>
              <a:cs typeface="+mn-cs"/>
            </a:endParaRPr>
          </a:p>
        </p:txBody>
      </p:sp>
      <p:sp>
        <p:nvSpPr>
          <p:cNvPr id="2907" name="Rectangle 14"/>
          <p:cNvSpPr>
            <a:spLocks noChangeArrowheads="1"/>
          </p:cNvSpPr>
          <p:nvPr/>
        </p:nvSpPr>
        <p:spPr bwMode="auto">
          <a:xfrm>
            <a:off x="571472" y="5643578"/>
            <a:ext cx="464347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EAEAEA"/>
                </a:solidFill>
              </a:rPr>
              <a:t>Hard to </a:t>
            </a:r>
            <a:r>
              <a:rPr kumimoji="1" lang="en-US" altLang="ja-JP" sz="2000" b="1" kern="1200" dirty="0" smtClean="0">
                <a:solidFill>
                  <a:srgbClr val="EAEAEA"/>
                </a:solidFill>
                <a:latin typeface="Tahoma" pitchFamily="34" charset="0"/>
                <a:ea typeface="HGP創英角ｺﾞｼｯｸUB" pitchFamily="50" charset="-128"/>
                <a:cs typeface="+mn-cs"/>
              </a:rPr>
              <a:t>access by </a:t>
            </a:r>
            <a:r>
              <a:rPr lang="en-US" altLang="ja-JP" sz="2000" b="1" dirty="0" smtClean="0">
                <a:solidFill>
                  <a:srgbClr val="EAEAEA"/>
                </a:solidFill>
              </a:rPr>
              <a:t>o</a:t>
            </a:r>
            <a:r>
              <a:rPr kumimoji="1" lang="en-US" altLang="ja-JP" sz="2000" b="1" kern="1200" dirty="0" smtClean="0">
                <a:solidFill>
                  <a:srgbClr val="EAEAEA"/>
                </a:solidFill>
                <a:latin typeface="Tahoma" pitchFamily="34" charset="0"/>
                <a:ea typeface="HGP創英角ｺﾞｼｯｸUB" pitchFamily="50" charset="-128"/>
                <a:cs typeface="+mn-cs"/>
              </a:rPr>
              <a:t>thers</a:t>
            </a:r>
            <a:endParaRPr kumimoji="1" lang="ja-JP" altLang="en-US" sz="20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   </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 </a:t>
            </a:r>
            <a:r>
              <a:rPr lang="en-US" altLang="ja-JP" sz="2000" b="1" dirty="0" smtClean="0">
                <a:solidFill>
                  <a:srgbClr val="CCECFF"/>
                </a:solidFill>
                <a:sym typeface="Wingdings" pitchFamily="2" charset="2"/>
              </a:rPr>
              <a:t>Original observation</a:t>
            </a:r>
            <a:endParaRPr kumimoji="1" lang="ja-JP" altLang="en-US" sz="2000" b="1" kern="1200" dirty="0">
              <a:solidFill>
                <a:srgbClr val="EAEAEA"/>
              </a:solidFill>
              <a:latin typeface="Tahoma" pitchFamily="34" charset="0"/>
              <a:ea typeface="HGP創英角ｺﾞｼｯｸUB" pitchFamily="50" charset="-128"/>
              <a:cs typeface="+mn-cs"/>
            </a:endParaRPr>
          </a:p>
        </p:txBody>
      </p:sp>
      <p:pic>
        <p:nvPicPr>
          <p:cNvPr id="1090564" name="Picture 4"/>
          <p:cNvPicPr>
            <a:picLocks noChangeAspect="1" noChangeArrowheads="1"/>
          </p:cNvPicPr>
          <p:nvPr/>
        </p:nvPicPr>
        <p:blipFill>
          <a:blip r:embed="rId5"/>
          <a:srcRect/>
          <a:stretch>
            <a:fillRect/>
          </a:stretch>
        </p:blipFill>
        <p:spPr bwMode="auto">
          <a:xfrm>
            <a:off x="4572000" y="3500438"/>
            <a:ext cx="4367208" cy="2835364"/>
          </a:xfrm>
          <a:prstGeom prst="rect">
            <a:avLst/>
          </a:prstGeom>
          <a:noFill/>
          <a:ln w="15875" cap="flat" cmpd="sng">
            <a:noFill/>
            <a:prstDash val="solid"/>
            <a:miter lim="800000"/>
            <a:headEnd/>
            <a:tailEnd/>
          </a:ln>
          <a:effectLst/>
        </p:spPr>
      </p:pic>
      <p:sp>
        <p:nvSpPr>
          <p:cNvPr id="17" name="Rectangle 10"/>
          <p:cNvSpPr>
            <a:spLocks noChangeArrowheads="1"/>
          </p:cNvSpPr>
          <p:nvPr/>
        </p:nvSpPr>
        <p:spPr bwMode="auto">
          <a:xfrm>
            <a:off x="7786710" y="6171513"/>
            <a:ext cx="1500198"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(By N.Kanda)</a:t>
            </a:r>
            <a:endParaRPr lang="ja-JP" altLang="en-US" sz="1400" b="1" dirty="0">
              <a:solidFill>
                <a:srgbClr val="EAEAEA"/>
              </a:solidFill>
              <a:latin typeface="Tahoma" pitchFamily="34" charset="0"/>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10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05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90" grpId="0"/>
      <p:bldP spid="2907"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bwMode="auto">
          <a:xfrm>
            <a:off x="4929192" y="4286256"/>
            <a:ext cx="3857652" cy="1785950"/>
          </a:xfrm>
          <a:prstGeom prst="roundRect">
            <a:avLst>
              <a:gd name="adj" fmla="val 8698"/>
            </a:avLst>
          </a:prstGeom>
          <a:solidFill>
            <a:srgbClr val="CCECFF">
              <a:alpha val="1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3" name="角丸四角形 12"/>
          <p:cNvSpPr/>
          <p:nvPr/>
        </p:nvSpPr>
        <p:spPr bwMode="auto">
          <a:xfrm>
            <a:off x="500034" y="1785926"/>
            <a:ext cx="4143404" cy="4429156"/>
          </a:xfrm>
          <a:prstGeom prst="roundRect">
            <a:avLst>
              <a:gd name="adj" fmla="val 3200"/>
            </a:avLst>
          </a:prstGeom>
          <a:solidFill>
            <a:srgbClr val="99CCFF">
              <a:alpha val="80000"/>
            </a:srgbClr>
          </a:solidFill>
          <a:ln w="6350">
            <a:no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12" name="タイトル 11"/>
          <p:cNvSpPr>
            <a:spLocks noGrp="1"/>
          </p:cNvSpPr>
          <p:nvPr>
            <p:ph type="title"/>
          </p:nvPr>
        </p:nvSpPr>
        <p:spPr/>
        <p:txBody>
          <a:bodyPr/>
          <a:lstStyle/>
          <a:p>
            <a:r>
              <a:rPr lang="en-US" altLang="zh-TW" dirty="0" smtClean="0"/>
              <a:t>Gravity of the Earth</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zh-CN"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pic>
        <p:nvPicPr>
          <p:cNvPr id="1094658" name="Picture 12"/>
          <p:cNvPicPr>
            <a:picLocks noChangeAspect="1" noChangeArrowheads="1"/>
          </p:cNvPicPr>
          <p:nvPr/>
        </p:nvPicPr>
        <p:blipFill>
          <a:blip r:embed="rId3">
            <a:clrChange>
              <a:clrFrom>
                <a:srgbClr val="FFFFFF"/>
              </a:clrFrom>
              <a:clrTo>
                <a:srgbClr val="FFFFFF">
                  <a:alpha val="0"/>
                </a:srgbClr>
              </a:clrTo>
            </a:clrChange>
          </a:blip>
          <a:srcRect b="6500"/>
          <a:stretch>
            <a:fillRect/>
          </a:stretch>
        </p:blipFill>
        <p:spPr bwMode="auto">
          <a:xfrm>
            <a:off x="603250" y="1860549"/>
            <a:ext cx="3968750" cy="3776663"/>
          </a:xfrm>
          <a:prstGeom prst="rect">
            <a:avLst/>
          </a:prstGeom>
          <a:noFill/>
          <a:ln w="9525">
            <a:noFill/>
            <a:miter lim="800000"/>
            <a:headEnd/>
            <a:tailEnd/>
          </a:ln>
        </p:spPr>
      </p:pic>
      <p:sp>
        <p:nvSpPr>
          <p:cNvPr id="1094660" name="Rectangle 3"/>
          <p:cNvSpPr>
            <a:spLocks noChangeArrowheads="1"/>
          </p:cNvSpPr>
          <p:nvPr/>
        </p:nvSpPr>
        <p:spPr bwMode="auto">
          <a:xfrm>
            <a:off x="468313" y="1000109"/>
            <a:ext cx="7246959" cy="500065"/>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2000" b="1" dirty="0" smtClean="0">
                <a:solidFill>
                  <a:srgbClr val="F8F8F8"/>
                </a:solidFill>
                <a:latin typeface="+mn-lt"/>
              </a:rPr>
              <a:t>Measure gravity field of the Earth for Satellite Orbits</a:t>
            </a:r>
            <a:endParaRPr kumimoji="1" lang="ja-JP" altLang="en-US" sz="2400" b="1" kern="1200" dirty="0">
              <a:solidFill>
                <a:srgbClr val="F8F8F8"/>
              </a:solidFill>
              <a:latin typeface="+mn-lt"/>
              <a:ea typeface="HGP創英角ｺﾞｼｯｸUB" pitchFamily="50" charset="-128"/>
              <a:cs typeface="+mn-cs"/>
            </a:endParaRPr>
          </a:p>
        </p:txBody>
      </p:sp>
      <p:sp>
        <p:nvSpPr>
          <p:cNvPr id="1094661" name="Rectangle 3"/>
          <p:cNvSpPr>
            <a:spLocks noChangeArrowheads="1"/>
          </p:cNvSpPr>
          <p:nvPr/>
        </p:nvSpPr>
        <p:spPr bwMode="auto">
          <a:xfrm>
            <a:off x="4857752" y="1971684"/>
            <a:ext cx="4143404" cy="2314572"/>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Determine global </a:t>
            </a:r>
            <a:r>
              <a:rPr lang="en-US" altLang="ja-JP" sz="1800" b="1" dirty="0" smtClean="0">
                <a:solidFill>
                  <a:srgbClr val="F8F8F8"/>
                </a:solidFill>
              </a:rPr>
              <a:t>g</a:t>
            </a:r>
            <a:r>
              <a:rPr kumimoji="1" lang="en-US" altLang="ja-JP" sz="1800" b="1" kern="1200" dirty="0" smtClean="0">
                <a:solidFill>
                  <a:srgbClr val="F8F8F8"/>
                </a:solidFill>
                <a:latin typeface="Tahoma" pitchFamily="34" charset="0"/>
                <a:ea typeface="HGP創英角ｺﾞｼｯｸUB" pitchFamily="50" charset="-128"/>
                <a:cs typeface="+mn-cs"/>
              </a:rPr>
              <a:t>ravity field</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sym typeface="Wingdings" pitchFamily="2" charset="2"/>
              </a:rPr>
              <a:t></a:t>
            </a:r>
            <a:r>
              <a:rPr kumimoji="1" lang="ja-JP" altLang="en-US"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rPr>
              <a:t>Density distribution</a:t>
            </a:r>
            <a:endParaRPr lang="en-US" altLang="ja-JP" sz="1800" b="1" dirty="0" smtClean="0">
              <a:solidFill>
                <a:srgbClr val="F8F8F8"/>
              </a:solidFill>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rPr>
              <a:t>Monitor of change in time</a:t>
            </a:r>
            <a:endParaRPr kumimoji="1" lang="ja-JP" altLang="en-US" sz="1800" b="1" kern="1200" dirty="0">
              <a:solidFill>
                <a:srgbClr val="CCEC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CCECFF"/>
                </a:solidFill>
                <a:latin typeface="Tahoma" pitchFamily="34" charset="0"/>
                <a:ea typeface="HGP創英角ｺﾞｼｯｸUB" pitchFamily="50" charset="-128"/>
                <a:cs typeface="+mn-cs"/>
              </a:rPr>
              <a:t>　</a:t>
            </a:r>
            <a:r>
              <a:rPr kumimoji="1" lang="ja-JP" altLang="en-US" sz="1800" b="1" kern="1200" dirty="0" smtClean="0">
                <a:solidFill>
                  <a:srgbClr val="FFFFFF"/>
                </a:solidFill>
                <a:latin typeface="Tahoma" pitchFamily="34" charset="0"/>
                <a:ea typeface="HGP創英角ｺﾞｼｯｸUB" pitchFamily="50" charset="-128"/>
                <a:cs typeface="+mn-cs"/>
              </a:rPr>
              <a:t>  </a:t>
            </a:r>
            <a:r>
              <a:rPr lang="en-US" altLang="ja-JP" sz="1800" b="1" dirty="0" smtClean="0">
                <a:solidFill>
                  <a:srgbClr val="FFFFFF"/>
                </a:solidFill>
              </a:rPr>
              <a:t>Ground water motion</a:t>
            </a:r>
            <a:endParaRPr kumimoji="1" lang="ja-JP" altLang="en-US" sz="1800" b="1" kern="1200" dirty="0">
              <a:solidFill>
                <a:srgbClr val="FFFF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smtClean="0">
                <a:solidFill>
                  <a:srgbClr val="FFFFFF"/>
                </a:solidFill>
                <a:latin typeface="Tahoma" pitchFamily="34" charset="0"/>
                <a:ea typeface="HGP創英角ｺﾞｼｯｸUB" pitchFamily="50" charset="-128"/>
                <a:cs typeface="+mn-cs"/>
              </a:rPr>
              <a:t>Strains in </a:t>
            </a:r>
            <a:r>
              <a:rPr lang="en-US" altLang="ja-JP" sz="1800" b="1" dirty="0" smtClean="0">
                <a:solidFill>
                  <a:srgbClr val="FFFFFF"/>
                </a:solidFill>
              </a:rPr>
              <a:t>cr</a:t>
            </a:r>
            <a:r>
              <a:rPr kumimoji="1" lang="en-US" altLang="ja-JP" sz="1800" b="1" kern="1200" dirty="0" smtClean="0">
                <a:solidFill>
                  <a:srgbClr val="FFFFFF"/>
                </a:solidFill>
                <a:latin typeface="Tahoma" pitchFamily="34" charset="0"/>
                <a:ea typeface="HGP創英角ｺﾞｼｯｸUB" pitchFamily="50" charset="-128"/>
                <a:cs typeface="+mn-cs"/>
              </a:rPr>
              <a:t>usts by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FFFFF"/>
                </a:solidFill>
              </a:rPr>
              <a:t>       </a:t>
            </a:r>
            <a:r>
              <a:rPr kumimoji="1" lang="en-US" altLang="ja-JP" sz="1800" b="1" kern="1200" dirty="0" smtClean="0">
                <a:solidFill>
                  <a:srgbClr val="FFFFFF"/>
                </a:solidFill>
                <a:latin typeface="Tahoma" pitchFamily="34" charset="0"/>
                <a:ea typeface="HGP創英角ｺﾞｼｯｸUB" pitchFamily="50" charset="-128"/>
                <a:cs typeface="+mn-cs"/>
              </a:rPr>
              <a:t>earthquakes</a:t>
            </a:r>
            <a:r>
              <a:rPr lang="en-US" altLang="ja-JP" sz="1800" b="1" dirty="0" smtClean="0">
                <a:solidFill>
                  <a:srgbClr val="FFFFFF"/>
                </a:solidFill>
              </a:rPr>
              <a:t> and</a:t>
            </a:r>
            <a:r>
              <a:rPr kumimoji="1" lang="en-US" altLang="ja-JP" sz="1800" b="1" kern="1200" dirty="0" smtClean="0">
                <a:solidFill>
                  <a:srgbClr val="FFFFFF"/>
                </a:solidFill>
                <a:latin typeface="Tahoma" pitchFamily="34" charset="0"/>
                <a:ea typeface="HGP創英角ｺﾞｼｯｸUB" pitchFamily="50" charset="-128"/>
                <a:cs typeface="+mn-cs"/>
              </a:rPr>
              <a:t> volcanoes</a:t>
            </a:r>
            <a:endParaRPr kumimoji="1" lang="ja-JP" altLang="en-US" sz="1800" b="1" kern="1200" dirty="0">
              <a:solidFill>
                <a:srgbClr val="FFFFFF"/>
              </a:solidFill>
              <a:latin typeface="Tahoma" pitchFamily="34" charset="0"/>
              <a:ea typeface="HGP創英角ｺﾞｼｯｸUB" pitchFamily="50" charset="-128"/>
              <a:cs typeface="+mn-cs"/>
            </a:endParaRPr>
          </a:p>
        </p:txBody>
      </p:sp>
      <p:sp>
        <p:nvSpPr>
          <p:cNvPr id="1094663" name="Rectangle 3"/>
          <p:cNvSpPr>
            <a:spLocks noChangeArrowheads="1"/>
          </p:cNvSpPr>
          <p:nvPr/>
        </p:nvSpPr>
        <p:spPr bwMode="auto">
          <a:xfrm>
            <a:off x="2428861" y="1857364"/>
            <a:ext cx="1714512" cy="6477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600" b="1" kern="1200" dirty="0" smtClean="0">
                <a:solidFill>
                  <a:srgbClr val="000000"/>
                </a:solidFill>
                <a:latin typeface="Tahoma" pitchFamily="34" charset="0"/>
                <a:ea typeface="HGP創英角ｺﾞｼｯｸUB" pitchFamily="50" charset="-128"/>
                <a:cs typeface="+mn-cs"/>
              </a:rPr>
              <a:t>GPS satellite</a:t>
            </a:r>
            <a:endParaRPr kumimoji="1" lang="ja-JP" altLang="en-US" sz="1600" b="1" kern="1200" dirty="0">
              <a:solidFill>
                <a:srgbClr val="000000"/>
              </a:solidFill>
              <a:latin typeface="Tahoma" pitchFamily="34" charset="0"/>
              <a:ea typeface="HGP創英角ｺﾞｼｯｸUB" pitchFamily="50" charset="-128"/>
              <a:cs typeface="+mn-cs"/>
            </a:endParaRPr>
          </a:p>
        </p:txBody>
      </p:sp>
      <p:sp>
        <p:nvSpPr>
          <p:cNvPr id="1094665" name="Rectangle 3"/>
          <p:cNvSpPr>
            <a:spLocks noChangeArrowheads="1"/>
          </p:cNvSpPr>
          <p:nvPr/>
        </p:nvSpPr>
        <p:spPr bwMode="auto">
          <a:xfrm>
            <a:off x="990601" y="5648324"/>
            <a:ext cx="3581400" cy="5334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1C1C1C"/>
                </a:solidFill>
                <a:latin typeface="Tahoma" pitchFamily="34" charset="0"/>
                <a:ea typeface="HGP創英角ｺﾞｼｯｸUB" pitchFamily="50" charset="-128"/>
                <a:cs typeface="+mn-cs"/>
              </a:rPr>
              <a:t>東京大字地震研・新谷氏、</a:t>
            </a:r>
          </a:p>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1C1C1C"/>
                </a:solidFill>
                <a:latin typeface="Tahoma" pitchFamily="34" charset="0"/>
                <a:ea typeface="HGP創英角ｺﾞｼｯｸUB" pitchFamily="50" charset="-128"/>
                <a:cs typeface="+mn-cs"/>
              </a:rPr>
              <a:t>京都大学・</a:t>
            </a:r>
            <a:r>
              <a:rPr kumimoji="1" lang="ja-JP" altLang="en-US" sz="1400" b="1" kern="1200" dirty="0" smtClean="0">
                <a:solidFill>
                  <a:srgbClr val="1C1C1C"/>
                </a:solidFill>
                <a:latin typeface="Tahoma" pitchFamily="34" charset="0"/>
                <a:ea typeface="HGP創英角ｺﾞｼｯｸUB" pitchFamily="50" charset="-128"/>
                <a:cs typeface="+mn-cs"/>
              </a:rPr>
              <a:t>福田氏の</a:t>
            </a:r>
            <a:r>
              <a:rPr kumimoji="1" lang="ja-JP" altLang="en-US" sz="1400" b="1" kern="1200" dirty="0">
                <a:solidFill>
                  <a:srgbClr val="1C1C1C"/>
                </a:solidFill>
                <a:latin typeface="Tahoma" pitchFamily="34" charset="0"/>
                <a:ea typeface="HGP創英角ｺﾞｼｯｸUB" pitchFamily="50" charset="-128"/>
                <a:cs typeface="+mn-cs"/>
              </a:rPr>
              <a:t>資料</a:t>
            </a:r>
            <a:r>
              <a:rPr kumimoji="1" lang="en-US" altLang="ja-JP" sz="1400" b="1" kern="1200" dirty="0">
                <a:solidFill>
                  <a:srgbClr val="1C1C1C"/>
                </a:solidFill>
                <a:latin typeface="Tahoma" pitchFamily="34" charset="0"/>
                <a:ea typeface="HGP創英角ｺﾞｼｯｸUB" pitchFamily="50" charset="-128"/>
                <a:cs typeface="+mn-cs"/>
              </a:rPr>
              <a:t>/</a:t>
            </a:r>
            <a:r>
              <a:rPr kumimoji="1" lang="ja-JP" altLang="en-US" sz="1400" b="1" kern="1200" dirty="0">
                <a:solidFill>
                  <a:srgbClr val="1C1C1C"/>
                </a:solidFill>
                <a:latin typeface="Tahoma" pitchFamily="34" charset="0"/>
                <a:ea typeface="HGP創英角ｺﾞｼｯｸUB" pitchFamily="50" charset="-128"/>
                <a:cs typeface="+mn-cs"/>
              </a:rPr>
              <a:t>情報提供</a:t>
            </a:r>
          </a:p>
        </p:txBody>
      </p:sp>
      <p:sp>
        <p:nvSpPr>
          <p:cNvPr id="14" name="Rectangle 3"/>
          <p:cNvSpPr>
            <a:spLocks noChangeArrowheads="1"/>
          </p:cNvSpPr>
          <p:nvPr/>
        </p:nvSpPr>
        <p:spPr bwMode="auto">
          <a:xfrm>
            <a:off x="4929190" y="4357694"/>
            <a:ext cx="4000530" cy="1643074"/>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Observation Gap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rPr>
              <a:t>  </a:t>
            </a:r>
            <a:r>
              <a:rPr kumimoji="1" lang="en-US" altLang="ja-JP" sz="1800" b="1" kern="1200" dirty="0" smtClean="0">
                <a:solidFill>
                  <a:srgbClr val="F8F8F8"/>
                </a:solidFill>
                <a:latin typeface="Tahoma" pitchFamily="34" charset="0"/>
                <a:ea typeface="HGP創英角ｺﾞｼｯｸUB" pitchFamily="50" charset="-128"/>
                <a:cs typeface="+mn-cs"/>
              </a:rPr>
              <a:t>between GRACE</a:t>
            </a:r>
            <a:r>
              <a:rPr lang="ja-JP" altLang="en-US" sz="1800" b="1" dirty="0" smtClean="0">
                <a:solidFill>
                  <a:srgbClr val="F8F8F8"/>
                </a:solidFill>
              </a:rPr>
              <a:t> </a:t>
            </a:r>
            <a:r>
              <a:rPr lang="en-US" altLang="ja-JP" sz="1800" b="1" dirty="0" smtClean="0">
                <a:solidFill>
                  <a:srgbClr val="F8F8F8"/>
                </a:solidFill>
              </a:rPr>
              <a:t>and </a:t>
            </a:r>
            <a:r>
              <a:rPr kumimoji="1" lang="en-US" altLang="ja-JP" sz="1800" b="1" kern="1200" dirty="0" smtClean="0">
                <a:solidFill>
                  <a:srgbClr val="F8F8F8"/>
                </a:solidFill>
                <a:latin typeface="Tahoma" pitchFamily="34" charset="0"/>
                <a:ea typeface="HGP創英角ｺﾞｼｯｸUB" pitchFamily="50" charset="-128"/>
                <a:cs typeface="+mn-cs"/>
              </a:rPr>
              <a:t>GRACE-FO</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rPr>
              <a:t>(2012-16)</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F8F8F8"/>
                </a:solidFill>
                <a:latin typeface="Tahoma" pitchFamily="34" charset="0"/>
                <a:ea typeface="HGP創英角ｺﾞｼｯｸUB" pitchFamily="50" charset="-128"/>
                <a:cs typeface="+mn-cs"/>
                <a:sym typeface="Wingdings" pitchFamily="2" charset="2"/>
              </a:rPr>
              <a:t> </a:t>
            </a:r>
            <a:r>
              <a:rPr kumimoji="1" lang="en-US" altLang="ja-JP" sz="1800" b="1" kern="1200" dirty="0" smtClean="0">
                <a:solidFill>
                  <a:srgbClr val="CCECFF"/>
                </a:solidFill>
                <a:latin typeface="Tahoma" pitchFamily="34" charset="0"/>
                <a:ea typeface="HGP創英角ｺﾞｼｯｸUB" pitchFamily="50" charset="-128"/>
                <a:cs typeface="+mn-cs"/>
                <a:sym typeface="Wingdings" pitchFamily="2" charset="2"/>
              </a:rPr>
              <a:t>DPF contribution</a:t>
            </a:r>
          </a:p>
          <a:p>
            <a:pPr algn="l">
              <a:spcBef>
                <a:spcPct val="20000"/>
              </a:spcBef>
              <a:buClr>
                <a:srgbClr val="003366"/>
              </a:buClr>
              <a:buSzPct val="60000"/>
              <a:buNone/>
            </a:pPr>
            <a:r>
              <a:rPr lang="en-US" altLang="ja-JP" sz="1800" b="1" dirty="0" smtClean="0">
                <a:solidFill>
                  <a:srgbClr val="CCECFF"/>
                </a:solidFill>
                <a:sym typeface="Wingdings" pitchFamily="2" charset="2"/>
              </a:rPr>
              <a:t>          </a:t>
            </a:r>
            <a:r>
              <a:rPr lang="en-US" altLang="ja-JP" sz="1800" b="1" dirty="0" smtClean="0">
                <a:solidFill>
                  <a:srgbClr val="F8F8F8"/>
                </a:solidFill>
              </a:rPr>
              <a:t> in international network</a:t>
            </a:r>
            <a:endParaRPr kumimoji="1" lang="en-US" altLang="ja-JP" sz="1800" b="1" kern="1200" dirty="0" smtClean="0">
              <a:solidFill>
                <a:srgbClr val="CCECFF"/>
              </a:solidFill>
              <a:latin typeface="Tahoma" pitchFamily="34" charset="0"/>
              <a:ea typeface="HGP創英角ｺﾞｼｯｸUB" pitchFamily="50" charset="-128"/>
              <a:cs typeface="+mn-cs"/>
              <a:sym typeface="Wingdings" pitchFamily="2" charset="2"/>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sym typeface="Wingdings" pitchFamily="2" charset="2"/>
              </a:rPr>
              <a:t>            </a:t>
            </a:r>
            <a:endParaRPr kumimoji="1" lang="ja-JP" altLang="en-US" sz="1800" b="1" kern="1200" dirty="0">
              <a:solidFill>
                <a:srgbClr val="CCEC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FF7C80"/>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4643446"/>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R&amp;D for DPF (1)</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571472" y="1313956"/>
            <a:ext cx="4938713" cy="175785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Stabilized Laser</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BBM development</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Y</a:t>
            </a:r>
            <a:r>
              <a:rPr kumimoji="1" lang="en-US" altLang="ja-JP" sz="2000" b="1" kern="1200" dirty="0" smtClean="0">
                <a:solidFill>
                  <a:srgbClr val="F8F8F8"/>
                </a:solidFill>
                <a:latin typeface="Tahoma" pitchFamily="34" charset="0"/>
                <a:ea typeface="HGP創英角ｺﾞｼｯｸUB" pitchFamily="50" charset="-128"/>
                <a:cs typeface="+mn-cs"/>
              </a:rPr>
              <a:t>b:YAG </a:t>
            </a:r>
            <a:r>
              <a:rPr kumimoji="1" lang="en-US" altLang="ja-JP" sz="2000" b="1" kern="1200" dirty="0">
                <a:solidFill>
                  <a:srgbClr val="F8F8F8"/>
                </a:solidFill>
                <a:latin typeface="Tahoma" pitchFamily="34" charset="0"/>
                <a:ea typeface="HGP創英角ｺﾞｼｯｸUB" pitchFamily="50" charset="-128"/>
                <a:cs typeface="+mn-cs"/>
              </a:rPr>
              <a:t>(NPRO) </a:t>
            </a:r>
            <a:r>
              <a:rPr lang="en-US" altLang="ja-JP" sz="2000" b="1" dirty="0" smtClean="0">
                <a:solidFill>
                  <a:srgbClr val="F8F8F8"/>
                </a:solidFill>
              </a:rPr>
              <a:t>source</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Saturated absorption by I</a:t>
            </a:r>
            <a:r>
              <a:rPr kumimoji="1" lang="en-US" altLang="ja-JP" sz="2000" b="1" kern="1200" baseline="-25000" dirty="0" smtClean="0">
                <a:solidFill>
                  <a:srgbClr val="F8F8F8"/>
                </a:solidFill>
                <a:latin typeface="Tahoma" pitchFamily="34" charset="0"/>
                <a:ea typeface="HGP創英角ｺﾞｼｯｸUB" pitchFamily="50" charset="-128"/>
                <a:cs typeface="+mn-cs"/>
              </a:rPr>
              <a:t>2</a:t>
            </a:r>
            <a:endParaRPr kumimoji="1" lang="ja-JP" altLang="en-US" sz="2000" b="1" kern="1200" baseline="-250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Stability test, Packaging</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5396" name="Rectangle 20"/>
          <p:cNvSpPr>
            <a:spLocks noChangeArrowheads="1"/>
          </p:cNvSpPr>
          <p:nvPr/>
        </p:nvSpPr>
        <p:spPr bwMode="auto">
          <a:xfrm>
            <a:off x="4375321" y="1142984"/>
            <a:ext cx="1247804"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By M.Musha</a:t>
            </a:r>
            <a:endParaRPr kumimoji="1" lang="ja-JP" altLang="en-US" sz="1400" b="1" kern="1200" dirty="0">
              <a:solidFill>
                <a:srgbClr val="F8F8F8"/>
              </a:solidFill>
              <a:latin typeface="Tahoma" pitchFamily="34" charset="0"/>
              <a:ea typeface="HGP創英角ｺﾞｼｯｸUB" pitchFamily="50" charset="-128"/>
              <a:cs typeface="+mn-cs"/>
            </a:endParaRPr>
          </a:p>
        </p:txBody>
      </p:sp>
      <p:pic>
        <p:nvPicPr>
          <p:cNvPr id="894977" name="Picture 1"/>
          <p:cNvPicPr>
            <a:picLocks noChangeAspect="1" noChangeArrowheads="1"/>
          </p:cNvPicPr>
          <p:nvPr/>
        </p:nvPicPr>
        <p:blipFill>
          <a:blip r:embed="rId3"/>
          <a:srcRect/>
          <a:stretch>
            <a:fillRect/>
          </a:stretch>
        </p:blipFill>
        <p:spPr bwMode="auto">
          <a:xfrm>
            <a:off x="5294298" y="928670"/>
            <a:ext cx="3135354" cy="2571768"/>
          </a:xfrm>
          <a:prstGeom prst="rect">
            <a:avLst/>
          </a:prstGeom>
          <a:noFill/>
          <a:ln w="15875" cap="flat" cmpd="sng">
            <a:noFill/>
            <a:prstDash val="solid"/>
            <a:miter lim="800000"/>
            <a:headEnd/>
            <a:tailEnd/>
          </a:ln>
          <a:effectLst/>
        </p:spPr>
      </p:pic>
      <p:pic>
        <p:nvPicPr>
          <p:cNvPr id="15" name="図 6" descr="DSCF5601.JPG"/>
          <p:cNvPicPr>
            <a:picLocks noChangeAspect="1"/>
          </p:cNvPicPr>
          <p:nvPr/>
        </p:nvPicPr>
        <p:blipFill>
          <a:blip r:embed="rId4" cstate="print"/>
          <a:srcRect l="17717" r="17717"/>
          <a:stretch>
            <a:fillRect/>
          </a:stretch>
        </p:blipFill>
        <p:spPr bwMode="auto">
          <a:xfrm>
            <a:off x="4500562" y="3500438"/>
            <a:ext cx="1675798" cy="1946652"/>
          </a:xfrm>
          <a:prstGeom prst="rect">
            <a:avLst/>
          </a:prstGeom>
          <a:noFill/>
          <a:ln w="9525">
            <a:noFill/>
            <a:miter lim="800000"/>
            <a:headEnd/>
            <a:tailEnd/>
          </a:ln>
        </p:spPr>
      </p:pic>
      <p:pic>
        <p:nvPicPr>
          <p:cNvPr id="29" name="図 28" descr=":PICT00430.jpg"/>
          <p:cNvPicPr/>
          <p:nvPr/>
        </p:nvPicPr>
        <p:blipFill>
          <a:blip r:embed="rId5" cstate="print"/>
          <a:srcRect/>
          <a:stretch>
            <a:fillRect/>
          </a:stretch>
        </p:blipFill>
        <p:spPr bwMode="auto">
          <a:xfrm>
            <a:off x="5857884" y="4286256"/>
            <a:ext cx="3000396" cy="2000264"/>
          </a:xfrm>
          <a:prstGeom prst="rect">
            <a:avLst/>
          </a:prstGeom>
          <a:noFill/>
          <a:ln w="9525">
            <a:noFill/>
            <a:miter lim="800000"/>
            <a:headEnd/>
            <a:tailEnd/>
          </a:ln>
        </p:spPr>
      </p:pic>
      <p:sp>
        <p:nvSpPr>
          <p:cNvPr id="1125397" name="Rectangle 21"/>
          <p:cNvSpPr>
            <a:spLocks noChangeArrowheads="1"/>
          </p:cNvSpPr>
          <p:nvPr/>
        </p:nvSpPr>
        <p:spPr bwMode="auto">
          <a:xfrm>
            <a:off x="7715272" y="3786190"/>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F8F8F8"/>
                </a:solidFill>
                <a:latin typeface="Tahoma" pitchFamily="34" charset="0"/>
                <a:ea typeface="HGP創英角ｺﾞｼｯｸUB" pitchFamily="50" charset="-128"/>
                <a:cs typeface="+mn-cs"/>
              </a:rPr>
              <a:t>By S.Sato</a:t>
            </a:r>
            <a:endParaRPr kumimoji="1" lang="ja-JP" altLang="en-US" sz="1400" b="1" kern="1200" dirty="0">
              <a:solidFill>
                <a:srgbClr val="F8F8F8"/>
              </a:solidFill>
              <a:latin typeface="Tahoma" pitchFamily="34" charset="0"/>
              <a:ea typeface="HGP創英角ｺﾞｼｯｸUB" pitchFamily="50" charset="-128"/>
              <a:cs typeface="+mn-cs"/>
            </a:endParaRPr>
          </a:p>
        </p:txBody>
      </p:sp>
      <p:sp>
        <p:nvSpPr>
          <p:cNvPr id="1125391" name="Rectangle 15"/>
          <p:cNvSpPr>
            <a:spLocks noChangeArrowheads="1"/>
          </p:cNvSpPr>
          <p:nvPr/>
        </p:nvSpPr>
        <p:spPr bwMode="auto">
          <a:xfrm>
            <a:off x="642910" y="3786190"/>
            <a:ext cx="4000528" cy="141301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IFO and housing</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BBM-EM development</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8F8F8"/>
                </a:solidFill>
                <a:sym typeface="Wingdings" pitchFamily="2" charset="2"/>
              </a:rPr>
              <a:t>Test of concepts</a:t>
            </a:r>
            <a:endParaRPr kumimoji="1" lang="ja-JP" altLang="en-US" sz="2000" b="1" kern="1200" dirty="0">
              <a:solidFill>
                <a:srgbClr val="F8F8F8"/>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kumimoji="1" lang="ja-JP" altLang="en-US" sz="2000" b="1" kern="1200" dirty="0" smtClean="0">
                <a:solidFill>
                  <a:srgbClr val="F8F8F8"/>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8F8F8"/>
                </a:solidFill>
                <a:sym typeface="Wingdings" pitchFamily="2" charset="2"/>
              </a:rPr>
              <a:t>Earth gravity s</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ensors</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5398" name="Rectangle 22"/>
          <p:cNvSpPr>
            <a:spLocks noChangeArrowheads="1"/>
          </p:cNvSpPr>
          <p:nvPr/>
        </p:nvSpPr>
        <p:spPr bwMode="auto">
          <a:xfrm>
            <a:off x="4714876" y="5786454"/>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F8F8F8"/>
                </a:solidFill>
                <a:latin typeface="Tahoma" pitchFamily="34" charset="0"/>
                <a:ea typeface="HGP創英角ｺﾞｼｯｸUB" pitchFamily="50" charset="-128"/>
                <a:cs typeface="+mn-cs"/>
              </a:rPr>
              <a:t>By A.Araya</a:t>
            </a:r>
            <a:endParaRPr kumimoji="1" lang="ja-JP" altLang="en-US" sz="1400" b="1" kern="1200" dirty="0">
              <a:solidFill>
                <a:srgbClr val="F8F8F8"/>
              </a:solidFill>
              <a:latin typeface="Tahoma" pitchFamily="34" charset="0"/>
              <a:ea typeface="HGP創英角ｺﾞｼｯｸUB" pitchFamily="50" charset="-128"/>
              <a:cs typeface="+mn-cs"/>
            </a:endParaRPr>
          </a:p>
        </p:txBody>
      </p:sp>
      <p:sp>
        <p:nvSpPr>
          <p:cNvPr id="12" name="Rectangle 16"/>
          <p:cNvSpPr>
            <a:spLocks noChangeArrowheads="1"/>
          </p:cNvSpPr>
          <p:nvPr/>
        </p:nvSpPr>
        <p:spPr bwMode="auto">
          <a:xfrm>
            <a:off x="1000100" y="5286388"/>
            <a:ext cx="3786214" cy="100642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S.Sato’s talk</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CCECFF"/>
                </a:solidFill>
                <a:latin typeface="Tahoma" pitchFamily="34" charset="0"/>
                <a:ea typeface="HGP創英角ｺﾞｼｯｸUB" pitchFamily="50" charset="-128"/>
                <a:cs typeface="+mn-cs"/>
              </a:rPr>
              <a:t>    (P. Session #2, </a:t>
            </a:r>
            <a:r>
              <a:rPr lang="en-US" altLang="ja-JP" sz="1800" b="1" dirty="0" smtClean="0">
                <a:solidFill>
                  <a:srgbClr val="CCECFF"/>
                </a:solidFill>
              </a:rPr>
              <a:t>T</a:t>
            </a:r>
            <a:r>
              <a:rPr kumimoji="1" lang="en-US" altLang="ja-JP" sz="1800" b="1" kern="1200" dirty="0" smtClean="0">
                <a:solidFill>
                  <a:srgbClr val="CCECFF"/>
                </a:solidFill>
                <a:latin typeface="Tahoma" pitchFamily="34" charset="0"/>
                <a:ea typeface="HGP創英角ｺﾞｼｯｸUB" pitchFamily="50" charset="-128"/>
                <a:cs typeface="+mn-cs"/>
              </a:rPr>
              <a:t>oday)</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Y.Wakabayashi’s poster</a:t>
            </a:r>
            <a:endParaRPr kumimoji="1" lang="ja-JP" altLang="en-US" sz="1800" b="1" kern="1200" dirty="0">
              <a:solidFill>
                <a:srgbClr val="CCEC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p:txBody>
          <a:bodyPr/>
          <a:lstStyle/>
          <a:p>
            <a:r>
              <a:rPr lang="en-US" altLang="ja-JP" dirty="0" smtClean="0"/>
              <a:t>R&amp;D for DPF (2)</a:t>
            </a:r>
            <a:endParaRPr lang="ja-JP" altLang="en-US"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23339" name="Rectangle 11"/>
          <p:cNvSpPr>
            <a:spLocks noChangeArrowheads="1"/>
          </p:cNvSpPr>
          <p:nvPr/>
        </p:nvSpPr>
        <p:spPr bwMode="auto">
          <a:xfrm>
            <a:off x="460383" y="1285860"/>
            <a:ext cx="5468939" cy="212365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Attitude control and Drag-free</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Satellite structure (mass distribution)</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Passive </a:t>
            </a:r>
            <a:r>
              <a:rPr lang="en-US" altLang="ja-JP" sz="2000" b="1" dirty="0" smtClean="0">
                <a:solidFill>
                  <a:srgbClr val="F8F8F8"/>
                </a:solidFill>
              </a:rPr>
              <a:t>attitude stabilization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by gravity gradient</a:t>
            </a:r>
            <a:endParaRPr kumimoji="1" lang="ja-JP" altLang="en-US" sz="2000" b="1" kern="1200" dirty="0">
              <a:solidFill>
                <a:srgbClr val="F8F8F8"/>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lang="ja-JP" altLang="en-US" sz="2000" b="1" dirty="0">
                <a:solidFill>
                  <a:srgbClr val="F8F8F8"/>
                </a:solidFill>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Mission thruster position</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sym typeface="Wingdings" pitchFamily="2" charset="2"/>
              </a:rPr>
              <a:t>    Control topology</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3338" name="Rectangle 10"/>
          <p:cNvSpPr>
            <a:spLocks noChangeArrowheads="1"/>
          </p:cNvSpPr>
          <p:nvPr/>
        </p:nvSpPr>
        <p:spPr bwMode="auto">
          <a:xfrm>
            <a:off x="357158" y="4000504"/>
            <a:ext cx="5181600" cy="209012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Thruster</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lang="en-US" altLang="ja-JP" sz="2000" b="1" dirty="0" smtClean="0">
                <a:solidFill>
                  <a:srgbClr val="F8F8F8"/>
                </a:solidFill>
                <a:latin typeface="Tahoma" pitchFamily="34" charset="0"/>
                <a:ea typeface="HGP創英角ｺﾞｼｯｸUB" pitchFamily="50" charset="-128"/>
              </a:rPr>
              <a:t>System design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a:t>
            </a:r>
            <a:r>
              <a:rPr lang="en-US" altLang="ja-JP" sz="2000" b="1" dirty="0" smtClean="0">
                <a:solidFill>
                  <a:srgbClr val="F8F8F8"/>
                </a:solidFill>
                <a:latin typeface="Tahoma" pitchFamily="34" charset="0"/>
                <a:ea typeface="HGP創英角ｺﾞｼｯｸUB" pitchFamily="50" charset="-128"/>
              </a:rPr>
              <a:t>with existing tech.</a:t>
            </a:r>
            <a:endParaRPr kumimoji="1" lang="en-US" altLang="ja-JP" sz="2000" b="1"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latin typeface="Tahoma" pitchFamily="34" charset="0"/>
                <a:ea typeface="HGP創英角ｺﾞｼｯｸUB" pitchFamily="50" charset="-128"/>
              </a:rPr>
              <a:t>  </a:t>
            </a:r>
            <a:r>
              <a:rPr lang="en-US" altLang="ja-JP" sz="2000" b="1" dirty="0" smtClean="0">
                <a:solidFill>
                  <a:srgbClr val="F8F8F8"/>
                </a:solidFill>
              </a:rPr>
              <a:t>Noise meas. system</a:t>
            </a:r>
            <a:endParaRPr kumimoji="1" lang="en-US" altLang="ja-JP" sz="2000" b="1"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latin typeface="Tahoma" pitchFamily="34" charset="0"/>
                <a:ea typeface="HGP創英角ｺﾞｼｯｸUB" pitchFamily="50" charset="-128"/>
              </a:rPr>
              <a:t>        </a:t>
            </a:r>
            <a:r>
              <a:rPr kumimoji="1" lang="en-US" altLang="ja-JP" sz="2000" b="1" kern="1200" dirty="0" smtClean="0">
                <a:solidFill>
                  <a:srgbClr val="F8F8F8"/>
                </a:solidFill>
                <a:latin typeface="Tahoma" pitchFamily="34" charset="0"/>
                <a:ea typeface="HGP創英角ｺﾞｼｯｸUB" pitchFamily="50" charset="-128"/>
                <a:cs typeface="+mn-cs"/>
              </a:rPr>
              <a:t>(thruster stand) </a:t>
            </a:r>
          </a:p>
          <a:p>
            <a:pPr algn="l" rtl="0" fontAlgn="base">
              <a:lnSpc>
                <a:spcPct val="110000"/>
              </a:lnSpc>
              <a:spcBef>
                <a:spcPct val="0"/>
              </a:spcBef>
              <a:spcAft>
                <a:spcPct val="0"/>
              </a:spcAft>
              <a:buClr>
                <a:srgbClr val="003366"/>
              </a:buClr>
              <a:buSzPct val="70000"/>
              <a:buFont typeface="Wingdings" pitchFamily="2" charset="2"/>
              <a:buNone/>
            </a:pPr>
            <a:r>
              <a:rPr lang="ja-JP" altLang="en-US"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rPr>
              <a:t>Development of </a:t>
            </a:r>
            <a:r>
              <a:rPr lang="en-US" altLang="ja-JP" sz="2000" b="1" dirty="0" smtClean="0">
                <a:solidFill>
                  <a:srgbClr val="F8F8F8"/>
                </a:solidFill>
                <a:latin typeface="Tahoma" pitchFamily="34" charset="0"/>
                <a:ea typeface="HGP創英角ｺﾞｼｯｸUB" pitchFamily="50" charset="-128"/>
              </a:rPr>
              <a:t>Slit FEEP</a:t>
            </a:r>
            <a:endParaRPr kumimoji="1" lang="ja-JP" altLang="en-US" sz="2000" b="1" kern="1200" dirty="0">
              <a:solidFill>
                <a:srgbClr val="F8F8F8"/>
              </a:solidFill>
              <a:latin typeface="Tahoma" pitchFamily="34" charset="0"/>
              <a:ea typeface="HGP創英角ｺﾞｼｯｸUB" pitchFamily="50" charset="-128"/>
              <a:cs typeface="+mn-cs"/>
            </a:endParaRPr>
          </a:p>
        </p:txBody>
      </p:sp>
      <p:pic>
        <p:nvPicPr>
          <p:cNvPr id="1123343" name="Picture 15"/>
          <p:cNvPicPr>
            <a:picLocks noChangeAspect="1" noChangeArrowheads="1"/>
          </p:cNvPicPr>
          <p:nvPr/>
        </p:nvPicPr>
        <p:blipFill>
          <a:blip r:embed="rId3"/>
          <a:srcRect/>
          <a:stretch>
            <a:fillRect/>
          </a:stretch>
        </p:blipFill>
        <p:spPr bwMode="auto">
          <a:xfrm>
            <a:off x="6813353" y="4624416"/>
            <a:ext cx="2116365" cy="1590666"/>
          </a:xfrm>
          <a:prstGeom prst="rect">
            <a:avLst/>
          </a:prstGeom>
          <a:noFill/>
          <a:ln w="15875">
            <a:noFill/>
            <a:miter lim="800000"/>
            <a:headEnd/>
            <a:tailEnd/>
          </a:ln>
          <a:effectLst/>
        </p:spPr>
      </p:pic>
      <p:sp>
        <p:nvSpPr>
          <p:cNvPr id="1123346" name="Rectangle 18"/>
          <p:cNvSpPr>
            <a:spLocks noChangeArrowheads="1"/>
          </p:cNvSpPr>
          <p:nvPr/>
        </p:nvSpPr>
        <p:spPr bwMode="auto">
          <a:xfrm>
            <a:off x="7429520" y="4000504"/>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B2B2B2"/>
                </a:solidFill>
                <a:latin typeface="Tahoma" pitchFamily="34" charset="0"/>
                <a:ea typeface="HGP創英角ｺﾞｼｯｸUB" pitchFamily="50" charset="-128"/>
                <a:cs typeface="+mn-cs"/>
              </a:rPr>
              <a:t>By I.Funaki</a:t>
            </a:r>
            <a:endParaRPr kumimoji="1" lang="ja-JP" altLang="en-US" sz="1400" b="1" kern="1200" dirty="0">
              <a:solidFill>
                <a:srgbClr val="B2B2B2"/>
              </a:solidFill>
              <a:latin typeface="Tahoma" pitchFamily="34" charset="0"/>
              <a:ea typeface="HGP創英角ｺﾞｼｯｸUB" pitchFamily="50" charset="-128"/>
              <a:cs typeface="+mn-cs"/>
            </a:endParaRPr>
          </a:p>
        </p:txBody>
      </p:sp>
      <p:pic>
        <p:nvPicPr>
          <p:cNvPr id="892929" name="Picture 1"/>
          <p:cNvPicPr>
            <a:picLocks noChangeAspect="1" noChangeArrowheads="1"/>
          </p:cNvPicPr>
          <p:nvPr/>
        </p:nvPicPr>
        <p:blipFill>
          <a:blip r:embed="rId4"/>
          <a:srcRect/>
          <a:stretch>
            <a:fillRect/>
          </a:stretch>
        </p:blipFill>
        <p:spPr bwMode="auto">
          <a:xfrm>
            <a:off x="5715008" y="1071546"/>
            <a:ext cx="2951797" cy="2786082"/>
          </a:xfrm>
          <a:prstGeom prst="rect">
            <a:avLst/>
          </a:prstGeom>
          <a:noFill/>
          <a:ln w="15875" cap="flat" cmpd="sng">
            <a:noFill/>
            <a:prstDash val="solid"/>
            <a:miter lim="800000"/>
            <a:headEnd/>
            <a:tailEnd/>
          </a:ln>
          <a:effectLst/>
        </p:spPr>
      </p:pic>
      <p:sp>
        <p:nvSpPr>
          <p:cNvPr id="1123347" name="Rectangle 19"/>
          <p:cNvSpPr>
            <a:spLocks noChangeArrowheads="1"/>
          </p:cNvSpPr>
          <p:nvPr/>
        </p:nvSpPr>
        <p:spPr bwMode="auto">
          <a:xfrm>
            <a:off x="7643834" y="1125525"/>
            <a:ext cx="1357322"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B2B2B2"/>
                </a:solidFill>
                <a:latin typeface="Tahoma" pitchFamily="34" charset="0"/>
                <a:ea typeface="HGP創英角ｺﾞｼｯｸUB" pitchFamily="50" charset="-128"/>
                <a:cs typeface="+mn-cs"/>
              </a:rPr>
              <a:t>By</a:t>
            </a: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B2B2B2"/>
                </a:solidFill>
              </a:rPr>
              <a:t>S.Moriwaki</a:t>
            </a:r>
            <a:endParaRPr kumimoji="1" lang="ja-JP" altLang="en-US" sz="1400" b="1" kern="1200" dirty="0">
              <a:solidFill>
                <a:srgbClr val="B2B2B2"/>
              </a:solidFill>
              <a:latin typeface="Tahoma" pitchFamily="34" charset="0"/>
              <a:ea typeface="HGP創英角ｺﾞｼｯｸUB" pitchFamily="50" charset="-128"/>
              <a:cs typeface="+mn-cs"/>
            </a:endParaRPr>
          </a:p>
        </p:txBody>
      </p:sp>
      <p:pic>
        <p:nvPicPr>
          <p:cNvPr id="892930" name="Picture 2" descr="　スリットFEEP"/>
          <p:cNvPicPr>
            <a:picLocks noChangeAspect="1" noChangeArrowheads="1"/>
          </p:cNvPicPr>
          <p:nvPr/>
        </p:nvPicPr>
        <p:blipFill>
          <a:blip r:embed="rId5" cstate="print"/>
          <a:srcRect/>
          <a:stretch>
            <a:fillRect/>
          </a:stretch>
        </p:blipFill>
        <p:spPr bwMode="auto">
          <a:xfrm>
            <a:off x="4071934" y="4643446"/>
            <a:ext cx="2651222" cy="1555751"/>
          </a:xfrm>
          <a:prstGeom prst="rect">
            <a:avLst/>
          </a:prstGeom>
          <a:noFill/>
          <a:ln w="9525">
            <a:noFill/>
            <a:miter lim="800000"/>
            <a:headEnd/>
            <a:tailEnd/>
          </a:ln>
        </p:spPr>
      </p:pic>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3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33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33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2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338" grpId="0"/>
      <p:bldP spid="11233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solidFill>
                  <a:srgbClr val="FF7C80"/>
                </a:solidFill>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FF7C80"/>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164305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 launch and operation</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25392" name="Rectangle 16"/>
          <p:cNvSpPr>
            <a:spLocks noChangeArrowheads="1"/>
          </p:cNvSpPr>
          <p:nvPr/>
        </p:nvSpPr>
        <p:spPr bwMode="auto">
          <a:xfrm>
            <a:off x="6286512" y="3994207"/>
            <a:ext cx="2643206" cy="100642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W.Kokuyama’s talk</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CCECFF"/>
                </a:solidFill>
                <a:latin typeface="Tahoma" pitchFamily="34" charset="0"/>
                <a:ea typeface="HGP創英角ｺﾞｼｯｸUB" pitchFamily="50" charset="-128"/>
                <a:cs typeface="+mn-cs"/>
              </a:rPr>
              <a:t>     (P. Session #2,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                        T</a:t>
            </a:r>
            <a:r>
              <a:rPr kumimoji="1" lang="en-US" altLang="ja-JP" sz="1800" b="1" kern="1200" dirty="0" smtClean="0">
                <a:solidFill>
                  <a:srgbClr val="CCECFF"/>
                </a:solidFill>
                <a:latin typeface="Tahoma" pitchFamily="34" charset="0"/>
                <a:ea typeface="HGP創英角ｺﾞｼｯｸUB" pitchFamily="50" charset="-128"/>
                <a:cs typeface="+mn-cs"/>
              </a:rPr>
              <a:t>oday)</a:t>
            </a:r>
            <a:endParaRPr kumimoji="1" lang="ja-JP" altLang="en-US" sz="1800" b="1" kern="1200" dirty="0">
              <a:solidFill>
                <a:srgbClr val="CCECFF"/>
              </a:solidFill>
              <a:latin typeface="Tahoma" pitchFamily="34" charset="0"/>
              <a:ea typeface="HGP創英角ｺﾞｼｯｸUB" pitchFamily="50" charset="-128"/>
              <a:cs typeface="+mn-cs"/>
            </a:endParaRPr>
          </a:p>
        </p:txBody>
      </p:sp>
      <p:sp>
        <p:nvSpPr>
          <p:cNvPr id="20" name="Rectangle 16"/>
          <p:cNvSpPr>
            <a:spLocks noChangeArrowheads="1"/>
          </p:cNvSpPr>
          <p:nvPr/>
        </p:nvSpPr>
        <p:spPr bwMode="auto">
          <a:xfrm>
            <a:off x="357158" y="714356"/>
            <a:ext cx="500066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Tiny GW detector module</a:t>
            </a:r>
            <a:endParaRPr kumimoji="1" lang="en-US" altLang="ja-JP" sz="2000" b="1" kern="1200" dirty="0" smtClean="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Launched in Jan. 23, 2009</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50" name="AutoShape 2"/>
          <p:cNvSpPr>
            <a:spLocks noChangeArrowheads="1"/>
          </p:cNvSpPr>
          <p:nvPr/>
        </p:nvSpPr>
        <p:spPr bwMode="auto">
          <a:xfrm>
            <a:off x="250825" y="1916112"/>
            <a:ext cx="6481763"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1"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52"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53"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54"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55"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6"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7"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8" name="Picture 16" descr="IMG_0261"/>
          <p:cNvPicPr>
            <a:picLocks noChangeAspect="1" noChangeArrowheads="1"/>
          </p:cNvPicPr>
          <p:nvPr/>
        </p:nvPicPr>
        <p:blipFill>
          <a:blip r:embed="rId4"/>
          <a:srcRect/>
          <a:stretch>
            <a:fillRect/>
          </a:stretch>
        </p:blipFill>
        <p:spPr bwMode="auto">
          <a:xfrm>
            <a:off x="4643438" y="5276850"/>
            <a:ext cx="1812925" cy="1104900"/>
          </a:xfrm>
          <a:prstGeom prst="rect">
            <a:avLst/>
          </a:prstGeom>
          <a:noFill/>
          <a:ln w="9525">
            <a:noFill/>
            <a:miter lim="800000"/>
            <a:headEnd/>
            <a:tailEnd/>
          </a:ln>
        </p:spPr>
      </p:pic>
      <p:pic>
        <p:nvPicPr>
          <p:cNvPr id="59" name="Picture 17"/>
          <p:cNvPicPr>
            <a:picLocks noChangeAspect="1" noChangeArrowheads="1"/>
          </p:cNvPicPr>
          <p:nvPr/>
        </p:nvPicPr>
        <p:blipFill>
          <a:blip r:embed="rId5"/>
          <a:srcRect/>
          <a:stretch>
            <a:fillRect/>
          </a:stretch>
        </p:blipFill>
        <p:spPr bwMode="auto">
          <a:xfrm>
            <a:off x="611188" y="3141663"/>
            <a:ext cx="1511300" cy="1417637"/>
          </a:xfrm>
          <a:prstGeom prst="rect">
            <a:avLst/>
          </a:prstGeom>
          <a:noFill/>
          <a:ln w="15875">
            <a:noFill/>
            <a:miter lim="800000"/>
            <a:headEnd/>
            <a:tailEnd/>
          </a:ln>
        </p:spPr>
      </p:pic>
      <p:pic>
        <p:nvPicPr>
          <p:cNvPr id="60" name="Picture 18"/>
          <p:cNvPicPr>
            <a:picLocks noChangeAspect="1" noChangeArrowheads="1"/>
          </p:cNvPicPr>
          <p:nvPr/>
        </p:nvPicPr>
        <p:blipFill>
          <a:blip r:embed="rId6"/>
          <a:srcRect/>
          <a:stretch>
            <a:fillRect/>
          </a:stretch>
        </p:blipFill>
        <p:spPr bwMode="auto">
          <a:xfrm>
            <a:off x="379413" y="4797425"/>
            <a:ext cx="1493837" cy="1511300"/>
          </a:xfrm>
          <a:prstGeom prst="rect">
            <a:avLst/>
          </a:prstGeom>
          <a:noFill/>
          <a:ln w="15875">
            <a:noFill/>
            <a:miter lim="800000"/>
            <a:headEnd/>
            <a:tailEnd/>
          </a:ln>
        </p:spPr>
      </p:pic>
      <p:sp>
        <p:nvSpPr>
          <p:cNvPr id="61" name="Rectangle 19"/>
          <p:cNvSpPr>
            <a:spLocks noChangeArrowheads="1"/>
          </p:cNvSpPr>
          <p:nvPr/>
        </p:nvSpPr>
        <p:spPr bwMode="auto">
          <a:xfrm>
            <a:off x="285720"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62"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63"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64"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5" name="図 16" descr="photo_sat_3_01L.jpg"/>
          <p:cNvPicPr>
            <a:picLocks noChangeAspect="1"/>
          </p:cNvPicPr>
          <p:nvPr/>
        </p:nvPicPr>
        <p:blipFill>
          <a:blip r:embed="rId7" cstate="print"/>
          <a:srcRect/>
          <a:stretch>
            <a:fillRect/>
          </a:stretch>
        </p:blipFill>
        <p:spPr bwMode="auto">
          <a:xfrm>
            <a:off x="5714949" y="785794"/>
            <a:ext cx="2947303" cy="2357454"/>
          </a:xfrm>
          <a:prstGeom prst="rect">
            <a:avLst/>
          </a:prstGeom>
          <a:noFill/>
          <a:ln w="9525">
            <a:noFill/>
            <a:miter lim="800000"/>
            <a:headEnd/>
            <a:tailEnd/>
          </a:ln>
        </p:spPr>
      </p:pic>
      <p:sp>
        <p:nvSpPr>
          <p:cNvPr id="1125401" name="Rectangle 25"/>
          <p:cNvSpPr>
            <a:spLocks noChangeArrowheads="1"/>
          </p:cNvSpPr>
          <p:nvPr/>
        </p:nvSpPr>
        <p:spPr bwMode="auto">
          <a:xfrm>
            <a:off x="8215338" y="857232"/>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Photo</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en-US" altLang="ja-JP" sz="1400" b="1" kern="1200" dirty="0" smtClean="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   </a:t>
            </a:r>
            <a:r>
              <a:rPr kumimoji="1" lang="en-US" altLang="ja-JP" sz="1400" b="1" kern="1200" dirty="0" smtClean="0">
                <a:solidFill>
                  <a:srgbClr val="F8F8F8"/>
                </a:solidFill>
                <a:latin typeface="Tahoma" pitchFamily="34" charset="0"/>
                <a:ea typeface="HGP創英角ｺﾞｼｯｸUB" pitchFamily="50" charset="-128"/>
                <a:cs typeface="+mn-cs"/>
              </a:rPr>
              <a:t>JAXA</a:t>
            </a:r>
            <a:endParaRPr kumimoji="1" lang="en-US" altLang="ja-JP" sz="1400" b="1" kern="1200" dirty="0">
              <a:solidFill>
                <a:srgbClr val="F8F8F8"/>
              </a:solidFill>
              <a:latin typeface="Tahoma" pitchFamily="34" charset="0"/>
              <a:ea typeface="HGP創英角ｺﾞｼｯｸUB" pitchFamily="50" charset="-128"/>
              <a:cs typeface="+mn-cs"/>
            </a:endParaRPr>
          </a:p>
        </p:txBody>
      </p:sp>
      <p:sp>
        <p:nvSpPr>
          <p:cNvPr id="21" name="円/楕円 20"/>
          <p:cNvSpPr/>
          <p:nvPr/>
        </p:nvSpPr>
        <p:spPr bwMode="auto">
          <a:xfrm>
            <a:off x="6643702" y="2571744"/>
            <a:ext cx="357190" cy="357190"/>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5" name="Line 12"/>
          <p:cNvSpPr>
            <a:spLocks noChangeShapeType="1"/>
          </p:cNvSpPr>
          <p:nvPr/>
        </p:nvSpPr>
        <p:spPr bwMode="auto">
          <a:xfrm flipH="1">
            <a:off x="5715008" y="2857496"/>
            <a:ext cx="928694" cy="500066"/>
          </a:xfrm>
          <a:prstGeom prst="line">
            <a:avLst/>
          </a:prstGeom>
          <a:noFill/>
          <a:ln w="127000">
            <a:solidFill>
              <a:srgbClr val="99CC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66" name="下矢印 65"/>
          <p:cNvSpPr/>
          <p:nvPr/>
        </p:nvSpPr>
        <p:spPr bwMode="auto">
          <a:xfrm rot="5400000" flipV="1">
            <a:off x="1035819" y="1535893"/>
            <a:ext cx="285752" cy="214314"/>
          </a:xfrm>
          <a:prstGeom prst="down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7" name="Rectangle 16"/>
          <p:cNvSpPr>
            <a:spLocks noChangeArrowheads="1"/>
          </p:cNvSpPr>
          <p:nvPr/>
        </p:nvSpPr>
        <p:spPr bwMode="auto">
          <a:xfrm>
            <a:off x="1285852" y="1445113"/>
            <a:ext cx="3214710" cy="3988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99CCFF"/>
                </a:solidFill>
              </a:rPr>
              <a:t>In-orbit operation</a:t>
            </a:r>
            <a:endParaRPr kumimoji="1" lang="en-US" altLang="ja-JP" sz="2000" b="1" kern="1200" dirty="0" smtClean="0">
              <a:solidFill>
                <a:srgbClr val="99CC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Rectangle 3"/>
          <p:cNvSpPr>
            <a:spLocks noGrp="1" noChangeArrowheads="1"/>
          </p:cNvSpPr>
          <p:nvPr>
            <p:ph type="title"/>
          </p:nvPr>
        </p:nvSpPr>
        <p:spPr/>
        <p:txBody>
          <a:bodyPr/>
          <a:lstStyle/>
          <a:p>
            <a:r>
              <a:rPr lang="en-US" altLang="ja-JP" dirty="0" smtClean="0"/>
              <a:t>DPF mission status</a:t>
            </a:r>
            <a:endParaRPr lang="ja-JP" altLang="en-US" dirty="0"/>
          </a:p>
        </p:txBody>
      </p:sp>
      <p:sp>
        <p:nvSpPr>
          <p:cNvPr id="16"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826384" name="Rectangle 16"/>
          <p:cNvSpPr>
            <a:spLocks noChangeArrowheads="1"/>
          </p:cNvSpPr>
          <p:nvPr/>
        </p:nvSpPr>
        <p:spPr bwMode="auto">
          <a:xfrm>
            <a:off x="357158" y="1541855"/>
            <a:ext cx="4824413" cy="791307"/>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DPF </a:t>
            </a:r>
            <a:r>
              <a:rPr lang="en-US" altLang="ja-JP" sz="2000" b="1" dirty="0" smtClean="0">
                <a:solidFill>
                  <a:srgbClr val="DDDDDD"/>
                </a:solidFill>
              </a:rPr>
              <a:t>: O</a:t>
            </a:r>
            <a:r>
              <a:rPr lang="en-US" altLang="ja-JP" sz="2000" b="1" dirty="0" smtClean="0">
                <a:solidFill>
                  <a:srgbClr val="DDDDDD"/>
                </a:solidFill>
                <a:latin typeface="Tahoma" pitchFamily="34" charset="0"/>
                <a:ea typeface="HGP創英角ｺﾞｼｯｸUB" pitchFamily="50" charset="-128"/>
              </a:rPr>
              <a:t>ne of the candidate of</a:t>
            </a:r>
          </a:p>
          <a:p>
            <a:pPr algn="l">
              <a:lnSpc>
                <a:spcPct val="120000"/>
              </a:lnSpc>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JAXA’s</a:t>
            </a:r>
            <a:r>
              <a:rPr lang="ja-JP" altLang="en-US" sz="2000" b="1" dirty="0" smtClean="0">
                <a:solidFill>
                  <a:srgbClr val="DDDDDD"/>
                </a:solidFill>
              </a:rPr>
              <a:t> </a:t>
            </a:r>
            <a:r>
              <a:rPr lang="en-US" altLang="ja-JP" sz="2000" b="1" dirty="0" smtClean="0">
                <a:solidFill>
                  <a:srgbClr val="99FF99"/>
                </a:solidFill>
              </a:rPr>
              <a:t>s</a:t>
            </a:r>
            <a:r>
              <a:rPr lang="en-US" altLang="ja-JP" sz="2000" b="1" dirty="0" smtClean="0">
                <a:solidFill>
                  <a:srgbClr val="99FF99"/>
                </a:solidFill>
                <a:latin typeface="Tahoma" pitchFamily="34" charset="0"/>
                <a:ea typeface="HGP創英角ｺﾞｼｯｸUB" pitchFamily="50" charset="-128"/>
              </a:rPr>
              <a:t>mall satellite series</a:t>
            </a:r>
            <a:endParaRPr lang="ja-JP" altLang="en-US" sz="2000" b="1" dirty="0">
              <a:solidFill>
                <a:srgbClr val="DDDDDD"/>
              </a:solidFill>
              <a:latin typeface="Tahoma" pitchFamily="34" charset="0"/>
              <a:ea typeface="HGP創英角ｺﾞｼｯｸUB" pitchFamily="50" charset="-128"/>
            </a:endParaRPr>
          </a:p>
        </p:txBody>
      </p:sp>
      <p:sp>
        <p:nvSpPr>
          <p:cNvPr id="826391" name="Rectangle 23"/>
          <p:cNvSpPr>
            <a:spLocks noChangeArrowheads="1"/>
          </p:cNvSpPr>
          <p:nvPr/>
        </p:nvSpPr>
        <p:spPr bwMode="auto">
          <a:xfrm>
            <a:off x="1142976" y="2784989"/>
            <a:ext cx="4786346"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800" b="1" dirty="0" smtClean="0">
                <a:solidFill>
                  <a:srgbClr val="DDDDDD"/>
                </a:solidFill>
                <a:latin typeface="Tahoma" pitchFamily="34" charset="0"/>
                <a:ea typeface="HGP創英角ｺﾞｼｯｸUB" pitchFamily="50" charset="-128"/>
              </a:rPr>
              <a:t>At  </a:t>
            </a:r>
            <a:r>
              <a:rPr lang="en-US" altLang="ja-JP" sz="1800" b="1" dirty="0" smtClean="0">
                <a:solidFill>
                  <a:srgbClr val="DDDDDD"/>
                </a:solidFill>
              </a:rPr>
              <a:t>l</a:t>
            </a:r>
            <a:r>
              <a:rPr lang="en-US" altLang="ja-JP" sz="1800" b="1" dirty="0" smtClean="0">
                <a:solidFill>
                  <a:srgbClr val="DDDDDD"/>
                </a:solidFill>
                <a:latin typeface="Tahoma" pitchFamily="34" charset="0"/>
                <a:ea typeface="HGP創英角ｺﾞｼｯｸUB" pitchFamily="50" charset="-128"/>
              </a:rPr>
              <a:t>east </a:t>
            </a:r>
            <a:r>
              <a:rPr lang="en-US" altLang="ja-JP" sz="1800" b="1" dirty="0" smtClean="0">
                <a:solidFill>
                  <a:srgbClr val="99FF99"/>
                </a:solidFill>
                <a:latin typeface="Tahoma" pitchFamily="34" charset="0"/>
                <a:ea typeface="HGP創英角ｺﾞｼｯｸUB" pitchFamily="50" charset="-128"/>
              </a:rPr>
              <a:t>3 satellite</a:t>
            </a:r>
            <a:r>
              <a:rPr lang="ja-JP" altLang="en-US" sz="1800" b="1" dirty="0" smtClean="0">
                <a:solidFill>
                  <a:srgbClr val="99FF99"/>
                </a:solidFill>
                <a:latin typeface="Tahoma" pitchFamily="34" charset="0"/>
                <a:ea typeface="HGP創英角ｺﾞｼｯｸUB" pitchFamily="50" charset="-128"/>
              </a:rPr>
              <a:t> </a:t>
            </a:r>
            <a:r>
              <a:rPr lang="en-US" altLang="ja-JP" sz="1800" b="1" dirty="0" smtClean="0">
                <a:solidFill>
                  <a:srgbClr val="DDDDDD"/>
                </a:solidFill>
                <a:latin typeface="Tahoma" pitchFamily="34" charset="0"/>
                <a:ea typeface="HGP創英角ｺﾞｼｯｸUB" pitchFamily="50" charset="-128"/>
              </a:rPr>
              <a:t>in 5 years with</a:t>
            </a:r>
            <a:endParaRPr lang="ja-JP" altLang="en-US" sz="1800" b="1" dirty="0" smtClean="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1800" b="1" dirty="0" smtClean="0">
                <a:solidFill>
                  <a:schemeClr val="bg1"/>
                </a:solidFill>
                <a:latin typeface="Tahoma" pitchFamily="34" charset="0"/>
                <a:ea typeface="HGP創英角ｺﾞｼｯｸUB" pitchFamily="50" charset="-128"/>
              </a:rPr>
              <a:t>Standard Bus</a:t>
            </a:r>
            <a:r>
              <a:rPr lang="ja-JP" altLang="en-US" sz="1800" b="1" dirty="0" smtClean="0">
                <a:solidFill>
                  <a:schemeClr val="bg1"/>
                </a:solidFill>
                <a:latin typeface="Tahoma" pitchFamily="34" charset="0"/>
                <a:ea typeface="HGP創英角ｺﾞｼｯｸUB" pitchFamily="50" charset="-128"/>
              </a:rPr>
              <a:t> </a:t>
            </a:r>
            <a:r>
              <a:rPr lang="en-US" altLang="ja-JP" sz="1800" b="1" dirty="0">
                <a:solidFill>
                  <a:srgbClr val="DDDDDD"/>
                </a:solidFill>
                <a:latin typeface="Tahoma" pitchFamily="34" charset="0"/>
                <a:ea typeface="HGP創英角ｺﾞｼｯｸUB" pitchFamily="50" charset="-128"/>
              </a:rPr>
              <a:t>+ </a:t>
            </a:r>
            <a:r>
              <a:rPr lang="en-US" altLang="ja-JP" sz="1800" b="1" dirty="0" smtClean="0">
                <a:solidFill>
                  <a:srgbClr val="DDDDDD"/>
                </a:solidFill>
              </a:rPr>
              <a:t>M-V follow-on rocket</a:t>
            </a:r>
            <a:endParaRPr lang="ja-JP" altLang="en-US" sz="1800" b="1" dirty="0">
              <a:solidFill>
                <a:srgbClr val="000000"/>
              </a:solidFill>
              <a:latin typeface="Tahoma" pitchFamily="34" charset="0"/>
              <a:ea typeface="HGP創英角ｺﾞｼｯｸUB" pitchFamily="50" charset="-128"/>
            </a:endParaRPr>
          </a:p>
        </p:txBody>
      </p:sp>
      <p:sp>
        <p:nvSpPr>
          <p:cNvPr id="826394" name="Line 26"/>
          <p:cNvSpPr>
            <a:spLocks noChangeShapeType="1"/>
          </p:cNvSpPr>
          <p:nvPr/>
        </p:nvSpPr>
        <p:spPr bwMode="auto">
          <a:xfrm flipV="1">
            <a:off x="1640166" y="2327673"/>
            <a:ext cx="2684149" cy="0"/>
          </a:xfrm>
          <a:prstGeom prst="line">
            <a:avLst/>
          </a:prstGeom>
          <a:noFill/>
          <a:ln w="38100">
            <a:solidFill>
              <a:srgbClr val="99FF99"/>
            </a:solidFill>
            <a:round/>
            <a:headEnd/>
            <a:tailEnd/>
          </a:ln>
          <a:effectLst/>
        </p:spPr>
        <p:txBody>
          <a:bodyPr wrap="square" anchor="ctr">
            <a:spAutoFit/>
          </a:bodyPr>
          <a:lstStyle/>
          <a:p>
            <a:endParaRPr lang="ja-JP" altLang="en-US" dirty="0"/>
          </a:p>
        </p:txBody>
      </p:sp>
      <p:sp>
        <p:nvSpPr>
          <p:cNvPr id="826392" name="Rectangle 24"/>
          <p:cNvSpPr>
            <a:spLocks noChangeArrowheads="1"/>
          </p:cNvSpPr>
          <p:nvPr/>
        </p:nvSpPr>
        <p:spPr bwMode="auto">
          <a:xfrm>
            <a:off x="1071538" y="3857628"/>
            <a:ext cx="5357850"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rPr>
              <a:t>1</a:t>
            </a:r>
            <a:r>
              <a:rPr lang="en-US" altLang="ja-JP" sz="2000" b="1" baseline="30000" dirty="0" smtClean="0">
                <a:solidFill>
                  <a:srgbClr val="DDDDDD"/>
                </a:solidFill>
              </a:rPr>
              <a:t>st</a:t>
            </a:r>
            <a:r>
              <a:rPr lang="en-US" altLang="ja-JP" sz="2000" b="1" dirty="0" smtClean="0">
                <a:solidFill>
                  <a:srgbClr val="DDDDDD"/>
                </a:solidFill>
              </a:rPr>
              <a:t>  mission </a:t>
            </a:r>
            <a:r>
              <a:rPr lang="en-US" altLang="ja-JP" sz="2000" b="1" dirty="0" smtClean="0">
                <a:solidFill>
                  <a:srgbClr val="DDDDDD"/>
                </a:solidFill>
                <a:latin typeface="Tahoma" pitchFamily="34" charset="0"/>
                <a:ea typeface="HGP創英角ｺﾞｼｯｸUB" pitchFamily="50" charset="-128"/>
              </a:rPr>
              <a:t>(2012):  SPRINT-A/EXCEED</a:t>
            </a:r>
            <a:endParaRPr lang="en-US" altLang="ja-JP" sz="2000" b="1" dirty="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2</a:t>
            </a:r>
            <a:r>
              <a:rPr lang="en-US" altLang="ja-JP" sz="2000" b="1" baseline="30000" dirty="0" smtClean="0">
                <a:solidFill>
                  <a:srgbClr val="DDDDDD"/>
                </a:solidFill>
                <a:latin typeface="Tahoma" pitchFamily="34" charset="0"/>
                <a:ea typeface="HGP創英角ｺﾞｼｯｸUB" pitchFamily="50" charset="-128"/>
              </a:rPr>
              <a:t>nd</a:t>
            </a:r>
            <a:r>
              <a:rPr lang="en-US" altLang="ja-JP" sz="2000" b="1" dirty="0" smtClean="0">
                <a:solidFill>
                  <a:srgbClr val="DDDDDD"/>
                </a:solidFill>
                <a:latin typeface="Tahoma" pitchFamily="34" charset="0"/>
                <a:ea typeface="HGP創英角ｺﾞｼｯｸUB" pitchFamily="50" charset="-128"/>
              </a:rPr>
              <a:t> mission  (~2013) in selection</a:t>
            </a:r>
          </a:p>
        </p:txBody>
      </p:sp>
      <p:sp>
        <p:nvSpPr>
          <p:cNvPr id="826393" name="Rectangle 25"/>
          <p:cNvSpPr>
            <a:spLocks noChangeArrowheads="1"/>
          </p:cNvSpPr>
          <p:nvPr/>
        </p:nvSpPr>
        <p:spPr bwMode="auto">
          <a:xfrm>
            <a:off x="1398593" y="4786322"/>
            <a:ext cx="4816481"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DDDDDD"/>
                </a:solidFill>
              </a:rPr>
              <a:t>Candidates</a:t>
            </a:r>
            <a:r>
              <a:rPr lang="en-US" altLang="ja-JP" sz="2000" b="1" dirty="0" smtClean="0">
                <a:solidFill>
                  <a:srgbClr val="DDDDDD"/>
                </a:solidFill>
                <a:latin typeface="Tahoma" pitchFamily="34" charset="0"/>
                <a:ea typeface="HGP創英角ｺﾞｼｯｸUB" pitchFamily="50" charset="-128"/>
              </a:rPr>
              <a:t>:  2 missions (ERG</a:t>
            </a:r>
            <a:r>
              <a:rPr lang="en-US" altLang="ja-JP" sz="2000" b="1" dirty="0">
                <a:solidFill>
                  <a:srgbClr val="DDDDDD"/>
                </a:solidFill>
                <a:latin typeface="Tahoma" pitchFamily="34" charset="0"/>
                <a:ea typeface="HGP創英角ｺﾞｼｯｸUB" pitchFamily="50" charset="-128"/>
              </a:rPr>
              <a:t>, </a:t>
            </a:r>
            <a:r>
              <a:rPr lang="en-US" altLang="ja-JP" sz="2000" b="1" dirty="0" smtClean="0">
                <a:solidFill>
                  <a:srgbClr val="99FF99"/>
                </a:solidFill>
                <a:latin typeface="Tahoma" pitchFamily="34" charset="0"/>
                <a:ea typeface="HGP創英角ｺﾞｼｯｸUB" pitchFamily="50" charset="-128"/>
              </a:rPr>
              <a:t>DPF</a:t>
            </a:r>
            <a:r>
              <a:rPr lang="en-US" altLang="ja-JP" sz="2000" b="1" dirty="0" smtClean="0">
                <a:solidFill>
                  <a:srgbClr val="DDDDDD"/>
                </a:solidFill>
                <a:latin typeface="Tahoma" pitchFamily="34" charset="0"/>
                <a:ea typeface="HGP創英角ｺﾞｼｯｸUB" pitchFamily="50" charset="-128"/>
              </a:rPr>
              <a:t>)</a:t>
            </a:r>
            <a:endParaRPr lang="ja-JP" altLang="en-US" sz="2000" b="1" dirty="0">
              <a:solidFill>
                <a:srgbClr val="DDDDDD"/>
              </a:solidFill>
              <a:latin typeface="Tahoma" pitchFamily="34" charset="0"/>
              <a:ea typeface="HGP創英角ｺﾞｼｯｸUB" pitchFamily="50" charset="-128"/>
            </a:endParaRPr>
          </a:p>
        </p:txBody>
      </p:sp>
      <p:sp>
        <p:nvSpPr>
          <p:cNvPr id="826395" name="Text Box 27"/>
          <p:cNvSpPr txBox="1">
            <a:spLocks noChangeArrowheads="1"/>
          </p:cNvSpPr>
          <p:nvPr/>
        </p:nvSpPr>
        <p:spPr bwMode="auto">
          <a:xfrm>
            <a:off x="6786578" y="3184929"/>
            <a:ext cx="2278084" cy="276999"/>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SPRINT-A /EXCEED</a:t>
            </a:r>
            <a:endParaRPr lang="en-US" altLang="ja-JP" sz="1200" b="1" dirty="0">
              <a:solidFill>
                <a:srgbClr val="C0C0C0"/>
              </a:solidFill>
              <a:latin typeface="Tahoma" pitchFamily="34" charset="0"/>
              <a:ea typeface="HGP創英角ｺﾞｼｯｸUB" pitchFamily="50" charset="-128"/>
            </a:endParaRPr>
          </a:p>
        </p:txBody>
      </p:sp>
      <p:sp>
        <p:nvSpPr>
          <p:cNvPr id="18" name="角丸四角形 17"/>
          <p:cNvSpPr/>
          <p:nvPr/>
        </p:nvSpPr>
        <p:spPr bwMode="auto">
          <a:xfrm>
            <a:off x="6151568" y="1693484"/>
            <a:ext cx="2571768" cy="1714512"/>
          </a:xfrm>
          <a:prstGeom prst="roundRect">
            <a:avLst>
              <a:gd name="adj" fmla="val 15252"/>
            </a:avLst>
          </a:prstGeom>
          <a:solidFill>
            <a:srgbClr val="DDDDDD">
              <a:alpha val="23000"/>
            </a:srgbClr>
          </a:solidFill>
          <a:ln w="6350">
            <a:noFill/>
            <a:miter lim="800000"/>
            <a:headEnd/>
            <a:tailEnd/>
          </a:ln>
          <a:effectLst/>
        </p:spPr>
        <p:txBody>
          <a:bodyPr rtlCol="0" anchor="ctr">
            <a:noAutofit/>
          </a:bodyPr>
          <a:lstStyle/>
          <a:p>
            <a:pPr algn="ctr"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pic>
        <p:nvPicPr>
          <p:cNvPr id="19"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744504" y="1071546"/>
            <a:ext cx="3185214" cy="2399135"/>
          </a:xfrm>
          <a:prstGeom prst="rect">
            <a:avLst/>
          </a:prstGeom>
          <a:noFill/>
          <a:ln w="9525">
            <a:noFill/>
            <a:miter lim="800000"/>
            <a:headEnd/>
            <a:tailEnd/>
          </a:ln>
        </p:spPr>
      </p:pic>
      <p:sp>
        <p:nvSpPr>
          <p:cNvPr id="21" name="Rectangle 25"/>
          <p:cNvSpPr>
            <a:spLocks noChangeArrowheads="1"/>
          </p:cNvSpPr>
          <p:nvPr/>
        </p:nvSpPr>
        <p:spPr bwMode="auto">
          <a:xfrm>
            <a:off x="1500166" y="5550653"/>
            <a:ext cx="4500594" cy="5215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800" b="1" dirty="0" smtClean="0">
                <a:solidFill>
                  <a:srgbClr val="FF7C80"/>
                </a:solidFill>
              </a:rPr>
              <a:t>Decision in this month  </a:t>
            </a:r>
            <a:endParaRPr lang="ja-JP" altLang="en-US" sz="2800" b="1" dirty="0">
              <a:solidFill>
                <a:srgbClr val="FF7C80"/>
              </a:solidFill>
              <a:latin typeface="Tahoma" pitchFamily="34" charset="0"/>
              <a:ea typeface="HGP創英角ｺﾞｼｯｸUB" pitchFamily="50" charset="-128"/>
            </a:endParaRPr>
          </a:p>
        </p:txBody>
      </p:sp>
      <p:sp>
        <p:nvSpPr>
          <p:cNvPr id="24" name="Line 224"/>
          <p:cNvSpPr>
            <a:spLocks noChangeShapeType="1"/>
          </p:cNvSpPr>
          <p:nvPr/>
        </p:nvSpPr>
        <p:spPr bwMode="auto">
          <a:xfrm flipH="1" flipV="1">
            <a:off x="2643174" y="2399109"/>
            <a:ext cx="142876" cy="428629"/>
          </a:xfrm>
          <a:prstGeom prst="line">
            <a:avLst/>
          </a:prstGeom>
          <a:noFill/>
          <a:ln w="38100">
            <a:solidFill>
              <a:schemeClr val="bg1">
                <a:lumMod val="9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4" name="Picture 44" descr="新小型固体ロケット（イメージ）">
            <a:hlinkClick r:id="rId4"/>
          </p:cNvPr>
          <p:cNvPicPr>
            <a:picLocks noChangeAspect="1" noChangeArrowheads="1"/>
          </p:cNvPicPr>
          <p:nvPr/>
        </p:nvPicPr>
        <p:blipFill>
          <a:blip r:embed="rId5"/>
          <a:srcRect/>
          <a:stretch>
            <a:fillRect/>
          </a:stretch>
        </p:blipFill>
        <p:spPr bwMode="auto">
          <a:xfrm>
            <a:off x="6357950" y="3643314"/>
            <a:ext cx="2307898" cy="1571636"/>
          </a:xfrm>
          <a:prstGeom prst="rect">
            <a:avLst/>
          </a:prstGeom>
          <a:noFill/>
        </p:spPr>
      </p:pic>
      <p:sp>
        <p:nvSpPr>
          <p:cNvPr id="15" name="Text Box 27"/>
          <p:cNvSpPr txBox="1">
            <a:spLocks noChangeArrowheads="1"/>
          </p:cNvSpPr>
          <p:nvPr/>
        </p:nvSpPr>
        <p:spPr bwMode="auto">
          <a:xfrm>
            <a:off x="6357950" y="5214950"/>
            <a:ext cx="2492398" cy="646331"/>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Next-generation</a:t>
            </a:r>
          </a:p>
          <a:p>
            <a:pPr algn="l">
              <a:buFontTx/>
              <a:buNone/>
            </a:pPr>
            <a:r>
              <a:rPr lang="en-US" altLang="ja-JP" sz="1200" b="1" dirty="0" smtClean="0">
                <a:solidFill>
                  <a:srgbClr val="C0C0C0"/>
                </a:solidFill>
                <a:sym typeface="Wingdings" pitchFamily="2" charset="2"/>
              </a:rPr>
              <a:t>Solid rocket booster (M-V FO)</a:t>
            </a:r>
          </a:p>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                            Fig. by JAXA</a:t>
            </a:r>
            <a:endParaRPr lang="en-US" altLang="ja-JP" sz="1200" b="1" dirty="0">
              <a:solidFill>
                <a:srgbClr val="C0C0C0"/>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63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63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92" grpId="0"/>
      <p:bldP spid="826393"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a:t>
            </a:r>
            <a:r>
              <a:rPr lang="en-US" altLang="ja-JP" sz="3600" b="1" dirty="0" smtClean="0">
                <a:solidFill>
                  <a:srgbClr val="FF7C80"/>
                </a:solidFill>
                <a:effectLst>
                  <a:outerShdw blurRad="38100" dist="38100" dir="2700000" algn="tl">
                    <a:srgbClr val="C0C0C0"/>
                  </a:outerShdw>
                </a:effectLst>
              </a:rPr>
              <a:t>3. Summary</a:t>
            </a:r>
            <a:r>
              <a:rPr lang="ja-JP" altLang="en-US" sz="2800" b="1" dirty="0" smtClean="0">
                <a:solidFill>
                  <a:srgbClr val="FF7C80"/>
                </a:solidFill>
                <a:effectLst>
                  <a:outerShdw blurRad="38100" dist="38100" dir="2700000" algn="tl">
                    <a:srgbClr val="C0C0C0"/>
                  </a:outerShdw>
                </a:effectLst>
              </a:rPr>
              <a:t>          </a:t>
            </a:r>
            <a:endParaRPr lang="ja-JP" altLang="en-US" sz="2800" b="1" dirty="0">
              <a:solidFill>
                <a:srgbClr val="FF7C80"/>
              </a:solidFill>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528638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ltLang="ja-JP" dirty="0" smtClean="0">
                <a:solidFill>
                  <a:srgbClr val="F8F8F8"/>
                </a:solidFill>
              </a:rPr>
              <a:t>Summary</a:t>
            </a:r>
            <a:endParaRPr lang="ja-JP" altLang="en-US" dirty="0">
              <a:solidFill>
                <a:srgbClr val="F8F8F8"/>
              </a:solidFill>
            </a:endParaRPr>
          </a:p>
        </p:txBody>
      </p:sp>
      <p:sp>
        <p:nvSpPr>
          <p:cNvPr id="1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104900" name="Rectangle 4"/>
          <p:cNvSpPr>
            <a:spLocks noChangeArrowheads="1"/>
          </p:cNvSpPr>
          <p:nvPr/>
        </p:nvSpPr>
        <p:spPr bwMode="auto">
          <a:xfrm>
            <a:off x="1214414" y="1142984"/>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CCFF"/>
                </a:solidFill>
                <a:latin typeface="Tahoma" pitchFamily="34" charset="0"/>
                <a:ea typeface="HGP創英角ｺﾞｼｯｸUB" pitchFamily="50" charset="-128"/>
                <a:cs typeface="+mn-cs"/>
              </a:rPr>
              <a:t>DECIGO</a:t>
            </a:r>
            <a:r>
              <a:rPr lang="en-US" altLang="ja-JP" b="1" kern="1200" dirty="0" smtClean="0">
                <a:solidFill>
                  <a:srgbClr val="EAEAEA"/>
                </a:solidFill>
                <a:latin typeface="Tahoma" pitchFamily="34" charset="0"/>
                <a:ea typeface="HGP創英角ｺﾞｼｯｸUB" pitchFamily="50" charset="-128"/>
                <a:cs typeface="+mn-cs"/>
              </a:rPr>
              <a:t> :  Fruitful Sciences</a:t>
            </a:r>
            <a:endParaRPr lang="ja-JP" altLang="en-US" b="1" kern="1200" dirty="0">
              <a:solidFill>
                <a:srgbClr val="CCECFF"/>
              </a:solidFill>
              <a:latin typeface="Tahoma" pitchFamily="34" charset="0"/>
              <a:ea typeface="HGP創英角ｺﾞｼｯｸUB" pitchFamily="50" charset="-128"/>
              <a:cs typeface="+mn-cs"/>
            </a:endParaRPr>
          </a:p>
        </p:txBody>
      </p:sp>
      <p:sp>
        <p:nvSpPr>
          <p:cNvPr id="14" name="Rectangle 4"/>
          <p:cNvSpPr>
            <a:spLocks noChangeArrowheads="1"/>
          </p:cNvSpPr>
          <p:nvPr/>
        </p:nvSpPr>
        <p:spPr bwMode="auto">
          <a:xfrm>
            <a:off x="1714480" y="1643050"/>
            <a:ext cx="6286544" cy="1421928"/>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kern="1200" dirty="0" smtClean="0">
                <a:solidFill>
                  <a:srgbClr val="FFFFFF"/>
                </a:solidFill>
                <a:latin typeface="Tahoma" pitchFamily="34" charset="0"/>
                <a:ea typeface="HGP創英角ｺﾞｼｯｸUB" pitchFamily="50" charset="-128"/>
                <a:cs typeface="+mn-cs"/>
              </a:rPr>
              <a:t>Very beginning of the </a:t>
            </a:r>
            <a:r>
              <a:rPr lang="en-US" altLang="ja-JP" b="1" dirty="0" smtClean="0">
                <a:solidFill>
                  <a:srgbClr val="CCECFF"/>
                </a:solidFill>
              </a:rPr>
              <a:t>U</a:t>
            </a:r>
            <a:r>
              <a:rPr lang="en-US" altLang="ja-JP" b="1" kern="1200" dirty="0" smtClean="0">
                <a:solidFill>
                  <a:srgbClr val="CCECFF"/>
                </a:solidFill>
                <a:latin typeface="Tahoma" pitchFamily="34" charset="0"/>
                <a:ea typeface="HGP創英角ｺﾞｼｯｸUB" pitchFamily="50" charset="-128"/>
                <a:cs typeface="+mn-cs"/>
              </a:rPr>
              <a:t>niverse</a:t>
            </a:r>
          </a:p>
          <a:p>
            <a:pPr algn="l" rtl="0" fontAlgn="base">
              <a:lnSpc>
                <a:spcPct val="120000"/>
              </a:lnSpc>
              <a:spcBef>
                <a:spcPct val="0"/>
              </a:spcBef>
              <a:spcAft>
                <a:spcPct val="0"/>
              </a:spcAft>
              <a:buNone/>
            </a:pPr>
            <a:r>
              <a:rPr lang="en-US" altLang="ja-JP" b="1" kern="1200" dirty="0" smtClean="0">
                <a:solidFill>
                  <a:srgbClr val="CCECFF"/>
                </a:solidFill>
                <a:latin typeface="Tahoma" pitchFamily="34" charset="0"/>
                <a:ea typeface="HGP創英角ｺﾞｼｯｸUB" pitchFamily="50" charset="-128"/>
                <a:cs typeface="+mn-cs"/>
              </a:rPr>
              <a:t>Dark energy</a:t>
            </a:r>
          </a:p>
          <a:p>
            <a:pPr algn="l" rtl="0" fontAlgn="base">
              <a:lnSpc>
                <a:spcPct val="120000"/>
              </a:lnSpc>
              <a:spcBef>
                <a:spcPct val="0"/>
              </a:spcBef>
              <a:spcAft>
                <a:spcPct val="0"/>
              </a:spcAft>
              <a:buNone/>
            </a:pPr>
            <a:r>
              <a:rPr lang="en-US" altLang="ja-JP" b="1" dirty="0" smtClean="0">
                <a:solidFill>
                  <a:srgbClr val="CCECFF"/>
                </a:solidFill>
              </a:rPr>
              <a:t>Galaxy</a:t>
            </a:r>
            <a:r>
              <a:rPr lang="en-US" altLang="ja-JP" b="1" dirty="0" smtClean="0">
                <a:solidFill>
                  <a:srgbClr val="FFFFFF"/>
                </a:solidFill>
              </a:rPr>
              <a:t> formation</a:t>
            </a:r>
            <a:endParaRPr lang="en-US" altLang="ja-JP" b="1" kern="1200" dirty="0" smtClean="0">
              <a:solidFill>
                <a:srgbClr val="FFFFFF"/>
              </a:solidFill>
              <a:latin typeface="Tahoma" pitchFamily="34" charset="0"/>
              <a:ea typeface="HGP創英角ｺﾞｼｯｸUB" pitchFamily="50" charset="-128"/>
              <a:cs typeface="+mn-cs"/>
            </a:endParaRPr>
          </a:p>
        </p:txBody>
      </p:sp>
      <p:sp>
        <p:nvSpPr>
          <p:cNvPr id="15" name="Rectangle 4"/>
          <p:cNvSpPr>
            <a:spLocks noChangeArrowheads="1"/>
          </p:cNvSpPr>
          <p:nvPr/>
        </p:nvSpPr>
        <p:spPr bwMode="auto">
          <a:xfrm>
            <a:off x="1214414" y="3450403"/>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FF99"/>
                </a:solidFill>
                <a:latin typeface="Tahoma" pitchFamily="34" charset="0"/>
                <a:ea typeface="HGP創英角ｺﾞｼｯｸUB" pitchFamily="50" charset="-128"/>
                <a:cs typeface="+mn-cs"/>
              </a:rPr>
              <a:t>DECIGO Pathfinder</a:t>
            </a:r>
            <a:endParaRPr lang="ja-JP" altLang="en-US" b="1" kern="1200" dirty="0">
              <a:solidFill>
                <a:srgbClr val="99FF99"/>
              </a:solidFill>
              <a:latin typeface="Tahoma" pitchFamily="34" charset="0"/>
              <a:ea typeface="HGP創英角ｺﾞｼｯｸUB" pitchFamily="50" charset="-128"/>
              <a:cs typeface="+mn-cs"/>
            </a:endParaRPr>
          </a:p>
        </p:txBody>
      </p:sp>
      <p:sp>
        <p:nvSpPr>
          <p:cNvPr id="16" name="Rectangle 4"/>
          <p:cNvSpPr>
            <a:spLocks noChangeArrowheads="1"/>
          </p:cNvSpPr>
          <p:nvPr/>
        </p:nvSpPr>
        <p:spPr bwMode="auto">
          <a:xfrm>
            <a:off x="1500166" y="3950469"/>
            <a:ext cx="7072362" cy="978729"/>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dirty="0" smtClean="0">
                <a:solidFill>
                  <a:srgbClr val="EAEAEA"/>
                </a:solidFill>
              </a:rPr>
              <a:t>Important</a:t>
            </a:r>
            <a:r>
              <a:rPr lang="en-US" altLang="ja-JP" b="1" kern="1200" dirty="0" smtClean="0">
                <a:solidFill>
                  <a:srgbClr val="EAEAEA"/>
                </a:solidFill>
                <a:latin typeface="Tahoma" pitchFamily="34" charset="0"/>
                <a:ea typeface="HGP創英角ｺﾞｼｯｸUB" pitchFamily="50" charset="-128"/>
                <a:cs typeface="+mn-cs"/>
              </a:rPr>
              <a:t> </a:t>
            </a:r>
            <a:r>
              <a:rPr lang="en-US" altLang="ja-JP" b="1" kern="1200" dirty="0" smtClean="0">
                <a:solidFill>
                  <a:srgbClr val="CCFFCC"/>
                </a:solidFill>
                <a:latin typeface="Tahoma" pitchFamily="34" charset="0"/>
                <a:ea typeface="HGP創英角ｺﾞｼｯｸUB" pitchFamily="50" charset="-128"/>
                <a:cs typeface="+mn-cs"/>
              </a:rPr>
              <a:t>milestone</a:t>
            </a:r>
            <a:r>
              <a:rPr lang="en-US" altLang="ja-JP" b="1" kern="1200" dirty="0" smtClean="0">
                <a:solidFill>
                  <a:srgbClr val="EAEAEA"/>
                </a:solidFill>
                <a:latin typeface="Tahoma" pitchFamily="34" charset="0"/>
                <a:ea typeface="HGP創英角ｺﾞｼｯｸUB" pitchFamily="50" charset="-128"/>
                <a:cs typeface="+mn-cs"/>
              </a:rPr>
              <a:t> for DECIGO</a:t>
            </a:r>
          </a:p>
          <a:p>
            <a:pPr algn="l" rtl="0" fontAlgn="base">
              <a:lnSpc>
                <a:spcPct val="120000"/>
              </a:lnSpc>
              <a:spcBef>
                <a:spcPct val="0"/>
              </a:spcBef>
              <a:spcAft>
                <a:spcPct val="0"/>
              </a:spcAft>
              <a:buNone/>
            </a:pPr>
            <a:r>
              <a:rPr lang="en-US" altLang="ja-JP" b="1" dirty="0" smtClean="0">
                <a:solidFill>
                  <a:srgbClr val="EAEAEA"/>
                </a:solidFill>
              </a:rPr>
              <a:t>Strong candidate of </a:t>
            </a:r>
            <a:r>
              <a:rPr lang="en-US" altLang="ja-JP" b="1" dirty="0" smtClean="0">
                <a:solidFill>
                  <a:srgbClr val="CCFFCC"/>
                </a:solidFill>
              </a:rPr>
              <a:t>JAXA’s satellite series</a:t>
            </a:r>
            <a:endParaRPr lang="en-US" altLang="ja-JP" b="1" kern="1200" dirty="0" smtClean="0">
              <a:solidFill>
                <a:srgbClr val="CCFFCC"/>
              </a:solidFill>
              <a:latin typeface="Tahoma" pitchFamily="34" charset="0"/>
              <a:ea typeface="HGP創英角ｺﾞｼｯｸUB" pitchFamily="50" charset="-128"/>
              <a:cs typeface="+mn-cs"/>
            </a:endParaRPr>
          </a:p>
        </p:txBody>
      </p:sp>
      <p:sp>
        <p:nvSpPr>
          <p:cNvPr id="17" name="Rectangle 4"/>
          <p:cNvSpPr>
            <a:spLocks noChangeArrowheads="1"/>
          </p:cNvSpPr>
          <p:nvPr/>
        </p:nvSpPr>
        <p:spPr bwMode="auto">
          <a:xfrm>
            <a:off x="1643042" y="5022039"/>
            <a:ext cx="6286544" cy="978729"/>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dirty="0" smtClean="0">
                <a:solidFill>
                  <a:srgbClr val="FFFF99"/>
                </a:solidFill>
              </a:rPr>
              <a:t>SWIM</a:t>
            </a:r>
            <a:r>
              <a:rPr lang="en-US" altLang="ja-JP" b="1" dirty="0" smtClean="0">
                <a:solidFill>
                  <a:srgbClr val="EAEAEA"/>
                </a:solidFill>
              </a:rPr>
              <a:t> – under operation in orbit</a:t>
            </a:r>
          </a:p>
          <a:p>
            <a:pPr algn="l" rtl="0" fontAlgn="base">
              <a:lnSpc>
                <a:spcPct val="120000"/>
              </a:lnSpc>
              <a:spcBef>
                <a:spcPct val="0"/>
              </a:spcBef>
              <a:spcAft>
                <a:spcPct val="0"/>
              </a:spcAft>
              <a:buNone/>
            </a:pPr>
            <a:r>
              <a:rPr lang="en-US" altLang="ja-JP" b="1" dirty="0" smtClean="0">
                <a:solidFill>
                  <a:srgbClr val="EAEAEA"/>
                </a:solidFill>
              </a:rPr>
              <a:t>              </a:t>
            </a:r>
            <a:r>
              <a:rPr lang="en-US" altLang="ja-JP" b="1" dirty="0" smtClean="0">
                <a:solidFill>
                  <a:srgbClr val="FFFF99"/>
                </a:solidFill>
              </a:rPr>
              <a:t>first precursor </a:t>
            </a:r>
            <a:r>
              <a:rPr lang="en-US" altLang="ja-JP" b="1" dirty="0" smtClean="0">
                <a:solidFill>
                  <a:srgbClr val="EAEAEA"/>
                </a:solidFill>
              </a:rPr>
              <a:t>to space!</a:t>
            </a:r>
            <a:endParaRPr lang="en-US" altLang="ja-JP" b="1" kern="1200" dirty="0" smtClean="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p>
          <a:p>
            <a:pPr lvl="2">
              <a:lnSpc>
                <a:spcPct val="120000"/>
              </a:lnSpc>
              <a:spcBef>
                <a:spcPct val="0"/>
              </a:spcBef>
              <a:buClrTx/>
              <a:buFontTx/>
              <a:buNone/>
            </a:pPr>
            <a:endParaRPr lang="en-US" altLang="ja-JP" sz="2800" b="1" dirty="0" smtClean="0"/>
          </a:p>
          <a:p>
            <a:pPr lvl="2">
              <a:lnSpc>
                <a:spcPct val="120000"/>
              </a:lnSpc>
              <a:spcBef>
                <a:spcPct val="0"/>
              </a:spcBef>
              <a:buClrTx/>
              <a:buFontTx/>
              <a:buNone/>
            </a:pPr>
            <a:endParaRPr lang="en-US" altLang="ja-JP" sz="2800" b="1" dirty="0"/>
          </a:p>
          <a:p>
            <a:pPr lvl="2">
              <a:lnSpc>
                <a:spcPct val="120000"/>
              </a:lnSpc>
              <a:spcBef>
                <a:spcPct val="0"/>
              </a:spcBef>
              <a:buClrTx/>
              <a:buFontTx/>
              <a:buNone/>
            </a:pPr>
            <a:r>
              <a:rPr lang="en-US" altLang="ja-JP" sz="2800" b="1" dirty="0"/>
              <a:t>                      </a:t>
            </a:r>
            <a:r>
              <a:rPr lang="en-US" altLang="ja-JP" sz="3600" b="1" dirty="0" smtClean="0">
                <a:effectLst>
                  <a:outerShdw blurRad="38100" dist="38100" dir="2700000" algn="tl">
                    <a:srgbClr val="C0C0C0"/>
                  </a:outerShdw>
                </a:effectLst>
              </a:rPr>
              <a:t>  End</a:t>
            </a:r>
            <a:endParaRPr lang="ja-JP" altLang="en-US" sz="3600" b="1" dirty="0">
              <a:effectLst>
                <a:outerShdw blurRad="38100" dist="38100" dir="2700000" algn="tl">
                  <a:srgbClr val="C0C0C0"/>
                </a:outerShdw>
              </a:effectLst>
            </a:endParaRPr>
          </a:p>
          <a:p>
            <a:pPr lvl="3">
              <a:lnSpc>
                <a:spcPct val="120000"/>
              </a:lnSpc>
              <a:spcBef>
                <a:spcPct val="0"/>
              </a:spcBef>
              <a:buClrTx/>
              <a:buFontTx/>
              <a:buNone/>
            </a:pPr>
            <a:r>
              <a:rPr lang="ja-JP" altLang="en-US" b="1" dirty="0">
                <a:solidFill>
                  <a:srgbClr val="008000"/>
                </a:solidFill>
                <a:effectLst>
                  <a:outerShdw blurRad="38100" dist="38100" dir="2700000" algn="tl">
                    <a:srgbClr val="C0C0C0"/>
                  </a:outerShdw>
                </a:effectLst>
              </a:rPr>
              <a:t>　            </a:t>
            </a:r>
          </a:p>
          <a:p>
            <a:pPr lvl="3">
              <a:lnSpc>
                <a:spcPct val="120000"/>
              </a:lnSpc>
              <a:spcBef>
                <a:spcPct val="0"/>
              </a:spcBef>
              <a:buClrTx/>
              <a:buFontTx/>
              <a:buNone/>
            </a:pPr>
            <a:r>
              <a:rPr lang="ja-JP" altLang="en-US" sz="2800" b="1" dirty="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Tree>
  </p:cSld>
  <p:clrMapOvr>
    <a:masterClrMapping/>
  </p:clrMapOvr>
  <p:transition advTm="1712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universe_mod_cut_crop.jpg"/>
          <p:cNvPicPr>
            <a:picLocks noChangeAspect="1"/>
          </p:cNvPicPr>
          <p:nvPr/>
        </p:nvPicPr>
        <p:blipFill>
          <a:blip r:embed="rId3" cstate="print">
            <a:clrChange>
              <a:clrFrom>
                <a:srgbClr val="000000"/>
              </a:clrFrom>
              <a:clrTo>
                <a:srgbClr val="000000">
                  <a:alpha val="0"/>
                </a:srgbClr>
              </a:clrTo>
            </a:clrChange>
          </a:blip>
          <a:srcRect r="35242"/>
          <a:stretch>
            <a:fillRect/>
          </a:stretch>
        </p:blipFill>
        <p:spPr>
          <a:xfrm>
            <a:off x="4786314" y="3375033"/>
            <a:ext cx="3500462" cy="3215497"/>
          </a:xfrm>
          <a:prstGeom prst="rect">
            <a:avLst/>
          </a:prstGeom>
        </p:spPr>
      </p:pic>
      <p:sp>
        <p:nvSpPr>
          <p:cNvPr id="1070082" name="Rectangle 2"/>
          <p:cNvSpPr>
            <a:spLocks noGrp="1" noChangeArrowheads="1"/>
          </p:cNvSpPr>
          <p:nvPr>
            <p:ph type="title"/>
          </p:nvPr>
        </p:nvSpPr>
        <p:spPr/>
        <p:txBody>
          <a:bodyPr/>
          <a:lstStyle/>
          <a:p>
            <a:r>
              <a:rPr lang="en-US" altLang="ja-JP" dirty="0" smtClean="0"/>
              <a:t>LCGT and DECIGO</a:t>
            </a:r>
            <a:endParaRPr lang="ja-JP" altLang="en-US" dirty="0"/>
          </a:p>
        </p:txBody>
      </p:sp>
      <p:sp>
        <p:nvSpPr>
          <p:cNvPr id="14" name="フッター プレースホルダ 3"/>
          <p:cNvSpPr>
            <a:spLocks noGrp="1"/>
          </p:cNvSpPr>
          <p:nvPr>
            <p:ph type="ftr" sz="quarter" idx="10"/>
          </p:nvPr>
        </p:nvSpPr>
        <p:spPr/>
        <p:txBody>
          <a:bodyPr/>
          <a:lstStyle/>
          <a:p>
            <a:r>
              <a:rPr lang="en-US" altLang="zh-CN" dirty="0" smtClean="0"/>
              <a:t>8th Edoardo Amaldi Conference on Gravitational Waves (June 24, 2009, New York, USA)</a:t>
            </a:r>
            <a:endParaRPr lang="en-US" altLang="ja-JP" dirty="0"/>
          </a:p>
        </p:txBody>
      </p:sp>
      <p:sp>
        <p:nvSpPr>
          <p:cNvPr id="1070086" name="Rectangle 6"/>
          <p:cNvSpPr>
            <a:spLocks noChangeArrowheads="1"/>
          </p:cNvSpPr>
          <p:nvPr/>
        </p:nvSpPr>
        <p:spPr bwMode="auto">
          <a:xfrm>
            <a:off x="642910" y="888517"/>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FF99"/>
                </a:solidFill>
                <a:latin typeface="Tahoma" pitchFamily="34" charset="0"/>
              </a:rPr>
              <a:t>LCGT</a:t>
            </a:r>
            <a:r>
              <a:rPr lang="en-US" altLang="ja-JP" sz="2000" b="1" dirty="0" smtClean="0">
                <a:solidFill>
                  <a:srgbClr val="EAEAEA"/>
                </a:solidFill>
                <a:latin typeface="Tahoma" pitchFamily="34" charset="0"/>
              </a:rPr>
              <a:t>  (~2014)</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Terrestrial Detector</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FFCC"/>
                </a:solidFill>
                <a:sym typeface="Wingdings" pitchFamily="2" charset="2"/>
              </a:rPr>
              <a:t>High</a:t>
            </a:r>
            <a:r>
              <a:rPr lang="en-US" altLang="ja-JP" sz="2000" b="1" dirty="0" smtClean="0">
                <a:solidFill>
                  <a:srgbClr val="EAEAEA"/>
                </a:solidFill>
                <a:sym typeface="Wingdings" pitchFamily="2" charset="2"/>
              </a:rPr>
              <a:t> frequency events</a:t>
            </a:r>
            <a:endParaRPr lang="ja-JP" altLang="en-US" sz="2000" b="1" dirty="0">
              <a:solidFill>
                <a:srgbClr val="EAEAEA"/>
              </a:solidFill>
              <a:latin typeface="Tahoma" pitchFamily="34" charset="0"/>
            </a:endParaRPr>
          </a:p>
        </p:txBody>
      </p:sp>
      <p:sp>
        <p:nvSpPr>
          <p:cNvPr id="1070088" name="Rectangle 8"/>
          <p:cNvSpPr>
            <a:spLocks noChangeArrowheads="1"/>
          </p:cNvSpPr>
          <p:nvPr/>
        </p:nvSpPr>
        <p:spPr bwMode="auto">
          <a:xfrm>
            <a:off x="1071538" y="2069419"/>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latin typeface="Tahoma" pitchFamily="34" charset="0"/>
              </a:rPr>
              <a:t>Target: GW detection</a:t>
            </a:r>
            <a:endParaRPr lang="ja-JP" altLang="en-US" sz="2000" b="1" dirty="0">
              <a:solidFill>
                <a:srgbClr val="CCFFCC"/>
              </a:solidFill>
              <a:latin typeface="Tahoma" pitchFamily="34" charset="0"/>
            </a:endParaRPr>
          </a:p>
        </p:txBody>
      </p:sp>
      <p:pic>
        <p:nvPicPr>
          <p:cNvPr id="1070089" name="Picture 9"/>
          <p:cNvPicPr>
            <a:picLocks noChangeAspect="1" noChangeArrowheads="1"/>
          </p:cNvPicPr>
          <p:nvPr/>
        </p:nvPicPr>
        <p:blipFill>
          <a:blip r:embed="rId4"/>
          <a:srcRect/>
          <a:stretch>
            <a:fillRect/>
          </a:stretch>
        </p:blipFill>
        <p:spPr bwMode="auto">
          <a:xfrm>
            <a:off x="428596" y="2724916"/>
            <a:ext cx="4357718" cy="3472685"/>
          </a:xfrm>
          <a:prstGeom prst="rect">
            <a:avLst/>
          </a:prstGeom>
          <a:noFill/>
          <a:ln w="15875">
            <a:noFill/>
            <a:miter lim="800000"/>
            <a:headEnd/>
            <a:tailEnd/>
          </a:ln>
          <a:effectLst/>
        </p:spPr>
      </p:pic>
      <p:grpSp>
        <p:nvGrpSpPr>
          <p:cNvPr id="13" name="グループ化 12"/>
          <p:cNvGrpSpPr/>
          <p:nvPr/>
        </p:nvGrpSpPr>
        <p:grpSpPr>
          <a:xfrm rot="15785392">
            <a:off x="6398017" y="2647809"/>
            <a:ext cx="2234040" cy="2348200"/>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5"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2"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3"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5"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6"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24" name="Rectangle 6"/>
          <p:cNvSpPr>
            <a:spLocks noChangeArrowheads="1"/>
          </p:cNvSpPr>
          <p:nvPr/>
        </p:nvSpPr>
        <p:spPr bwMode="auto">
          <a:xfrm>
            <a:off x="4786314" y="857232"/>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CCFF"/>
                </a:solidFill>
              </a:rPr>
              <a:t>DECIGO</a:t>
            </a:r>
            <a:r>
              <a:rPr lang="en-US" altLang="ja-JP" sz="2000" b="1" dirty="0" smtClean="0">
                <a:solidFill>
                  <a:srgbClr val="EAEAEA"/>
                </a:solidFill>
                <a:latin typeface="Tahoma" pitchFamily="34" charset="0"/>
              </a:rPr>
              <a:t>  (~2024)</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Space observatory</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ECFF"/>
                </a:solidFill>
                <a:sym typeface="Wingdings" pitchFamily="2" charset="2"/>
              </a:rPr>
              <a:t>Low</a:t>
            </a:r>
            <a:r>
              <a:rPr lang="en-US" altLang="ja-JP" sz="2000" b="1" dirty="0" smtClean="0">
                <a:solidFill>
                  <a:srgbClr val="EAEAEA"/>
                </a:solidFill>
                <a:sym typeface="Wingdings" pitchFamily="2" charset="2"/>
              </a:rPr>
              <a:t> frequency sources</a:t>
            </a:r>
            <a:endParaRPr lang="ja-JP" altLang="en-US" sz="2000" b="1" dirty="0">
              <a:solidFill>
                <a:srgbClr val="EAEAEA"/>
              </a:solidFill>
              <a:latin typeface="Tahoma" pitchFamily="34" charset="0"/>
            </a:endParaRPr>
          </a:p>
        </p:txBody>
      </p:sp>
      <p:sp>
        <p:nvSpPr>
          <p:cNvPr id="225" name="Rectangle 8"/>
          <p:cNvSpPr>
            <a:spLocks noChangeArrowheads="1"/>
          </p:cNvSpPr>
          <p:nvPr/>
        </p:nvSpPr>
        <p:spPr bwMode="auto">
          <a:xfrm>
            <a:off x="5228590" y="2042123"/>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ECFF"/>
                </a:solidFill>
                <a:latin typeface="Tahoma" pitchFamily="34" charset="0"/>
              </a:rPr>
              <a:t>Target: GW astronomy</a:t>
            </a:r>
            <a:endParaRPr lang="ja-JP" altLang="en-US" sz="2000" b="1" dirty="0">
              <a:solidFill>
                <a:srgbClr val="CCECFF"/>
              </a:solidFill>
              <a:latin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p:txBody>
          <a:bodyPr/>
          <a:lstStyle/>
          <a:p>
            <a:r>
              <a:rPr lang="en-US" altLang="ja-JP" dirty="0" smtClean="0"/>
              <a:t>Objectives of DPF</a:t>
            </a:r>
            <a:endParaRPr lang="ja-JP" altLang="en-US" dirty="0"/>
          </a:p>
        </p:txBody>
      </p:sp>
      <p:sp>
        <p:nvSpPr>
          <p:cNvPr id="4"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pic>
        <p:nvPicPr>
          <p:cNvPr id="912386" name="Picture 2"/>
          <p:cNvPicPr>
            <a:picLocks noChangeAspect="1" noChangeArrowheads="1"/>
          </p:cNvPicPr>
          <p:nvPr/>
        </p:nvPicPr>
        <p:blipFill>
          <a:blip r:embed="rId3" cstate="print"/>
          <a:srcRect/>
          <a:stretch>
            <a:fillRect/>
          </a:stretch>
        </p:blipFill>
        <p:spPr bwMode="auto">
          <a:xfrm>
            <a:off x="71406" y="1357298"/>
            <a:ext cx="9001156" cy="468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US" altLang="ja-JP" dirty="0" smtClean="0"/>
              <a:t>DPF and DECIGO</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258" name="Rectangle 203"/>
          <p:cNvSpPr>
            <a:spLocks noChangeArrowheads="1"/>
          </p:cNvSpPr>
          <p:nvPr/>
        </p:nvSpPr>
        <p:spPr bwMode="auto">
          <a:xfrm>
            <a:off x="6286512" y="928670"/>
            <a:ext cx="2428892"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CCCC"/>
                </a:solidFill>
                <a:latin typeface="Tahoma" pitchFamily="34" charset="0"/>
                <a:ea typeface="HGP創英角ｺﾞｼｯｸUB" pitchFamily="50" charset="-128"/>
                <a:cs typeface="+mn-cs"/>
              </a:rPr>
              <a:t>DECIGO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FCCCC"/>
                </a:solidFill>
              </a:rPr>
              <a:t>  </a:t>
            </a:r>
            <a:r>
              <a:rPr kumimoji="1" lang="en-US" altLang="ja-JP" sz="2000" b="1" kern="1200" dirty="0" smtClean="0">
                <a:solidFill>
                  <a:srgbClr val="FFCCCC"/>
                </a:solidFill>
                <a:latin typeface="Tahoma" pitchFamily="34" charset="0"/>
                <a:ea typeface="HGP創英角ｺﾞｼｯｸUB" pitchFamily="50" charset="-128"/>
                <a:cs typeface="+mn-cs"/>
              </a:rPr>
              <a:t>requirements</a:t>
            </a:r>
            <a:endParaRPr kumimoji="1" lang="ja-JP" altLang="en-US" sz="2000" b="1" kern="1200" dirty="0">
              <a:solidFill>
                <a:srgbClr val="FFCCCC"/>
              </a:solidFill>
              <a:latin typeface="Tahoma" pitchFamily="34" charset="0"/>
              <a:ea typeface="HGP創英角ｺﾞｼｯｸUB" pitchFamily="50" charset="-128"/>
              <a:cs typeface="+mn-cs"/>
            </a:endParaRPr>
          </a:p>
        </p:txBody>
      </p:sp>
      <p:sp>
        <p:nvSpPr>
          <p:cNvPr id="261" name="Rectangle 204"/>
          <p:cNvSpPr>
            <a:spLocks noChangeArrowheads="1"/>
          </p:cNvSpPr>
          <p:nvPr/>
        </p:nvSpPr>
        <p:spPr bwMode="auto">
          <a:xfrm>
            <a:off x="6480207" y="1827213"/>
            <a:ext cx="2592387" cy="104028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DDDDDD"/>
                </a:solidFill>
                <a:latin typeface="Tahoma" pitchFamily="34" charset="0"/>
                <a:ea typeface="HGP創英角ｺﾞｼｯｸUB" pitchFamily="50" charset="-128"/>
                <a:cs typeface="+mn-cs"/>
                <a:sym typeface="Wingdings" pitchFamily="2" charset="2"/>
              </a:rPr>
              <a:t>1000km </a:t>
            </a:r>
            <a:r>
              <a:rPr lang="ja-JP" altLang="en-US" sz="1400" b="1" dirty="0" smtClean="0">
                <a:solidFill>
                  <a:srgbClr val="DDDDDD"/>
                </a:solidFill>
                <a:sym typeface="Wingdings" pitchFamily="2" charset="2"/>
              </a:rPr>
              <a:t> </a:t>
            </a:r>
            <a:r>
              <a:rPr kumimoji="1" lang="en-US" altLang="ja-JP" sz="1400" b="1" kern="1200" dirty="0" smtClean="0">
                <a:solidFill>
                  <a:srgbClr val="DDDDDD"/>
                </a:solidFill>
                <a:latin typeface="Tahoma" pitchFamily="34" charset="0"/>
                <a:ea typeface="HGP創英角ｺﾞｼｯｸUB" pitchFamily="50" charset="-128"/>
                <a:cs typeface="+mn-cs"/>
                <a:sym typeface="Wingdings" pitchFamily="2" charset="2"/>
              </a:rPr>
              <a:t>FP</a:t>
            </a:r>
            <a:r>
              <a:rPr lang="ja-JP" altLang="en-US" sz="1400" b="1" dirty="0" smtClean="0">
                <a:solidFill>
                  <a:srgbClr val="DDDDDD"/>
                </a:solidFill>
                <a:sym typeface="Wingdings" pitchFamily="2" charset="2"/>
              </a:rPr>
              <a:t> </a:t>
            </a:r>
            <a:r>
              <a:rPr lang="en-US" altLang="ja-JP" sz="1400" b="1" dirty="0" smtClean="0">
                <a:solidFill>
                  <a:srgbClr val="DDDDDD"/>
                </a:solidFill>
                <a:sym typeface="Wingdings" pitchFamily="2" charset="2"/>
              </a:rPr>
              <a:t>cavity</a:t>
            </a:r>
            <a:endParaRPr kumimoji="1" lang="ja-JP" altLang="en-US" sz="1400" b="1" kern="1200" dirty="0">
              <a:solidFill>
                <a:srgbClr val="DDDDDD"/>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en-US" altLang="ja-JP" sz="1400" b="1" kern="1200" dirty="0" smtClean="0">
                <a:solidFill>
                  <a:srgbClr val="CCFFCC"/>
                </a:solidFill>
                <a:latin typeface="Tahoma" pitchFamily="34" charset="0"/>
                <a:ea typeface="HGP創英角ｺﾞｼｯｸUB" pitchFamily="50" charset="-128"/>
                <a:cs typeface="+mn-cs"/>
                <a:sym typeface="Wingdings" pitchFamily="2" charset="2"/>
              </a:rPr>
              <a:t>IFO control in space</a:t>
            </a:r>
            <a:endParaRPr kumimoji="1" lang="ja-JP" altLang="en-US" sz="1400" b="1" kern="1200" dirty="0">
              <a:solidFill>
                <a:srgbClr val="CCFFCC"/>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sym typeface="Wingdings" pitchFamily="2" charset="2"/>
              </a:rPr>
              <a:t>　</a:t>
            </a:r>
            <a:r>
              <a:rPr lang="en-US" altLang="ja-JP" sz="1400" b="1" dirty="0" smtClean="0">
                <a:solidFill>
                  <a:srgbClr val="CCFFCC"/>
                </a:solidFill>
                <a:sym typeface="Wingdings" pitchFamily="2" charset="2"/>
              </a:rPr>
              <a:t>Low external force</a:t>
            </a:r>
            <a:endParaRPr kumimoji="1" lang="ja-JP" altLang="en-US" sz="1400" b="1" kern="1200" dirty="0">
              <a:solidFill>
                <a:srgbClr val="CCFFCC"/>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en-US" altLang="ja-JP" sz="1400" b="1" kern="1200" dirty="0" smtClean="0">
                <a:solidFill>
                  <a:srgbClr val="808080"/>
                </a:solidFill>
                <a:latin typeface="Tahoma" pitchFamily="34" charset="0"/>
                <a:ea typeface="HGP創英角ｺﾞｼｯｸUB" pitchFamily="50" charset="-128"/>
                <a:cs typeface="+mn-cs"/>
                <a:sym typeface="Wingdings" pitchFamily="2" charset="2"/>
              </a:rPr>
              <a:t>Large optics</a:t>
            </a:r>
            <a:endParaRPr kumimoji="1" lang="ja-JP" altLang="en-US" sz="1400" b="1" kern="1200" dirty="0">
              <a:solidFill>
                <a:srgbClr val="808080"/>
              </a:solidFill>
              <a:latin typeface="Tahoma" pitchFamily="34" charset="0"/>
              <a:ea typeface="HGP創英角ｺﾞｼｯｸUB" pitchFamily="50" charset="-128"/>
              <a:cs typeface="+mn-cs"/>
              <a:sym typeface="Wingdings" pitchFamily="2" charset="2"/>
            </a:endParaRPr>
          </a:p>
        </p:txBody>
      </p:sp>
      <p:sp>
        <p:nvSpPr>
          <p:cNvPr id="262" name="Rectangle 205"/>
          <p:cNvSpPr>
            <a:spLocks noChangeArrowheads="1"/>
          </p:cNvSpPr>
          <p:nvPr/>
        </p:nvSpPr>
        <p:spPr bwMode="auto">
          <a:xfrm>
            <a:off x="6288099" y="2924175"/>
            <a:ext cx="2855901" cy="80329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DDDDDD"/>
                </a:solidFill>
              </a:rPr>
              <a:t> </a:t>
            </a:r>
            <a:r>
              <a:rPr lang="en-US" altLang="ja-JP" sz="1400" b="1" dirty="0" smtClean="0">
                <a:solidFill>
                  <a:srgbClr val="DDDDDD"/>
                </a:solidFill>
              </a:rPr>
              <a:t>Ultra s</a:t>
            </a:r>
            <a:r>
              <a:rPr kumimoji="1" lang="en-US" altLang="ja-JP" sz="1400" b="1" kern="1200" dirty="0" smtClean="0">
                <a:solidFill>
                  <a:srgbClr val="DDDDDD"/>
                </a:solidFill>
                <a:latin typeface="Tahoma" pitchFamily="34" charset="0"/>
                <a:ea typeface="HGP創英角ｺﾞｼｯｸUB" pitchFamily="50" charset="-128"/>
                <a:cs typeface="+mn-cs"/>
              </a:rPr>
              <a:t>table Laser</a:t>
            </a:r>
            <a:endParaRPr kumimoji="1" lang="ja-JP" altLang="en-US" sz="1400" b="1"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Stabilization of source</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808080"/>
                </a:solidFill>
                <a:latin typeface="Tahoma" pitchFamily="34" charset="0"/>
                <a:ea typeface="HGP創英角ｺﾞｼｯｸUB" pitchFamily="50" charset="-128"/>
                <a:cs typeface="+mn-cs"/>
              </a:rPr>
              <a:t>Stabilization by long arm</a:t>
            </a:r>
            <a:endParaRPr kumimoji="1" lang="ja-JP" altLang="en-US" sz="1400" b="1" kern="1200" dirty="0">
              <a:solidFill>
                <a:srgbClr val="808080"/>
              </a:solidFill>
              <a:latin typeface="Tahoma" pitchFamily="34" charset="0"/>
              <a:ea typeface="HGP創英角ｺﾞｼｯｸUB" pitchFamily="50" charset="-128"/>
              <a:cs typeface="+mn-cs"/>
            </a:endParaRPr>
          </a:p>
        </p:txBody>
      </p:sp>
      <p:sp>
        <p:nvSpPr>
          <p:cNvPr id="263" name="AutoShape 207"/>
          <p:cNvSpPr>
            <a:spLocks noChangeArrowheads="1"/>
          </p:cNvSpPr>
          <p:nvPr/>
        </p:nvSpPr>
        <p:spPr bwMode="auto">
          <a:xfrm>
            <a:off x="6408769" y="1827212"/>
            <a:ext cx="2163759" cy="1030283"/>
          </a:xfrm>
          <a:prstGeom prst="roundRect">
            <a:avLst>
              <a:gd name="adj" fmla="val 7074"/>
            </a:avLst>
          </a:prstGeom>
          <a:noFill/>
          <a:ln w="6350">
            <a:solidFill>
              <a:srgbClr val="DDDDDD"/>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4" name="Rectangle 208"/>
          <p:cNvSpPr>
            <a:spLocks noChangeArrowheads="1"/>
          </p:cNvSpPr>
          <p:nvPr/>
        </p:nvSpPr>
        <p:spPr bwMode="auto">
          <a:xfrm>
            <a:off x="6286512" y="3825875"/>
            <a:ext cx="2089150" cy="127727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DDDDDD"/>
                </a:solidFill>
                <a:latin typeface="Tahoma" pitchFamily="34" charset="0"/>
                <a:ea typeface="HGP創英角ｺﾞｼｯｸUB" pitchFamily="50" charset="-128"/>
                <a:cs typeface="+mn-cs"/>
              </a:rPr>
              <a:t>Formation flight</a:t>
            </a:r>
            <a:endParaRPr kumimoji="1" lang="ja-JP" altLang="en-US" sz="1400" b="1"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808080"/>
                </a:solidFill>
                <a:latin typeface="Tahoma" pitchFamily="34" charset="0"/>
                <a:ea typeface="HGP創英角ｺﾞｼｯｸUB" pitchFamily="50" charset="-128"/>
                <a:cs typeface="+mn-cs"/>
              </a:rPr>
              <a:t>Stable orbit</a:t>
            </a:r>
            <a:endParaRPr kumimoji="1" lang="ja-JP" altLang="en-US" sz="1400" b="1" kern="1200" dirty="0">
              <a:solidFill>
                <a:srgbClr val="80808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808080"/>
                </a:solidFill>
                <a:latin typeface="Tahoma" pitchFamily="34" charset="0"/>
                <a:ea typeface="HGP創英角ｺﾞｼｯｸUB" pitchFamily="50" charset="-128"/>
                <a:cs typeface="+mn-cs"/>
              </a:rPr>
              <a:t>   </a:t>
            </a:r>
            <a:r>
              <a:rPr kumimoji="1" lang="en-US" altLang="ja-JP" sz="1400" b="1" kern="1200" dirty="0" smtClean="0">
                <a:solidFill>
                  <a:srgbClr val="808080"/>
                </a:solidFill>
                <a:latin typeface="Tahoma" pitchFamily="34" charset="0"/>
                <a:ea typeface="HGP創英角ｺﾞｼｯｸUB" pitchFamily="50" charset="-128"/>
                <a:cs typeface="+mn-cs"/>
              </a:rPr>
              <a:t>Inter S/C </a:t>
            </a:r>
            <a:r>
              <a:rPr lang="en-US" altLang="ja-JP" sz="1400" b="1" dirty="0" smtClean="0">
                <a:solidFill>
                  <a:srgbClr val="808080"/>
                </a:solidFill>
              </a:rPr>
              <a:t>Ranging</a:t>
            </a:r>
            <a:endParaRPr kumimoji="1" lang="ja-JP" altLang="en-US" sz="1400" b="1" kern="1200" dirty="0">
              <a:solidFill>
                <a:srgbClr val="80808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Drag-free control</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Low-noise thruster</a:t>
            </a:r>
            <a:endParaRPr kumimoji="1" lang="ja-JP" altLang="en-US" sz="1400" b="1" kern="1200" dirty="0">
              <a:solidFill>
                <a:srgbClr val="CCFFCC"/>
              </a:solidFill>
              <a:latin typeface="Tahoma" pitchFamily="34" charset="0"/>
              <a:ea typeface="HGP創英角ｺﾞｼｯｸUB" pitchFamily="50" charset="-128"/>
              <a:cs typeface="+mn-cs"/>
            </a:endParaRPr>
          </a:p>
        </p:txBody>
      </p:sp>
      <p:sp>
        <p:nvSpPr>
          <p:cNvPr id="265" name="Rectangle 209"/>
          <p:cNvSpPr>
            <a:spLocks noChangeArrowheads="1"/>
          </p:cNvSpPr>
          <p:nvPr/>
        </p:nvSpPr>
        <p:spPr bwMode="auto">
          <a:xfrm>
            <a:off x="6288099" y="5157788"/>
            <a:ext cx="1998677" cy="104028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DDDDDD"/>
                </a:solidFill>
                <a:latin typeface="Tahoma" pitchFamily="34" charset="0"/>
                <a:ea typeface="HGP創英角ｺﾞｼｯｸUB" pitchFamily="50" charset="-128"/>
                <a:cs typeface="+mn-cs"/>
              </a:rPr>
              <a:t>Observation</a:t>
            </a:r>
            <a:endParaRPr kumimoji="1" lang="ja-JP" altLang="en-US" sz="1400" b="1"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smtClean="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Data procession</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a:t>
            </a:r>
            <a:r>
              <a:rPr lang="en-US" altLang="ja-JP" sz="1400" b="1" dirty="0" smtClean="0">
                <a:solidFill>
                  <a:srgbClr val="CCFFCC"/>
                </a:solidFill>
              </a:rPr>
              <a:t>Data analysis</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a:t>
            </a:r>
            <a:r>
              <a:rPr lang="en-US" altLang="ja-JP" sz="1400" b="1" dirty="0" smtClean="0">
                <a:solidFill>
                  <a:srgbClr val="CCFFCC"/>
                </a:solidFill>
              </a:rPr>
              <a:t>Triggered search</a:t>
            </a:r>
            <a:endParaRPr kumimoji="1" lang="ja-JP" altLang="en-US" sz="1400" b="1" kern="1200" dirty="0">
              <a:solidFill>
                <a:srgbClr val="CCFFCC"/>
              </a:solidFill>
              <a:latin typeface="Tahoma" pitchFamily="34" charset="0"/>
              <a:ea typeface="HGP創英角ｺﾞｼｯｸUB" pitchFamily="50" charset="-128"/>
              <a:cs typeface="+mn-cs"/>
            </a:endParaRPr>
          </a:p>
        </p:txBody>
      </p:sp>
      <p:sp>
        <p:nvSpPr>
          <p:cNvPr id="266" name="AutoShape 214"/>
          <p:cNvSpPr>
            <a:spLocks noChangeArrowheads="1"/>
          </p:cNvSpPr>
          <p:nvPr/>
        </p:nvSpPr>
        <p:spPr bwMode="auto">
          <a:xfrm>
            <a:off x="6288099" y="2924174"/>
            <a:ext cx="2522535" cy="790577"/>
          </a:xfrm>
          <a:prstGeom prst="roundRect">
            <a:avLst>
              <a:gd name="adj" fmla="val 7074"/>
            </a:avLst>
          </a:prstGeom>
          <a:noFill/>
          <a:ln w="6350">
            <a:solidFill>
              <a:srgbClr val="DDDDDD"/>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7" name="AutoShape 215"/>
          <p:cNvSpPr>
            <a:spLocks noChangeArrowheads="1"/>
          </p:cNvSpPr>
          <p:nvPr/>
        </p:nvSpPr>
        <p:spPr bwMode="auto">
          <a:xfrm>
            <a:off x="6286512" y="3860800"/>
            <a:ext cx="1943100" cy="1189038"/>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8" name="AutoShape 216"/>
          <p:cNvSpPr>
            <a:spLocks noChangeArrowheads="1"/>
          </p:cNvSpPr>
          <p:nvPr/>
        </p:nvSpPr>
        <p:spPr bwMode="auto">
          <a:xfrm>
            <a:off x="6288099" y="5157788"/>
            <a:ext cx="1951031" cy="1057294"/>
          </a:xfrm>
          <a:prstGeom prst="roundRect">
            <a:avLst>
              <a:gd name="adj" fmla="val 7074"/>
            </a:avLst>
          </a:prstGeom>
          <a:noFill/>
          <a:ln w="6350">
            <a:solidFill>
              <a:srgbClr val="DDDDDD"/>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9" name="Rectangle 217"/>
          <p:cNvSpPr>
            <a:spLocks noChangeArrowheads="1"/>
          </p:cNvSpPr>
          <p:nvPr/>
        </p:nvSpPr>
        <p:spPr bwMode="auto">
          <a:xfrm>
            <a:off x="714348" y="1000108"/>
            <a:ext cx="3173408"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FFCC"/>
                </a:solidFill>
                <a:latin typeface="Tahoma" pitchFamily="34" charset="0"/>
                <a:ea typeface="HGP創英角ｺﾞｼｯｸUB" pitchFamily="50" charset="-128"/>
                <a:cs typeface="+mn-cs"/>
              </a:rPr>
              <a:t>DPF  requirements</a:t>
            </a:r>
            <a:endParaRPr kumimoji="1" lang="ja-JP" altLang="en-US" sz="2000" b="1" kern="1200" dirty="0">
              <a:solidFill>
                <a:srgbClr val="CCFFCC"/>
              </a:solidFill>
              <a:latin typeface="Tahoma" pitchFamily="34" charset="0"/>
              <a:ea typeface="HGP創英角ｺﾞｼｯｸUB" pitchFamily="50" charset="-128"/>
              <a:cs typeface="+mn-cs"/>
            </a:endParaRPr>
          </a:p>
        </p:txBody>
      </p:sp>
      <p:sp>
        <p:nvSpPr>
          <p:cNvPr id="270" name="Line 218"/>
          <p:cNvSpPr>
            <a:spLocks noChangeShapeType="1"/>
          </p:cNvSpPr>
          <p:nvPr/>
        </p:nvSpPr>
        <p:spPr bwMode="auto">
          <a:xfrm flipV="1">
            <a:off x="3357554" y="5500702"/>
            <a:ext cx="2714644" cy="71437"/>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1" name="Rectangle 219"/>
          <p:cNvSpPr>
            <a:spLocks noChangeArrowheads="1"/>
          </p:cNvSpPr>
          <p:nvPr/>
        </p:nvSpPr>
        <p:spPr bwMode="auto">
          <a:xfrm>
            <a:off x="3214678" y="4000504"/>
            <a:ext cx="1871662"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EAEAEA"/>
                </a:solidFill>
                <a:latin typeface="Tahoma" pitchFamily="34" charset="0"/>
                <a:ea typeface="HGP創英角ｺﾞｼｯｸUB" pitchFamily="50" charset="-128"/>
                <a:cs typeface="+mn-cs"/>
              </a:rPr>
              <a:t>Satellite disp.</a:t>
            </a:r>
            <a:endParaRPr kumimoji="1" lang="ja-JP" altLang="en-US" sz="14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10</a:t>
            </a:r>
            <a:r>
              <a:rPr kumimoji="1" lang="en-US" altLang="ja-JP" sz="1400" b="1" kern="1200" baseline="30000" dirty="0">
                <a:solidFill>
                  <a:srgbClr val="CCCCFF"/>
                </a:solidFill>
                <a:latin typeface="Tahoma" pitchFamily="34" charset="0"/>
                <a:ea typeface="HGP創英角ｺﾞｼｯｸUB" pitchFamily="50" charset="-128"/>
                <a:cs typeface="+mn-cs"/>
              </a:rPr>
              <a:t>-9</a:t>
            </a:r>
            <a:r>
              <a:rPr kumimoji="1" lang="en-US" altLang="ja-JP" sz="1400" b="1" kern="1200" dirty="0">
                <a:solidFill>
                  <a:srgbClr val="CCCCFF"/>
                </a:solidFill>
                <a:latin typeface="Tahoma" pitchFamily="34" charset="0"/>
                <a:ea typeface="HGP創英角ｺﾞｼｯｸUB" pitchFamily="50" charset="-128"/>
                <a:cs typeface="+mn-cs"/>
              </a:rPr>
              <a:t> m/Hz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endParaRPr kumimoji="1" lang="en-US" altLang="ja-JP" sz="1400" b="1" kern="1200" dirty="0">
              <a:solidFill>
                <a:srgbClr val="EAEAEA"/>
              </a:solidFill>
              <a:latin typeface="Tahoma" pitchFamily="34" charset="0"/>
              <a:ea typeface="HGP創英角ｺﾞｼｯｸUB" pitchFamily="50" charset="-128"/>
              <a:cs typeface="+mn-cs"/>
            </a:endParaRPr>
          </a:p>
        </p:txBody>
      </p:sp>
      <p:sp>
        <p:nvSpPr>
          <p:cNvPr id="272" name="Line 220"/>
          <p:cNvSpPr>
            <a:spLocks noChangeShapeType="1"/>
          </p:cNvSpPr>
          <p:nvPr/>
        </p:nvSpPr>
        <p:spPr bwMode="auto">
          <a:xfrm>
            <a:off x="3563938" y="4581525"/>
            <a:ext cx="2376487" cy="142875"/>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3" name="Line 221"/>
          <p:cNvSpPr>
            <a:spLocks noChangeShapeType="1"/>
          </p:cNvSpPr>
          <p:nvPr/>
        </p:nvSpPr>
        <p:spPr bwMode="auto">
          <a:xfrm>
            <a:off x="3214678" y="3143248"/>
            <a:ext cx="2725747" cy="214315"/>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4" name="Rectangle 222"/>
          <p:cNvSpPr>
            <a:spLocks noChangeArrowheads="1"/>
          </p:cNvSpPr>
          <p:nvPr/>
        </p:nvSpPr>
        <p:spPr bwMode="auto">
          <a:xfrm>
            <a:off x="3214678" y="3286124"/>
            <a:ext cx="1439863"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Freq. Stability</a:t>
            </a:r>
            <a:endParaRPr kumimoji="1" lang="ja-JP" altLang="en-US" sz="14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CCCCFF"/>
                </a:solidFill>
                <a:latin typeface="Tahoma" pitchFamily="34" charset="0"/>
                <a:ea typeface="HGP創英角ｺﾞｼｯｸUB" pitchFamily="50" charset="-128"/>
                <a:cs typeface="+mn-cs"/>
              </a:rPr>
              <a:t>  0.5 </a:t>
            </a:r>
            <a:r>
              <a:rPr kumimoji="1" lang="en-US" altLang="ja-JP" sz="1400" b="1" kern="1200" dirty="0">
                <a:solidFill>
                  <a:srgbClr val="CCCCFF"/>
                </a:solidFill>
                <a:latin typeface="Tahoma" pitchFamily="34" charset="0"/>
                <a:ea typeface="HGP創英角ｺﾞｼｯｸUB" pitchFamily="50" charset="-128"/>
                <a:cs typeface="+mn-cs"/>
              </a:rPr>
              <a:t>Hz/Hz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p>
        </p:txBody>
      </p:sp>
      <p:sp>
        <p:nvSpPr>
          <p:cNvPr id="275" name="Rectangle 223"/>
          <p:cNvSpPr>
            <a:spLocks noChangeArrowheads="1"/>
          </p:cNvSpPr>
          <p:nvPr/>
        </p:nvSpPr>
        <p:spPr bwMode="auto">
          <a:xfrm>
            <a:off x="2857488" y="1505369"/>
            <a:ext cx="1725614" cy="56630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Disp. noise</a:t>
            </a:r>
            <a:endParaRPr kumimoji="1" lang="ja-JP" altLang="en-US" sz="14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CCCCFF"/>
                </a:solidFill>
                <a:latin typeface="Tahoma" pitchFamily="34" charset="0"/>
                <a:ea typeface="HGP創英角ｺﾞｼｯｸUB" pitchFamily="50" charset="-128"/>
                <a:cs typeface="+mn-cs"/>
              </a:rPr>
              <a:t>6x10</a:t>
            </a:r>
            <a:r>
              <a:rPr kumimoji="1" lang="en-US" altLang="ja-JP" sz="1400" b="1" kern="1200" baseline="30000" dirty="0" smtClean="0">
                <a:solidFill>
                  <a:srgbClr val="CCCCFF"/>
                </a:solidFill>
                <a:latin typeface="Tahoma" pitchFamily="34" charset="0"/>
                <a:ea typeface="HGP創英角ｺﾞｼｯｸUB" pitchFamily="50" charset="-128"/>
                <a:cs typeface="+mn-cs"/>
              </a:rPr>
              <a:t>-16</a:t>
            </a:r>
            <a:r>
              <a:rPr kumimoji="1" lang="en-US" altLang="ja-JP" sz="1400" b="1" kern="1200" dirty="0" smtClean="0">
                <a:solidFill>
                  <a:srgbClr val="CCCCFF"/>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m/Hz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p>
        </p:txBody>
      </p:sp>
      <p:sp>
        <p:nvSpPr>
          <p:cNvPr id="276" name="Line 224"/>
          <p:cNvSpPr>
            <a:spLocks noChangeShapeType="1"/>
          </p:cNvSpPr>
          <p:nvPr/>
        </p:nvSpPr>
        <p:spPr bwMode="auto">
          <a:xfrm>
            <a:off x="2928926" y="2071677"/>
            <a:ext cx="3357585" cy="142877"/>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7" name="Rectangle 226"/>
          <p:cNvSpPr>
            <a:spLocks noChangeArrowheads="1"/>
          </p:cNvSpPr>
          <p:nvPr/>
        </p:nvSpPr>
        <p:spPr bwMode="auto">
          <a:xfrm>
            <a:off x="4773626" y="1714488"/>
            <a:ext cx="1655762" cy="30694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CCCC"/>
                </a:solidFill>
                <a:latin typeface="Tahoma" pitchFamily="34" charset="0"/>
                <a:ea typeface="HGP創英角ｺﾞｼｯｸUB" pitchFamily="50" charset="-128"/>
                <a:cs typeface="+mn-cs"/>
              </a:rPr>
              <a:t>4x10</a:t>
            </a:r>
            <a:r>
              <a:rPr kumimoji="1" lang="en-US" altLang="ja-JP" sz="1400" b="1" kern="1200" baseline="30000" dirty="0" smtClean="0">
                <a:solidFill>
                  <a:srgbClr val="FFCCCC"/>
                </a:solidFill>
                <a:latin typeface="Tahoma" pitchFamily="34" charset="0"/>
                <a:ea typeface="HGP創英角ｺﾞｼｯｸUB" pitchFamily="50" charset="-128"/>
                <a:cs typeface="+mn-cs"/>
              </a:rPr>
              <a:t>-18</a:t>
            </a:r>
            <a:r>
              <a:rPr kumimoji="1" lang="en-US" altLang="ja-JP" sz="1400" b="1" kern="1200" dirty="0" smtClean="0">
                <a:solidFill>
                  <a:srgbClr val="FFCCCC"/>
                </a:solidFill>
                <a:latin typeface="Tahoma" pitchFamily="34" charset="0"/>
                <a:ea typeface="HGP創英角ｺﾞｼｯｸUB" pitchFamily="50" charset="-128"/>
                <a:cs typeface="+mn-cs"/>
              </a:rPr>
              <a:t> </a:t>
            </a:r>
            <a:r>
              <a:rPr kumimoji="1" lang="en-US" altLang="ja-JP" sz="1400" b="1" kern="1200" dirty="0">
                <a:solidFill>
                  <a:srgbClr val="FFCCCC"/>
                </a:solidFill>
                <a:latin typeface="Tahoma" pitchFamily="34" charset="0"/>
                <a:ea typeface="HGP創英角ｺﾞｼｯｸUB" pitchFamily="50" charset="-128"/>
                <a:cs typeface="+mn-cs"/>
              </a:rPr>
              <a:t>m/Hz</a:t>
            </a:r>
            <a:r>
              <a:rPr kumimoji="1" lang="en-US" altLang="ja-JP" sz="1400" b="1" kern="1200" baseline="30000" dirty="0">
                <a:solidFill>
                  <a:srgbClr val="FFCCCC"/>
                </a:solidFill>
                <a:latin typeface="Tahoma" pitchFamily="34" charset="0"/>
                <a:ea typeface="HGP創英角ｺﾞｼｯｸUB" pitchFamily="50" charset="-128"/>
                <a:cs typeface="+mn-cs"/>
              </a:rPr>
              <a:t>1/2 </a:t>
            </a:r>
          </a:p>
        </p:txBody>
      </p:sp>
      <p:sp>
        <p:nvSpPr>
          <p:cNvPr id="278" name="Rectangle 227"/>
          <p:cNvSpPr>
            <a:spLocks noChangeArrowheads="1"/>
          </p:cNvSpPr>
          <p:nvPr/>
        </p:nvSpPr>
        <p:spPr bwMode="auto">
          <a:xfrm>
            <a:off x="3214678" y="2205038"/>
            <a:ext cx="1511300"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Force </a:t>
            </a:r>
            <a:r>
              <a:rPr kumimoji="1" lang="en-US" altLang="ja-JP" sz="1400" b="1" kern="1200" dirty="0" smtClean="0">
                <a:solidFill>
                  <a:srgbClr val="EAEAEA"/>
                </a:solidFill>
                <a:latin typeface="Tahoma" pitchFamily="34" charset="0"/>
                <a:ea typeface="HGP創英角ｺﾞｼｯｸUB" pitchFamily="50" charset="-128"/>
                <a:cs typeface="+mn-cs"/>
              </a:rPr>
              <a:t>noise</a:t>
            </a:r>
            <a:endParaRPr kumimoji="1" lang="ja-JP" altLang="en-US" sz="14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CCCCFF"/>
                </a:solidFill>
                <a:latin typeface="Tahoma" pitchFamily="34" charset="0"/>
                <a:ea typeface="HGP創英角ｺﾞｼｯｸUB" pitchFamily="50" charset="-128"/>
                <a:cs typeface="+mn-cs"/>
              </a:rPr>
              <a:t>10</a:t>
            </a:r>
            <a:r>
              <a:rPr kumimoji="1" lang="en-US" altLang="ja-JP" sz="1400" b="1" kern="1200" baseline="30000" dirty="0" smtClean="0">
                <a:solidFill>
                  <a:srgbClr val="CCCCFF"/>
                </a:solidFill>
                <a:latin typeface="Tahoma" pitchFamily="34" charset="0"/>
                <a:ea typeface="HGP創英角ｺﾞｼｯｸUB" pitchFamily="50" charset="-128"/>
                <a:cs typeface="+mn-cs"/>
              </a:rPr>
              <a:t>-14</a:t>
            </a:r>
            <a:r>
              <a:rPr kumimoji="1" lang="en-US" altLang="ja-JP" sz="1400" b="1" kern="1200" dirty="0" smtClean="0">
                <a:solidFill>
                  <a:srgbClr val="CCCCFF"/>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N/Hz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p>
        </p:txBody>
      </p:sp>
      <p:sp>
        <p:nvSpPr>
          <p:cNvPr id="279" name="Rectangle 228"/>
          <p:cNvSpPr>
            <a:spLocks noChangeArrowheads="1"/>
          </p:cNvSpPr>
          <p:nvPr/>
        </p:nvSpPr>
        <p:spPr bwMode="auto">
          <a:xfrm>
            <a:off x="4929190" y="2264800"/>
            <a:ext cx="1438275" cy="306944"/>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CCCC"/>
                </a:solidFill>
                <a:latin typeface="Tahoma" pitchFamily="34" charset="0"/>
                <a:ea typeface="HGP創英角ｺﾞｼｯｸUB" pitchFamily="50" charset="-128"/>
                <a:cs typeface="+mn-cs"/>
              </a:rPr>
              <a:t>10</a:t>
            </a:r>
            <a:r>
              <a:rPr kumimoji="1" lang="en-US" altLang="ja-JP" sz="1400" b="1" kern="1200" baseline="30000" dirty="0" smtClean="0">
                <a:solidFill>
                  <a:srgbClr val="FFCCCC"/>
                </a:solidFill>
                <a:latin typeface="Tahoma" pitchFamily="34" charset="0"/>
                <a:ea typeface="HGP創英角ｺﾞｼｯｸUB" pitchFamily="50" charset="-128"/>
                <a:cs typeface="+mn-cs"/>
              </a:rPr>
              <a:t>-17</a:t>
            </a:r>
            <a:r>
              <a:rPr kumimoji="1" lang="en-US" altLang="ja-JP" sz="1400" b="1" kern="1200" dirty="0" smtClean="0">
                <a:solidFill>
                  <a:srgbClr val="FFCCCC"/>
                </a:solidFill>
                <a:latin typeface="Tahoma" pitchFamily="34" charset="0"/>
                <a:ea typeface="HGP創英角ｺﾞｼｯｸUB" pitchFamily="50" charset="-128"/>
                <a:cs typeface="+mn-cs"/>
              </a:rPr>
              <a:t> </a:t>
            </a:r>
            <a:r>
              <a:rPr kumimoji="1" lang="en-US" altLang="ja-JP" sz="1400" b="1" kern="1200" dirty="0">
                <a:solidFill>
                  <a:srgbClr val="FFCCCC"/>
                </a:solidFill>
                <a:latin typeface="Tahoma" pitchFamily="34" charset="0"/>
                <a:ea typeface="HGP創英角ｺﾞｼｯｸUB" pitchFamily="50" charset="-128"/>
                <a:cs typeface="+mn-cs"/>
              </a:rPr>
              <a:t>N/Hz</a:t>
            </a:r>
            <a:r>
              <a:rPr kumimoji="1" lang="en-US" altLang="ja-JP" sz="1400" b="1" kern="1200" baseline="30000" dirty="0">
                <a:solidFill>
                  <a:srgbClr val="FFCCCC"/>
                </a:solidFill>
                <a:latin typeface="Tahoma" pitchFamily="34" charset="0"/>
                <a:ea typeface="HGP創英角ｺﾞｼｯｸUB" pitchFamily="50" charset="-128"/>
                <a:cs typeface="+mn-cs"/>
              </a:rPr>
              <a:t>1/2 </a:t>
            </a:r>
          </a:p>
        </p:txBody>
      </p:sp>
      <p:sp>
        <p:nvSpPr>
          <p:cNvPr id="280" name="Rectangle 229"/>
          <p:cNvSpPr>
            <a:spLocks noChangeArrowheads="1"/>
          </p:cNvSpPr>
          <p:nvPr/>
        </p:nvSpPr>
        <p:spPr bwMode="auto">
          <a:xfrm>
            <a:off x="3286116" y="4742457"/>
            <a:ext cx="1871662"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Thruster noise</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EAEAEA"/>
                </a:solidFill>
                <a:latin typeface="Tahoma" pitchFamily="34" charset="0"/>
                <a:ea typeface="HGP創英角ｺﾞｼｯｸUB" pitchFamily="50" charset="-128"/>
                <a:cs typeface="+mn-cs"/>
              </a:rPr>
              <a:t> </a:t>
            </a:r>
            <a:r>
              <a:rPr lang="en-US" altLang="ja-JP" sz="1400" b="1" dirty="0" smtClean="0">
                <a:solidFill>
                  <a:srgbClr val="EAEAEA"/>
                </a:solidFill>
              </a:rPr>
              <a:t>  </a:t>
            </a:r>
            <a:r>
              <a:rPr kumimoji="1" lang="en-US" altLang="ja-JP" sz="1400" b="1" kern="1200" dirty="0" smtClean="0">
                <a:solidFill>
                  <a:srgbClr val="CCCCFF"/>
                </a:solidFill>
                <a:latin typeface="Tahoma" pitchFamily="34" charset="0"/>
                <a:ea typeface="HGP創英角ｺﾞｼｯｸUB" pitchFamily="50" charset="-128"/>
                <a:cs typeface="+mn-cs"/>
              </a:rPr>
              <a:t>10</a:t>
            </a:r>
            <a:r>
              <a:rPr kumimoji="1" lang="en-US" altLang="ja-JP" sz="1400" b="1" kern="1200" baseline="30000" dirty="0" smtClean="0">
                <a:solidFill>
                  <a:srgbClr val="CCCCFF"/>
                </a:solidFill>
                <a:latin typeface="Tahoma" pitchFamily="34" charset="0"/>
                <a:ea typeface="HGP創英角ｺﾞｼｯｸUB" pitchFamily="50" charset="-128"/>
                <a:cs typeface="+mn-cs"/>
              </a:rPr>
              <a:t>-7</a:t>
            </a:r>
            <a:r>
              <a:rPr kumimoji="1" lang="en-US" altLang="ja-JP" sz="1400" b="1" kern="1200" dirty="0" smtClean="0">
                <a:solidFill>
                  <a:srgbClr val="CCCCFF"/>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N/Hz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endParaRPr kumimoji="1" lang="en-US" altLang="ja-JP" sz="1400" b="1" kern="1200" dirty="0">
              <a:solidFill>
                <a:srgbClr val="EAEAEA"/>
              </a:solidFill>
              <a:latin typeface="Tahoma" pitchFamily="34" charset="0"/>
              <a:ea typeface="HGP創英角ｺﾞｼｯｸUB" pitchFamily="50" charset="-128"/>
              <a:cs typeface="+mn-cs"/>
            </a:endParaRPr>
          </a:p>
        </p:txBody>
      </p:sp>
      <p:sp>
        <p:nvSpPr>
          <p:cNvPr id="281" name="Rectangle 230"/>
          <p:cNvSpPr>
            <a:spLocks noChangeArrowheads="1"/>
          </p:cNvSpPr>
          <p:nvPr/>
        </p:nvSpPr>
        <p:spPr bwMode="auto">
          <a:xfrm>
            <a:off x="3343279" y="5643578"/>
            <a:ext cx="1871663" cy="780919"/>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a:solidFill>
                  <a:srgbClr val="CCCCFF"/>
                </a:solidFill>
                <a:latin typeface="Tahoma" pitchFamily="34" charset="0"/>
                <a:ea typeface="HGP創英角ｺﾞｼｯｸUB" pitchFamily="50" charset="-128"/>
                <a:cs typeface="+mn-cs"/>
              </a:rPr>
              <a:t>0.1 </a:t>
            </a:r>
            <a:r>
              <a:rPr kumimoji="1" lang="en-US" altLang="ja-JP" sz="1400" b="1" kern="1200" dirty="0" smtClean="0">
                <a:solidFill>
                  <a:srgbClr val="CCCCFF"/>
                </a:solidFill>
                <a:latin typeface="Tahoma" pitchFamily="34" charset="0"/>
                <a:ea typeface="HGP創英角ｺﾞｼｯｸUB" pitchFamily="50" charset="-128"/>
                <a:cs typeface="+mn-cs"/>
              </a:rPr>
              <a:t>Hz</a:t>
            </a:r>
            <a:r>
              <a:rPr lang="ja-JP" altLang="en-US" sz="1400" b="1" dirty="0" smtClean="0">
                <a:solidFill>
                  <a:srgbClr val="EAEAEA"/>
                </a:solidFill>
              </a:rPr>
              <a:t> </a:t>
            </a:r>
            <a:r>
              <a:rPr kumimoji="1" lang="en-US" altLang="ja-JP" sz="1400" b="1" kern="1200" dirty="0" smtClean="0">
                <a:solidFill>
                  <a:srgbClr val="EAEAEA"/>
                </a:solidFill>
                <a:latin typeface="Tahoma" pitchFamily="34" charset="0"/>
                <a:ea typeface="HGP創英角ｺﾞｼｯｸUB" pitchFamily="50" charset="-128"/>
                <a:cs typeface="+mn-cs"/>
              </a:rPr>
              <a:t>band</a:t>
            </a:r>
          </a:p>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Observation and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EAEAEA"/>
                </a:solidFill>
                <a:latin typeface="Tahoma" pitchFamily="34" charset="0"/>
                <a:ea typeface="HGP創英角ｺﾞｼｯｸUB" pitchFamily="50" charset="-128"/>
                <a:cs typeface="+mn-cs"/>
              </a:rPr>
              <a:t>Data analysis</a:t>
            </a:r>
            <a:endParaRPr kumimoji="1" lang="ja-JP" altLang="en-US" sz="1400" b="1" kern="1200" dirty="0">
              <a:solidFill>
                <a:srgbClr val="EAEAEA"/>
              </a:solidFill>
              <a:latin typeface="Tahoma" pitchFamily="34" charset="0"/>
              <a:ea typeface="HGP創英角ｺﾞｼｯｸUB" pitchFamily="50" charset="-128"/>
              <a:cs typeface="+mn-cs"/>
            </a:endParaRPr>
          </a:p>
        </p:txBody>
      </p:sp>
      <p:pic>
        <p:nvPicPr>
          <p:cNvPr id="282" name="Picture 6"/>
          <p:cNvPicPr>
            <a:picLocks noChangeAspect="1" noChangeArrowheads="1"/>
          </p:cNvPicPr>
          <p:nvPr/>
        </p:nvPicPr>
        <p:blipFill>
          <a:blip r:embed="rId3"/>
          <a:srcRect/>
          <a:stretch>
            <a:fillRect/>
          </a:stretch>
        </p:blipFill>
        <p:spPr bwMode="auto">
          <a:xfrm>
            <a:off x="1928794" y="1595929"/>
            <a:ext cx="747094" cy="904377"/>
          </a:xfrm>
          <a:prstGeom prst="rect">
            <a:avLst/>
          </a:prstGeom>
          <a:noFill/>
          <a:ln w="9525">
            <a:noFill/>
            <a:miter lim="800000"/>
            <a:headEnd/>
            <a:tailEnd/>
          </a:ln>
          <a:effectLst/>
        </p:spPr>
      </p:pic>
      <p:sp>
        <p:nvSpPr>
          <p:cNvPr id="283" name="Rectangle 217"/>
          <p:cNvSpPr>
            <a:spLocks noChangeArrowheads="1"/>
          </p:cNvSpPr>
          <p:nvPr/>
        </p:nvSpPr>
        <p:spPr bwMode="auto">
          <a:xfrm>
            <a:off x="357158" y="1723410"/>
            <a:ext cx="2214578"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latin typeface="Tahoma" pitchFamily="34" charset="0"/>
                <a:ea typeface="HGP創英角ｺﾞｼｯｸUB" pitchFamily="50" charset="-128"/>
              </a:rPr>
              <a:t>Precise meas.</a:t>
            </a: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 by IFO</a:t>
            </a:r>
          </a:p>
        </p:txBody>
      </p:sp>
      <p:sp>
        <p:nvSpPr>
          <p:cNvPr id="284" name="角丸四角形 283"/>
          <p:cNvSpPr/>
          <p:nvPr/>
        </p:nvSpPr>
        <p:spPr bwMode="auto">
          <a:xfrm>
            <a:off x="357158" y="1500174"/>
            <a:ext cx="2428892"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pic>
        <p:nvPicPr>
          <p:cNvPr id="285" name="Picture 7"/>
          <p:cNvPicPr>
            <a:picLocks noChangeAspect="1" noChangeArrowheads="1"/>
          </p:cNvPicPr>
          <p:nvPr/>
        </p:nvPicPr>
        <p:blipFill>
          <a:blip r:embed="rId4"/>
          <a:srcRect/>
          <a:stretch>
            <a:fillRect/>
          </a:stretch>
        </p:blipFill>
        <p:spPr bwMode="auto">
          <a:xfrm>
            <a:off x="1857356" y="2857496"/>
            <a:ext cx="1209675" cy="857250"/>
          </a:xfrm>
          <a:prstGeom prst="rect">
            <a:avLst/>
          </a:prstGeom>
          <a:noFill/>
          <a:ln w="9525">
            <a:noFill/>
            <a:miter lim="800000"/>
            <a:headEnd/>
            <a:tailEnd/>
          </a:ln>
          <a:effectLst/>
        </p:spPr>
      </p:pic>
      <p:sp>
        <p:nvSpPr>
          <p:cNvPr id="286" name="Rectangle 217"/>
          <p:cNvSpPr>
            <a:spLocks noChangeArrowheads="1"/>
          </p:cNvSpPr>
          <p:nvPr/>
        </p:nvSpPr>
        <p:spPr bwMode="auto">
          <a:xfrm>
            <a:off x="469898" y="3071810"/>
            <a:ext cx="1744648" cy="36317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rPr>
              <a:t>Stab. L</a:t>
            </a:r>
            <a:r>
              <a:rPr lang="en-US" altLang="ja-JP" sz="1600" b="1" dirty="0" smtClean="0">
                <a:solidFill>
                  <a:srgbClr val="CCFFCC"/>
                </a:solidFill>
                <a:latin typeface="Tahoma" pitchFamily="34" charset="0"/>
                <a:ea typeface="HGP創英角ｺﾞｼｯｸUB" pitchFamily="50" charset="-128"/>
              </a:rPr>
              <a:t>aser</a:t>
            </a:r>
          </a:p>
        </p:txBody>
      </p:sp>
      <p:sp>
        <p:nvSpPr>
          <p:cNvPr id="287" name="角丸四角形 286"/>
          <p:cNvSpPr/>
          <p:nvPr/>
        </p:nvSpPr>
        <p:spPr bwMode="auto">
          <a:xfrm>
            <a:off x="500034" y="2714620"/>
            <a:ext cx="2643206"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88" name="Rectangle 217"/>
          <p:cNvSpPr>
            <a:spLocks noChangeArrowheads="1"/>
          </p:cNvSpPr>
          <p:nvPr/>
        </p:nvSpPr>
        <p:spPr bwMode="auto">
          <a:xfrm>
            <a:off x="500034" y="4071942"/>
            <a:ext cx="1785950"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latin typeface="Tahoma" pitchFamily="34" charset="0"/>
                <a:ea typeface="HGP創英角ｺﾞｼｯｸUB" pitchFamily="50" charset="-128"/>
              </a:rPr>
              <a:t>Drag-free</a:t>
            </a: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rPr>
              <a:t>    control</a:t>
            </a:r>
            <a:endParaRPr lang="en-US" altLang="ja-JP" sz="1600" b="1" dirty="0" smtClean="0">
              <a:solidFill>
                <a:srgbClr val="CCFFCC"/>
              </a:solidFill>
              <a:latin typeface="Tahoma" pitchFamily="34" charset="0"/>
              <a:ea typeface="HGP創英角ｺﾞｼｯｸUB" pitchFamily="50" charset="-128"/>
            </a:endParaRPr>
          </a:p>
        </p:txBody>
      </p:sp>
      <p:pic>
        <p:nvPicPr>
          <p:cNvPr id="289" name="Picture 8"/>
          <p:cNvPicPr>
            <a:picLocks noChangeAspect="1" noChangeArrowheads="1"/>
          </p:cNvPicPr>
          <p:nvPr/>
        </p:nvPicPr>
        <p:blipFill>
          <a:blip r:embed="rId5"/>
          <a:srcRect/>
          <a:stretch>
            <a:fillRect/>
          </a:stretch>
        </p:blipFill>
        <p:spPr bwMode="auto">
          <a:xfrm>
            <a:off x="1714480" y="4000504"/>
            <a:ext cx="1295400" cy="847725"/>
          </a:xfrm>
          <a:prstGeom prst="rect">
            <a:avLst/>
          </a:prstGeom>
          <a:noFill/>
          <a:ln w="9525">
            <a:noFill/>
            <a:miter lim="800000"/>
            <a:headEnd/>
            <a:tailEnd/>
          </a:ln>
          <a:effectLst/>
        </p:spPr>
      </p:pic>
      <p:sp>
        <p:nvSpPr>
          <p:cNvPr id="290" name="角丸四角形 289"/>
          <p:cNvSpPr/>
          <p:nvPr/>
        </p:nvSpPr>
        <p:spPr bwMode="auto">
          <a:xfrm>
            <a:off x="500034" y="3929066"/>
            <a:ext cx="2571768" cy="1000132"/>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91" name="Rectangle 217"/>
          <p:cNvSpPr>
            <a:spLocks noChangeArrowheads="1"/>
          </p:cNvSpPr>
          <p:nvPr/>
        </p:nvSpPr>
        <p:spPr bwMode="auto">
          <a:xfrm>
            <a:off x="642910" y="5500702"/>
            <a:ext cx="181608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99CCFF"/>
                </a:solidFill>
                <a:latin typeface="Tahoma" pitchFamily="34" charset="0"/>
                <a:ea typeface="HGP創英角ｺﾞｼｯｸUB" pitchFamily="50" charset="-128"/>
                <a:cs typeface="+mn-cs"/>
              </a:rPr>
              <a:t>GW </a:t>
            </a:r>
            <a:r>
              <a:rPr lang="en-US" altLang="ja-JP" sz="1800" b="1" dirty="0" smtClean="0">
                <a:solidFill>
                  <a:srgbClr val="99CCFF"/>
                </a:solidFill>
              </a:rPr>
              <a:t>Obs. </a:t>
            </a:r>
            <a:endParaRPr kumimoji="1" lang="ja-JP" altLang="en-US" sz="1800" b="1" kern="1200" dirty="0">
              <a:solidFill>
                <a:srgbClr val="99CCFF"/>
              </a:solidFill>
              <a:latin typeface="Tahoma" pitchFamily="34" charset="0"/>
              <a:ea typeface="HGP創英角ｺﾞｼｯｸUB" pitchFamily="50" charset="-128"/>
              <a:cs typeface="+mn-cs"/>
            </a:endParaRPr>
          </a:p>
        </p:txBody>
      </p:sp>
      <p:pic>
        <p:nvPicPr>
          <p:cNvPr id="292" name="Picture 9"/>
          <p:cNvPicPr>
            <a:picLocks noChangeAspect="1" noChangeArrowheads="1"/>
          </p:cNvPicPr>
          <p:nvPr/>
        </p:nvPicPr>
        <p:blipFill>
          <a:blip r:embed="rId6"/>
          <a:srcRect/>
          <a:stretch>
            <a:fillRect/>
          </a:stretch>
        </p:blipFill>
        <p:spPr bwMode="auto">
          <a:xfrm>
            <a:off x="1785918" y="5286388"/>
            <a:ext cx="1143000" cy="942975"/>
          </a:xfrm>
          <a:prstGeom prst="rect">
            <a:avLst/>
          </a:prstGeom>
          <a:noFill/>
          <a:ln w="9525">
            <a:noFill/>
            <a:miter lim="800000"/>
            <a:headEnd/>
            <a:tailEnd/>
          </a:ln>
          <a:effectLst/>
        </p:spPr>
      </p:pic>
      <p:sp>
        <p:nvSpPr>
          <p:cNvPr id="293" name="角丸四角形 292"/>
          <p:cNvSpPr/>
          <p:nvPr/>
        </p:nvSpPr>
        <p:spPr bwMode="auto">
          <a:xfrm>
            <a:off x="642910" y="5214950"/>
            <a:ext cx="2500330" cy="1071570"/>
          </a:xfrm>
          <a:prstGeom prst="roundRect">
            <a:avLst>
              <a:gd name="adj" fmla="val 11640"/>
            </a:avLst>
          </a:prstGeom>
          <a:noFill/>
          <a:ln w="6350">
            <a:solidFill>
              <a:srgbClr val="99CCFF"/>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94" name="Rectangle 222"/>
          <p:cNvSpPr>
            <a:spLocks noChangeArrowheads="1"/>
          </p:cNvSpPr>
          <p:nvPr/>
        </p:nvSpPr>
        <p:spPr bwMode="auto">
          <a:xfrm>
            <a:off x="4989525" y="3456869"/>
            <a:ext cx="1439863" cy="32932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CCCC"/>
                </a:solidFill>
                <a:latin typeface="Tahoma" pitchFamily="34" charset="0"/>
                <a:ea typeface="HGP創英角ｺﾞｼｯｸUB" pitchFamily="50" charset="-128"/>
                <a:cs typeface="+mn-cs"/>
              </a:rPr>
              <a:t>  1 </a:t>
            </a:r>
            <a:r>
              <a:rPr kumimoji="1" lang="en-US" altLang="ja-JP" sz="1400" b="1" kern="1200" dirty="0">
                <a:solidFill>
                  <a:srgbClr val="FFCCCC"/>
                </a:solidFill>
                <a:latin typeface="Tahoma" pitchFamily="34" charset="0"/>
                <a:ea typeface="HGP創英角ｺﾞｼｯｸUB" pitchFamily="50" charset="-128"/>
                <a:cs typeface="+mn-cs"/>
              </a:rPr>
              <a:t>Hz/Hz</a:t>
            </a:r>
            <a:r>
              <a:rPr kumimoji="1" lang="en-US" altLang="ja-JP" sz="1400" b="1" kern="1200" baseline="30000" dirty="0">
                <a:solidFill>
                  <a:srgbClr val="FFCCCC"/>
                </a:solidFill>
                <a:latin typeface="Tahoma" pitchFamily="34" charset="0"/>
                <a:ea typeface="HGP創英角ｺﾞｼｯｸUB" pitchFamily="50" charset="-128"/>
                <a:cs typeface="+mn-cs"/>
              </a:rPr>
              <a:t>1/2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6"/>
          <p:cNvSpPr>
            <a:spLocks noChangeArrowheads="1"/>
          </p:cNvSpPr>
          <p:nvPr/>
        </p:nvSpPr>
        <p:spPr bwMode="auto">
          <a:xfrm>
            <a:off x="1357290" y="2643182"/>
            <a:ext cx="6286544" cy="3714776"/>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7250" name="Rectangle 2"/>
          <p:cNvSpPr>
            <a:spLocks noGrp="1" noChangeArrowheads="1"/>
          </p:cNvSpPr>
          <p:nvPr>
            <p:ph type="title"/>
          </p:nvPr>
        </p:nvSpPr>
        <p:spPr/>
        <p:txBody>
          <a:bodyPr/>
          <a:lstStyle/>
          <a:p>
            <a:r>
              <a:rPr lang="en-US" altLang="ja-JP" dirty="0" smtClean="0"/>
              <a:t>Arm length</a:t>
            </a:r>
            <a:endParaRPr lang="en-US" altLang="ja-JP" dirty="0"/>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437252" name="Rectangle 4"/>
          <p:cNvSpPr>
            <a:spLocks noChangeArrowheads="1"/>
          </p:cNvSpPr>
          <p:nvPr/>
        </p:nvSpPr>
        <p:spPr bwMode="auto">
          <a:xfrm>
            <a:off x="911253" y="857232"/>
            <a:ext cx="7589837" cy="430887"/>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FFFF"/>
                </a:solidFill>
                <a:latin typeface="Tahoma" pitchFamily="34" charset="0"/>
                <a:ea typeface="HGP創英角ｺﾞｼｯｸUB" pitchFamily="50" charset="-128"/>
                <a:cs typeface="+mn-cs"/>
              </a:rPr>
              <a:t>Cavity arm length : Limited by diffraction loss</a:t>
            </a:r>
          </a:p>
        </p:txBody>
      </p:sp>
      <p:sp>
        <p:nvSpPr>
          <p:cNvPr id="437259" name="Rectangle 11"/>
          <p:cNvSpPr>
            <a:spLocks noChangeArrowheads="1"/>
          </p:cNvSpPr>
          <p:nvPr/>
        </p:nvSpPr>
        <p:spPr bwMode="auto">
          <a:xfrm>
            <a:off x="1017610" y="1285860"/>
            <a:ext cx="6697662" cy="131112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kern="1200" dirty="0" smtClean="0">
                <a:solidFill>
                  <a:srgbClr val="FFFFFF"/>
                </a:solidFill>
                <a:latin typeface="Tahoma" pitchFamily="34" charset="0"/>
                <a:ea typeface="HGP創英角ｺﾞｼｯｸUB" pitchFamily="50" charset="-128"/>
                <a:cs typeface="+mn-cs"/>
              </a:rPr>
              <a:t>Effective </a:t>
            </a:r>
            <a:r>
              <a:rPr lang="en-US" altLang="ja-JP" sz="1800" b="1" kern="1200" dirty="0">
                <a:solidFill>
                  <a:srgbClr val="FFFFFF"/>
                </a:solidFill>
                <a:latin typeface="Tahoma" pitchFamily="34" charset="0"/>
                <a:ea typeface="HGP創英角ｺﾞｼｯｸUB" pitchFamily="50" charset="-128"/>
                <a:cs typeface="+mn-cs"/>
              </a:rPr>
              <a:t>reflectivity (TEM</a:t>
            </a:r>
            <a:r>
              <a:rPr lang="en-US" altLang="ja-JP" sz="1800" b="1" kern="1200" baseline="-10000" dirty="0">
                <a:solidFill>
                  <a:srgbClr val="FFFFFF"/>
                </a:solidFill>
                <a:latin typeface="Tahoma" pitchFamily="34" charset="0"/>
                <a:ea typeface="HGP創英角ｺﾞｼｯｸUB" pitchFamily="50" charset="-128"/>
                <a:cs typeface="+mn-cs"/>
              </a:rPr>
              <a:t>00</a:t>
            </a:r>
            <a:r>
              <a:rPr lang="en-US" altLang="ja-JP" sz="1800" b="1" kern="1200" dirty="0">
                <a:solidFill>
                  <a:srgbClr val="FFFFFF"/>
                </a:solidFill>
                <a:latin typeface="Tahoma" pitchFamily="34" charset="0"/>
                <a:ea typeface="HGP創英角ｺﾞｼｯｸUB" pitchFamily="50" charset="-128"/>
                <a:cs typeface="+mn-cs"/>
              </a:rPr>
              <a:t> </a:t>
            </a:r>
            <a:r>
              <a:rPr lang="en-US" altLang="ja-JP" sz="1800" b="1" kern="1200" dirty="0">
                <a:solidFill>
                  <a:srgbClr val="FFFFFF"/>
                </a:solidFill>
                <a:latin typeface="Tahoma" pitchFamily="34" charset="0"/>
                <a:ea typeface="HGP創英角ｺﾞｼｯｸUB" pitchFamily="50" charset="-128"/>
                <a:cs typeface="+mn-cs"/>
                <a:sym typeface="Wingdings" pitchFamily="2" charset="2"/>
              </a:rPr>
              <a:t> TEM</a:t>
            </a:r>
            <a:r>
              <a:rPr lang="en-US" altLang="ja-JP" sz="1800" b="1" kern="1200" baseline="-10000" dirty="0">
                <a:solidFill>
                  <a:srgbClr val="FFFFFF"/>
                </a:solidFill>
                <a:latin typeface="Tahoma" pitchFamily="34" charset="0"/>
                <a:ea typeface="HGP創英角ｺﾞｼｯｸUB" pitchFamily="50" charset="-128"/>
                <a:cs typeface="+mn-cs"/>
                <a:sym typeface="Wingdings" pitchFamily="2" charset="2"/>
              </a:rPr>
              <a:t>00</a:t>
            </a:r>
            <a:r>
              <a:rPr lang="en-US" altLang="ja-JP" sz="1800" b="1" kern="1200" dirty="0">
                <a:solidFill>
                  <a:srgbClr val="FFFF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kern="1200" dirty="0">
                <a:solidFill>
                  <a:srgbClr val="FFFFFF"/>
                </a:solidFill>
                <a:latin typeface="Tahoma" pitchFamily="34" charset="0"/>
                <a:ea typeface="HGP創英角ｺﾞｼｯｸUB" pitchFamily="50" charset="-128"/>
                <a:cs typeface="+mn-cs"/>
              </a:rPr>
              <a:t>   </a:t>
            </a:r>
            <a:r>
              <a:rPr lang="en-US" altLang="ja-JP" sz="1800" b="1" kern="1200" dirty="0" smtClean="0">
                <a:solidFill>
                  <a:srgbClr val="FFFFFF"/>
                </a:solidFill>
                <a:latin typeface="Tahoma" pitchFamily="34" charset="0"/>
                <a:ea typeface="HGP創英角ｺﾞｼｯｸUB" pitchFamily="50" charset="-128"/>
                <a:cs typeface="+mn-cs"/>
              </a:rPr>
              <a:t> </a:t>
            </a:r>
            <a:r>
              <a:rPr lang="en-US" altLang="ja-JP" sz="1800" b="1" kern="1200" dirty="0">
                <a:solidFill>
                  <a:srgbClr val="CCECFF"/>
                </a:solidFill>
                <a:latin typeface="Tahoma" pitchFamily="34" charset="0"/>
                <a:ea typeface="HGP創英角ｺﾞｼｯｸUB" pitchFamily="50" charset="-128"/>
                <a:cs typeface="+mn-cs"/>
              </a:rPr>
              <a:t>Laser wavelength : </a:t>
            </a:r>
            <a:r>
              <a:rPr lang="en-US" altLang="ja-JP" sz="1800" b="1" kern="1200" dirty="0" smtClean="0">
                <a:solidFill>
                  <a:srgbClr val="CCECFF"/>
                </a:solidFill>
                <a:latin typeface="Tahoma" pitchFamily="34" charset="0"/>
                <a:ea typeface="HGP創英角ｺﾞｼｯｸUB" pitchFamily="50" charset="-128"/>
                <a:cs typeface="+mn-cs"/>
              </a:rPr>
              <a:t>532nm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    </a:t>
            </a:r>
            <a:r>
              <a:rPr lang="en-US" altLang="ja-JP" sz="1800" b="1" kern="1200" dirty="0" smtClean="0">
                <a:solidFill>
                  <a:srgbClr val="CCECFF"/>
                </a:solidFill>
                <a:latin typeface="Tahoma" pitchFamily="34" charset="0"/>
                <a:ea typeface="HGP創英角ｺﾞｼｯｸUB" pitchFamily="50" charset="-128"/>
                <a:cs typeface="+mn-cs"/>
              </a:rPr>
              <a:t>Mirror </a:t>
            </a:r>
            <a:r>
              <a:rPr lang="en-US" altLang="ja-JP" sz="1800" b="1" kern="1200" dirty="0">
                <a:solidFill>
                  <a:srgbClr val="CCECFF"/>
                </a:solidFill>
                <a:latin typeface="Tahoma" pitchFamily="34" charset="0"/>
                <a:ea typeface="HGP創英角ｺﾞｼｯｸUB" pitchFamily="50" charset="-128"/>
                <a:cs typeface="+mn-cs"/>
              </a:rPr>
              <a:t>diameter:  1m</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kern="1200" dirty="0">
                <a:solidFill>
                  <a:srgbClr val="CCECFF"/>
                </a:solidFill>
                <a:latin typeface="Tahoma" pitchFamily="34" charset="0"/>
                <a:ea typeface="HGP創英角ｺﾞｼｯｸUB" pitchFamily="50" charset="-128"/>
                <a:cs typeface="+mn-cs"/>
              </a:rPr>
              <a:t>    </a:t>
            </a:r>
            <a:r>
              <a:rPr lang="en-US" altLang="ja-JP" sz="1800" b="1" kern="1200" dirty="0" smtClean="0">
                <a:solidFill>
                  <a:srgbClr val="CCECFF"/>
                </a:solidFill>
                <a:latin typeface="Tahoma" pitchFamily="34" charset="0"/>
                <a:ea typeface="HGP創英角ｺﾞｼｯｸUB" pitchFamily="50" charset="-128"/>
                <a:cs typeface="+mn-cs"/>
              </a:rPr>
              <a:t>Optimal </a:t>
            </a:r>
            <a:r>
              <a:rPr lang="en-US" altLang="ja-JP" sz="1800" b="1" kern="1200" dirty="0">
                <a:solidFill>
                  <a:srgbClr val="CCECFF"/>
                </a:solidFill>
                <a:latin typeface="Tahoma" pitchFamily="34" charset="0"/>
                <a:ea typeface="HGP創英角ｺﾞｼｯｸUB" pitchFamily="50" charset="-128"/>
                <a:cs typeface="+mn-cs"/>
              </a:rPr>
              <a:t>beam size </a:t>
            </a:r>
            <a:endParaRPr kumimoji="1" lang="en-US" altLang="ja-JP" sz="1800" b="1" kern="1200" dirty="0">
              <a:solidFill>
                <a:srgbClr val="CCECFF"/>
              </a:solidFill>
              <a:latin typeface="Tahoma" pitchFamily="34" charset="0"/>
              <a:ea typeface="HGP創英角ｺﾞｼｯｸUB" pitchFamily="50" charset="-128"/>
              <a:cs typeface="+mn-cs"/>
            </a:endParaRPr>
          </a:p>
        </p:txBody>
      </p:sp>
      <p:pic>
        <p:nvPicPr>
          <p:cNvPr id="437262" name="Picture 14"/>
          <p:cNvPicPr>
            <a:picLocks noChangeAspect="1" noChangeArrowheads="1"/>
          </p:cNvPicPr>
          <p:nvPr/>
        </p:nvPicPr>
        <p:blipFill>
          <a:blip r:embed="rId3"/>
          <a:srcRect/>
          <a:stretch>
            <a:fillRect/>
          </a:stretch>
        </p:blipFill>
        <p:spPr bwMode="auto">
          <a:xfrm>
            <a:off x="1458913" y="2642900"/>
            <a:ext cx="6113483" cy="3738850"/>
          </a:xfrm>
          <a:prstGeom prst="rect">
            <a:avLst/>
          </a:prstGeom>
          <a:noFill/>
          <a:ln w="15875">
            <a:noFill/>
            <a:miter lim="800000"/>
            <a:headEnd/>
            <a:tailEnd/>
          </a:ln>
          <a:effectLst/>
        </p:spPr>
      </p:pic>
      <p:sp>
        <p:nvSpPr>
          <p:cNvPr id="10" name="下矢印 9"/>
          <p:cNvSpPr/>
          <p:nvPr/>
        </p:nvSpPr>
        <p:spPr bwMode="auto">
          <a:xfrm rot="5400000" flipV="1">
            <a:off x="4786314" y="200024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Rectangle 11"/>
          <p:cNvSpPr>
            <a:spLocks noChangeArrowheads="1"/>
          </p:cNvSpPr>
          <p:nvPr/>
        </p:nvSpPr>
        <p:spPr bwMode="auto">
          <a:xfrm>
            <a:off x="5500694" y="1785926"/>
            <a:ext cx="3429024" cy="73744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1000 km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  is almost max.</a:t>
            </a:r>
            <a:endParaRPr kumimoji="1" lang="en-US" altLang="ja-JP" sz="20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pPr eaLnBrk="1" hangingPunct="1">
              <a:defRPr/>
            </a:pPr>
            <a:r>
              <a:rPr lang="en-US" altLang="ja-JP" dirty="0" smtClean="0"/>
              <a:t>IMBH inspiral and Merger</a:t>
            </a:r>
            <a:endParaRPr lang="en-US" altLang="ja-JP" sz="2000" dirty="0" smtClean="0"/>
          </a:p>
        </p:txBody>
      </p:sp>
      <p:sp>
        <p:nvSpPr>
          <p:cNvPr id="26626" name="フッター プレースホルダ 3"/>
          <p:cNvSpPr>
            <a:spLocks noGrp="1"/>
          </p:cNvSpPr>
          <p:nvPr>
            <p:ph type="ftr" sz="quarter" idx="10"/>
          </p:nvPr>
        </p:nvSpPr>
        <p:spPr>
          <a:noFill/>
        </p:spPr>
        <p:txBody>
          <a:bodyPr/>
          <a:lstStyle/>
          <a:p>
            <a:r>
              <a:rPr lang="en-US" altLang="ja-JP" dirty="0" smtClean="0"/>
              <a:t>8th Edoardo Amaldi Conference on Gravitational Waves (June 24, 2009, New York, USA)</a:t>
            </a:r>
            <a:endParaRPr lang="en-US" altLang="ja-JP" dirty="0"/>
          </a:p>
        </p:txBody>
      </p:sp>
      <p:sp>
        <p:nvSpPr>
          <p:cNvPr id="26627" name="AutoShape 126"/>
          <p:cNvSpPr>
            <a:spLocks noChangeArrowheads="1"/>
          </p:cNvSpPr>
          <p:nvPr/>
        </p:nvSpPr>
        <p:spPr bwMode="auto">
          <a:xfrm>
            <a:off x="4465667" y="1928802"/>
            <a:ext cx="4462464" cy="3929090"/>
          </a:xfrm>
          <a:prstGeom prst="roundRect">
            <a:avLst>
              <a:gd name="adj" fmla="val 4875"/>
            </a:avLst>
          </a:prstGeom>
          <a:solidFill>
            <a:srgbClr val="FFFFFF">
              <a:alpha val="50195"/>
            </a:srgbClr>
          </a:solidFill>
          <a:ln w="6350">
            <a:noFill/>
            <a:round/>
            <a:headEnd/>
            <a:tailEnd/>
          </a:ln>
        </p:spPr>
        <p:txBody>
          <a:bodyPr wrap="square" anchor="ctr">
            <a:noAutofit/>
          </a:bodyPr>
          <a:lstStyle/>
          <a:p>
            <a:endParaRPr lang="ja-JP" altLang="en-US" dirty="0"/>
          </a:p>
        </p:txBody>
      </p:sp>
      <p:pic>
        <p:nvPicPr>
          <p:cNvPr id="26648" name="Picture 124" descr="account2j"/>
          <p:cNvPicPr>
            <a:picLocks noChangeAspect="1" noChangeArrowheads="1"/>
          </p:cNvPicPr>
          <p:nvPr/>
        </p:nvPicPr>
        <p:blipFill>
          <a:blip r:embed="rId3"/>
          <a:srcRect/>
          <a:stretch>
            <a:fillRect/>
          </a:stretch>
        </p:blipFill>
        <p:spPr bwMode="auto">
          <a:xfrm>
            <a:off x="4679981" y="2143116"/>
            <a:ext cx="4214842" cy="3162042"/>
          </a:xfrm>
          <a:prstGeom prst="rect">
            <a:avLst/>
          </a:prstGeom>
          <a:noFill/>
          <a:ln w="9525">
            <a:noFill/>
            <a:miter lim="800000"/>
            <a:headEnd/>
            <a:tailEnd/>
          </a:ln>
        </p:spPr>
      </p:pic>
      <p:sp>
        <p:nvSpPr>
          <p:cNvPr id="26649" name="Text Box 125"/>
          <p:cNvSpPr txBox="1">
            <a:spLocks noChangeArrowheads="1"/>
          </p:cNvSpPr>
          <p:nvPr/>
        </p:nvSpPr>
        <p:spPr bwMode="auto">
          <a:xfrm>
            <a:off x="6337331" y="5473696"/>
            <a:ext cx="2592387" cy="336550"/>
          </a:xfrm>
          <a:prstGeom prst="rect">
            <a:avLst/>
          </a:prstGeom>
          <a:noFill/>
          <a:ln w="9525">
            <a:noFill/>
            <a:miter lim="800000"/>
            <a:headEnd/>
            <a:tailEnd/>
          </a:ln>
        </p:spPr>
        <p:txBody>
          <a:bodyPr>
            <a:spAutoFit/>
          </a:bodyPr>
          <a:lstStyle/>
          <a:p>
            <a:pPr algn="l">
              <a:buFontTx/>
              <a:buNone/>
            </a:pPr>
            <a:r>
              <a:rPr lang="zh-CN" altLang="en-US" sz="800" b="1">
                <a:solidFill>
                  <a:srgbClr val="B2B2B2"/>
                </a:solidFill>
              </a:rPr>
              <a:t>戎崎俊一</a:t>
            </a:r>
            <a:r>
              <a:rPr lang="en-US" altLang="zh-CN" sz="800" b="1" dirty="0">
                <a:solidFill>
                  <a:srgbClr val="B2B2B2"/>
                </a:solidFill>
              </a:rPr>
              <a:t>(</a:t>
            </a:r>
            <a:r>
              <a:rPr lang="zh-CN" altLang="en-US" sz="800" b="1">
                <a:solidFill>
                  <a:srgbClr val="B2B2B2"/>
                </a:solidFill>
              </a:rPr>
              <a:t>理化学研究所</a:t>
            </a:r>
            <a:r>
              <a:rPr lang="en-US" altLang="zh-CN" sz="800" b="1" dirty="0">
                <a:solidFill>
                  <a:srgbClr val="B2B2B2"/>
                </a:solidFill>
              </a:rPr>
              <a:t>)</a:t>
            </a:r>
            <a:r>
              <a:rPr lang="en-US" altLang="ja-JP" sz="800" b="1" dirty="0">
                <a:solidFill>
                  <a:srgbClr val="B2B2B2"/>
                </a:solidFill>
              </a:rPr>
              <a:t> </a:t>
            </a:r>
            <a:r>
              <a:rPr lang="ja-JP" altLang="en-US" sz="800" b="1" dirty="0">
                <a:solidFill>
                  <a:srgbClr val="B2B2B2"/>
                </a:solidFill>
              </a:rPr>
              <a:t>先生の</a:t>
            </a:r>
            <a:r>
              <a:rPr lang="en-US" altLang="ja-JP" sz="800" b="1" dirty="0">
                <a:solidFill>
                  <a:srgbClr val="B2B2B2"/>
                </a:solidFill>
              </a:rPr>
              <a:t>web</a:t>
            </a:r>
            <a:r>
              <a:rPr lang="ja-JP" altLang="en-US" sz="800" b="1" dirty="0">
                <a:solidFill>
                  <a:srgbClr val="B2B2B2"/>
                </a:solidFill>
              </a:rPr>
              <a:t>ページより引用 </a:t>
            </a:r>
            <a:r>
              <a:rPr lang="en-US" altLang="ja-JP" sz="800" b="1" dirty="0">
                <a:solidFill>
                  <a:srgbClr val="B2B2B2"/>
                </a:solidFill>
              </a:rPr>
              <a:t>http://atlas.riken.go.jp/~ebisu/smbh.html</a:t>
            </a:r>
          </a:p>
        </p:txBody>
      </p:sp>
      <p:sp>
        <p:nvSpPr>
          <p:cNvPr id="40" name="Text Box 4"/>
          <p:cNvSpPr txBox="1">
            <a:spLocks noChangeArrowheads="1"/>
          </p:cNvSpPr>
          <p:nvPr/>
        </p:nvSpPr>
        <p:spPr bwMode="auto">
          <a:xfrm>
            <a:off x="285720" y="1785926"/>
            <a:ext cx="7643866" cy="1446550"/>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Intermediate-mass BH (</a:t>
            </a:r>
            <a:r>
              <a:rPr lang="en-US" altLang="ja-JP" sz="2000" b="1" dirty="0" smtClean="0">
                <a:solidFill>
                  <a:srgbClr val="FFFFCC"/>
                </a:solidFill>
              </a:rPr>
              <a:t>IMBH</a:t>
            </a:r>
            <a:r>
              <a:rPr lang="en-US" altLang="ja-JP" sz="2000" b="1" dirty="0" smtClean="0">
                <a:solidFill>
                  <a:srgbClr val="FFFFFF"/>
                </a:solidFill>
              </a:rPr>
              <a:t>)</a:t>
            </a:r>
          </a:p>
          <a:p>
            <a:pPr algn="l">
              <a:lnSpc>
                <a:spcPct val="110000"/>
              </a:lnSpc>
              <a:buNone/>
            </a:pPr>
            <a:r>
              <a:rPr lang="en-US" altLang="ja-JP" sz="2000" b="1" dirty="0" smtClean="0">
                <a:solidFill>
                  <a:srgbClr val="FFFFFF"/>
                </a:solidFill>
              </a:rPr>
              <a:t>   </a:t>
            </a:r>
            <a:r>
              <a:rPr kumimoji="1" lang="en-US" altLang="ja-JP" sz="2000" b="1" kern="1200" dirty="0" smtClean="0">
                <a:solidFill>
                  <a:srgbClr val="FFFFFF"/>
                </a:solidFill>
                <a:latin typeface="Tahoma" pitchFamily="34" charset="0"/>
                <a:ea typeface="HGP創英角ｺﾞｼｯｸUB" pitchFamily="50" charset="-128"/>
                <a:cs typeface="+mn-cs"/>
              </a:rPr>
              <a:t>binary merger with </a:t>
            </a:r>
          </a:p>
          <a:p>
            <a:pPr algn="l">
              <a:lnSpc>
                <a:spcPct val="110000"/>
              </a:lnSpc>
              <a:buNone/>
            </a:pPr>
            <a:r>
              <a:rPr lang="en-US" altLang="ja-JP" sz="2000" b="1" dirty="0" smtClean="0">
                <a:solidFill>
                  <a:srgbClr val="FFFFFF"/>
                </a:solidFill>
              </a:rPr>
              <a:t>    </a:t>
            </a:r>
            <a:r>
              <a:rPr kumimoji="1" lang="en-US" altLang="ja-JP" sz="2000" b="1" kern="1200" dirty="0" smtClean="0">
                <a:solidFill>
                  <a:srgbClr val="FFFFCC"/>
                </a:solidFill>
                <a:latin typeface="Tahoma" pitchFamily="34" charset="0"/>
                <a:ea typeface="HGP創英角ｺﾞｼｯｸUB" pitchFamily="50" charset="-128"/>
                <a:cs typeface="+mn-cs"/>
              </a:rPr>
              <a:t>SNR&gt;6000 for z~1 source</a:t>
            </a:r>
          </a:p>
        </p:txBody>
      </p:sp>
      <p:sp>
        <p:nvSpPr>
          <p:cNvPr id="41" name="Text Box 4"/>
          <p:cNvSpPr txBox="1">
            <a:spLocks noChangeArrowheads="1"/>
          </p:cNvSpPr>
          <p:nvPr/>
        </p:nvSpPr>
        <p:spPr bwMode="auto">
          <a:xfrm>
            <a:off x="357158" y="4054152"/>
            <a:ext cx="4071966" cy="1446550"/>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Information on the  </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formation of </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a:t>
            </a:r>
            <a:r>
              <a:rPr kumimoji="1" lang="en-US" altLang="ja-JP" sz="2000" b="1" kern="1200" dirty="0" smtClean="0">
                <a:solidFill>
                  <a:srgbClr val="FFFFCC"/>
                </a:solidFill>
                <a:latin typeface="Tahoma" pitchFamily="34" charset="0"/>
                <a:ea typeface="HGP創英角ｺﾞｼｯｸUB" pitchFamily="50" charset="-128"/>
                <a:cs typeface="+mn-cs"/>
              </a:rPr>
              <a:t>Supermassive</a:t>
            </a:r>
            <a:r>
              <a:rPr lang="en-US" altLang="ja-JP" sz="2000" b="1" dirty="0" smtClean="0">
                <a:solidFill>
                  <a:srgbClr val="FFFFCC"/>
                </a:solidFill>
              </a:rPr>
              <a:t> BHs</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at the center of galaxies</a:t>
            </a:r>
          </a:p>
        </p:txBody>
      </p:sp>
      <p:sp>
        <p:nvSpPr>
          <p:cNvPr id="42" name="下矢印 41"/>
          <p:cNvSpPr/>
          <p:nvPr/>
        </p:nvSpPr>
        <p:spPr bwMode="auto">
          <a:xfrm>
            <a:off x="1714480" y="3571876"/>
            <a:ext cx="428628" cy="357190"/>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DECIGO</a:t>
            </a:r>
            <a:endParaRPr lang="ja-JP" altLang="en-US" dirty="0"/>
          </a:p>
        </p:txBody>
      </p:sp>
      <p:sp>
        <p:nvSpPr>
          <p:cNvPr id="30"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36" name="Rectangle 39"/>
          <p:cNvSpPr>
            <a:spLocks noGrp="1" noChangeArrowheads="1"/>
          </p:cNvSpPr>
          <p:nvPr>
            <p:ph idx="4294967295"/>
          </p:nvPr>
        </p:nvSpPr>
        <p:spPr>
          <a:xfrm>
            <a:off x="1000116" y="857232"/>
            <a:ext cx="2286000" cy="530225"/>
          </a:xfrm>
          <a:prstGeom prst="rect">
            <a:avLst/>
          </a:prstGeom>
          <a:noFill/>
          <a:ln/>
        </p:spPr>
        <p:txBody>
          <a:bodyPr/>
          <a:lstStyle/>
          <a:p>
            <a:pPr>
              <a:lnSpc>
                <a:spcPct val="90000"/>
              </a:lnSpc>
              <a:buFont typeface="Wingdings" pitchFamily="2" charset="2"/>
              <a:buNone/>
            </a:pPr>
            <a:r>
              <a:rPr lang="en-US" altLang="ja-JP" b="1" dirty="0">
                <a:solidFill>
                  <a:srgbClr val="FFCCFF"/>
                </a:solidFill>
              </a:rPr>
              <a:t>DECIGO</a:t>
            </a:r>
            <a:r>
              <a:rPr lang="ja-JP" altLang="en-US" b="1" dirty="0">
                <a:solidFill>
                  <a:srgbClr val="FFCCFF"/>
                </a:solidFill>
              </a:rPr>
              <a:t>　</a:t>
            </a:r>
          </a:p>
        </p:txBody>
      </p:sp>
      <p:sp>
        <p:nvSpPr>
          <p:cNvPr id="1144864" name="Rectangle 32"/>
          <p:cNvSpPr>
            <a:spLocks noChangeArrowheads="1"/>
          </p:cNvSpPr>
          <p:nvPr/>
        </p:nvSpPr>
        <p:spPr bwMode="auto">
          <a:xfrm>
            <a:off x="785786" y="1357298"/>
            <a:ext cx="4276731"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8F8F8"/>
                </a:solidFill>
              </a:rPr>
              <a:t>Space GW antenna  (~2024)</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Obs. band around 0.1 Hz</a:t>
            </a:r>
            <a:endParaRPr lang="ja-JP" altLang="en-US" sz="1800" b="1" dirty="0">
              <a:solidFill>
                <a:srgbClr val="F8F8F8"/>
              </a:solidFill>
              <a:latin typeface="Tahoma" pitchFamily="34" charset="0"/>
              <a:ea typeface="HGP創英角ｺﾞｼｯｸUB" pitchFamily="50" charset="-128"/>
            </a:endParaRPr>
          </a:p>
        </p:txBody>
      </p:sp>
      <p:sp>
        <p:nvSpPr>
          <p:cNvPr id="1144835" name="AutoShape 3"/>
          <p:cNvSpPr>
            <a:spLocks noChangeAspect="1" noChangeArrowheads="1"/>
          </p:cNvSpPr>
          <p:nvPr/>
        </p:nvSpPr>
        <p:spPr bwMode="auto">
          <a:xfrm>
            <a:off x="900113" y="2309221"/>
            <a:ext cx="7632700" cy="411919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sp>
        <p:nvSpPr>
          <p:cNvPr id="35" name="フリーフォーム 34"/>
          <p:cNvSpPr/>
          <p:nvPr/>
        </p:nvSpPr>
        <p:spPr bwMode="auto">
          <a:xfrm>
            <a:off x="4421875" y="2527984"/>
            <a:ext cx="1719618" cy="2263221"/>
          </a:xfrm>
          <a:custGeom>
            <a:avLst/>
            <a:gdLst>
              <a:gd name="connsiteX0" fmla="*/ 0 w 1719618"/>
              <a:gd name="connsiteY0" fmla="*/ 0 h 2320120"/>
              <a:gd name="connsiteX1" fmla="*/ 0 w 1719618"/>
              <a:gd name="connsiteY1" fmla="*/ 1760562 h 2320120"/>
              <a:gd name="connsiteX2" fmla="*/ 40943 w 1719618"/>
              <a:gd name="connsiteY2" fmla="*/ 1828800 h 2320120"/>
              <a:gd name="connsiteX3" fmla="*/ 504967 w 1719618"/>
              <a:gd name="connsiteY3" fmla="*/ 2265529 h 2320120"/>
              <a:gd name="connsiteX4" fmla="*/ 723331 w 1719618"/>
              <a:gd name="connsiteY4" fmla="*/ 2306472 h 2320120"/>
              <a:gd name="connsiteX5" fmla="*/ 1160059 w 1719618"/>
              <a:gd name="connsiteY5" fmla="*/ 2320120 h 2320120"/>
              <a:gd name="connsiteX6" fmla="*/ 1460310 w 1719618"/>
              <a:gd name="connsiteY6" fmla="*/ 2306472 h 2320120"/>
              <a:gd name="connsiteX7" fmla="*/ 1719618 w 1719618"/>
              <a:gd name="connsiteY7" fmla="*/ 2238233 h 2320120"/>
              <a:gd name="connsiteX8" fmla="*/ 1678674 w 1719618"/>
              <a:gd name="connsiteY8" fmla="*/ 0 h 2320120"/>
              <a:gd name="connsiteX9" fmla="*/ 0 w 1719618"/>
              <a:gd name="connsiteY9" fmla="*/ 0 h 23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8" h="2320120">
                <a:moveTo>
                  <a:pt x="0" y="0"/>
                </a:moveTo>
                <a:lnTo>
                  <a:pt x="0" y="1760562"/>
                </a:lnTo>
                <a:lnTo>
                  <a:pt x="40943" y="1828800"/>
                </a:lnTo>
                <a:lnTo>
                  <a:pt x="504967" y="2265529"/>
                </a:lnTo>
                <a:lnTo>
                  <a:pt x="723331" y="2306472"/>
                </a:lnTo>
                <a:lnTo>
                  <a:pt x="1160059" y="2320120"/>
                </a:lnTo>
                <a:lnTo>
                  <a:pt x="1460310" y="2306472"/>
                </a:lnTo>
                <a:lnTo>
                  <a:pt x="1719618" y="2238233"/>
                </a:lnTo>
                <a:lnTo>
                  <a:pt x="1678674" y="0"/>
                </a:lnTo>
                <a:lnTo>
                  <a:pt x="0" y="0"/>
                </a:lnTo>
                <a:close/>
              </a:path>
            </a:pathLst>
          </a:custGeom>
          <a:solidFill>
            <a:srgbClr val="FFCCFF">
              <a:alpha val="14902"/>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4" name="フリーフォーム 33"/>
          <p:cNvSpPr/>
          <p:nvPr/>
        </p:nvSpPr>
        <p:spPr bwMode="auto">
          <a:xfrm>
            <a:off x="2374710" y="2514672"/>
            <a:ext cx="2456597" cy="1224801"/>
          </a:xfrm>
          <a:custGeom>
            <a:avLst/>
            <a:gdLst>
              <a:gd name="connsiteX0" fmla="*/ 0 w 2456597"/>
              <a:gd name="connsiteY0" fmla="*/ 0 h 1255594"/>
              <a:gd name="connsiteX1" fmla="*/ 68239 w 2456597"/>
              <a:gd name="connsiteY1" fmla="*/ 163773 h 1255594"/>
              <a:gd name="connsiteX2" fmla="*/ 1201003 w 2456597"/>
              <a:gd name="connsiteY2" fmla="*/ 1201003 h 1255594"/>
              <a:gd name="connsiteX3" fmla="*/ 1405720 w 2456597"/>
              <a:gd name="connsiteY3" fmla="*/ 1241946 h 1255594"/>
              <a:gd name="connsiteX4" fmla="*/ 1705971 w 2456597"/>
              <a:gd name="connsiteY4" fmla="*/ 1255594 h 1255594"/>
              <a:gd name="connsiteX5" fmla="*/ 1856096 w 2456597"/>
              <a:gd name="connsiteY5" fmla="*/ 1214650 h 1255594"/>
              <a:gd name="connsiteX6" fmla="*/ 2060812 w 2456597"/>
              <a:gd name="connsiteY6" fmla="*/ 1064525 h 1255594"/>
              <a:gd name="connsiteX7" fmla="*/ 2088108 w 2456597"/>
              <a:gd name="connsiteY7" fmla="*/ 1037230 h 1255594"/>
              <a:gd name="connsiteX8" fmla="*/ 2197290 w 2456597"/>
              <a:gd name="connsiteY8" fmla="*/ 1091821 h 1255594"/>
              <a:gd name="connsiteX9" fmla="*/ 2265529 w 2456597"/>
              <a:gd name="connsiteY9" fmla="*/ 1050877 h 1255594"/>
              <a:gd name="connsiteX10" fmla="*/ 2306472 w 2456597"/>
              <a:gd name="connsiteY10" fmla="*/ 982639 h 1255594"/>
              <a:gd name="connsiteX11" fmla="*/ 2374711 w 2456597"/>
              <a:gd name="connsiteY11" fmla="*/ 1037230 h 1255594"/>
              <a:gd name="connsiteX12" fmla="*/ 2442950 w 2456597"/>
              <a:gd name="connsiteY12" fmla="*/ 955343 h 1255594"/>
              <a:gd name="connsiteX13" fmla="*/ 2456597 w 2456597"/>
              <a:gd name="connsiteY13" fmla="*/ 13647 h 1255594"/>
              <a:gd name="connsiteX14" fmla="*/ 0 w 2456597"/>
              <a:gd name="connsiteY14" fmla="*/ 0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6597" h="1255594">
                <a:moveTo>
                  <a:pt x="0" y="0"/>
                </a:moveTo>
                <a:lnTo>
                  <a:pt x="68239" y="163773"/>
                </a:lnTo>
                <a:lnTo>
                  <a:pt x="1201003" y="1201003"/>
                </a:lnTo>
                <a:lnTo>
                  <a:pt x="1405720" y="1241946"/>
                </a:lnTo>
                <a:lnTo>
                  <a:pt x="1705971" y="1255594"/>
                </a:lnTo>
                <a:lnTo>
                  <a:pt x="1856096" y="1214650"/>
                </a:lnTo>
                <a:lnTo>
                  <a:pt x="2060812" y="1064525"/>
                </a:lnTo>
                <a:lnTo>
                  <a:pt x="2088108" y="1037230"/>
                </a:lnTo>
                <a:lnTo>
                  <a:pt x="2197290" y="1091821"/>
                </a:lnTo>
                <a:lnTo>
                  <a:pt x="2265529" y="1050877"/>
                </a:lnTo>
                <a:lnTo>
                  <a:pt x="2306472" y="982639"/>
                </a:lnTo>
                <a:lnTo>
                  <a:pt x="2374711" y="1037230"/>
                </a:lnTo>
                <a:lnTo>
                  <a:pt x="2442950" y="955343"/>
                </a:lnTo>
                <a:lnTo>
                  <a:pt x="2456597" y="13647"/>
                </a:lnTo>
                <a:lnTo>
                  <a:pt x="0" y="0"/>
                </a:lnTo>
                <a:close/>
              </a:path>
            </a:pathLst>
          </a:custGeom>
          <a:solidFill>
            <a:srgbClr val="CCE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フリーフォーム 32"/>
          <p:cNvSpPr/>
          <p:nvPr/>
        </p:nvSpPr>
        <p:spPr bwMode="auto">
          <a:xfrm>
            <a:off x="5704764" y="2514672"/>
            <a:ext cx="2361063" cy="2223281"/>
          </a:xfrm>
          <a:custGeom>
            <a:avLst/>
            <a:gdLst>
              <a:gd name="connsiteX0" fmla="*/ 13648 w 2361063"/>
              <a:gd name="connsiteY0" fmla="*/ 0 h 2279176"/>
              <a:gd name="connsiteX1" fmla="*/ 0 w 2361063"/>
              <a:gd name="connsiteY1" fmla="*/ 1050877 h 2279176"/>
              <a:gd name="connsiteX2" fmla="*/ 81887 w 2361063"/>
              <a:gd name="connsiteY2" fmla="*/ 1460310 h 2279176"/>
              <a:gd name="connsiteX3" fmla="*/ 163773 w 2361063"/>
              <a:gd name="connsiteY3" fmla="*/ 1569492 h 2279176"/>
              <a:gd name="connsiteX4" fmla="*/ 873457 w 2361063"/>
              <a:gd name="connsiteY4" fmla="*/ 2210937 h 2279176"/>
              <a:gd name="connsiteX5" fmla="*/ 968991 w 2361063"/>
              <a:gd name="connsiteY5" fmla="*/ 2279176 h 2279176"/>
              <a:gd name="connsiteX6" fmla="*/ 1105469 w 2361063"/>
              <a:gd name="connsiteY6" fmla="*/ 2279176 h 2279176"/>
              <a:gd name="connsiteX7" fmla="*/ 1269242 w 2361063"/>
              <a:gd name="connsiteY7" fmla="*/ 2279176 h 2279176"/>
              <a:gd name="connsiteX8" fmla="*/ 1419367 w 2361063"/>
              <a:gd name="connsiteY8" fmla="*/ 2238233 h 2279176"/>
              <a:gd name="connsiteX9" fmla="*/ 2006221 w 2361063"/>
              <a:gd name="connsiteY9" fmla="*/ 1992573 h 2279176"/>
              <a:gd name="connsiteX10" fmla="*/ 2279176 w 2361063"/>
              <a:gd name="connsiteY10" fmla="*/ 1856095 h 2279176"/>
              <a:gd name="connsiteX11" fmla="*/ 2361063 w 2361063"/>
              <a:gd name="connsiteY11" fmla="*/ 1828800 h 2279176"/>
              <a:gd name="connsiteX12" fmla="*/ 2361063 w 2361063"/>
              <a:gd name="connsiteY12" fmla="*/ 0 h 2279176"/>
              <a:gd name="connsiteX13" fmla="*/ 13648 w 2361063"/>
              <a:gd name="connsiteY13" fmla="*/ 0 h 22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1063" h="2279176">
                <a:moveTo>
                  <a:pt x="13648" y="0"/>
                </a:moveTo>
                <a:lnTo>
                  <a:pt x="0" y="1050877"/>
                </a:lnTo>
                <a:lnTo>
                  <a:pt x="81887" y="1460310"/>
                </a:lnTo>
                <a:lnTo>
                  <a:pt x="163773" y="1569492"/>
                </a:lnTo>
                <a:lnTo>
                  <a:pt x="873457" y="2210937"/>
                </a:lnTo>
                <a:lnTo>
                  <a:pt x="968991" y="2279176"/>
                </a:lnTo>
                <a:lnTo>
                  <a:pt x="1105469" y="2279176"/>
                </a:lnTo>
                <a:lnTo>
                  <a:pt x="1269242" y="2279176"/>
                </a:lnTo>
                <a:lnTo>
                  <a:pt x="1419367" y="2238233"/>
                </a:lnTo>
                <a:lnTo>
                  <a:pt x="2006221" y="1992573"/>
                </a:lnTo>
                <a:lnTo>
                  <a:pt x="2279176" y="1856095"/>
                </a:lnTo>
                <a:lnTo>
                  <a:pt x="2361063" y="1828800"/>
                </a:lnTo>
                <a:lnTo>
                  <a:pt x="2361063" y="0"/>
                </a:lnTo>
                <a:lnTo>
                  <a:pt x="13648" y="0"/>
                </a:lnTo>
                <a:close/>
              </a:path>
            </a:pathLst>
          </a:cu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144836" name="Picture 4"/>
          <p:cNvPicPr>
            <a:picLocks noChangeAspect="1" noChangeArrowheads="1"/>
          </p:cNvPicPr>
          <p:nvPr/>
        </p:nvPicPr>
        <p:blipFill>
          <a:blip r:embed="rId3"/>
          <a:srcRect/>
          <a:stretch>
            <a:fillRect/>
          </a:stretch>
        </p:blipFill>
        <p:spPr bwMode="auto">
          <a:xfrm>
            <a:off x="993775" y="2285992"/>
            <a:ext cx="7343775" cy="4167196"/>
          </a:xfrm>
          <a:prstGeom prst="rect">
            <a:avLst/>
          </a:prstGeom>
          <a:noFill/>
          <a:ln w="15875">
            <a:noFill/>
            <a:miter lim="800000"/>
            <a:headEnd/>
            <a:tailEnd/>
          </a:ln>
          <a:effectLst/>
        </p:spPr>
      </p:pic>
      <p:sp>
        <p:nvSpPr>
          <p:cNvPr id="1144844" name="Rectangle 12"/>
          <p:cNvSpPr>
            <a:spLocks noChangeAspect="1" noChangeArrowheads="1"/>
          </p:cNvSpPr>
          <p:nvPr/>
        </p:nvSpPr>
        <p:spPr bwMode="auto">
          <a:xfrm>
            <a:off x="5429256" y="2670571"/>
            <a:ext cx="2643206" cy="615553"/>
          </a:xfrm>
          <a:prstGeom prst="rect">
            <a:avLst/>
          </a:prstGeom>
          <a:noFill/>
          <a:ln w="9525">
            <a:noFill/>
            <a:miter lim="800000"/>
            <a:headEnd/>
            <a:tailEnd/>
          </a:ln>
          <a:effectLst/>
        </p:spPr>
        <p:txBody>
          <a:bodyPr wrap="square">
            <a:spAutoFit/>
          </a:bodyPr>
          <a:lstStyle/>
          <a:p>
            <a:pPr algn="l">
              <a:buFontTx/>
              <a:buNone/>
            </a:pPr>
            <a:r>
              <a:rPr lang="en-US" altLang="ja-JP" sz="1800" b="1" dirty="0" smtClean="0">
                <a:solidFill>
                  <a:srgbClr val="FFCC99"/>
                </a:solidFill>
              </a:rPr>
              <a:t>Terrestrial Detectors  </a:t>
            </a:r>
          </a:p>
          <a:p>
            <a:pPr algn="l">
              <a:buFontTx/>
              <a:buNone/>
            </a:pPr>
            <a:r>
              <a:rPr lang="en-US" altLang="ja-JP" sz="1600" b="1" dirty="0" smtClean="0">
                <a:solidFill>
                  <a:srgbClr val="FFCC99"/>
                </a:solidFill>
              </a:rPr>
              <a:t>    </a:t>
            </a:r>
            <a:r>
              <a:rPr lang="en-US" altLang="ja-JP" sz="1400" b="1" dirty="0" smtClean="0">
                <a:solidFill>
                  <a:srgbClr val="FFCC99"/>
                </a:solidFill>
              </a:rPr>
              <a:t>(Ad. LIGO,  LCGT, etc)</a:t>
            </a:r>
            <a:endParaRPr lang="en-US" altLang="ja-JP" sz="1400" b="1" dirty="0">
              <a:solidFill>
                <a:srgbClr val="FFCC99"/>
              </a:solidFill>
            </a:endParaRPr>
          </a:p>
        </p:txBody>
      </p:sp>
      <p:sp>
        <p:nvSpPr>
          <p:cNvPr id="1144838" name="Rectangle 6"/>
          <p:cNvSpPr>
            <a:spLocks noChangeAspect="1" noChangeArrowheads="1"/>
          </p:cNvSpPr>
          <p:nvPr/>
        </p:nvSpPr>
        <p:spPr bwMode="auto">
          <a:xfrm>
            <a:off x="4429124" y="4896887"/>
            <a:ext cx="1696298" cy="738562"/>
          </a:xfrm>
          <a:prstGeom prst="rect">
            <a:avLst/>
          </a:prstGeom>
          <a:noFill/>
          <a:ln w="9525">
            <a:noFill/>
            <a:miter lim="800000"/>
            <a:headEnd/>
            <a:tailEnd/>
          </a:ln>
          <a:effectLst/>
        </p:spPr>
        <p:txBody>
          <a:bodyPr wrap="none">
            <a:spAutoFit/>
          </a:bodyPr>
          <a:lstStyle/>
          <a:p>
            <a:pPr algn="l">
              <a:lnSpc>
                <a:spcPct val="90000"/>
              </a:lnSpc>
              <a:buFontTx/>
              <a:buNone/>
            </a:pPr>
            <a:r>
              <a:rPr lang="en-US" altLang="ja-JP" b="1" dirty="0">
                <a:solidFill>
                  <a:srgbClr val="CC99FF"/>
                </a:solidFill>
              </a:rPr>
              <a:t>  DECIGO </a:t>
            </a:r>
          </a:p>
          <a:p>
            <a:pPr algn="l">
              <a:lnSpc>
                <a:spcPct val="90000"/>
              </a:lnSpc>
              <a:buFontTx/>
              <a:buNone/>
            </a:pPr>
            <a:endParaRPr lang="en-US" altLang="ja-JP" b="1" dirty="0">
              <a:solidFill>
                <a:srgbClr val="CC99FF"/>
              </a:solidFill>
            </a:endParaRPr>
          </a:p>
        </p:txBody>
      </p:sp>
      <p:sp>
        <p:nvSpPr>
          <p:cNvPr id="1144856" name="Rectangle 24"/>
          <p:cNvSpPr>
            <a:spLocks noChangeAspect="1" noChangeArrowheads="1"/>
          </p:cNvSpPr>
          <p:nvPr/>
        </p:nvSpPr>
        <p:spPr bwMode="auto">
          <a:xfrm>
            <a:off x="2778127" y="3712224"/>
            <a:ext cx="1936749" cy="450343"/>
          </a:xfrm>
          <a:prstGeom prst="rect">
            <a:avLst/>
          </a:prstGeom>
          <a:noFill/>
          <a:ln w="9525">
            <a:noFill/>
            <a:miter lim="800000"/>
            <a:headEnd/>
            <a:tailEnd/>
          </a:ln>
          <a:effectLst/>
        </p:spPr>
        <p:txBody>
          <a:bodyPr wrap="square">
            <a:spAutoFit/>
          </a:bodyPr>
          <a:lstStyle/>
          <a:p>
            <a:pPr algn="l">
              <a:buFontTx/>
              <a:buNone/>
            </a:pPr>
            <a:r>
              <a:rPr lang="en-US" altLang="ja-JP" b="1" dirty="0" smtClean="0">
                <a:solidFill>
                  <a:srgbClr val="99CCFF"/>
                </a:solidFill>
              </a:rPr>
              <a:t>LISA</a:t>
            </a:r>
            <a:endParaRPr lang="en-US" altLang="ja-JP" b="1" dirty="0">
              <a:solidFill>
                <a:srgbClr val="99CCFF"/>
              </a:solidFill>
            </a:endParaRPr>
          </a:p>
        </p:txBody>
      </p:sp>
      <p:sp>
        <p:nvSpPr>
          <p:cNvPr id="37" name="Rectangle 35"/>
          <p:cNvSpPr>
            <a:spLocks noChangeArrowheads="1"/>
          </p:cNvSpPr>
          <p:nvPr/>
        </p:nvSpPr>
        <p:spPr bwMode="auto">
          <a:xfrm>
            <a:off x="2206561" y="857232"/>
            <a:ext cx="6477000" cy="338554"/>
          </a:xfrm>
          <a:prstGeom prst="rect">
            <a:avLst/>
          </a:prstGeom>
          <a:noFill/>
          <a:ln w="15875">
            <a:noFill/>
            <a:miter lim="800000"/>
            <a:headEnd/>
            <a:tailEnd/>
          </a:ln>
          <a:effectLst/>
        </p:spPr>
        <p:txBody>
          <a:bodyPr>
            <a:spAutoFit/>
          </a:bodyPr>
          <a:lstStyle/>
          <a:p>
            <a:pPr algn="l">
              <a:buClr>
                <a:schemeClr val="tx1"/>
              </a:buClr>
              <a:buSzPct val="70000"/>
              <a:buFont typeface="Wingdings" pitchFamily="2" charset="2"/>
              <a:buNone/>
            </a:pPr>
            <a:r>
              <a:rPr lang="en-US" altLang="ja-JP" sz="1600" b="1" dirty="0">
                <a:solidFill>
                  <a:srgbClr val="FFCCFF"/>
                </a:solidFill>
                <a:latin typeface="Tahoma" pitchFamily="34" charset="0"/>
                <a:ea typeface="HGP創英角ｺﾞｼｯｸUB" pitchFamily="50" charset="-128"/>
              </a:rPr>
              <a:t>(</a:t>
            </a:r>
            <a:r>
              <a:rPr lang="en-US" altLang="ja-JP" sz="1600" b="1" u="sng" dirty="0" smtClean="0">
                <a:solidFill>
                  <a:srgbClr val="FFCCFF"/>
                </a:solidFill>
                <a:latin typeface="Tahoma" pitchFamily="34" charset="0"/>
                <a:ea typeface="HGP創英角ｺﾞｼｯｸUB" pitchFamily="50" charset="-128"/>
              </a:rPr>
              <a:t>Deci</a:t>
            </a:r>
            <a:r>
              <a:rPr lang="en-US" altLang="ja-JP" sz="1600" b="1" dirty="0" smtClean="0">
                <a:solidFill>
                  <a:srgbClr val="FFCCFF"/>
                </a:solidFill>
                <a:latin typeface="Tahoma" pitchFamily="34" charset="0"/>
                <a:ea typeface="HGP創英角ｺﾞｼｯｸUB" pitchFamily="50" charset="-128"/>
              </a:rPr>
              <a:t>-hertz </a:t>
            </a:r>
            <a:r>
              <a:rPr lang="en-US" altLang="ja-JP" sz="1600" b="1" dirty="0">
                <a:solidFill>
                  <a:srgbClr val="FFCCFF"/>
                </a:solidFill>
                <a:latin typeface="Tahoma" pitchFamily="34" charset="0"/>
                <a:ea typeface="HGP創英角ｺﾞｼｯｸUB" pitchFamily="50" charset="-128"/>
              </a:rPr>
              <a:t>interferometer </a:t>
            </a:r>
            <a:r>
              <a:rPr lang="en-US" altLang="ja-JP" sz="1600" b="1" u="sng" dirty="0">
                <a:solidFill>
                  <a:srgbClr val="FFCCFF"/>
                </a:solidFill>
                <a:latin typeface="Tahoma" pitchFamily="34" charset="0"/>
                <a:ea typeface="HGP創英角ｺﾞｼｯｸUB" pitchFamily="50" charset="-128"/>
              </a:rPr>
              <a:t>G</a:t>
            </a:r>
            <a:r>
              <a:rPr lang="en-US" altLang="ja-JP" sz="1600" b="1" dirty="0">
                <a:solidFill>
                  <a:srgbClr val="FFCCFF"/>
                </a:solidFill>
                <a:latin typeface="Tahoma" pitchFamily="34" charset="0"/>
                <a:ea typeface="HGP創英角ｺﾞｼｯｸUB" pitchFamily="50" charset="-128"/>
              </a:rPr>
              <a:t>ravitational wave </a:t>
            </a:r>
            <a:r>
              <a:rPr lang="en-US" altLang="ja-JP" sz="1600" b="1" u="sng" dirty="0">
                <a:solidFill>
                  <a:srgbClr val="FFCCFF"/>
                </a:solidFill>
                <a:latin typeface="Tahoma" pitchFamily="34" charset="0"/>
                <a:ea typeface="HGP創英角ｺﾞｼｯｸUB" pitchFamily="50" charset="-128"/>
              </a:rPr>
              <a:t>O</a:t>
            </a:r>
            <a:r>
              <a:rPr lang="en-US" altLang="ja-JP" sz="1600" b="1" dirty="0">
                <a:solidFill>
                  <a:srgbClr val="FFCCFF"/>
                </a:solidFill>
                <a:latin typeface="Tahoma" pitchFamily="34" charset="0"/>
                <a:ea typeface="HGP創英角ｺﾞｼｯｸUB" pitchFamily="50" charset="-128"/>
              </a:rPr>
              <a:t>bservatory)</a:t>
            </a:r>
          </a:p>
        </p:txBody>
      </p:sp>
      <p:sp>
        <p:nvSpPr>
          <p:cNvPr id="39" name="Rectangle 32"/>
          <p:cNvSpPr>
            <a:spLocks noChangeArrowheads="1"/>
          </p:cNvSpPr>
          <p:nvPr/>
        </p:nvSpPr>
        <p:spPr bwMode="auto">
          <a:xfrm>
            <a:off x="4714908" y="1373675"/>
            <a:ext cx="4357686"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‘Bridge’ the obs.gap between </a:t>
            </a:r>
          </a:p>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 </a:t>
            </a:r>
            <a:r>
              <a:rPr lang="en-US" altLang="ja-JP" sz="2000" b="1" dirty="0" smtClean="0">
                <a:solidFill>
                  <a:srgbClr val="CCECFF"/>
                </a:solidFill>
                <a:latin typeface="Tahoma" pitchFamily="34" charset="0"/>
                <a:ea typeface="HGP創英角ｺﾞｼｯｸUB" pitchFamily="50" charset="-128"/>
              </a:rPr>
              <a:t>LISA</a:t>
            </a:r>
            <a:r>
              <a:rPr lang="en-US" altLang="ja-JP" sz="2000" b="1" dirty="0" smtClean="0">
                <a:solidFill>
                  <a:srgbClr val="F8F8F8"/>
                </a:solidFill>
                <a:latin typeface="Tahoma" pitchFamily="34" charset="0"/>
                <a:ea typeface="HGP創英角ｺﾞｼｯｸUB" pitchFamily="50" charset="-128"/>
              </a:rPr>
              <a:t> and </a:t>
            </a:r>
            <a:r>
              <a:rPr lang="en-US" altLang="ja-JP" sz="2000" b="1" dirty="0" smtClean="0">
                <a:solidFill>
                  <a:srgbClr val="FFCC99"/>
                </a:solidFill>
                <a:latin typeface="Tahoma" pitchFamily="34" charset="0"/>
                <a:ea typeface="HGP創英角ｺﾞｼｯｸUB" pitchFamily="50" charset="-128"/>
              </a:rPr>
              <a:t>Terrestrial detectors</a:t>
            </a:r>
            <a:endParaRPr lang="ja-JP" altLang="en-US" sz="2000" b="1" dirty="0">
              <a:solidFill>
                <a:srgbClr val="FFCC99"/>
              </a:solidFill>
              <a:latin typeface="Tahoma" pitchFamily="34" charset="0"/>
              <a:ea typeface="HGP創英角ｺﾞｼｯｸUB" pitchFamily="50" charset="-128"/>
            </a:endParaRPr>
          </a:p>
        </p:txBody>
      </p:sp>
      <p:sp>
        <p:nvSpPr>
          <p:cNvPr id="41" name="下矢印 40"/>
          <p:cNvSpPr/>
          <p:nvPr/>
        </p:nvSpPr>
        <p:spPr bwMode="auto">
          <a:xfrm rot="5400000" flipV="1">
            <a:off x="4214810" y="1571612"/>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descr="cutaway image of SNAP"/>
          <p:cNvPicPr>
            <a:picLocks noChangeAspect="1" noChangeArrowheads="1"/>
          </p:cNvPicPr>
          <p:nvPr/>
        </p:nvPicPr>
        <p:blipFill>
          <a:blip r:embed="rId3"/>
          <a:srcRect/>
          <a:stretch>
            <a:fillRect/>
          </a:stretch>
        </p:blipFill>
        <p:spPr bwMode="auto">
          <a:xfrm>
            <a:off x="1329029" y="928670"/>
            <a:ext cx="1599897" cy="1455907"/>
          </a:xfrm>
          <a:prstGeom prst="rect">
            <a:avLst/>
          </a:prstGeom>
          <a:noFill/>
        </p:spPr>
      </p:pic>
      <p:sp>
        <p:nvSpPr>
          <p:cNvPr id="963587" name="Rectangle 1027"/>
          <p:cNvSpPr>
            <a:spLocks noGrp="1" noChangeArrowheads="1"/>
          </p:cNvSpPr>
          <p:nvPr>
            <p:ph type="title"/>
          </p:nvPr>
        </p:nvSpPr>
        <p:spPr/>
        <p:txBody>
          <a:bodyPr/>
          <a:lstStyle/>
          <a:p>
            <a:r>
              <a:rPr lang="en-US" altLang="ja-JP" dirty="0" smtClean="0">
                <a:solidFill>
                  <a:srgbClr val="FFFFFF"/>
                </a:solidFill>
              </a:rPr>
              <a:t>Standard Sources</a:t>
            </a:r>
            <a:endParaRPr lang="en-US" altLang="ja-JP" dirty="0">
              <a:solidFill>
                <a:srgbClr val="FFFFFF"/>
              </a:solidFill>
            </a:endParaRPr>
          </a:p>
        </p:txBody>
      </p:sp>
      <p:sp>
        <p:nvSpPr>
          <p:cNvPr id="3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963586" name="AutoShape 1026"/>
          <p:cNvSpPr>
            <a:spLocks noChangeArrowheads="1"/>
          </p:cNvSpPr>
          <p:nvPr/>
        </p:nvSpPr>
        <p:spPr bwMode="auto">
          <a:xfrm>
            <a:off x="500034" y="2285992"/>
            <a:ext cx="8001000" cy="3938604"/>
          </a:xfrm>
          <a:prstGeom prst="roundRect">
            <a:avLst>
              <a:gd name="adj" fmla="val 4505"/>
            </a:avLst>
          </a:prstGeom>
          <a:solidFill>
            <a:srgbClr val="CCECFF">
              <a:alpha val="15000"/>
            </a:srgbClr>
          </a:solidFill>
          <a:ln w="3175">
            <a:no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63630" name="Text Box 1070"/>
          <p:cNvSpPr txBox="1">
            <a:spLocks noChangeArrowheads="1"/>
          </p:cNvSpPr>
          <p:nvPr/>
        </p:nvSpPr>
        <p:spPr bwMode="auto">
          <a:xfrm>
            <a:off x="620684" y="3092443"/>
            <a:ext cx="1784350" cy="58102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Absolute power</a:t>
            </a:r>
          </a:p>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  or amplitude </a:t>
            </a:r>
          </a:p>
        </p:txBody>
      </p:sp>
      <p:sp>
        <p:nvSpPr>
          <p:cNvPr id="963631" name="Text Box 1071"/>
          <p:cNvSpPr txBox="1">
            <a:spLocks noChangeArrowheads="1"/>
          </p:cNvSpPr>
          <p:nvPr/>
        </p:nvSpPr>
        <p:spPr bwMode="auto">
          <a:xfrm>
            <a:off x="2214546" y="2357430"/>
            <a:ext cx="6286488" cy="646331"/>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800" b="1" kern="1200" dirty="0">
                <a:solidFill>
                  <a:srgbClr val="99CCFF"/>
                </a:solidFill>
                <a:latin typeface="Tahoma" pitchFamily="34" charset="0"/>
                <a:ea typeface="HGP創英角ｺﾞｼｯｸUB" pitchFamily="50" charset="-128"/>
                <a:cs typeface="+mn-cs"/>
              </a:rPr>
              <a:t>Supernova (EM wave) </a:t>
            </a:r>
            <a:r>
              <a:rPr kumimoji="1" lang="ja-JP" altLang="en-US" sz="1800" b="1" kern="1200" dirty="0">
                <a:solidFill>
                  <a:srgbClr val="99CCFF"/>
                </a:solidFill>
                <a:latin typeface="Tahoma" pitchFamily="34" charset="0"/>
                <a:ea typeface="HGP創英角ｺﾞｼｯｸUB" pitchFamily="50" charset="-128"/>
                <a:cs typeface="+mn-cs"/>
              </a:rPr>
              <a:t>　　</a:t>
            </a:r>
            <a:r>
              <a:rPr kumimoji="1" lang="en-US" altLang="ja-JP" sz="1800" b="1" kern="1200" dirty="0">
                <a:solidFill>
                  <a:srgbClr val="CCFFCC"/>
                </a:solidFill>
                <a:latin typeface="Tahoma" pitchFamily="34" charset="0"/>
                <a:ea typeface="HGP創英角ｺﾞｼｯｸUB" pitchFamily="50" charset="-128"/>
                <a:cs typeface="+mn-cs"/>
              </a:rPr>
              <a:t>Neutron-star binary (GW)</a:t>
            </a:r>
          </a:p>
          <a:p>
            <a:pPr algn="l" rtl="0" fontAlgn="base">
              <a:spcBef>
                <a:spcPct val="0"/>
              </a:spcBef>
              <a:spcAft>
                <a:spcPct val="0"/>
              </a:spcAft>
              <a:buNone/>
            </a:pPr>
            <a:r>
              <a:rPr kumimoji="1" lang="en-US" altLang="ja-JP" sz="1800" b="1" kern="1200" dirty="0">
                <a:solidFill>
                  <a:srgbClr val="99CCFF"/>
                </a:solidFill>
                <a:latin typeface="Tahoma" pitchFamily="34" charset="0"/>
                <a:ea typeface="HGP創英角ｺﾞｼｯｸUB" pitchFamily="50" charset="-128"/>
                <a:cs typeface="+mn-cs"/>
              </a:rPr>
              <a:t>  ‘Standard Candle’                 </a:t>
            </a:r>
            <a:r>
              <a:rPr kumimoji="1" lang="en-US" altLang="ja-JP" sz="1800" b="1" kern="1200" dirty="0">
                <a:solidFill>
                  <a:srgbClr val="CCFFCC"/>
                </a:solidFill>
                <a:latin typeface="Tahoma" pitchFamily="34" charset="0"/>
                <a:ea typeface="HGP創英角ｺﾞｼｯｸUB" pitchFamily="50" charset="-128"/>
                <a:cs typeface="+mn-cs"/>
              </a:rPr>
              <a:t>‘Standard Siren’</a:t>
            </a:r>
          </a:p>
        </p:txBody>
      </p:sp>
      <p:sp>
        <p:nvSpPr>
          <p:cNvPr id="963632" name="Text Box 1072"/>
          <p:cNvSpPr txBox="1">
            <a:spLocks noChangeArrowheads="1"/>
          </p:cNvSpPr>
          <p:nvPr/>
        </p:nvSpPr>
        <p:spPr bwMode="auto">
          <a:xfrm>
            <a:off x="2549497" y="3092443"/>
            <a:ext cx="2792752"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Extrapolated from </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nearby events</a:t>
            </a:r>
            <a:r>
              <a:rPr kumimoji="1" lang="ja-JP" altLang="en-US" sz="1600" b="1" kern="1200" dirty="0">
                <a:solidFill>
                  <a:srgbClr val="FFFFFF"/>
                </a:solidFill>
                <a:latin typeface="Tahoma" pitchFamily="34" charset="0"/>
                <a:ea typeface="HGP創英角ｺﾞｼｯｸUB" pitchFamily="50" charset="-128"/>
                <a:cs typeface="+mn-cs"/>
              </a:rPr>
              <a:t>　　　　　</a:t>
            </a:r>
          </a:p>
        </p:txBody>
      </p:sp>
      <p:sp>
        <p:nvSpPr>
          <p:cNvPr id="963633" name="Text Box 1073"/>
          <p:cNvSpPr txBox="1">
            <a:spLocks noChangeArrowheads="1"/>
          </p:cNvSpPr>
          <p:nvPr/>
        </p:nvSpPr>
        <p:spPr bwMode="auto">
          <a:xfrm>
            <a:off x="5605434" y="3168643"/>
            <a:ext cx="2438400"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General Relativity</a:t>
            </a:r>
          </a:p>
        </p:txBody>
      </p:sp>
      <p:sp>
        <p:nvSpPr>
          <p:cNvPr id="963634" name="Text Box 1074"/>
          <p:cNvSpPr txBox="1">
            <a:spLocks noChangeArrowheads="1"/>
          </p:cNvSpPr>
          <p:nvPr/>
        </p:nvSpPr>
        <p:spPr bwMode="auto">
          <a:xfrm>
            <a:off x="881034" y="3878268"/>
            <a:ext cx="1238250"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Event rate</a:t>
            </a:r>
          </a:p>
        </p:txBody>
      </p:sp>
      <p:sp>
        <p:nvSpPr>
          <p:cNvPr id="963635" name="Text Box 1075"/>
          <p:cNvSpPr txBox="1">
            <a:spLocks noChangeArrowheads="1"/>
          </p:cNvSpPr>
          <p:nvPr/>
        </p:nvSpPr>
        <p:spPr bwMode="auto">
          <a:xfrm>
            <a:off x="2557434" y="3871918"/>
            <a:ext cx="2049463"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2000/yr  </a:t>
            </a:r>
            <a:r>
              <a:rPr kumimoji="1" lang="ja-JP" altLang="en-US" sz="1600" b="1" kern="1200" dirty="0">
                <a:solidFill>
                  <a:srgbClr val="FFFFFF"/>
                </a:solidFill>
                <a:latin typeface="Tahoma" pitchFamily="34" charset="0"/>
                <a:ea typeface="HGP創英角ｺﾞｼｯｸUB" pitchFamily="50" charset="-128"/>
                <a:cs typeface="+mn-cs"/>
              </a:rPr>
              <a:t>（</a:t>
            </a:r>
            <a:r>
              <a:rPr kumimoji="1" lang="en-US" altLang="ja-JP" sz="1600" b="1" kern="1200" dirty="0">
                <a:solidFill>
                  <a:srgbClr val="CCECFF"/>
                </a:solidFill>
                <a:latin typeface="Tahoma" pitchFamily="34" charset="0"/>
                <a:ea typeface="HGP創英角ｺﾞｼｯｸUB" pitchFamily="50" charset="-128"/>
                <a:cs typeface="+mn-cs"/>
              </a:rPr>
              <a:t>SNAP</a:t>
            </a: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36" name="Text Box 1076"/>
          <p:cNvSpPr txBox="1">
            <a:spLocks noChangeArrowheads="1"/>
          </p:cNvSpPr>
          <p:nvPr/>
        </p:nvSpPr>
        <p:spPr bwMode="auto">
          <a:xfrm>
            <a:off x="5453034" y="3840168"/>
            <a:ext cx="26638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10</a:t>
            </a:r>
            <a:r>
              <a:rPr kumimoji="1" lang="en-US" altLang="ja-JP" sz="1600" b="1" kern="1200" baseline="30000" dirty="0">
                <a:solidFill>
                  <a:srgbClr val="FFFFFF"/>
                </a:solidFill>
                <a:latin typeface="Tahoma" pitchFamily="34" charset="0"/>
                <a:ea typeface="HGP創英角ｺﾞｼｯｸUB" pitchFamily="50" charset="-128"/>
                <a:cs typeface="+mn-cs"/>
              </a:rPr>
              <a:t>4-5</a:t>
            </a:r>
            <a:r>
              <a:rPr kumimoji="1" lang="en-US" altLang="ja-JP" sz="1600" b="1" kern="1200" dirty="0">
                <a:solidFill>
                  <a:srgbClr val="FFFFFF"/>
                </a:solidFill>
                <a:latin typeface="Tahoma" pitchFamily="34" charset="0"/>
                <a:ea typeface="HGP創英角ｺﾞｼｯｸUB" pitchFamily="50" charset="-128"/>
                <a:cs typeface="+mn-cs"/>
              </a:rPr>
              <a:t>/yr </a:t>
            </a:r>
            <a:r>
              <a:rPr kumimoji="1" lang="ja-JP" altLang="en-US" sz="1600" b="1" kern="1200" dirty="0">
                <a:solidFill>
                  <a:srgbClr val="FFFFFF"/>
                </a:solidFill>
                <a:latin typeface="Tahoma" pitchFamily="34" charset="0"/>
                <a:ea typeface="HGP創英角ｺﾞｼｯｸUB" pitchFamily="50" charset="-128"/>
                <a:cs typeface="+mn-cs"/>
              </a:rPr>
              <a:t>（</a:t>
            </a:r>
            <a:r>
              <a:rPr kumimoji="1" lang="en-US" altLang="ja-JP" sz="1600" b="1" kern="1200" dirty="0">
                <a:solidFill>
                  <a:srgbClr val="CCFFCC"/>
                </a:solidFill>
                <a:latin typeface="Tahoma" pitchFamily="34" charset="0"/>
                <a:ea typeface="HGP創英角ｺﾞｼｯｸUB" pitchFamily="50" charset="-128"/>
                <a:cs typeface="+mn-cs"/>
              </a:rPr>
              <a:t>DECIGO</a:t>
            </a: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37" name="Text Box 1077"/>
          <p:cNvSpPr txBox="1">
            <a:spLocks noChangeArrowheads="1"/>
          </p:cNvSpPr>
          <p:nvPr/>
        </p:nvSpPr>
        <p:spPr bwMode="auto">
          <a:xfrm>
            <a:off x="576234" y="4360872"/>
            <a:ext cx="18748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Error in distance</a:t>
            </a:r>
          </a:p>
        </p:txBody>
      </p:sp>
      <p:sp>
        <p:nvSpPr>
          <p:cNvPr id="963638" name="Text Box 1078"/>
          <p:cNvSpPr txBox="1">
            <a:spLocks noChangeArrowheads="1"/>
          </p:cNvSpPr>
          <p:nvPr/>
        </p:nvSpPr>
        <p:spPr bwMode="auto">
          <a:xfrm>
            <a:off x="2786034" y="4410084"/>
            <a:ext cx="1512888"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~10%</a:t>
            </a:r>
            <a:r>
              <a:rPr kumimoji="1" lang="ja-JP" altLang="en-US" sz="1600" b="1" kern="1200" dirty="0">
                <a:solidFill>
                  <a:srgbClr val="FFFFFF"/>
                </a:solidFill>
                <a:latin typeface="Tahoma" pitchFamily="34" charset="0"/>
                <a:ea typeface="HGP創英角ｺﾞｼｯｸUB" pitchFamily="50" charset="-128"/>
                <a:cs typeface="+mn-cs"/>
              </a:rPr>
              <a:t>　　　</a:t>
            </a:r>
          </a:p>
        </p:txBody>
      </p:sp>
      <p:sp>
        <p:nvSpPr>
          <p:cNvPr id="963639" name="Text Box 1079"/>
          <p:cNvSpPr txBox="1">
            <a:spLocks noChangeArrowheads="1"/>
          </p:cNvSpPr>
          <p:nvPr/>
        </p:nvSpPr>
        <p:spPr bwMode="auto">
          <a:xfrm>
            <a:off x="652434" y="4803789"/>
            <a:ext cx="1824538"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Identification</a:t>
            </a:r>
          </a:p>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   of host galaxy</a:t>
            </a:r>
          </a:p>
        </p:txBody>
      </p:sp>
      <p:sp>
        <p:nvSpPr>
          <p:cNvPr id="963640" name="Text Box 1080"/>
          <p:cNvSpPr txBox="1">
            <a:spLocks noChangeArrowheads="1"/>
          </p:cNvSpPr>
          <p:nvPr/>
        </p:nvSpPr>
        <p:spPr bwMode="auto">
          <a:xfrm>
            <a:off x="1033434" y="5489565"/>
            <a:ext cx="1006475"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Others</a:t>
            </a:r>
            <a:r>
              <a:rPr kumimoji="1" lang="ja-JP" altLang="en-US" sz="1600" b="1" kern="1200" dirty="0">
                <a:solidFill>
                  <a:srgbClr val="CCECFF"/>
                </a:solidFill>
                <a:latin typeface="Tahoma" pitchFamily="34" charset="0"/>
                <a:ea typeface="HGP創英角ｺﾞｼｯｸUB" pitchFamily="50" charset="-128"/>
                <a:cs typeface="+mn-cs"/>
              </a:rPr>
              <a:t>　</a:t>
            </a:r>
          </a:p>
        </p:txBody>
      </p:sp>
      <p:sp>
        <p:nvSpPr>
          <p:cNvPr id="963641" name="Text Box 1081"/>
          <p:cNvSpPr txBox="1">
            <a:spLocks noChangeArrowheads="1"/>
          </p:cNvSpPr>
          <p:nvPr/>
        </p:nvSpPr>
        <p:spPr bwMode="auto">
          <a:xfrm>
            <a:off x="2481234" y="5489565"/>
            <a:ext cx="1869423"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Uncertainty by</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dust absorption</a:t>
            </a:r>
          </a:p>
        </p:txBody>
      </p:sp>
      <p:sp>
        <p:nvSpPr>
          <p:cNvPr id="963642" name="Text Box 1082"/>
          <p:cNvSpPr txBox="1">
            <a:spLocks noChangeArrowheads="1"/>
          </p:cNvSpPr>
          <p:nvPr/>
        </p:nvSpPr>
        <p:spPr bwMode="auto">
          <a:xfrm>
            <a:off x="5453034" y="5513377"/>
            <a:ext cx="2393950" cy="58102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Negligible interaction</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with matters</a:t>
            </a:r>
          </a:p>
        </p:txBody>
      </p:sp>
      <p:sp>
        <p:nvSpPr>
          <p:cNvPr id="963643" name="Text Box 1083"/>
          <p:cNvSpPr txBox="1">
            <a:spLocks noChangeArrowheads="1"/>
          </p:cNvSpPr>
          <p:nvPr/>
        </p:nvSpPr>
        <p:spPr bwMode="auto">
          <a:xfrm>
            <a:off x="4767234" y="3213093"/>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4" name="Text Box 1084"/>
          <p:cNvSpPr txBox="1">
            <a:spLocks noChangeArrowheads="1"/>
          </p:cNvSpPr>
          <p:nvPr/>
        </p:nvSpPr>
        <p:spPr bwMode="auto">
          <a:xfrm>
            <a:off x="4767234" y="3795718"/>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5" name="Text Box 1085"/>
          <p:cNvSpPr txBox="1">
            <a:spLocks noChangeArrowheads="1"/>
          </p:cNvSpPr>
          <p:nvPr/>
        </p:nvSpPr>
        <p:spPr bwMode="auto">
          <a:xfrm>
            <a:off x="4835497" y="5635615"/>
            <a:ext cx="388937"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grpSp>
        <p:nvGrpSpPr>
          <p:cNvPr id="2" name="Group 1093"/>
          <p:cNvGrpSpPr>
            <a:grpSpLocks/>
          </p:cNvGrpSpPr>
          <p:nvPr/>
        </p:nvGrpSpPr>
        <p:grpSpPr bwMode="auto">
          <a:xfrm>
            <a:off x="4767234" y="4354522"/>
            <a:ext cx="388938" cy="431800"/>
            <a:chOff x="3024" y="2304"/>
            <a:chExt cx="245" cy="272"/>
          </a:xfrm>
        </p:grpSpPr>
        <p:sp>
          <p:nvSpPr>
            <p:cNvPr id="963646" name="Text Box 1086"/>
            <p:cNvSpPr txBox="1">
              <a:spLocks noChangeArrowheads="1"/>
            </p:cNvSpPr>
            <p:nvPr/>
          </p:nvSpPr>
          <p:spPr bwMode="auto">
            <a:xfrm>
              <a:off x="3024" y="2364"/>
              <a:ext cx="245" cy="212"/>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7" name="Text Box 1087"/>
            <p:cNvSpPr txBox="1">
              <a:spLocks noChangeArrowheads="1"/>
            </p:cNvSpPr>
            <p:nvPr/>
          </p:nvSpPr>
          <p:spPr bwMode="auto">
            <a:xfrm>
              <a:off x="3024" y="2304"/>
              <a:ext cx="245" cy="212"/>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grpSp>
      <p:sp>
        <p:nvSpPr>
          <p:cNvPr id="963648" name="Text Box 1088"/>
          <p:cNvSpPr txBox="1">
            <a:spLocks noChangeArrowheads="1"/>
          </p:cNvSpPr>
          <p:nvPr/>
        </p:nvSpPr>
        <p:spPr bwMode="auto">
          <a:xfrm>
            <a:off x="4843434" y="4954602"/>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9" name="Text Box 1089"/>
          <p:cNvSpPr txBox="1">
            <a:spLocks noChangeArrowheads="1"/>
          </p:cNvSpPr>
          <p:nvPr/>
        </p:nvSpPr>
        <p:spPr bwMode="auto">
          <a:xfrm>
            <a:off x="5300634" y="4848239"/>
            <a:ext cx="3124200" cy="581025"/>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Require multiple detectors</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or statistics</a:t>
            </a:r>
          </a:p>
        </p:txBody>
      </p:sp>
      <p:sp>
        <p:nvSpPr>
          <p:cNvPr id="963650" name="Rectangle 1090"/>
          <p:cNvSpPr>
            <a:spLocks noChangeArrowheads="1"/>
          </p:cNvSpPr>
          <p:nvPr/>
        </p:nvSpPr>
        <p:spPr bwMode="auto">
          <a:xfrm>
            <a:off x="6864380" y="6226196"/>
            <a:ext cx="1922462" cy="274638"/>
          </a:xfrm>
          <a:prstGeom prst="rect">
            <a:avLst/>
          </a:prstGeom>
          <a:noFill/>
          <a:ln w="15875">
            <a:noFill/>
            <a:miter lim="800000"/>
            <a:headEnd/>
            <a:tailEnd/>
          </a:ln>
          <a:effectLst/>
        </p:spPr>
        <p:txBody>
          <a:bodyPr>
            <a:spAutoFit/>
          </a:bodyPr>
          <a:lstStyle/>
          <a:p>
            <a:pPr algn="ctr" rtl="0" fontAlgn="base">
              <a:spcBef>
                <a:spcPct val="0"/>
              </a:spcBef>
              <a:spcAft>
                <a:spcPct val="0"/>
              </a:spcAft>
              <a:buNone/>
            </a:pPr>
            <a:r>
              <a:rPr kumimoji="1" lang="en-US" altLang="ja-JP" sz="1200" b="1" kern="1200" dirty="0">
                <a:solidFill>
                  <a:srgbClr val="B2B2B2"/>
                </a:solidFill>
                <a:latin typeface="Tahoma" pitchFamily="34" charset="0"/>
                <a:ea typeface="HGP創英角ｺﾞｼｯｸUB" pitchFamily="50" charset="-128"/>
                <a:cs typeface="+mn-cs"/>
              </a:rPr>
              <a:t>R.Takahashi (2006)</a:t>
            </a:r>
          </a:p>
        </p:txBody>
      </p:sp>
      <p:sp>
        <p:nvSpPr>
          <p:cNvPr id="963652" name="Text Box 1092"/>
          <p:cNvSpPr txBox="1">
            <a:spLocks noChangeArrowheads="1"/>
          </p:cNvSpPr>
          <p:nvPr/>
        </p:nvSpPr>
        <p:spPr bwMode="auto">
          <a:xfrm>
            <a:off x="5681634" y="4360872"/>
            <a:ext cx="18002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10%</a:t>
            </a:r>
            <a:r>
              <a:rPr kumimoji="1" lang="ja-JP" altLang="en-US" sz="1600" b="1" kern="1200" dirty="0">
                <a:solidFill>
                  <a:srgbClr val="FFFFFF"/>
                </a:solidFill>
                <a:latin typeface="Tahoma" pitchFamily="34" charset="0"/>
                <a:ea typeface="HGP創英角ｺﾞｼｯｸUB" pitchFamily="50" charset="-128"/>
                <a:cs typeface="+mn-cs"/>
              </a:rPr>
              <a:t>　</a:t>
            </a:r>
            <a:r>
              <a:rPr kumimoji="1" lang="en-US" altLang="ja-JP" sz="1600" b="1" kern="1200" dirty="0">
                <a:solidFill>
                  <a:srgbClr val="FFFFFF"/>
                </a:solidFill>
                <a:latin typeface="Tahoma" pitchFamily="34" charset="0"/>
                <a:ea typeface="HGP創英角ｺﾞｼｯｸUB" pitchFamily="50" charset="-128"/>
                <a:cs typeface="+mn-cs"/>
              </a:rPr>
              <a:t>at z=1</a:t>
            </a:r>
          </a:p>
        </p:txBody>
      </p:sp>
      <p:sp>
        <p:nvSpPr>
          <p:cNvPr id="963654" name="Text Box 1094"/>
          <p:cNvSpPr txBox="1">
            <a:spLocks noChangeArrowheads="1"/>
          </p:cNvSpPr>
          <p:nvPr/>
        </p:nvSpPr>
        <p:spPr bwMode="auto">
          <a:xfrm>
            <a:off x="2949547" y="4999052"/>
            <a:ext cx="1512887"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Easy?</a:t>
            </a:r>
            <a:r>
              <a:rPr kumimoji="1" lang="ja-JP" altLang="en-US" sz="1600" b="1" kern="1200" dirty="0">
                <a:solidFill>
                  <a:srgbClr val="FFFFFF"/>
                </a:solidFill>
                <a:latin typeface="Tahoma" pitchFamily="34" charset="0"/>
                <a:ea typeface="HGP創英角ｺﾞｼｯｸUB" pitchFamily="50" charset="-128"/>
                <a:cs typeface="+mn-cs"/>
              </a:rPr>
              <a:t>　　　</a:t>
            </a:r>
          </a:p>
        </p:txBody>
      </p:sp>
      <p:grpSp>
        <p:nvGrpSpPr>
          <p:cNvPr id="458" name="グループ化 457"/>
          <p:cNvGrpSpPr/>
          <p:nvPr/>
        </p:nvGrpSpPr>
        <p:grpSpPr>
          <a:xfrm rot="15785392">
            <a:off x="6983380" y="997381"/>
            <a:ext cx="1871983" cy="1789429"/>
            <a:chOff x="9501222" y="714356"/>
            <a:chExt cx="5338763" cy="4864101"/>
          </a:xfrm>
        </p:grpSpPr>
        <p:sp>
          <p:nvSpPr>
            <p:cNvPr id="24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5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60" name="Group 16"/>
            <p:cNvGrpSpPr>
              <a:grpSpLocks/>
            </p:cNvGrpSpPr>
            <p:nvPr/>
          </p:nvGrpSpPr>
          <p:grpSpPr bwMode="auto">
            <a:xfrm rot="7209001">
              <a:off x="11449062" y="2208227"/>
              <a:ext cx="600081" cy="495300"/>
              <a:chOff x="4785" y="11039"/>
              <a:chExt cx="829" cy="688"/>
            </a:xfrm>
          </p:grpSpPr>
          <p:sp>
            <p:nvSpPr>
              <p:cNvPr id="45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6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65" name="Group 26"/>
            <p:cNvGrpSpPr>
              <a:grpSpLocks/>
            </p:cNvGrpSpPr>
            <p:nvPr/>
          </p:nvGrpSpPr>
          <p:grpSpPr bwMode="auto">
            <a:xfrm rot="7209001">
              <a:off x="11403024" y="2178063"/>
              <a:ext cx="600081" cy="500063"/>
              <a:chOff x="4785" y="11039"/>
              <a:chExt cx="829" cy="688"/>
            </a:xfrm>
          </p:grpSpPr>
          <p:sp>
            <p:nvSpPr>
              <p:cNvPr id="448"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9"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0"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1"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2"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6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83" name="Group 49"/>
            <p:cNvGrpSpPr>
              <a:grpSpLocks/>
            </p:cNvGrpSpPr>
            <p:nvPr/>
          </p:nvGrpSpPr>
          <p:grpSpPr bwMode="auto">
            <a:xfrm rot="3616332">
              <a:off x="12330163" y="2190764"/>
              <a:ext cx="600081" cy="503238"/>
              <a:chOff x="4785" y="11039"/>
              <a:chExt cx="829" cy="688"/>
            </a:xfrm>
          </p:grpSpPr>
          <p:sp>
            <p:nvSpPr>
              <p:cNvPr id="443"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4"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5"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6"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7"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8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90" name="Group 61"/>
            <p:cNvGrpSpPr>
              <a:grpSpLocks/>
            </p:cNvGrpSpPr>
            <p:nvPr/>
          </p:nvGrpSpPr>
          <p:grpSpPr bwMode="auto">
            <a:xfrm rot="14462297">
              <a:off x="12703220" y="1458910"/>
              <a:ext cx="223837" cy="180975"/>
              <a:chOff x="5504" y="8144"/>
              <a:chExt cx="291" cy="236"/>
            </a:xfrm>
          </p:grpSpPr>
          <p:sp>
            <p:nvSpPr>
              <p:cNvPr id="441"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2"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91" name="Group 64"/>
            <p:cNvGrpSpPr>
              <a:grpSpLocks/>
            </p:cNvGrpSpPr>
            <p:nvPr/>
          </p:nvGrpSpPr>
          <p:grpSpPr bwMode="auto">
            <a:xfrm rot="7209001">
              <a:off x="11436374" y="1468435"/>
              <a:ext cx="227014" cy="180975"/>
              <a:chOff x="5504" y="8144"/>
              <a:chExt cx="291" cy="236"/>
            </a:xfrm>
          </p:grpSpPr>
          <p:sp>
            <p:nvSpPr>
              <p:cNvPr id="439"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0"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9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03" name="Group 78"/>
            <p:cNvGrpSpPr>
              <a:grpSpLocks/>
            </p:cNvGrpSpPr>
            <p:nvPr/>
          </p:nvGrpSpPr>
          <p:grpSpPr bwMode="auto">
            <a:xfrm flipH="1">
              <a:off x="12703170" y="4371956"/>
              <a:ext cx="600081" cy="495300"/>
              <a:chOff x="4785" y="11039"/>
              <a:chExt cx="829" cy="688"/>
            </a:xfrm>
          </p:grpSpPr>
          <p:sp>
            <p:nvSpPr>
              <p:cNvPr id="434"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5"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6"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7"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8"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0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08" name="Group 88"/>
            <p:cNvGrpSpPr>
              <a:grpSpLocks/>
            </p:cNvGrpSpPr>
            <p:nvPr/>
          </p:nvGrpSpPr>
          <p:grpSpPr bwMode="auto">
            <a:xfrm flipH="1">
              <a:off x="12703170" y="4416406"/>
              <a:ext cx="600081" cy="500063"/>
              <a:chOff x="4785" y="11039"/>
              <a:chExt cx="829" cy="688"/>
            </a:xfrm>
          </p:grpSpPr>
          <p:sp>
            <p:nvSpPr>
              <p:cNvPr id="429"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0"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1"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2"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3"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0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6" name="Group 111"/>
            <p:cNvGrpSpPr>
              <a:grpSpLocks/>
            </p:cNvGrpSpPr>
            <p:nvPr/>
          </p:nvGrpSpPr>
          <p:grpSpPr bwMode="auto">
            <a:xfrm rot="3592668" flipH="1">
              <a:off x="13154039" y="3611511"/>
              <a:ext cx="600081" cy="503238"/>
              <a:chOff x="4785" y="11039"/>
              <a:chExt cx="829" cy="688"/>
            </a:xfrm>
          </p:grpSpPr>
          <p:sp>
            <p:nvSpPr>
              <p:cNvPr id="424"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5"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6"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7"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8"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33" name="Group 123"/>
            <p:cNvGrpSpPr>
              <a:grpSpLocks/>
            </p:cNvGrpSpPr>
            <p:nvPr/>
          </p:nvGrpSpPr>
          <p:grpSpPr bwMode="auto">
            <a:xfrm rot="14346703" flipH="1">
              <a:off x="14209737" y="4059201"/>
              <a:ext cx="223837" cy="180975"/>
              <a:chOff x="5504" y="8144"/>
              <a:chExt cx="291" cy="236"/>
            </a:xfrm>
          </p:grpSpPr>
          <p:sp>
            <p:nvSpPr>
              <p:cNvPr id="422"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3"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334" name="Group 126"/>
            <p:cNvGrpSpPr>
              <a:grpSpLocks/>
            </p:cNvGrpSpPr>
            <p:nvPr/>
          </p:nvGrpSpPr>
          <p:grpSpPr bwMode="auto">
            <a:xfrm flipH="1">
              <a:off x="13565203" y="5149831"/>
              <a:ext cx="227014" cy="180975"/>
              <a:chOff x="5504" y="8144"/>
              <a:chExt cx="291" cy="236"/>
            </a:xfrm>
          </p:grpSpPr>
          <p:sp>
            <p:nvSpPr>
              <p:cNvPr id="420"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1"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46" name="Group 141"/>
            <p:cNvGrpSpPr>
              <a:grpSpLocks/>
            </p:cNvGrpSpPr>
            <p:nvPr/>
          </p:nvGrpSpPr>
          <p:grpSpPr bwMode="auto">
            <a:xfrm>
              <a:off x="11052244" y="4424344"/>
              <a:ext cx="600081" cy="500063"/>
              <a:chOff x="4785" y="11039"/>
              <a:chExt cx="829" cy="688"/>
            </a:xfrm>
          </p:grpSpPr>
          <p:sp>
            <p:nvSpPr>
              <p:cNvPr id="415"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6"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7"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8"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9"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4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1" name="Group 171"/>
            <p:cNvGrpSpPr>
              <a:grpSpLocks/>
            </p:cNvGrpSpPr>
            <p:nvPr/>
          </p:nvGrpSpPr>
          <p:grpSpPr bwMode="auto">
            <a:xfrm rot="18007332">
              <a:off x="10577562" y="3603573"/>
              <a:ext cx="600081" cy="500063"/>
              <a:chOff x="4785" y="11039"/>
              <a:chExt cx="829" cy="688"/>
            </a:xfrm>
          </p:grpSpPr>
          <p:sp>
            <p:nvSpPr>
              <p:cNvPr id="410"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1"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2"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3"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4"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95" name="Group 200"/>
            <p:cNvGrpSpPr>
              <a:grpSpLocks/>
            </p:cNvGrpSpPr>
            <p:nvPr/>
          </p:nvGrpSpPr>
          <p:grpSpPr bwMode="auto">
            <a:xfrm rot="7253297">
              <a:off x="9904436" y="4089397"/>
              <a:ext cx="227014" cy="180975"/>
              <a:chOff x="5504" y="8144"/>
              <a:chExt cx="291" cy="236"/>
            </a:xfrm>
          </p:grpSpPr>
          <p:sp>
            <p:nvSpPr>
              <p:cNvPr id="408"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9"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396" name="Group 203"/>
            <p:cNvGrpSpPr>
              <a:grpSpLocks/>
            </p:cNvGrpSpPr>
            <p:nvPr/>
          </p:nvGrpSpPr>
          <p:grpSpPr bwMode="auto">
            <a:xfrm>
              <a:off x="10534666" y="5156181"/>
              <a:ext cx="223837" cy="180975"/>
              <a:chOff x="5504" y="8144"/>
              <a:chExt cx="291" cy="236"/>
            </a:xfrm>
          </p:grpSpPr>
          <p:sp>
            <p:nvSpPr>
              <p:cNvPr id="406"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7"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9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59" name="Rectangle 1090"/>
          <p:cNvSpPr>
            <a:spLocks noChangeArrowheads="1"/>
          </p:cNvSpPr>
          <p:nvPr/>
        </p:nvSpPr>
        <p:spPr bwMode="auto">
          <a:xfrm>
            <a:off x="506398" y="1374804"/>
            <a:ext cx="850892" cy="553998"/>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kumimoji="1" lang="en-US" altLang="ja-JP" sz="1000" b="1" kern="1200" dirty="0" smtClean="0">
                <a:solidFill>
                  <a:srgbClr val="B2B2B2"/>
                </a:solidFill>
                <a:latin typeface="Tahoma" pitchFamily="34" charset="0"/>
                <a:ea typeface="HGP創英角ｺﾞｼｯｸUB" pitchFamily="50" charset="-128"/>
                <a:cs typeface="+mn-cs"/>
              </a:rPr>
              <a:t>Fig. from</a:t>
            </a:r>
          </a:p>
          <a:p>
            <a:pPr algn="l" rtl="0" fontAlgn="base">
              <a:spcBef>
                <a:spcPct val="0"/>
              </a:spcBef>
              <a:spcAft>
                <a:spcPct val="0"/>
              </a:spcAft>
              <a:buNone/>
            </a:pPr>
            <a:r>
              <a:rPr lang="en-US" altLang="ja-JP" sz="1000" b="1" dirty="0" smtClean="0">
                <a:solidFill>
                  <a:srgbClr val="B2B2B2"/>
                </a:solidFill>
              </a:rPr>
              <a:t>SNAP</a:t>
            </a:r>
          </a:p>
          <a:p>
            <a:pPr algn="l" rtl="0" fontAlgn="base">
              <a:spcBef>
                <a:spcPct val="0"/>
              </a:spcBef>
              <a:spcAft>
                <a:spcPct val="0"/>
              </a:spcAft>
              <a:buNone/>
            </a:pPr>
            <a:r>
              <a:rPr lang="en-US" altLang="ja-JP" sz="1000" b="1" dirty="0" smtClean="0">
                <a:solidFill>
                  <a:srgbClr val="B2B2B2"/>
                </a:solidFill>
              </a:rPr>
              <a:t> web page</a:t>
            </a:r>
            <a:endParaRPr kumimoji="1" lang="en-US" altLang="ja-JP" sz="1000" b="1" kern="1200" dirty="0">
              <a:solidFill>
                <a:srgbClr val="B2B2B2"/>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r>
              <a:rPr lang="en-US" altLang="ja-JP" dirty="0" smtClean="0"/>
              <a:t>DPF targets</a:t>
            </a:r>
            <a:endParaRPr lang="ja-JP" altLang="en-US" dirty="0"/>
          </a:p>
        </p:txBody>
      </p:sp>
      <p:sp>
        <p:nvSpPr>
          <p:cNvPr id="12" name="フッター プレースホルダ 3"/>
          <p:cNvSpPr>
            <a:spLocks noGrp="1"/>
          </p:cNvSpPr>
          <p:nvPr>
            <p:ph type="ftr" sz="quarter" idx="10"/>
          </p:nvPr>
        </p:nvSpPr>
        <p:spPr/>
        <p:txBody>
          <a:bodyPr/>
          <a:lstStyle/>
          <a:p>
            <a:r>
              <a:rPr lang="en-US" altLang="zh-CN" dirty="0" smtClean="0"/>
              <a:t>8th Edoardo Amaldi Conference on Gravitational Waves (June 24, 2009, New York, USA)</a:t>
            </a:r>
            <a:endParaRPr lang="en-US" altLang="ja-JP" dirty="0"/>
          </a:p>
        </p:txBody>
      </p:sp>
      <p:pic>
        <p:nvPicPr>
          <p:cNvPr id="1037332" name="Picture 20" descr="print"/>
          <p:cNvPicPr>
            <a:picLocks noChangeAspect="1" noChangeArrowheads="1"/>
          </p:cNvPicPr>
          <p:nvPr/>
        </p:nvPicPr>
        <p:blipFill>
          <a:blip r:embed="rId3" cstate="print">
            <a:clrChange>
              <a:clrFrom>
                <a:srgbClr val="000000"/>
              </a:clrFrom>
              <a:clrTo>
                <a:srgbClr val="000000">
                  <a:alpha val="0"/>
                </a:srgbClr>
              </a:clrTo>
            </a:clrChange>
          </a:blip>
          <a:srcRect l="7864" t="49313" r="33702" b="2529"/>
          <a:stretch>
            <a:fillRect/>
          </a:stretch>
        </p:blipFill>
        <p:spPr bwMode="auto">
          <a:xfrm>
            <a:off x="324334" y="3507973"/>
            <a:ext cx="2818905" cy="2064167"/>
          </a:xfrm>
          <a:prstGeom prst="rect">
            <a:avLst/>
          </a:prstGeom>
          <a:noFill/>
        </p:spPr>
      </p:pic>
      <p:sp>
        <p:nvSpPr>
          <p:cNvPr id="1037335" name="Rectangle 23"/>
          <p:cNvSpPr>
            <a:spLocks noChangeArrowheads="1"/>
          </p:cNvSpPr>
          <p:nvPr/>
        </p:nvSpPr>
        <p:spPr bwMode="auto">
          <a:xfrm>
            <a:off x="96816" y="2714620"/>
            <a:ext cx="1403350" cy="22701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800" b="1" dirty="0">
                <a:solidFill>
                  <a:srgbClr val="FFFF99"/>
                </a:solidFill>
                <a:latin typeface="Tahoma" pitchFamily="34" charset="0"/>
              </a:rPr>
              <a:t>Credit: NASA, STScI</a:t>
            </a:r>
          </a:p>
        </p:txBody>
      </p:sp>
      <p:pic>
        <p:nvPicPr>
          <p:cNvPr id="22" name="図 21" descr="gc.jpg"/>
          <p:cNvPicPr>
            <a:picLocks noChangeAspect="1"/>
          </p:cNvPicPr>
          <p:nvPr/>
        </p:nvPicPr>
        <p:blipFill>
          <a:blip r:embed="rId4">
            <a:clrChange>
              <a:clrFrom>
                <a:srgbClr val="030303"/>
              </a:clrFrom>
              <a:clrTo>
                <a:srgbClr val="030303">
                  <a:alpha val="0"/>
                </a:srgbClr>
              </a:clrTo>
            </a:clrChange>
          </a:blip>
          <a:srcRect b="21786"/>
          <a:stretch>
            <a:fillRect/>
          </a:stretch>
        </p:blipFill>
        <p:spPr>
          <a:xfrm>
            <a:off x="3500430" y="2571744"/>
            <a:ext cx="5454217" cy="3609645"/>
          </a:xfrm>
          <a:prstGeom prst="rect">
            <a:avLst/>
          </a:prstGeom>
        </p:spPr>
      </p:pic>
      <p:sp>
        <p:nvSpPr>
          <p:cNvPr id="9" name="Rectangle 10"/>
          <p:cNvSpPr>
            <a:spLocks noChangeArrowheads="1"/>
          </p:cNvSpPr>
          <p:nvPr/>
        </p:nvSpPr>
        <p:spPr bwMode="auto">
          <a:xfrm>
            <a:off x="609603" y="928670"/>
            <a:ext cx="4391025" cy="39889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BHs in Globular clusters</a:t>
            </a:r>
            <a:endParaRPr lang="ja-JP" altLang="en-US" sz="2000" b="1" dirty="0">
              <a:solidFill>
                <a:srgbClr val="EAEAEA"/>
              </a:solidFill>
              <a:latin typeface="Tahoma" pitchFamily="34" charset="0"/>
            </a:endParaRPr>
          </a:p>
        </p:txBody>
      </p:sp>
      <p:sp>
        <p:nvSpPr>
          <p:cNvPr id="10" name="Rectangle 10"/>
          <p:cNvSpPr>
            <a:spLocks noChangeArrowheads="1"/>
          </p:cNvSpPr>
          <p:nvPr/>
        </p:nvSpPr>
        <p:spPr bwMode="auto">
          <a:xfrm>
            <a:off x="928662" y="1285860"/>
            <a:ext cx="5143536"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rPr>
              <a:t>BH masses estimated from star motion</a:t>
            </a:r>
          </a:p>
        </p:txBody>
      </p:sp>
      <p:sp>
        <p:nvSpPr>
          <p:cNvPr id="11" name="Line 221"/>
          <p:cNvSpPr>
            <a:spLocks noChangeShapeType="1"/>
          </p:cNvSpPr>
          <p:nvPr/>
        </p:nvSpPr>
        <p:spPr bwMode="auto">
          <a:xfrm flipV="1">
            <a:off x="1571604" y="3571876"/>
            <a:ext cx="2000264" cy="357190"/>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4" name="右矢印 13"/>
          <p:cNvSpPr/>
          <p:nvPr/>
        </p:nvSpPr>
        <p:spPr bwMode="auto">
          <a:xfrm>
            <a:off x="1142976" y="1754651"/>
            <a:ext cx="214314" cy="285752"/>
          </a:xfrm>
          <a:prstGeom prst="rightArrow">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5" name="Rectangle 10"/>
          <p:cNvSpPr>
            <a:spLocks noChangeArrowheads="1"/>
          </p:cNvSpPr>
          <p:nvPr/>
        </p:nvSpPr>
        <p:spPr bwMode="auto">
          <a:xfrm>
            <a:off x="1395421" y="1683213"/>
            <a:ext cx="6391289"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rPr>
              <a:t>Estimate </a:t>
            </a:r>
            <a:r>
              <a:rPr lang="en-US" altLang="ja-JP" sz="1800" b="1" dirty="0" smtClean="0">
                <a:solidFill>
                  <a:srgbClr val="CCECFF"/>
                </a:solidFill>
                <a:latin typeface="Tahoma" pitchFamily="34" charset="0"/>
              </a:rPr>
              <a:t>SNR of GW signals</a:t>
            </a:r>
          </a:p>
          <a:p>
            <a:pPr algn="l">
              <a:lnSpc>
                <a:spcPct val="110000"/>
              </a:lnSpc>
              <a:buClr>
                <a:schemeClr val="accent2"/>
              </a:buClr>
              <a:buSzPct val="70000"/>
              <a:buFont typeface="Wingdings" pitchFamily="2" charset="2"/>
              <a:buNone/>
            </a:pPr>
            <a:r>
              <a:rPr lang="en-US" altLang="ja-JP" sz="1800" b="1" dirty="0" smtClean="0">
                <a:solidFill>
                  <a:srgbClr val="EAEAEA"/>
                </a:solidFill>
              </a:rPr>
              <a:t>Equal mass</a:t>
            </a:r>
            <a:r>
              <a:rPr lang="en-US" altLang="ja-JP" sz="1800" b="1" dirty="0" smtClean="0">
                <a:solidFill>
                  <a:srgbClr val="EAEAEA"/>
                </a:solidFill>
                <a:latin typeface="Tahoma" pitchFamily="34" charset="0"/>
              </a:rPr>
              <a:t>, Mass ratio 1:1/3,  100Msun BH capture</a:t>
            </a:r>
          </a:p>
        </p:txBody>
      </p:sp>
      <p:sp>
        <p:nvSpPr>
          <p:cNvPr id="16" name="Rectangle 10"/>
          <p:cNvSpPr>
            <a:spLocks noChangeArrowheads="1"/>
          </p:cNvSpPr>
          <p:nvPr/>
        </p:nvSpPr>
        <p:spPr bwMode="auto">
          <a:xfrm>
            <a:off x="642910" y="5715016"/>
            <a:ext cx="2786082" cy="566309"/>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(~150 Globular Clusters </a:t>
            </a:r>
          </a:p>
          <a:p>
            <a:pPr algn="l">
              <a:lnSpc>
                <a:spcPct val="110000"/>
              </a:lnSpc>
              <a:buClr>
                <a:schemeClr val="accent2"/>
              </a:buClr>
              <a:buSzPct val="70000"/>
              <a:buFont typeface="Wingdings" pitchFamily="2" charset="2"/>
              <a:buNone/>
            </a:pPr>
            <a:r>
              <a:rPr lang="en-US" altLang="ja-JP" sz="1400" b="1" dirty="0" smtClean="0">
                <a:solidFill>
                  <a:srgbClr val="EAEAEA"/>
                </a:solidFill>
              </a:rPr>
              <a:t>                  </a:t>
            </a:r>
            <a:r>
              <a:rPr lang="en-US" altLang="ja-JP" sz="1400" b="1" dirty="0" smtClean="0">
                <a:solidFill>
                  <a:srgbClr val="EAEAEA"/>
                </a:solidFill>
                <a:latin typeface="Tahoma" pitchFamily="34" charset="0"/>
              </a:rPr>
              <a:t>in our Galaxy)</a:t>
            </a:r>
            <a:endParaRPr lang="ja-JP" altLang="en-US" sz="1400" b="1" dirty="0">
              <a:solidFill>
                <a:srgbClr val="EAEAEA"/>
              </a:solidFill>
              <a:latin typeface="Tahoma" pitchFamily="34" charset="0"/>
            </a:endParaRPr>
          </a:p>
        </p:txBody>
      </p:sp>
      <p:pic>
        <p:nvPicPr>
          <p:cNvPr id="17" name="Picture 20" descr="print"/>
          <p:cNvPicPr>
            <a:picLocks noChangeAspect="1" noChangeArrowheads="1"/>
          </p:cNvPicPr>
          <p:nvPr/>
        </p:nvPicPr>
        <p:blipFill>
          <a:blip r:embed="rId3" cstate="print">
            <a:clrChange>
              <a:clrFrom>
                <a:srgbClr val="000000"/>
              </a:clrFrom>
              <a:clrTo>
                <a:srgbClr val="000000">
                  <a:alpha val="0"/>
                </a:srgbClr>
              </a:clrTo>
            </a:clrChange>
          </a:blip>
          <a:srcRect b="82189"/>
          <a:stretch>
            <a:fillRect/>
          </a:stretch>
        </p:blipFill>
        <p:spPr bwMode="auto">
          <a:xfrm>
            <a:off x="285720" y="2929784"/>
            <a:ext cx="3216104" cy="508916"/>
          </a:xfrm>
          <a:prstGeom prst="rect">
            <a:avLst/>
          </a:prstGeom>
          <a:noFill/>
        </p:spPr>
      </p:pic>
      <p:sp>
        <p:nvSpPr>
          <p:cNvPr id="18" name="Rectangle 10"/>
          <p:cNvSpPr>
            <a:spLocks noChangeArrowheads="1"/>
          </p:cNvSpPr>
          <p:nvPr/>
        </p:nvSpPr>
        <p:spPr bwMode="auto">
          <a:xfrm>
            <a:off x="7643834" y="6171513"/>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(By N.Seto)</a:t>
            </a:r>
            <a:endParaRPr lang="ja-JP" altLang="en-US" sz="1400" b="1" dirty="0">
              <a:solidFill>
                <a:srgbClr val="EAEAEA"/>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1152002" name="Rectangle 2"/>
          <p:cNvSpPr>
            <a:spLocks noGrp="1" noChangeArrowheads="1"/>
          </p:cNvSpPr>
          <p:nvPr>
            <p:ph type="title"/>
          </p:nvPr>
        </p:nvSpPr>
        <p:spPr/>
        <p:txBody>
          <a:bodyPr/>
          <a:lstStyle/>
          <a:p>
            <a:r>
              <a:rPr lang="en-US" altLang="ja-JP" dirty="0"/>
              <a:t>Comparison with LPF</a:t>
            </a:r>
          </a:p>
        </p:txBody>
      </p:sp>
      <p:sp>
        <p:nvSpPr>
          <p:cNvPr id="1152003" name="Rectangle 3"/>
          <p:cNvSpPr>
            <a:spLocks noChangeArrowheads="1"/>
          </p:cNvSpPr>
          <p:nvPr/>
        </p:nvSpPr>
        <p:spPr bwMode="auto">
          <a:xfrm>
            <a:off x="2339975" y="692150"/>
            <a:ext cx="4391025" cy="504825"/>
          </a:xfrm>
          <a:prstGeom prst="rect">
            <a:avLst/>
          </a:prstGeom>
          <a:noFill/>
          <a:ln w="9525">
            <a:noFill/>
            <a:miter lim="800000"/>
            <a:headEnd/>
            <a:tailEnd/>
          </a:ln>
          <a:effectLst/>
        </p:spPr>
        <p:txBody>
          <a:bodyPr lIns="92075" tIns="46038" rIns="92075" bIns="46038"/>
          <a:lstStyle/>
          <a:p>
            <a:pPr marL="193675" indent="-193675" algn="l">
              <a:lnSpc>
                <a:spcPct val="110000"/>
              </a:lnSpc>
              <a:buClr>
                <a:schemeClr val="accent2"/>
              </a:buClr>
              <a:buSzPct val="70000"/>
              <a:buFont typeface="Wingdings" pitchFamily="2" charset="2"/>
              <a:buNone/>
            </a:pPr>
            <a:r>
              <a:rPr lang="en-US" altLang="ja-JP" sz="1800" b="1" dirty="0">
                <a:solidFill>
                  <a:srgbClr val="EAEAEA"/>
                </a:solidFill>
                <a:latin typeface="Tahoma" pitchFamily="34" charset="0"/>
              </a:rPr>
              <a:t>LPF </a:t>
            </a:r>
            <a:r>
              <a:rPr lang="en-US" altLang="ja-JP" sz="1600" b="1" dirty="0">
                <a:solidFill>
                  <a:srgbClr val="EAEAEA"/>
                </a:solidFill>
                <a:latin typeface="Tahoma" pitchFamily="34" charset="0"/>
              </a:rPr>
              <a:t>(LISA Pathfinder)</a:t>
            </a:r>
            <a:endParaRPr lang="en-US" altLang="ja-JP" sz="1600" b="1" dirty="0">
              <a:solidFill>
                <a:srgbClr val="3366FF"/>
              </a:solidFill>
              <a:latin typeface="Tahoma" pitchFamily="34" charset="0"/>
            </a:endParaRPr>
          </a:p>
        </p:txBody>
      </p:sp>
      <p:sp>
        <p:nvSpPr>
          <p:cNvPr id="1152004" name="Rectangle 4"/>
          <p:cNvSpPr>
            <a:spLocks noChangeArrowheads="1"/>
          </p:cNvSpPr>
          <p:nvPr/>
        </p:nvSpPr>
        <p:spPr bwMode="auto">
          <a:xfrm>
            <a:off x="5291138" y="692150"/>
            <a:ext cx="3168650" cy="360363"/>
          </a:xfrm>
          <a:prstGeom prst="rect">
            <a:avLst/>
          </a:prstGeom>
          <a:noFill/>
          <a:ln w="9525">
            <a:noFill/>
            <a:miter lim="800000"/>
            <a:headEnd/>
            <a:tailEnd/>
          </a:ln>
          <a:effectLst/>
        </p:spPr>
        <p:txBody>
          <a:bodyPr lIns="92075" tIns="46038" rIns="92075" bIns="46038"/>
          <a:lstStyle/>
          <a:p>
            <a:pPr marL="193675" indent="-193675" algn="l">
              <a:lnSpc>
                <a:spcPct val="110000"/>
              </a:lnSpc>
              <a:buClr>
                <a:schemeClr val="accent2"/>
              </a:buClr>
              <a:buSzPct val="70000"/>
              <a:buFont typeface="Wingdings" pitchFamily="2" charset="2"/>
              <a:buNone/>
            </a:pPr>
            <a:r>
              <a:rPr lang="en-US" altLang="ja-JP" sz="1800" b="1" dirty="0">
                <a:solidFill>
                  <a:srgbClr val="EAEAEA"/>
                </a:solidFill>
                <a:latin typeface="Tahoma" pitchFamily="34" charset="0"/>
              </a:rPr>
              <a:t>DPF </a:t>
            </a:r>
            <a:r>
              <a:rPr lang="en-US" altLang="ja-JP" sz="1600" b="1" dirty="0">
                <a:solidFill>
                  <a:srgbClr val="EAEAEA"/>
                </a:solidFill>
                <a:latin typeface="Tahoma" pitchFamily="34" charset="0"/>
              </a:rPr>
              <a:t>(DECIGO Pathfinder)</a:t>
            </a:r>
            <a:endParaRPr lang="ja-JP" altLang="ja-JP" sz="1600" b="1" dirty="0">
              <a:solidFill>
                <a:srgbClr val="EAEAEA"/>
              </a:solidFill>
              <a:latin typeface="Tahoma" pitchFamily="34" charset="0"/>
            </a:endParaRPr>
          </a:p>
          <a:p>
            <a:pPr marL="193675" indent="-193675" algn="l">
              <a:lnSpc>
                <a:spcPct val="110000"/>
              </a:lnSpc>
              <a:buClr>
                <a:schemeClr val="accent2"/>
              </a:buClr>
              <a:buSzPct val="70000"/>
              <a:buFont typeface="Wingdings" pitchFamily="2" charset="2"/>
              <a:buNone/>
            </a:pPr>
            <a:r>
              <a:rPr lang="en-US" altLang="ja-JP" sz="1800" b="1" dirty="0">
                <a:solidFill>
                  <a:srgbClr val="3366FF"/>
                </a:solidFill>
                <a:latin typeface="Tahoma" pitchFamily="34" charset="0"/>
              </a:rPr>
              <a:t>    </a:t>
            </a:r>
            <a:r>
              <a:rPr lang="en-US" altLang="ja-JP" sz="1800" b="1" dirty="0">
                <a:solidFill>
                  <a:srgbClr val="EAEAEA"/>
                </a:solidFill>
                <a:latin typeface="Tahoma" pitchFamily="34" charset="0"/>
              </a:rPr>
              <a:t> </a:t>
            </a:r>
            <a:endParaRPr lang="en-US" altLang="ja-JP" sz="1600" b="1" dirty="0">
              <a:solidFill>
                <a:srgbClr val="33CC33"/>
              </a:solidFill>
              <a:latin typeface="Tahoma" pitchFamily="34" charset="0"/>
            </a:endParaRPr>
          </a:p>
        </p:txBody>
      </p:sp>
      <p:pic>
        <p:nvPicPr>
          <p:cNvPr id="1152005" name="Picture 5" descr="Fri_1130_Hammesfahr_Johan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31913" y="4065588"/>
            <a:ext cx="3384550" cy="2532062"/>
          </a:xfrm>
          <a:prstGeom prst="rect">
            <a:avLst/>
          </a:prstGeom>
          <a:noFill/>
        </p:spPr>
      </p:pic>
      <p:grpSp>
        <p:nvGrpSpPr>
          <p:cNvPr id="2" name="Group 6"/>
          <p:cNvGrpSpPr>
            <a:grpSpLocks/>
          </p:cNvGrpSpPr>
          <p:nvPr/>
        </p:nvGrpSpPr>
        <p:grpSpPr bwMode="auto">
          <a:xfrm>
            <a:off x="5299075" y="4149725"/>
            <a:ext cx="2801938" cy="2230438"/>
            <a:chOff x="3338" y="2614"/>
            <a:chExt cx="1765" cy="1405"/>
          </a:xfrm>
        </p:grpSpPr>
        <p:pic>
          <p:nvPicPr>
            <p:cNvPr id="1152007"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38" y="2894"/>
              <a:ext cx="1543" cy="1069"/>
            </a:xfrm>
            <a:prstGeom prst="rect">
              <a:avLst/>
            </a:prstGeom>
            <a:noFill/>
            <a:ln w="9525">
              <a:noFill/>
              <a:miter lim="800000"/>
              <a:headEnd/>
              <a:tailEnd/>
            </a:ln>
            <a:effectLst/>
          </p:spPr>
        </p:pic>
        <p:grpSp>
          <p:nvGrpSpPr>
            <p:cNvPr id="3" name="Group 8"/>
            <p:cNvGrpSpPr>
              <a:grpSpLocks noChangeAspect="1"/>
            </p:cNvGrpSpPr>
            <p:nvPr/>
          </p:nvGrpSpPr>
          <p:grpSpPr bwMode="auto">
            <a:xfrm>
              <a:off x="3833" y="2831"/>
              <a:ext cx="542" cy="622"/>
              <a:chOff x="2608" y="708"/>
              <a:chExt cx="1542" cy="1769"/>
            </a:xfrm>
          </p:grpSpPr>
          <p:sp>
            <p:nvSpPr>
              <p:cNvPr id="1152009" name="Line 9"/>
              <p:cNvSpPr>
                <a:spLocks noChangeAspect="1" noChangeShapeType="1"/>
              </p:cNvSpPr>
              <p:nvPr/>
            </p:nvSpPr>
            <p:spPr bwMode="auto">
              <a:xfrm flipV="1">
                <a:off x="2608" y="1117"/>
                <a:ext cx="0" cy="952"/>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0" name="Line 10"/>
              <p:cNvSpPr>
                <a:spLocks noChangeAspect="1" noChangeShapeType="1"/>
              </p:cNvSpPr>
              <p:nvPr/>
            </p:nvSpPr>
            <p:spPr bwMode="auto">
              <a:xfrm flipV="1">
                <a:off x="3379" y="1525"/>
                <a:ext cx="0" cy="952"/>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1" name="Line 11"/>
              <p:cNvSpPr>
                <a:spLocks noChangeAspect="1" noChangeShapeType="1"/>
              </p:cNvSpPr>
              <p:nvPr/>
            </p:nvSpPr>
            <p:spPr bwMode="auto">
              <a:xfrm flipV="1">
                <a:off x="4150" y="1117"/>
                <a:ext cx="0" cy="952"/>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2" name="Line 12"/>
              <p:cNvSpPr>
                <a:spLocks noChangeAspect="1" noChangeShapeType="1"/>
              </p:cNvSpPr>
              <p:nvPr/>
            </p:nvSpPr>
            <p:spPr bwMode="auto">
              <a:xfrm flipV="1">
                <a:off x="3379" y="709"/>
                <a:ext cx="0" cy="408"/>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3" name="Line 13"/>
              <p:cNvSpPr>
                <a:spLocks noChangeAspect="1" noChangeShapeType="1"/>
              </p:cNvSpPr>
              <p:nvPr/>
            </p:nvSpPr>
            <p:spPr bwMode="auto">
              <a:xfrm flipH="1">
                <a:off x="3379" y="1116"/>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4" name="Line 14"/>
              <p:cNvSpPr>
                <a:spLocks noChangeAspect="1" noChangeShapeType="1"/>
              </p:cNvSpPr>
              <p:nvPr/>
            </p:nvSpPr>
            <p:spPr bwMode="auto">
              <a:xfrm flipH="1" flipV="1">
                <a:off x="2608" y="1116"/>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5" name="Line 15"/>
              <p:cNvSpPr>
                <a:spLocks noChangeAspect="1" noChangeShapeType="1"/>
              </p:cNvSpPr>
              <p:nvPr/>
            </p:nvSpPr>
            <p:spPr bwMode="auto">
              <a:xfrm flipH="1" flipV="1">
                <a:off x="3379" y="708"/>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6" name="Line 16"/>
              <p:cNvSpPr>
                <a:spLocks noChangeAspect="1" noChangeShapeType="1"/>
              </p:cNvSpPr>
              <p:nvPr/>
            </p:nvSpPr>
            <p:spPr bwMode="auto">
              <a:xfrm flipH="1">
                <a:off x="2608" y="708"/>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grpSp>
        <p:sp>
          <p:nvSpPr>
            <p:cNvPr id="1152017" name="Text Box 17"/>
            <p:cNvSpPr txBox="1">
              <a:spLocks noChangeAspect="1" noChangeArrowheads="1"/>
            </p:cNvSpPr>
            <p:nvPr/>
          </p:nvSpPr>
          <p:spPr bwMode="auto">
            <a:xfrm>
              <a:off x="4086" y="2614"/>
              <a:ext cx="624" cy="135"/>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Stabilized Laser</a:t>
              </a:r>
            </a:p>
          </p:txBody>
        </p:sp>
        <p:sp>
          <p:nvSpPr>
            <p:cNvPr id="1152018" name="Text Box 18"/>
            <p:cNvSpPr txBox="1">
              <a:spLocks noChangeAspect="1" noChangeArrowheads="1"/>
            </p:cNvSpPr>
            <p:nvPr/>
          </p:nvSpPr>
          <p:spPr bwMode="auto">
            <a:xfrm>
              <a:off x="4450" y="3253"/>
              <a:ext cx="603"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Interferometer</a:t>
              </a:r>
            </a:p>
            <a:p>
              <a:pPr algn="l">
                <a:buFontTx/>
                <a:buNone/>
              </a:pPr>
              <a:r>
                <a:rPr lang="en-US" altLang="ja-JP" sz="800" b="1" dirty="0">
                  <a:solidFill>
                    <a:srgbClr val="008000"/>
                  </a:solidFill>
                  <a:latin typeface="Tahoma" pitchFamily="34" charset="0"/>
                </a:rPr>
                <a:t>    Module</a:t>
              </a:r>
            </a:p>
          </p:txBody>
        </p:sp>
        <p:sp>
          <p:nvSpPr>
            <p:cNvPr id="1152019" name="Text Box 19"/>
            <p:cNvSpPr txBox="1">
              <a:spLocks noChangeAspect="1" noChangeArrowheads="1"/>
            </p:cNvSpPr>
            <p:nvPr/>
          </p:nvSpPr>
          <p:spPr bwMode="auto">
            <a:xfrm>
              <a:off x="3570" y="2659"/>
              <a:ext cx="507"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Thruster </a:t>
              </a:r>
            </a:p>
            <a:p>
              <a:pPr algn="l">
                <a:buFontTx/>
                <a:buNone/>
              </a:pPr>
              <a:r>
                <a:rPr lang="en-US" altLang="ja-JP" sz="800" b="1" dirty="0">
                  <a:solidFill>
                    <a:srgbClr val="008000"/>
                  </a:solidFill>
                  <a:latin typeface="Tahoma" pitchFamily="34" charset="0"/>
                </a:rPr>
                <a:t>Control Unit</a:t>
              </a:r>
            </a:p>
          </p:txBody>
        </p:sp>
        <p:sp>
          <p:nvSpPr>
            <p:cNvPr id="1152020" name="Text Box 20"/>
            <p:cNvSpPr txBox="1">
              <a:spLocks noChangeAspect="1" noChangeArrowheads="1"/>
            </p:cNvSpPr>
            <p:nvPr/>
          </p:nvSpPr>
          <p:spPr bwMode="auto">
            <a:xfrm>
              <a:off x="4013" y="3884"/>
              <a:ext cx="518" cy="135"/>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3333FF"/>
                  </a:solidFill>
                  <a:latin typeface="Tahoma" pitchFamily="34" charset="0"/>
                </a:rPr>
                <a:t>Solar Paddle</a:t>
              </a:r>
            </a:p>
          </p:txBody>
        </p:sp>
        <p:sp>
          <p:nvSpPr>
            <p:cNvPr id="1152021" name="Text Box 21"/>
            <p:cNvSpPr txBox="1">
              <a:spLocks noChangeAspect="1" noChangeArrowheads="1"/>
            </p:cNvSpPr>
            <p:nvPr/>
          </p:nvSpPr>
          <p:spPr bwMode="auto">
            <a:xfrm>
              <a:off x="4415" y="3441"/>
              <a:ext cx="688"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Interfererometer </a:t>
              </a:r>
            </a:p>
            <a:p>
              <a:pPr algn="l">
                <a:buFontTx/>
                <a:buNone/>
              </a:pPr>
              <a:r>
                <a:rPr lang="en-US" altLang="ja-JP" sz="800" b="1" dirty="0">
                  <a:solidFill>
                    <a:srgbClr val="008000"/>
                  </a:solidFill>
                  <a:latin typeface="Tahoma" pitchFamily="34" charset="0"/>
                </a:rPr>
                <a:t>Control Unit</a:t>
              </a:r>
            </a:p>
          </p:txBody>
        </p:sp>
        <p:sp>
          <p:nvSpPr>
            <p:cNvPr id="1152022" name="Text Box 22"/>
            <p:cNvSpPr txBox="1">
              <a:spLocks noChangeAspect="1" noChangeArrowheads="1"/>
            </p:cNvSpPr>
            <p:nvPr/>
          </p:nvSpPr>
          <p:spPr bwMode="auto">
            <a:xfrm>
              <a:off x="4450" y="3040"/>
              <a:ext cx="507"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Housing </a:t>
              </a:r>
            </a:p>
            <a:p>
              <a:pPr algn="l">
                <a:buFontTx/>
                <a:buNone/>
              </a:pPr>
              <a:r>
                <a:rPr lang="en-US" altLang="ja-JP" sz="800" b="1" dirty="0">
                  <a:solidFill>
                    <a:srgbClr val="008000"/>
                  </a:solidFill>
                  <a:latin typeface="Tahoma" pitchFamily="34" charset="0"/>
                </a:rPr>
                <a:t>Control Unit</a:t>
              </a:r>
            </a:p>
          </p:txBody>
        </p:sp>
        <p:sp>
          <p:nvSpPr>
            <p:cNvPr id="1152023" name="Text Box 23"/>
            <p:cNvSpPr txBox="1">
              <a:spLocks noChangeAspect="1" noChangeArrowheads="1"/>
            </p:cNvSpPr>
            <p:nvPr/>
          </p:nvSpPr>
          <p:spPr bwMode="auto">
            <a:xfrm>
              <a:off x="3379" y="2931"/>
              <a:ext cx="424"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Mission </a:t>
              </a:r>
            </a:p>
            <a:p>
              <a:pPr algn="l">
                <a:buFontTx/>
                <a:buNone/>
              </a:pPr>
              <a:r>
                <a:rPr lang="en-US" altLang="ja-JP" sz="800" b="1" dirty="0">
                  <a:solidFill>
                    <a:srgbClr val="008000"/>
                  </a:solidFill>
                  <a:latin typeface="Tahoma" pitchFamily="34" charset="0"/>
                </a:rPr>
                <a:t>Thrusters</a:t>
              </a:r>
            </a:p>
          </p:txBody>
        </p:sp>
        <p:sp>
          <p:nvSpPr>
            <p:cNvPr id="1152024" name="Text Box 24"/>
            <p:cNvSpPr txBox="1">
              <a:spLocks noChangeAspect="1" noChangeArrowheads="1"/>
            </p:cNvSpPr>
            <p:nvPr/>
          </p:nvSpPr>
          <p:spPr bwMode="auto">
            <a:xfrm>
              <a:off x="4422" y="2764"/>
              <a:ext cx="617"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Central </a:t>
              </a:r>
            </a:p>
            <a:p>
              <a:pPr algn="l">
                <a:buFontTx/>
                <a:buNone/>
              </a:pPr>
              <a:r>
                <a:rPr lang="en-US" altLang="ja-JP" sz="800" b="1" dirty="0">
                  <a:solidFill>
                    <a:srgbClr val="008000"/>
                  </a:solidFill>
                  <a:latin typeface="Tahoma" pitchFamily="34" charset="0"/>
                </a:rPr>
                <a:t>Processing Unit</a:t>
              </a:r>
            </a:p>
          </p:txBody>
        </p:sp>
        <p:sp>
          <p:nvSpPr>
            <p:cNvPr id="1152025" name="Line 25"/>
            <p:cNvSpPr>
              <a:spLocks noChangeAspect="1" noChangeShapeType="1"/>
            </p:cNvSpPr>
            <p:nvPr/>
          </p:nvSpPr>
          <p:spPr bwMode="auto">
            <a:xfrm flipH="1">
              <a:off x="4138" y="3041"/>
              <a:ext cx="228" cy="98"/>
            </a:xfrm>
            <a:prstGeom prst="line">
              <a:avLst/>
            </a:prstGeom>
            <a:noFill/>
            <a:ln w="25400">
              <a:solidFill>
                <a:srgbClr val="969696"/>
              </a:solidFill>
              <a:round/>
              <a:headEnd/>
              <a:tailEnd type="stealth" w="lg" len="lg"/>
            </a:ln>
            <a:effectLst/>
          </p:spPr>
          <p:txBody>
            <a:bodyPr/>
            <a:lstStyle/>
            <a:p>
              <a:endParaRPr lang="ja-JP" altLang="en-US" dirty="0"/>
            </a:p>
          </p:txBody>
        </p:sp>
        <p:sp>
          <p:nvSpPr>
            <p:cNvPr id="1152026" name="Text Box 26"/>
            <p:cNvSpPr txBox="1">
              <a:spLocks noChangeAspect="1" noChangeArrowheads="1"/>
            </p:cNvSpPr>
            <p:nvPr/>
          </p:nvSpPr>
          <p:spPr bwMode="auto">
            <a:xfrm>
              <a:off x="3470" y="3793"/>
              <a:ext cx="561" cy="135"/>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3333FF"/>
                  </a:solidFill>
                  <a:latin typeface="Tahoma" pitchFamily="34" charset="0"/>
                </a:rPr>
                <a:t>Bus Thrusters</a:t>
              </a:r>
            </a:p>
          </p:txBody>
        </p:sp>
        <p:sp>
          <p:nvSpPr>
            <p:cNvPr id="1152027" name="Line 27"/>
            <p:cNvSpPr>
              <a:spLocks noChangeAspect="1" noChangeShapeType="1"/>
            </p:cNvSpPr>
            <p:nvPr/>
          </p:nvSpPr>
          <p:spPr bwMode="auto">
            <a:xfrm flipV="1">
              <a:off x="3777" y="3636"/>
              <a:ext cx="73" cy="182"/>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28" name="Line 28"/>
            <p:cNvSpPr>
              <a:spLocks noChangeAspect="1" noChangeShapeType="1"/>
            </p:cNvSpPr>
            <p:nvPr/>
          </p:nvSpPr>
          <p:spPr bwMode="auto">
            <a:xfrm flipV="1">
              <a:off x="3832" y="3763"/>
              <a:ext cx="218" cy="73"/>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29" name="Line 29"/>
            <p:cNvSpPr>
              <a:spLocks noChangeAspect="1" noChangeShapeType="1"/>
            </p:cNvSpPr>
            <p:nvPr/>
          </p:nvSpPr>
          <p:spPr bwMode="auto">
            <a:xfrm flipV="1">
              <a:off x="4268" y="3818"/>
              <a:ext cx="200" cy="91"/>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0" name="Line 30"/>
            <p:cNvSpPr>
              <a:spLocks noChangeAspect="1" noChangeShapeType="1"/>
            </p:cNvSpPr>
            <p:nvPr/>
          </p:nvSpPr>
          <p:spPr bwMode="auto">
            <a:xfrm>
              <a:off x="3759" y="3055"/>
              <a:ext cx="109" cy="54"/>
            </a:xfrm>
            <a:prstGeom prst="line">
              <a:avLst/>
            </a:prstGeom>
            <a:noFill/>
            <a:ln w="38100">
              <a:solidFill>
                <a:srgbClr val="B2B2B2"/>
              </a:solidFill>
              <a:round/>
              <a:headEnd/>
              <a:tailEnd type="stealth" w="med" len="lg"/>
            </a:ln>
            <a:effectLst/>
          </p:spPr>
          <p:txBody>
            <a:bodyPr anchor="ctr">
              <a:spAutoFit/>
            </a:bodyPr>
            <a:lstStyle/>
            <a:p>
              <a:endParaRPr lang="ja-JP" altLang="en-US" dirty="0"/>
            </a:p>
          </p:txBody>
        </p:sp>
        <p:sp>
          <p:nvSpPr>
            <p:cNvPr id="1152031" name="Line 31"/>
            <p:cNvSpPr>
              <a:spLocks noChangeAspect="1" noChangeShapeType="1"/>
            </p:cNvSpPr>
            <p:nvPr/>
          </p:nvSpPr>
          <p:spPr bwMode="auto">
            <a:xfrm>
              <a:off x="3759" y="2855"/>
              <a:ext cx="182" cy="218"/>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2" name="Line 32"/>
            <p:cNvSpPr>
              <a:spLocks noChangeAspect="1" noChangeShapeType="1"/>
            </p:cNvSpPr>
            <p:nvPr/>
          </p:nvSpPr>
          <p:spPr bwMode="auto">
            <a:xfrm flipH="1">
              <a:off x="4104" y="2764"/>
              <a:ext cx="109" cy="273"/>
            </a:xfrm>
            <a:prstGeom prst="line">
              <a:avLst/>
            </a:prstGeom>
            <a:noFill/>
            <a:ln w="38100">
              <a:solidFill>
                <a:srgbClr val="B2B2B2"/>
              </a:solidFill>
              <a:round/>
              <a:headEnd/>
              <a:tailEnd type="stealth" w="med" len="lg"/>
            </a:ln>
            <a:effectLst/>
          </p:spPr>
          <p:txBody>
            <a:bodyPr anchor="ctr">
              <a:spAutoFit/>
            </a:bodyPr>
            <a:lstStyle/>
            <a:p>
              <a:endParaRPr lang="ja-JP" altLang="en-US" dirty="0"/>
            </a:p>
          </p:txBody>
        </p:sp>
        <p:sp>
          <p:nvSpPr>
            <p:cNvPr id="1152033" name="Line 33"/>
            <p:cNvSpPr>
              <a:spLocks noChangeAspect="1" noChangeShapeType="1"/>
            </p:cNvSpPr>
            <p:nvPr/>
          </p:nvSpPr>
          <p:spPr bwMode="auto">
            <a:xfrm flipH="1">
              <a:off x="4250" y="2891"/>
              <a:ext cx="200" cy="128"/>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4" name="Line 34"/>
            <p:cNvSpPr>
              <a:spLocks noChangeAspect="1" noChangeShapeType="1"/>
            </p:cNvSpPr>
            <p:nvPr/>
          </p:nvSpPr>
          <p:spPr bwMode="auto">
            <a:xfrm flipH="1">
              <a:off x="4268" y="3127"/>
              <a:ext cx="200" cy="109"/>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5" name="Line 35"/>
            <p:cNvSpPr>
              <a:spLocks noChangeAspect="1" noChangeShapeType="1"/>
            </p:cNvSpPr>
            <p:nvPr/>
          </p:nvSpPr>
          <p:spPr bwMode="auto">
            <a:xfrm flipH="1">
              <a:off x="4232" y="3273"/>
              <a:ext cx="218" cy="36"/>
            </a:xfrm>
            <a:prstGeom prst="line">
              <a:avLst/>
            </a:prstGeom>
            <a:noFill/>
            <a:ln w="38100">
              <a:solidFill>
                <a:srgbClr val="B2B2B2"/>
              </a:solidFill>
              <a:round/>
              <a:headEnd/>
              <a:tailEnd type="stealth" w="med" len="lg"/>
            </a:ln>
            <a:effectLst/>
          </p:spPr>
          <p:txBody>
            <a:bodyPr anchor="ctr">
              <a:spAutoFit/>
            </a:bodyPr>
            <a:lstStyle/>
            <a:p>
              <a:endParaRPr lang="ja-JP" altLang="en-US" dirty="0"/>
            </a:p>
          </p:txBody>
        </p:sp>
        <p:sp>
          <p:nvSpPr>
            <p:cNvPr id="1152036" name="Line 36"/>
            <p:cNvSpPr>
              <a:spLocks noChangeAspect="1" noChangeShapeType="1"/>
            </p:cNvSpPr>
            <p:nvPr/>
          </p:nvSpPr>
          <p:spPr bwMode="auto">
            <a:xfrm flipH="1" flipV="1">
              <a:off x="4050" y="3364"/>
              <a:ext cx="382" cy="91"/>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grpSp>
      <p:sp>
        <p:nvSpPr>
          <p:cNvPr id="1152037" name="Rectangle 37"/>
          <p:cNvSpPr>
            <a:spLocks noChangeArrowheads="1"/>
          </p:cNvSpPr>
          <p:nvPr/>
        </p:nvSpPr>
        <p:spPr bwMode="auto">
          <a:xfrm>
            <a:off x="684213" y="1081088"/>
            <a:ext cx="1800225" cy="2520950"/>
          </a:xfrm>
          <a:prstGeom prst="rect">
            <a:avLst/>
          </a:prstGeom>
          <a:noFill/>
          <a:ln w="9525">
            <a:noFill/>
            <a:miter lim="800000"/>
            <a:headEnd/>
            <a:tailEnd/>
          </a:ln>
          <a:effectLst/>
        </p:spPr>
        <p:txBody>
          <a:bodyPr lIns="92075" tIns="46038" rIns="92075" bIns="46038"/>
          <a:lstStyle/>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Purpose</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                 </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Launch</a:t>
            </a:r>
          </a:p>
          <a:p>
            <a:pPr marL="193675" indent="-193675" algn="l">
              <a:lnSpc>
                <a:spcPct val="120000"/>
              </a:lnSpc>
              <a:buClr>
                <a:schemeClr val="accent2"/>
              </a:buClr>
              <a:buSzPct val="70000"/>
              <a:buFont typeface="Wingdings" pitchFamily="2" charset="2"/>
              <a:buNone/>
            </a:pPr>
            <a:endParaRPr lang="en-US" altLang="ja-JP" sz="1400" b="1" dirty="0">
              <a:solidFill>
                <a:srgbClr val="DDDDDD"/>
              </a:solidFill>
              <a:latin typeface="Tahoma" pitchFamily="34" charset="0"/>
            </a:endParaRP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Weight</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Orbit</a:t>
            </a:r>
          </a:p>
          <a:p>
            <a:pPr marL="193675" indent="-193675" algn="l">
              <a:lnSpc>
                <a:spcPct val="120000"/>
              </a:lnSpc>
              <a:buClr>
                <a:schemeClr val="accent2"/>
              </a:buClr>
              <a:buSzPct val="70000"/>
              <a:buFont typeface="Wingdings" pitchFamily="2" charset="2"/>
              <a:buNone/>
            </a:pPr>
            <a:endParaRPr lang="en-US" altLang="ja-JP" sz="1400" b="1" dirty="0">
              <a:solidFill>
                <a:srgbClr val="DDDDDD"/>
              </a:solidFill>
              <a:latin typeface="Tahoma" pitchFamily="34" charset="0"/>
            </a:endParaRP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Test Mass</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Laser source</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Interferometer</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Sensitivity</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                                </a:t>
            </a:r>
          </a:p>
        </p:txBody>
      </p:sp>
      <p:sp>
        <p:nvSpPr>
          <p:cNvPr id="1152038" name="Rectangle 38"/>
          <p:cNvSpPr>
            <a:spLocks noChangeArrowheads="1"/>
          </p:cNvSpPr>
          <p:nvPr/>
        </p:nvSpPr>
        <p:spPr bwMode="auto">
          <a:xfrm>
            <a:off x="2124075" y="1081088"/>
            <a:ext cx="3095625" cy="2881312"/>
          </a:xfrm>
          <a:prstGeom prst="rect">
            <a:avLst/>
          </a:prstGeom>
          <a:noFill/>
          <a:ln w="9525">
            <a:noFill/>
            <a:miter lim="800000"/>
            <a:headEnd/>
            <a:tailEnd/>
          </a:ln>
          <a:effectLst/>
        </p:spPr>
        <p:txBody>
          <a:bodyPr lIns="92075" tIns="46038" rIns="92075" bIns="46038"/>
          <a:lstStyle/>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Demonstration for LISA</a:t>
            </a:r>
          </a:p>
          <a:p>
            <a:pPr marL="193675" indent="-193675">
              <a:lnSpc>
                <a:spcPct val="120000"/>
              </a:lnSpc>
              <a:buClr>
                <a:schemeClr val="accent2"/>
              </a:buClr>
              <a:buSzPct val="70000"/>
              <a:buFont typeface="Wingdings" pitchFamily="2" charset="2"/>
              <a:buNone/>
            </a:pPr>
            <a:endParaRPr lang="en-US" altLang="ja-JP" sz="1400" b="1" dirty="0">
              <a:solidFill>
                <a:srgbClr val="99CCFF"/>
              </a:solidFill>
              <a:latin typeface="Tahoma" pitchFamily="34" charset="0"/>
            </a:endParaRP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2010</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Dedicated launcher (Vega)</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1,900 kg</a:t>
            </a:r>
            <a:r>
              <a:rPr lang="en-US" altLang="ja-JP" sz="1400" b="1" dirty="0">
                <a:solidFill>
                  <a:srgbClr val="000066"/>
                </a:solidFill>
                <a:latin typeface="Tahoma" pitchFamily="34" charset="0"/>
              </a:rPr>
              <a:t>  </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Halo orbit around  L1</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Drag-free attitude control</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Au-Pt alloy x2</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Nd:YAG  (1064nm)</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Mach-Zehnder</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3x10</a:t>
            </a:r>
            <a:r>
              <a:rPr lang="en-US" altLang="ja-JP" sz="1400" b="1" baseline="30000" dirty="0">
                <a:solidFill>
                  <a:srgbClr val="3366FF"/>
                </a:solidFill>
                <a:latin typeface="Tahoma" pitchFamily="34" charset="0"/>
              </a:rPr>
              <a:t>-14</a:t>
            </a:r>
            <a:r>
              <a:rPr lang="en-US" altLang="ja-JP" sz="1400" b="1" dirty="0">
                <a:solidFill>
                  <a:srgbClr val="3366FF"/>
                </a:solidFill>
                <a:latin typeface="Tahoma" pitchFamily="34" charset="0"/>
              </a:rPr>
              <a:t> m/s</a:t>
            </a:r>
            <a:r>
              <a:rPr lang="en-US" altLang="ja-JP" sz="1400" b="1" baseline="30000" dirty="0">
                <a:solidFill>
                  <a:srgbClr val="3366FF"/>
                </a:solidFill>
                <a:latin typeface="Tahoma" pitchFamily="34" charset="0"/>
              </a:rPr>
              <a:t>2</a:t>
            </a:r>
            <a:r>
              <a:rPr lang="en-US" altLang="ja-JP" sz="1400" b="1" dirty="0">
                <a:solidFill>
                  <a:srgbClr val="3366FF"/>
                </a:solidFill>
                <a:latin typeface="Tahoma" pitchFamily="34" charset="0"/>
              </a:rPr>
              <a:t>/Hz</a:t>
            </a:r>
            <a:r>
              <a:rPr lang="en-US" altLang="ja-JP" sz="1400" b="1" baseline="30000" dirty="0">
                <a:solidFill>
                  <a:srgbClr val="3366FF"/>
                </a:solidFill>
                <a:latin typeface="Tahoma" pitchFamily="34" charset="0"/>
              </a:rPr>
              <a:t>1/2  </a:t>
            </a:r>
            <a:r>
              <a:rPr lang="en-US" altLang="ja-JP" sz="1400" b="1" dirty="0">
                <a:solidFill>
                  <a:srgbClr val="3366FF"/>
                </a:solidFill>
                <a:latin typeface="Tahoma" pitchFamily="34" charset="0"/>
              </a:rPr>
              <a:t>(1mHz)</a:t>
            </a:r>
            <a:r>
              <a:rPr lang="en-US" altLang="ja-JP" sz="1400" b="1" dirty="0">
                <a:solidFill>
                  <a:srgbClr val="000066"/>
                </a:solidFill>
                <a:latin typeface="Tahoma" pitchFamily="34" charset="0"/>
              </a:rPr>
              <a:t>                                </a:t>
            </a:r>
          </a:p>
        </p:txBody>
      </p:sp>
      <p:sp>
        <p:nvSpPr>
          <p:cNvPr id="1152039" name="Rectangle 39"/>
          <p:cNvSpPr>
            <a:spLocks noChangeArrowheads="1"/>
          </p:cNvSpPr>
          <p:nvPr/>
        </p:nvSpPr>
        <p:spPr bwMode="auto">
          <a:xfrm>
            <a:off x="5148263" y="1081088"/>
            <a:ext cx="3527425" cy="2520950"/>
          </a:xfrm>
          <a:prstGeom prst="rect">
            <a:avLst/>
          </a:prstGeom>
          <a:noFill/>
          <a:ln w="9525">
            <a:noFill/>
            <a:miter lim="800000"/>
            <a:headEnd/>
            <a:tailEnd/>
          </a:ln>
          <a:effectLst/>
        </p:spPr>
        <p:txBody>
          <a:bodyPr lIns="92075" tIns="46038" rIns="92075" bIns="46038"/>
          <a:lstStyle/>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Demonstration for DECIGO </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GW observation</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~2013</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Dedicated launcher (M-V follow-on)</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350 kg</a:t>
            </a:r>
            <a:r>
              <a:rPr lang="en-US" altLang="ja-JP" sz="1400" b="1" dirty="0">
                <a:solidFill>
                  <a:srgbClr val="003300"/>
                </a:solidFill>
                <a:latin typeface="Tahoma" pitchFamily="34" charset="0"/>
              </a:rPr>
              <a:t>  </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SSO altitude 500km</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Drag-free attitude control</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TBD x2</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Yb:YAG  (1030nm)</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Fabry-Perot</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1x10</a:t>
            </a:r>
            <a:r>
              <a:rPr lang="en-US" altLang="ja-JP" sz="1400" b="1" baseline="30000" dirty="0">
                <a:solidFill>
                  <a:srgbClr val="33CC33"/>
                </a:solidFill>
                <a:latin typeface="Tahoma" pitchFamily="34" charset="0"/>
              </a:rPr>
              <a:t>-15</a:t>
            </a:r>
            <a:r>
              <a:rPr lang="en-US" altLang="ja-JP" sz="1400" b="1" dirty="0">
                <a:solidFill>
                  <a:srgbClr val="33CC33"/>
                </a:solidFill>
                <a:latin typeface="Tahoma" pitchFamily="34" charset="0"/>
              </a:rPr>
              <a:t> m/s</a:t>
            </a:r>
            <a:r>
              <a:rPr lang="en-US" altLang="ja-JP" sz="1400" b="1" baseline="30000" dirty="0">
                <a:solidFill>
                  <a:srgbClr val="33CC33"/>
                </a:solidFill>
                <a:latin typeface="Tahoma" pitchFamily="34" charset="0"/>
              </a:rPr>
              <a:t>2</a:t>
            </a:r>
            <a:r>
              <a:rPr lang="en-US" altLang="ja-JP" sz="1400" b="1" dirty="0">
                <a:solidFill>
                  <a:srgbClr val="33CC33"/>
                </a:solidFill>
                <a:latin typeface="Tahoma" pitchFamily="34" charset="0"/>
              </a:rPr>
              <a:t>/Hz</a:t>
            </a:r>
            <a:r>
              <a:rPr lang="en-US" altLang="ja-JP" sz="1400" b="1" baseline="30000" dirty="0">
                <a:solidFill>
                  <a:srgbClr val="33CC33"/>
                </a:solidFill>
                <a:latin typeface="Tahoma" pitchFamily="34" charset="0"/>
              </a:rPr>
              <a:t>1/2  </a:t>
            </a:r>
            <a:r>
              <a:rPr lang="en-US" altLang="ja-JP" sz="1400" b="1" dirty="0">
                <a:solidFill>
                  <a:srgbClr val="33CC33"/>
                </a:solidFill>
                <a:latin typeface="Tahoma" pitchFamily="34" charset="0"/>
              </a:rPr>
              <a:t>(0.1Hz)</a:t>
            </a:r>
            <a:r>
              <a:rPr lang="en-US" altLang="ja-JP" sz="1400" b="1" dirty="0">
                <a:solidFill>
                  <a:srgbClr val="003300"/>
                </a:solidFill>
                <a:latin typeface="Tahoma" pitchFamily="34" charset="0"/>
              </a:rPr>
              <a:t>                                </a:t>
            </a:r>
          </a:p>
        </p:txBody>
      </p:sp>
      <p:sp>
        <p:nvSpPr>
          <p:cNvPr id="1152040" name="Line 40"/>
          <p:cNvSpPr>
            <a:spLocks noChangeShapeType="1"/>
          </p:cNvSpPr>
          <p:nvPr/>
        </p:nvSpPr>
        <p:spPr bwMode="auto">
          <a:xfrm>
            <a:off x="611188" y="1106488"/>
            <a:ext cx="8064500" cy="0"/>
          </a:xfrm>
          <a:prstGeom prst="line">
            <a:avLst/>
          </a:prstGeom>
          <a:noFill/>
          <a:ln w="25400">
            <a:solidFill>
              <a:srgbClr val="C0C0C0"/>
            </a:solidFill>
            <a:round/>
            <a:headEnd/>
            <a:tailEnd/>
          </a:ln>
          <a:effectLst/>
        </p:spPr>
        <p:txBody>
          <a:bodyPr wrap="none" anchor="ctr">
            <a:spAutoFit/>
          </a:bodyPr>
          <a:lstStyle/>
          <a:p>
            <a:endParaRPr lang="ja-JP" altLang="en-US" dirty="0"/>
          </a:p>
        </p:txBody>
      </p:sp>
      <p:sp>
        <p:nvSpPr>
          <p:cNvPr id="1152041" name="Line 41"/>
          <p:cNvSpPr>
            <a:spLocks noChangeShapeType="1"/>
          </p:cNvSpPr>
          <p:nvPr/>
        </p:nvSpPr>
        <p:spPr bwMode="auto">
          <a:xfrm>
            <a:off x="684213" y="4033838"/>
            <a:ext cx="8064500" cy="0"/>
          </a:xfrm>
          <a:prstGeom prst="line">
            <a:avLst/>
          </a:prstGeom>
          <a:noFill/>
          <a:ln w="25400">
            <a:solidFill>
              <a:srgbClr val="C0C0C0"/>
            </a:solidFill>
            <a:round/>
            <a:headEnd/>
            <a:tailEnd/>
          </a:ln>
          <a:effectLst/>
        </p:spPr>
        <p:txBody>
          <a:bodyPr wrap="none" anchor="ctr">
            <a:spAutoFit/>
          </a:bodyPr>
          <a:lstStyle/>
          <a:p>
            <a:endParaRPr lang="ja-JP" altLang="en-US" dirty="0"/>
          </a:p>
        </p:txBody>
      </p:sp>
    </p:spTree>
  </p:cSld>
  <p:clrMapOvr>
    <a:masterClrMapping/>
  </p:clrMapOvr>
  <p:transition advTm="52992"/>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ja-JP" dirty="0"/>
              <a:t>Pre-DECIGO</a:t>
            </a:r>
          </a:p>
        </p:txBody>
      </p:sp>
      <p:grpSp>
        <p:nvGrpSpPr>
          <p:cNvPr id="2" name="Group 166"/>
          <p:cNvGrpSpPr>
            <a:grpSpLocks/>
          </p:cNvGrpSpPr>
          <p:nvPr/>
        </p:nvGrpSpPr>
        <p:grpSpPr bwMode="auto">
          <a:xfrm>
            <a:off x="423863" y="2278063"/>
            <a:ext cx="3716337" cy="3386137"/>
            <a:chOff x="2048" y="1051"/>
            <a:chExt cx="3363" cy="3064"/>
          </a:xfrm>
        </p:grpSpPr>
        <p:grpSp>
          <p:nvGrpSpPr>
            <p:cNvPr id="3" name="Group 3"/>
            <p:cNvGrpSpPr>
              <a:grpSpLocks/>
            </p:cNvGrpSpPr>
            <p:nvPr/>
          </p:nvGrpSpPr>
          <p:grpSpPr bwMode="auto">
            <a:xfrm rot="7209001">
              <a:off x="3246" y="1974"/>
              <a:ext cx="378" cy="314"/>
              <a:chOff x="4785" y="11039"/>
              <a:chExt cx="829" cy="688"/>
            </a:xfrm>
          </p:grpSpPr>
          <p:sp>
            <p:nvSpPr>
              <p:cNvPr id="164868" name="Freeform 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69" name="Line 5"/>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0" name="Line 6"/>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1" name="Line 7"/>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2" name="Arc 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4" name="Group 9"/>
            <p:cNvGrpSpPr>
              <a:grpSpLocks/>
            </p:cNvGrpSpPr>
            <p:nvPr/>
          </p:nvGrpSpPr>
          <p:grpSpPr bwMode="auto">
            <a:xfrm rot="7209001">
              <a:off x="3246" y="1973"/>
              <a:ext cx="378" cy="315"/>
              <a:chOff x="4785" y="11039"/>
              <a:chExt cx="829" cy="688"/>
            </a:xfrm>
          </p:grpSpPr>
          <p:sp>
            <p:nvSpPr>
              <p:cNvPr id="164874" name="Freeform 1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5" name="Line 1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6" name="Line 1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7" name="Line 1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8" name="Arc 1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 name="Group 15"/>
            <p:cNvGrpSpPr>
              <a:grpSpLocks/>
            </p:cNvGrpSpPr>
            <p:nvPr/>
          </p:nvGrpSpPr>
          <p:grpSpPr bwMode="auto">
            <a:xfrm flipH="1">
              <a:off x="4065" y="3386"/>
              <a:ext cx="378" cy="314"/>
              <a:chOff x="4785" y="11039"/>
              <a:chExt cx="829" cy="688"/>
            </a:xfrm>
          </p:grpSpPr>
          <p:sp>
            <p:nvSpPr>
              <p:cNvPr id="164880" name="Freeform 1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1" name="Line 17"/>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2" name="Line 18"/>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3" name="Line 19"/>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4" name="Arc 2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6" name="Group 21"/>
            <p:cNvGrpSpPr>
              <a:grpSpLocks/>
            </p:cNvGrpSpPr>
            <p:nvPr/>
          </p:nvGrpSpPr>
          <p:grpSpPr bwMode="auto">
            <a:xfrm flipH="1">
              <a:off x="4065" y="3385"/>
              <a:ext cx="378" cy="315"/>
              <a:chOff x="4785" y="11039"/>
              <a:chExt cx="829" cy="688"/>
            </a:xfrm>
          </p:grpSpPr>
          <p:sp>
            <p:nvSpPr>
              <p:cNvPr id="164886" name="Freeform 2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7" name="Line 2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8" name="Line 2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9" name="Line 2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0" name="Arc 2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891" name="Rectangle 27"/>
            <p:cNvSpPr>
              <a:spLocks noChangeArrowheads="1"/>
            </p:cNvSpPr>
            <p:nvPr/>
          </p:nvSpPr>
          <p:spPr bwMode="auto">
            <a:xfrm rot="-17064441">
              <a:off x="2674" y="3360"/>
              <a:ext cx="24" cy="112"/>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2" name="Rectangle 28"/>
            <p:cNvSpPr>
              <a:spLocks noChangeArrowheads="1"/>
            </p:cNvSpPr>
            <p:nvPr/>
          </p:nvSpPr>
          <p:spPr bwMode="auto">
            <a:xfrm rot="2679310">
              <a:off x="2745" y="3493"/>
              <a:ext cx="25" cy="112"/>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3" name="Rectangle 29"/>
            <p:cNvSpPr>
              <a:spLocks noChangeArrowheads="1"/>
            </p:cNvSpPr>
            <p:nvPr/>
          </p:nvSpPr>
          <p:spPr bwMode="auto">
            <a:xfrm rot="3571960">
              <a:off x="2603" y="3451"/>
              <a:ext cx="26" cy="221"/>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4" name="Line 30"/>
            <p:cNvSpPr>
              <a:spLocks noChangeShapeType="1"/>
            </p:cNvSpPr>
            <p:nvPr/>
          </p:nvSpPr>
          <p:spPr bwMode="auto">
            <a:xfrm flipV="1">
              <a:off x="2189" y="3547"/>
              <a:ext cx="2071" cy="1"/>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5" name="Rectangle 31"/>
            <p:cNvSpPr>
              <a:spLocks noChangeArrowheads="1"/>
            </p:cNvSpPr>
            <p:nvPr/>
          </p:nvSpPr>
          <p:spPr bwMode="auto">
            <a:xfrm>
              <a:off x="2166" y="3488"/>
              <a:ext cx="221" cy="116"/>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6" name="Oval 32"/>
            <p:cNvSpPr>
              <a:spLocks noChangeArrowheads="1"/>
            </p:cNvSpPr>
            <p:nvPr/>
          </p:nvSpPr>
          <p:spPr bwMode="auto">
            <a:xfrm>
              <a:off x="2048" y="2980"/>
              <a:ext cx="1137" cy="1135"/>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7" name="Freeform 33"/>
            <p:cNvSpPr>
              <a:spLocks/>
            </p:cNvSpPr>
            <p:nvPr/>
          </p:nvSpPr>
          <p:spPr bwMode="auto">
            <a:xfrm>
              <a:off x="2846" y="3503"/>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8" name="Line 34"/>
            <p:cNvSpPr>
              <a:spLocks noChangeShapeType="1"/>
            </p:cNvSpPr>
            <p:nvPr/>
          </p:nvSpPr>
          <p:spPr bwMode="auto">
            <a:xfrm>
              <a:off x="2850" y="3507"/>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9" name="Line 35"/>
            <p:cNvSpPr>
              <a:spLocks noChangeShapeType="1"/>
            </p:cNvSpPr>
            <p:nvPr/>
          </p:nvSpPr>
          <p:spPr bwMode="auto">
            <a:xfrm>
              <a:off x="2852" y="3589"/>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7" name="Group 36"/>
            <p:cNvGrpSpPr>
              <a:grpSpLocks/>
            </p:cNvGrpSpPr>
            <p:nvPr/>
          </p:nvGrpSpPr>
          <p:grpSpPr bwMode="auto">
            <a:xfrm>
              <a:off x="3025" y="3390"/>
              <a:ext cx="378" cy="315"/>
              <a:chOff x="4785" y="11039"/>
              <a:chExt cx="829" cy="688"/>
            </a:xfrm>
          </p:grpSpPr>
          <p:sp>
            <p:nvSpPr>
              <p:cNvPr id="164901" name="Freeform 3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2" name="Line 3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3" name="Line 3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4" name="Line 4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5" name="Arc 4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906" name="Freeform 42"/>
            <p:cNvSpPr>
              <a:spLocks/>
            </p:cNvSpPr>
            <p:nvPr/>
          </p:nvSpPr>
          <p:spPr bwMode="auto">
            <a:xfrm>
              <a:off x="2973" y="3488"/>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7" name="Freeform 43"/>
            <p:cNvSpPr>
              <a:spLocks/>
            </p:cNvSpPr>
            <p:nvPr/>
          </p:nvSpPr>
          <p:spPr bwMode="auto">
            <a:xfrm flipV="1">
              <a:off x="2972" y="3585"/>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8" name="Freeform 44"/>
            <p:cNvSpPr>
              <a:spLocks/>
            </p:cNvSpPr>
            <p:nvPr/>
          </p:nvSpPr>
          <p:spPr bwMode="auto">
            <a:xfrm rot="2663462">
              <a:off x="2906" y="3482"/>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9" name="Freeform 45"/>
            <p:cNvSpPr>
              <a:spLocks/>
            </p:cNvSpPr>
            <p:nvPr/>
          </p:nvSpPr>
          <p:spPr bwMode="auto">
            <a:xfrm>
              <a:off x="3094" y="3488"/>
              <a:ext cx="1265"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0" name="Freeform 46"/>
            <p:cNvSpPr>
              <a:spLocks/>
            </p:cNvSpPr>
            <p:nvPr/>
          </p:nvSpPr>
          <p:spPr bwMode="auto">
            <a:xfrm>
              <a:off x="2843" y="3476"/>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1" name="Arc 47"/>
            <p:cNvSpPr>
              <a:spLocks/>
            </p:cNvSpPr>
            <p:nvPr/>
          </p:nvSpPr>
          <p:spPr bwMode="auto">
            <a:xfrm rot="6937498">
              <a:off x="2785" y="3340"/>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2" name="Arc 48"/>
            <p:cNvSpPr>
              <a:spLocks/>
            </p:cNvSpPr>
            <p:nvPr/>
          </p:nvSpPr>
          <p:spPr bwMode="auto">
            <a:xfrm rot="14662502" flipV="1">
              <a:off x="2785" y="3545"/>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3" name="Freeform 49"/>
            <p:cNvSpPr>
              <a:spLocks/>
            </p:cNvSpPr>
            <p:nvPr/>
          </p:nvSpPr>
          <p:spPr bwMode="auto">
            <a:xfrm flipH="1">
              <a:off x="4330" y="3428"/>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4" name="Line 50"/>
            <p:cNvSpPr>
              <a:spLocks noChangeShapeType="1"/>
            </p:cNvSpPr>
            <p:nvPr/>
          </p:nvSpPr>
          <p:spPr bwMode="auto">
            <a:xfrm flipH="1">
              <a:off x="4437" y="3419"/>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5" name="Line 51"/>
            <p:cNvSpPr>
              <a:spLocks noChangeShapeType="1"/>
            </p:cNvSpPr>
            <p:nvPr/>
          </p:nvSpPr>
          <p:spPr bwMode="auto">
            <a:xfrm flipH="1">
              <a:off x="4328" y="3426"/>
              <a:ext cx="11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6" name="Line 52"/>
            <p:cNvSpPr>
              <a:spLocks noChangeShapeType="1"/>
            </p:cNvSpPr>
            <p:nvPr/>
          </p:nvSpPr>
          <p:spPr bwMode="auto">
            <a:xfrm flipH="1">
              <a:off x="4325" y="3662"/>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7" name="Arc 53"/>
            <p:cNvSpPr>
              <a:spLocks/>
            </p:cNvSpPr>
            <p:nvPr/>
          </p:nvSpPr>
          <p:spPr bwMode="auto">
            <a:xfrm rot="8071501" flipH="1">
              <a:off x="4068" y="3382"/>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8" name="Freeform 54"/>
            <p:cNvSpPr>
              <a:spLocks/>
            </p:cNvSpPr>
            <p:nvPr/>
          </p:nvSpPr>
          <p:spPr bwMode="auto">
            <a:xfrm>
              <a:off x="3032" y="3432"/>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9" name="Line 55"/>
            <p:cNvSpPr>
              <a:spLocks noChangeShapeType="1"/>
            </p:cNvSpPr>
            <p:nvPr/>
          </p:nvSpPr>
          <p:spPr bwMode="auto">
            <a:xfrm>
              <a:off x="3031" y="3423"/>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0" name="Line 56"/>
            <p:cNvSpPr>
              <a:spLocks noChangeShapeType="1"/>
            </p:cNvSpPr>
            <p:nvPr/>
          </p:nvSpPr>
          <p:spPr bwMode="auto">
            <a:xfrm>
              <a:off x="3025" y="3666"/>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1" name="Arc 57"/>
            <p:cNvSpPr>
              <a:spLocks/>
            </p:cNvSpPr>
            <p:nvPr/>
          </p:nvSpPr>
          <p:spPr bwMode="auto">
            <a:xfrm rot="35128499">
              <a:off x="3084" y="3386"/>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2" name="Arc 58"/>
            <p:cNvSpPr>
              <a:spLocks/>
            </p:cNvSpPr>
            <p:nvPr/>
          </p:nvSpPr>
          <p:spPr bwMode="auto">
            <a:xfrm rot="2663462" flipH="1" flipV="1">
              <a:off x="2911" y="3435"/>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3" name="Arc 59"/>
            <p:cNvSpPr>
              <a:spLocks/>
            </p:cNvSpPr>
            <p:nvPr/>
          </p:nvSpPr>
          <p:spPr bwMode="auto">
            <a:xfrm rot="2663462">
              <a:off x="2813" y="3441"/>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4" name="Arc 60"/>
            <p:cNvSpPr>
              <a:spLocks/>
            </p:cNvSpPr>
            <p:nvPr/>
          </p:nvSpPr>
          <p:spPr bwMode="auto">
            <a:xfrm rot="2663462">
              <a:off x="2787" y="3504"/>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5" name="Arc 61"/>
            <p:cNvSpPr>
              <a:spLocks/>
            </p:cNvSpPr>
            <p:nvPr/>
          </p:nvSpPr>
          <p:spPr bwMode="auto">
            <a:xfrm rot="2663462" flipH="1" flipV="1">
              <a:off x="2870" y="3503"/>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6" name="Line 62"/>
            <p:cNvSpPr>
              <a:spLocks noChangeShapeType="1"/>
            </p:cNvSpPr>
            <p:nvPr/>
          </p:nvSpPr>
          <p:spPr bwMode="auto">
            <a:xfrm rot="1807332" flipV="1">
              <a:off x="2781" y="2919"/>
              <a:ext cx="1" cy="674"/>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7" name="Freeform 63"/>
            <p:cNvSpPr>
              <a:spLocks/>
            </p:cNvSpPr>
            <p:nvPr/>
          </p:nvSpPr>
          <p:spPr bwMode="auto">
            <a:xfrm rot="-3592668">
              <a:off x="2718" y="3281"/>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8" name="Line 64"/>
            <p:cNvSpPr>
              <a:spLocks noChangeShapeType="1"/>
            </p:cNvSpPr>
            <p:nvPr/>
          </p:nvSpPr>
          <p:spPr bwMode="auto">
            <a:xfrm rot="-3592668">
              <a:off x="2687" y="3304"/>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9" name="Line 65"/>
            <p:cNvSpPr>
              <a:spLocks noChangeShapeType="1"/>
            </p:cNvSpPr>
            <p:nvPr/>
          </p:nvSpPr>
          <p:spPr bwMode="auto">
            <a:xfrm rot="-3592668">
              <a:off x="2759" y="3343"/>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8" name="Group 66"/>
            <p:cNvGrpSpPr>
              <a:grpSpLocks/>
            </p:cNvGrpSpPr>
            <p:nvPr/>
          </p:nvGrpSpPr>
          <p:grpSpPr bwMode="auto">
            <a:xfrm rot="-3592668">
              <a:off x="2726" y="2871"/>
              <a:ext cx="378" cy="315"/>
              <a:chOff x="4785" y="11039"/>
              <a:chExt cx="829" cy="688"/>
            </a:xfrm>
          </p:grpSpPr>
          <p:sp>
            <p:nvSpPr>
              <p:cNvPr id="164931" name="Freeform 6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2" name="Line 6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3" name="Line 6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4" name="Line 7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5" name="Arc 7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936" name="Freeform 72"/>
            <p:cNvSpPr>
              <a:spLocks/>
            </p:cNvSpPr>
            <p:nvPr/>
          </p:nvSpPr>
          <p:spPr bwMode="auto">
            <a:xfrm rot="-3592668">
              <a:off x="2414" y="2611"/>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7" name="Freeform 73"/>
            <p:cNvSpPr>
              <a:spLocks/>
            </p:cNvSpPr>
            <p:nvPr/>
          </p:nvSpPr>
          <p:spPr bwMode="auto">
            <a:xfrm rot="18007332" flipV="1">
              <a:off x="2496" y="2660"/>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8" name="Freeform 74"/>
            <p:cNvSpPr>
              <a:spLocks/>
            </p:cNvSpPr>
            <p:nvPr/>
          </p:nvSpPr>
          <p:spPr bwMode="auto">
            <a:xfrm rot="-929206">
              <a:off x="2728" y="3169"/>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9" name="Freeform 75"/>
            <p:cNvSpPr>
              <a:spLocks/>
            </p:cNvSpPr>
            <p:nvPr/>
          </p:nvSpPr>
          <p:spPr bwMode="auto">
            <a:xfrm rot="-3592668">
              <a:off x="2545" y="2514"/>
              <a:ext cx="1264"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0" name="Freeform 76"/>
            <p:cNvSpPr>
              <a:spLocks/>
            </p:cNvSpPr>
            <p:nvPr/>
          </p:nvSpPr>
          <p:spPr bwMode="auto">
            <a:xfrm rot="-3592668">
              <a:off x="2658" y="3155"/>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1" name="Arc 77"/>
            <p:cNvSpPr>
              <a:spLocks/>
            </p:cNvSpPr>
            <p:nvPr/>
          </p:nvSpPr>
          <p:spPr bwMode="auto">
            <a:xfrm rot="3344830">
              <a:off x="2566" y="3163"/>
              <a:ext cx="183"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2" name="Arc 78"/>
            <p:cNvSpPr>
              <a:spLocks/>
            </p:cNvSpPr>
            <p:nvPr/>
          </p:nvSpPr>
          <p:spPr bwMode="auto">
            <a:xfrm rot="11069833" flipV="1">
              <a:off x="2743" y="3265"/>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3" name="Freeform 79"/>
            <p:cNvSpPr>
              <a:spLocks/>
            </p:cNvSpPr>
            <p:nvPr/>
          </p:nvSpPr>
          <p:spPr bwMode="auto">
            <a:xfrm rot="18007332" flipH="1">
              <a:off x="3446" y="1900"/>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4" name="Line 80"/>
            <p:cNvSpPr>
              <a:spLocks noChangeShapeType="1"/>
            </p:cNvSpPr>
            <p:nvPr/>
          </p:nvSpPr>
          <p:spPr bwMode="auto">
            <a:xfrm rot="18007332" flipH="1">
              <a:off x="3526" y="1844"/>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5" name="Line 81"/>
            <p:cNvSpPr>
              <a:spLocks noChangeShapeType="1"/>
            </p:cNvSpPr>
            <p:nvPr/>
          </p:nvSpPr>
          <p:spPr bwMode="auto">
            <a:xfrm rot="18007332" flipH="1">
              <a:off x="3341" y="1955"/>
              <a:ext cx="11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6" name="Line 82"/>
            <p:cNvSpPr>
              <a:spLocks noChangeShapeType="1"/>
            </p:cNvSpPr>
            <p:nvPr/>
          </p:nvSpPr>
          <p:spPr bwMode="auto">
            <a:xfrm rot="18007332" flipH="1">
              <a:off x="3543" y="2074"/>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7" name="Arc 83"/>
            <p:cNvSpPr>
              <a:spLocks/>
            </p:cNvSpPr>
            <p:nvPr/>
          </p:nvSpPr>
          <p:spPr bwMode="auto">
            <a:xfrm rot="4478833" flipH="1">
              <a:off x="3260" y="1991"/>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8" name="Freeform 84"/>
            <p:cNvSpPr>
              <a:spLocks/>
            </p:cNvSpPr>
            <p:nvPr/>
          </p:nvSpPr>
          <p:spPr bwMode="auto">
            <a:xfrm rot="-3592668">
              <a:off x="2798" y="3023"/>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9" name="Line 85"/>
            <p:cNvSpPr>
              <a:spLocks noChangeShapeType="1"/>
            </p:cNvSpPr>
            <p:nvPr/>
          </p:nvSpPr>
          <p:spPr bwMode="auto">
            <a:xfrm rot="-3592668">
              <a:off x="2824" y="3061"/>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0" name="Line 86"/>
            <p:cNvSpPr>
              <a:spLocks noChangeShapeType="1"/>
            </p:cNvSpPr>
            <p:nvPr/>
          </p:nvSpPr>
          <p:spPr bwMode="auto">
            <a:xfrm rot="-3592668">
              <a:off x="2691" y="3082"/>
              <a:ext cx="11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1" name="Line 87"/>
            <p:cNvSpPr>
              <a:spLocks noChangeShapeType="1"/>
            </p:cNvSpPr>
            <p:nvPr/>
          </p:nvSpPr>
          <p:spPr bwMode="auto">
            <a:xfrm rot="-3592668">
              <a:off x="2894" y="3199"/>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2" name="Arc 88"/>
            <p:cNvSpPr>
              <a:spLocks/>
            </p:cNvSpPr>
            <p:nvPr/>
          </p:nvSpPr>
          <p:spPr bwMode="auto">
            <a:xfrm rot="31535830">
              <a:off x="2771" y="2842"/>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3" name="Arc 89"/>
            <p:cNvSpPr>
              <a:spLocks/>
            </p:cNvSpPr>
            <p:nvPr/>
          </p:nvSpPr>
          <p:spPr bwMode="auto">
            <a:xfrm rot="-929206" flipH="1" flipV="1">
              <a:off x="2708" y="3082"/>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4" name="Arc 90"/>
            <p:cNvSpPr>
              <a:spLocks/>
            </p:cNvSpPr>
            <p:nvPr/>
          </p:nvSpPr>
          <p:spPr bwMode="auto">
            <a:xfrm rot="-929206">
              <a:off x="2663" y="3170"/>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5" name="Arc 91"/>
            <p:cNvSpPr>
              <a:spLocks/>
            </p:cNvSpPr>
            <p:nvPr/>
          </p:nvSpPr>
          <p:spPr bwMode="auto">
            <a:xfrm rot="-929206">
              <a:off x="2680" y="3316"/>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6" name="Arc 92"/>
            <p:cNvSpPr>
              <a:spLocks/>
            </p:cNvSpPr>
            <p:nvPr/>
          </p:nvSpPr>
          <p:spPr bwMode="auto">
            <a:xfrm rot="-929206" flipH="1" flipV="1">
              <a:off x="2720" y="3243"/>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7" name="Line 93"/>
            <p:cNvSpPr>
              <a:spLocks noChangeShapeType="1"/>
            </p:cNvSpPr>
            <p:nvPr/>
          </p:nvSpPr>
          <p:spPr bwMode="auto">
            <a:xfrm>
              <a:off x="2772" y="3535"/>
              <a:ext cx="1" cy="328"/>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8" name="Line 94"/>
            <p:cNvSpPr>
              <a:spLocks noChangeShapeType="1"/>
            </p:cNvSpPr>
            <p:nvPr/>
          </p:nvSpPr>
          <p:spPr bwMode="auto">
            <a:xfrm rot="7220284">
              <a:off x="2565" y="3167"/>
              <a:ext cx="0" cy="328"/>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9" name="Group 95"/>
            <p:cNvGrpSpPr>
              <a:grpSpLocks/>
            </p:cNvGrpSpPr>
            <p:nvPr/>
          </p:nvGrpSpPr>
          <p:grpSpPr bwMode="auto">
            <a:xfrm rot="7253297">
              <a:off x="2312" y="3161"/>
              <a:ext cx="142" cy="114"/>
              <a:chOff x="5504" y="8144"/>
              <a:chExt cx="291" cy="236"/>
            </a:xfrm>
          </p:grpSpPr>
          <p:sp>
            <p:nvSpPr>
              <p:cNvPr id="164960" name="Rectangle 96"/>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1" name="Rectangle 97"/>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0" name="Group 98"/>
            <p:cNvGrpSpPr>
              <a:grpSpLocks/>
            </p:cNvGrpSpPr>
            <p:nvPr/>
          </p:nvGrpSpPr>
          <p:grpSpPr bwMode="auto">
            <a:xfrm>
              <a:off x="2699" y="3849"/>
              <a:ext cx="141" cy="114"/>
              <a:chOff x="5504" y="8144"/>
              <a:chExt cx="291" cy="236"/>
            </a:xfrm>
          </p:grpSpPr>
          <p:sp>
            <p:nvSpPr>
              <p:cNvPr id="164963" name="Rectangle 99"/>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4" name="Rectangle 100"/>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965" name="Rectangle 101"/>
            <p:cNvSpPr>
              <a:spLocks noChangeArrowheads="1"/>
            </p:cNvSpPr>
            <p:nvPr/>
          </p:nvSpPr>
          <p:spPr bwMode="auto">
            <a:xfrm rot="3571960">
              <a:off x="2602" y="3451"/>
              <a:ext cx="27" cy="221"/>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6" name="Rectangle 102"/>
            <p:cNvSpPr>
              <a:spLocks noChangeArrowheads="1"/>
            </p:cNvSpPr>
            <p:nvPr/>
          </p:nvSpPr>
          <p:spPr bwMode="auto">
            <a:xfrm rot="2679310">
              <a:off x="2745" y="3493"/>
              <a:ext cx="25" cy="112"/>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7" name="Rectangle 103"/>
            <p:cNvSpPr>
              <a:spLocks noChangeArrowheads="1"/>
            </p:cNvSpPr>
            <p:nvPr/>
          </p:nvSpPr>
          <p:spPr bwMode="auto">
            <a:xfrm rot="-17064441">
              <a:off x="2674" y="3359"/>
              <a:ext cx="24" cy="112"/>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8" name="Oval 104"/>
            <p:cNvSpPr>
              <a:spLocks noChangeArrowheads="1"/>
            </p:cNvSpPr>
            <p:nvPr/>
          </p:nvSpPr>
          <p:spPr bwMode="auto">
            <a:xfrm>
              <a:off x="3159" y="1051"/>
              <a:ext cx="1137" cy="1135"/>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9" name="Oval 105"/>
            <p:cNvSpPr>
              <a:spLocks noChangeArrowheads="1"/>
            </p:cNvSpPr>
            <p:nvPr/>
          </p:nvSpPr>
          <p:spPr bwMode="auto">
            <a:xfrm>
              <a:off x="4274" y="2980"/>
              <a:ext cx="1137" cy="1135"/>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aphicFrame>
        <p:nvGraphicFramePr>
          <p:cNvPr id="165035" name="Group 171"/>
          <p:cNvGraphicFramePr>
            <a:graphicFrameLocks noGrp="1"/>
          </p:cNvGraphicFramePr>
          <p:nvPr>
            <p:ph idx="1"/>
          </p:nvPr>
        </p:nvGraphicFramePr>
        <p:xfrm>
          <a:off x="4267200" y="1736725"/>
          <a:ext cx="4664075" cy="4440874"/>
        </p:xfrm>
        <a:graphic>
          <a:graphicData uri="http://schemas.openxmlformats.org/drawingml/2006/table">
            <a:tbl>
              <a:tblPr/>
              <a:tblGrid>
                <a:gridCol w="2165350"/>
                <a:gridCol w="1249363"/>
                <a:gridCol w="1249362"/>
              </a:tblGrid>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800" b="1"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Times New Roman" pitchFamily="18" charset="0"/>
                          <a:ea typeface="ＭＳ Ｐゴシック" pitchFamily="50" charset="-128"/>
                        </a:rPr>
                        <a:t>Pre-DECIGO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Times New Roman" pitchFamily="18" charset="0"/>
                          <a:ea typeface="ＭＳ Ｐゴシック" pitchFamily="50" charset="-128"/>
                        </a:rPr>
                        <a:t>DECIGO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Arm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1000 km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Mirror 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30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 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Laser wavelength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0.532 </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sym typeface="Symbol" pitchFamily="18" charset="2"/>
                        </a:rPr>
                        <a:t></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0.532 </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sym typeface="Symbol" pitchFamily="18" charset="2"/>
                        </a:rPr>
                        <a:t></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Finesse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Laser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 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Mirror mass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100 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 of interferometers in each cluster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 of clusters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8" name="フッター プレースホルダ 107"/>
          <p:cNvSpPr>
            <a:spLocks noGrp="1"/>
          </p:cNvSpPr>
          <p:nvPr>
            <p:ph type="ftr" sz="quarter" idx="11"/>
          </p:nvPr>
        </p:nvSpPr>
        <p:spPr/>
        <p:txBody>
          <a:bodyPr/>
          <a:lstStyle/>
          <a:p>
            <a:pPr algn="ctr" rtl="0" fontAlgn="base">
              <a:spcBef>
                <a:spcPct val="0"/>
              </a:spcBef>
              <a:spcAft>
                <a:spcPct val="0"/>
              </a:spcAft>
            </a:pPr>
            <a:r>
              <a:rPr kumimoji="1" lang="en-US" altLang="ja-JP" sz="1400" kern="1200" dirty="0" smtClean="0">
                <a:solidFill>
                  <a:srgbClr val="000000"/>
                </a:solidFill>
                <a:latin typeface="Times New Roman"/>
                <a:ea typeface="ＭＳ Ｐゴシック" pitchFamily="50" charset="-128"/>
                <a:cs typeface="+mn-cs"/>
              </a:rPr>
              <a:t>8th Edoardo Amaldi Conference on Gravitational Waves (June 24, 2009, New York, USA)</a:t>
            </a:r>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 launch</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pic>
        <p:nvPicPr>
          <p:cNvPr id="25" name="図 16" descr="photo_sat_3_01L.jpg"/>
          <p:cNvPicPr>
            <a:picLocks noChangeAspect="1"/>
          </p:cNvPicPr>
          <p:nvPr/>
        </p:nvPicPr>
        <p:blipFill>
          <a:blip r:embed="rId3" cstate="print"/>
          <a:srcRect/>
          <a:stretch>
            <a:fillRect/>
          </a:stretch>
        </p:blipFill>
        <p:spPr bwMode="auto">
          <a:xfrm>
            <a:off x="5714949" y="785794"/>
            <a:ext cx="2947303" cy="2357454"/>
          </a:xfrm>
          <a:prstGeom prst="rect">
            <a:avLst/>
          </a:prstGeom>
          <a:noFill/>
          <a:ln w="9525">
            <a:noFill/>
            <a:miter lim="800000"/>
            <a:headEnd/>
            <a:tailEnd/>
          </a:ln>
        </p:spPr>
      </p:pic>
      <p:sp>
        <p:nvSpPr>
          <p:cNvPr id="1125392" name="Rectangle 16"/>
          <p:cNvSpPr>
            <a:spLocks noChangeArrowheads="1"/>
          </p:cNvSpPr>
          <p:nvPr/>
        </p:nvSpPr>
        <p:spPr bwMode="auto">
          <a:xfrm>
            <a:off x="642910" y="963371"/>
            <a:ext cx="3857625" cy="76944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Test of signal processing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          </a:t>
            </a:r>
            <a:r>
              <a:rPr kumimoji="1" lang="en-US" altLang="ja-JP" sz="2000" b="1" kern="1200" dirty="0" smtClean="0">
                <a:solidFill>
                  <a:srgbClr val="CCECFF"/>
                </a:solidFill>
                <a:latin typeface="Tahoma" pitchFamily="34" charset="0"/>
                <a:ea typeface="HGP創英角ｺﾞｼｯｸUB" pitchFamily="50" charset="-128"/>
                <a:cs typeface="+mn-cs"/>
              </a:rPr>
              <a:t>and control system</a:t>
            </a:r>
            <a:endParaRPr kumimoji="1" lang="ja-JP" altLang="en-US" sz="2000" b="1" kern="1200" dirty="0">
              <a:solidFill>
                <a:srgbClr val="CCECFF"/>
              </a:solidFill>
              <a:latin typeface="Tahoma" pitchFamily="34" charset="0"/>
              <a:ea typeface="HGP創英角ｺﾞｼｯｸUB" pitchFamily="50" charset="-128"/>
              <a:cs typeface="+mn-cs"/>
            </a:endParaRPr>
          </a:p>
        </p:txBody>
      </p:sp>
      <p:sp>
        <p:nvSpPr>
          <p:cNvPr id="1125401" name="Rectangle 25"/>
          <p:cNvSpPr>
            <a:spLocks noChangeArrowheads="1"/>
          </p:cNvSpPr>
          <p:nvPr/>
        </p:nvSpPr>
        <p:spPr bwMode="auto">
          <a:xfrm>
            <a:off x="8215338" y="857232"/>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Photo</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en-US" altLang="ja-JP" sz="1400" b="1" kern="1200" dirty="0" smtClean="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   </a:t>
            </a:r>
            <a:r>
              <a:rPr kumimoji="1" lang="en-US" altLang="ja-JP" sz="1400" b="1" kern="1200" dirty="0" smtClean="0">
                <a:solidFill>
                  <a:srgbClr val="F8F8F8"/>
                </a:solidFill>
                <a:latin typeface="Tahoma" pitchFamily="34" charset="0"/>
                <a:ea typeface="HGP創英角ｺﾞｼｯｸUB" pitchFamily="50" charset="-128"/>
                <a:cs typeface="+mn-cs"/>
              </a:rPr>
              <a:t>JAXA</a:t>
            </a:r>
            <a:endParaRPr kumimoji="1" lang="en-US" altLang="ja-JP" sz="1400" b="1" kern="1200" dirty="0">
              <a:solidFill>
                <a:srgbClr val="F8F8F8"/>
              </a:solidFill>
              <a:latin typeface="Tahoma" pitchFamily="34" charset="0"/>
              <a:ea typeface="HGP創英角ｺﾞｼｯｸUB" pitchFamily="50" charset="-128"/>
              <a:cs typeface="+mn-cs"/>
            </a:endParaRPr>
          </a:p>
        </p:txBody>
      </p:sp>
      <p:sp>
        <p:nvSpPr>
          <p:cNvPr id="26" name="AutoShape 4"/>
          <p:cNvSpPr>
            <a:spLocks noChangeArrowheads="1"/>
          </p:cNvSpPr>
          <p:nvPr/>
        </p:nvSpPr>
        <p:spPr bwMode="auto">
          <a:xfrm>
            <a:off x="4500563" y="3295649"/>
            <a:ext cx="4392612"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 name="AutoShape 5"/>
          <p:cNvSpPr>
            <a:spLocks noChangeArrowheads="1"/>
          </p:cNvSpPr>
          <p:nvPr/>
        </p:nvSpPr>
        <p:spPr bwMode="auto">
          <a:xfrm>
            <a:off x="179388" y="3295649"/>
            <a:ext cx="4248150"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8" name="Rectangle 6"/>
          <p:cNvSpPr>
            <a:spLocks noChangeArrowheads="1"/>
          </p:cNvSpPr>
          <p:nvPr/>
        </p:nvSpPr>
        <p:spPr bwMode="auto">
          <a:xfrm>
            <a:off x="179388" y="3592511"/>
            <a:ext cx="1800225" cy="180816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CPU: HR5000</a:t>
            </a:r>
            <a:r>
              <a:rPr kumimoji="1" lang="en-US" altLang="ja-JP" sz="1000" b="1" kern="1200" dirty="0">
                <a:solidFill>
                  <a:srgbClr val="CCEC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(64bit, 33MHz)</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System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2MB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4MB Burst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4MB Asynch.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Data Recorder: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1GB SDRAM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1GB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SpW: 3ch</a:t>
            </a:r>
            <a:endParaRPr kumimoji="1" lang="en-US" altLang="ja-JP" sz="1200" b="1" kern="1200" dirty="0">
              <a:solidFill>
                <a:srgbClr val="CCECFF"/>
              </a:solidFill>
              <a:latin typeface="Tahoma" pitchFamily="34" charset="0"/>
              <a:ea typeface="HGP創英角ｺﾞｼｯｸUB" pitchFamily="50" charset="-128"/>
              <a:cs typeface="+mn-cs"/>
            </a:endParaRPr>
          </a:p>
        </p:txBody>
      </p:sp>
      <p:pic>
        <p:nvPicPr>
          <p:cNvPr id="30" name="Picture 7" descr="IMG_3121"/>
          <p:cNvPicPr>
            <a:picLocks noChangeAspect="1" noChangeArrowheads="1"/>
          </p:cNvPicPr>
          <p:nvPr/>
        </p:nvPicPr>
        <p:blipFill>
          <a:blip r:embed="rId4"/>
          <a:srcRect/>
          <a:stretch>
            <a:fillRect/>
          </a:stretch>
        </p:blipFill>
        <p:spPr bwMode="auto">
          <a:xfrm>
            <a:off x="1979613" y="3656011"/>
            <a:ext cx="2376487" cy="2305050"/>
          </a:xfrm>
          <a:prstGeom prst="rect">
            <a:avLst/>
          </a:prstGeom>
          <a:noFill/>
          <a:ln w="9525">
            <a:noFill/>
            <a:miter lim="800000"/>
            <a:headEnd/>
            <a:tailEnd/>
          </a:ln>
        </p:spPr>
      </p:pic>
      <p:pic>
        <p:nvPicPr>
          <p:cNvPr id="31" name="Picture 8" descr="IMG_3127"/>
          <p:cNvPicPr>
            <a:picLocks noChangeAspect="1" noChangeArrowheads="1"/>
          </p:cNvPicPr>
          <p:nvPr/>
        </p:nvPicPr>
        <p:blipFill>
          <a:blip r:embed="rId5"/>
          <a:srcRect/>
          <a:stretch>
            <a:fillRect/>
          </a:stretch>
        </p:blipFill>
        <p:spPr bwMode="auto">
          <a:xfrm>
            <a:off x="4643438" y="3705224"/>
            <a:ext cx="2376487" cy="2224087"/>
          </a:xfrm>
          <a:prstGeom prst="rect">
            <a:avLst/>
          </a:prstGeom>
          <a:noFill/>
          <a:ln w="9525">
            <a:noFill/>
            <a:miter lim="800000"/>
            <a:headEnd/>
            <a:tailEnd/>
          </a:ln>
        </p:spPr>
      </p:pic>
      <p:sp>
        <p:nvSpPr>
          <p:cNvPr id="32" name="Rectangle 9"/>
          <p:cNvSpPr>
            <a:spLocks noChangeArrowheads="1"/>
          </p:cNvSpPr>
          <p:nvPr/>
        </p:nvSpPr>
        <p:spPr bwMode="auto">
          <a:xfrm>
            <a:off x="142876" y="3286124"/>
            <a:ext cx="4429124" cy="363176"/>
          </a:xfrm>
          <a:prstGeom prst="rect">
            <a:avLst/>
          </a:prstGeom>
          <a:noFill/>
          <a:ln w="15875">
            <a:noFill/>
            <a:miter lim="800000"/>
            <a:headEnd/>
            <a:tailEnd/>
          </a:ln>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99CCFF"/>
                </a:solidFill>
                <a:latin typeface="Tahoma" pitchFamily="34" charset="0"/>
                <a:ea typeface="HGP創英角ｺﾞｼｯｸUB" pitchFamily="50" charset="-128"/>
                <a:cs typeface="+mn-cs"/>
              </a:rPr>
              <a:t>SpaceCube2: Space-qualified Computer</a:t>
            </a:r>
          </a:p>
        </p:txBody>
      </p:sp>
      <p:sp>
        <p:nvSpPr>
          <p:cNvPr id="33" name="Rectangle 10"/>
          <p:cNvSpPr>
            <a:spLocks noChangeArrowheads="1"/>
          </p:cNvSpPr>
          <p:nvPr/>
        </p:nvSpPr>
        <p:spPr bwMode="auto">
          <a:xfrm>
            <a:off x="4716463" y="3295649"/>
            <a:ext cx="3529012" cy="363176"/>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99CCFF"/>
                </a:solidFill>
                <a:latin typeface="Tahoma" pitchFamily="34" charset="0"/>
                <a:ea typeface="HGP創英角ｺﾞｼｯｸUB" pitchFamily="50" charset="-128"/>
                <a:cs typeface="+mn-cs"/>
              </a:rPr>
              <a:t>SWIM</a:t>
            </a:r>
            <a:r>
              <a:rPr kumimoji="1" lang="en-US" altLang="ja-JP" sz="1600" b="1" kern="1200" dirty="0">
                <a:solidFill>
                  <a:srgbClr val="99CCFF"/>
                </a:solidFill>
                <a:latin typeface="Symbol" pitchFamily="18" charset="2"/>
                <a:ea typeface="HGP創英角ｺﾞｼｯｸUB" pitchFamily="50" charset="-128"/>
                <a:cs typeface="+mn-cs"/>
              </a:rPr>
              <a:t>mn</a:t>
            </a:r>
            <a:r>
              <a:rPr kumimoji="1" lang="en-US" altLang="ja-JP" sz="1600" b="1" kern="1200" dirty="0">
                <a:solidFill>
                  <a:srgbClr val="99CCFF"/>
                </a:solidFill>
                <a:latin typeface="Tahoma" pitchFamily="34" charset="0"/>
                <a:ea typeface="HGP創英角ｺﾞｼｯｸUB" pitchFamily="50" charset="-128"/>
                <a:cs typeface="+mn-cs"/>
              </a:rPr>
              <a:t>   : User Module</a:t>
            </a:r>
          </a:p>
        </p:txBody>
      </p:sp>
      <p:sp>
        <p:nvSpPr>
          <p:cNvPr id="34" name="Rectangle 11"/>
          <p:cNvSpPr>
            <a:spLocks noChangeArrowheads="1"/>
          </p:cNvSpPr>
          <p:nvPr/>
        </p:nvSpPr>
        <p:spPr bwMode="auto">
          <a:xfrm>
            <a:off x="6910388" y="3511549"/>
            <a:ext cx="2125662" cy="170497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Processor test board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GW+Acc. sensor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FPGA board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DAC 16bit x 8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ADC 16bit x 4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a:t>
            </a:r>
            <a:r>
              <a:rPr kumimoji="1" lang="en-US" altLang="ja-JP" sz="1200" b="1" kern="1200" dirty="0">
                <a:solidFill>
                  <a:srgbClr val="CCECFF"/>
                </a:solidFill>
                <a:latin typeface="Tahoma" pitchFamily="34" charset="0"/>
                <a:ea typeface="HGP創英角ｺﾞｼｯｸUB" pitchFamily="50" charset="-128"/>
                <a:cs typeface="+mn-cs"/>
                <a:sym typeface="Wingdings" pitchFamily="2" charset="2"/>
              </a:rPr>
              <a:t></a:t>
            </a:r>
            <a:r>
              <a:rPr kumimoji="1" lang="en-US" altLang="ja-JP" sz="1200" b="1" kern="1200" dirty="0">
                <a:solidFill>
                  <a:srgbClr val="CCECFF"/>
                </a:solidFill>
                <a:latin typeface="Tahoma" pitchFamily="34" charset="0"/>
                <a:ea typeface="HGP創英角ｺﾞｼｯｸUB" pitchFamily="50" charset="-128"/>
                <a:cs typeface="+mn-cs"/>
              </a:rPr>
              <a:t> 32 ch by MPX</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Torsion Antenna x2</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~47g test mass</a:t>
            </a:r>
          </a:p>
        </p:txBody>
      </p:sp>
      <p:sp>
        <p:nvSpPr>
          <p:cNvPr id="35" name="Rectangle 12"/>
          <p:cNvSpPr>
            <a:spLocks noChangeArrowheads="1"/>
          </p:cNvSpPr>
          <p:nvPr/>
        </p:nvSpPr>
        <p:spPr bwMode="auto">
          <a:xfrm>
            <a:off x="252413" y="5383211"/>
            <a:ext cx="1943100" cy="69691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Size: 71 x 221 x 171</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Weight: 1.9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Power: 7W </a:t>
            </a:r>
          </a:p>
        </p:txBody>
      </p:sp>
      <p:sp>
        <p:nvSpPr>
          <p:cNvPr id="38" name="Rectangle 15"/>
          <p:cNvSpPr>
            <a:spLocks noChangeArrowheads="1"/>
          </p:cNvSpPr>
          <p:nvPr/>
        </p:nvSpPr>
        <p:spPr bwMode="auto">
          <a:xfrm>
            <a:off x="7019925" y="5205411"/>
            <a:ext cx="1981200" cy="89852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Data Rate : 380kbps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Size: 124 x 224 x 174</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Weight: 3.5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Power: ~7W </a:t>
            </a:r>
          </a:p>
        </p:txBody>
      </p:sp>
      <p:sp>
        <p:nvSpPr>
          <p:cNvPr id="42" name="Rectangle 20"/>
          <p:cNvSpPr>
            <a:spLocks noChangeArrowheads="1"/>
          </p:cNvSpPr>
          <p:nvPr/>
        </p:nvSpPr>
        <p:spPr bwMode="auto">
          <a:xfrm>
            <a:off x="6083300" y="5716586"/>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dirty="0">
                <a:solidFill>
                  <a:srgbClr val="B2B2B2"/>
                </a:solidFill>
                <a:latin typeface="Tahoma" pitchFamily="34" charset="0"/>
                <a:ea typeface="HGP創英角ｺﾞｼｯｸUB" pitchFamily="50" charset="-128"/>
                <a:cs typeface="+mn-cs"/>
              </a:rPr>
              <a:t>Photo by JAXA</a:t>
            </a:r>
          </a:p>
        </p:txBody>
      </p:sp>
      <p:sp>
        <p:nvSpPr>
          <p:cNvPr id="43" name="Rectangle 21"/>
          <p:cNvSpPr>
            <a:spLocks noChangeArrowheads="1"/>
          </p:cNvSpPr>
          <p:nvPr/>
        </p:nvSpPr>
        <p:spPr bwMode="auto">
          <a:xfrm>
            <a:off x="3419475" y="5745161"/>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dirty="0">
                <a:solidFill>
                  <a:srgbClr val="B2B2B2"/>
                </a:solidFill>
                <a:latin typeface="Tahoma" pitchFamily="34" charset="0"/>
                <a:ea typeface="HGP創英角ｺﾞｼｯｸUB" pitchFamily="50" charset="-128"/>
                <a:cs typeface="+mn-cs"/>
              </a:rPr>
              <a:t>Photo by JAXA</a:t>
            </a:r>
          </a:p>
        </p:txBody>
      </p:sp>
      <p:sp>
        <p:nvSpPr>
          <p:cNvPr id="20" name="Rectangle 16"/>
          <p:cNvSpPr>
            <a:spLocks noChangeArrowheads="1"/>
          </p:cNvSpPr>
          <p:nvPr/>
        </p:nvSpPr>
        <p:spPr bwMode="auto">
          <a:xfrm>
            <a:off x="642910" y="1907285"/>
            <a:ext cx="5000660" cy="107414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SWIM </a:t>
            </a:r>
            <a:r>
              <a:rPr kumimoji="1" lang="en-US" altLang="ja-JP" sz="1600" b="1" kern="1200" dirty="0" smtClean="0">
                <a:solidFill>
                  <a:srgbClr val="DDDDDD"/>
                </a:solidFill>
                <a:latin typeface="Tahoma" pitchFamily="34" charset="0"/>
                <a:ea typeface="HGP創英角ｺﾞｼｯｸUB" pitchFamily="50" charset="-128"/>
                <a:cs typeface="+mn-cs"/>
              </a:rPr>
              <a:t>(Space-wire   Demonstration module)</a:t>
            </a:r>
            <a:r>
              <a:rPr kumimoji="1" lang="ja-JP" altLang="en-US" sz="1600" b="1" kern="1200" dirty="0" smtClean="0">
                <a:solidFill>
                  <a:srgbClr val="DDDDDD"/>
                </a:solidFill>
                <a:latin typeface="Tahoma" pitchFamily="34" charset="0"/>
                <a:ea typeface="HGP創英角ｺﾞｼｯｸUB" pitchFamily="50" charset="-128"/>
                <a:cs typeface="+mn-cs"/>
              </a:rPr>
              <a:t> </a:t>
            </a:r>
            <a:endParaRPr kumimoji="1" lang="en-US" altLang="ja-JP" sz="1600" b="1" kern="1200" dirty="0" smtClean="0">
              <a:solidFill>
                <a:srgbClr val="DDDDDD"/>
              </a:solidFill>
              <a:latin typeface="Tahoma" pitchFamily="34" charset="0"/>
              <a:ea typeface="HGP創英角ｺﾞｼｯｸUB" pitchFamily="50" charset="-128"/>
              <a:cs typeface="+mn-cs"/>
            </a:endParaRPr>
          </a:p>
          <a:p>
            <a:pPr algn="l">
              <a:lnSpc>
                <a:spcPct val="110000"/>
              </a:lnSpc>
              <a:buClr>
                <a:srgbClr val="003366"/>
              </a:buClr>
              <a:buSzPct val="70000"/>
              <a:buNone/>
            </a:pPr>
            <a:r>
              <a:rPr lang="ja-JP" altLang="en-US" sz="2000" b="1" dirty="0" smtClean="0">
                <a:solidFill>
                  <a:srgbClr val="F8F8F8"/>
                </a:solidFill>
                <a:latin typeface="Tahoma" pitchFamily="34" charset="0"/>
                <a:ea typeface="HGP創英角ｺﾞｼｯｸUB" pitchFamily="50" charset="-128"/>
              </a:rPr>
              <a:t>　　       </a:t>
            </a:r>
            <a:r>
              <a:rPr lang="en-US" altLang="ja-JP" sz="2000" b="1" dirty="0" smtClean="0">
                <a:solidFill>
                  <a:srgbClr val="F8F8F8"/>
                </a:solidFill>
              </a:rPr>
              <a:t>on </a:t>
            </a:r>
            <a:r>
              <a:rPr lang="en-US" altLang="ja-JP" sz="2000" b="1" dirty="0" smtClean="0">
                <a:solidFill>
                  <a:srgbClr val="99CCFF"/>
                </a:solidFill>
              </a:rPr>
              <a:t>SDS-1</a:t>
            </a:r>
            <a:r>
              <a:rPr lang="en-US" altLang="ja-JP" sz="2000" b="1" dirty="0" smtClean="0">
                <a:solidFill>
                  <a:srgbClr val="F8F8F8"/>
                </a:solidFill>
              </a:rPr>
              <a:t> satellite</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F8F8F8"/>
                </a:solidFill>
              </a:rPr>
              <a:t>Launched in Jan. 23, 2009</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1" name="円/楕円 20"/>
          <p:cNvSpPr/>
          <p:nvPr/>
        </p:nvSpPr>
        <p:spPr bwMode="auto">
          <a:xfrm>
            <a:off x="6500826" y="2285992"/>
            <a:ext cx="928694" cy="857256"/>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2" grpId="0"/>
      <p:bldP spid="33" grpId="0"/>
      <p:bldP spid="34" grpId="0"/>
      <p:bldP spid="35" grpId="0"/>
      <p:bldP spid="38" grpId="0"/>
      <p:bldP spid="42"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1" name="Rectangle 3"/>
          <p:cNvSpPr>
            <a:spLocks noGrp="1" noChangeArrowheads="1"/>
          </p:cNvSpPr>
          <p:nvPr>
            <p:ph type="title"/>
          </p:nvPr>
        </p:nvSpPr>
        <p:spPr>
          <a:xfrm>
            <a:off x="1285852" y="71414"/>
            <a:ext cx="6629400" cy="692150"/>
          </a:xfrm>
        </p:spPr>
        <p:txBody>
          <a:bodyPr/>
          <a:lstStyle/>
          <a:p>
            <a:pPr eaLnBrk="1" hangingPunct="1">
              <a:defRPr/>
            </a:pPr>
            <a:r>
              <a:rPr lang="en-US" altLang="ja-JP" sz="2800" dirty="0" smtClean="0"/>
              <a:t>SWIM</a:t>
            </a:r>
            <a:r>
              <a:rPr lang="en-US" altLang="ja-JP" sz="2800" dirty="0" smtClean="0">
                <a:latin typeface="Symbol" pitchFamily="18" charset="2"/>
              </a:rPr>
              <a:t>mn</a:t>
            </a:r>
            <a:endParaRPr lang="en-US" altLang="ja-JP" sz="2800" dirty="0">
              <a:latin typeface="Symbol" pitchFamily="18" charset="2"/>
            </a:endParaRPr>
          </a:p>
        </p:txBody>
      </p:sp>
      <p:sp>
        <p:nvSpPr>
          <p:cNvPr id="27" name="フッター プレースホルダ 3"/>
          <p:cNvSpPr>
            <a:spLocks noGrp="1"/>
          </p:cNvSpPr>
          <p:nvPr>
            <p:ph type="ftr" sz="quarter" idx="10"/>
          </p:nvPr>
        </p:nvSpPr>
        <p:spPr/>
        <p:txBody>
          <a:bodyPr/>
          <a:lstStyle/>
          <a:p>
            <a:pPr algn="ctr" rtl="0" fontAlgn="base">
              <a:spcBef>
                <a:spcPct val="0"/>
              </a:spcBef>
              <a:spcAft>
                <a:spcPct val="0"/>
              </a:spcAft>
              <a:defRPr/>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23556" name="AutoShape 2"/>
          <p:cNvSpPr>
            <a:spLocks noChangeArrowheads="1"/>
          </p:cNvSpPr>
          <p:nvPr/>
        </p:nvSpPr>
        <p:spPr bwMode="auto">
          <a:xfrm>
            <a:off x="250825" y="1916112"/>
            <a:ext cx="6481763"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13412" name="Rectangle 4"/>
          <p:cNvSpPr>
            <a:spLocks noChangeArrowheads="1"/>
          </p:cNvSpPr>
          <p:nvPr/>
        </p:nvSpPr>
        <p:spPr bwMode="auto">
          <a:xfrm>
            <a:off x="500062" y="928670"/>
            <a:ext cx="6215078" cy="794064"/>
          </a:xfrm>
          <a:prstGeom prst="rect">
            <a:avLst/>
          </a:prstGeom>
          <a:noFill/>
          <a:ln w="15875">
            <a:noFill/>
            <a:miter lim="800000"/>
            <a:headEnd/>
            <a:tailEnd/>
          </a:ln>
          <a:effectLst/>
        </p:spPr>
        <p:txBody>
          <a:bodyPr wrap="square">
            <a:spAutoFit/>
          </a:bodyPr>
          <a:lstStyle/>
          <a:p>
            <a:pPr algn="l" rtl="0" fontAlgn="base">
              <a:lnSpc>
                <a:spcPct val="114000"/>
              </a:lnSpc>
              <a:spcBef>
                <a:spcPct val="0"/>
              </a:spcBef>
              <a:spcAft>
                <a:spcPct val="0"/>
              </a:spcAft>
              <a:buClr>
                <a:srgbClr val="003366"/>
              </a:buClr>
              <a:buSzPct val="70000"/>
              <a:buFont typeface="Wingdings" pitchFamily="2" charset="2"/>
              <a:buNone/>
              <a:defRPr/>
            </a:pPr>
            <a:r>
              <a:rPr kumimoji="1" lang="en-US" altLang="ja-JP" sz="2000" b="1" kern="1200" dirty="0" smtClean="0">
                <a:solidFill>
                  <a:srgbClr val="EAEAEA"/>
                </a:solidFill>
                <a:latin typeface="Tahoma" pitchFamily="34" charset="0"/>
                <a:ea typeface="HGP創英角ｺﾞｼｯｸUB" pitchFamily="50" charset="-128"/>
                <a:cs typeface="+mn-cs"/>
              </a:rPr>
              <a:t>Tiny GW detector</a:t>
            </a:r>
            <a:r>
              <a:rPr lang="en-US" altLang="ja-JP" sz="2000" b="1" dirty="0" smtClean="0">
                <a:solidFill>
                  <a:srgbClr val="EAEAEA"/>
                </a:solidFill>
              </a:rPr>
              <a:t>   ~47g test masses inside</a:t>
            </a:r>
          </a:p>
          <a:p>
            <a:pPr algn="l" rtl="0" fontAlgn="base">
              <a:lnSpc>
                <a:spcPct val="114000"/>
              </a:lnSpc>
              <a:spcBef>
                <a:spcPct val="0"/>
              </a:spcBef>
              <a:spcAft>
                <a:spcPct val="0"/>
              </a:spcAft>
              <a:buClr>
                <a:srgbClr val="003366"/>
              </a:buClr>
              <a:buSzPct val="70000"/>
              <a:buFont typeface="Wingdings" pitchFamily="2" charset="2"/>
              <a:buNone/>
              <a:defRPr/>
            </a:pPr>
            <a:r>
              <a:rPr kumimoji="1" lang="en-US" altLang="ja-JP" sz="2000" b="1" kern="1200" dirty="0" smtClean="0">
                <a:solidFill>
                  <a:srgbClr val="EAEAEA"/>
                </a:solidFill>
                <a:latin typeface="Tahoma" pitchFamily="34" charset="0"/>
                <a:ea typeface="HGP創英角ｺﾞｼｯｸUB" pitchFamily="50" charset="-128"/>
                <a:cs typeface="+mn-cs"/>
              </a:rPr>
              <a:t>       </a:t>
            </a:r>
            <a:r>
              <a:rPr kumimoji="1" lang="en-US" altLang="ja-JP" sz="2000" b="1" kern="1200" dirty="0" smtClean="0">
                <a:solidFill>
                  <a:srgbClr val="EAEAEA"/>
                </a:solidFill>
                <a:latin typeface="Tahoma" pitchFamily="34" charset="0"/>
                <a:ea typeface="HGP創英角ｺﾞｼｯｸUB" pitchFamily="50" charset="-128"/>
                <a:cs typeface="+mn-cs"/>
                <a:sym typeface="Wingdings" pitchFamily="2" charset="2"/>
              </a:rPr>
              <a:t> Levitated control</a:t>
            </a:r>
            <a:r>
              <a:rPr lang="en-US" altLang="ja-JP" sz="2000" b="1" dirty="0" smtClean="0">
                <a:solidFill>
                  <a:srgbClr val="EAEAEA"/>
                </a:solidFill>
                <a:sym typeface="Wingdings" pitchFamily="2" charset="2"/>
              </a:rPr>
              <a:t> in space </a:t>
            </a:r>
            <a:endParaRPr kumimoji="1" lang="en-US" altLang="ja-JP" sz="1800" b="1" kern="1200" dirty="0">
              <a:solidFill>
                <a:srgbClr val="DDDDDD"/>
              </a:solidFill>
              <a:latin typeface="Tahoma" pitchFamily="34" charset="0"/>
              <a:ea typeface="HGP創英角ｺﾞｼｯｸUB" pitchFamily="50" charset="-128"/>
              <a:cs typeface="+mn-cs"/>
            </a:endParaRPr>
          </a:p>
        </p:txBody>
      </p:sp>
      <p:pic>
        <p:nvPicPr>
          <p:cNvPr id="913414"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23560"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23561"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23562"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23563"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64"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65"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3566" name="Picture 13" descr="IMG_0319"/>
          <p:cNvPicPr>
            <a:picLocks noChangeAspect="1" noChangeArrowheads="1"/>
          </p:cNvPicPr>
          <p:nvPr/>
        </p:nvPicPr>
        <p:blipFill>
          <a:blip r:embed="rId4"/>
          <a:srcRect/>
          <a:stretch>
            <a:fillRect/>
          </a:stretch>
        </p:blipFill>
        <p:spPr bwMode="auto">
          <a:xfrm>
            <a:off x="6784975" y="2492375"/>
            <a:ext cx="2179638" cy="1635125"/>
          </a:xfrm>
          <a:prstGeom prst="rect">
            <a:avLst/>
          </a:prstGeom>
          <a:noFill/>
          <a:ln w="9525">
            <a:noFill/>
            <a:miter lim="800000"/>
            <a:headEnd/>
            <a:tailEnd/>
          </a:ln>
        </p:spPr>
      </p:pic>
      <p:pic>
        <p:nvPicPr>
          <p:cNvPr id="23567" name="Picture 14" descr="CIMG1399"/>
          <p:cNvPicPr>
            <a:picLocks noChangeAspect="1" noChangeArrowheads="1"/>
          </p:cNvPicPr>
          <p:nvPr/>
        </p:nvPicPr>
        <p:blipFill>
          <a:blip r:embed="rId5"/>
          <a:srcRect/>
          <a:stretch>
            <a:fillRect/>
          </a:stretch>
        </p:blipFill>
        <p:spPr bwMode="auto">
          <a:xfrm>
            <a:off x="6784975" y="765175"/>
            <a:ext cx="2176463" cy="1633538"/>
          </a:xfrm>
          <a:prstGeom prst="rect">
            <a:avLst/>
          </a:prstGeom>
          <a:noFill/>
          <a:ln w="9525">
            <a:noFill/>
            <a:miter lim="800000"/>
            <a:headEnd/>
            <a:tailEnd/>
          </a:ln>
        </p:spPr>
      </p:pic>
      <p:pic>
        <p:nvPicPr>
          <p:cNvPr id="23568" name="Picture 15"/>
          <p:cNvPicPr>
            <a:picLocks noChangeAspect="1" noChangeArrowheads="1"/>
          </p:cNvPicPr>
          <p:nvPr/>
        </p:nvPicPr>
        <p:blipFill>
          <a:blip r:embed="rId6"/>
          <a:srcRect/>
          <a:stretch>
            <a:fillRect/>
          </a:stretch>
        </p:blipFill>
        <p:spPr bwMode="auto">
          <a:xfrm>
            <a:off x="6784975" y="4229100"/>
            <a:ext cx="2160588" cy="2152650"/>
          </a:xfrm>
          <a:prstGeom prst="rect">
            <a:avLst/>
          </a:prstGeom>
          <a:noFill/>
          <a:ln w="15875">
            <a:noFill/>
            <a:miter lim="800000"/>
            <a:headEnd/>
            <a:tailEnd/>
          </a:ln>
        </p:spPr>
      </p:pic>
      <p:pic>
        <p:nvPicPr>
          <p:cNvPr id="23569" name="Picture 16" descr="IMG_0261"/>
          <p:cNvPicPr>
            <a:picLocks noChangeAspect="1" noChangeArrowheads="1"/>
          </p:cNvPicPr>
          <p:nvPr/>
        </p:nvPicPr>
        <p:blipFill>
          <a:blip r:embed="rId7"/>
          <a:srcRect/>
          <a:stretch>
            <a:fillRect/>
          </a:stretch>
        </p:blipFill>
        <p:spPr bwMode="auto">
          <a:xfrm>
            <a:off x="4643438" y="5276850"/>
            <a:ext cx="1812925" cy="1104900"/>
          </a:xfrm>
          <a:prstGeom prst="rect">
            <a:avLst/>
          </a:prstGeom>
          <a:noFill/>
          <a:ln w="9525">
            <a:noFill/>
            <a:miter lim="800000"/>
            <a:headEnd/>
            <a:tailEnd/>
          </a:ln>
        </p:spPr>
      </p:pic>
      <p:pic>
        <p:nvPicPr>
          <p:cNvPr id="23570" name="Picture 17"/>
          <p:cNvPicPr>
            <a:picLocks noChangeAspect="1" noChangeArrowheads="1"/>
          </p:cNvPicPr>
          <p:nvPr/>
        </p:nvPicPr>
        <p:blipFill>
          <a:blip r:embed="rId8"/>
          <a:srcRect/>
          <a:stretch>
            <a:fillRect/>
          </a:stretch>
        </p:blipFill>
        <p:spPr bwMode="auto">
          <a:xfrm>
            <a:off x="611188" y="3141663"/>
            <a:ext cx="1511300" cy="1417637"/>
          </a:xfrm>
          <a:prstGeom prst="rect">
            <a:avLst/>
          </a:prstGeom>
          <a:noFill/>
          <a:ln w="15875">
            <a:noFill/>
            <a:miter lim="800000"/>
            <a:headEnd/>
            <a:tailEnd/>
          </a:ln>
        </p:spPr>
      </p:pic>
      <p:pic>
        <p:nvPicPr>
          <p:cNvPr id="23571" name="Picture 18"/>
          <p:cNvPicPr>
            <a:picLocks noChangeAspect="1" noChangeArrowheads="1"/>
          </p:cNvPicPr>
          <p:nvPr/>
        </p:nvPicPr>
        <p:blipFill>
          <a:blip r:embed="rId9"/>
          <a:srcRect/>
          <a:stretch>
            <a:fillRect/>
          </a:stretch>
        </p:blipFill>
        <p:spPr bwMode="auto">
          <a:xfrm>
            <a:off x="379413" y="4797425"/>
            <a:ext cx="1493837" cy="1511300"/>
          </a:xfrm>
          <a:prstGeom prst="rect">
            <a:avLst/>
          </a:prstGeom>
          <a:noFill/>
          <a:ln w="15875">
            <a:noFill/>
            <a:miter lim="800000"/>
            <a:headEnd/>
            <a:tailEnd/>
          </a:ln>
        </p:spPr>
      </p:pic>
      <p:sp>
        <p:nvSpPr>
          <p:cNvPr id="23572" name="Rectangle 19"/>
          <p:cNvSpPr>
            <a:spLocks noChangeArrowheads="1"/>
          </p:cNvSpPr>
          <p:nvPr/>
        </p:nvSpPr>
        <p:spPr bwMode="auto">
          <a:xfrm>
            <a:off x="538163"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23573"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23574"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23575" name="Rectangle 22"/>
          <p:cNvSpPr>
            <a:spLocks noChangeAspect="1" noChangeArrowheads="1"/>
          </p:cNvSpPr>
          <p:nvPr/>
        </p:nvSpPr>
        <p:spPr bwMode="auto">
          <a:xfrm>
            <a:off x="4910156" y="4643446"/>
            <a:ext cx="2305050" cy="646331"/>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Used for test-mass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position control</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Max current ~100mA</a:t>
            </a:r>
          </a:p>
        </p:txBody>
      </p:sp>
      <p:sp>
        <p:nvSpPr>
          <p:cNvPr id="23576"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7" name="Oval 24"/>
          <p:cNvSpPr>
            <a:spLocks noChangeArrowheads="1"/>
          </p:cNvSpPr>
          <p:nvPr/>
        </p:nvSpPr>
        <p:spPr bwMode="auto">
          <a:xfrm rot="1800000">
            <a:off x="7571018" y="1447850"/>
            <a:ext cx="410701" cy="649188"/>
          </a:xfrm>
          <a:prstGeom prst="ellipse">
            <a:avLst/>
          </a:prstGeom>
          <a:noFill/>
          <a:ln w="38100">
            <a:solidFill>
              <a:srgbClr val="3366FF"/>
            </a:solidFill>
            <a:round/>
            <a:headEnd/>
            <a:tailEnd/>
          </a:ln>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8" name="Line 25"/>
          <p:cNvSpPr>
            <a:spLocks noChangeShapeType="1"/>
          </p:cNvSpPr>
          <p:nvPr/>
        </p:nvSpPr>
        <p:spPr bwMode="auto">
          <a:xfrm flipH="1">
            <a:off x="7667625" y="2060575"/>
            <a:ext cx="1588" cy="431800"/>
          </a:xfrm>
          <a:prstGeom prst="line">
            <a:avLst/>
          </a:prstGeom>
          <a:noFill/>
          <a:ln w="38100">
            <a:solidFill>
              <a:srgbClr val="3366FF"/>
            </a:solidFill>
            <a:round/>
            <a:headEnd/>
            <a:tailEnd type="stealth" w="med" len="med"/>
          </a:ln>
        </p:spPr>
        <p:txBody>
          <a:bodyPr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9" name="Rectangle 26"/>
          <p:cNvSpPr>
            <a:spLocks noChangeArrowheads="1"/>
          </p:cNvSpPr>
          <p:nvPr/>
        </p:nvSpPr>
        <p:spPr bwMode="auto">
          <a:xfrm>
            <a:off x="8134350" y="3784600"/>
            <a:ext cx="901700" cy="365125"/>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99CCFF"/>
                </a:solidFill>
                <a:latin typeface="Tahoma" pitchFamily="34" charset="0"/>
                <a:ea typeface="HGP創英角ｺﾞｼｯｸUB" pitchFamily="50" charset="-128"/>
                <a:cs typeface="+mn-cs"/>
              </a:rPr>
              <a:t>2 TAMs </a:t>
            </a:r>
          </a:p>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99CCFF"/>
                </a:solidFill>
                <a:latin typeface="Tahoma" pitchFamily="34" charset="0"/>
                <a:ea typeface="HGP創英角ｺﾞｼｯｸUB" pitchFamily="50" charset="-128"/>
                <a:cs typeface="+mn-cs"/>
              </a:rPr>
              <a:t>in the frame</a:t>
            </a:r>
          </a:p>
        </p:txBody>
      </p:sp>
      <p:sp>
        <p:nvSpPr>
          <p:cNvPr id="28" name="Rectangle 26"/>
          <p:cNvSpPr>
            <a:spLocks noChangeArrowheads="1"/>
          </p:cNvSpPr>
          <p:nvPr/>
        </p:nvSpPr>
        <p:spPr bwMode="auto">
          <a:xfrm>
            <a:off x="7858148" y="2214554"/>
            <a:ext cx="1187452" cy="230832"/>
          </a:xfrm>
          <a:prstGeom prst="rect">
            <a:avLst/>
          </a:prstGeom>
          <a:noFill/>
          <a:ln w="15875">
            <a:noFill/>
            <a:miter lim="800000"/>
            <a:headEnd/>
            <a:tailEnd/>
          </a:ln>
        </p:spPr>
        <p:txBody>
          <a:bodyPr wrap="square">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003366">
                    <a:lumMod val="60000"/>
                    <a:lumOff val="40000"/>
                  </a:srgbClr>
                </a:solidFill>
                <a:latin typeface="Tahoma" pitchFamily="34" charset="0"/>
                <a:ea typeface="HGP創英角ｺﾞｼｯｸUB" pitchFamily="50" charset="-128"/>
                <a:cs typeface="+mn-cs"/>
              </a:rPr>
              <a:t>SWIMmn Module</a:t>
            </a:r>
          </a:p>
        </p:txBody>
      </p:sp>
    </p:spTree>
  </p:cSld>
  <p:clrMapOvr>
    <a:masterClrMapping/>
  </p:clrMapOvr>
  <p:transition advTm="52992"/>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ChangeArrowheads="1"/>
          </p:cNvSpPr>
          <p:nvPr/>
        </p:nvSpPr>
        <p:spPr bwMode="auto">
          <a:xfrm>
            <a:off x="714347" y="2571744"/>
            <a:ext cx="2500331" cy="2571768"/>
          </a:xfrm>
          <a:prstGeom prst="roundRect">
            <a:avLst>
              <a:gd name="adj" fmla="val 3069"/>
            </a:avLst>
          </a:prstGeom>
          <a:solidFill>
            <a:srgbClr val="C0C0C0">
              <a:alpha val="15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25378" name="Rectangle 2"/>
          <p:cNvSpPr>
            <a:spLocks noGrp="1" noChangeArrowheads="1"/>
          </p:cNvSpPr>
          <p:nvPr>
            <p:ph type="title"/>
          </p:nvPr>
        </p:nvSpPr>
        <p:spPr/>
        <p:txBody>
          <a:bodyPr/>
          <a:lstStyle/>
          <a:p>
            <a:r>
              <a:rPr lang="en-US" altLang="ja-JP" dirty="0" smtClean="0"/>
              <a:t>Successful control</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357158" y="928670"/>
            <a:ext cx="300039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8F8F8"/>
                </a:solidFill>
              </a:rPr>
              <a:t>SWIM </a:t>
            </a:r>
          </a:p>
          <a:p>
            <a:pPr algn="l">
              <a:lnSpc>
                <a:spcPct val="110000"/>
              </a:lnSpc>
              <a:buClr>
                <a:srgbClr val="003366"/>
              </a:buClr>
              <a:buSzPct val="70000"/>
              <a:buNone/>
            </a:pPr>
            <a:r>
              <a:rPr lang="en-US" altLang="ja-JP" sz="2000" b="1" dirty="0" smtClean="0">
                <a:solidFill>
                  <a:srgbClr val="F8F8F8"/>
                </a:solidFill>
              </a:rPr>
              <a:t>  In-orbit operation</a:t>
            </a:r>
            <a:endParaRPr kumimoji="1" lang="ja-JP" altLang="en-US" sz="2000" b="1" kern="1200" dirty="0">
              <a:solidFill>
                <a:srgbClr val="F8F8F8"/>
              </a:solidFill>
              <a:latin typeface="Tahoma" pitchFamily="34" charset="0"/>
              <a:ea typeface="HGP創英角ｺﾞｼｯｸUB" pitchFamily="50" charset="-128"/>
              <a:cs typeface="+mn-cs"/>
            </a:endParaRPr>
          </a:p>
        </p:txBody>
      </p:sp>
      <p:pic>
        <p:nvPicPr>
          <p:cNvPr id="14" name="図 13" descr="090512_SWIM_seigyo.jpg"/>
          <p:cNvPicPr>
            <a:picLocks noChangeAspect="1"/>
          </p:cNvPicPr>
          <p:nvPr/>
        </p:nvPicPr>
        <p:blipFill>
          <a:blip r:embed="rId3"/>
          <a:stretch>
            <a:fillRect/>
          </a:stretch>
        </p:blipFill>
        <p:spPr>
          <a:xfrm>
            <a:off x="3571868" y="844398"/>
            <a:ext cx="5357850" cy="5513560"/>
          </a:xfrm>
          <a:prstGeom prst="rect">
            <a:avLst/>
          </a:prstGeom>
        </p:spPr>
      </p:pic>
      <p:sp>
        <p:nvSpPr>
          <p:cNvPr id="1125391" name="Rectangle 15"/>
          <p:cNvSpPr>
            <a:spLocks noChangeArrowheads="1"/>
          </p:cNvSpPr>
          <p:nvPr/>
        </p:nvSpPr>
        <p:spPr bwMode="auto">
          <a:xfrm>
            <a:off x="5357818" y="917554"/>
            <a:ext cx="1714512"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5050"/>
                </a:solidFill>
                <a:latin typeface="Tahoma" pitchFamily="34" charset="0"/>
                <a:ea typeface="HGP創英角ｺﾞｼｯｸUB" pitchFamily="50" charset="-128"/>
                <a:cs typeface="+mn-cs"/>
                <a:sym typeface="Wingdings" pitchFamily="2" charset="2"/>
              </a:rPr>
              <a:t>z control on</a:t>
            </a:r>
            <a:endParaRPr kumimoji="1" lang="ja-JP" altLang="en-US" sz="1800" b="1" kern="1200" dirty="0">
              <a:solidFill>
                <a:srgbClr val="FF5050"/>
              </a:solidFill>
              <a:latin typeface="Tahoma" pitchFamily="34" charset="0"/>
              <a:ea typeface="HGP創英角ｺﾞｼｯｸUB" pitchFamily="50" charset="-128"/>
              <a:cs typeface="+mn-cs"/>
            </a:endParaRPr>
          </a:p>
        </p:txBody>
      </p:sp>
      <p:sp>
        <p:nvSpPr>
          <p:cNvPr id="16" name="Rectangle 15"/>
          <p:cNvSpPr>
            <a:spLocks noChangeArrowheads="1"/>
          </p:cNvSpPr>
          <p:nvPr/>
        </p:nvSpPr>
        <p:spPr bwMode="auto">
          <a:xfrm>
            <a:off x="7000892" y="3460596"/>
            <a:ext cx="192882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chemeClr val="tx1">
                    <a:lumMod val="60000"/>
                    <a:lumOff val="40000"/>
                  </a:schemeClr>
                </a:solidFill>
                <a:sym typeface="Wingdings" pitchFamily="2" charset="2"/>
              </a:rPr>
              <a:t>yaw</a:t>
            </a:r>
            <a:r>
              <a:rPr kumimoji="1" lang="en-US" altLang="ja-JP" sz="1800" b="1" kern="1200" dirty="0" smtClean="0">
                <a:solidFill>
                  <a:schemeClr val="tx1">
                    <a:lumMod val="60000"/>
                    <a:lumOff val="40000"/>
                  </a:schemeClr>
                </a:solidFill>
                <a:latin typeface="Tahoma" pitchFamily="34" charset="0"/>
                <a:ea typeface="HGP創英角ｺﾞｼｯｸUB" pitchFamily="50" charset="-128"/>
                <a:cs typeface="+mn-cs"/>
                <a:sym typeface="Wingdings" pitchFamily="2" charset="2"/>
              </a:rPr>
              <a:t> control on</a:t>
            </a:r>
            <a:endParaRPr kumimoji="1" lang="ja-JP" altLang="en-US" sz="1800" b="1" kern="1200" dirty="0">
              <a:solidFill>
                <a:schemeClr val="tx1">
                  <a:lumMod val="60000"/>
                  <a:lumOff val="40000"/>
                </a:schemeClr>
              </a:solidFill>
              <a:latin typeface="Tahoma" pitchFamily="34" charset="0"/>
              <a:ea typeface="HGP創英角ｺﾞｼｯｸUB" pitchFamily="50" charset="-128"/>
              <a:cs typeface="+mn-cs"/>
            </a:endParaRPr>
          </a:p>
        </p:txBody>
      </p:sp>
      <p:sp>
        <p:nvSpPr>
          <p:cNvPr id="17" name="Line 224"/>
          <p:cNvSpPr>
            <a:spLocks noChangeShapeType="1"/>
          </p:cNvSpPr>
          <p:nvPr/>
        </p:nvSpPr>
        <p:spPr bwMode="auto">
          <a:xfrm flipH="1">
            <a:off x="5072065" y="1142984"/>
            <a:ext cx="285752" cy="214315"/>
          </a:xfrm>
          <a:prstGeom prst="line">
            <a:avLst/>
          </a:prstGeom>
          <a:noFill/>
          <a:ln w="38100">
            <a:solidFill>
              <a:srgbClr val="FF7C80"/>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9" name="Line 224"/>
          <p:cNvSpPr>
            <a:spLocks noChangeShapeType="1"/>
          </p:cNvSpPr>
          <p:nvPr/>
        </p:nvSpPr>
        <p:spPr bwMode="auto">
          <a:xfrm flipH="1" flipV="1">
            <a:off x="6643702" y="3643313"/>
            <a:ext cx="428628" cy="45719"/>
          </a:xfrm>
          <a:prstGeom prst="line">
            <a:avLst/>
          </a:prstGeom>
          <a:noFill/>
          <a:ln w="38100">
            <a:solidFill>
              <a:schemeClr val="tx2">
                <a:lumMod val="60000"/>
                <a:lumOff val="4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0" name="Rectangle 14"/>
          <p:cNvSpPr>
            <a:spLocks noChangeArrowheads="1"/>
          </p:cNvSpPr>
          <p:nvPr/>
        </p:nvSpPr>
        <p:spPr bwMode="auto">
          <a:xfrm>
            <a:off x="357159" y="5572140"/>
            <a:ext cx="3643337"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Operation:  May 12, 2009</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1" name="Rectangle 14"/>
          <p:cNvSpPr>
            <a:spLocks noChangeArrowheads="1"/>
          </p:cNvSpPr>
          <p:nvPr/>
        </p:nvSpPr>
        <p:spPr bwMode="auto">
          <a:xfrm>
            <a:off x="357159" y="5960926"/>
            <a:ext cx="3286148"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Downlink:   ~ a week</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2" name="Rectangle 14"/>
          <p:cNvSpPr>
            <a:spLocks noChangeArrowheads="1"/>
          </p:cNvSpPr>
          <p:nvPr/>
        </p:nvSpPr>
        <p:spPr bwMode="auto">
          <a:xfrm>
            <a:off x="500034" y="2071678"/>
            <a:ext cx="285752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8F8F8"/>
                </a:solidFill>
              </a:rPr>
              <a:t>Test mass controlled</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23" name="Rectangle 14"/>
          <p:cNvSpPr>
            <a:spLocks noChangeArrowheads="1"/>
          </p:cNvSpPr>
          <p:nvPr/>
        </p:nvSpPr>
        <p:spPr bwMode="auto">
          <a:xfrm>
            <a:off x="785786" y="3084459"/>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Damped oscillation</a:t>
            </a: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(in pitch DoF)</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4" name="Rectangle 14"/>
          <p:cNvSpPr>
            <a:spLocks noChangeArrowheads="1"/>
          </p:cNvSpPr>
          <p:nvPr/>
        </p:nvSpPr>
        <p:spPr bwMode="auto">
          <a:xfrm>
            <a:off x="785786" y="2674778"/>
            <a:ext cx="2643206"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Error signal </a:t>
            </a:r>
            <a:r>
              <a:rPr lang="en-US" altLang="ja-JP" sz="1800" b="1" dirty="0" smtClean="0">
                <a:solidFill>
                  <a:srgbClr val="F8F8F8"/>
                </a:solidFill>
                <a:sym typeface="Wingdings" pitchFamily="2" charset="2"/>
              </a:rPr>
              <a:t> zero</a:t>
            </a:r>
            <a:r>
              <a:rPr lang="en-US" altLang="ja-JP" sz="1800" b="1" dirty="0" smtClean="0">
                <a:solidFill>
                  <a:srgbClr val="F8F8F8"/>
                </a:solidFill>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5" name="Rectangle 14"/>
          <p:cNvSpPr>
            <a:spLocks noChangeArrowheads="1"/>
          </p:cNvSpPr>
          <p:nvPr/>
        </p:nvSpPr>
        <p:spPr bwMode="auto">
          <a:xfrm>
            <a:off x="785786" y="4441781"/>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Signal injection</a:t>
            </a: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 OL trans. Fn.</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6" name="Rectangle 14"/>
          <p:cNvSpPr>
            <a:spLocks noChangeArrowheads="1"/>
          </p:cNvSpPr>
          <p:nvPr/>
        </p:nvSpPr>
        <p:spPr bwMode="auto">
          <a:xfrm>
            <a:off x="785786" y="3743778"/>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Free oscillation</a:t>
            </a:r>
          </a:p>
          <a:p>
            <a:pPr algn="l">
              <a:lnSpc>
                <a:spcPct val="110000"/>
              </a:lnSpc>
              <a:buClr>
                <a:srgbClr val="003366"/>
              </a:buClr>
              <a:buSzPct val="70000"/>
              <a:buNone/>
            </a:pPr>
            <a:r>
              <a:rPr lang="en-US" altLang="ja-JP" sz="1800" b="1" dirty="0" smtClean="0">
                <a:solidFill>
                  <a:srgbClr val="F8F8F8"/>
                </a:solidFill>
                <a:sym typeface="Wingdings" pitchFamily="2" charset="2"/>
              </a:rPr>
              <a:t>    in x and y DoF</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8" name="Rectangle 21"/>
          <p:cNvSpPr>
            <a:spLocks noChangeArrowheads="1"/>
          </p:cNvSpPr>
          <p:nvPr/>
        </p:nvSpPr>
        <p:spPr bwMode="auto">
          <a:xfrm>
            <a:off x="7504139" y="5929330"/>
            <a:ext cx="1568455"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By </a:t>
            </a:r>
            <a:endParaRPr lang="en-US" altLang="ja-JP" sz="1400" b="1" dirty="0" smtClean="0">
              <a:solidFill>
                <a:srgbClr val="969696"/>
              </a:solidFill>
            </a:endParaRPr>
          </a:p>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W.Kokuyama</a:t>
            </a:r>
            <a:endParaRPr kumimoji="1" lang="ja-JP" altLang="en-US" sz="1400" b="1" kern="1200" dirty="0">
              <a:solidFill>
                <a:srgbClr val="969696"/>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642910" y="2928934"/>
            <a:ext cx="3429024" cy="157163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 Interferometer</a:t>
            </a:r>
            <a:endParaRPr lang="en-US" altLang="ja-JP" dirty="0"/>
          </a:p>
        </p:txBody>
      </p:sp>
      <p:sp>
        <p:nvSpPr>
          <p:cNvPr id="16"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18" name="Text Box 3"/>
          <p:cNvSpPr txBox="1">
            <a:spLocks noChangeArrowheads="1"/>
          </p:cNvSpPr>
          <p:nvPr/>
        </p:nvSpPr>
        <p:spPr bwMode="auto">
          <a:xfrm>
            <a:off x="509593" y="1740747"/>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3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1"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6"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4"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1"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2"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7"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4"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5"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1000km</a:t>
              </a:r>
            </a:p>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Arm </a:t>
              </a:r>
              <a:r>
                <a:rPr kumimoji="1" lang="en-US" altLang="ja-JP" sz="1600" b="1" kern="1200" dirty="0">
                  <a:solidFill>
                    <a:srgbClr val="CCFFCC"/>
                  </a:solidFill>
                  <a:latin typeface="+mj-lt"/>
                  <a:ea typeface="ＭＳ Ｐゴシック" pitchFamily="50" charset="-128"/>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723907" y="3000372"/>
            <a:ext cx="3705217" cy="1421928"/>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Baseline</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3 S/C  formation flight</a:t>
            </a:r>
          </a:p>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      3 FP interferometers</a:t>
            </a:r>
            <a:endParaRPr kumimoji="1" lang="en-US" altLang="ja-JP" sz="1800" b="1" kern="1200" dirty="0" smtClean="0">
              <a:solidFill>
                <a:srgbClr val="CCFFCC"/>
              </a:solidFill>
              <a:latin typeface="+mj-lt"/>
              <a:ea typeface="ＭＳ Ｐゴシック" pitchFamily="50" charset="-128"/>
              <a:cs typeface="+mn-cs"/>
            </a:endParaRP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      Drag-free control</a:t>
            </a:r>
            <a:endParaRPr kumimoji="1" lang="en-US" altLang="ja-JP" sz="1800" b="1" kern="1200" dirty="0">
              <a:solidFill>
                <a:srgbClr val="CCFFCC"/>
              </a:solidFill>
              <a:latin typeface="+mj-lt"/>
              <a:ea typeface="ＭＳ Ｐゴシック" pitchFamily="50" charset="-128"/>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Targets and Science</a:t>
            </a:r>
            <a:endParaRPr lang="ja-JP" altLang="en-US" dirty="0"/>
          </a:p>
        </p:txBody>
      </p:sp>
      <p:sp>
        <p:nvSpPr>
          <p:cNvPr id="30"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1144835" name="AutoShape 3"/>
          <p:cNvSpPr>
            <a:spLocks noChangeAspect="1" noChangeArrowheads="1"/>
          </p:cNvSpPr>
          <p:nvPr/>
        </p:nvSpPr>
        <p:spPr bwMode="auto">
          <a:xfrm>
            <a:off x="868390" y="1991016"/>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44836" name="Picture 4"/>
          <p:cNvPicPr>
            <a:picLocks noChangeAspect="1" noChangeArrowheads="1"/>
          </p:cNvPicPr>
          <p:nvPr/>
        </p:nvPicPr>
        <p:blipFill>
          <a:blip r:embed="rId3">
            <a:lum bright="-60000" contrast="-100000"/>
          </a:blip>
          <a:srcRect/>
          <a:stretch>
            <a:fillRect/>
          </a:stretch>
        </p:blipFill>
        <p:spPr bwMode="auto">
          <a:xfrm>
            <a:off x="962052" y="1967203"/>
            <a:ext cx="7343775" cy="4271963"/>
          </a:xfrm>
          <a:prstGeom prst="rect">
            <a:avLst/>
          </a:prstGeom>
          <a:noFill/>
          <a:ln w="15875">
            <a:noFill/>
            <a:miter lim="800000"/>
            <a:headEnd/>
            <a:tailEnd/>
          </a:ln>
          <a:effectLst/>
        </p:spPr>
      </p:pic>
      <p:sp>
        <p:nvSpPr>
          <p:cNvPr id="1144838" name="Rectangle 6"/>
          <p:cNvSpPr>
            <a:spLocks noChangeAspect="1" noChangeArrowheads="1"/>
          </p:cNvSpPr>
          <p:nvPr/>
        </p:nvSpPr>
        <p:spPr bwMode="auto">
          <a:xfrm>
            <a:off x="6572264" y="3538839"/>
            <a:ext cx="1087157"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99FF"/>
                </a:solidFill>
              </a:rPr>
              <a:t>  DECIGO </a:t>
            </a:r>
          </a:p>
          <a:p>
            <a:pPr algn="l">
              <a:lnSpc>
                <a:spcPct val="90000"/>
              </a:lnSpc>
              <a:buFontTx/>
              <a:buNone/>
            </a:pPr>
            <a:r>
              <a:rPr lang="en-US" altLang="ja-JP" sz="1400" b="1" dirty="0">
                <a:solidFill>
                  <a:srgbClr val="CC99FF"/>
                </a:solidFill>
              </a:rPr>
              <a:t>  </a:t>
            </a:r>
            <a:r>
              <a:rPr lang="en-US" altLang="ja-JP" sz="1400" b="1" dirty="0" smtClean="0">
                <a:solidFill>
                  <a:srgbClr val="CC99FF"/>
                </a:solidFill>
              </a:rPr>
              <a:t>  (1 unit)</a:t>
            </a:r>
            <a:endParaRPr lang="en-US" altLang="ja-JP" sz="1400" b="1" dirty="0">
              <a:solidFill>
                <a:srgbClr val="CC99FF"/>
              </a:solidFill>
            </a:endParaRPr>
          </a:p>
        </p:txBody>
      </p:sp>
      <p:grpSp>
        <p:nvGrpSpPr>
          <p:cNvPr id="44" name="グループ化 43"/>
          <p:cNvGrpSpPr/>
          <p:nvPr/>
        </p:nvGrpSpPr>
        <p:grpSpPr>
          <a:xfrm>
            <a:off x="3435584" y="2662547"/>
            <a:ext cx="3422432" cy="1266811"/>
            <a:chOff x="3435584" y="2662547"/>
            <a:chExt cx="3422432" cy="1266811"/>
          </a:xfrm>
        </p:grpSpPr>
        <p:sp>
          <p:nvSpPr>
            <p:cNvPr id="35" name="爆発 2 34"/>
            <p:cNvSpPr/>
            <p:nvPr/>
          </p:nvSpPr>
          <p:spPr bwMode="auto">
            <a:xfrm>
              <a:off x="5254657" y="3357854"/>
              <a:ext cx="642942" cy="571504"/>
            </a:xfrm>
            <a:prstGeom prst="irregularSeal2">
              <a:avLst/>
            </a:prstGeom>
            <a:solidFill>
              <a:srgbClr val="FFCC99">
                <a:alpha val="50000"/>
              </a:srgbClr>
            </a:solidFill>
            <a:ln w="15875" cap="flat" cmpd="sng" algn="ctr">
              <a:solidFill>
                <a:srgbClr val="FFCC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4" name="直線矢印コネクタ 33"/>
            <p:cNvCxnSpPr/>
            <p:nvPr/>
          </p:nvCxnSpPr>
          <p:spPr bwMode="auto">
            <a:xfrm>
              <a:off x="3468707" y="3000664"/>
              <a:ext cx="2071702" cy="642942"/>
            </a:xfrm>
            <a:prstGeom prst="straightConnector1">
              <a:avLst/>
            </a:prstGeom>
            <a:solidFill>
              <a:srgbClr val="FAFFC9">
                <a:alpha val="50000"/>
              </a:srgbClr>
            </a:solidFill>
            <a:ln w="127000" cap="flat" cmpd="sng" algn="ctr">
              <a:solidFill>
                <a:srgbClr val="FFC000"/>
              </a:solidFill>
              <a:prstDash val="solid"/>
              <a:round/>
              <a:headEnd type="none" w="med" len="med"/>
              <a:tailEnd type="stealth"/>
            </a:ln>
            <a:effectLst/>
          </p:spPr>
        </p:cxnSp>
        <p:sp>
          <p:nvSpPr>
            <p:cNvPr id="37" name="Rectangle 32"/>
            <p:cNvSpPr>
              <a:spLocks noChangeArrowheads="1"/>
            </p:cNvSpPr>
            <p:nvPr/>
          </p:nvSpPr>
          <p:spPr bwMode="auto">
            <a:xfrm rot="1080139">
              <a:off x="3435584" y="2662547"/>
              <a:ext cx="2619645" cy="430887"/>
            </a:xfrm>
            <a:prstGeom prst="rect">
              <a:avLst/>
            </a:prstGeom>
            <a:solidFill>
              <a:srgbClr val="FFCC99">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FCC99"/>
                  </a:solidFill>
                  <a:latin typeface="Tahoma" pitchFamily="34" charset="0"/>
                  <a:ea typeface="HGP創英角ｺﾞｼｯｸUB" pitchFamily="50" charset="-128"/>
                </a:rPr>
                <a:t>IMBH</a:t>
              </a:r>
              <a:r>
                <a:rPr lang="en-US" altLang="ja-JP" sz="2000" b="1" dirty="0" smtClean="0">
                  <a:solidFill>
                    <a:srgbClr val="FFCC99"/>
                  </a:solidFill>
                </a:rPr>
                <a:t> </a:t>
              </a:r>
              <a:r>
                <a:rPr lang="en-US" altLang="ja-JP" sz="2000" b="1" dirty="0" smtClean="0">
                  <a:solidFill>
                    <a:srgbClr val="FFCC99"/>
                  </a:solidFill>
                  <a:latin typeface="Tahoma" pitchFamily="34" charset="0"/>
                  <a:ea typeface="HGP創英角ｺﾞｼｯｸUB" pitchFamily="50" charset="-128"/>
                </a:rPr>
                <a:t>inspiral </a:t>
              </a:r>
              <a:r>
                <a:rPr lang="en-US" altLang="ja-JP" sz="1600" b="1" dirty="0" smtClean="0">
                  <a:solidFill>
                    <a:srgbClr val="FFCC99"/>
                  </a:solidFill>
                  <a:latin typeface="Tahoma" pitchFamily="34" charset="0"/>
                  <a:ea typeface="HGP創英角ｺﾞｼｯｸUB" pitchFamily="50" charset="-128"/>
                </a:rPr>
                <a:t>(z~1)</a:t>
              </a:r>
              <a:endParaRPr lang="ja-JP" altLang="en-US" sz="1600" b="1" dirty="0">
                <a:solidFill>
                  <a:srgbClr val="FFCC99"/>
                </a:solidFill>
                <a:latin typeface="Tahoma" pitchFamily="34" charset="0"/>
                <a:ea typeface="HGP創英角ｺﾞｼｯｸUB" pitchFamily="50" charset="-128"/>
              </a:endParaRPr>
            </a:p>
          </p:txBody>
        </p:sp>
        <p:sp>
          <p:nvSpPr>
            <p:cNvPr id="51" name="Rectangle 32"/>
            <p:cNvSpPr>
              <a:spLocks noChangeArrowheads="1"/>
            </p:cNvSpPr>
            <p:nvPr/>
          </p:nvSpPr>
          <p:spPr bwMode="auto">
            <a:xfrm>
              <a:off x="5772587" y="3538839"/>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grpSp>
      <p:sp>
        <p:nvSpPr>
          <p:cNvPr id="52" name="Text Box 3"/>
          <p:cNvSpPr txBox="1">
            <a:spLocks noChangeArrowheads="1"/>
          </p:cNvSpPr>
          <p:nvPr/>
        </p:nvSpPr>
        <p:spPr bwMode="auto">
          <a:xfrm>
            <a:off x="4041440" y="5824855"/>
            <a:ext cx="271464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Frequency   [Hz]</a:t>
            </a:r>
            <a:endParaRPr kumimoji="1" lang="en-US" altLang="ja-JP" sz="2000" b="1" kern="1200" dirty="0">
              <a:solidFill>
                <a:srgbClr val="FFFFFF"/>
              </a:solidFill>
              <a:latin typeface="+mj-lt"/>
              <a:ea typeface="ＭＳ Ｐゴシック" pitchFamily="50" charset="-128"/>
              <a:cs typeface="+mn-cs"/>
            </a:endParaRPr>
          </a:p>
        </p:txBody>
      </p:sp>
      <p:sp>
        <p:nvSpPr>
          <p:cNvPr id="53" name="Text Box 3"/>
          <p:cNvSpPr txBox="1">
            <a:spLocks noChangeArrowheads="1"/>
          </p:cNvSpPr>
          <p:nvPr/>
        </p:nvSpPr>
        <p:spPr bwMode="auto">
          <a:xfrm rot="-5400000">
            <a:off x="-447860" y="3649323"/>
            <a:ext cx="3357587"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GW amplitude   [Hz</a:t>
            </a:r>
            <a:r>
              <a:rPr lang="en-US" altLang="ja-JP" sz="2000" b="1" baseline="30000" dirty="0" smtClean="0">
                <a:solidFill>
                  <a:srgbClr val="FFFFFF"/>
                </a:solidFill>
                <a:latin typeface="+mj-lt"/>
                <a:ea typeface="ＭＳ Ｐゴシック" pitchFamily="50" charset="-128"/>
              </a:rPr>
              <a:t>-1/2</a:t>
            </a:r>
            <a:r>
              <a:rPr lang="en-US" altLang="ja-JP" sz="2000" b="1" dirty="0" smtClean="0">
                <a:solidFill>
                  <a:srgbClr val="FFFFFF"/>
                </a:solidFill>
                <a:latin typeface="+mj-lt"/>
                <a:ea typeface="ＭＳ Ｐゴシック" pitchFamily="50" charset="-128"/>
              </a:rPr>
              <a:t>]</a:t>
            </a:r>
            <a:endParaRPr kumimoji="1" lang="en-US" altLang="ja-JP" sz="2000" b="1" kern="1200" dirty="0">
              <a:solidFill>
                <a:srgbClr val="FFFFFF"/>
              </a:solidFill>
              <a:latin typeface="+mj-lt"/>
              <a:ea typeface="ＭＳ Ｐゴシック" pitchFamily="50" charset="-128"/>
              <a:cs typeface="+mn-cs"/>
            </a:endParaRPr>
          </a:p>
        </p:txBody>
      </p:sp>
      <p:sp>
        <p:nvSpPr>
          <p:cNvPr id="54" name="正方形/長方形 53"/>
          <p:cNvSpPr/>
          <p:nvPr/>
        </p:nvSpPr>
        <p:spPr bwMode="auto">
          <a:xfrm>
            <a:off x="2214546" y="2181517"/>
            <a:ext cx="5786478" cy="3357586"/>
          </a:xfrm>
          <a:prstGeom prst="rect">
            <a:avLst/>
          </a:prstGeom>
          <a:no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5" name="Text Box 3"/>
          <p:cNvSpPr txBox="1">
            <a:spLocks noChangeArrowheads="1"/>
          </p:cNvSpPr>
          <p:nvPr/>
        </p:nvSpPr>
        <p:spPr bwMode="auto">
          <a:xfrm>
            <a:off x="2571736" y="5539103"/>
            <a:ext cx="785818"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56" name="Text Box 3"/>
          <p:cNvSpPr txBox="1">
            <a:spLocks noChangeArrowheads="1"/>
          </p:cNvSpPr>
          <p:nvPr/>
        </p:nvSpPr>
        <p:spPr bwMode="auto">
          <a:xfrm>
            <a:off x="3857620"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7" name="Text Box 3"/>
          <p:cNvSpPr txBox="1">
            <a:spLocks noChangeArrowheads="1"/>
          </p:cNvSpPr>
          <p:nvPr/>
        </p:nvSpPr>
        <p:spPr bwMode="auto">
          <a:xfrm>
            <a:off x="5143504"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0</a:t>
            </a:r>
            <a:endParaRPr kumimoji="1" lang="en-US" altLang="ja-JP" sz="2000" b="1" kern="1200" baseline="30000" dirty="0">
              <a:solidFill>
                <a:srgbClr val="FFFFFF"/>
              </a:solidFill>
              <a:latin typeface="+mj-lt"/>
              <a:ea typeface="ＭＳ Ｐゴシック" pitchFamily="50" charset="-128"/>
              <a:cs typeface="+mn-cs"/>
            </a:endParaRPr>
          </a:p>
        </p:txBody>
      </p:sp>
      <p:sp>
        <p:nvSpPr>
          <p:cNvPr id="58" name="Text Box 3"/>
          <p:cNvSpPr txBox="1">
            <a:spLocks noChangeArrowheads="1"/>
          </p:cNvSpPr>
          <p:nvPr/>
        </p:nvSpPr>
        <p:spPr bwMode="auto">
          <a:xfrm>
            <a:off x="6500826"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9" name="Text Box 3"/>
          <p:cNvSpPr txBox="1">
            <a:spLocks noChangeArrowheads="1"/>
          </p:cNvSpPr>
          <p:nvPr/>
        </p:nvSpPr>
        <p:spPr bwMode="auto">
          <a:xfrm>
            <a:off x="7715272"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60" name="Text Box 3"/>
          <p:cNvSpPr txBox="1">
            <a:spLocks noChangeArrowheads="1"/>
          </p:cNvSpPr>
          <p:nvPr/>
        </p:nvSpPr>
        <p:spPr bwMode="auto">
          <a:xfrm>
            <a:off x="1428728" y="4434496"/>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-24</a:t>
            </a:r>
            <a:endParaRPr kumimoji="1" lang="en-US" altLang="ja-JP" sz="2000" b="1" kern="1200" baseline="30000" dirty="0">
              <a:solidFill>
                <a:srgbClr val="FFFFFF"/>
              </a:solidFill>
              <a:latin typeface="+mj-lt"/>
              <a:ea typeface="ＭＳ Ｐゴシック" pitchFamily="50" charset="-128"/>
              <a:cs typeface="+mn-cs"/>
            </a:endParaRPr>
          </a:p>
        </p:txBody>
      </p:sp>
      <p:sp>
        <p:nvSpPr>
          <p:cNvPr id="61" name="Text Box 3"/>
          <p:cNvSpPr txBox="1">
            <a:spLocks noChangeArrowheads="1"/>
          </p:cNvSpPr>
          <p:nvPr/>
        </p:nvSpPr>
        <p:spPr bwMode="auto">
          <a:xfrm>
            <a:off x="1428728" y="3824591"/>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-22</a:t>
            </a:r>
            <a:endParaRPr kumimoji="1" lang="en-US" altLang="ja-JP" sz="2000" b="1" kern="1200" baseline="30000" dirty="0">
              <a:solidFill>
                <a:srgbClr val="FFFFFF"/>
              </a:solidFill>
              <a:latin typeface="+mj-lt"/>
              <a:ea typeface="ＭＳ Ｐゴシック" pitchFamily="50" charset="-128"/>
              <a:cs typeface="+mn-cs"/>
            </a:endParaRPr>
          </a:p>
        </p:txBody>
      </p:sp>
      <p:sp>
        <p:nvSpPr>
          <p:cNvPr id="62" name="Text Box 3"/>
          <p:cNvSpPr txBox="1">
            <a:spLocks noChangeArrowheads="1"/>
          </p:cNvSpPr>
          <p:nvPr/>
        </p:nvSpPr>
        <p:spPr bwMode="auto">
          <a:xfrm>
            <a:off x="1428728" y="3181649"/>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-20</a:t>
            </a:r>
            <a:endParaRPr kumimoji="1" lang="en-US" altLang="ja-JP" sz="2000" b="1" kern="1200" baseline="30000" dirty="0">
              <a:solidFill>
                <a:srgbClr val="FFFFFF"/>
              </a:solidFill>
              <a:latin typeface="+mj-lt"/>
              <a:ea typeface="ＭＳ Ｐゴシック" pitchFamily="50" charset="-128"/>
              <a:cs typeface="+mn-cs"/>
            </a:endParaRPr>
          </a:p>
        </p:txBody>
      </p:sp>
      <p:sp>
        <p:nvSpPr>
          <p:cNvPr id="63" name="Text Box 3"/>
          <p:cNvSpPr txBox="1">
            <a:spLocks noChangeArrowheads="1"/>
          </p:cNvSpPr>
          <p:nvPr/>
        </p:nvSpPr>
        <p:spPr bwMode="auto">
          <a:xfrm>
            <a:off x="1428728" y="2577108"/>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-18</a:t>
            </a:r>
            <a:endParaRPr kumimoji="1" lang="en-US" altLang="ja-JP" sz="2000" b="1" kern="1200" baseline="30000" dirty="0">
              <a:solidFill>
                <a:srgbClr val="FFFFFF"/>
              </a:solidFill>
              <a:latin typeface="+mj-lt"/>
              <a:ea typeface="ＭＳ Ｐゴシック" pitchFamily="50" charset="-128"/>
              <a:cs typeface="+mn-cs"/>
            </a:endParaRPr>
          </a:p>
        </p:txBody>
      </p:sp>
      <p:sp>
        <p:nvSpPr>
          <p:cNvPr id="64" name="Text Box 3"/>
          <p:cNvSpPr txBox="1">
            <a:spLocks noChangeArrowheads="1"/>
          </p:cNvSpPr>
          <p:nvPr/>
        </p:nvSpPr>
        <p:spPr bwMode="auto">
          <a:xfrm>
            <a:off x="1428728" y="2005604"/>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-16</a:t>
            </a:r>
            <a:endParaRPr kumimoji="1" lang="en-US" altLang="ja-JP" sz="2000" b="1" kern="1200" baseline="30000" dirty="0">
              <a:solidFill>
                <a:srgbClr val="FFFFFF"/>
              </a:solidFill>
              <a:latin typeface="+mj-lt"/>
              <a:ea typeface="ＭＳ Ｐゴシック" pitchFamily="50" charset="-128"/>
              <a:cs typeface="+mn-cs"/>
            </a:endParaRPr>
          </a:p>
        </p:txBody>
      </p:sp>
      <p:sp>
        <p:nvSpPr>
          <p:cNvPr id="65" name="Text Box 3"/>
          <p:cNvSpPr txBox="1">
            <a:spLocks noChangeArrowheads="1"/>
          </p:cNvSpPr>
          <p:nvPr/>
        </p:nvSpPr>
        <p:spPr bwMode="auto">
          <a:xfrm>
            <a:off x="1428728" y="5039037"/>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-26</a:t>
            </a:r>
            <a:endParaRPr kumimoji="1" lang="en-US" altLang="ja-JP" sz="2000" b="1" kern="1200" baseline="30000" dirty="0">
              <a:solidFill>
                <a:srgbClr val="FFFFFF"/>
              </a:solidFill>
              <a:latin typeface="+mj-lt"/>
              <a:ea typeface="ＭＳ Ｐゴシック" pitchFamily="50" charset="-128"/>
              <a:cs typeface="+mn-cs"/>
            </a:endParaRPr>
          </a:p>
        </p:txBody>
      </p:sp>
      <p:grpSp>
        <p:nvGrpSpPr>
          <p:cNvPr id="48" name="グループ化 47"/>
          <p:cNvGrpSpPr/>
          <p:nvPr/>
        </p:nvGrpSpPr>
        <p:grpSpPr>
          <a:xfrm>
            <a:off x="2030956" y="2428868"/>
            <a:ext cx="5081089" cy="2928958"/>
            <a:chOff x="2030956" y="2428868"/>
            <a:chExt cx="5081089" cy="2928958"/>
          </a:xfrm>
        </p:grpSpPr>
        <p:sp>
          <p:nvSpPr>
            <p:cNvPr id="47" name="Rectangle 6"/>
            <p:cNvSpPr>
              <a:spLocks noChangeAspect="1" noChangeArrowheads="1"/>
            </p:cNvSpPr>
            <p:nvPr/>
          </p:nvSpPr>
          <p:spPr bwMode="auto">
            <a:xfrm>
              <a:off x="4929190" y="4572008"/>
              <a:ext cx="1414170"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ECFF"/>
                  </a:solidFill>
                </a:rPr>
                <a:t>  DECIGO </a:t>
              </a:r>
            </a:p>
            <a:p>
              <a:pPr algn="l">
                <a:lnSpc>
                  <a:spcPct val="90000"/>
                </a:lnSpc>
                <a:buFontTx/>
                <a:buNone/>
              </a:pPr>
              <a:r>
                <a:rPr lang="en-US" altLang="ja-JP" sz="1400" b="1" dirty="0">
                  <a:solidFill>
                    <a:srgbClr val="CCECFF"/>
                  </a:solidFill>
                </a:rPr>
                <a:t> </a:t>
              </a:r>
              <a:r>
                <a:rPr lang="en-US" altLang="ja-JP" sz="1400" b="1" dirty="0" smtClean="0">
                  <a:solidFill>
                    <a:srgbClr val="CCECFF"/>
                  </a:solidFill>
                </a:rPr>
                <a:t>(Correlation)</a:t>
              </a:r>
              <a:endParaRPr lang="en-US" altLang="ja-JP" sz="1400" b="1" dirty="0">
                <a:solidFill>
                  <a:srgbClr val="CCECFF"/>
                </a:solidFill>
              </a:endParaRPr>
            </a:p>
          </p:txBody>
        </p:sp>
        <p:sp>
          <p:nvSpPr>
            <p:cNvPr id="66" name="Rectangle 32"/>
            <p:cNvSpPr>
              <a:spLocks noChangeArrowheads="1"/>
            </p:cNvSpPr>
            <p:nvPr/>
          </p:nvSpPr>
          <p:spPr bwMode="auto">
            <a:xfrm rot="2610760">
              <a:off x="2030956" y="3593240"/>
              <a:ext cx="2307637" cy="701731"/>
            </a:xfrm>
            <a:prstGeom prst="rect">
              <a:avLst/>
            </a:prstGeom>
            <a:solidFill>
              <a:srgbClr val="CC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rPr>
                <a:t>Background GW</a:t>
              </a:r>
              <a:r>
                <a:rPr lang="en-US" altLang="ja-JP" sz="1600" b="1" dirty="0" smtClean="0">
                  <a:solidFill>
                    <a:srgbClr val="CCFFCC"/>
                  </a:solidFill>
                </a:rPr>
                <a:t> </a:t>
              </a:r>
            </a:p>
            <a:p>
              <a:pPr algn="l">
                <a:lnSpc>
                  <a:spcPct val="110000"/>
                </a:lnSpc>
                <a:buClr>
                  <a:schemeClr val="accent2"/>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(Ωgw ~ 2 x 10</a:t>
              </a:r>
              <a:r>
                <a:rPr lang="en-US" altLang="ja-JP" sz="1600" b="1" baseline="30000" dirty="0" smtClean="0">
                  <a:solidFill>
                    <a:srgbClr val="CCFFCC"/>
                  </a:solidFill>
                  <a:latin typeface="Tahoma" pitchFamily="34" charset="0"/>
                  <a:ea typeface="HGP創英角ｺﾞｼｯｸUB" pitchFamily="50" charset="-128"/>
                </a:rPr>
                <a:t>-16</a:t>
              </a:r>
              <a:r>
                <a:rPr lang="en-US" altLang="ja-JP" sz="1600" b="1" dirty="0" smtClean="0">
                  <a:solidFill>
                    <a:srgbClr val="CCFFCC"/>
                  </a:solidFill>
                  <a:latin typeface="Tahoma" pitchFamily="34" charset="0"/>
                  <a:ea typeface="HGP創英角ｺﾞｼｯｸUB" pitchFamily="50" charset="-128"/>
                </a:rPr>
                <a:t>)</a:t>
              </a:r>
              <a:endParaRPr lang="ja-JP" altLang="en-US" sz="1600" b="1" dirty="0">
                <a:solidFill>
                  <a:srgbClr val="CCFFCC"/>
                </a:solidFill>
                <a:latin typeface="Tahoma" pitchFamily="34" charset="0"/>
                <a:ea typeface="HGP創英角ｺﾞｼｯｸUB" pitchFamily="50" charset="-128"/>
              </a:endParaRPr>
            </a:p>
          </p:txBody>
        </p:sp>
        <p:cxnSp>
          <p:nvCxnSpPr>
            <p:cNvPr id="42" name="直線コネクタ 41"/>
            <p:cNvCxnSpPr/>
            <p:nvPr/>
          </p:nvCxnSpPr>
          <p:spPr bwMode="auto">
            <a:xfrm rot="10800000">
              <a:off x="2214546" y="2428868"/>
              <a:ext cx="3214710" cy="2928958"/>
            </a:xfrm>
            <a:prstGeom prst="line">
              <a:avLst/>
            </a:prstGeom>
            <a:solidFill>
              <a:srgbClr val="FAFFC9">
                <a:alpha val="50000"/>
              </a:srgbClr>
            </a:solidFill>
            <a:ln w="88900" cap="flat" cmpd="sng" algn="ctr">
              <a:solidFill>
                <a:srgbClr val="CCFFCC">
                  <a:alpha val="74000"/>
                </a:srgbClr>
              </a:solidFill>
              <a:prstDash val="solid"/>
              <a:round/>
              <a:headEnd type="none" w="med" len="med"/>
              <a:tailEnd type="none" w="med" len="med"/>
            </a:ln>
            <a:effectLst/>
          </p:spPr>
        </p:cxnSp>
        <p:sp>
          <p:nvSpPr>
            <p:cNvPr id="46" name="フリーフォーム 45"/>
            <p:cNvSpPr/>
            <p:nvPr/>
          </p:nvSpPr>
          <p:spPr bwMode="auto">
            <a:xfrm>
              <a:off x="4314254" y="4429132"/>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5" name="フリーフォーム 44"/>
          <p:cNvSpPr/>
          <p:nvPr/>
        </p:nvSpPr>
        <p:spPr bwMode="auto">
          <a:xfrm>
            <a:off x="4240026" y="3857920"/>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73" name="グループ化 72"/>
          <p:cNvGrpSpPr/>
          <p:nvPr/>
        </p:nvGrpSpPr>
        <p:grpSpPr>
          <a:xfrm>
            <a:off x="4254525" y="3780373"/>
            <a:ext cx="4032251" cy="1727134"/>
            <a:chOff x="4254525" y="3780373"/>
            <a:chExt cx="4032251" cy="1727134"/>
          </a:xfrm>
        </p:grpSpPr>
        <p:sp>
          <p:nvSpPr>
            <p:cNvPr id="40" name="爆発 2 39"/>
            <p:cNvSpPr/>
            <p:nvPr/>
          </p:nvSpPr>
          <p:spPr bwMode="auto">
            <a:xfrm>
              <a:off x="6969169" y="4572300"/>
              <a:ext cx="642942" cy="571504"/>
            </a:xfrm>
            <a:prstGeom prst="irregularSeal2">
              <a:avLst/>
            </a:prstGeom>
            <a:solidFill>
              <a:srgbClr val="FFFFCC">
                <a:alpha val="50000"/>
              </a:srgbClr>
            </a:solidFill>
            <a:ln w="15875"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8" name="直線矢印コネクタ 37"/>
            <p:cNvCxnSpPr/>
            <p:nvPr/>
          </p:nvCxnSpPr>
          <p:spPr bwMode="auto">
            <a:xfrm>
              <a:off x="4254525" y="3929358"/>
              <a:ext cx="3000396" cy="928694"/>
            </a:xfrm>
            <a:prstGeom prst="straightConnector1">
              <a:avLst/>
            </a:prstGeom>
            <a:solidFill>
              <a:srgbClr val="FAFFC9">
                <a:alpha val="50000"/>
              </a:srgbClr>
            </a:solidFill>
            <a:ln w="127000" cap="flat" cmpd="sng" algn="ctr">
              <a:solidFill>
                <a:srgbClr val="FFFF00"/>
              </a:solidFill>
              <a:prstDash val="solid"/>
              <a:round/>
              <a:headEnd type="none" w="med" len="med"/>
              <a:tailEnd type="stealth"/>
            </a:ln>
            <a:effectLst/>
          </p:spPr>
        </p:cxnSp>
        <p:sp>
          <p:nvSpPr>
            <p:cNvPr id="49" name="Rectangle 32"/>
            <p:cNvSpPr>
              <a:spLocks noChangeArrowheads="1"/>
            </p:cNvSpPr>
            <p:nvPr/>
          </p:nvSpPr>
          <p:spPr bwMode="auto">
            <a:xfrm>
              <a:off x="5786446" y="5110475"/>
              <a:ext cx="2143139" cy="397032"/>
            </a:xfrm>
            <a:prstGeom prst="rect">
              <a:avLst/>
            </a:prstGeom>
            <a:solidFill>
              <a:srgbClr val="FF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CC"/>
                  </a:solidFill>
                  <a:latin typeface="Tahoma" pitchFamily="34" charset="0"/>
                  <a:ea typeface="HGP創英角ｺﾞｼｯｸUB" pitchFamily="50" charset="-128"/>
                </a:rPr>
                <a:t>NS</a:t>
              </a:r>
              <a:r>
                <a:rPr lang="en-US" altLang="ja-JP" sz="1800" b="1" dirty="0" smtClean="0">
                  <a:solidFill>
                    <a:srgbClr val="FFFFCC"/>
                  </a:solidFill>
                </a:rPr>
                <a:t> </a:t>
              </a:r>
              <a:r>
                <a:rPr lang="en-US" altLang="ja-JP" sz="1800" b="1" dirty="0" smtClean="0">
                  <a:solidFill>
                    <a:srgbClr val="FFFFCC"/>
                  </a:solidFill>
                  <a:latin typeface="Tahoma" pitchFamily="34" charset="0"/>
                  <a:ea typeface="HGP創英角ｺﾞｼｯｸUB" pitchFamily="50" charset="-128"/>
                </a:rPr>
                <a:t>inspiral </a:t>
              </a:r>
              <a:r>
                <a:rPr lang="en-US" altLang="ja-JP" sz="1600" b="1" dirty="0" smtClean="0">
                  <a:solidFill>
                    <a:srgbClr val="FFFFCC"/>
                  </a:solidFill>
                  <a:latin typeface="Tahoma" pitchFamily="34" charset="0"/>
                  <a:ea typeface="HGP創英角ｺﾞｼｯｸUB" pitchFamily="50" charset="-128"/>
                </a:rPr>
                <a:t>(z~1)</a:t>
              </a:r>
              <a:endParaRPr lang="ja-JP" altLang="en-US" sz="1600" b="1" dirty="0">
                <a:solidFill>
                  <a:srgbClr val="FFFFCC"/>
                </a:solidFill>
                <a:latin typeface="Tahoma" pitchFamily="34" charset="0"/>
                <a:ea typeface="HGP創英角ｺﾞｼｯｸUB" pitchFamily="50" charset="-128"/>
              </a:endParaRPr>
            </a:p>
          </p:txBody>
        </p:sp>
        <p:sp>
          <p:nvSpPr>
            <p:cNvPr id="50" name="Rectangle 32"/>
            <p:cNvSpPr>
              <a:spLocks noChangeArrowheads="1"/>
            </p:cNvSpPr>
            <p:nvPr/>
          </p:nvSpPr>
          <p:spPr bwMode="auto">
            <a:xfrm>
              <a:off x="7201347" y="4352526"/>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sp>
          <p:nvSpPr>
            <p:cNvPr id="67" name="二等辺三角形 66"/>
            <p:cNvSpPr/>
            <p:nvPr/>
          </p:nvSpPr>
          <p:spPr bwMode="auto">
            <a:xfrm>
              <a:off x="4929190" y="4038905"/>
              <a:ext cx="45719" cy="71438"/>
            </a:xfrm>
            <a:prstGeom prst="triangle">
              <a:avLst/>
            </a:prstGeom>
            <a:solidFill>
              <a:srgbClr val="FAFFC9">
                <a:alpha val="50000"/>
              </a:srgbClr>
            </a:solidFill>
            <a:ln w="5080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8" name="Rectangle 6"/>
            <p:cNvSpPr>
              <a:spLocks noChangeAspect="1" noChangeArrowheads="1"/>
            </p:cNvSpPr>
            <p:nvPr/>
          </p:nvSpPr>
          <p:spPr bwMode="auto">
            <a:xfrm>
              <a:off x="4502191" y="3780373"/>
              <a:ext cx="784189" cy="2585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1200" b="1" dirty="0" smtClean="0">
                  <a:solidFill>
                    <a:srgbClr val="FFFFCC"/>
                  </a:solidFill>
                </a:rPr>
                <a:t>3month</a:t>
              </a:r>
              <a:endParaRPr lang="en-US" altLang="ja-JP" sz="1200" b="1" dirty="0">
                <a:solidFill>
                  <a:srgbClr val="FFFFCC"/>
                </a:solidFill>
              </a:endParaRPr>
            </a:p>
          </p:txBody>
        </p:sp>
      </p:grpSp>
      <p:sp>
        <p:nvSpPr>
          <p:cNvPr id="69" name="Text Box 3"/>
          <p:cNvSpPr txBox="1">
            <a:spLocks noChangeArrowheads="1"/>
          </p:cNvSpPr>
          <p:nvPr/>
        </p:nvSpPr>
        <p:spPr bwMode="auto">
          <a:xfrm>
            <a:off x="1000100" y="785794"/>
            <a:ext cx="4848225" cy="1200329"/>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lang="en-US" altLang="ja-JP" sz="2000" b="1" dirty="0" smtClean="0">
                <a:solidFill>
                  <a:srgbClr val="FFCC99"/>
                </a:solidFill>
                <a:latin typeface="+mj-lt"/>
                <a:ea typeface="ＭＳ Ｐゴシック" pitchFamily="50" charset="-128"/>
              </a:rPr>
              <a:t>IMBH </a:t>
            </a:r>
            <a:r>
              <a:rPr lang="en-US" altLang="ja-JP" sz="2000" b="1" dirty="0" smtClean="0">
                <a:solidFill>
                  <a:srgbClr val="FFFFFF"/>
                </a:solidFill>
                <a:latin typeface="+mj-lt"/>
                <a:ea typeface="ＭＳ Ｐゴシック" pitchFamily="50" charset="-128"/>
              </a:rPr>
              <a:t>binary inspiral</a:t>
            </a:r>
          </a:p>
          <a:p>
            <a:pPr algn="l" rtl="0" fontAlgn="base">
              <a:lnSpc>
                <a:spcPct val="120000"/>
              </a:lnSpc>
              <a:spcBef>
                <a:spcPct val="0"/>
              </a:spcBef>
              <a:spcAft>
                <a:spcPct val="0"/>
              </a:spcAft>
              <a:buNone/>
            </a:pPr>
            <a:r>
              <a:rPr kumimoji="1" lang="en-US" altLang="ja-JP" sz="2000" b="1" kern="1200" dirty="0" smtClean="0">
                <a:solidFill>
                  <a:srgbClr val="FFFFCC"/>
                </a:solidFill>
                <a:latin typeface="+mj-lt"/>
                <a:ea typeface="ＭＳ Ｐゴシック" pitchFamily="50" charset="-128"/>
                <a:cs typeface="+mn-cs"/>
              </a:rPr>
              <a:t>NS</a:t>
            </a:r>
            <a:r>
              <a:rPr kumimoji="1" lang="en-US" altLang="ja-JP" sz="2000" b="1" kern="1200" dirty="0" smtClean="0">
                <a:solidFill>
                  <a:srgbClr val="FFFFFF"/>
                </a:solidFill>
                <a:latin typeface="+mj-lt"/>
                <a:ea typeface="ＭＳ Ｐゴシック" pitchFamily="50" charset="-128"/>
                <a:cs typeface="+mn-cs"/>
              </a:rPr>
              <a:t> binary inspiral</a:t>
            </a:r>
          </a:p>
          <a:p>
            <a:pPr algn="l" rtl="0" fontAlgn="base">
              <a:lnSpc>
                <a:spcPct val="120000"/>
              </a:lnSpc>
              <a:spcBef>
                <a:spcPct val="0"/>
              </a:spcBef>
              <a:spcAft>
                <a:spcPct val="0"/>
              </a:spcAft>
              <a:buNone/>
            </a:pPr>
            <a:r>
              <a:rPr kumimoji="1" lang="en-US" altLang="ja-JP" sz="2000" b="1" kern="1200" dirty="0" smtClean="0">
                <a:solidFill>
                  <a:srgbClr val="CCFFCC"/>
                </a:solidFill>
                <a:latin typeface="+mj-lt"/>
                <a:ea typeface="ＭＳ Ｐゴシック" pitchFamily="50" charset="-128"/>
                <a:cs typeface="+mn-cs"/>
              </a:rPr>
              <a:t>Stoch</a:t>
            </a:r>
            <a:r>
              <a:rPr kumimoji="1" lang="en-US" altLang="ja-JP" sz="2000" b="1" kern="1200" dirty="0" smtClean="0">
                <a:solidFill>
                  <a:srgbClr val="FFFFFF"/>
                </a:solidFill>
                <a:latin typeface="+mj-lt"/>
                <a:ea typeface="ＭＳ Ｐゴシック" pitchFamily="50" charset="-128"/>
                <a:cs typeface="+mn-cs"/>
              </a:rPr>
              <a:t>astic background</a:t>
            </a:r>
          </a:p>
        </p:txBody>
      </p:sp>
      <p:sp>
        <p:nvSpPr>
          <p:cNvPr id="70" name="下矢印 69"/>
          <p:cNvSpPr/>
          <p:nvPr/>
        </p:nvSpPr>
        <p:spPr bwMode="auto">
          <a:xfrm rot="5400000" flipV="1">
            <a:off x="4286248" y="128586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Text Box 3"/>
          <p:cNvSpPr txBox="1">
            <a:spLocks noChangeArrowheads="1"/>
          </p:cNvSpPr>
          <p:nvPr/>
        </p:nvSpPr>
        <p:spPr bwMode="auto">
          <a:xfrm>
            <a:off x="4786314" y="857232"/>
            <a:ext cx="4071966" cy="116339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Galaxy formation </a:t>
            </a:r>
            <a:r>
              <a:rPr lang="en-US" altLang="ja-JP" sz="1800" b="1" dirty="0" smtClean="0">
                <a:solidFill>
                  <a:srgbClr val="DDDDDD"/>
                </a:solidFill>
                <a:latin typeface="+mj-lt"/>
                <a:ea typeface="ＭＳ Ｐゴシック" pitchFamily="50" charset="-128"/>
              </a:rPr>
              <a:t>(Massive BH)</a:t>
            </a:r>
            <a:endParaRPr kumimoji="1" lang="en-US" altLang="ja-JP" sz="1800" b="1" kern="1200" dirty="0" smtClean="0">
              <a:solidFill>
                <a:srgbClr val="DDDDDD"/>
              </a:solidFill>
              <a:latin typeface="+mj-lt"/>
              <a:ea typeface="ＭＳ Ｐゴシック" pitchFamily="50" charset="-128"/>
              <a:cs typeface="+mn-cs"/>
            </a:endParaRPr>
          </a:p>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Cosmology</a:t>
            </a:r>
          </a:p>
          <a:p>
            <a:pPr algn="l" rtl="0" fontAlgn="base">
              <a:lnSpc>
                <a:spcPct val="120000"/>
              </a:lnSpc>
              <a:spcBef>
                <a:spcPct val="0"/>
              </a:spcBef>
              <a:spcAft>
                <a:spcPct val="0"/>
              </a:spcAft>
              <a:buNone/>
            </a:pPr>
            <a:r>
              <a:rPr lang="en-US" altLang="ja-JP" sz="1800" b="1" dirty="0" smtClean="0">
                <a:solidFill>
                  <a:srgbClr val="DDDDDD"/>
                </a:solidFill>
                <a:latin typeface="+mj-lt"/>
                <a:ea typeface="ＭＳ Ｐゴシック" pitchFamily="50" charset="-128"/>
              </a:rPr>
              <a:t>    (Inflation, Dark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US" altLang="ja-JP" dirty="0" smtClean="0">
                <a:solidFill>
                  <a:srgbClr val="FFFFFF"/>
                </a:solidFill>
              </a:rPr>
              <a:t>Constraint on dark energy</a:t>
            </a:r>
          </a:p>
        </p:txBody>
      </p:sp>
      <p:sp>
        <p:nvSpPr>
          <p:cNvPr id="4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DDDDDD"/>
                </a:solidFill>
                <a:latin typeface="Tahoma"/>
                <a:ea typeface="HGP創英角ｺﾞｼｯｸUB"/>
                <a:cs typeface="+mn-cs"/>
              </a:rPr>
              <a:t>8th Edoardo Amaldi Conference on Gravitational Waves (June 24, 2009, New York, USA)</a:t>
            </a:r>
            <a:endParaRPr lang="en-US" altLang="ja-JP" sz="1200" b="1" kern="1200" dirty="0">
              <a:solidFill>
                <a:srgbClr val="DDDDDD"/>
              </a:solidFill>
              <a:latin typeface="Tahoma"/>
              <a:ea typeface="HGP創英角ｺﾞｼｯｸUB"/>
              <a:cs typeface="+mn-cs"/>
            </a:endParaRPr>
          </a:p>
        </p:txBody>
      </p:sp>
      <p:sp>
        <p:nvSpPr>
          <p:cNvPr id="49" name="Text Box 4"/>
          <p:cNvSpPr txBox="1">
            <a:spLocks noChangeArrowheads="1"/>
          </p:cNvSpPr>
          <p:nvPr/>
        </p:nvSpPr>
        <p:spPr bwMode="auto">
          <a:xfrm>
            <a:off x="652434" y="831907"/>
            <a:ext cx="4491070" cy="769441"/>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10</a:t>
            </a:r>
            <a:r>
              <a:rPr lang="en-US" altLang="ja-JP" sz="2000" b="1" baseline="30000" dirty="0" smtClean="0">
                <a:solidFill>
                  <a:srgbClr val="FFFFFF"/>
                </a:solidFill>
              </a:rPr>
              <a:t>4-5</a:t>
            </a:r>
            <a:r>
              <a:rPr lang="en-US" altLang="ja-JP" sz="2000" b="1" dirty="0" smtClean="0">
                <a:solidFill>
                  <a:srgbClr val="FFFFFF"/>
                </a:solidFill>
              </a:rPr>
              <a:t>  NS</a:t>
            </a:r>
            <a:r>
              <a:rPr kumimoji="1" lang="en-US" altLang="ja-JP" sz="2000" b="1" kern="1200" dirty="0" smtClean="0">
                <a:solidFill>
                  <a:srgbClr val="FFFFFF"/>
                </a:solidFill>
                <a:latin typeface="Tahoma" pitchFamily="34" charset="0"/>
                <a:ea typeface="HGP創英角ｺﾞｼｯｸUB" pitchFamily="50" charset="-128"/>
                <a:cs typeface="+mn-cs"/>
              </a:rPr>
              <a:t> binaries at z~1</a:t>
            </a:r>
          </a:p>
        </p:txBody>
      </p:sp>
      <p:cxnSp>
        <p:nvCxnSpPr>
          <p:cNvPr id="52" name="直線コネクタ 51"/>
          <p:cNvCxnSpPr/>
          <p:nvPr/>
        </p:nvCxnSpPr>
        <p:spPr bwMode="auto">
          <a:xfrm>
            <a:off x="2143108" y="1529910"/>
            <a:ext cx="2357454" cy="1588"/>
          </a:xfrm>
          <a:prstGeom prst="line">
            <a:avLst/>
          </a:prstGeom>
          <a:solidFill>
            <a:srgbClr val="FAFFC9">
              <a:alpha val="50000"/>
            </a:srgbClr>
          </a:solidFill>
          <a:ln w="38100" cap="flat" cmpd="sng" algn="ctr">
            <a:solidFill>
              <a:srgbClr val="FFCC99"/>
            </a:solidFill>
            <a:prstDash val="solid"/>
            <a:round/>
            <a:headEnd type="none" w="med" len="med"/>
            <a:tailEnd type="none" w="med" len="med"/>
          </a:ln>
          <a:effectLst/>
        </p:spPr>
      </p:cxnSp>
      <p:sp>
        <p:nvSpPr>
          <p:cNvPr id="54" name="曲折矢印 53"/>
          <p:cNvSpPr/>
          <p:nvPr/>
        </p:nvSpPr>
        <p:spPr bwMode="auto">
          <a:xfrm flipV="1">
            <a:off x="2428860" y="1672786"/>
            <a:ext cx="385188" cy="318788"/>
          </a:xfrm>
          <a:prstGeom prst="bentArrow">
            <a:avLst>
              <a:gd name="adj1" fmla="val 35629"/>
              <a:gd name="adj2" fmla="val 46259"/>
              <a:gd name="adj3" fmla="val 39173"/>
              <a:gd name="adj4" fmla="val 29578"/>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6" name="Text Box 4"/>
          <p:cNvSpPr txBox="1">
            <a:spLocks noChangeArrowheads="1"/>
          </p:cNvSpPr>
          <p:nvPr/>
        </p:nvSpPr>
        <p:spPr bwMode="auto">
          <a:xfrm>
            <a:off x="2838474" y="1672786"/>
            <a:ext cx="5876930" cy="398892"/>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kumimoji="1" lang="en-US" altLang="ja-JP" sz="2000" b="1" kern="1200" dirty="0" smtClean="0">
                <a:solidFill>
                  <a:srgbClr val="FFFFFF"/>
                </a:solidFill>
                <a:latin typeface="Tahoma" pitchFamily="34" charset="0"/>
                <a:ea typeface="HGP創英角ｺﾞｼｯｸUB" pitchFamily="50" charset="-128"/>
                <a:cs typeface="+mn-cs"/>
              </a:rPr>
              <a:t>Precise ‘clock’ at cosmological distance </a:t>
            </a:r>
            <a:endParaRPr kumimoji="1" lang="en-US" altLang="ja-JP" sz="2000" b="1" kern="1200" dirty="0">
              <a:solidFill>
                <a:srgbClr val="FFFFFF"/>
              </a:solidFill>
              <a:latin typeface="Tahoma" pitchFamily="34" charset="0"/>
              <a:ea typeface="HGP創英角ｺﾞｼｯｸUB" pitchFamily="50" charset="-128"/>
              <a:cs typeface="+mn-cs"/>
            </a:endParaRPr>
          </a:p>
        </p:txBody>
      </p:sp>
      <p:grpSp>
        <p:nvGrpSpPr>
          <p:cNvPr id="53" name="グループ化 52"/>
          <p:cNvGrpSpPr/>
          <p:nvPr/>
        </p:nvGrpSpPr>
        <p:grpSpPr>
          <a:xfrm>
            <a:off x="571472" y="2214554"/>
            <a:ext cx="8466165" cy="4183246"/>
            <a:chOff x="571472" y="2214554"/>
            <a:chExt cx="8466165" cy="4183246"/>
          </a:xfrm>
        </p:grpSpPr>
        <p:sp>
          <p:nvSpPr>
            <p:cNvPr id="897072" name="Text Box 48"/>
            <p:cNvSpPr txBox="1">
              <a:spLocks noChangeArrowheads="1"/>
            </p:cNvSpPr>
            <p:nvPr/>
          </p:nvSpPr>
          <p:spPr bwMode="auto">
            <a:xfrm>
              <a:off x="6215074" y="5295141"/>
              <a:ext cx="2686954" cy="646331"/>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Angular resolution</a:t>
              </a:r>
              <a:r>
                <a:rPr kumimoji="1" lang="ja-JP" altLang="en-US" sz="1200" b="1" kern="1200" dirty="0">
                  <a:solidFill>
                    <a:srgbClr val="DDDDDD"/>
                  </a:solidFill>
                  <a:latin typeface="Tahoma" pitchFamily="34" charset="0"/>
                  <a:ea typeface="HGP創英角ｺﾞｼｯｸUB" pitchFamily="50" charset="-128"/>
                  <a:cs typeface="+mn-cs"/>
                </a:rPr>
                <a:t>　</a:t>
              </a:r>
              <a:endParaRPr kumimoji="1" lang="en-US" altLang="ja-JP" sz="1200" b="1" kern="1200" dirty="0" smtClean="0">
                <a:solidFill>
                  <a:srgbClr val="DDDDDD"/>
                </a:solidFill>
                <a:latin typeface="Tahoma" pitchFamily="34" charset="0"/>
                <a:ea typeface="HGP創英角ｺﾞｼｯｸUB" pitchFamily="50" charset="-128"/>
                <a:cs typeface="+mn-cs"/>
              </a:endParaRPr>
            </a:p>
            <a:p>
              <a:pPr algn="l" rtl="0" fontAlgn="base">
                <a:spcBef>
                  <a:spcPct val="0"/>
                </a:spcBef>
                <a:spcAft>
                  <a:spcPct val="0"/>
                </a:spcAft>
                <a:buNone/>
              </a:pPr>
              <a:r>
                <a:rPr lang="en-US" altLang="ja-JP" sz="1200" b="1" dirty="0" smtClean="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10arcmin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 detector</a:t>
              </a:r>
              <a:r>
                <a:rPr kumimoji="1" lang="ja-JP" altLang="en-US" sz="1200" b="1" kern="1200" dirty="0">
                  <a:solidFill>
                    <a:srgbClr val="DDDDDD"/>
                  </a:solidFill>
                  <a:latin typeface="Tahoma" pitchFamily="34" charset="0"/>
                  <a:ea typeface="HGP創英角ｺﾞｼｯｸUB" pitchFamily="50" charset="-128"/>
                  <a:cs typeface="+mn-cs"/>
                </a:rPr>
                <a:t>）</a:t>
              </a:r>
            </a:p>
            <a:p>
              <a:pPr algn="l" rtl="0" fontAlgn="base">
                <a:spcBef>
                  <a:spcPct val="0"/>
                </a:spcBef>
                <a:spcAft>
                  <a:spcPct val="0"/>
                </a:spcAft>
                <a:buNone/>
              </a:pPr>
              <a:r>
                <a:rPr kumimoji="1" lang="ja-JP" altLang="en-US" sz="1200" b="1" kern="1200" dirty="0">
                  <a:solidFill>
                    <a:srgbClr val="DDDDDD"/>
                  </a:solidFill>
                  <a:latin typeface="Tahoma" pitchFamily="34" charset="0"/>
                  <a:ea typeface="HGP創英角ｺﾞｼｯｸUB" pitchFamily="50" charset="-128"/>
                  <a:cs typeface="+mn-cs"/>
                </a:rPr>
                <a:t>　　　　</a:t>
              </a:r>
              <a:r>
                <a:rPr lang="ja-JP" altLang="en-US" sz="1200" b="1" dirty="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10arcsec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3 detectors</a:t>
              </a:r>
              <a:r>
                <a:rPr kumimoji="1" lang="ja-JP" altLang="en-US" sz="1200" b="1" kern="1200" dirty="0">
                  <a:solidFill>
                    <a:srgbClr val="DDDDDD"/>
                  </a:solidFill>
                  <a:latin typeface="Tahoma" pitchFamily="34" charset="0"/>
                  <a:ea typeface="HGP創英角ｺﾞｼｯｸUB" pitchFamily="50" charset="-128"/>
                  <a:cs typeface="+mn-cs"/>
                </a:rPr>
                <a:t>）</a:t>
              </a:r>
            </a:p>
          </p:txBody>
        </p:sp>
        <p:sp>
          <p:nvSpPr>
            <p:cNvPr id="897073" name="Text Box 49"/>
            <p:cNvSpPr txBox="1">
              <a:spLocks noChangeArrowheads="1"/>
            </p:cNvSpPr>
            <p:nvPr/>
          </p:nvSpPr>
          <p:spPr bwMode="auto">
            <a:xfrm>
              <a:off x="8143900" y="5938083"/>
              <a:ext cx="689612" cy="276999"/>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at z=1</a:t>
              </a:r>
            </a:p>
          </p:txBody>
        </p:sp>
        <p:graphicFrame>
          <p:nvGraphicFramePr>
            <p:cNvPr id="1002496" name="Object 0"/>
            <p:cNvGraphicFramePr>
              <a:graphicFrameLocks noChangeAspect="1"/>
            </p:cNvGraphicFramePr>
            <p:nvPr/>
          </p:nvGraphicFramePr>
          <p:xfrm>
            <a:off x="1714480" y="5715016"/>
            <a:ext cx="2302060" cy="327025"/>
          </p:xfrm>
          <a:graphic>
            <a:graphicData uri="http://schemas.openxmlformats.org/presentationml/2006/ole">
              <p:oleObj spid="_x0000_s630786" name="数式" r:id="rId4" imgW="1307880" imgH="228600" progId="Equation.3">
                <p:embed/>
              </p:oleObj>
            </a:graphicData>
          </a:graphic>
        </p:graphicFrame>
        <p:sp>
          <p:nvSpPr>
            <p:cNvPr id="897100" name="Text Box 76"/>
            <p:cNvSpPr txBox="1">
              <a:spLocks noChangeArrowheads="1"/>
            </p:cNvSpPr>
            <p:nvPr/>
          </p:nvSpPr>
          <p:spPr bwMode="auto">
            <a:xfrm>
              <a:off x="819152" y="5286388"/>
              <a:ext cx="4967294" cy="368306"/>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DDDDDD"/>
                  </a:solidFill>
                  <a:latin typeface="Tahoma" pitchFamily="34" charset="0"/>
                  <a:ea typeface="HGP創英角ｺﾞｼｯｸUB" pitchFamily="50" charset="-128"/>
                  <a:cs typeface="+mn-cs"/>
                </a:rPr>
                <a:t>Determine cosmological parameters</a:t>
              </a:r>
            </a:p>
          </p:txBody>
        </p:sp>
        <p:sp>
          <p:nvSpPr>
            <p:cNvPr id="897101" name="Text Box 77"/>
            <p:cNvSpPr txBox="1">
              <a:spLocks noChangeArrowheads="1"/>
            </p:cNvSpPr>
            <p:nvPr/>
          </p:nvSpPr>
          <p:spPr bwMode="auto">
            <a:xfrm>
              <a:off x="857224" y="6000768"/>
              <a:ext cx="5715000" cy="397032"/>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Absolute and independent </a:t>
              </a:r>
              <a:r>
                <a:rPr kumimoji="1" lang="en-US" altLang="ja-JP" sz="1800" b="1" kern="1200" dirty="0">
                  <a:solidFill>
                    <a:srgbClr val="FFFFFF"/>
                  </a:solidFill>
                  <a:latin typeface="Tahoma" pitchFamily="34" charset="0"/>
                  <a:ea typeface="HGP創英角ｺﾞｼｯｸUB" pitchFamily="50" charset="-128"/>
                  <a:cs typeface="+mn-cs"/>
                </a:rPr>
                <a:t>measurement</a:t>
              </a:r>
            </a:p>
          </p:txBody>
        </p:sp>
        <p:sp>
          <p:nvSpPr>
            <p:cNvPr id="60" name="AutoShape 3"/>
            <p:cNvSpPr>
              <a:spLocks noChangeAspect="1" noChangeArrowheads="1"/>
            </p:cNvSpPr>
            <p:nvPr/>
          </p:nvSpPr>
          <p:spPr bwMode="auto">
            <a:xfrm>
              <a:off x="571472" y="2214554"/>
              <a:ext cx="8286808" cy="2786082"/>
            </a:xfrm>
            <a:prstGeom prst="roundRect">
              <a:avLst>
                <a:gd name="adj" fmla="val 1917"/>
              </a:avLst>
            </a:prstGeom>
            <a:solidFill>
              <a:srgbClr val="FFCC99">
                <a:alpha val="15000"/>
              </a:srgbClr>
            </a:solidFill>
            <a:ln w="9525">
              <a:noFill/>
              <a:round/>
              <a:headEnd/>
              <a:tailEnd/>
            </a:ln>
            <a:effectLst/>
          </p:spPr>
          <p:txBody>
            <a:bodyPr wrap="square" anchor="ctr">
              <a:noAutofit/>
            </a:bodyPr>
            <a:lstStyle/>
            <a:p>
              <a:endParaRPr lang="ja-JP" altLang="en-US" dirty="0"/>
            </a:p>
          </p:txBody>
        </p:sp>
        <p:sp>
          <p:nvSpPr>
            <p:cNvPr id="76" name="Freeform 107"/>
            <p:cNvSpPr>
              <a:spLocks/>
            </p:cNvSpPr>
            <p:nvPr/>
          </p:nvSpPr>
          <p:spPr bwMode="auto">
            <a:xfrm>
              <a:off x="4937125" y="3197235"/>
              <a:ext cx="36607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FFFF"/>
              </a:solidFill>
              <a:round/>
              <a:headEnd/>
              <a:tailEnd/>
            </a:ln>
          </p:spPr>
          <p:txBody>
            <a:bodyPr/>
            <a:lstStyle/>
            <a:p>
              <a:endParaRPr lang="ja-JP" altLang="en-US" dirty="0"/>
            </a:p>
          </p:txBody>
        </p:sp>
        <p:sp>
          <p:nvSpPr>
            <p:cNvPr id="77" name="Freeform 108"/>
            <p:cNvSpPr>
              <a:spLocks/>
            </p:cNvSpPr>
            <p:nvPr/>
          </p:nvSpPr>
          <p:spPr bwMode="auto">
            <a:xfrm>
              <a:off x="4937125" y="3197235"/>
              <a:ext cx="36988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0000"/>
              </a:solidFill>
              <a:round/>
              <a:headEnd/>
              <a:tailEnd/>
            </a:ln>
          </p:spPr>
          <p:txBody>
            <a:bodyPr/>
            <a:lstStyle/>
            <a:p>
              <a:endParaRPr lang="ja-JP" altLang="en-US" dirty="0"/>
            </a:p>
          </p:txBody>
        </p:sp>
        <p:sp>
          <p:nvSpPr>
            <p:cNvPr id="897028" name="Text Box 4"/>
            <p:cNvSpPr txBox="1">
              <a:spLocks noChangeArrowheads="1"/>
            </p:cNvSpPr>
            <p:nvPr/>
          </p:nvSpPr>
          <p:spPr bwMode="auto">
            <a:xfrm>
              <a:off x="785786" y="4214818"/>
              <a:ext cx="3857684"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sym typeface="Wingdings" pitchFamily="2" charset="2"/>
                </a:rPr>
                <a:t></a:t>
              </a:r>
              <a:r>
                <a:rPr kumimoji="1" lang="en-US" altLang="ja-JP"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Information on </a:t>
              </a:r>
              <a:r>
                <a:rPr kumimoji="1" lang="en-US" altLang="ja-JP" sz="1800" b="1" kern="1200" dirty="0">
                  <a:solidFill>
                    <a:srgbClr val="FFCC99"/>
                  </a:solidFill>
                  <a:latin typeface="Tahoma" pitchFamily="34" charset="0"/>
                  <a:ea typeface="HGP創英角ｺﾞｼｯｸUB" pitchFamily="50" charset="-128"/>
                  <a:cs typeface="+mn-cs"/>
                </a:rPr>
                <a:t>acceleration </a:t>
              </a:r>
            </a:p>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   </a:t>
              </a:r>
              <a:r>
                <a:rPr kumimoji="1" lang="en-US" altLang="ja-JP" sz="1800" b="1" kern="1200" dirty="0" smtClean="0">
                  <a:solidFill>
                    <a:srgbClr val="FFCC99"/>
                  </a:solidFill>
                  <a:latin typeface="Tahoma" pitchFamily="34" charset="0"/>
                  <a:ea typeface="HGP創英角ｺﾞｼｯｸUB" pitchFamily="50" charset="-128"/>
                  <a:cs typeface="+mn-cs"/>
                </a:rPr>
                <a:t> of </a:t>
              </a:r>
              <a:r>
                <a:rPr kumimoji="1" lang="en-US" altLang="ja-JP" sz="1800" b="1" kern="1200" dirty="0">
                  <a:solidFill>
                    <a:srgbClr val="FFCC99"/>
                  </a:solidFill>
                  <a:latin typeface="Tahoma" pitchFamily="34" charset="0"/>
                  <a:ea typeface="HGP創英角ｺﾞｼｯｸUB" pitchFamily="50" charset="-128"/>
                  <a:cs typeface="+mn-cs"/>
                </a:rPr>
                <a:t>expansion of the universe</a:t>
              </a:r>
            </a:p>
          </p:txBody>
        </p:sp>
        <p:sp>
          <p:nvSpPr>
            <p:cNvPr id="897029" name="Text Box 5"/>
            <p:cNvSpPr txBox="1">
              <a:spLocks noChangeArrowheads="1"/>
            </p:cNvSpPr>
            <p:nvPr/>
          </p:nvSpPr>
          <p:spPr bwMode="auto">
            <a:xfrm>
              <a:off x="2187250" y="3434462"/>
              <a:ext cx="2098998"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chirp </a:t>
              </a:r>
              <a:r>
                <a:rPr kumimoji="1" lang="en-US" altLang="ja-JP" sz="1600" b="1" kern="1200" dirty="0">
                  <a:solidFill>
                    <a:srgbClr val="DDDDDD"/>
                  </a:solidFill>
                  <a:latin typeface="Tahoma" pitchFamily="34" charset="0"/>
                  <a:ea typeface="HGP創英角ｺﾞｼｯｸUB" pitchFamily="50" charset="-128"/>
                  <a:cs typeface="+mn-cs"/>
                </a:rPr>
                <a:t>waveform</a:t>
              </a:r>
            </a:p>
          </p:txBody>
        </p:sp>
        <p:sp>
          <p:nvSpPr>
            <p:cNvPr id="897031" name="Text Box 7"/>
            <p:cNvSpPr txBox="1">
              <a:spLocks noChangeArrowheads="1"/>
            </p:cNvSpPr>
            <p:nvPr/>
          </p:nvSpPr>
          <p:spPr bwMode="auto">
            <a:xfrm>
              <a:off x="1142976" y="3429000"/>
              <a:ext cx="1655763" cy="338554"/>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Distance:</a:t>
              </a:r>
            </a:p>
          </p:txBody>
        </p:sp>
        <p:sp>
          <p:nvSpPr>
            <p:cNvPr id="897032" name="Text Box 8"/>
            <p:cNvSpPr txBox="1">
              <a:spLocks noChangeArrowheads="1"/>
            </p:cNvSpPr>
            <p:nvPr/>
          </p:nvSpPr>
          <p:spPr bwMode="auto">
            <a:xfrm>
              <a:off x="1142976" y="3767554"/>
              <a:ext cx="1571636"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Redshift: </a:t>
              </a:r>
            </a:p>
          </p:txBody>
        </p:sp>
        <p:sp>
          <p:nvSpPr>
            <p:cNvPr id="897033" name="Text Box 9"/>
            <p:cNvSpPr txBox="1">
              <a:spLocks noChangeArrowheads="1"/>
            </p:cNvSpPr>
            <p:nvPr/>
          </p:nvSpPr>
          <p:spPr bwMode="auto">
            <a:xfrm>
              <a:off x="2191304" y="3777530"/>
              <a:ext cx="2428892"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 </a:t>
              </a:r>
              <a:r>
                <a:rPr kumimoji="1" lang="en-US" altLang="ja-JP" sz="1600" b="1" kern="1200" dirty="0">
                  <a:solidFill>
                    <a:srgbClr val="DDDDDD"/>
                  </a:solidFill>
                  <a:latin typeface="Tahoma" pitchFamily="34" charset="0"/>
                  <a:ea typeface="HGP創英角ｺﾞｼｯｸUB" pitchFamily="50" charset="-128"/>
                  <a:cs typeface="+mn-cs"/>
                </a:rPr>
                <a:t>host galaxy</a:t>
              </a:r>
            </a:p>
          </p:txBody>
        </p:sp>
        <p:sp>
          <p:nvSpPr>
            <p:cNvPr id="57" name="Text Box 4"/>
            <p:cNvSpPr txBox="1">
              <a:spLocks noChangeArrowheads="1"/>
            </p:cNvSpPr>
            <p:nvPr/>
          </p:nvSpPr>
          <p:spPr bwMode="auto">
            <a:xfrm>
              <a:off x="571472" y="2280530"/>
              <a:ext cx="3000396" cy="430887"/>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CC99"/>
                  </a:solidFill>
                  <a:sym typeface="Wingdings" pitchFamily="2" charset="2"/>
                </a:rPr>
                <a:t> ‘</a:t>
              </a:r>
              <a:r>
                <a:rPr lang="en-US" altLang="ja-JP" sz="2000" b="1" dirty="0" smtClean="0">
                  <a:solidFill>
                    <a:srgbClr val="FFCC99"/>
                  </a:solidFill>
                </a:rPr>
                <a:t>Standard Siren’</a:t>
              </a:r>
              <a:r>
                <a:rPr kumimoji="1" lang="en-US" altLang="ja-JP" sz="2000" b="1" kern="1200" dirty="0" smtClean="0">
                  <a:solidFill>
                    <a:srgbClr val="FFCC99"/>
                  </a:solidFill>
                  <a:latin typeface="Tahoma" pitchFamily="34" charset="0"/>
                  <a:ea typeface="HGP創英角ｺﾞｼｯｸUB" pitchFamily="50" charset="-128"/>
                  <a:cs typeface="+mn-cs"/>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59" name="Text Box 4"/>
            <p:cNvSpPr txBox="1">
              <a:spLocks noChangeArrowheads="1"/>
            </p:cNvSpPr>
            <p:nvPr/>
          </p:nvSpPr>
          <p:spPr bwMode="auto">
            <a:xfrm>
              <a:off x="928630" y="2727269"/>
              <a:ext cx="3286180"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rPr>
                <a:t>R</a:t>
              </a:r>
              <a:r>
                <a:rPr kumimoji="1" lang="en-US" altLang="ja-JP" sz="1800" b="1" kern="1200" dirty="0" smtClean="0">
                  <a:solidFill>
                    <a:srgbClr val="FFFFFF"/>
                  </a:solidFill>
                  <a:latin typeface="Tahoma" pitchFamily="34" charset="0"/>
                  <a:ea typeface="HGP創英角ｺﾞｼｯｸUB" pitchFamily="50" charset="-128"/>
                  <a:cs typeface="+mn-cs"/>
                </a:rPr>
                <a:t>elationship </a:t>
              </a:r>
              <a:r>
                <a:rPr kumimoji="1" lang="en-US" altLang="ja-JP" sz="1800" b="1" kern="1200" dirty="0">
                  <a:solidFill>
                    <a:srgbClr val="FFFFFF"/>
                  </a:solidFill>
                  <a:latin typeface="Tahoma" pitchFamily="34" charset="0"/>
                  <a:ea typeface="HGP創英角ｺﾞｼｯｸUB" pitchFamily="50" charset="-128"/>
                  <a:cs typeface="+mn-cs"/>
                </a:rPr>
                <a:t>between </a:t>
              </a:r>
            </a:p>
            <a:p>
              <a:pPr algn="l" rtl="0" fontAlgn="base">
                <a:lnSpc>
                  <a:spcPct val="110000"/>
                </a:lnSpc>
                <a:spcBef>
                  <a:spcPct val="0"/>
                </a:spcBef>
                <a:spcAft>
                  <a:spcPct val="0"/>
                </a:spcAft>
                <a:buNone/>
              </a:pPr>
              <a:r>
                <a:rPr kumimoji="1" lang="en-US" altLang="ja-JP" sz="1800" b="1" kern="1200" dirty="0">
                  <a:solidFill>
                    <a:srgbClr val="FFFFFF"/>
                  </a:solidFill>
                  <a:latin typeface="Tahoma" pitchFamily="34" charset="0"/>
                  <a:ea typeface="HGP創英角ｺﾞｼｯｸUB" pitchFamily="50" charset="-128"/>
                  <a:cs typeface="+mn-cs"/>
                </a:rPr>
                <a:t>      distance and redshift </a:t>
              </a:r>
            </a:p>
          </p:txBody>
        </p:sp>
        <p:sp>
          <p:nvSpPr>
            <p:cNvPr id="62" name="Oval 93"/>
            <p:cNvSpPr>
              <a:spLocks noChangeArrowheads="1"/>
            </p:cNvSpPr>
            <p:nvPr/>
          </p:nvSpPr>
          <p:spPr bwMode="auto">
            <a:xfrm rot="20307080">
              <a:off x="5302394" y="2622560"/>
              <a:ext cx="329911" cy="161925"/>
            </a:xfrm>
            <a:prstGeom prst="ellipse">
              <a:avLst/>
            </a:prstGeom>
            <a:noFill/>
            <a:ln w="28575">
              <a:solidFill>
                <a:srgbClr val="FFFFFF"/>
              </a:solidFill>
              <a:round/>
              <a:headEnd/>
              <a:tailEnd/>
            </a:ln>
          </p:spPr>
          <p:txBody>
            <a:bodyPr wrap="none" anchor="ctr"/>
            <a:lstStyle/>
            <a:p>
              <a:endParaRPr lang="ja-JP" altLang="en-US" dirty="0"/>
            </a:p>
          </p:txBody>
        </p:sp>
        <p:sp>
          <p:nvSpPr>
            <p:cNvPr id="63" name="Oval 94"/>
            <p:cNvSpPr>
              <a:spLocks noChangeArrowheads="1"/>
            </p:cNvSpPr>
            <p:nvPr/>
          </p:nvSpPr>
          <p:spPr bwMode="auto">
            <a:xfrm rot="20307080">
              <a:off x="5584119" y="2602454"/>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4" name="Oval 95"/>
            <p:cNvSpPr>
              <a:spLocks noChangeArrowheads="1"/>
            </p:cNvSpPr>
            <p:nvPr/>
          </p:nvSpPr>
          <p:spPr bwMode="auto">
            <a:xfrm rot="20307080">
              <a:off x="5277266" y="2723628"/>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5" name="Line 96"/>
            <p:cNvSpPr>
              <a:spLocks noChangeShapeType="1"/>
            </p:cNvSpPr>
            <p:nvPr/>
          </p:nvSpPr>
          <p:spPr bwMode="auto">
            <a:xfrm rot="20307080">
              <a:off x="5478758" y="2778826"/>
              <a:ext cx="36657" cy="0"/>
            </a:xfrm>
            <a:prstGeom prst="line">
              <a:avLst/>
            </a:prstGeom>
            <a:noFill/>
            <a:ln w="9525">
              <a:solidFill>
                <a:srgbClr val="FFFFFF"/>
              </a:solidFill>
              <a:round/>
              <a:headEnd/>
              <a:tailEnd type="triangle" w="med" len="med"/>
            </a:ln>
          </p:spPr>
          <p:txBody>
            <a:bodyPr/>
            <a:lstStyle/>
            <a:p>
              <a:endParaRPr lang="ja-JP" altLang="en-US" dirty="0"/>
            </a:p>
          </p:txBody>
        </p:sp>
        <p:sp>
          <p:nvSpPr>
            <p:cNvPr id="66" name="Line 97"/>
            <p:cNvSpPr>
              <a:spLocks noChangeShapeType="1"/>
            </p:cNvSpPr>
            <p:nvPr/>
          </p:nvSpPr>
          <p:spPr bwMode="auto">
            <a:xfrm rot="20307080" flipH="1">
              <a:off x="5419284" y="2628219"/>
              <a:ext cx="36657" cy="0"/>
            </a:xfrm>
            <a:prstGeom prst="line">
              <a:avLst/>
            </a:prstGeom>
            <a:noFill/>
            <a:ln w="9525">
              <a:solidFill>
                <a:srgbClr val="FFFFFF"/>
              </a:solidFill>
              <a:round/>
              <a:headEnd/>
              <a:tailEnd type="triangle" w="med" len="med"/>
            </a:ln>
          </p:spPr>
          <p:txBody>
            <a:bodyPr/>
            <a:lstStyle/>
            <a:p>
              <a:endParaRPr lang="ja-JP" altLang="en-US" dirty="0"/>
            </a:p>
          </p:txBody>
        </p:sp>
        <p:grpSp>
          <p:nvGrpSpPr>
            <p:cNvPr id="68" name="Group 99"/>
            <p:cNvGrpSpPr>
              <a:grpSpLocks/>
            </p:cNvGrpSpPr>
            <p:nvPr/>
          </p:nvGrpSpPr>
          <p:grpSpPr bwMode="auto">
            <a:xfrm>
              <a:off x="8121848" y="2581965"/>
              <a:ext cx="220266" cy="201839"/>
              <a:chOff x="4176" y="1776"/>
              <a:chExt cx="288" cy="240"/>
            </a:xfrm>
          </p:grpSpPr>
          <p:sp>
            <p:nvSpPr>
              <p:cNvPr id="72" name="Line 100"/>
              <p:cNvSpPr>
                <a:spLocks noChangeShapeType="1"/>
              </p:cNvSpPr>
              <p:nvPr/>
            </p:nvSpPr>
            <p:spPr bwMode="auto">
              <a:xfrm flipH="1">
                <a:off x="4176" y="1776"/>
                <a:ext cx="144" cy="240"/>
              </a:xfrm>
              <a:prstGeom prst="line">
                <a:avLst/>
              </a:prstGeom>
              <a:noFill/>
              <a:ln w="38100">
                <a:solidFill>
                  <a:srgbClr val="FF9900"/>
                </a:solidFill>
                <a:round/>
                <a:headEnd/>
                <a:tailEnd/>
              </a:ln>
            </p:spPr>
            <p:txBody>
              <a:bodyPr/>
              <a:lstStyle/>
              <a:p>
                <a:endParaRPr lang="ja-JP" altLang="en-US" dirty="0"/>
              </a:p>
            </p:txBody>
          </p:sp>
          <p:sp>
            <p:nvSpPr>
              <p:cNvPr id="73" name="Line 101"/>
              <p:cNvSpPr>
                <a:spLocks noChangeShapeType="1"/>
              </p:cNvSpPr>
              <p:nvPr/>
            </p:nvSpPr>
            <p:spPr bwMode="auto">
              <a:xfrm>
                <a:off x="4320" y="1776"/>
                <a:ext cx="144" cy="240"/>
              </a:xfrm>
              <a:prstGeom prst="line">
                <a:avLst/>
              </a:prstGeom>
              <a:noFill/>
              <a:ln w="38100">
                <a:solidFill>
                  <a:srgbClr val="FF9900"/>
                </a:solidFill>
                <a:round/>
                <a:headEnd/>
                <a:tailEnd/>
              </a:ln>
            </p:spPr>
            <p:txBody>
              <a:bodyPr/>
              <a:lstStyle/>
              <a:p>
                <a:endParaRPr lang="ja-JP" altLang="en-US" dirty="0"/>
              </a:p>
            </p:txBody>
          </p:sp>
          <p:sp>
            <p:nvSpPr>
              <p:cNvPr id="74" name="Line 102"/>
              <p:cNvSpPr>
                <a:spLocks noChangeShapeType="1"/>
              </p:cNvSpPr>
              <p:nvPr/>
            </p:nvSpPr>
            <p:spPr bwMode="auto">
              <a:xfrm>
                <a:off x="4176" y="2016"/>
                <a:ext cx="288" cy="0"/>
              </a:xfrm>
              <a:prstGeom prst="line">
                <a:avLst/>
              </a:prstGeom>
              <a:noFill/>
              <a:ln w="38100">
                <a:solidFill>
                  <a:srgbClr val="FF9900"/>
                </a:solidFill>
                <a:round/>
                <a:headEnd/>
                <a:tailEnd/>
              </a:ln>
            </p:spPr>
            <p:txBody>
              <a:bodyPr/>
              <a:lstStyle/>
              <a:p>
                <a:endParaRPr lang="ja-JP" altLang="en-US" dirty="0"/>
              </a:p>
            </p:txBody>
          </p:sp>
        </p:grpSp>
        <p:sp>
          <p:nvSpPr>
            <p:cNvPr id="69" name="Oval 103"/>
            <p:cNvSpPr>
              <a:spLocks noChangeArrowheads="1"/>
            </p:cNvSpPr>
            <p:nvPr/>
          </p:nvSpPr>
          <p:spPr bwMode="auto">
            <a:xfrm>
              <a:off x="8195270" y="2541597"/>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0" name="Oval 104"/>
            <p:cNvSpPr>
              <a:spLocks noChangeArrowheads="1"/>
            </p:cNvSpPr>
            <p:nvPr/>
          </p:nvSpPr>
          <p:spPr bwMode="auto">
            <a:xfrm>
              <a:off x="8085137" y="274343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1" name="Oval 105"/>
            <p:cNvSpPr>
              <a:spLocks noChangeArrowheads="1"/>
            </p:cNvSpPr>
            <p:nvPr/>
          </p:nvSpPr>
          <p:spPr bwMode="auto">
            <a:xfrm>
              <a:off x="8305403" y="274343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5" name="Rectangle 106"/>
            <p:cNvSpPr>
              <a:spLocks noChangeArrowheads="1"/>
            </p:cNvSpPr>
            <p:nvPr/>
          </p:nvSpPr>
          <p:spPr bwMode="auto">
            <a:xfrm>
              <a:off x="4862512" y="3148022"/>
              <a:ext cx="3803650" cy="1344613"/>
            </a:xfrm>
            <a:prstGeom prst="rect">
              <a:avLst/>
            </a:prstGeom>
            <a:noFill/>
            <a:ln w="19050">
              <a:solidFill>
                <a:srgbClr val="F8F8F8"/>
              </a:solidFill>
              <a:miter lim="800000"/>
              <a:headEnd/>
              <a:tailEnd/>
            </a:ln>
          </p:spPr>
          <p:txBody>
            <a:bodyPr wrap="none" anchor="ctr"/>
            <a:lstStyle/>
            <a:p>
              <a:endParaRPr lang="ja-JP" altLang="en-US" dirty="0"/>
            </a:p>
          </p:txBody>
        </p:sp>
        <p:sp>
          <p:nvSpPr>
            <p:cNvPr id="78" name="Line 109"/>
            <p:cNvSpPr>
              <a:spLocks noChangeShapeType="1"/>
            </p:cNvSpPr>
            <p:nvPr/>
          </p:nvSpPr>
          <p:spPr bwMode="auto">
            <a:xfrm>
              <a:off x="8232775" y="2824172"/>
              <a:ext cx="0" cy="323850"/>
            </a:xfrm>
            <a:prstGeom prst="line">
              <a:avLst/>
            </a:prstGeom>
            <a:noFill/>
            <a:ln w="28575">
              <a:solidFill>
                <a:srgbClr val="DDDDDD"/>
              </a:solidFill>
              <a:round/>
              <a:headEnd/>
              <a:tailEnd type="triangle" w="med" len="med"/>
            </a:ln>
          </p:spPr>
          <p:txBody>
            <a:bodyPr/>
            <a:lstStyle/>
            <a:p>
              <a:endParaRPr lang="ja-JP" altLang="en-US" dirty="0"/>
            </a:p>
          </p:txBody>
        </p:sp>
        <p:sp>
          <p:nvSpPr>
            <p:cNvPr id="79" name="Freeform 110"/>
            <p:cNvSpPr>
              <a:spLocks/>
            </p:cNvSpPr>
            <p:nvPr/>
          </p:nvSpPr>
          <p:spPr bwMode="auto">
            <a:xfrm>
              <a:off x="5668962" y="2622560"/>
              <a:ext cx="2343150" cy="120650"/>
            </a:xfrm>
            <a:custGeom>
              <a:avLst/>
              <a:gdLst>
                <a:gd name="T0" fmla="*/ 0 w 768"/>
                <a:gd name="T1" fmla="*/ 48 h 48"/>
                <a:gd name="T2" fmla="*/ 48 w 768"/>
                <a:gd name="T3" fmla="*/ 0 h 48"/>
                <a:gd name="T4" fmla="*/ 96 w 768"/>
                <a:gd name="T5" fmla="*/ 48 h 48"/>
                <a:gd name="T6" fmla="*/ 144 w 768"/>
                <a:gd name="T7" fmla="*/ 0 h 48"/>
                <a:gd name="T8" fmla="*/ 192 w 768"/>
                <a:gd name="T9" fmla="*/ 48 h 48"/>
                <a:gd name="T10" fmla="*/ 240 w 768"/>
                <a:gd name="T11" fmla="*/ 0 h 48"/>
                <a:gd name="T12" fmla="*/ 288 w 768"/>
                <a:gd name="T13" fmla="*/ 48 h 48"/>
                <a:gd name="T14" fmla="*/ 336 w 768"/>
                <a:gd name="T15" fmla="*/ 0 h 48"/>
                <a:gd name="T16" fmla="*/ 384 w 768"/>
                <a:gd name="T17" fmla="*/ 48 h 48"/>
                <a:gd name="T18" fmla="*/ 432 w 768"/>
                <a:gd name="T19" fmla="*/ 0 h 48"/>
                <a:gd name="T20" fmla="*/ 480 w 768"/>
                <a:gd name="T21" fmla="*/ 48 h 48"/>
                <a:gd name="T22" fmla="*/ 528 w 768"/>
                <a:gd name="T23" fmla="*/ 0 h 48"/>
                <a:gd name="T24" fmla="*/ 576 w 768"/>
                <a:gd name="T25" fmla="*/ 48 h 48"/>
                <a:gd name="T26" fmla="*/ 624 w 768"/>
                <a:gd name="T27" fmla="*/ 0 h 48"/>
                <a:gd name="T28" fmla="*/ 672 w 768"/>
                <a:gd name="T29" fmla="*/ 48 h 48"/>
                <a:gd name="T30" fmla="*/ 720 w 768"/>
                <a:gd name="T31" fmla="*/ 0 h 48"/>
                <a:gd name="T32" fmla="*/ 768 w 768"/>
                <a:gd name="T33" fmla="*/ 4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48"/>
                <a:gd name="T53" fmla="*/ 768 w 76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DDDDDD"/>
              </a:solidFill>
              <a:round/>
              <a:headEnd/>
              <a:tailEnd type="triangle" w="med" len="med"/>
            </a:ln>
          </p:spPr>
          <p:txBody>
            <a:bodyPr/>
            <a:lstStyle/>
            <a:p>
              <a:endParaRPr lang="ja-JP" altLang="en-US" dirty="0"/>
            </a:p>
          </p:txBody>
        </p:sp>
        <p:sp>
          <p:nvSpPr>
            <p:cNvPr id="80" name="Text Box 111"/>
            <p:cNvSpPr txBox="1">
              <a:spLocks noChangeArrowheads="1"/>
            </p:cNvSpPr>
            <p:nvPr/>
          </p:nvSpPr>
          <p:spPr bwMode="auto">
            <a:xfrm>
              <a:off x="5046662" y="2865447"/>
              <a:ext cx="1109663"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NS-NS (z</a:t>
              </a:r>
              <a:r>
                <a:rPr lang="ja-JP" altLang="en-US" sz="1000" b="1" dirty="0">
                  <a:solidFill>
                    <a:srgbClr val="F8F8F8"/>
                  </a:solidFill>
                  <a:latin typeface="HGP創英角ｺﾞｼｯｸUB" pitchFamily="50" charset="-128"/>
                </a:rPr>
                <a:t>～</a:t>
              </a:r>
              <a:r>
                <a:rPr lang="en-US" altLang="ja-JP" sz="1000" b="1" dirty="0">
                  <a:solidFill>
                    <a:srgbClr val="F8F8F8"/>
                  </a:solidFill>
                  <a:latin typeface="HGP創英角ｺﾞｼｯｸUB" pitchFamily="50" charset="-128"/>
                </a:rPr>
                <a:t>1)</a:t>
              </a:r>
            </a:p>
          </p:txBody>
        </p:sp>
        <p:sp>
          <p:nvSpPr>
            <p:cNvPr id="81" name="Text Box 112"/>
            <p:cNvSpPr txBox="1">
              <a:spLocks noChangeArrowheads="1"/>
            </p:cNvSpPr>
            <p:nvPr/>
          </p:nvSpPr>
          <p:spPr bwMode="auto">
            <a:xfrm>
              <a:off x="6548437" y="2703522"/>
              <a:ext cx="61753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DDDDDD"/>
                  </a:solidFill>
                  <a:latin typeface="HGP創英角ｺﾞｼｯｸUB" pitchFamily="50" charset="-128"/>
                </a:rPr>
                <a:t>GW</a:t>
              </a:r>
            </a:p>
          </p:txBody>
        </p:sp>
        <p:sp>
          <p:nvSpPr>
            <p:cNvPr id="82" name="Text Box 113"/>
            <p:cNvSpPr txBox="1">
              <a:spLocks noChangeArrowheads="1"/>
            </p:cNvSpPr>
            <p:nvPr/>
          </p:nvSpPr>
          <p:spPr bwMode="auto">
            <a:xfrm>
              <a:off x="7939087" y="2265372"/>
              <a:ext cx="739775"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9900"/>
                  </a:solidFill>
                  <a:latin typeface="HGP創英角ｺﾞｼｯｸUB" pitchFamily="50" charset="-128"/>
                </a:rPr>
                <a:t>DECIGO</a:t>
              </a:r>
            </a:p>
          </p:txBody>
        </p:sp>
        <p:sp>
          <p:nvSpPr>
            <p:cNvPr id="83" name="Text Box 114"/>
            <p:cNvSpPr txBox="1">
              <a:spLocks noChangeArrowheads="1"/>
            </p:cNvSpPr>
            <p:nvPr/>
          </p:nvSpPr>
          <p:spPr bwMode="auto">
            <a:xfrm>
              <a:off x="8215338" y="2857496"/>
              <a:ext cx="5842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Output</a:t>
              </a:r>
            </a:p>
          </p:txBody>
        </p:sp>
        <p:sp>
          <p:nvSpPr>
            <p:cNvPr id="84" name="AutoShape 115"/>
            <p:cNvSpPr>
              <a:spLocks noChangeArrowheads="1"/>
            </p:cNvSpPr>
            <p:nvPr/>
          </p:nvSpPr>
          <p:spPr bwMode="auto">
            <a:xfrm flipH="1">
              <a:off x="4752975" y="2662247"/>
              <a:ext cx="476250" cy="80963"/>
            </a:xfrm>
            <a:custGeom>
              <a:avLst/>
              <a:gdLst>
                <a:gd name="T0" fmla="*/ 357187 w 21600"/>
                <a:gd name="T1" fmla="*/ 0 h 21600"/>
                <a:gd name="T2" fmla="*/ 0 w 21600"/>
                <a:gd name="T3" fmla="*/ 40482 h 21600"/>
                <a:gd name="T4" fmla="*/ 357187 w 21600"/>
                <a:gd name="T5" fmla="*/ 80963 h 21600"/>
                <a:gd name="T6" fmla="*/ 476250 w 21600"/>
                <a:gd name="T7" fmla="*/ 404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FFCC99"/>
              </a:solidFill>
              <a:miter lim="800000"/>
              <a:headEnd/>
              <a:tailEnd/>
            </a:ln>
          </p:spPr>
          <p:txBody>
            <a:bodyPr wrap="none" anchor="ctr"/>
            <a:lstStyle/>
            <a:p>
              <a:endParaRPr lang="ja-JP" altLang="en-US" dirty="0"/>
            </a:p>
          </p:txBody>
        </p:sp>
        <p:sp>
          <p:nvSpPr>
            <p:cNvPr id="85" name="Text Box 116"/>
            <p:cNvSpPr txBox="1">
              <a:spLocks noChangeArrowheads="1"/>
            </p:cNvSpPr>
            <p:nvPr/>
          </p:nvSpPr>
          <p:spPr bwMode="auto">
            <a:xfrm>
              <a:off x="4679950" y="2265372"/>
              <a:ext cx="21971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CCFFCC"/>
                  </a:solidFill>
                  <a:latin typeface="HGP創英角ｺﾞｼｯｸUB" pitchFamily="50" charset="-128"/>
                </a:rPr>
                <a:t>Expansion </a:t>
              </a:r>
              <a:r>
                <a:rPr lang="ja-JP" altLang="en-US" sz="1000" b="1" dirty="0">
                  <a:solidFill>
                    <a:srgbClr val="FFFFFF"/>
                  </a:solidFill>
                  <a:latin typeface="HGP創英角ｺﾞｼｯｸUB" pitchFamily="50" charset="-128"/>
                </a:rPr>
                <a:t>＋</a:t>
              </a:r>
              <a:r>
                <a:rPr lang="en-US" altLang="ja-JP" sz="1000" b="1" dirty="0">
                  <a:solidFill>
                    <a:srgbClr val="FFCC99"/>
                  </a:solidFill>
                  <a:latin typeface="HGP創英角ｺﾞｼｯｸUB" pitchFamily="50" charset="-128"/>
                </a:rPr>
                <a:t>Acceleration?</a:t>
              </a:r>
            </a:p>
          </p:txBody>
        </p:sp>
        <p:sp>
          <p:nvSpPr>
            <p:cNvPr id="86" name="Text Box 117"/>
            <p:cNvSpPr txBox="1">
              <a:spLocks noChangeArrowheads="1"/>
            </p:cNvSpPr>
            <p:nvPr/>
          </p:nvSpPr>
          <p:spPr bwMode="auto">
            <a:xfrm>
              <a:off x="6621462" y="4452947"/>
              <a:ext cx="58578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Time</a:t>
              </a:r>
            </a:p>
          </p:txBody>
        </p:sp>
        <p:sp>
          <p:nvSpPr>
            <p:cNvPr id="87" name="Text Box 118"/>
            <p:cNvSpPr txBox="1">
              <a:spLocks noChangeArrowheads="1"/>
            </p:cNvSpPr>
            <p:nvPr/>
          </p:nvSpPr>
          <p:spPr bwMode="auto">
            <a:xfrm rot="16200000">
              <a:off x="4503738" y="3659197"/>
              <a:ext cx="52705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Strain</a:t>
              </a:r>
            </a:p>
          </p:txBody>
        </p:sp>
        <p:sp>
          <p:nvSpPr>
            <p:cNvPr id="88" name="Text Box 119"/>
            <p:cNvSpPr txBox="1">
              <a:spLocks noChangeArrowheads="1"/>
            </p:cNvSpPr>
            <p:nvPr/>
          </p:nvSpPr>
          <p:spPr bwMode="auto">
            <a:xfrm>
              <a:off x="4933950" y="3130560"/>
              <a:ext cx="1670050"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F8F8F8"/>
                  </a:solidFill>
                </a:rPr>
                <a:t>Template</a:t>
              </a:r>
            </a:p>
            <a:p>
              <a:pPr algn="l">
                <a:lnSpc>
                  <a:spcPct val="80000"/>
                </a:lnSpc>
                <a:buFontTx/>
                <a:buNone/>
              </a:pPr>
              <a:r>
                <a:rPr lang="en-US" altLang="ja-JP" sz="1000" b="1" dirty="0">
                  <a:solidFill>
                    <a:srgbClr val="F8F8F8"/>
                  </a:solidFill>
                </a:rPr>
                <a:t> (No Acceleration)</a:t>
              </a:r>
            </a:p>
          </p:txBody>
        </p:sp>
        <p:sp>
          <p:nvSpPr>
            <p:cNvPr id="89" name="Text Box 120"/>
            <p:cNvSpPr txBox="1">
              <a:spLocks noChangeArrowheads="1"/>
            </p:cNvSpPr>
            <p:nvPr/>
          </p:nvSpPr>
          <p:spPr bwMode="auto">
            <a:xfrm>
              <a:off x="5365750" y="4086235"/>
              <a:ext cx="804862" cy="3968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0000"/>
                  </a:solidFill>
                </a:rPr>
                <a:t>Real Signal ?</a:t>
              </a:r>
            </a:p>
          </p:txBody>
        </p:sp>
        <p:sp>
          <p:nvSpPr>
            <p:cNvPr id="90" name="Text Box 121"/>
            <p:cNvSpPr txBox="1">
              <a:spLocks noChangeArrowheads="1"/>
            </p:cNvSpPr>
            <p:nvPr/>
          </p:nvSpPr>
          <p:spPr bwMode="auto">
            <a:xfrm>
              <a:off x="6300787" y="4160847"/>
              <a:ext cx="1439863"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DDDDDD"/>
                  </a:solidFill>
                </a:rPr>
                <a:t>Phase Delay</a:t>
              </a:r>
            </a:p>
            <a:p>
              <a:pPr algn="l">
                <a:lnSpc>
                  <a:spcPct val="80000"/>
                </a:lnSpc>
                <a:buFontTx/>
                <a:buNone/>
              </a:pPr>
              <a:r>
                <a:rPr lang="en-US" altLang="ja-JP" sz="1000" b="1" dirty="0">
                  <a:solidFill>
                    <a:srgbClr val="DDDDDD"/>
                  </a:solidFill>
                </a:rPr>
                <a:t> </a:t>
              </a:r>
              <a:r>
                <a:rPr lang="ja-JP" altLang="en-US" sz="1000" b="1" dirty="0">
                  <a:solidFill>
                    <a:srgbClr val="DDDDDD"/>
                  </a:solidFill>
                </a:rPr>
                <a:t>～</a:t>
              </a:r>
              <a:r>
                <a:rPr lang="en-US" altLang="ja-JP" sz="1000" b="1" dirty="0">
                  <a:solidFill>
                    <a:srgbClr val="DDDDDD"/>
                  </a:solidFill>
                </a:rPr>
                <a:t>1sec (10 years)</a:t>
              </a:r>
            </a:p>
          </p:txBody>
        </p:sp>
        <p:sp>
          <p:nvSpPr>
            <p:cNvPr id="91" name="Text Box 122"/>
            <p:cNvSpPr txBox="1">
              <a:spLocks noChangeArrowheads="1"/>
            </p:cNvSpPr>
            <p:nvPr/>
          </p:nvSpPr>
          <p:spPr bwMode="auto">
            <a:xfrm>
              <a:off x="7202487" y="4497397"/>
              <a:ext cx="1835150" cy="288925"/>
            </a:xfrm>
            <a:prstGeom prst="rect">
              <a:avLst/>
            </a:prstGeom>
            <a:noFill/>
            <a:ln w="9525">
              <a:noFill/>
              <a:miter lim="800000"/>
              <a:headEnd/>
              <a:tailEnd/>
            </a:ln>
          </p:spPr>
          <p:txBody>
            <a:bodyPr>
              <a:spAutoFit/>
            </a:bodyPr>
            <a:lstStyle/>
            <a:p>
              <a:pPr algn="l">
                <a:lnSpc>
                  <a:spcPct val="80000"/>
                </a:lnSpc>
                <a:buFontTx/>
                <a:buNone/>
              </a:pPr>
              <a:r>
                <a:rPr lang="en-US" altLang="ja-JP" sz="800" b="1" dirty="0">
                  <a:solidFill>
                    <a:srgbClr val="B2B2B2"/>
                  </a:solidFill>
                </a:rPr>
                <a:t>Seto, Kawamura, Nakamura, </a:t>
              </a:r>
            </a:p>
            <a:p>
              <a:pPr algn="l">
                <a:lnSpc>
                  <a:spcPct val="80000"/>
                </a:lnSpc>
                <a:buFontTx/>
                <a:buNone/>
              </a:pPr>
              <a:r>
                <a:rPr lang="en-US" altLang="ja-JP" sz="800" b="1" dirty="0">
                  <a:solidFill>
                    <a:srgbClr val="B2B2B2"/>
                  </a:solidFill>
                </a:rPr>
                <a:t>            PRL 87, 221103 (2001)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universe_mod_cut.jpg"/>
          <p:cNvPicPr>
            <a:picLocks noChangeAspect="1"/>
          </p:cNvPicPr>
          <p:nvPr/>
        </p:nvPicPr>
        <p:blipFill>
          <a:blip r:embed="rId3" cstate="print">
            <a:clrChange>
              <a:clrFrom>
                <a:srgbClr val="030305"/>
              </a:clrFrom>
              <a:clrTo>
                <a:srgbClr val="030305">
                  <a:alpha val="0"/>
                </a:srgbClr>
              </a:clrTo>
            </a:clrChange>
          </a:blip>
          <a:stretch>
            <a:fillRect/>
          </a:stretch>
        </p:blipFill>
        <p:spPr>
          <a:xfrm>
            <a:off x="571472" y="714356"/>
            <a:ext cx="8075941" cy="5724800"/>
          </a:xfrm>
          <a:prstGeom prst="rect">
            <a:avLst/>
          </a:prstGeom>
        </p:spPr>
      </p:pic>
      <p:sp>
        <p:nvSpPr>
          <p:cNvPr id="826371" name="Rectangle 3"/>
          <p:cNvSpPr>
            <a:spLocks noGrp="1" noChangeArrowheads="1"/>
          </p:cNvSpPr>
          <p:nvPr>
            <p:ph type="title"/>
          </p:nvPr>
        </p:nvSpPr>
        <p:spPr/>
        <p:txBody>
          <a:bodyPr/>
          <a:lstStyle/>
          <a:p>
            <a:r>
              <a:rPr lang="en-US" altLang="ja-JP" dirty="0" smtClean="0"/>
              <a:t>Stochastic Background GWs</a:t>
            </a:r>
            <a:endParaRPr lang="ja-JP" altLang="en-US" dirty="0"/>
          </a:p>
        </p:txBody>
      </p:sp>
      <p:sp>
        <p:nvSpPr>
          <p:cNvPr id="16" name="フッター プレースホルダ 3"/>
          <p:cNvSpPr>
            <a:spLocks noGrp="1"/>
          </p:cNvSpPr>
          <p:nvPr>
            <p:ph type="ftr" sz="quarter" idx="10"/>
          </p:nvPr>
        </p:nvSpPr>
        <p:spPr/>
        <p:txBody>
          <a:bodyPr/>
          <a:lstStyle/>
          <a:p>
            <a:r>
              <a:rPr lang="en-US" altLang="ja-JP" dirty="0" smtClean="0"/>
              <a:t>8th Edoardo Amaldi Conference on Gravitational Waves (June 24, 2009, New York, USA)</a:t>
            </a:r>
            <a:endParaRPr lang="en-US" altLang="ja-JP" dirty="0"/>
          </a:p>
        </p:txBody>
      </p:sp>
      <p:sp>
        <p:nvSpPr>
          <p:cNvPr id="5" name="Rectangle 3"/>
          <p:cNvSpPr txBox="1">
            <a:spLocks noChangeArrowheads="1"/>
          </p:cNvSpPr>
          <p:nvPr/>
        </p:nvSpPr>
        <p:spPr bwMode="auto">
          <a:xfrm rot="20217738">
            <a:off x="3488308" y="2176735"/>
            <a:ext cx="2500330" cy="5715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Stochastic </a:t>
            </a:r>
          </a:p>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Background GWs</a:t>
            </a:r>
            <a:endParaRPr kumimoji="1" lang="ja-JP" altLang="en-US" sz="1800" b="1" i="0" u="none" strike="noStrike" kern="0" cap="none" spc="0" normalizeH="0" baseline="0" noProof="0" dirty="0">
              <a:ln>
                <a:noFill/>
              </a:ln>
              <a:solidFill>
                <a:srgbClr val="FF7C80"/>
              </a:solidFill>
              <a:uLnTx/>
              <a:uFillTx/>
              <a:latin typeface="+mj-lt"/>
              <a:ea typeface="+mj-ea"/>
              <a:cs typeface="+mj-cs"/>
            </a:endParaRPr>
          </a:p>
        </p:txBody>
      </p:sp>
    </p:spTree>
  </p:cSld>
  <p:clrMapOvr>
    <a:masterClrMapping/>
  </p:clrMapOvr>
  <p:transition advTm="5299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dirty="0" smtClean="0">
                <a:solidFill>
                  <a:srgbClr val="EAEAEA"/>
                </a:solidFill>
                <a:latin typeface="Tahoma" pitchFamily="34" charset="0"/>
                <a:ea typeface="HGP創英角ｺﾞｼｯｸUB" pitchFamily="50" charset="-128"/>
                <a:cs typeface="+mn-cs"/>
              </a:rPr>
              <a:t>8th Edoardo Amaldi Conference on Gravitational Waves (June 24, 2009, New York, USA)</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FF7C80"/>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278605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green}&#10;$$ f\sim {1\over 2 \pi} \sqrt{G M / R^3}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60.8003"/>
  <p:tag name="PICTUREFILESIZE" val="121366"/>
</p:tagLst>
</file>

<file path=ppt/theme/theme1.xml><?xml version="1.0" encoding="utf-8"?>
<a:theme xmlns:a="http://schemas.openxmlformats.org/drawingml/2006/main" name="2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標準デザイン">
  <a:themeElements>
    <a:clrScheme name="">
      <a:dk1>
        <a:srgbClr val="000000"/>
      </a:dk1>
      <a:lt1>
        <a:srgbClr val="FFFFFF"/>
      </a:lt1>
      <a:dk2>
        <a:srgbClr val="0000FF"/>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42563</TotalTime>
  <Words>3628</Words>
  <Application>Microsoft Office PowerPoint</Application>
  <PresentationFormat>画面に合わせる (4:3)</PresentationFormat>
  <Paragraphs>954</Paragraphs>
  <Slides>46</Slides>
  <Notes>46</Notes>
  <HiddenSlides>0</HiddenSlides>
  <MMClips>0</MMClips>
  <ScaleCrop>false</ScaleCrop>
  <HeadingPairs>
    <vt:vector size="6" baseType="variant">
      <vt:variant>
        <vt:lpstr>テーマ</vt:lpstr>
      </vt:variant>
      <vt:variant>
        <vt:i4>3</vt:i4>
      </vt:variant>
      <vt:variant>
        <vt:lpstr>埋め込まれた OLE サーバー</vt:lpstr>
      </vt:variant>
      <vt:variant>
        <vt:i4>1</vt:i4>
      </vt:variant>
      <vt:variant>
        <vt:lpstr>スライド タイトル</vt:lpstr>
      </vt:variant>
      <vt:variant>
        <vt:i4>46</vt:i4>
      </vt:variant>
    </vt:vector>
  </HeadingPairs>
  <TitlesOfParts>
    <vt:vector size="50" baseType="lpstr">
      <vt:lpstr>2_Straight Edge</vt:lpstr>
      <vt:lpstr>3_Straight Edge</vt:lpstr>
      <vt:lpstr>3_標準デザイン</vt:lpstr>
      <vt:lpstr>数式</vt:lpstr>
      <vt:lpstr>DECIGO and Pathfinder Missions</vt:lpstr>
      <vt:lpstr>スライド 2</vt:lpstr>
      <vt:lpstr>スライド 3</vt:lpstr>
      <vt:lpstr>DECIGO</vt:lpstr>
      <vt:lpstr>DECIGO Interferometer</vt:lpstr>
      <vt:lpstr>Targets and Science</vt:lpstr>
      <vt:lpstr>Constraint on dark energy</vt:lpstr>
      <vt:lpstr>Stochastic Background GWs</vt:lpstr>
      <vt:lpstr>スライド 9</vt:lpstr>
      <vt:lpstr>Pre-Conceptual Design</vt:lpstr>
      <vt:lpstr>Interferometer Design</vt:lpstr>
      <vt:lpstr>Cavity and S/C control</vt:lpstr>
      <vt:lpstr>Requirements</vt:lpstr>
      <vt:lpstr>Orbit and Constellation</vt:lpstr>
      <vt:lpstr>Roadmap</vt:lpstr>
      <vt:lpstr>Organization</vt:lpstr>
      <vt:lpstr>Collaboration and support</vt:lpstr>
      <vt:lpstr>スライド 18</vt:lpstr>
      <vt:lpstr>Roadmap</vt:lpstr>
      <vt:lpstr>DECIGO-PF</vt:lpstr>
      <vt:lpstr>DPF satellite</vt:lpstr>
      <vt:lpstr>DPF mission payload</vt:lpstr>
      <vt:lpstr>DPF Sensitivity</vt:lpstr>
      <vt:lpstr>DPF sensitivity</vt:lpstr>
      <vt:lpstr>GW target of DPF</vt:lpstr>
      <vt:lpstr>Gravity of the Earth</vt:lpstr>
      <vt:lpstr>スライド 27</vt:lpstr>
      <vt:lpstr>R&amp;D for DPF (1)</vt:lpstr>
      <vt:lpstr>R&amp;D for DPF (2)</vt:lpstr>
      <vt:lpstr>SWIM launch and operation</vt:lpstr>
      <vt:lpstr>DPF mission status</vt:lpstr>
      <vt:lpstr>スライド 32</vt:lpstr>
      <vt:lpstr>Summary</vt:lpstr>
      <vt:lpstr>スライド 34</vt:lpstr>
      <vt:lpstr>LCGT and DECIGO</vt:lpstr>
      <vt:lpstr>Objectives of DPF</vt:lpstr>
      <vt:lpstr>DPF and DECIGO</vt:lpstr>
      <vt:lpstr>Arm length</vt:lpstr>
      <vt:lpstr>IMBH inspiral and Merger</vt:lpstr>
      <vt:lpstr>Standard Sources</vt:lpstr>
      <vt:lpstr>DPF targets</vt:lpstr>
      <vt:lpstr>Comparison with LPF</vt:lpstr>
      <vt:lpstr>Pre-DECIGO</vt:lpstr>
      <vt:lpstr>SWIM launch</vt:lpstr>
      <vt:lpstr>SWIMmn</vt:lpstr>
      <vt:lpstr>Successful control</vt:lpstr>
    </vt:vector>
  </TitlesOfParts>
  <Company>東京大学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安東 正樹</dc:creator>
  <cp:lastModifiedBy>ando</cp:lastModifiedBy>
  <cp:revision>2719</cp:revision>
  <dcterms:created xsi:type="dcterms:W3CDTF">2002-03-19T09:15:24Z</dcterms:created>
  <dcterms:modified xsi:type="dcterms:W3CDTF">2009-07-07T03:07:42Z</dcterms:modified>
</cp:coreProperties>
</file>