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1" r:id="rId1"/>
  </p:sldMasterIdLst>
  <p:notesMasterIdLst>
    <p:notesMasterId r:id="rId8"/>
  </p:notesMasterIdLst>
  <p:handoutMasterIdLst>
    <p:handoutMasterId r:id="rId9"/>
  </p:handoutMasterIdLst>
  <p:sldIdLst>
    <p:sldId id="1314" r:id="rId2"/>
    <p:sldId id="1315" r:id="rId3"/>
    <p:sldId id="1316" r:id="rId4"/>
    <p:sldId id="1317" r:id="rId5"/>
    <p:sldId id="1318" r:id="rId6"/>
    <p:sldId id="1319" r:id="rId7"/>
  </p:sldIdLst>
  <p:sldSz cx="9144000" cy="6858000" type="screen4x3"/>
  <p:notesSz cx="9856788" cy="6731000"/>
  <p:custDataLst>
    <p:tags r:id="rId10"/>
  </p:custDataLst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FFFF00"/>
    <a:srgbClr val="000000"/>
    <a:srgbClr val="6699FF"/>
    <a:srgbClr val="99CCFF"/>
    <a:srgbClr val="FFFFCC"/>
    <a:srgbClr val="99FF99"/>
    <a:srgbClr val="FF9999"/>
    <a:srgbClr val="CC99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4" autoAdjust="0"/>
    <p:restoredTop sz="96819" autoAdjust="0"/>
  </p:normalViewPr>
  <p:slideViewPr>
    <p:cSldViewPr>
      <p:cViewPr>
        <p:scale>
          <a:sx n="110" d="100"/>
          <a:sy n="110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3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buFontTx/>
              <a:buChar char="•"/>
              <a:defRPr sz="1200">
                <a:ea typeface="HGP創英角ｺﾞｼｯｸUB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3238" y="0"/>
            <a:ext cx="4273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Char char="•"/>
              <a:defRPr sz="1200">
                <a:ea typeface="HGP創英角ｺﾞｼｯｸUB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94450"/>
            <a:ext cx="4273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buFontTx/>
              <a:buChar char="•"/>
              <a:defRPr sz="1200">
                <a:ea typeface="HGP創英角ｺﾞｼｯｸUB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3238" y="6394450"/>
            <a:ext cx="4273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Char char="•"/>
              <a:defRPr sz="1200">
                <a:ea typeface="HGP創英角ｺﾞｼｯｸUB" pitchFamily="50" charset="-128"/>
              </a:defRPr>
            </a:lvl1pPr>
          </a:lstStyle>
          <a:p>
            <a:pPr>
              <a:defRPr/>
            </a:pPr>
            <a:fld id="{EAC1BB8E-E13F-4E70-A428-E3E3E1C5A6C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87558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3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buFontTx/>
              <a:buNone/>
              <a:defRPr sz="1200">
                <a:ea typeface="HGP創英角ｺﾞｼｯｸUB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3238" y="0"/>
            <a:ext cx="4273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ea typeface="HGP創英角ｺﾞｼｯｸUB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8025" y="504825"/>
            <a:ext cx="3365500" cy="2524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2863" y="3197225"/>
            <a:ext cx="7231062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94450"/>
            <a:ext cx="4273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buFontTx/>
              <a:buNone/>
              <a:defRPr sz="1200">
                <a:ea typeface="HGP創英角ｺﾞｼｯｸUB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3238" y="6394450"/>
            <a:ext cx="4273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ea typeface="HGP創英角ｺﾞｼｯｸUB" pitchFamily="50" charset="-128"/>
              </a:defRPr>
            </a:lvl1pPr>
          </a:lstStyle>
          <a:p>
            <a:pPr>
              <a:defRPr/>
            </a:pPr>
            <a:fld id="{88444D23-CD14-4C7F-BD32-C01B43BCC98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07322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HGP創英角ｺﾞｼｯｸUB" pitchFamily="5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HGP創英角ｺﾞｼｯｸUB" pitchFamily="5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HGP創英角ｺﾞｼｯｸUB" pitchFamily="5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HGP創英角ｺﾞｼｯｸUB" pitchFamily="5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HGP創英角ｺﾞｼｯｸUB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gwcenter.icrr.u-tokyo.ac.jp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2EA1-65F9-4A72-A735-7C9B516AF8DF}" type="datetimeFigureOut">
              <a:rPr kumimoji="1" lang="ja-JP" altLang="en-US" smtClean="0"/>
              <a:t>2014/10/24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○○○○○○○○　</a:t>
            </a:r>
            <a:r>
              <a:rPr lang="en-US" altLang="ja-JP" smtClean="0"/>
              <a:t>(2013</a:t>
            </a:r>
            <a:r>
              <a:rPr lang="ja-JP" altLang="en-US" smtClean="0"/>
              <a:t>年 月 日</a:t>
            </a:r>
            <a:r>
              <a:rPr lang="en-US" altLang="ja-JP" smtClean="0"/>
              <a:t>, </a:t>
            </a:r>
            <a:r>
              <a:rPr lang="ja-JP" altLang="en-US" smtClean="0"/>
              <a:t>東京大学</a:t>
            </a:r>
            <a:r>
              <a:rPr lang="en-US" altLang="ja-JP" smtClean="0"/>
              <a:t>)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48BC6-4697-49D3-A924-90ADCEC95E4F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34387478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2EA1-65F9-4A72-A735-7C9B516AF8DF}" type="datetimeFigureOut">
              <a:rPr kumimoji="1" lang="ja-JP" altLang="en-US" smtClean="0"/>
              <a:t>2014/10/24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○○○○○○○○　</a:t>
            </a:r>
            <a:r>
              <a:rPr lang="en-US" altLang="ja-JP" smtClean="0"/>
              <a:t>(2013</a:t>
            </a:r>
            <a:r>
              <a:rPr lang="ja-JP" altLang="en-US" smtClean="0"/>
              <a:t>年 月 日</a:t>
            </a:r>
            <a:r>
              <a:rPr lang="en-US" altLang="ja-JP" smtClean="0"/>
              <a:t>, </a:t>
            </a:r>
            <a:r>
              <a:rPr lang="ja-JP" altLang="en-US" smtClean="0"/>
              <a:t>東京大学</a:t>
            </a:r>
            <a:r>
              <a:rPr lang="en-US" altLang="ja-JP" smtClean="0"/>
              <a:t>)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48BC6-4697-49D3-A924-90ADCEC95E4F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4322526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2EA1-65F9-4A72-A735-7C9B516AF8DF}" type="datetimeFigureOut">
              <a:rPr kumimoji="1" lang="ja-JP" altLang="en-US" smtClean="0"/>
              <a:t>2014/10/24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○○○○○○○○　</a:t>
            </a:r>
            <a:r>
              <a:rPr lang="en-US" altLang="ja-JP" smtClean="0"/>
              <a:t>(2013</a:t>
            </a:r>
            <a:r>
              <a:rPr lang="ja-JP" altLang="en-US" smtClean="0"/>
              <a:t>年 月 日</a:t>
            </a:r>
            <a:r>
              <a:rPr lang="en-US" altLang="ja-JP" smtClean="0"/>
              <a:t>, </a:t>
            </a:r>
            <a:r>
              <a:rPr lang="ja-JP" altLang="en-US" smtClean="0"/>
              <a:t>東京大学</a:t>
            </a:r>
            <a:r>
              <a:rPr lang="en-US" altLang="ja-JP" smtClean="0"/>
              <a:t>)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48BC6-4697-49D3-A924-90ADCEC95E4F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5025588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 descr="デニム"/>
          <p:cNvSpPr>
            <a:spLocks noChangeArrowheads="1"/>
          </p:cNvSpPr>
          <p:nvPr/>
        </p:nvSpPr>
        <p:spPr bwMode="auto">
          <a:xfrm>
            <a:off x="2667000" y="1628775"/>
            <a:ext cx="5662613" cy="777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ja-JP" smtClean="0">
              <a:solidFill>
                <a:srgbClr val="003366"/>
              </a:solidFill>
              <a:ea typeface="HGP創英角ｺﾞｼｯｸUB" panose="020B0900000000000000" pitchFamily="50" charset="-128"/>
            </a:endParaRPr>
          </a:p>
        </p:txBody>
      </p:sp>
      <p:sp>
        <p:nvSpPr>
          <p:cNvPr id="5" name="Rectangle 6" descr="デニム"/>
          <p:cNvSpPr>
            <a:spLocks noChangeArrowheads="1"/>
          </p:cNvSpPr>
          <p:nvPr/>
        </p:nvSpPr>
        <p:spPr bwMode="auto">
          <a:xfrm>
            <a:off x="914400" y="327025"/>
            <a:ext cx="5662613" cy="777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ja-JP" smtClean="0">
              <a:solidFill>
                <a:srgbClr val="003366"/>
              </a:solidFill>
              <a:ea typeface="HGP創英角ｺﾞｼｯｸUB" panose="020B0900000000000000" pitchFamily="50" charset="-128"/>
            </a:endParaRPr>
          </a:p>
        </p:txBody>
      </p:sp>
      <p:sp>
        <p:nvSpPr>
          <p:cNvPr id="6" name="Rectangle 7" descr="デニム"/>
          <p:cNvSpPr>
            <a:spLocks noChangeArrowheads="1"/>
          </p:cNvSpPr>
          <p:nvPr/>
        </p:nvSpPr>
        <p:spPr bwMode="auto">
          <a:xfrm>
            <a:off x="685800" y="6400800"/>
            <a:ext cx="8077200" cy="76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buFontTx/>
              <a:buChar char="•"/>
              <a:defRPr/>
            </a:pPr>
            <a:endParaRPr lang="ja-JP" altLang="en-US" smtClean="0">
              <a:solidFill>
                <a:srgbClr val="003366"/>
              </a:solidFill>
              <a:ea typeface="HGP創英角ｺﾞｼｯｸUB" panose="020B0900000000000000" pitchFamily="50" charset="-128"/>
            </a:endParaRPr>
          </a:p>
        </p:txBody>
      </p:sp>
      <p:sp>
        <p:nvSpPr>
          <p:cNvPr id="10199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01713" y="523875"/>
            <a:ext cx="7380287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577013"/>
            <a:ext cx="8382000" cy="204787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r>
              <a:rPr lang="ja-JP" altLang="en-US"/>
              <a:t>○○○○○○○○　</a:t>
            </a:r>
            <a:r>
              <a:rPr lang="en-US" altLang="ja-JP"/>
              <a:t>(2013</a:t>
            </a:r>
            <a:r>
              <a:rPr lang="ja-JP" altLang="en-US"/>
              <a:t>年 月 日</a:t>
            </a:r>
            <a:r>
              <a:rPr lang="en-US" altLang="ja-JP"/>
              <a:t>, </a:t>
            </a:r>
            <a:r>
              <a:rPr lang="ja-JP" altLang="en-US"/>
              <a:t>東京大学</a:t>
            </a:r>
            <a:r>
              <a:rPr lang="en-US" altLang="ja-JP"/>
              <a:t>)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3326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AGRA 大型低温重力波望遠鏡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6980"/>
          <a:stretch>
            <a:fillRect/>
          </a:stretch>
        </p:blipFill>
        <p:spPr bwMode="auto">
          <a:xfrm>
            <a:off x="8056563" y="142875"/>
            <a:ext cx="8810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baseline="0" smtClean="0">
                <a:effectLst/>
                <a:ea typeface="HGP創英角ｺﾞｼｯｸUB" pitchFamily="50" charset="-128"/>
              </a:defRPr>
            </a:lvl1pPr>
          </a:lstStyle>
          <a:p>
            <a:pPr>
              <a:defRPr/>
            </a:pPr>
            <a:r>
              <a:rPr lang="ja-JP" altLang="en-US"/>
              <a:t>○○○○○○○○　</a:t>
            </a:r>
            <a:r>
              <a:rPr lang="en-US" altLang="ja-JP"/>
              <a:t>(2013</a:t>
            </a:r>
            <a:r>
              <a:rPr lang="ja-JP" altLang="en-US"/>
              <a:t>年 月 日</a:t>
            </a:r>
            <a:r>
              <a:rPr lang="en-US" altLang="ja-JP"/>
              <a:t>, </a:t>
            </a:r>
            <a:r>
              <a:rPr lang="ja-JP" altLang="en-US"/>
              <a:t>東京大学</a:t>
            </a:r>
            <a:r>
              <a:rPr lang="en-US" altLang="ja-JP"/>
              <a:t>)</a:t>
            </a:r>
            <a:endParaRPr lang="en-US" altLang="ja-JP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ffectLst/>
                <a:ea typeface="HGP創英角ｺﾞｼｯｸUB" pitchFamily="50" charset="-128"/>
              </a:defRPr>
            </a:lvl1pPr>
          </a:lstStyle>
          <a:p>
            <a:pPr>
              <a:defRPr/>
            </a:pPr>
            <a:fld id="{309BD24F-F680-4CC9-AA69-6C038F0C40EA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1631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2EA1-65F9-4A72-A735-7C9B516AF8DF}" type="datetimeFigureOut">
              <a:rPr kumimoji="1" lang="ja-JP" altLang="en-US" smtClean="0"/>
              <a:t>2014/10/24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○○○○○○○○　</a:t>
            </a:r>
            <a:r>
              <a:rPr lang="en-US" altLang="ja-JP" smtClean="0"/>
              <a:t>(2013</a:t>
            </a:r>
            <a:r>
              <a:rPr lang="ja-JP" altLang="en-US" smtClean="0"/>
              <a:t>年 月 日</a:t>
            </a:r>
            <a:r>
              <a:rPr lang="en-US" altLang="ja-JP" smtClean="0"/>
              <a:t>, </a:t>
            </a:r>
            <a:r>
              <a:rPr lang="ja-JP" altLang="en-US" smtClean="0"/>
              <a:t>東京大学</a:t>
            </a:r>
            <a:r>
              <a:rPr lang="en-US" altLang="ja-JP" smtClean="0"/>
              <a:t>)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48BC6-4697-49D3-A924-90ADCEC95E4F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7295992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2EA1-65F9-4A72-A735-7C9B516AF8DF}" type="datetimeFigureOut">
              <a:rPr kumimoji="1" lang="ja-JP" altLang="en-US" smtClean="0"/>
              <a:t>2014/10/24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○○○○○○○○　</a:t>
            </a:r>
            <a:r>
              <a:rPr lang="en-US" altLang="ja-JP" smtClean="0"/>
              <a:t>(2013</a:t>
            </a:r>
            <a:r>
              <a:rPr lang="ja-JP" altLang="en-US" smtClean="0"/>
              <a:t>年 月 日</a:t>
            </a:r>
            <a:r>
              <a:rPr lang="en-US" altLang="ja-JP" smtClean="0"/>
              <a:t>, </a:t>
            </a:r>
            <a:r>
              <a:rPr lang="ja-JP" altLang="en-US" smtClean="0"/>
              <a:t>東京大学</a:t>
            </a:r>
            <a:r>
              <a:rPr lang="en-US" altLang="ja-JP" smtClean="0"/>
              <a:t>)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48BC6-4697-49D3-A924-90ADCEC95E4F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81231330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2EA1-65F9-4A72-A735-7C9B516AF8DF}" type="datetimeFigureOut">
              <a:rPr kumimoji="1" lang="ja-JP" altLang="en-US" smtClean="0"/>
              <a:t>2014/10/24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○○○○○○○○　</a:t>
            </a:r>
            <a:r>
              <a:rPr lang="en-US" altLang="ja-JP" smtClean="0"/>
              <a:t>(2013</a:t>
            </a:r>
            <a:r>
              <a:rPr lang="ja-JP" altLang="en-US" smtClean="0"/>
              <a:t>年 月 日</a:t>
            </a:r>
            <a:r>
              <a:rPr lang="en-US" altLang="ja-JP" smtClean="0"/>
              <a:t>, </a:t>
            </a:r>
            <a:r>
              <a:rPr lang="ja-JP" altLang="en-US" smtClean="0"/>
              <a:t>東京大学</a:t>
            </a:r>
            <a:r>
              <a:rPr lang="en-US" altLang="ja-JP" smtClean="0"/>
              <a:t>)</a:t>
            </a:r>
            <a:endParaRPr lang="en-US" altLang="ja-JP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48BC6-4697-49D3-A924-90ADCEC95E4F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3676422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2EA1-65F9-4A72-A735-7C9B516AF8DF}" type="datetimeFigureOut">
              <a:rPr kumimoji="1" lang="ja-JP" altLang="en-US" smtClean="0"/>
              <a:t>2014/10/24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○○○○○○○○　</a:t>
            </a:r>
            <a:r>
              <a:rPr lang="en-US" altLang="ja-JP" smtClean="0"/>
              <a:t>(2013</a:t>
            </a:r>
            <a:r>
              <a:rPr lang="ja-JP" altLang="en-US" smtClean="0"/>
              <a:t>年 月 日</a:t>
            </a:r>
            <a:r>
              <a:rPr lang="en-US" altLang="ja-JP" smtClean="0"/>
              <a:t>, </a:t>
            </a:r>
            <a:r>
              <a:rPr lang="ja-JP" altLang="en-US" smtClean="0"/>
              <a:t>東京大学</a:t>
            </a:r>
            <a:r>
              <a:rPr lang="en-US" altLang="ja-JP" smtClean="0"/>
              <a:t>)</a:t>
            </a:r>
            <a:endParaRPr lang="en-US" altLang="ja-JP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48BC6-4697-49D3-A924-90ADCEC95E4F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9498696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2EA1-65F9-4A72-A735-7C9B516AF8DF}" type="datetimeFigureOut">
              <a:rPr kumimoji="1" lang="ja-JP" altLang="en-US" smtClean="0"/>
              <a:t>2014/10/24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○○○○○○○○　</a:t>
            </a:r>
            <a:r>
              <a:rPr lang="en-US" altLang="ja-JP" smtClean="0"/>
              <a:t>(2013</a:t>
            </a:r>
            <a:r>
              <a:rPr lang="ja-JP" altLang="en-US" smtClean="0"/>
              <a:t>年 月 日</a:t>
            </a:r>
            <a:r>
              <a:rPr lang="en-US" altLang="ja-JP" smtClean="0"/>
              <a:t>, </a:t>
            </a:r>
            <a:r>
              <a:rPr lang="ja-JP" altLang="en-US" smtClean="0"/>
              <a:t>東京大学</a:t>
            </a:r>
            <a:r>
              <a:rPr lang="en-US" altLang="ja-JP" smtClean="0"/>
              <a:t>)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BD24F-F680-4CC9-AA69-6C038F0C40EA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49335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2EA1-65F9-4A72-A735-7C9B516AF8DF}" type="datetimeFigureOut">
              <a:rPr kumimoji="1" lang="ja-JP" altLang="en-US" smtClean="0"/>
              <a:t>2014/10/24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○○○○○○○○　</a:t>
            </a:r>
            <a:r>
              <a:rPr lang="en-US" altLang="ja-JP" smtClean="0"/>
              <a:t>(2013</a:t>
            </a:r>
            <a:r>
              <a:rPr lang="ja-JP" altLang="en-US" smtClean="0"/>
              <a:t>年 月 日</a:t>
            </a:r>
            <a:r>
              <a:rPr lang="en-US" altLang="ja-JP" smtClean="0"/>
              <a:t>, </a:t>
            </a:r>
            <a:r>
              <a:rPr lang="ja-JP" altLang="en-US" smtClean="0"/>
              <a:t>東京大学</a:t>
            </a:r>
            <a:r>
              <a:rPr lang="en-US" altLang="ja-JP" smtClean="0"/>
              <a:t>)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AFC99B-B7EE-4753-AE4A-0FED72E8106C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7894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2EA1-65F9-4A72-A735-7C9B516AF8DF}" type="datetimeFigureOut">
              <a:rPr kumimoji="1" lang="ja-JP" altLang="en-US" smtClean="0"/>
              <a:t>2014/10/24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○○○○○○○○　</a:t>
            </a:r>
            <a:r>
              <a:rPr lang="en-US" altLang="ja-JP" smtClean="0"/>
              <a:t>(2013</a:t>
            </a:r>
            <a:r>
              <a:rPr lang="ja-JP" altLang="en-US" smtClean="0"/>
              <a:t>年 月 日</a:t>
            </a:r>
            <a:r>
              <a:rPr lang="en-US" altLang="ja-JP" smtClean="0"/>
              <a:t>, </a:t>
            </a:r>
            <a:r>
              <a:rPr lang="ja-JP" altLang="en-US" smtClean="0"/>
              <a:t>東京大学</a:t>
            </a:r>
            <a:r>
              <a:rPr lang="en-US" altLang="ja-JP" smtClean="0"/>
              <a:t>)</a:t>
            </a:r>
            <a:endParaRPr lang="en-US" altLang="ja-JP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48BC6-4697-49D3-A924-90ADCEC95E4F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26985862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2EA1-65F9-4A72-A735-7C9B516AF8DF}" type="datetimeFigureOut">
              <a:rPr kumimoji="1" lang="ja-JP" altLang="en-US" smtClean="0"/>
              <a:t>2014/10/24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○○○○○○○○　</a:t>
            </a:r>
            <a:r>
              <a:rPr lang="en-US" altLang="ja-JP" smtClean="0"/>
              <a:t>(2013</a:t>
            </a:r>
            <a:r>
              <a:rPr lang="ja-JP" altLang="en-US" smtClean="0"/>
              <a:t>年 月 日</a:t>
            </a:r>
            <a:r>
              <a:rPr lang="en-US" altLang="ja-JP" smtClean="0"/>
              <a:t>, </a:t>
            </a:r>
            <a:r>
              <a:rPr lang="ja-JP" altLang="en-US" smtClean="0"/>
              <a:t>東京大学</a:t>
            </a:r>
            <a:r>
              <a:rPr lang="en-US" altLang="ja-JP" smtClean="0"/>
              <a:t>)</a:t>
            </a:r>
            <a:endParaRPr lang="en-US" altLang="ja-JP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48BC6-4697-49D3-A924-90ADCEC95E4F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74856995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B2EA1-65F9-4A72-A735-7C9B516AF8DF}" type="datetimeFigureOut">
              <a:rPr kumimoji="1" lang="ja-JP" altLang="en-US" smtClean="0"/>
              <a:t>2014/10/24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ja-JP" altLang="en-US" smtClean="0"/>
              <a:t>○○○○○○○○　</a:t>
            </a:r>
            <a:r>
              <a:rPr lang="en-US" altLang="ja-JP" smtClean="0"/>
              <a:t>(2013</a:t>
            </a:r>
            <a:r>
              <a:rPr lang="ja-JP" altLang="en-US" smtClean="0"/>
              <a:t>年 月 日</a:t>
            </a:r>
            <a:r>
              <a:rPr lang="en-US" altLang="ja-JP" smtClean="0"/>
              <a:t>, </a:t>
            </a:r>
            <a:r>
              <a:rPr lang="ja-JP" altLang="en-US" smtClean="0"/>
              <a:t>東京大学</a:t>
            </a:r>
            <a:r>
              <a:rPr lang="en-US" altLang="ja-JP" smtClean="0"/>
              <a:t>)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448BC6-4697-49D3-A924-90ADCEC95E4F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2125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59" r:id="rId12"/>
    <p:sldLayoutId id="2147483960" r:id="rId1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平行四辺形 258"/>
          <p:cNvSpPr/>
          <p:nvPr/>
        </p:nvSpPr>
        <p:spPr>
          <a:xfrm flipV="1">
            <a:off x="2087047" y="1449049"/>
            <a:ext cx="682417" cy="234341"/>
          </a:xfrm>
          <a:prstGeom prst="parallelogram">
            <a:avLst>
              <a:gd name="adj" fmla="val 68809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255" name="グループ化 254"/>
          <p:cNvGrpSpPr/>
          <p:nvPr/>
        </p:nvGrpSpPr>
        <p:grpSpPr>
          <a:xfrm>
            <a:off x="2051720" y="1700808"/>
            <a:ext cx="4968552" cy="3519683"/>
            <a:chOff x="1907704" y="1778668"/>
            <a:chExt cx="5540827" cy="3464433"/>
          </a:xfrm>
          <a:solidFill>
            <a:schemeClr val="bg1">
              <a:lumMod val="85000"/>
              <a:alpha val="90000"/>
            </a:schemeClr>
          </a:solidFill>
        </p:grpSpPr>
        <p:sp>
          <p:nvSpPr>
            <p:cNvPr id="254" name="正方形/長方形 253"/>
            <p:cNvSpPr/>
            <p:nvPr/>
          </p:nvSpPr>
          <p:spPr>
            <a:xfrm>
              <a:off x="1907704" y="1778668"/>
              <a:ext cx="4929661" cy="34644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grpSp>
          <p:nvGrpSpPr>
            <p:cNvPr id="253" name="グループ化 252"/>
            <p:cNvGrpSpPr/>
            <p:nvPr/>
          </p:nvGrpSpPr>
          <p:grpSpPr>
            <a:xfrm>
              <a:off x="1907704" y="1778668"/>
              <a:ext cx="5540827" cy="3464433"/>
              <a:chOff x="1979712" y="1804795"/>
              <a:chExt cx="5540827" cy="3464433"/>
            </a:xfrm>
            <a:grpFill/>
          </p:grpSpPr>
          <p:sp>
            <p:nvSpPr>
              <p:cNvPr id="244" name="円弧 243"/>
              <p:cNvSpPr/>
              <p:nvPr/>
            </p:nvSpPr>
            <p:spPr>
              <a:xfrm>
                <a:off x="6298205" y="1804795"/>
                <a:ext cx="1222334" cy="3464433"/>
              </a:xfrm>
              <a:prstGeom prst="arc">
                <a:avLst>
                  <a:gd name="adj1" fmla="val 16148156"/>
                  <a:gd name="adj2" fmla="val 5400271"/>
                </a:avLst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46" name="直線コネクタ 245"/>
              <p:cNvCxnSpPr>
                <a:stCxn id="244" idx="0"/>
              </p:cNvCxnSpPr>
              <p:nvPr/>
            </p:nvCxnSpPr>
            <p:spPr>
              <a:xfrm flipH="1" flipV="1">
                <a:off x="1979712" y="1804795"/>
                <a:ext cx="4903559" cy="1580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直線コネクタ 247"/>
              <p:cNvCxnSpPr/>
              <p:nvPr/>
            </p:nvCxnSpPr>
            <p:spPr>
              <a:xfrm flipH="1">
                <a:off x="1979712" y="5269228"/>
                <a:ext cx="4929661" cy="0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直線コネクタ 249"/>
              <p:cNvCxnSpPr/>
              <p:nvPr/>
            </p:nvCxnSpPr>
            <p:spPr>
              <a:xfrm>
                <a:off x="1979712" y="1804795"/>
                <a:ext cx="0" cy="3464433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1" name="正方形/長方形 240"/>
          <p:cNvSpPr/>
          <p:nvPr/>
        </p:nvSpPr>
        <p:spPr>
          <a:xfrm>
            <a:off x="2195736" y="2204864"/>
            <a:ext cx="4464496" cy="26642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0" name="角丸四角形 229"/>
          <p:cNvSpPr/>
          <p:nvPr/>
        </p:nvSpPr>
        <p:spPr>
          <a:xfrm>
            <a:off x="2455141" y="2708920"/>
            <a:ext cx="3917059" cy="1872208"/>
          </a:xfrm>
          <a:prstGeom prst="roundRect">
            <a:avLst>
              <a:gd name="adj" fmla="val 5328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5" name="角丸四角形 54"/>
          <p:cNvSpPr/>
          <p:nvPr/>
        </p:nvSpPr>
        <p:spPr>
          <a:xfrm>
            <a:off x="4531429" y="2996773"/>
            <a:ext cx="1738839" cy="1371743"/>
          </a:xfrm>
          <a:prstGeom prst="roundRect">
            <a:avLst>
              <a:gd name="adj" fmla="val 7691"/>
            </a:avLst>
          </a:prstGeom>
          <a:solidFill>
            <a:srgbClr val="99FF99">
              <a:alpha val="20000"/>
            </a:srgb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1" name="角丸四角形 210"/>
          <p:cNvSpPr/>
          <p:nvPr/>
        </p:nvSpPr>
        <p:spPr>
          <a:xfrm>
            <a:off x="2555775" y="2996773"/>
            <a:ext cx="1789029" cy="1371743"/>
          </a:xfrm>
          <a:prstGeom prst="roundRect">
            <a:avLst>
              <a:gd name="adj" fmla="val 7691"/>
            </a:avLst>
          </a:prstGeom>
          <a:solidFill>
            <a:srgbClr val="FF9999">
              <a:alpha val="20000"/>
            </a:srgb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217" name="曲線コネクタ 216"/>
          <p:cNvCxnSpPr/>
          <p:nvPr/>
        </p:nvCxnSpPr>
        <p:spPr>
          <a:xfrm flipV="1">
            <a:off x="4091165" y="3609020"/>
            <a:ext cx="543082" cy="499067"/>
          </a:xfrm>
          <a:prstGeom prst="curvedConnector3">
            <a:avLst>
              <a:gd name="adj1" fmla="val 50000"/>
            </a:avLst>
          </a:prstGeom>
          <a:ln w="127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正方形/長方形 40"/>
          <p:cNvSpPr/>
          <p:nvPr/>
        </p:nvSpPr>
        <p:spPr>
          <a:xfrm>
            <a:off x="5742254" y="3343376"/>
            <a:ext cx="456007" cy="517672"/>
          </a:xfrm>
          <a:prstGeom prst="rect">
            <a:avLst/>
          </a:prstGeom>
          <a:solidFill>
            <a:schemeClr val="accent4">
              <a:lumMod val="60000"/>
              <a:lumOff val="40000"/>
              <a:alpha val="2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4938834" y="3343376"/>
            <a:ext cx="440669" cy="517672"/>
          </a:xfrm>
          <a:prstGeom prst="rect">
            <a:avLst/>
          </a:prstGeom>
          <a:solidFill>
            <a:schemeClr val="accent4">
              <a:lumMod val="60000"/>
              <a:lumOff val="40000"/>
              <a:alpha val="2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4653917" y="3501008"/>
            <a:ext cx="176191" cy="234034"/>
          </a:xfrm>
          <a:prstGeom prst="rect">
            <a:avLst/>
          </a:prstGeom>
          <a:solidFill>
            <a:srgbClr val="99CCFF">
              <a:alpha val="2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 flipV="1">
            <a:off x="4746359" y="3602447"/>
            <a:ext cx="0" cy="288032"/>
          </a:xfrm>
          <a:prstGeom prst="line">
            <a:avLst/>
          </a:prstGeom>
          <a:ln w="19050">
            <a:solidFill>
              <a:srgbClr val="66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>
            <a:stCxn id="39" idx="1"/>
          </p:cNvCxnSpPr>
          <p:nvPr/>
        </p:nvCxnSpPr>
        <p:spPr>
          <a:xfrm flipV="1">
            <a:off x="4653917" y="3609020"/>
            <a:ext cx="464224" cy="9005"/>
          </a:xfrm>
          <a:prstGeom prst="line">
            <a:avLst/>
          </a:prstGeom>
          <a:ln w="25400">
            <a:solidFill>
              <a:srgbClr val="66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5143541" y="3582758"/>
            <a:ext cx="715888" cy="49121"/>
          </a:xfrm>
          <a:prstGeom prst="rect">
            <a:avLst/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4974125" y="3429000"/>
            <a:ext cx="288032" cy="36004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859429" y="3429000"/>
            <a:ext cx="288032" cy="36004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 rot="18639203">
            <a:off x="4686720" y="3594163"/>
            <a:ext cx="119278" cy="4571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 rot="16200000">
            <a:off x="4696749" y="3851389"/>
            <a:ext cx="110718" cy="15600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75000"/>
                </a:schemeClr>
              </a:gs>
              <a:gs pos="83000">
                <a:srgbClr val="FFC000"/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/>
          <p:nvPr/>
        </p:nvCxnSpPr>
        <p:spPr>
          <a:xfrm>
            <a:off x="5814746" y="3674661"/>
            <a:ext cx="1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5298402" y="3669726"/>
            <a:ext cx="1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5297357" y="3389825"/>
            <a:ext cx="1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5815422" y="3391699"/>
            <a:ext cx="1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4743411" y="3984749"/>
            <a:ext cx="0" cy="2538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4743411" y="4241413"/>
            <a:ext cx="8787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5570046" y="3741734"/>
            <a:ext cx="1622" cy="4968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二等辺三角形 28"/>
          <p:cNvSpPr/>
          <p:nvPr/>
        </p:nvSpPr>
        <p:spPr>
          <a:xfrm>
            <a:off x="5499315" y="3955595"/>
            <a:ext cx="144016" cy="14401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5297357" y="3741734"/>
            <a:ext cx="517389" cy="0"/>
          </a:xfrm>
          <a:prstGeom prst="straightConnector1">
            <a:avLst/>
          </a:prstGeom>
          <a:ln w="12700">
            <a:solidFill>
              <a:srgbClr val="00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円/楕円 44"/>
          <p:cNvSpPr/>
          <p:nvPr/>
        </p:nvSpPr>
        <p:spPr>
          <a:xfrm>
            <a:off x="5618006" y="4216390"/>
            <a:ext cx="45719" cy="5169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616406" y="407374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" dirty="0" smtClean="0">
                <a:solidFill>
                  <a:srgbClr val="000000"/>
                </a:solidFill>
              </a:rPr>
              <a:t>重力波</a:t>
            </a:r>
            <a:endParaRPr lang="en-US" altLang="ja-JP" sz="600" dirty="0" smtClean="0">
              <a:solidFill>
                <a:srgbClr val="000000"/>
              </a:solidFill>
            </a:endParaRPr>
          </a:p>
          <a:p>
            <a:r>
              <a:rPr lang="ja-JP" altLang="en-US" sz="600" dirty="0" smtClean="0">
                <a:solidFill>
                  <a:srgbClr val="000000"/>
                </a:solidFill>
              </a:rPr>
              <a:t>観測信号</a:t>
            </a:r>
            <a:endParaRPr kumimoji="1" lang="ja-JP" altLang="en-US" sz="600" dirty="0">
              <a:solidFill>
                <a:srgbClr val="000000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233892" y="2701270"/>
            <a:ext cx="1051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b="1" dirty="0" smtClean="0">
                <a:solidFill>
                  <a:schemeClr val="accent6">
                    <a:lumMod val="75000"/>
                  </a:schemeClr>
                </a:solidFill>
              </a:rPr>
              <a:t>干渉計モジュール </a:t>
            </a:r>
            <a:endParaRPr lang="en-US" altLang="ja-JP" sz="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ja-JP" sz="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ja-JP" sz="800" b="1" dirty="0" smtClean="0">
                <a:solidFill>
                  <a:schemeClr val="accent6">
                    <a:lumMod val="75000"/>
                  </a:schemeClr>
                </a:solidFill>
              </a:rPr>
              <a:t>(800 x 300 mm)</a:t>
            </a:r>
            <a:endParaRPr kumimoji="1" lang="ja-JP" altLang="en-US" sz="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884655" y="3060729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" dirty="0" smtClean="0">
                <a:solidFill>
                  <a:srgbClr val="000000"/>
                </a:solidFill>
              </a:rPr>
              <a:t>試験マス</a:t>
            </a:r>
            <a:endParaRPr lang="en-US" altLang="ja-JP" sz="600" dirty="0" smtClean="0">
              <a:solidFill>
                <a:srgbClr val="000000"/>
              </a:solidFill>
            </a:endParaRPr>
          </a:p>
          <a:p>
            <a:r>
              <a:rPr lang="ja-JP" altLang="en-US" sz="600" dirty="0" smtClean="0">
                <a:solidFill>
                  <a:srgbClr val="000000"/>
                </a:solidFill>
              </a:rPr>
              <a:t>モジュール</a:t>
            </a:r>
            <a:endParaRPr kumimoji="1" lang="ja-JP" altLang="en-US" sz="600" dirty="0">
              <a:solidFill>
                <a:srgbClr val="000000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499992" y="3242011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" dirty="0" smtClean="0">
                <a:solidFill>
                  <a:srgbClr val="000000"/>
                </a:solidFill>
              </a:rPr>
              <a:t>入出射</a:t>
            </a:r>
            <a:endParaRPr lang="en-US" altLang="ja-JP" sz="600" dirty="0" smtClean="0">
              <a:solidFill>
                <a:srgbClr val="000000"/>
              </a:solidFill>
            </a:endParaRPr>
          </a:p>
          <a:p>
            <a:r>
              <a:rPr lang="ja-JP" altLang="en-US" sz="600" dirty="0" smtClean="0">
                <a:solidFill>
                  <a:srgbClr val="000000"/>
                </a:solidFill>
              </a:rPr>
              <a:t>光学系</a:t>
            </a:r>
            <a:endParaRPr kumimoji="1" lang="ja-JP" altLang="en-US" sz="600" dirty="0">
              <a:solidFill>
                <a:srgbClr val="000000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698783" y="3966986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" dirty="0" smtClean="0">
                <a:solidFill>
                  <a:srgbClr val="000000"/>
                </a:solidFill>
              </a:rPr>
              <a:t>光検出器</a:t>
            </a:r>
            <a:endParaRPr kumimoji="1" lang="ja-JP" altLang="en-US" sz="600" dirty="0">
              <a:solidFill>
                <a:srgbClr val="000000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5682524" y="3084464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" dirty="0" smtClean="0">
                <a:solidFill>
                  <a:srgbClr val="000000"/>
                </a:solidFill>
              </a:rPr>
              <a:t>試験マス</a:t>
            </a:r>
            <a:endParaRPr lang="en-US" altLang="ja-JP" sz="600" dirty="0" smtClean="0">
              <a:solidFill>
                <a:srgbClr val="000000"/>
              </a:solidFill>
            </a:endParaRPr>
          </a:p>
          <a:p>
            <a:r>
              <a:rPr lang="ja-JP" altLang="en-US" sz="600" dirty="0" smtClean="0">
                <a:solidFill>
                  <a:srgbClr val="000000"/>
                </a:solidFill>
              </a:rPr>
              <a:t>モジュール</a:t>
            </a:r>
            <a:endParaRPr kumimoji="1" lang="ja-JP" altLang="en-US" sz="600" dirty="0">
              <a:solidFill>
                <a:srgbClr val="000000"/>
              </a:solidFill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561802" y="3892416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" dirty="0" smtClean="0">
                <a:solidFill>
                  <a:srgbClr val="000000"/>
                </a:solidFill>
              </a:rPr>
              <a:t>制御回路</a:t>
            </a:r>
            <a:endParaRPr kumimoji="1" lang="ja-JP" altLang="en-US" sz="600" dirty="0">
              <a:solidFill>
                <a:srgbClr val="000000"/>
              </a:solidFill>
            </a:endParaRPr>
          </a:p>
        </p:txBody>
      </p:sp>
      <p:sp>
        <p:nvSpPr>
          <p:cNvPr id="128" name="台形 127"/>
          <p:cNvSpPr/>
          <p:nvPr/>
        </p:nvSpPr>
        <p:spPr>
          <a:xfrm rot="10800000" flipH="1">
            <a:off x="3027950" y="3144117"/>
            <a:ext cx="991491" cy="153831"/>
          </a:xfrm>
          <a:prstGeom prst="trapezoid">
            <a:avLst>
              <a:gd name="adj" fmla="val 4577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00" dirty="0"/>
          </a:p>
        </p:txBody>
      </p:sp>
      <p:cxnSp>
        <p:nvCxnSpPr>
          <p:cNvPr id="129" name="直線コネクタ 128"/>
          <p:cNvCxnSpPr/>
          <p:nvPr/>
        </p:nvCxnSpPr>
        <p:spPr>
          <a:xfrm flipH="1" flipV="1">
            <a:off x="2923827" y="3177696"/>
            <a:ext cx="1289189" cy="120252"/>
          </a:xfrm>
          <a:prstGeom prst="line">
            <a:avLst/>
          </a:prstGeom>
          <a:ln w="19050">
            <a:solidFill>
              <a:srgbClr val="66FF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直線コネクタ 129"/>
          <p:cNvCxnSpPr>
            <a:stCxn id="186" idx="3"/>
          </p:cNvCxnSpPr>
          <p:nvPr/>
        </p:nvCxnSpPr>
        <p:spPr>
          <a:xfrm flipH="1">
            <a:off x="3288793" y="4119869"/>
            <a:ext cx="633117" cy="464"/>
          </a:xfrm>
          <a:prstGeom prst="line">
            <a:avLst/>
          </a:prstGeom>
          <a:ln w="12700" cmpd="sng">
            <a:solidFill>
              <a:srgbClr val="CC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直線矢印コネクタ 130"/>
          <p:cNvCxnSpPr>
            <a:stCxn id="146" idx="1"/>
            <a:endCxn id="142" idx="3"/>
          </p:cNvCxnSpPr>
          <p:nvPr/>
        </p:nvCxnSpPr>
        <p:spPr>
          <a:xfrm flipV="1">
            <a:off x="3068866" y="4120017"/>
            <a:ext cx="132831" cy="544"/>
          </a:xfrm>
          <a:prstGeom prst="straightConnector1">
            <a:avLst/>
          </a:prstGeom>
          <a:ln>
            <a:solidFill>
              <a:schemeClr val="tx1"/>
            </a:solidFill>
            <a:headEnd w="sm" len="sm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/>
          <p:cNvCxnSpPr>
            <a:stCxn id="144" idx="6"/>
            <a:endCxn id="145" idx="2"/>
          </p:cNvCxnSpPr>
          <p:nvPr/>
        </p:nvCxnSpPr>
        <p:spPr>
          <a:xfrm flipH="1">
            <a:off x="2774978" y="3803009"/>
            <a:ext cx="174723" cy="4434"/>
          </a:xfrm>
          <a:prstGeom prst="line">
            <a:avLst/>
          </a:prstGeom>
          <a:ln>
            <a:solidFill>
              <a:schemeClr val="tx1"/>
            </a:solidFill>
            <a:head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/>
          <p:cNvCxnSpPr>
            <a:stCxn id="193" idx="0"/>
            <a:endCxn id="140" idx="3"/>
          </p:cNvCxnSpPr>
          <p:nvPr/>
        </p:nvCxnSpPr>
        <p:spPr>
          <a:xfrm flipH="1" flipV="1">
            <a:off x="2690631" y="3530283"/>
            <a:ext cx="1094806" cy="7260"/>
          </a:xfrm>
          <a:prstGeom prst="line">
            <a:avLst/>
          </a:prstGeom>
          <a:ln w="25400">
            <a:solidFill>
              <a:srgbClr val="66FF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直線コネクタ 133"/>
          <p:cNvCxnSpPr>
            <a:endCxn id="145" idx="1"/>
          </p:cNvCxnSpPr>
          <p:nvPr/>
        </p:nvCxnSpPr>
        <p:spPr>
          <a:xfrm flipH="1">
            <a:off x="2726853" y="3232150"/>
            <a:ext cx="179" cy="526512"/>
          </a:xfrm>
          <a:prstGeom prst="line">
            <a:avLst/>
          </a:prstGeom>
          <a:ln w="19050">
            <a:solidFill>
              <a:srgbClr val="66FF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正方形/長方形 134"/>
          <p:cNvSpPr/>
          <p:nvPr/>
        </p:nvSpPr>
        <p:spPr>
          <a:xfrm rot="2351047" flipH="1" flipV="1">
            <a:off x="4172941" y="3265729"/>
            <a:ext cx="97324" cy="2359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00" dirty="0"/>
          </a:p>
        </p:txBody>
      </p:sp>
      <p:sp>
        <p:nvSpPr>
          <p:cNvPr id="136" name="正方形/長方形 135"/>
          <p:cNvSpPr/>
          <p:nvPr/>
        </p:nvSpPr>
        <p:spPr>
          <a:xfrm rot="18791113" flipH="1">
            <a:off x="2666749" y="3211048"/>
            <a:ext cx="123428" cy="1860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00" dirty="0"/>
          </a:p>
        </p:txBody>
      </p:sp>
      <p:sp>
        <p:nvSpPr>
          <p:cNvPr id="139" name="正方形/長方形 138"/>
          <p:cNvSpPr/>
          <p:nvPr/>
        </p:nvSpPr>
        <p:spPr>
          <a:xfrm flipH="1">
            <a:off x="3236195" y="3488989"/>
            <a:ext cx="158510" cy="102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00" dirty="0">
              <a:solidFill>
                <a:srgbClr val="000000"/>
              </a:solidFill>
            </a:endParaRPr>
          </a:p>
        </p:txBody>
      </p:sp>
      <p:sp>
        <p:nvSpPr>
          <p:cNvPr id="141" name="正方形/長方形 140"/>
          <p:cNvSpPr/>
          <p:nvPr/>
        </p:nvSpPr>
        <p:spPr>
          <a:xfrm flipH="1">
            <a:off x="3631063" y="4056351"/>
            <a:ext cx="148849" cy="1361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00" dirty="0">
              <a:solidFill>
                <a:srgbClr val="000000"/>
              </a:solidFill>
            </a:endParaRPr>
          </a:p>
        </p:txBody>
      </p:sp>
      <p:sp>
        <p:nvSpPr>
          <p:cNvPr id="142" name="正方形/長方形 141"/>
          <p:cNvSpPr/>
          <p:nvPr/>
        </p:nvSpPr>
        <p:spPr>
          <a:xfrm flipH="1">
            <a:off x="3201697" y="4031568"/>
            <a:ext cx="290183" cy="176897"/>
          </a:xfrm>
          <a:prstGeom prst="rect">
            <a:avLst/>
          </a:prstGeom>
          <a:solidFill>
            <a:srgbClr val="E6B9B8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00" dirty="0">
              <a:solidFill>
                <a:srgbClr val="000000"/>
              </a:solidFill>
            </a:endParaRPr>
          </a:p>
        </p:txBody>
      </p:sp>
      <p:sp>
        <p:nvSpPr>
          <p:cNvPr id="143" name="円/楕円 142"/>
          <p:cNvSpPr/>
          <p:nvPr/>
        </p:nvSpPr>
        <p:spPr>
          <a:xfrm flipH="1">
            <a:off x="3276984" y="3760476"/>
            <a:ext cx="76929" cy="911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00" dirty="0"/>
          </a:p>
        </p:txBody>
      </p:sp>
      <p:sp>
        <p:nvSpPr>
          <p:cNvPr id="145" name="フローチャート: 論理積ゲート 144"/>
          <p:cNvSpPr/>
          <p:nvPr/>
        </p:nvSpPr>
        <p:spPr>
          <a:xfrm rot="16200000" flipH="1">
            <a:off x="2678071" y="3759317"/>
            <a:ext cx="97562" cy="96251"/>
          </a:xfrm>
          <a:prstGeom prst="flowChartDelay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00" dirty="0"/>
          </a:p>
        </p:txBody>
      </p:sp>
      <p:sp>
        <p:nvSpPr>
          <p:cNvPr id="146" name="正方形/長方形 145"/>
          <p:cNvSpPr/>
          <p:nvPr/>
        </p:nvSpPr>
        <p:spPr>
          <a:xfrm flipH="1">
            <a:off x="2908925" y="4056351"/>
            <a:ext cx="159941" cy="12842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600" dirty="0">
              <a:solidFill>
                <a:srgbClr val="000000"/>
              </a:solidFill>
            </a:endParaRPr>
          </a:p>
        </p:txBody>
      </p:sp>
      <p:sp>
        <p:nvSpPr>
          <p:cNvPr id="147" name="左矢印 146"/>
          <p:cNvSpPr/>
          <p:nvPr/>
        </p:nvSpPr>
        <p:spPr>
          <a:xfrm flipH="1">
            <a:off x="3647165" y="4089641"/>
            <a:ext cx="119508" cy="63983"/>
          </a:xfrm>
          <a:prstGeom prst="leftArrow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00"/>
          </a:p>
        </p:txBody>
      </p:sp>
      <p:grpSp>
        <p:nvGrpSpPr>
          <p:cNvPr id="204" name="グループ化 203"/>
          <p:cNvGrpSpPr/>
          <p:nvPr/>
        </p:nvGrpSpPr>
        <p:grpSpPr>
          <a:xfrm>
            <a:off x="2949701" y="3759257"/>
            <a:ext cx="78002" cy="87504"/>
            <a:chOff x="2857274" y="3890179"/>
            <a:chExt cx="78002" cy="93932"/>
          </a:xfrm>
        </p:grpSpPr>
        <p:sp>
          <p:nvSpPr>
            <p:cNvPr id="144" name="円/楕円 143"/>
            <p:cNvSpPr/>
            <p:nvPr/>
          </p:nvSpPr>
          <p:spPr>
            <a:xfrm flipH="1">
              <a:off x="2857274" y="3890179"/>
              <a:ext cx="78002" cy="939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/>
            </a:p>
          </p:txBody>
        </p:sp>
        <p:cxnSp>
          <p:nvCxnSpPr>
            <p:cNvPr id="148" name="直線コネクタ 147"/>
            <p:cNvCxnSpPr>
              <a:stCxn id="144" idx="1"/>
              <a:endCxn id="144" idx="5"/>
            </p:cNvCxnSpPr>
            <p:nvPr/>
          </p:nvCxnSpPr>
          <p:spPr>
            <a:xfrm flipH="1">
              <a:off x="2868724" y="3903793"/>
              <a:ext cx="55103" cy="66705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線コネクタ 148"/>
            <p:cNvCxnSpPr>
              <a:stCxn id="144" idx="7"/>
              <a:endCxn id="144" idx="3"/>
            </p:cNvCxnSpPr>
            <p:nvPr/>
          </p:nvCxnSpPr>
          <p:spPr>
            <a:xfrm>
              <a:off x="2868724" y="3903793"/>
              <a:ext cx="55103" cy="66705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" name="グループ化 205"/>
          <p:cNvGrpSpPr/>
          <p:nvPr/>
        </p:nvGrpSpPr>
        <p:grpSpPr>
          <a:xfrm>
            <a:off x="2690631" y="3496249"/>
            <a:ext cx="67627" cy="64891"/>
            <a:chOff x="2697691" y="3697323"/>
            <a:chExt cx="48662" cy="64891"/>
          </a:xfrm>
        </p:grpSpPr>
        <p:sp>
          <p:nvSpPr>
            <p:cNvPr id="140" name="正方形/長方形 139"/>
            <p:cNvSpPr/>
            <p:nvPr/>
          </p:nvSpPr>
          <p:spPr>
            <a:xfrm flipH="1">
              <a:off x="2697691" y="3700500"/>
              <a:ext cx="48662" cy="6171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 dirty="0"/>
            </a:p>
          </p:txBody>
        </p:sp>
        <p:cxnSp>
          <p:nvCxnSpPr>
            <p:cNvPr id="150" name="直線コネクタ 149"/>
            <p:cNvCxnSpPr/>
            <p:nvPr/>
          </p:nvCxnSpPr>
          <p:spPr>
            <a:xfrm>
              <a:off x="2703416" y="3697323"/>
              <a:ext cx="36139" cy="61714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2" name="直線コネクタ 151"/>
          <p:cNvCxnSpPr>
            <a:stCxn id="139" idx="2"/>
            <a:endCxn id="143" idx="0"/>
          </p:cNvCxnSpPr>
          <p:nvPr/>
        </p:nvCxnSpPr>
        <p:spPr>
          <a:xfrm flipH="1">
            <a:off x="3315448" y="3591089"/>
            <a:ext cx="2" cy="169387"/>
          </a:xfrm>
          <a:prstGeom prst="line">
            <a:avLst/>
          </a:prstGeom>
          <a:ln>
            <a:solidFill>
              <a:schemeClr val="tx1"/>
            </a:solidFill>
            <a:head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直線矢印コネクタ 152"/>
          <p:cNvCxnSpPr>
            <a:stCxn id="144" idx="4"/>
            <a:endCxn id="146" idx="0"/>
          </p:cNvCxnSpPr>
          <p:nvPr/>
        </p:nvCxnSpPr>
        <p:spPr>
          <a:xfrm>
            <a:off x="2988702" y="3846761"/>
            <a:ext cx="193" cy="209590"/>
          </a:xfrm>
          <a:prstGeom prst="straightConnector1">
            <a:avLst/>
          </a:prstGeom>
          <a:ln>
            <a:solidFill>
              <a:schemeClr val="tx1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円弧 162"/>
          <p:cNvSpPr/>
          <p:nvPr/>
        </p:nvSpPr>
        <p:spPr>
          <a:xfrm flipV="1">
            <a:off x="3885262" y="3857142"/>
            <a:ext cx="323818" cy="258654"/>
          </a:xfrm>
          <a:prstGeom prst="arc">
            <a:avLst>
              <a:gd name="adj1" fmla="val 15370613"/>
              <a:gd name="adj2" fmla="val 3"/>
            </a:avLst>
          </a:prstGeom>
          <a:ln w="12700" cmpd="sng">
            <a:solidFill>
              <a:srgbClr val="CC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00"/>
          </a:p>
        </p:txBody>
      </p:sp>
      <p:cxnSp>
        <p:nvCxnSpPr>
          <p:cNvPr id="164" name="直線コネクタ 163"/>
          <p:cNvCxnSpPr/>
          <p:nvPr/>
        </p:nvCxnSpPr>
        <p:spPr>
          <a:xfrm flipH="1" flipV="1">
            <a:off x="4209205" y="3420922"/>
            <a:ext cx="0" cy="594392"/>
          </a:xfrm>
          <a:prstGeom prst="line">
            <a:avLst/>
          </a:prstGeom>
          <a:ln w="12700" cmpd="sng">
            <a:solidFill>
              <a:srgbClr val="CC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6" name="円弧 165"/>
          <p:cNvSpPr/>
          <p:nvPr/>
        </p:nvSpPr>
        <p:spPr>
          <a:xfrm flipH="1">
            <a:off x="3859154" y="3542535"/>
            <a:ext cx="350586" cy="582443"/>
          </a:xfrm>
          <a:prstGeom prst="arc">
            <a:avLst>
              <a:gd name="adj1" fmla="val 10734716"/>
              <a:gd name="adj2" fmla="val 16021555"/>
            </a:avLst>
          </a:prstGeom>
          <a:ln w="12700" cmpd="sng">
            <a:solidFill>
              <a:srgbClr val="CC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00"/>
          </a:p>
        </p:txBody>
      </p:sp>
      <p:sp>
        <p:nvSpPr>
          <p:cNvPr id="167" name="正方形/長方形 166"/>
          <p:cNvSpPr/>
          <p:nvPr/>
        </p:nvSpPr>
        <p:spPr>
          <a:xfrm flipH="1">
            <a:off x="4174242" y="3776102"/>
            <a:ext cx="64337" cy="80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00" dirty="0">
              <a:solidFill>
                <a:srgbClr val="000000"/>
              </a:solidFill>
            </a:endParaRPr>
          </a:p>
        </p:txBody>
      </p:sp>
      <p:cxnSp>
        <p:nvCxnSpPr>
          <p:cNvPr id="168" name="直線コネクタ 167"/>
          <p:cNvCxnSpPr>
            <a:endCxn id="194" idx="2"/>
          </p:cNvCxnSpPr>
          <p:nvPr/>
        </p:nvCxnSpPr>
        <p:spPr>
          <a:xfrm flipH="1" flipV="1">
            <a:off x="3850802" y="3537429"/>
            <a:ext cx="200635" cy="7487"/>
          </a:xfrm>
          <a:prstGeom prst="line">
            <a:avLst/>
          </a:prstGeom>
          <a:ln w="12700" cmpd="sng">
            <a:solidFill>
              <a:srgbClr val="CC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9" name="図形グループ 81"/>
          <p:cNvGrpSpPr>
            <a:grpSpLocks/>
          </p:cNvGrpSpPr>
          <p:nvPr/>
        </p:nvGrpSpPr>
        <p:grpSpPr bwMode="auto">
          <a:xfrm rot="16200000" flipH="1">
            <a:off x="3797248" y="3504858"/>
            <a:ext cx="41748" cy="65370"/>
            <a:chOff x="1152553" y="3532477"/>
            <a:chExt cx="144972" cy="290423"/>
          </a:xfrm>
        </p:grpSpPr>
        <p:sp>
          <p:nvSpPr>
            <p:cNvPr id="193" name="正方形/長方形 192"/>
            <p:cNvSpPr/>
            <p:nvPr/>
          </p:nvSpPr>
          <p:spPr>
            <a:xfrm>
              <a:off x="1152553" y="3532477"/>
              <a:ext cx="144972" cy="238451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/>
            </a:p>
          </p:txBody>
        </p:sp>
        <p:sp>
          <p:nvSpPr>
            <p:cNvPr id="194" name="正方形/長方形 193"/>
            <p:cNvSpPr/>
            <p:nvPr/>
          </p:nvSpPr>
          <p:spPr>
            <a:xfrm>
              <a:off x="1171852" y="3776798"/>
              <a:ext cx="105579" cy="4610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/>
            </a:p>
          </p:txBody>
        </p:sp>
      </p:grpSp>
      <p:cxnSp>
        <p:nvCxnSpPr>
          <p:cNvPr id="170" name="直線コネクタ 169"/>
          <p:cNvCxnSpPr/>
          <p:nvPr/>
        </p:nvCxnSpPr>
        <p:spPr>
          <a:xfrm flipH="1">
            <a:off x="4209795" y="3297948"/>
            <a:ext cx="3220" cy="92571"/>
          </a:xfrm>
          <a:prstGeom prst="line">
            <a:avLst/>
          </a:prstGeom>
          <a:ln w="19050" cmpd="sng">
            <a:solidFill>
              <a:srgbClr val="66FF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直線コネクタ 170"/>
          <p:cNvCxnSpPr/>
          <p:nvPr/>
        </p:nvCxnSpPr>
        <p:spPr>
          <a:xfrm flipH="1" flipV="1">
            <a:off x="2935277" y="3177696"/>
            <a:ext cx="1157157" cy="56269"/>
          </a:xfrm>
          <a:prstGeom prst="line">
            <a:avLst/>
          </a:prstGeom>
          <a:ln w="19050">
            <a:solidFill>
              <a:srgbClr val="66FF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直線コネクタ 171"/>
          <p:cNvCxnSpPr/>
          <p:nvPr/>
        </p:nvCxnSpPr>
        <p:spPr>
          <a:xfrm flipH="1">
            <a:off x="2974278" y="3177696"/>
            <a:ext cx="1082017" cy="96655"/>
          </a:xfrm>
          <a:prstGeom prst="line">
            <a:avLst/>
          </a:prstGeom>
          <a:ln w="19050">
            <a:solidFill>
              <a:srgbClr val="66FF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直線コネクタ 172"/>
          <p:cNvCxnSpPr/>
          <p:nvPr/>
        </p:nvCxnSpPr>
        <p:spPr>
          <a:xfrm flipH="1">
            <a:off x="2977140" y="3236060"/>
            <a:ext cx="1110284" cy="40387"/>
          </a:xfrm>
          <a:prstGeom prst="line">
            <a:avLst/>
          </a:prstGeom>
          <a:ln w="19050">
            <a:solidFill>
              <a:srgbClr val="66FF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直線コネクタ 173"/>
          <p:cNvCxnSpPr>
            <a:endCxn id="136" idx="2"/>
          </p:cNvCxnSpPr>
          <p:nvPr/>
        </p:nvCxnSpPr>
        <p:spPr>
          <a:xfrm flipH="1">
            <a:off x="2735261" y="3177696"/>
            <a:ext cx="1321034" cy="50370"/>
          </a:xfrm>
          <a:prstGeom prst="line">
            <a:avLst/>
          </a:prstGeom>
          <a:ln w="19050">
            <a:solidFill>
              <a:srgbClr val="66FF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/>
          <p:cNvCxnSpPr/>
          <p:nvPr/>
        </p:nvCxnSpPr>
        <p:spPr>
          <a:xfrm>
            <a:off x="4053075" y="3144117"/>
            <a:ext cx="15386" cy="6126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直線コネクタ 175"/>
          <p:cNvCxnSpPr/>
          <p:nvPr/>
        </p:nvCxnSpPr>
        <p:spPr>
          <a:xfrm flipH="1">
            <a:off x="4095296" y="3204469"/>
            <a:ext cx="0" cy="60806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直線コネクタ 176"/>
          <p:cNvCxnSpPr/>
          <p:nvPr/>
        </p:nvCxnSpPr>
        <p:spPr>
          <a:xfrm flipH="1">
            <a:off x="2920249" y="3143209"/>
            <a:ext cx="0" cy="6126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直線コネクタ 177"/>
          <p:cNvCxnSpPr/>
          <p:nvPr/>
        </p:nvCxnSpPr>
        <p:spPr>
          <a:xfrm>
            <a:off x="2966406" y="3223528"/>
            <a:ext cx="7872" cy="7079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5" name="正方形/長方形 184"/>
          <p:cNvSpPr/>
          <p:nvPr/>
        </p:nvSpPr>
        <p:spPr>
          <a:xfrm flipH="1">
            <a:off x="4126869" y="3382211"/>
            <a:ext cx="159651" cy="8304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" dirty="0">
              <a:solidFill>
                <a:srgbClr val="000000"/>
              </a:solidFill>
            </a:endParaRPr>
          </a:p>
        </p:txBody>
      </p:sp>
      <p:sp>
        <p:nvSpPr>
          <p:cNvPr id="186" name="正方形/長方形 185"/>
          <p:cNvSpPr/>
          <p:nvPr/>
        </p:nvSpPr>
        <p:spPr>
          <a:xfrm flipH="1">
            <a:off x="3921910" y="4064962"/>
            <a:ext cx="164950" cy="10981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00" dirty="0">
              <a:solidFill>
                <a:srgbClr val="000000"/>
              </a:solidFill>
            </a:endParaRPr>
          </a:p>
        </p:txBody>
      </p:sp>
      <p:sp>
        <p:nvSpPr>
          <p:cNvPr id="189" name="正方形/長方形 188"/>
          <p:cNvSpPr/>
          <p:nvPr/>
        </p:nvSpPr>
        <p:spPr>
          <a:xfrm flipH="1">
            <a:off x="3429443" y="3299666"/>
            <a:ext cx="138796" cy="1143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"/>
          </a:p>
        </p:txBody>
      </p:sp>
      <p:sp>
        <p:nvSpPr>
          <p:cNvPr id="190" name="角丸四角形 189"/>
          <p:cNvSpPr/>
          <p:nvPr/>
        </p:nvSpPr>
        <p:spPr>
          <a:xfrm flipH="1">
            <a:off x="3485161" y="3299666"/>
            <a:ext cx="29521" cy="90853"/>
          </a:xfrm>
          <a:prstGeom prst="roundRect">
            <a:avLst/>
          </a:prstGeom>
          <a:solidFill>
            <a:srgbClr val="B7DEE8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"/>
          </a:p>
        </p:txBody>
      </p:sp>
      <p:sp>
        <p:nvSpPr>
          <p:cNvPr id="195" name="テキスト ボックス 194"/>
          <p:cNvSpPr txBox="1"/>
          <p:nvPr/>
        </p:nvSpPr>
        <p:spPr>
          <a:xfrm>
            <a:off x="3236466" y="2982004"/>
            <a:ext cx="53732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" dirty="0" smtClean="0">
                <a:solidFill>
                  <a:srgbClr val="000000"/>
                </a:solidFill>
              </a:rPr>
              <a:t>ヨウ素セル</a:t>
            </a:r>
            <a:endParaRPr kumimoji="1" lang="ja-JP" altLang="en-US" sz="600" dirty="0">
              <a:solidFill>
                <a:srgbClr val="000000"/>
              </a:solidFill>
            </a:endParaRPr>
          </a:p>
        </p:txBody>
      </p:sp>
      <p:sp>
        <p:nvSpPr>
          <p:cNvPr id="197" name="テキスト ボックス 196"/>
          <p:cNvSpPr txBox="1"/>
          <p:nvPr/>
        </p:nvSpPr>
        <p:spPr>
          <a:xfrm>
            <a:off x="2620641" y="3973809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" dirty="0" smtClean="0">
                <a:solidFill>
                  <a:srgbClr val="000000"/>
                </a:solidFill>
              </a:rPr>
              <a:t>制御</a:t>
            </a:r>
            <a:endParaRPr lang="en-US" altLang="ja-JP" sz="600" dirty="0" smtClean="0">
              <a:solidFill>
                <a:srgbClr val="000000"/>
              </a:solidFill>
            </a:endParaRPr>
          </a:p>
          <a:p>
            <a:r>
              <a:rPr lang="ja-JP" altLang="en-US" sz="600" dirty="0" smtClean="0">
                <a:solidFill>
                  <a:srgbClr val="000000"/>
                </a:solidFill>
              </a:rPr>
              <a:t>回路</a:t>
            </a:r>
            <a:endParaRPr kumimoji="1" lang="ja-JP" altLang="en-US" sz="600" dirty="0">
              <a:solidFill>
                <a:srgbClr val="000000"/>
              </a:solidFill>
            </a:endParaRPr>
          </a:p>
        </p:txBody>
      </p:sp>
      <p:sp>
        <p:nvSpPr>
          <p:cNvPr id="198" name="テキスト ボックス 197"/>
          <p:cNvSpPr txBox="1"/>
          <p:nvPr/>
        </p:nvSpPr>
        <p:spPr>
          <a:xfrm>
            <a:off x="3027949" y="4183851"/>
            <a:ext cx="6286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" dirty="0" smtClean="0">
                <a:solidFill>
                  <a:srgbClr val="000000"/>
                </a:solidFill>
              </a:rPr>
              <a:t>レーザー光源</a:t>
            </a:r>
            <a:endParaRPr kumimoji="1" lang="ja-JP" altLang="en-US" sz="600" dirty="0">
              <a:solidFill>
                <a:srgbClr val="000000"/>
              </a:solidFill>
            </a:endParaRPr>
          </a:p>
        </p:txBody>
      </p:sp>
      <p:sp>
        <p:nvSpPr>
          <p:cNvPr id="201" name="テキスト ボックス 200"/>
          <p:cNvSpPr txBox="1"/>
          <p:nvPr/>
        </p:nvSpPr>
        <p:spPr>
          <a:xfrm>
            <a:off x="3760380" y="4160113"/>
            <a:ext cx="59182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" dirty="0" smtClean="0">
                <a:solidFill>
                  <a:srgbClr val="000000"/>
                </a:solidFill>
              </a:rPr>
              <a:t>非線形結晶 </a:t>
            </a:r>
            <a:endParaRPr lang="en-US" altLang="ja-JP" sz="600" dirty="0" smtClean="0">
              <a:solidFill>
                <a:srgbClr val="000000"/>
              </a:solidFill>
            </a:endParaRPr>
          </a:p>
        </p:txBody>
      </p:sp>
      <p:sp>
        <p:nvSpPr>
          <p:cNvPr id="202" name="テキスト ボックス 201"/>
          <p:cNvSpPr txBox="1"/>
          <p:nvPr/>
        </p:nvSpPr>
        <p:spPr>
          <a:xfrm>
            <a:off x="3010584" y="3338866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" dirty="0" smtClean="0">
                <a:solidFill>
                  <a:srgbClr val="000000"/>
                </a:solidFill>
              </a:rPr>
              <a:t>光変調器</a:t>
            </a:r>
            <a:endParaRPr kumimoji="1" lang="ja-JP" altLang="en-US" sz="600" dirty="0">
              <a:solidFill>
                <a:srgbClr val="000000"/>
              </a:solidFill>
            </a:endParaRPr>
          </a:p>
        </p:txBody>
      </p:sp>
      <p:sp>
        <p:nvSpPr>
          <p:cNvPr id="208" name="テキスト ボックス 207"/>
          <p:cNvSpPr txBox="1"/>
          <p:nvPr/>
        </p:nvSpPr>
        <p:spPr>
          <a:xfrm>
            <a:off x="2789295" y="3607656"/>
            <a:ext cx="4154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" dirty="0" smtClean="0">
                <a:solidFill>
                  <a:srgbClr val="000000"/>
                </a:solidFill>
              </a:rPr>
              <a:t>復調器</a:t>
            </a:r>
            <a:endParaRPr kumimoji="1" lang="ja-JP" altLang="en-US" sz="600" dirty="0">
              <a:solidFill>
                <a:srgbClr val="000000"/>
              </a:solidFill>
            </a:endParaRPr>
          </a:p>
        </p:txBody>
      </p:sp>
      <p:sp>
        <p:nvSpPr>
          <p:cNvPr id="209" name="テキスト ボックス 208"/>
          <p:cNvSpPr txBox="1"/>
          <p:nvPr/>
        </p:nvSpPr>
        <p:spPr>
          <a:xfrm>
            <a:off x="2480540" y="3825564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" dirty="0" smtClean="0">
                <a:solidFill>
                  <a:srgbClr val="000000"/>
                </a:solidFill>
              </a:rPr>
              <a:t>光検出器</a:t>
            </a:r>
            <a:endParaRPr kumimoji="1" lang="ja-JP" altLang="en-US" sz="600" dirty="0">
              <a:solidFill>
                <a:srgbClr val="000000"/>
              </a:solidFill>
            </a:endParaRPr>
          </a:p>
        </p:txBody>
      </p:sp>
      <p:sp>
        <p:nvSpPr>
          <p:cNvPr id="210" name="テキスト ボックス 209"/>
          <p:cNvSpPr txBox="1"/>
          <p:nvPr/>
        </p:nvSpPr>
        <p:spPr>
          <a:xfrm>
            <a:off x="3642564" y="3540822"/>
            <a:ext cx="38023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" dirty="0">
                <a:solidFill>
                  <a:srgbClr val="000000"/>
                </a:solidFill>
              </a:rPr>
              <a:t>カプラ</a:t>
            </a:r>
            <a:endParaRPr kumimoji="1" lang="ja-JP" altLang="en-US" sz="600" dirty="0">
              <a:solidFill>
                <a:srgbClr val="000000"/>
              </a:solidFill>
            </a:endParaRPr>
          </a:p>
        </p:txBody>
      </p:sp>
      <p:grpSp>
        <p:nvGrpSpPr>
          <p:cNvPr id="212" name="図形グループ 81"/>
          <p:cNvGrpSpPr>
            <a:grpSpLocks/>
          </p:cNvGrpSpPr>
          <p:nvPr/>
        </p:nvGrpSpPr>
        <p:grpSpPr bwMode="auto">
          <a:xfrm rot="16200000" flipH="1" flipV="1">
            <a:off x="4595727" y="3573155"/>
            <a:ext cx="45719" cy="74303"/>
            <a:chOff x="1152553" y="3532477"/>
            <a:chExt cx="144972" cy="290423"/>
          </a:xfrm>
        </p:grpSpPr>
        <p:sp>
          <p:nvSpPr>
            <p:cNvPr id="213" name="正方形/長方形 212"/>
            <p:cNvSpPr/>
            <p:nvPr/>
          </p:nvSpPr>
          <p:spPr>
            <a:xfrm>
              <a:off x="1152553" y="3532477"/>
              <a:ext cx="144972" cy="238451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/>
            </a:p>
          </p:txBody>
        </p:sp>
        <p:sp>
          <p:nvSpPr>
            <p:cNvPr id="214" name="正方形/長方形 213"/>
            <p:cNvSpPr/>
            <p:nvPr/>
          </p:nvSpPr>
          <p:spPr>
            <a:xfrm>
              <a:off x="1171852" y="3776798"/>
              <a:ext cx="105579" cy="4610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/>
            </a:p>
          </p:txBody>
        </p:sp>
      </p:grpSp>
      <p:sp>
        <p:nvSpPr>
          <p:cNvPr id="221" name="テキスト ボックス 220"/>
          <p:cNvSpPr txBox="1"/>
          <p:nvPr/>
        </p:nvSpPr>
        <p:spPr>
          <a:xfrm rot="17737620">
            <a:off x="4163581" y="3480662"/>
            <a:ext cx="52450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" dirty="0" smtClean="0">
                <a:solidFill>
                  <a:srgbClr val="000000"/>
                </a:solidFill>
              </a:rPr>
              <a:t>光ファイバ</a:t>
            </a:r>
            <a:endParaRPr kumimoji="1" lang="ja-JP" altLang="en-US" sz="600" dirty="0">
              <a:solidFill>
                <a:srgbClr val="000000"/>
              </a:solidFill>
            </a:endParaRPr>
          </a:p>
        </p:txBody>
      </p:sp>
      <p:sp>
        <p:nvSpPr>
          <p:cNvPr id="222" name="テキスト ボックス 221"/>
          <p:cNvSpPr txBox="1"/>
          <p:nvPr/>
        </p:nvSpPr>
        <p:spPr>
          <a:xfrm>
            <a:off x="2972983" y="2705604"/>
            <a:ext cx="1558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b="1" dirty="0" smtClean="0">
                <a:solidFill>
                  <a:schemeClr val="accent2">
                    <a:lumMod val="75000"/>
                  </a:schemeClr>
                </a:solidFill>
              </a:rPr>
              <a:t>安定化レーザー光源モジュール</a:t>
            </a:r>
            <a:endParaRPr lang="en-US" altLang="ja-JP" sz="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ja-JP" sz="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ja-JP" sz="800" b="1" dirty="0" smtClean="0">
                <a:solidFill>
                  <a:schemeClr val="accent2">
                    <a:lumMod val="75000"/>
                  </a:schemeClr>
                </a:solidFill>
              </a:rPr>
              <a:t>            </a:t>
            </a:r>
            <a:r>
              <a:rPr lang="ja-JP" altLang="en-US" sz="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ja-JP" sz="800" b="1" dirty="0" smtClean="0">
                <a:solidFill>
                  <a:schemeClr val="accent2">
                    <a:lumMod val="75000"/>
                  </a:schemeClr>
                </a:solidFill>
              </a:rPr>
              <a:t>(550 x 300 mm)</a:t>
            </a:r>
            <a:endParaRPr kumimoji="1" lang="ja-JP" alt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4" name="テキスト ボックス 223"/>
          <p:cNvSpPr txBox="1"/>
          <p:nvPr/>
        </p:nvSpPr>
        <p:spPr>
          <a:xfrm>
            <a:off x="3287336" y="3727674"/>
            <a:ext cx="5693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" dirty="0" smtClean="0">
                <a:solidFill>
                  <a:srgbClr val="000000"/>
                </a:solidFill>
              </a:rPr>
              <a:t>信号</a:t>
            </a:r>
            <a:r>
              <a:rPr lang="ja-JP" altLang="en-US" sz="600" dirty="0">
                <a:solidFill>
                  <a:srgbClr val="000000"/>
                </a:solidFill>
              </a:rPr>
              <a:t>発生器</a:t>
            </a:r>
            <a:endParaRPr kumimoji="1" lang="ja-JP" altLang="en-US" sz="600" dirty="0">
              <a:solidFill>
                <a:srgbClr val="000000"/>
              </a:solidFill>
            </a:endParaRPr>
          </a:p>
        </p:txBody>
      </p:sp>
      <p:cxnSp>
        <p:nvCxnSpPr>
          <p:cNvPr id="226" name="直線コネクタ 225"/>
          <p:cNvCxnSpPr>
            <a:stCxn id="144" idx="2"/>
            <a:endCxn id="143" idx="6"/>
          </p:cNvCxnSpPr>
          <p:nvPr/>
        </p:nvCxnSpPr>
        <p:spPr>
          <a:xfrm>
            <a:off x="3027703" y="3803009"/>
            <a:ext cx="249281" cy="3034"/>
          </a:xfrm>
          <a:prstGeom prst="line">
            <a:avLst/>
          </a:prstGeom>
          <a:ln>
            <a:solidFill>
              <a:schemeClr val="tx1"/>
            </a:solidFill>
            <a:head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1" name="ホームベース 230"/>
          <p:cNvSpPr/>
          <p:nvPr/>
        </p:nvSpPr>
        <p:spPr>
          <a:xfrm>
            <a:off x="2323918" y="3121259"/>
            <a:ext cx="160694" cy="144016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2" name="ホームベース 231"/>
          <p:cNvSpPr/>
          <p:nvPr/>
        </p:nvSpPr>
        <p:spPr>
          <a:xfrm rot="5400000">
            <a:off x="3307109" y="2600153"/>
            <a:ext cx="160694" cy="144016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3" name="ホームベース 232"/>
          <p:cNvSpPr/>
          <p:nvPr/>
        </p:nvSpPr>
        <p:spPr>
          <a:xfrm rot="5400000">
            <a:off x="5464051" y="2590068"/>
            <a:ext cx="160694" cy="144016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4" name="ホームベース 233"/>
          <p:cNvSpPr/>
          <p:nvPr/>
        </p:nvSpPr>
        <p:spPr>
          <a:xfrm rot="10800000">
            <a:off x="6354035" y="3133822"/>
            <a:ext cx="160694" cy="144016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5" name="ホームベース 234"/>
          <p:cNvSpPr/>
          <p:nvPr/>
        </p:nvSpPr>
        <p:spPr>
          <a:xfrm rot="10800000">
            <a:off x="6348170" y="4052410"/>
            <a:ext cx="160694" cy="144016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6" name="ホームベース 235"/>
          <p:cNvSpPr/>
          <p:nvPr/>
        </p:nvSpPr>
        <p:spPr>
          <a:xfrm rot="16200000">
            <a:off x="5488510" y="4578625"/>
            <a:ext cx="160694" cy="144016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7" name="ホームベース 236"/>
          <p:cNvSpPr/>
          <p:nvPr/>
        </p:nvSpPr>
        <p:spPr>
          <a:xfrm rot="16200000">
            <a:off x="3261951" y="4566986"/>
            <a:ext cx="160694" cy="144016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8" name="ホームベース 237"/>
          <p:cNvSpPr/>
          <p:nvPr/>
        </p:nvSpPr>
        <p:spPr>
          <a:xfrm>
            <a:off x="2323918" y="4111843"/>
            <a:ext cx="160694" cy="144016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9" name="テキスト ボックス 238"/>
          <p:cNvSpPr txBox="1"/>
          <p:nvPr/>
        </p:nvSpPr>
        <p:spPr>
          <a:xfrm>
            <a:off x="3388328" y="4593652"/>
            <a:ext cx="44435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" dirty="0">
                <a:solidFill>
                  <a:srgbClr val="000000"/>
                </a:solidFill>
              </a:rPr>
              <a:t>スラスタ</a:t>
            </a:r>
            <a:endParaRPr kumimoji="1" lang="ja-JP" altLang="en-US" sz="600" dirty="0">
              <a:solidFill>
                <a:srgbClr val="000000"/>
              </a:solidFill>
            </a:endParaRPr>
          </a:p>
        </p:txBody>
      </p:sp>
      <p:sp>
        <p:nvSpPr>
          <p:cNvPr id="240" name="テキスト ボックス 239"/>
          <p:cNvSpPr txBox="1"/>
          <p:nvPr/>
        </p:nvSpPr>
        <p:spPr>
          <a:xfrm>
            <a:off x="3545935" y="2289011"/>
            <a:ext cx="1885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 dirty="0" smtClean="0">
                <a:solidFill>
                  <a:srgbClr val="000000"/>
                </a:solidFill>
              </a:rPr>
              <a:t>ミッションモジュール</a:t>
            </a:r>
            <a:endParaRPr lang="en-US" altLang="ja-JP" sz="1200" b="1" dirty="0" smtClean="0">
              <a:solidFill>
                <a:srgbClr val="000000"/>
              </a:solidFill>
            </a:endParaRPr>
          </a:p>
          <a:p>
            <a:r>
              <a:rPr lang="ja-JP" altLang="en-US" sz="1200" b="1" dirty="0" smtClean="0">
                <a:solidFill>
                  <a:srgbClr val="000000"/>
                </a:solidFill>
              </a:rPr>
              <a:t> </a:t>
            </a:r>
            <a:r>
              <a:rPr lang="en-US" altLang="ja-JP" sz="1200" b="1" dirty="0" smtClean="0">
                <a:solidFill>
                  <a:srgbClr val="000000"/>
                </a:solidFill>
              </a:rPr>
              <a:t>(</a:t>
            </a:r>
            <a:r>
              <a:rPr lang="ja-JP" altLang="en-US" sz="1200" b="1" dirty="0" smtClean="0">
                <a:solidFill>
                  <a:srgbClr val="000000"/>
                </a:solidFill>
              </a:rPr>
              <a:t>約</a:t>
            </a:r>
            <a:r>
              <a:rPr lang="en-US" altLang="ja-JP" sz="1200" b="1" dirty="0" smtClean="0">
                <a:solidFill>
                  <a:srgbClr val="000000"/>
                </a:solidFill>
              </a:rPr>
              <a:t>900x900x900mm)</a:t>
            </a:r>
            <a:endParaRPr kumimoji="1" lang="ja-JP" altLang="en-US" sz="1200" b="1" dirty="0">
              <a:solidFill>
                <a:srgbClr val="000000"/>
              </a:solidFill>
            </a:endParaRPr>
          </a:p>
        </p:txBody>
      </p:sp>
      <p:sp>
        <p:nvSpPr>
          <p:cNvPr id="242" name="テキスト ボックス 241"/>
          <p:cNvSpPr txBox="1"/>
          <p:nvPr/>
        </p:nvSpPr>
        <p:spPr>
          <a:xfrm>
            <a:off x="2205144" y="2195595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 dirty="0" smtClean="0">
                <a:solidFill>
                  <a:srgbClr val="000000"/>
                </a:solidFill>
              </a:rPr>
              <a:t>真空</a:t>
            </a:r>
            <a:r>
              <a:rPr lang="ja-JP" altLang="en-US" sz="1200" b="1" dirty="0">
                <a:solidFill>
                  <a:srgbClr val="000000"/>
                </a:solidFill>
              </a:rPr>
              <a:t>槽</a:t>
            </a:r>
            <a:endParaRPr kumimoji="1" lang="ja-JP" altLang="en-US" sz="1200" b="1" dirty="0">
              <a:solidFill>
                <a:srgbClr val="000000"/>
              </a:solidFill>
            </a:endParaRPr>
          </a:p>
        </p:txBody>
      </p:sp>
      <p:sp>
        <p:nvSpPr>
          <p:cNvPr id="257" name="平行四辺形 256"/>
          <p:cNvSpPr/>
          <p:nvPr/>
        </p:nvSpPr>
        <p:spPr>
          <a:xfrm>
            <a:off x="3715742" y="5067681"/>
            <a:ext cx="814442" cy="395630"/>
          </a:xfrm>
          <a:prstGeom prst="parallelogram">
            <a:avLst>
              <a:gd name="adj" fmla="val 68809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0" name="平行四辺形 259"/>
          <p:cNvSpPr/>
          <p:nvPr/>
        </p:nvSpPr>
        <p:spPr>
          <a:xfrm flipV="1">
            <a:off x="6228184" y="1772816"/>
            <a:ext cx="308216" cy="361429"/>
          </a:xfrm>
          <a:prstGeom prst="parallelogram">
            <a:avLst>
              <a:gd name="adj" fmla="val 2543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1" name="平行四辺形 260"/>
          <p:cNvSpPr/>
          <p:nvPr/>
        </p:nvSpPr>
        <p:spPr>
          <a:xfrm flipV="1">
            <a:off x="5940152" y="1772816"/>
            <a:ext cx="308216" cy="361429"/>
          </a:xfrm>
          <a:prstGeom prst="parallelogram">
            <a:avLst>
              <a:gd name="adj" fmla="val 2543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2" name="テキスト ボックス 261"/>
          <p:cNvSpPr txBox="1"/>
          <p:nvPr/>
        </p:nvSpPr>
        <p:spPr>
          <a:xfrm>
            <a:off x="4593231" y="5238817"/>
            <a:ext cx="2214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 dirty="0" smtClean="0">
                <a:solidFill>
                  <a:srgbClr val="000000"/>
                </a:solidFill>
              </a:rPr>
              <a:t>航空機　</a:t>
            </a:r>
            <a:r>
              <a:rPr lang="en-US" altLang="ja-JP" sz="1200" b="1" dirty="0" smtClean="0">
                <a:solidFill>
                  <a:srgbClr val="000000"/>
                </a:solidFill>
              </a:rPr>
              <a:t>(</a:t>
            </a:r>
            <a:r>
              <a:rPr lang="ja-JP" altLang="en-US" sz="1200" b="1" dirty="0" smtClean="0">
                <a:solidFill>
                  <a:srgbClr val="000000"/>
                </a:solidFill>
              </a:rPr>
              <a:t>パラボリックフライト</a:t>
            </a:r>
            <a:r>
              <a:rPr lang="en-US" altLang="ja-JP" sz="1200" b="1" dirty="0" smtClean="0">
                <a:solidFill>
                  <a:srgbClr val="000000"/>
                </a:solidFill>
              </a:rPr>
              <a:t>)</a:t>
            </a:r>
            <a:endParaRPr kumimoji="1" lang="ja-JP" altLang="en-US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99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フリーフォーム 16"/>
          <p:cNvSpPr/>
          <p:nvPr/>
        </p:nvSpPr>
        <p:spPr>
          <a:xfrm>
            <a:off x="2348422" y="1482306"/>
            <a:ext cx="5251269" cy="2402884"/>
          </a:xfrm>
          <a:custGeom>
            <a:avLst/>
            <a:gdLst>
              <a:gd name="connsiteX0" fmla="*/ 0 w 5251269"/>
              <a:gd name="connsiteY0" fmla="*/ 1298568 h 2402884"/>
              <a:gd name="connsiteX1" fmla="*/ 182880 w 5251269"/>
              <a:gd name="connsiteY1" fmla="*/ 584465 h 2402884"/>
              <a:gd name="connsiteX2" fmla="*/ 583474 w 5251269"/>
              <a:gd name="connsiteY2" fmla="*/ 991 h 2402884"/>
              <a:gd name="connsiteX3" fmla="*/ 1062446 w 5251269"/>
              <a:gd name="connsiteY3" fmla="*/ 723802 h 2402884"/>
              <a:gd name="connsiteX4" fmla="*/ 1245326 w 5251269"/>
              <a:gd name="connsiteY4" fmla="*/ 1237608 h 2402884"/>
              <a:gd name="connsiteX5" fmla="*/ 1454332 w 5251269"/>
              <a:gd name="connsiteY5" fmla="*/ 1803665 h 2402884"/>
              <a:gd name="connsiteX6" fmla="*/ 1872343 w 5251269"/>
              <a:gd name="connsiteY6" fmla="*/ 2317471 h 2402884"/>
              <a:gd name="connsiteX7" fmla="*/ 2307772 w 5251269"/>
              <a:gd name="connsiteY7" fmla="*/ 1751414 h 2402884"/>
              <a:gd name="connsiteX8" fmla="*/ 2534194 w 5251269"/>
              <a:gd name="connsiteY8" fmla="*/ 1106979 h 2402884"/>
              <a:gd name="connsiteX9" fmla="*/ 2743200 w 5251269"/>
              <a:gd name="connsiteY9" fmla="*/ 497379 h 2402884"/>
              <a:gd name="connsiteX10" fmla="*/ 3082834 w 5251269"/>
              <a:gd name="connsiteY10" fmla="*/ 18408 h 2402884"/>
              <a:gd name="connsiteX11" fmla="*/ 3535680 w 5251269"/>
              <a:gd name="connsiteY11" fmla="*/ 810888 h 2402884"/>
              <a:gd name="connsiteX12" fmla="*/ 3788229 w 5251269"/>
              <a:gd name="connsiteY12" fmla="*/ 1315985 h 2402884"/>
              <a:gd name="connsiteX13" fmla="*/ 4162697 w 5251269"/>
              <a:gd name="connsiteY13" fmla="*/ 2064922 h 2402884"/>
              <a:gd name="connsiteX14" fmla="*/ 4554583 w 5251269"/>
              <a:gd name="connsiteY14" fmla="*/ 2387139 h 2402884"/>
              <a:gd name="connsiteX15" fmla="*/ 4998720 w 5251269"/>
              <a:gd name="connsiteY15" fmla="*/ 1603368 h 2402884"/>
              <a:gd name="connsiteX16" fmla="*/ 5251269 w 5251269"/>
              <a:gd name="connsiteY16" fmla="*/ 985059 h 240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51269" h="2402884">
                <a:moveTo>
                  <a:pt x="0" y="1298568"/>
                </a:moveTo>
                <a:cubicBezTo>
                  <a:pt x="42817" y="1049648"/>
                  <a:pt x="85634" y="800728"/>
                  <a:pt x="182880" y="584465"/>
                </a:cubicBezTo>
                <a:cubicBezTo>
                  <a:pt x="280126" y="368202"/>
                  <a:pt x="436880" y="-22232"/>
                  <a:pt x="583474" y="991"/>
                </a:cubicBezTo>
                <a:cubicBezTo>
                  <a:pt x="730068" y="24214"/>
                  <a:pt x="952137" y="517699"/>
                  <a:pt x="1062446" y="723802"/>
                </a:cubicBezTo>
                <a:cubicBezTo>
                  <a:pt x="1172755" y="929905"/>
                  <a:pt x="1180012" y="1057631"/>
                  <a:pt x="1245326" y="1237608"/>
                </a:cubicBezTo>
                <a:cubicBezTo>
                  <a:pt x="1310640" y="1417585"/>
                  <a:pt x="1349829" y="1623688"/>
                  <a:pt x="1454332" y="1803665"/>
                </a:cubicBezTo>
                <a:cubicBezTo>
                  <a:pt x="1558835" y="1983642"/>
                  <a:pt x="1730103" y="2326179"/>
                  <a:pt x="1872343" y="2317471"/>
                </a:cubicBezTo>
                <a:cubicBezTo>
                  <a:pt x="2014583" y="2308763"/>
                  <a:pt x="2197464" y="1953163"/>
                  <a:pt x="2307772" y="1751414"/>
                </a:cubicBezTo>
                <a:cubicBezTo>
                  <a:pt x="2418080" y="1549665"/>
                  <a:pt x="2461623" y="1315985"/>
                  <a:pt x="2534194" y="1106979"/>
                </a:cubicBezTo>
                <a:cubicBezTo>
                  <a:pt x="2606765" y="897973"/>
                  <a:pt x="2651760" y="678807"/>
                  <a:pt x="2743200" y="497379"/>
                </a:cubicBezTo>
                <a:cubicBezTo>
                  <a:pt x="2834640" y="315951"/>
                  <a:pt x="2950754" y="-33843"/>
                  <a:pt x="3082834" y="18408"/>
                </a:cubicBezTo>
                <a:cubicBezTo>
                  <a:pt x="3214914" y="70659"/>
                  <a:pt x="3418114" y="594625"/>
                  <a:pt x="3535680" y="810888"/>
                </a:cubicBezTo>
                <a:cubicBezTo>
                  <a:pt x="3653246" y="1027151"/>
                  <a:pt x="3788229" y="1315985"/>
                  <a:pt x="3788229" y="1315985"/>
                </a:cubicBezTo>
                <a:cubicBezTo>
                  <a:pt x="3892732" y="1524991"/>
                  <a:pt x="4034971" y="1886396"/>
                  <a:pt x="4162697" y="2064922"/>
                </a:cubicBezTo>
                <a:cubicBezTo>
                  <a:pt x="4290423" y="2243448"/>
                  <a:pt x="4415246" y="2464065"/>
                  <a:pt x="4554583" y="2387139"/>
                </a:cubicBezTo>
                <a:cubicBezTo>
                  <a:pt x="4693920" y="2310213"/>
                  <a:pt x="4882606" y="1837048"/>
                  <a:pt x="4998720" y="1603368"/>
                </a:cubicBezTo>
                <a:cubicBezTo>
                  <a:pt x="5114834" y="1369688"/>
                  <a:pt x="5183051" y="1177373"/>
                  <a:pt x="5251269" y="985059"/>
                </a:cubicBezTo>
              </a:path>
            </a:pathLst>
          </a:custGeom>
          <a:noFill/>
          <a:ln w="79375">
            <a:solidFill>
              <a:schemeClr val="bg1">
                <a:lumMod val="85000"/>
              </a:schemeClr>
            </a:solidFill>
            <a:prstDash val="sysDot"/>
            <a:tail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2" name="グループ化 301"/>
          <p:cNvGrpSpPr>
            <a:grpSpLocks noChangeAspect="1"/>
          </p:cNvGrpSpPr>
          <p:nvPr/>
        </p:nvGrpSpPr>
        <p:grpSpPr>
          <a:xfrm rot="17076786">
            <a:off x="1753581" y="2670636"/>
            <a:ext cx="999241" cy="694446"/>
            <a:chOff x="1899932" y="1504471"/>
            <a:chExt cx="5696404" cy="3958840"/>
          </a:xfrm>
        </p:grpSpPr>
        <p:grpSp>
          <p:nvGrpSpPr>
            <p:cNvPr id="303" name="グループ化 302"/>
            <p:cNvGrpSpPr/>
            <p:nvPr/>
          </p:nvGrpSpPr>
          <p:grpSpPr>
            <a:xfrm>
              <a:off x="1907704" y="1756058"/>
              <a:ext cx="5688632" cy="3464433"/>
              <a:chOff x="1907704" y="1778668"/>
              <a:chExt cx="5540827" cy="3464433"/>
            </a:xfrm>
            <a:solidFill>
              <a:schemeClr val="bg1">
                <a:lumMod val="85000"/>
                <a:alpha val="90000"/>
              </a:schemeClr>
            </a:solidFill>
          </p:grpSpPr>
          <p:sp>
            <p:nvSpPr>
              <p:cNvPr id="391" name="正方形/長方形 390"/>
              <p:cNvSpPr/>
              <p:nvPr/>
            </p:nvSpPr>
            <p:spPr>
              <a:xfrm>
                <a:off x="1907704" y="1778668"/>
                <a:ext cx="4929661" cy="34644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92" name="グループ化 391"/>
              <p:cNvGrpSpPr/>
              <p:nvPr/>
            </p:nvGrpSpPr>
            <p:grpSpPr>
              <a:xfrm>
                <a:off x="1907704" y="1778668"/>
                <a:ext cx="5540827" cy="3464433"/>
                <a:chOff x="1979712" y="1804795"/>
                <a:chExt cx="5540827" cy="3464433"/>
              </a:xfrm>
              <a:grpFill/>
            </p:grpSpPr>
            <p:sp>
              <p:nvSpPr>
                <p:cNvPr id="393" name="円弧 392"/>
                <p:cNvSpPr/>
                <p:nvPr/>
              </p:nvSpPr>
              <p:spPr>
                <a:xfrm>
                  <a:off x="6298205" y="1804795"/>
                  <a:ext cx="1222334" cy="3464433"/>
                </a:xfrm>
                <a:prstGeom prst="arc">
                  <a:avLst>
                    <a:gd name="adj1" fmla="val 16148156"/>
                    <a:gd name="adj2" fmla="val 5400271"/>
                  </a:avLst>
                </a:prstGeom>
                <a:grpFill/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394" name="直線コネクタ 393"/>
                <p:cNvCxnSpPr>
                  <a:stCxn id="393" idx="0"/>
                </p:cNvCxnSpPr>
                <p:nvPr/>
              </p:nvCxnSpPr>
              <p:spPr>
                <a:xfrm flipH="1" flipV="1">
                  <a:off x="1979712" y="1804795"/>
                  <a:ext cx="4903559" cy="1580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直線コネクタ 394"/>
                <p:cNvCxnSpPr/>
                <p:nvPr/>
              </p:nvCxnSpPr>
              <p:spPr>
                <a:xfrm flipH="1">
                  <a:off x="1979712" y="5269228"/>
                  <a:ext cx="4929661" cy="0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直線コネクタ 395"/>
                <p:cNvCxnSpPr/>
                <p:nvPr/>
              </p:nvCxnSpPr>
              <p:spPr>
                <a:xfrm>
                  <a:off x="1979712" y="1804795"/>
                  <a:ext cx="0" cy="3464433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04" name="正方形/長方形 303"/>
            <p:cNvSpPr/>
            <p:nvPr/>
          </p:nvSpPr>
          <p:spPr>
            <a:xfrm>
              <a:off x="2195736" y="2204864"/>
              <a:ext cx="4464496" cy="26642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角丸四角形 304"/>
            <p:cNvSpPr/>
            <p:nvPr/>
          </p:nvSpPr>
          <p:spPr>
            <a:xfrm>
              <a:off x="2455141" y="2708920"/>
              <a:ext cx="3917059" cy="1872208"/>
            </a:xfrm>
            <a:prstGeom prst="roundRect">
              <a:avLst>
                <a:gd name="adj" fmla="val 5328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角丸四角形 305"/>
            <p:cNvSpPr/>
            <p:nvPr/>
          </p:nvSpPr>
          <p:spPr>
            <a:xfrm>
              <a:off x="4531429" y="2996773"/>
              <a:ext cx="1738839" cy="1371743"/>
            </a:xfrm>
            <a:prstGeom prst="roundRect">
              <a:avLst>
                <a:gd name="adj" fmla="val 7691"/>
              </a:avLst>
            </a:prstGeom>
            <a:solidFill>
              <a:srgbClr val="99FF99">
                <a:alpha val="20000"/>
              </a:srgb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角丸四角形 306"/>
            <p:cNvSpPr/>
            <p:nvPr/>
          </p:nvSpPr>
          <p:spPr>
            <a:xfrm>
              <a:off x="2555775" y="2996773"/>
              <a:ext cx="1789029" cy="1371743"/>
            </a:xfrm>
            <a:prstGeom prst="roundRect">
              <a:avLst>
                <a:gd name="adj" fmla="val 7691"/>
              </a:avLst>
            </a:prstGeom>
            <a:solidFill>
              <a:srgbClr val="FF9999">
                <a:alpha val="20000"/>
              </a:srgbClr>
            </a:solidFill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cxnSp>
          <p:nvCxnSpPr>
            <p:cNvPr id="308" name="曲線コネクタ 307"/>
            <p:cNvCxnSpPr/>
            <p:nvPr/>
          </p:nvCxnSpPr>
          <p:spPr>
            <a:xfrm flipV="1">
              <a:off x="4091165" y="3609020"/>
              <a:ext cx="543082" cy="499067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" name="正方形/長方形 308"/>
            <p:cNvSpPr/>
            <p:nvPr/>
          </p:nvSpPr>
          <p:spPr>
            <a:xfrm>
              <a:off x="5742254" y="3343376"/>
              <a:ext cx="456007" cy="517672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2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正方形/長方形 309"/>
            <p:cNvSpPr/>
            <p:nvPr/>
          </p:nvSpPr>
          <p:spPr>
            <a:xfrm>
              <a:off x="4938834" y="3343376"/>
              <a:ext cx="440669" cy="517672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2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正方形/長方形 310"/>
            <p:cNvSpPr/>
            <p:nvPr/>
          </p:nvSpPr>
          <p:spPr>
            <a:xfrm>
              <a:off x="4653917" y="3501008"/>
              <a:ext cx="176191" cy="234034"/>
            </a:xfrm>
            <a:prstGeom prst="rect">
              <a:avLst/>
            </a:prstGeom>
            <a:solidFill>
              <a:srgbClr val="99CCFF">
                <a:alpha val="20000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12" name="直線コネクタ 311"/>
            <p:cNvCxnSpPr/>
            <p:nvPr/>
          </p:nvCxnSpPr>
          <p:spPr>
            <a:xfrm flipV="1">
              <a:off x="4746359" y="3602447"/>
              <a:ext cx="0" cy="288032"/>
            </a:xfrm>
            <a:prstGeom prst="line">
              <a:avLst/>
            </a:prstGeom>
            <a:ln w="19050">
              <a:solidFill>
                <a:srgbClr val="66FF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直線コネクタ 312"/>
            <p:cNvCxnSpPr>
              <a:stCxn id="311" idx="1"/>
            </p:cNvCxnSpPr>
            <p:nvPr/>
          </p:nvCxnSpPr>
          <p:spPr>
            <a:xfrm flipV="1">
              <a:off x="4653917" y="3609020"/>
              <a:ext cx="464224" cy="9005"/>
            </a:xfrm>
            <a:prstGeom prst="line">
              <a:avLst/>
            </a:prstGeom>
            <a:ln w="25400">
              <a:solidFill>
                <a:srgbClr val="66FF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4" name="正方形/長方形 313"/>
            <p:cNvSpPr/>
            <p:nvPr/>
          </p:nvSpPr>
          <p:spPr>
            <a:xfrm>
              <a:off x="5143541" y="3582758"/>
              <a:ext cx="715888" cy="49121"/>
            </a:xfrm>
            <a:prstGeom prst="rect">
              <a:avLst/>
            </a:prstGeom>
            <a:solidFill>
              <a:srgbClr val="66FF66"/>
            </a:solidFill>
            <a:ln>
              <a:solidFill>
                <a:srgbClr val="66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正方形/長方形 314"/>
            <p:cNvSpPr/>
            <p:nvPr/>
          </p:nvSpPr>
          <p:spPr>
            <a:xfrm>
              <a:off x="4974125" y="3429000"/>
              <a:ext cx="288032" cy="36004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6" name="正方形/長方形 315"/>
            <p:cNvSpPr/>
            <p:nvPr/>
          </p:nvSpPr>
          <p:spPr>
            <a:xfrm>
              <a:off x="5859429" y="3429000"/>
              <a:ext cx="288032" cy="36004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正方形/長方形 316"/>
            <p:cNvSpPr/>
            <p:nvPr/>
          </p:nvSpPr>
          <p:spPr>
            <a:xfrm rot="18639203">
              <a:off x="4686720" y="3594163"/>
              <a:ext cx="119278" cy="4571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18" name="正方形/長方形 317"/>
            <p:cNvSpPr/>
            <p:nvPr/>
          </p:nvSpPr>
          <p:spPr>
            <a:xfrm rot="16200000">
              <a:off x="4696749" y="3851389"/>
              <a:ext cx="110718" cy="15600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4">
                    <a:lumMod val="75000"/>
                  </a:schemeClr>
                </a:gs>
                <a:gs pos="83000">
                  <a:srgbClr val="FFC000"/>
                </a:gs>
                <a:gs pos="100000">
                  <a:schemeClr val="bg1"/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19" name="直線コネクタ 318"/>
            <p:cNvCxnSpPr/>
            <p:nvPr/>
          </p:nvCxnSpPr>
          <p:spPr>
            <a:xfrm>
              <a:off x="5814746" y="3674661"/>
              <a:ext cx="1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直線コネクタ 319"/>
            <p:cNvCxnSpPr/>
            <p:nvPr/>
          </p:nvCxnSpPr>
          <p:spPr>
            <a:xfrm>
              <a:off x="5298402" y="3669726"/>
              <a:ext cx="1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直線コネクタ 320"/>
            <p:cNvCxnSpPr/>
            <p:nvPr/>
          </p:nvCxnSpPr>
          <p:spPr>
            <a:xfrm>
              <a:off x="5297357" y="3389825"/>
              <a:ext cx="1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直線コネクタ 321"/>
            <p:cNvCxnSpPr/>
            <p:nvPr/>
          </p:nvCxnSpPr>
          <p:spPr>
            <a:xfrm>
              <a:off x="5815422" y="3391699"/>
              <a:ext cx="1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直線コネクタ 322"/>
            <p:cNvCxnSpPr/>
            <p:nvPr/>
          </p:nvCxnSpPr>
          <p:spPr>
            <a:xfrm>
              <a:off x="4743411" y="3984749"/>
              <a:ext cx="0" cy="2538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直線コネクタ 323"/>
            <p:cNvCxnSpPr/>
            <p:nvPr/>
          </p:nvCxnSpPr>
          <p:spPr>
            <a:xfrm>
              <a:off x="4743411" y="4241413"/>
              <a:ext cx="87878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直線コネクタ 324"/>
            <p:cNvCxnSpPr/>
            <p:nvPr/>
          </p:nvCxnSpPr>
          <p:spPr>
            <a:xfrm>
              <a:off x="5570046" y="3741734"/>
              <a:ext cx="1622" cy="4968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6" name="二等辺三角形 325"/>
            <p:cNvSpPr/>
            <p:nvPr/>
          </p:nvSpPr>
          <p:spPr>
            <a:xfrm>
              <a:off x="5499315" y="3955595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cxnSp>
          <p:nvCxnSpPr>
            <p:cNvPr id="327" name="直線矢印コネクタ 326"/>
            <p:cNvCxnSpPr/>
            <p:nvPr/>
          </p:nvCxnSpPr>
          <p:spPr>
            <a:xfrm>
              <a:off x="5297357" y="3741734"/>
              <a:ext cx="517389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" name="円/楕円 327"/>
            <p:cNvSpPr/>
            <p:nvPr/>
          </p:nvSpPr>
          <p:spPr>
            <a:xfrm>
              <a:off x="5618006" y="4216390"/>
              <a:ext cx="45719" cy="5169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台形 328"/>
            <p:cNvSpPr/>
            <p:nvPr/>
          </p:nvSpPr>
          <p:spPr>
            <a:xfrm rot="10800000" flipH="1">
              <a:off x="3027950" y="3144117"/>
              <a:ext cx="991491" cy="153831"/>
            </a:xfrm>
            <a:prstGeom prst="trapezoid">
              <a:avLst>
                <a:gd name="adj" fmla="val 45777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 dirty="0"/>
            </a:p>
          </p:txBody>
        </p:sp>
        <p:cxnSp>
          <p:nvCxnSpPr>
            <p:cNvPr id="330" name="直線コネクタ 329"/>
            <p:cNvCxnSpPr/>
            <p:nvPr/>
          </p:nvCxnSpPr>
          <p:spPr>
            <a:xfrm flipH="1" flipV="1">
              <a:off x="2923827" y="3177696"/>
              <a:ext cx="1289189" cy="120252"/>
            </a:xfrm>
            <a:prstGeom prst="line">
              <a:avLst/>
            </a:prstGeom>
            <a:ln w="19050">
              <a:solidFill>
                <a:srgbClr val="66FF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直線コネクタ 330"/>
            <p:cNvCxnSpPr>
              <a:stCxn id="365" idx="3"/>
            </p:cNvCxnSpPr>
            <p:nvPr/>
          </p:nvCxnSpPr>
          <p:spPr>
            <a:xfrm flipH="1">
              <a:off x="3288793" y="4119869"/>
              <a:ext cx="633117" cy="464"/>
            </a:xfrm>
            <a:prstGeom prst="line">
              <a:avLst/>
            </a:prstGeom>
            <a:ln w="12700" cmpd="sng">
              <a:solidFill>
                <a:srgbClr val="CC99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直線矢印コネクタ 331"/>
            <p:cNvCxnSpPr>
              <a:stCxn id="343" idx="1"/>
              <a:endCxn id="340" idx="3"/>
            </p:cNvCxnSpPr>
            <p:nvPr/>
          </p:nvCxnSpPr>
          <p:spPr>
            <a:xfrm flipV="1">
              <a:off x="3068866" y="4120017"/>
              <a:ext cx="132831" cy="544"/>
            </a:xfrm>
            <a:prstGeom prst="straightConnector1">
              <a:avLst/>
            </a:prstGeom>
            <a:ln>
              <a:solidFill>
                <a:schemeClr val="tx1"/>
              </a:solidFill>
              <a:headEnd w="sm" len="sm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直線コネクタ 332"/>
            <p:cNvCxnSpPr>
              <a:stCxn id="388" idx="6"/>
              <a:endCxn id="342" idx="2"/>
            </p:cNvCxnSpPr>
            <p:nvPr/>
          </p:nvCxnSpPr>
          <p:spPr>
            <a:xfrm flipH="1">
              <a:off x="2774978" y="3803009"/>
              <a:ext cx="174723" cy="4434"/>
            </a:xfrm>
            <a:prstGeom prst="line">
              <a:avLst/>
            </a:prstGeom>
            <a:ln>
              <a:solidFill>
                <a:schemeClr val="tx1"/>
              </a:solidFill>
              <a:head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直線コネクタ 333"/>
            <p:cNvCxnSpPr>
              <a:stCxn id="384" idx="0"/>
              <a:endCxn id="386" idx="3"/>
            </p:cNvCxnSpPr>
            <p:nvPr/>
          </p:nvCxnSpPr>
          <p:spPr>
            <a:xfrm flipH="1" flipV="1">
              <a:off x="2690631" y="3530283"/>
              <a:ext cx="1094806" cy="7260"/>
            </a:xfrm>
            <a:prstGeom prst="line">
              <a:avLst/>
            </a:prstGeom>
            <a:ln w="25400">
              <a:solidFill>
                <a:srgbClr val="66FF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直線コネクタ 334"/>
            <p:cNvCxnSpPr>
              <a:endCxn id="342" idx="1"/>
            </p:cNvCxnSpPr>
            <p:nvPr/>
          </p:nvCxnSpPr>
          <p:spPr>
            <a:xfrm flipH="1">
              <a:off x="2726853" y="3232150"/>
              <a:ext cx="179" cy="526512"/>
            </a:xfrm>
            <a:prstGeom prst="line">
              <a:avLst/>
            </a:prstGeom>
            <a:ln w="19050">
              <a:solidFill>
                <a:srgbClr val="66FF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6" name="正方形/長方形 335"/>
            <p:cNvSpPr/>
            <p:nvPr/>
          </p:nvSpPr>
          <p:spPr>
            <a:xfrm rot="2351047" flipH="1" flipV="1">
              <a:off x="4172941" y="3265729"/>
              <a:ext cx="97324" cy="2359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 dirty="0"/>
            </a:p>
          </p:txBody>
        </p:sp>
        <p:sp>
          <p:nvSpPr>
            <p:cNvPr id="337" name="正方形/長方形 336"/>
            <p:cNvSpPr/>
            <p:nvPr/>
          </p:nvSpPr>
          <p:spPr>
            <a:xfrm rot="18791113" flipH="1">
              <a:off x="2666749" y="3211048"/>
              <a:ext cx="123428" cy="1860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 dirty="0"/>
            </a:p>
          </p:txBody>
        </p:sp>
        <p:sp>
          <p:nvSpPr>
            <p:cNvPr id="338" name="正方形/長方形 337"/>
            <p:cNvSpPr/>
            <p:nvPr/>
          </p:nvSpPr>
          <p:spPr>
            <a:xfrm flipH="1">
              <a:off x="3236195" y="3488989"/>
              <a:ext cx="158510" cy="1021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339" name="正方形/長方形 338"/>
            <p:cNvSpPr/>
            <p:nvPr/>
          </p:nvSpPr>
          <p:spPr>
            <a:xfrm flipH="1">
              <a:off x="3631063" y="4056351"/>
              <a:ext cx="148849" cy="13613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340" name="正方形/長方形 339"/>
            <p:cNvSpPr/>
            <p:nvPr/>
          </p:nvSpPr>
          <p:spPr>
            <a:xfrm flipH="1">
              <a:off x="3201697" y="4031568"/>
              <a:ext cx="290183" cy="176897"/>
            </a:xfrm>
            <a:prstGeom prst="rect">
              <a:avLst/>
            </a:prstGeom>
            <a:solidFill>
              <a:srgbClr val="E6B9B8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341" name="円/楕円 340"/>
            <p:cNvSpPr/>
            <p:nvPr/>
          </p:nvSpPr>
          <p:spPr>
            <a:xfrm flipH="1">
              <a:off x="3276984" y="3760476"/>
              <a:ext cx="76929" cy="911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 dirty="0"/>
            </a:p>
          </p:txBody>
        </p:sp>
        <p:sp>
          <p:nvSpPr>
            <p:cNvPr id="342" name="フローチャート: 論理積ゲート 341"/>
            <p:cNvSpPr/>
            <p:nvPr/>
          </p:nvSpPr>
          <p:spPr>
            <a:xfrm rot="16200000" flipH="1">
              <a:off x="2678071" y="3759317"/>
              <a:ext cx="97562" cy="96251"/>
            </a:xfrm>
            <a:prstGeom prst="flowChartDelay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 dirty="0"/>
            </a:p>
          </p:txBody>
        </p:sp>
        <p:sp>
          <p:nvSpPr>
            <p:cNvPr id="343" name="正方形/長方形 342"/>
            <p:cNvSpPr/>
            <p:nvPr/>
          </p:nvSpPr>
          <p:spPr>
            <a:xfrm flipH="1">
              <a:off x="2908925" y="4056351"/>
              <a:ext cx="159941" cy="12842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600" dirty="0">
                <a:solidFill>
                  <a:srgbClr val="000000"/>
                </a:solidFill>
              </a:endParaRPr>
            </a:p>
          </p:txBody>
        </p:sp>
        <p:sp>
          <p:nvSpPr>
            <p:cNvPr id="344" name="左矢印 343"/>
            <p:cNvSpPr/>
            <p:nvPr/>
          </p:nvSpPr>
          <p:spPr>
            <a:xfrm flipH="1">
              <a:off x="3647165" y="4089641"/>
              <a:ext cx="119508" cy="63983"/>
            </a:xfrm>
            <a:prstGeom prst="leftArrow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/>
            </a:p>
          </p:txBody>
        </p:sp>
        <p:grpSp>
          <p:nvGrpSpPr>
            <p:cNvPr id="345" name="グループ化 344"/>
            <p:cNvGrpSpPr/>
            <p:nvPr/>
          </p:nvGrpSpPr>
          <p:grpSpPr>
            <a:xfrm>
              <a:off x="2949701" y="3759257"/>
              <a:ext cx="78002" cy="87504"/>
              <a:chOff x="2857274" y="3890179"/>
              <a:chExt cx="78002" cy="93932"/>
            </a:xfrm>
          </p:grpSpPr>
          <p:sp>
            <p:nvSpPr>
              <p:cNvPr id="388" name="円/楕円 387"/>
              <p:cNvSpPr/>
              <p:nvPr/>
            </p:nvSpPr>
            <p:spPr>
              <a:xfrm flipH="1">
                <a:off x="2857274" y="3890179"/>
                <a:ext cx="78002" cy="93932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600"/>
              </a:p>
            </p:txBody>
          </p:sp>
          <p:cxnSp>
            <p:nvCxnSpPr>
              <p:cNvPr id="389" name="直線コネクタ 388"/>
              <p:cNvCxnSpPr>
                <a:stCxn id="388" idx="1"/>
                <a:endCxn id="388" idx="5"/>
              </p:cNvCxnSpPr>
              <p:nvPr/>
            </p:nvCxnSpPr>
            <p:spPr>
              <a:xfrm flipH="1">
                <a:off x="2868724" y="3903793"/>
                <a:ext cx="55103" cy="66705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直線コネクタ 389"/>
              <p:cNvCxnSpPr>
                <a:stCxn id="388" idx="7"/>
                <a:endCxn id="388" idx="3"/>
              </p:cNvCxnSpPr>
              <p:nvPr/>
            </p:nvCxnSpPr>
            <p:spPr>
              <a:xfrm>
                <a:off x="2868724" y="3903793"/>
                <a:ext cx="55103" cy="66705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6" name="グループ化 345"/>
            <p:cNvGrpSpPr/>
            <p:nvPr/>
          </p:nvGrpSpPr>
          <p:grpSpPr>
            <a:xfrm>
              <a:off x="2690631" y="3496249"/>
              <a:ext cx="67627" cy="64891"/>
              <a:chOff x="2697691" y="3697323"/>
              <a:chExt cx="48662" cy="64891"/>
            </a:xfrm>
          </p:grpSpPr>
          <p:sp>
            <p:nvSpPr>
              <p:cNvPr id="386" name="正方形/長方形 385"/>
              <p:cNvSpPr/>
              <p:nvPr/>
            </p:nvSpPr>
            <p:spPr>
              <a:xfrm flipH="1">
                <a:off x="2697691" y="3700500"/>
                <a:ext cx="48662" cy="61714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600" dirty="0"/>
              </a:p>
            </p:txBody>
          </p:sp>
          <p:cxnSp>
            <p:nvCxnSpPr>
              <p:cNvPr id="387" name="直線コネクタ 386"/>
              <p:cNvCxnSpPr/>
              <p:nvPr/>
            </p:nvCxnSpPr>
            <p:spPr>
              <a:xfrm>
                <a:off x="2703416" y="3697323"/>
                <a:ext cx="36139" cy="61714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7" name="直線コネクタ 346"/>
            <p:cNvCxnSpPr>
              <a:stCxn id="338" idx="2"/>
              <a:endCxn id="341" idx="0"/>
            </p:cNvCxnSpPr>
            <p:nvPr/>
          </p:nvCxnSpPr>
          <p:spPr>
            <a:xfrm flipH="1">
              <a:off x="3315448" y="3591089"/>
              <a:ext cx="2" cy="169387"/>
            </a:xfrm>
            <a:prstGeom prst="line">
              <a:avLst/>
            </a:prstGeom>
            <a:ln>
              <a:solidFill>
                <a:schemeClr val="tx1"/>
              </a:solidFill>
              <a:head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直線矢印コネクタ 347"/>
            <p:cNvCxnSpPr>
              <a:stCxn id="388" idx="4"/>
              <a:endCxn id="343" idx="0"/>
            </p:cNvCxnSpPr>
            <p:nvPr/>
          </p:nvCxnSpPr>
          <p:spPr>
            <a:xfrm>
              <a:off x="2988702" y="3846761"/>
              <a:ext cx="193" cy="2095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9" name="円弧 348"/>
            <p:cNvSpPr/>
            <p:nvPr/>
          </p:nvSpPr>
          <p:spPr>
            <a:xfrm flipV="1">
              <a:off x="3885262" y="3857142"/>
              <a:ext cx="323818" cy="258654"/>
            </a:xfrm>
            <a:prstGeom prst="arc">
              <a:avLst>
                <a:gd name="adj1" fmla="val 15370613"/>
                <a:gd name="adj2" fmla="val 3"/>
              </a:avLst>
            </a:prstGeom>
            <a:ln w="12700" cmpd="sng">
              <a:solidFill>
                <a:srgbClr val="CC99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/>
            </a:p>
          </p:txBody>
        </p:sp>
        <p:cxnSp>
          <p:nvCxnSpPr>
            <p:cNvPr id="350" name="直線コネクタ 349"/>
            <p:cNvCxnSpPr/>
            <p:nvPr/>
          </p:nvCxnSpPr>
          <p:spPr>
            <a:xfrm flipH="1" flipV="1">
              <a:off x="4209205" y="3420922"/>
              <a:ext cx="0" cy="594392"/>
            </a:xfrm>
            <a:prstGeom prst="line">
              <a:avLst/>
            </a:prstGeom>
            <a:ln w="12700" cmpd="sng">
              <a:solidFill>
                <a:srgbClr val="CC99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1" name="円弧 350"/>
            <p:cNvSpPr/>
            <p:nvPr/>
          </p:nvSpPr>
          <p:spPr>
            <a:xfrm flipH="1">
              <a:off x="3859154" y="3542535"/>
              <a:ext cx="350586" cy="582443"/>
            </a:xfrm>
            <a:prstGeom prst="arc">
              <a:avLst>
                <a:gd name="adj1" fmla="val 10734716"/>
                <a:gd name="adj2" fmla="val 16021555"/>
              </a:avLst>
            </a:prstGeom>
            <a:ln w="12700" cmpd="sng">
              <a:solidFill>
                <a:srgbClr val="CC99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/>
            </a:p>
          </p:txBody>
        </p:sp>
        <p:sp>
          <p:nvSpPr>
            <p:cNvPr id="352" name="正方形/長方形 351"/>
            <p:cNvSpPr/>
            <p:nvPr/>
          </p:nvSpPr>
          <p:spPr>
            <a:xfrm flipH="1">
              <a:off x="4174242" y="3776102"/>
              <a:ext cx="64337" cy="8008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 dirty="0">
                <a:solidFill>
                  <a:srgbClr val="000000"/>
                </a:solidFill>
              </a:endParaRPr>
            </a:p>
          </p:txBody>
        </p:sp>
        <p:cxnSp>
          <p:nvCxnSpPr>
            <p:cNvPr id="353" name="直線コネクタ 352"/>
            <p:cNvCxnSpPr>
              <a:endCxn id="385" idx="2"/>
            </p:cNvCxnSpPr>
            <p:nvPr/>
          </p:nvCxnSpPr>
          <p:spPr>
            <a:xfrm flipH="1" flipV="1">
              <a:off x="3850802" y="3537429"/>
              <a:ext cx="200635" cy="7487"/>
            </a:xfrm>
            <a:prstGeom prst="line">
              <a:avLst/>
            </a:prstGeom>
            <a:ln w="12700" cmpd="sng">
              <a:solidFill>
                <a:srgbClr val="CC99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4" name="図形グループ 81"/>
            <p:cNvGrpSpPr>
              <a:grpSpLocks/>
            </p:cNvGrpSpPr>
            <p:nvPr/>
          </p:nvGrpSpPr>
          <p:grpSpPr bwMode="auto">
            <a:xfrm rot="16200000" flipH="1">
              <a:off x="3797248" y="3504858"/>
              <a:ext cx="41748" cy="65370"/>
              <a:chOff x="1152553" y="3532477"/>
              <a:chExt cx="144972" cy="290423"/>
            </a:xfrm>
          </p:grpSpPr>
          <p:sp>
            <p:nvSpPr>
              <p:cNvPr id="384" name="正方形/長方形 383"/>
              <p:cNvSpPr/>
              <p:nvPr/>
            </p:nvSpPr>
            <p:spPr>
              <a:xfrm>
                <a:off x="1152553" y="3532477"/>
                <a:ext cx="144972" cy="238451"/>
              </a:xfrm>
              <a:prstGeom prst="rect">
                <a:avLst/>
              </a:prstGeom>
              <a:solidFill>
                <a:schemeClr val="bg1"/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600"/>
              </a:p>
            </p:txBody>
          </p:sp>
          <p:sp>
            <p:nvSpPr>
              <p:cNvPr id="385" name="正方形/長方形 384"/>
              <p:cNvSpPr/>
              <p:nvPr/>
            </p:nvSpPr>
            <p:spPr>
              <a:xfrm>
                <a:off x="1171852" y="3776798"/>
                <a:ext cx="105579" cy="46102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600"/>
              </a:p>
            </p:txBody>
          </p:sp>
        </p:grpSp>
        <p:cxnSp>
          <p:nvCxnSpPr>
            <p:cNvPr id="355" name="直線コネクタ 354"/>
            <p:cNvCxnSpPr/>
            <p:nvPr/>
          </p:nvCxnSpPr>
          <p:spPr>
            <a:xfrm flipH="1">
              <a:off x="4209795" y="3297948"/>
              <a:ext cx="3220" cy="92571"/>
            </a:xfrm>
            <a:prstGeom prst="line">
              <a:avLst/>
            </a:prstGeom>
            <a:ln w="19050" cmpd="sng">
              <a:solidFill>
                <a:srgbClr val="66FF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直線コネクタ 355"/>
            <p:cNvCxnSpPr/>
            <p:nvPr/>
          </p:nvCxnSpPr>
          <p:spPr>
            <a:xfrm flipH="1" flipV="1">
              <a:off x="2935277" y="3177696"/>
              <a:ext cx="1157157" cy="56269"/>
            </a:xfrm>
            <a:prstGeom prst="line">
              <a:avLst/>
            </a:prstGeom>
            <a:ln w="19050">
              <a:solidFill>
                <a:srgbClr val="66FF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直線コネクタ 356"/>
            <p:cNvCxnSpPr/>
            <p:nvPr/>
          </p:nvCxnSpPr>
          <p:spPr>
            <a:xfrm flipH="1">
              <a:off x="2974278" y="3177696"/>
              <a:ext cx="1082017" cy="96655"/>
            </a:xfrm>
            <a:prstGeom prst="line">
              <a:avLst/>
            </a:prstGeom>
            <a:ln w="19050">
              <a:solidFill>
                <a:srgbClr val="66FF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直線コネクタ 357"/>
            <p:cNvCxnSpPr/>
            <p:nvPr/>
          </p:nvCxnSpPr>
          <p:spPr>
            <a:xfrm flipH="1">
              <a:off x="2977140" y="3236060"/>
              <a:ext cx="1110284" cy="40387"/>
            </a:xfrm>
            <a:prstGeom prst="line">
              <a:avLst/>
            </a:prstGeom>
            <a:ln w="19050">
              <a:solidFill>
                <a:srgbClr val="66FF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直線コネクタ 358"/>
            <p:cNvCxnSpPr>
              <a:endCxn id="337" idx="2"/>
            </p:cNvCxnSpPr>
            <p:nvPr/>
          </p:nvCxnSpPr>
          <p:spPr>
            <a:xfrm flipH="1">
              <a:off x="2735261" y="3177696"/>
              <a:ext cx="1321034" cy="50370"/>
            </a:xfrm>
            <a:prstGeom prst="line">
              <a:avLst/>
            </a:prstGeom>
            <a:ln w="19050">
              <a:solidFill>
                <a:srgbClr val="66FF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直線コネクタ 359"/>
            <p:cNvCxnSpPr/>
            <p:nvPr/>
          </p:nvCxnSpPr>
          <p:spPr>
            <a:xfrm>
              <a:off x="4053075" y="3144117"/>
              <a:ext cx="15386" cy="6126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直線コネクタ 360"/>
            <p:cNvCxnSpPr/>
            <p:nvPr/>
          </p:nvCxnSpPr>
          <p:spPr>
            <a:xfrm flipH="1">
              <a:off x="4095296" y="3204469"/>
              <a:ext cx="0" cy="60806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直線コネクタ 361"/>
            <p:cNvCxnSpPr/>
            <p:nvPr/>
          </p:nvCxnSpPr>
          <p:spPr>
            <a:xfrm flipH="1">
              <a:off x="2920249" y="3143209"/>
              <a:ext cx="0" cy="6126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直線コネクタ 362"/>
            <p:cNvCxnSpPr/>
            <p:nvPr/>
          </p:nvCxnSpPr>
          <p:spPr>
            <a:xfrm>
              <a:off x="2966406" y="3223528"/>
              <a:ext cx="7872" cy="7079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4" name="正方形/長方形 363"/>
            <p:cNvSpPr/>
            <p:nvPr/>
          </p:nvSpPr>
          <p:spPr>
            <a:xfrm flipH="1">
              <a:off x="4126869" y="3382211"/>
              <a:ext cx="159651" cy="8304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00" dirty="0">
                <a:solidFill>
                  <a:srgbClr val="000000"/>
                </a:solidFill>
              </a:endParaRPr>
            </a:p>
          </p:txBody>
        </p:sp>
        <p:sp>
          <p:nvSpPr>
            <p:cNvPr id="365" name="正方形/長方形 364"/>
            <p:cNvSpPr/>
            <p:nvPr/>
          </p:nvSpPr>
          <p:spPr>
            <a:xfrm flipH="1">
              <a:off x="3921910" y="4064962"/>
              <a:ext cx="164950" cy="10981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366" name="正方形/長方形 365"/>
            <p:cNvSpPr/>
            <p:nvPr/>
          </p:nvSpPr>
          <p:spPr>
            <a:xfrm flipH="1">
              <a:off x="3429443" y="3299666"/>
              <a:ext cx="138796" cy="1143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367" name="角丸四角形 366"/>
            <p:cNvSpPr/>
            <p:nvPr/>
          </p:nvSpPr>
          <p:spPr>
            <a:xfrm flipH="1">
              <a:off x="3485161" y="3299666"/>
              <a:ext cx="29521" cy="90853"/>
            </a:xfrm>
            <a:prstGeom prst="roundRect">
              <a:avLst/>
            </a:prstGeom>
            <a:solidFill>
              <a:srgbClr val="B7DEE8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grpSp>
          <p:nvGrpSpPr>
            <p:cNvPr id="368" name="図形グループ 81"/>
            <p:cNvGrpSpPr>
              <a:grpSpLocks/>
            </p:cNvGrpSpPr>
            <p:nvPr/>
          </p:nvGrpSpPr>
          <p:grpSpPr bwMode="auto">
            <a:xfrm rot="16200000" flipH="1" flipV="1">
              <a:off x="4595727" y="3573155"/>
              <a:ext cx="45719" cy="74303"/>
              <a:chOff x="1152553" y="3532477"/>
              <a:chExt cx="144972" cy="290423"/>
            </a:xfrm>
          </p:grpSpPr>
          <p:sp>
            <p:nvSpPr>
              <p:cNvPr id="382" name="正方形/長方形 381"/>
              <p:cNvSpPr/>
              <p:nvPr/>
            </p:nvSpPr>
            <p:spPr>
              <a:xfrm>
                <a:off x="1152553" y="3532477"/>
                <a:ext cx="144972" cy="238451"/>
              </a:xfrm>
              <a:prstGeom prst="rect">
                <a:avLst/>
              </a:prstGeom>
              <a:solidFill>
                <a:schemeClr val="bg1"/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600"/>
              </a:p>
            </p:txBody>
          </p:sp>
          <p:sp>
            <p:nvSpPr>
              <p:cNvPr id="383" name="正方形/長方形 382"/>
              <p:cNvSpPr/>
              <p:nvPr/>
            </p:nvSpPr>
            <p:spPr>
              <a:xfrm>
                <a:off x="1171852" y="3776798"/>
                <a:ext cx="105579" cy="46102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600"/>
              </a:p>
            </p:txBody>
          </p:sp>
        </p:grpSp>
        <p:cxnSp>
          <p:nvCxnSpPr>
            <p:cNvPr id="369" name="直線コネクタ 368"/>
            <p:cNvCxnSpPr>
              <a:stCxn id="388" idx="2"/>
              <a:endCxn id="341" idx="6"/>
            </p:cNvCxnSpPr>
            <p:nvPr/>
          </p:nvCxnSpPr>
          <p:spPr>
            <a:xfrm>
              <a:off x="3027703" y="3803009"/>
              <a:ext cx="249281" cy="3034"/>
            </a:xfrm>
            <a:prstGeom prst="line">
              <a:avLst/>
            </a:prstGeom>
            <a:ln>
              <a:solidFill>
                <a:schemeClr val="tx1"/>
              </a:solidFill>
              <a:head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0" name="ホームベース 369"/>
            <p:cNvSpPr/>
            <p:nvPr/>
          </p:nvSpPr>
          <p:spPr>
            <a:xfrm>
              <a:off x="2323918" y="3121259"/>
              <a:ext cx="160694" cy="144016"/>
            </a:xfrm>
            <a:prstGeom prst="homePlat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1" name="ホームベース 370"/>
            <p:cNvSpPr/>
            <p:nvPr/>
          </p:nvSpPr>
          <p:spPr>
            <a:xfrm rot="5400000">
              <a:off x="3307109" y="2600153"/>
              <a:ext cx="160694" cy="144016"/>
            </a:xfrm>
            <a:prstGeom prst="homePlat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2" name="ホームベース 371"/>
            <p:cNvSpPr/>
            <p:nvPr/>
          </p:nvSpPr>
          <p:spPr>
            <a:xfrm rot="5400000">
              <a:off x="5464051" y="2590068"/>
              <a:ext cx="160694" cy="144016"/>
            </a:xfrm>
            <a:prstGeom prst="homePlat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3" name="ホームベース 372"/>
            <p:cNvSpPr/>
            <p:nvPr/>
          </p:nvSpPr>
          <p:spPr>
            <a:xfrm rot="10800000">
              <a:off x="6354035" y="3133822"/>
              <a:ext cx="160694" cy="144016"/>
            </a:xfrm>
            <a:prstGeom prst="homePlat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4" name="ホームベース 373"/>
            <p:cNvSpPr/>
            <p:nvPr/>
          </p:nvSpPr>
          <p:spPr>
            <a:xfrm rot="10800000">
              <a:off x="6348170" y="4052410"/>
              <a:ext cx="160694" cy="144016"/>
            </a:xfrm>
            <a:prstGeom prst="homePlat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5" name="ホームベース 374"/>
            <p:cNvSpPr/>
            <p:nvPr/>
          </p:nvSpPr>
          <p:spPr>
            <a:xfrm rot="16200000">
              <a:off x="5488510" y="4578625"/>
              <a:ext cx="160694" cy="144016"/>
            </a:xfrm>
            <a:prstGeom prst="homePlat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6" name="ホームベース 375"/>
            <p:cNvSpPr/>
            <p:nvPr/>
          </p:nvSpPr>
          <p:spPr>
            <a:xfrm rot="16200000">
              <a:off x="3261951" y="4566986"/>
              <a:ext cx="160694" cy="144016"/>
            </a:xfrm>
            <a:prstGeom prst="homePlat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7" name="ホームベース 376"/>
            <p:cNvSpPr/>
            <p:nvPr/>
          </p:nvSpPr>
          <p:spPr>
            <a:xfrm>
              <a:off x="2323918" y="4111843"/>
              <a:ext cx="160694" cy="144016"/>
            </a:xfrm>
            <a:prstGeom prst="homePlat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8" name="平行四辺形 377"/>
            <p:cNvSpPr/>
            <p:nvPr/>
          </p:nvSpPr>
          <p:spPr>
            <a:xfrm>
              <a:off x="3715742" y="5067681"/>
              <a:ext cx="814442" cy="395630"/>
            </a:xfrm>
            <a:prstGeom prst="parallelogram">
              <a:avLst>
                <a:gd name="adj" fmla="val 68809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9" name="平行四辺形 378"/>
            <p:cNvSpPr/>
            <p:nvPr/>
          </p:nvSpPr>
          <p:spPr>
            <a:xfrm flipV="1">
              <a:off x="1899932" y="1504471"/>
              <a:ext cx="682417" cy="234341"/>
            </a:xfrm>
            <a:prstGeom prst="parallelogram">
              <a:avLst>
                <a:gd name="adj" fmla="val 68809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0" name="平行四辺形 379"/>
            <p:cNvSpPr/>
            <p:nvPr/>
          </p:nvSpPr>
          <p:spPr>
            <a:xfrm flipV="1">
              <a:off x="6979670" y="2024149"/>
              <a:ext cx="308216" cy="361429"/>
            </a:xfrm>
            <a:prstGeom prst="parallelogram">
              <a:avLst>
                <a:gd name="adj" fmla="val 25438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1" name="平行四辺形 380"/>
            <p:cNvSpPr/>
            <p:nvPr/>
          </p:nvSpPr>
          <p:spPr>
            <a:xfrm flipV="1">
              <a:off x="6670059" y="2024149"/>
              <a:ext cx="308216" cy="361429"/>
            </a:xfrm>
            <a:prstGeom prst="parallelogram">
              <a:avLst>
                <a:gd name="adj" fmla="val 25438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正方形/長方形 11"/>
          <p:cNvSpPr/>
          <p:nvPr/>
        </p:nvSpPr>
        <p:spPr>
          <a:xfrm>
            <a:off x="1907704" y="4235678"/>
            <a:ext cx="5760640" cy="273442"/>
          </a:xfrm>
          <a:prstGeom prst="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1907704" y="4235678"/>
            <a:ext cx="57606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2" name="グループ化 491"/>
          <p:cNvGrpSpPr>
            <a:grpSpLocks noChangeAspect="1"/>
          </p:cNvGrpSpPr>
          <p:nvPr/>
        </p:nvGrpSpPr>
        <p:grpSpPr>
          <a:xfrm rot="4037556">
            <a:off x="3068234" y="2301827"/>
            <a:ext cx="999241" cy="694446"/>
            <a:chOff x="1899932" y="1504471"/>
            <a:chExt cx="5696404" cy="3958840"/>
          </a:xfrm>
        </p:grpSpPr>
        <p:grpSp>
          <p:nvGrpSpPr>
            <p:cNvPr id="493" name="グループ化 492"/>
            <p:cNvGrpSpPr/>
            <p:nvPr/>
          </p:nvGrpSpPr>
          <p:grpSpPr>
            <a:xfrm>
              <a:off x="1907704" y="1756058"/>
              <a:ext cx="5688632" cy="3464433"/>
              <a:chOff x="1907704" y="1778668"/>
              <a:chExt cx="5540827" cy="3464433"/>
            </a:xfrm>
            <a:solidFill>
              <a:schemeClr val="bg1">
                <a:lumMod val="85000"/>
                <a:alpha val="90000"/>
              </a:schemeClr>
            </a:solidFill>
          </p:grpSpPr>
          <p:sp>
            <p:nvSpPr>
              <p:cNvPr id="581" name="正方形/長方形 580"/>
              <p:cNvSpPr/>
              <p:nvPr/>
            </p:nvSpPr>
            <p:spPr>
              <a:xfrm>
                <a:off x="1907704" y="1778668"/>
                <a:ext cx="4929661" cy="34644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82" name="グループ化 581"/>
              <p:cNvGrpSpPr/>
              <p:nvPr/>
            </p:nvGrpSpPr>
            <p:grpSpPr>
              <a:xfrm>
                <a:off x="1907704" y="1778668"/>
                <a:ext cx="5540827" cy="3464433"/>
                <a:chOff x="1979712" y="1804795"/>
                <a:chExt cx="5540827" cy="3464433"/>
              </a:xfrm>
              <a:grpFill/>
            </p:grpSpPr>
            <p:sp>
              <p:nvSpPr>
                <p:cNvPr id="583" name="円弧 582"/>
                <p:cNvSpPr/>
                <p:nvPr/>
              </p:nvSpPr>
              <p:spPr>
                <a:xfrm>
                  <a:off x="6298205" y="1804795"/>
                  <a:ext cx="1222334" cy="3464433"/>
                </a:xfrm>
                <a:prstGeom prst="arc">
                  <a:avLst>
                    <a:gd name="adj1" fmla="val 16148156"/>
                    <a:gd name="adj2" fmla="val 5400271"/>
                  </a:avLst>
                </a:prstGeom>
                <a:grpFill/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584" name="直線コネクタ 583"/>
                <p:cNvCxnSpPr>
                  <a:stCxn id="583" idx="0"/>
                </p:cNvCxnSpPr>
                <p:nvPr/>
              </p:nvCxnSpPr>
              <p:spPr>
                <a:xfrm flipH="1" flipV="1">
                  <a:off x="1979712" y="1804795"/>
                  <a:ext cx="4903559" cy="1580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5" name="直線コネクタ 584"/>
                <p:cNvCxnSpPr/>
                <p:nvPr/>
              </p:nvCxnSpPr>
              <p:spPr>
                <a:xfrm flipH="1">
                  <a:off x="1979712" y="5269228"/>
                  <a:ext cx="4929661" cy="0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6" name="直線コネクタ 585"/>
                <p:cNvCxnSpPr/>
                <p:nvPr/>
              </p:nvCxnSpPr>
              <p:spPr>
                <a:xfrm>
                  <a:off x="1979712" y="1804795"/>
                  <a:ext cx="0" cy="3464433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94" name="正方形/長方形 493"/>
            <p:cNvSpPr/>
            <p:nvPr/>
          </p:nvSpPr>
          <p:spPr>
            <a:xfrm>
              <a:off x="2195736" y="2204864"/>
              <a:ext cx="4464496" cy="26642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95" name="角丸四角形 494"/>
            <p:cNvSpPr/>
            <p:nvPr/>
          </p:nvSpPr>
          <p:spPr>
            <a:xfrm>
              <a:off x="2455141" y="2708920"/>
              <a:ext cx="3917059" cy="1872208"/>
            </a:xfrm>
            <a:prstGeom prst="roundRect">
              <a:avLst>
                <a:gd name="adj" fmla="val 5328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96" name="角丸四角形 495"/>
            <p:cNvSpPr/>
            <p:nvPr/>
          </p:nvSpPr>
          <p:spPr>
            <a:xfrm>
              <a:off x="4531429" y="2996773"/>
              <a:ext cx="1738839" cy="1371743"/>
            </a:xfrm>
            <a:prstGeom prst="roundRect">
              <a:avLst>
                <a:gd name="adj" fmla="val 7691"/>
              </a:avLst>
            </a:prstGeom>
            <a:solidFill>
              <a:srgbClr val="99FF99">
                <a:alpha val="20000"/>
              </a:srgb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97" name="角丸四角形 496"/>
            <p:cNvSpPr/>
            <p:nvPr/>
          </p:nvSpPr>
          <p:spPr>
            <a:xfrm>
              <a:off x="2555775" y="2996773"/>
              <a:ext cx="1789029" cy="1371743"/>
            </a:xfrm>
            <a:prstGeom prst="roundRect">
              <a:avLst>
                <a:gd name="adj" fmla="val 7691"/>
              </a:avLst>
            </a:prstGeom>
            <a:solidFill>
              <a:srgbClr val="FF9999">
                <a:alpha val="20000"/>
              </a:srgbClr>
            </a:solidFill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cxnSp>
          <p:nvCxnSpPr>
            <p:cNvPr id="498" name="曲線コネクタ 497"/>
            <p:cNvCxnSpPr/>
            <p:nvPr/>
          </p:nvCxnSpPr>
          <p:spPr>
            <a:xfrm flipV="1">
              <a:off x="4091165" y="3609020"/>
              <a:ext cx="543082" cy="499067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9" name="正方形/長方形 498"/>
            <p:cNvSpPr/>
            <p:nvPr/>
          </p:nvSpPr>
          <p:spPr>
            <a:xfrm>
              <a:off x="5742254" y="3343376"/>
              <a:ext cx="456007" cy="517672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2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0" name="正方形/長方形 499"/>
            <p:cNvSpPr/>
            <p:nvPr/>
          </p:nvSpPr>
          <p:spPr>
            <a:xfrm>
              <a:off x="4938834" y="3343376"/>
              <a:ext cx="440669" cy="517672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2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1" name="正方形/長方形 500"/>
            <p:cNvSpPr/>
            <p:nvPr/>
          </p:nvSpPr>
          <p:spPr>
            <a:xfrm>
              <a:off x="4653917" y="3501008"/>
              <a:ext cx="176191" cy="234034"/>
            </a:xfrm>
            <a:prstGeom prst="rect">
              <a:avLst/>
            </a:prstGeom>
            <a:solidFill>
              <a:srgbClr val="99CCFF">
                <a:alpha val="20000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02" name="直線コネクタ 501"/>
            <p:cNvCxnSpPr/>
            <p:nvPr/>
          </p:nvCxnSpPr>
          <p:spPr>
            <a:xfrm flipV="1">
              <a:off x="4746359" y="3602447"/>
              <a:ext cx="0" cy="288032"/>
            </a:xfrm>
            <a:prstGeom prst="line">
              <a:avLst/>
            </a:prstGeom>
            <a:ln w="19050">
              <a:solidFill>
                <a:srgbClr val="66FF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直線コネクタ 502"/>
            <p:cNvCxnSpPr>
              <a:stCxn id="501" idx="1"/>
            </p:cNvCxnSpPr>
            <p:nvPr/>
          </p:nvCxnSpPr>
          <p:spPr>
            <a:xfrm flipV="1">
              <a:off x="4653917" y="3609020"/>
              <a:ext cx="464224" cy="9005"/>
            </a:xfrm>
            <a:prstGeom prst="line">
              <a:avLst/>
            </a:prstGeom>
            <a:ln w="25400">
              <a:solidFill>
                <a:srgbClr val="66FF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4" name="正方形/長方形 503"/>
            <p:cNvSpPr/>
            <p:nvPr/>
          </p:nvSpPr>
          <p:spPr>
            <a:xfrm>
              <a:off x="5143541" y="3582758"/>
              <a:ext cx="715888" cy="49121"/>
            </a:xfrm>
            <a:prstGeom prst="rect">
              <a:avLst/>
            </a:prstGeom>
            <a:solidFill>
              <a:srgbClr val="66FF66"/>
            </a:solidFill>
            <a:ln>
              <a:solidFill>
                <a:srgbClr val="66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5" name="正方形/長方形 504"/>
            <p:cNvSpPr/>
            <p:nvPr/>
          </p:nvSpPr>
          <p:spPr>
            <a:xfrm>
              <a:off x="4974125" y="3429000"/>
              <a:ext cx="288032" cy="36004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6" name="正方形/長方形 505"/>
            <p:cNvSpPr/>
            <p:nvPr/>
          </p:nvSpPr>
          <p:spPr>
            <a:xfrm>
              <a:off x="5859429" y="3429000"/>
              <a:ext cx="288032" cy="36004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7" name="正方形/長方形 506"/>
            <p:cNvSpPr/>
            <p:nvPr/>
          </p:nvSpPr>
          <p:spPr>
            <a:xfrm rot="18639203">
              <a:off x="4686720" y="3594163"/>
              <a:ext cx="119278" cy="4571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08" name="正方形/長方形 507"/>
            <p:cNvSpPr/>
            <p:nvPr/>
          </p:nvSpPr>
          <p:spPr>
            <a:xfrm rot="16200000">
              <a:off x="4696749" y="3851389"/>
              <a:ext cx="110718" cy="15600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4">
                    <a:lumMod val="75000"/>
                  </a:schemeClr>
                </a:gs>
                <a:gs pos="83000">
                  <a:srgbClr val="FFC000"/>
                </a:gs>
                <a:gs pos="100000">
                  <a:schemeClr val="bg1"/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09" name="直線コネクタ 508"/>
            <p:cNvCxnSpPr/>
            <p:nvPr/>
          </p:nvCxnSpPr>
          <p:spPr>
            <a:xfrm>
              <a:off x="5814746" y="3674661"/>
              <a:ext cx="1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直線コネクタ 509"/>
            <p:cNvCxnSpPr/>
            <p:nvPr/>
          </p:nvCxnSpPr>
          <p:spPr>
            <a:xfrm>
              <a:off x="5298402" y="3669726"/>
              <a:ext cx="1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直線コネクタ 510"/>
            <p:cNvCxnSpPr/>
            <p:nvPr/>
          </p:nvCxnSpPr>
          <p:spPr>
            <a:xfrm>
              <a:off x="5297357" y="3389825"/>
              <a:ext cx="1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直線コネクタ 511"/>
            <p:cNvCxnSpPr/>
            <p:nvPr/>
          </p:nvCxnSpPr>
          <p:spPr>
            <a:xfrm>
              <a:off x="5815422" y="3391699"/>
              <a:ext cx="1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直線コネクタ 512"/>
            <p:cNvCxnSpPr/>
            <p:nvPr/>
          </p:nvCxnSpPr>
          <p:spPr>
            <a:xfrm>
              <a:off x="4743411" y="3984749"/>
              <a:ext cx="0" cy="2538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直線コネクタ 513"/>
            <p:cNvCxnSpPr/>
            <p:nvPr/>
          </p:nvCxnSpPr>
          <p:spPr>
            <a:xfrm>
              <a:off x="4743411" y="4241413"/>
              <a:ext cx="87878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直線コネクタ 514"/>
            <p:cNvCxnSpPr/>
            <p:nvPr/>
          </p:nvCxnSpPr>
          <p:spPr>
            <a:xfrm>
              <a:off x="5570046" y="3741734"/>
              <a:ext cx="1622" cy="4968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6" name="二等辺三角形 515"/>
            <p:cNvSpPr/>
            <p:nvPr/>
          </p:nvSpPr>
          <p:spPr>
            <a:xfrm>
              <a:off x="5499315" y="3955595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cxnSp>
          <p:nvCxnSpPr>
            <p:cNvPr id="517" name="直線矢印コネクタ 516"/>
            <p:cNvCxnSpPr/>
            <p:nvPr/>
          </p:nvCxnSpPr>
          <p:spPr>
            <a:xfrm>
              <a:off x="5297357" y="3741734"/>
              <a:ext cx="517389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8" name="円/楕円 517"/>
            <p:cNvSpPr/>
            <p:nvPr/>
          </p:nvSpPr>
          <p:spPr>
            <a:xfrm>
              <a:off x="5618006" y="4216390"/>
              <a:ext cx="45719" cy="5169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19" name="台形 518"/>
            <p:cNvSpPr/>
            <p:nvPr/>
          </p:nvSpPr>
          <p:spPr>
            <a:xfrm rot="10800000" flipH="1">
              <a:off x="3027950" y="3144117"/>
              <a:ext cx="991491" cy="153831"/>
            </a:xfrm>
            <a:prstGeom prst="trapezoid">
              <a:avLst>
                <a:gd name="adj" fmla="val 45777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 dirty="0"/>
            </a:p>
          </p:txBody>
        </p:sp>
        <p:cxnSp>
          <p:nvCxnSpPr>
            <p:cNvPr id="520" name="直線コネクタ 519"/>
            <p:cNvCxnSpPr/>
            <p:nvPr/>
          </p:nvCxnSpPr>
          <p:spPr>
            <a:xfrm flipH="1" flipV="1">
              <a:off x="2923827" y="3177696"/>
              <a:ext cx="1289189" cy="120252"/>
            </a:xfrm>
            <a:prstGeom prst="line">
              <a:avLst/>
            </a:prstGeom>
            <a:ln w="19050">
              <a:solidFill>
                <a:srgbClr val="66FF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直線コネクタ 520"/>
            <p:cNvCxnSpPr>
              <a:stCxn id="555" idx="3"/>
            </p:cNvCxnSpPr>
            <p:nvPr/>
          </p:nvCxnSpPr>
          <p:spPr>
            <a:xfrm flipH="1">
              <a:off x="3288793" y="4119869"/>
              <a:ext cx="633117" cy="464"/>
            </a:xfrm>
            <a:prstGeom prst="line">
              <a:avLst/>
            </a:prstGeom>
            <a:ln w="12700" cmpd="sng">
              <a:solidFill>
                <a:srgbClr val="CC99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直線矢印コネクタ 521"/>
            <p:cNvCxnSpPr>
              <a:stCxn id="533" idx="1"/>
              <a:endCxn id="530" idx="3"/>
            </p:cNvCxnSpPr>
            <p:nvPr/>
          </p:nvCxnSpPr>
          <p:spPr>
            <a:xfrm flipV="1">
              <a:off x="3068866" y="4120017"/>
              <a:ext cx="132831" cy="544"/>
            </a:xfrm>
            <a:prstGeom prst="straightConnector1">
              <a:avLst/>
            </a:prstGeom>
            <a:ln>
              <a:solidFill>
                <a:schemeClr val="tx1"/>
              </a:solidFill>
              <a:headEnd w="sm" len="sm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直線コネクタ 522"/>
            <p:cNvCxnSpPr>
              <a:stCxn id="578" idx="6"/>
              <a:endCxn id="532" idx="2"/>
            </p:cNvCxnSpPr>
            <p:nvPr/>
          </p:nvCxnSpPr>
          <p:spPr>
            <a:xfrm flipH="1">
              <a:off x="2774978" y="3803009"/>
              <a:ext cx="174723" cy="4434"/>
            </a:xfrm>
            <a:prstGeom prst="line">
              <a:avLst/>
            </a:prstGeom>
            <a:ln>
              <a:solidFill>
                <a:schemeClr val="tx1"/>
              </a:solidFill>
              <a:head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直線コネクタ 523"/>
            <p:cNvCxnSpPr>
              <a:stCxn id="574" idx="0"/>
              <a:endCxn id="576" idx="3"/>
            </p:cNvCxnSpPr>
            <p:nvPr/>
          </p:nvCxnSpPr>
          <p:spPr>
            <a:xfrm flipH="1" flipV="1">
              <a:off x="2690631" y="3530283"/>
              <a:ext cx="1094806" cy="7260"/>
            </a:xfrm>
            <a:prstGeom prst="line">
              <a:avLst/>
            </a:prstGeom>
            <a:ln w="25400">
              <a:solidFill>
                <a:srgbClr val="66FF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直線コネクタ 524"/>
            <p:cNvCxnSpPr>
              <a:endCxn id="532" idx="1"/>
            </p:cNvCxnSpPr>
            <p:nvPr/>
          </p:nvCxnSpPr>
          <p:spPr>
            <a:xfrm flipH="1">
              <a:off x="2726853" y="3232150"/>
              <a:ext cx="179" cy="526512"/>
            </a:xfrm>
            <a:prstGeom prst="line">
              <a:avLst/>
            </a:prstGeom>
            <a:ln w="19050">
              <a:solidFill>
                <a:srgbClr val="66FF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6" name="正方形/長方形 525"/>
            <p:cNvSpPr/>
            <p:nvPr/>
          </p:nvSpPr>
          <p:spPr>
            <a:xfrm rot="2351047" flipH="1" flipV="1">
              <a:off x="4172941" y="3265729"/>
              <a:ext cx="97324" cy="2359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 dirty="0"/>
            </a:p>
          </p:txBody>
        </p:sp>
        <p:sp>
          <p:nvSpPr>
            <p:cNvPr id="527" name="正方形/長方形 526"/>
            <p:cNvSpPr/>
            <p:nvPr/>
          </p:nvSpPr>
          <p:spPr>
            <a:xfrm rot="18791113" flipH="1">
              <a:off x="2666749" y="3211048"/>
              <a:ext cx="123428" cy="1860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 dirty="0"/>
            </a:p>
          </p:txBody>
        </p:sp>
        <p:sp>
          <p:nvSpPr>
            <p:cNvPr id="528" name="正方形/長方形 527"/>
            <p:cNvSpPr/>
            <p:nvPr/>
          </p:nvSpPr>
          <p:spPr>
            <a:xfrm flipH="1">
              <a:off x="3236195" y="3488989"/>
              <a:ext cx="158510" cy="1021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529" name="正方形/長方形 528"/>
            <p:cNvSpPr/>
            <p:nvPr/>
          </p:nvSpPr>
          <p:spPr>
            <a:xfrm flipH="1">
              <a:off x="3631063" y="4056351"/>
              <a:ext cx="148849" cy="13613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530" name="正方形/長方形 529"/>
            <p:cNvSpPr/>
            <p:nvPr/>
          </p:nvSpPr>
          <p:spPr>
            <a:xfrm flipH="1">
              <a:off x="3201697" y="4031568"/>
              <a:ext cx="290183" cy="176897"/>
            </a:xfrm>
            <a:prstGeom prst="rect">
              <a:avLst/>
            </a:prstGeom>
            <a:solidFill>
              <a:srgbClr val="E6B9B8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531" name="円/楕円 530"/>
            <p:cNvSpPr/>
            <p:nvPr/>
          </p:nvSpPr>
          <p:spPr>
            <a:xfrm flipH="1">
              <a:off x="3276984" y="3760476"/>
              <a:ext cx="76929" cy="911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 dirty="0"/>
            </a:p>
          </p:txBody>
        </p:sp>
        <p:sp>
          <p:nvSpPr>
            <p:cNvPr id="532" name="フローチャート: 論理積ゲート 531"/>
            <p:cNvSpPr/>
            <p:nvPr/>
          </p:nvSpPr>
          <p:spPr>
            <a:xfrm rot="16200000" flipH="1">
              <a:off x="2678071" y="3759317"/>
              <a:ext cx="97562" cy="96251"/>
            </a:xfrm>
            <a:prstGeom prst="flowChartDelay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 dirty="0"/>
            </a:p>
          </p:txBody>
        </p:sp>
        <p:sp>
          <p:nvSpPr>
            <p:cNvPr id="533" name="正方形/長方形 532"/>
            <p:cNvSpPr/>
            <p:nvPr/>
          </p:nvSpPr>
          <p:spPr>
            <a:xfrm flipH="1">
              <a:off x="2908925" y="4056351"/>
              <a:ext cx="159941" cy="12842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600" dirty="0">
                <a:solidFill>
                  <a:srgbClr val="000000"/>
                </a:solidFill>
              </a:endParaRPr>
            </a:p>
          </p:txBody>
        </p:sp>
        <p:sp>
          <p:nvSpPr>
            <p:cNvPr id="534" name="左矢印 533"/>
            <p:cNvSpPr/>
            <p:nvPr/>
          </p:nvSpPr>
          <p:spPr>
            <a:xfrm flipH="1">
              <a:off x="3647165" y="4089641"/>
              <a:ext cx="119508" cy="63983"/>
            </a:xfrm>
            <a:prstGeom prst="leftArrow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/>
            </a:p>
          </p:txBody>
        </p:sp>
        <p:grpSp>
          <p:nvGrpSpPr>
            <p:cNvPr id="535" name="グループ化 534"/>
            <p:cNvGrpSpPr/>
            <p:nvPr/>
          </p:nvGrpSpPr>
          <p:grpSpPr>
            <a:xfrm>
              <a:off x="2949701" y="3759257"/>
              <a:ext cx="78002" cy="87504"/>
              <a:chOff x="2857274" y="3890179"/>
              <a:chExt cx="78002" cy="93932"/>
            </a:xfrm>
          </p:grpSpPr>
          <p:sp>
            <p:nvSpPr>
              <p:cNvPr id="578" name="円/楕円 577"/>
              <p:cNvSpPr/>
              <p:nvPr/>
            </p:nvSpPr>
            <p:spPr>
              <a:xfrm flipH="1">
                <a:off x="2857274" y="3890179"/>
                <a:ext cx="78002" cy="93932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600"/>
              </a:p>
            </p:txBody>
          </p:sp>
          <p:cxnSp>
            <p:nvCxnSpPr>
              <p:cNvPr id="579" name="直線コネクタ 578"/>
              <p:cNvCxnSpPr>
                <a:stCxn id="578" idx="1"/>
                <a:endCxn id="578" idx="5"/>
              </p:cNvCxnSpPr>
              <p:nvPr/>
            </p:nvCxnSpPr>
            <p:spPr>
              <a:xfrm flipH="1">
                <a:off x="2868724" y="3903793"/>
                <a:ext cx="55103" cy="66705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0" name="直線コネクタ 579"/>
              <p:cNvCxnSpPr>
                <a:stCxn id="578" idx="7"/>
                <a:endCxn id="578" idx="3"/>
              </p:cNvCxnSpPr>
              <p:nvPr/>
            </p:nvCxnSpPr>
            <p:spPr>
              <a:xfrm>
                <a:off x="2868724" y="3903793"/>
                <a:ext cx="55103" cy="66705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6" name="グループ化 535"/>
            <p:cNvGrpSpPr/>
            <p:nvPr/>
          </p:nvGrpSpPr>
          <p:grpSpPr>
            <a:xfrm>
              <a:off x="2690631" y="3496249"/>
              <a:ext cx="67627" cy="64891"/>
              <a:chOff x="2697691" y="3697323"/>
              <a:chExt cx="48662" cy="64891"/>
            </a:xfrm>
          </p:grpSpPr>
          <p:sp>
            <p:nvSpPr>
              <p:cNvPr id="576" name="正方形/長方形 575"/>
              <p:cNvSpPr/>
              <p:nvPr/>
            </p:nvSpPr>
            <p:spPr>
              <a:xfrm flipH="1">
                <a:off x="2697691" y="3700500"/>
                <a:ext cx="48662" cy="61714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600" dirty="0"/>
              </a:p>
            </p:txBody>
          </p:sp>
          <p:cxnSp>
            <p:nvCxnSpPr>
              <p:cNvPr id="577" name="直線コネクタ 576"/>
              <p:cNvCxnSpPr/>
              <p:nvPr/>
            </p:nvCxnSpPr>
            <p:spPr>
              <a:xfrm>
                <a:off x="2703416" y="3697323"/>
                <a:ext cx="36139" cy="61714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7" name="直線コネクタ 536"/>
            <p:cNvCxnSpPr>
              <a:stCxn id="528" idx="2"/>
              <a:endCxn id="531" idx="0"/>
            </p:cNvCxnSpPr>
            <p:nvPr/>
          </p:nvCxnSpPr>
          <p:spPr>
            <a:xfrm flipH="1">
              <a:off x="3315448" y="3591089"/>
              <a:ext cx="2" cy="169387"/>
            </a:xfrm>
            <a:prstGeom prst="line">
              <a:avLst/>
            </a:prstGeom>
            <a:ln>
              <a:solidFill>
                <a:schemeClr val="tx1"/>
              </a:solidFill>
              <a:head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直線矢印コネクタ 537"/>
            <p:cNvCxnSpPr>
              <a:stCxn id="578" idx="4"/>
              <a:endCxn id="533" idx="0"/>
            </p:cNvCxnSpPr>
            <p:nvPr/>
          </p:nvCxnSpPr>
          <p:spPr>
            <a:xfrm>
              <a:off x="2988702" y="3846761"/>
              <a:ext cx="193" cy="2095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9" name="円弧 538"/>
            <p:cNvSpPr/>
            <p:nvPr/>
          </p:nvSpPr>
          <p:spPr>
            <a:xfrm flipV="1">
              <a:off x="3885262" y="3857142"/>
              <a:ext cx="323818" cy="258654"/>
            </a:xfrm>
            <a:prstGeom prst="arc">
              <a:avLst>
                <a:gd name="adj1" fmla="val 15370613"/>
                <a:gd name="adj2" fmla="val 3"/>
              </a:avLst>
            </a:prstGeom>
            <a:ln w="12700" cmpd="sng">
              <a:solidFill>
                <a:srgbClr val="CC99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/>
            </a:p>
          </p:txBody>
        </p:sp>
        <p:cxnSp>
          <p:nvCxnSpPr>
            <p:cNvPr id="540" name="直線コネクタ 539"/>
            <p:cNvCxnSpPr/>
            <p:nvPr/>
          </p:nvCxnSpPr>
          <p:spPr>
            <a:xfrm flipH="1" flipV="1">
              <a:off x="4209205" y="3420922"/>
              <a:ext cx="0" cy="594392"/>
            </a:xfrm>
            <a:prstGeom prst="line">
              <a:avLst/>
            </a:prstGeom>
            <a:ln w="12700" cmpd="sng">
              <a:solidFill>
                <a:srgbClr val="CC99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1" name="円弧 540"/>
            <p:cNvSpPr/>
            <p:nvPr/>
          </p:nvSpPr>
          <p:spPr>
            <a:xfrm flipH="1">
              <a:off x="3859154" y="3542535"/>
              <a:ext cx="350586" cy="582443"/>
            </a:xfrm>
            <a:prstGeom prst="arc">
              <a:avLst>
                <a:gd name="adj1" fmla="val 10734716"/>
                <a:gd name="adj2" fmla="val 16021555"/>
              </a:avLst>
            </a:prstGeom>
            <a:ln w="12700" cmpd="sng">
              <a:solidFill>
                <a:srgbClr val="CC99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/>
            </a:p>
          </p:txBody>
        </p:sp>
        <p:sp>
          <p:nvSpPr>
            <p:cNvPr id="542" name="正方形/長方形 541"/>
            <p:cNvSpPr/>
            <p:nvPr/>
          </p:nvSpPr>
          <p:spPr>
            <a:xfrm flipH="1">
              <a:off x="4174242" y="3776102"/>
              <a:ext cx="64337" cy="8008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 dirty="0">
                <a:solidFill>
                  <a:srgbClr val="000000"/>
                </a:solidFill>
              </a:endParaRPr>
            </a:p>
          </p:txBody>
        </p:sp>
        <p:cxnSp>
          <p:nvCxnSpPr>
            <p:cNvPr id="543" name="直線コネクタ 542"/>
            <p:cNvCxnSpPr>
              <a:endCxn id="575" idx="2"/>
            </p:cNvCxnSpPr>
            <p:nvPr/>
          </p:nvCxnSpPr>
          <p:spPr>
            <a:xfrm flipH="1" flipV="1">
              <a:off x="3850802" y="3537429"/>
              <a:ext cx="200635" cy="7487"/>
            </a:xfrm>
            <a:prstGeom prst="line">
              <a:avLst/>
            </a:prstGeom>
            <a:ln w="12700" cmpd="sng">
              <a:solidFill>
                <a:srgbClr val="CC99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4" name="図形グループ 81"/>
            <p:cNvGrpSpPr>
              <a:grpSpLocks/>
            </p:cNvGrpSpPr>
            <p:nvPr/>
          </p:nvGrpSpPr>
          <p:grpSpPr bwMode="auto">
            <a:xfrm rot="16200000" flipH="1">
              <a:off x="3797248" y="3504858"/>
              <a:ext cx="41748" cy="65370"/>
              <a:chOff x="1152553" y="3532477"/>
              <a:chExt cx="144972" cy="290423"/>
            </a:xfrm>
          </p:grpSpPr>
          <p:sp>
            <p:nvSpPr>
              <p:cNvPr id="574" name="正方形/長方形 573"/>
              <p:cNvSpPr/>
              <p:nvPr/>
            </p:nvSpPr>
            <p:spPr>
              <a:xfrm>
                <a:off x="1152553" y="3532477"/>
                <a:ext cx="144972" cy="238451"/>
              </a:xfrm>
              <a:prstGeom prst="rect">
                <a:avLst/>
              </a:prstGeom>
              <a:solidFill>
                <a:schemeClr val="bg1"/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600"/>
              </a:p>
            </p:txBody>
          </p:sp>
          <p:sp>
            <p:nvSpPr>
              <p:cNvPr id="575" name="正方形/長方形 574"/>
              <p:cNvSpPr/>
              <p:nvPr/>
            </p:nvSpPr>
            <p:spPr>
              <a:xfrm>
                <a:off x="1171852" y="3776798"/>
                <a:ext cx="105579" cy="46102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600"/>
              </a:p>
            </p:txBody>
          </p:sp>
        </p:grpSp>
        <p:cxnSp>
          <p:nvCxnSpPr>
            <p:cNvPr id="545" name="直線コネクタ 544"/>
            <p:cNvCxnSpPr/>
            <p:nvPr/>
          </p:nvCxnSpPr>
          <p:spPr>
            <a:xfrm flipH="1">
              <a:off x="4209795" y="3297948"/>
              <a:ext cx="3220" cy="92571"/>
            </a:xfrm>
            <a:prstGeom prst="line">
              <a:avLst/>
            </a:prstGeom>
            <a:ln w="19050" cmpd="sng">
              <a:solidFill>
                <a:srgbClr val="66FF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直線コネクタ 545"/>
            <p:cNvCxnSpPr/>
            <p:nvPr/>
          </p:nvCxnSpPr>
          <p:spPr>
            <a:xfrm flipH="1" flipV="1">
              <a:off x="2935277" y="3177696"/>
              <a:ext cx="1157157" cy="56269"/>
            </a:xfrm>
            <a:prstGeom prst="line">
              <a:avLst/>
            </a:prstGeom>
            <a:ln w="19050">
              <a:solidFill>
                <a:srgbClr val="66FF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7" name="直線コネクタ 546"/>
            <p:cNvCxnSpPr/>
            <p:nvPr/>
          </p:nvCxnSpPr>
          <p:spPr>
            <a:xfrm flipH="1">
              <a:off x="2974278" y="3177696"/>
              <a:ext cx="1082017" cy="96655"/>
            </a:xfrm>
            <a:prstGeom prst="line">
              <a:avLst/>
            </a:prstGeom>
            <a:ln w="19050">
              <a:solidFill>
                <a:srgbClr val="66FF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8" name="直線コネクタ 547"/>
            <p:cNvCxnSpPr/>
            <p:nvPr/>
          </p:nvCxnSpPr>
          <p:spPr>
            <a:xfrm flipH="1">
              <a:off x="2977140" y="3236060"/>
              <a:ext cx="1110284" cy="40387"/>
            </a:xfrm>
            <a:prstGeom prst="line">
              <a:avLst/>
            </a:prstGeom>
            <a:ln w="19050">
              <a:solidFill>
                <a:srgbClr val="66FF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直線コネクタ 548"/>
            <p:cNvCxnSpPr>
              <a:endCxn id="527" idx="2"/>
            </p:cNvCxnSpPr>
            <p:nvPr/>
          </p:nvCxnSpPr>
          <p:spPr>
            <a:xfrm flipH="1">
              <a:off x="2735261" y="3177696"/>
              <a:ext cx="1321034" cy="50370"/>
            </a:xfrm>
            <a:prstGeom prst="line">
              <a:avLst/>
            </a:prstGeom>
            <a:ln w="19050">
              <a:solidFill>
                <a:srgbClr val="66FF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直線コネクタ 549"/>
            <p:cNvCxnSpPr/>
            <p:nvPr/>
          </p:nvCxnSpPr>
          <p:spPr>
            <a:xfrm>
              <a:off x="4053075" y="3144117"/>
              <a:ext cx="15386" cy="6126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直線コネクタ 550"/>
            <p:cNvCxnSpPr/>
            <p:nvPr/>
          </p:nvCxnSpPr>
          <p:spPr>
            <a:xfrm flipH="1">
              <a:off x="4095296" y="3204469"/>
              <a:ext cx="0" cy="60806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直線コネクタ 551"/>
            <p:cNvCxnSpPr/>
            <p:nvPr/>
          </p:nvCxnSpPr>
          <p:spPr>
            <a:xfrm flipH="1">
              <a:off x="2920249" y="3143209"/>
              <a:ext cx="0" cy="6126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直線コネクタ 552"/>
            <p:cNvCxnSpPr/>
            <p:nvPr/>
          </p:nvCxnSpPr>
          <p:spPr>
            <a:xfrm>
              <a:off x="2966406" y="3223528"/>
              <a:ext cx="7872" cy="7079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4" name="正方形/長方形 553"/>
            <p:cNvSpPr/>
            <p:nvPr/>
          </p:nvSpPr>
          <p:spPr>
            <a:xfrm flipH="1">
              <a:off x="4126869" y="3382211"/>
              <a:ext cx="159651" cy="8304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00" dirty="0">
                <a:solidFill>
                  <a:srgbClr val="000000"/>
                </a:solidFill>
              </a:endParaRPr>
            </a:p>
          </p:txBody>
        </p:sp>
        <p:sp>
          <p:nvSpPr>
            <p:cNvPr id="555" name="正方形/長方形 554"/>
            <p:cNvSpPr/>
            <p:nvPr/>
          </p:nvSpPr>
          <p:spPr>
            <a:xfrm flipH="1">
              <a:off x="3921910" y="4064962"/>
              <a:ext cx="164950" cy="10981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556" name="正方形/長方形 555"/>
            <p:cNvSpPr/>
            <p:nvPr/>
          </p:nvSpPr>
          <p:spPr>
            <a:xfrm flipH="1">
              <a:off x="3429443" y="3299666"/>
              <a:ext cx="138796" cy="1143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557" name="角丸四角形 556"/>
            <p:cNvSpPr/>
            <p:nvPr/>
          </p:nvSpPr>
          <p:spPr>
            <a:xfrm flipH="1">
              <a:off x="3485161" y="3299666"/>
              <a:ext cx="29521" cy="90853"/>
            </a:xfrm>
            <a:prstGeom prst="roundRect">
              <a:avLst/>
            </a:prstGeom>
            <a:solidFill>
              <a:srgbClr val="B7DEE8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grpSp>
          <p:nvGrpSpPr>
            <p:cNvPr id="558" name="図形グループ 81"/>
            <p:cNvGrpSpPr>
              <a:grpSpLocks/>
            </p:cNvGrpSpPr>
            <p:nvPr/>
          </p:nvGrpSpPr>
          <p:grpSpPr bwMode="auto">
            <a:xfrm rot="16200000" flipH="1" flipV="1">
              <a:off x="4595727" y="3573155"/>
              <a:ext cx="45719" cy="74303"/>
              <a:chOff x="1152553" y="3532477"/>
              <a:chExt cx="144972" cy="290423"/>
            </a:xfrm>
          </p:grpSpPr>
          <p:sp>
            <p:nvSpPr>
              <p:cNvPr id="572" name="正方形/長方形 571"/>
              <p:cNvSpPr/>
              <p:nvPr/>
            </p:nvSpPr>
            <p:spPr>
              <a:xfrm>
                <a:off x="1152553" y="3532477"/>
                <a:ext cx="144972" cy="238451"/>
              </a:xfrm>
              <a:prstGeom prst="rect">
                <a:avLst/>
              </a:prstGeom>
              <a:solidFill>
                <a:schemeClr val="bg1"/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600"/>
              </a:p>
            </p:txBody>
          </p:sp>
          <p:sp>
            <p:nvSpPr>
              <p:cNvPr id="573" name="正方形/長方形 572"/>
              <p:cNvSpPr/>
              <p:nvPr/>
            </p:nvSpPr>
            <p:spPr>
              <a:xfrm>
                <a:off x="1171852" y="3776798"/>
                <a:ext cx="105579" cy="46102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600"/>
              </a:p>
            </p:txBody>
          </p:sp>
        </p:grpSp>
        <p:cxnSp>
          <p:nvCxnSpPr>
            <p:cNvPr id="559" name="直線コネクタ 558"/>
            <p:cNvCxnSpPr>
              <a:stCxn id="578" idx="2"/>
              <a:endCxn id="531" idx="6"/>
            </p:cNvCxnSpPr>
            <p:nvPr/>
          </p:nvCxnSpPr>
          <p:spPr>
            <a:xfrm>
              <a:off x="3027703" y="3803009"/>
              <a:ext cx="249281" cy="3034"/>
            </a:xfrm>
            <a:prstGeom prst="line">
              <a:avLst/>
            </a:prstGeom>
            <a:ln>
              <a:solidFill>
                <a:schemeClr val="tx1"/>
              </a:solidFill>
              <a:head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0" name="ホームベース 559"/>
            <p:cNvSpPr/>
            <p:nvPr/>
          </p:nvSpPr>
          <p:spPr>
            <a:xfrm>
              <a:off x="2323918" y="3121259"/>
              <a:ext cx="160694" cy="144016"/>
            </a:xfrm>
            <a:prstGeom prst="homePlat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61" name="ホームベース 560"/>
            <p:cNvSpPr/>
            <p:nvPr/>
          </p:nvSpPr>
          <p:spPr>
            <a:xfrm rot="5400000">
              <a:off x="3307109" y="2600153"/>
              <a:ext cx="160694" cy="144016"/>
            </a:xfrm>
            <a:prstGeom prst="homePlat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62" name="ホームベース 561"/>
            <p:cNvSpPr/>
            <p:nvPr/>
          </p:nvSpPr>
          <p:spPr>
            <a:xfrm rot="5400000">
              <a:off x="5464051" y="2590068"/>
              <a:ext cx="160694" cy="144016"/>
            </a:xfrm>
            <a:prstGeom prst="homePlat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63" name="ホームベース 562"/>
            <p:cNvSpPr/>
            <p:nvPr/>
          </p:nvSpPr>
          <p:spPr>
            <a:xfrm rot="10800000">
              <a:off x="6354035" y="3133822"/>
              <a:ext cx="160694" cy="144016"/>
            </a:xfrm>
            <a:prstGeom prst="homePlat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64" name="ホームベース 563"/>
            <p:cNvSpPr/>
            <p:nvPr/>
          </p:nvSpPr>
          <p:spPr>
            <a:xfrm rot="10800000">
              <a:off x="6348170" y="4052410"/>
              <a:ext cx="160694" cy="144016"/>
            </a:xfrm>
            <a:prstGeom prst="homePlat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65" name="ホームベース 564"/>
            <p:cNvSpPr/>
            <p:nvPr/>
          </p:nvSpPr>
          <p:spPr>
            <a:xfrm rot="16200000">
              <a:off x="5488510" y="4578625"/>
              <a:ext cx="160694" cy="144016"/>
            </a:xfrm>
            <a:prstGeom prst="homePlat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66" name="ホームベース 565"/>
            <p:cNvSpPr/>
            <p:nvPr/>
          </p:nvSpPr>
          <p:spPr>
            <a:xfrm rot="16200000">
              <a:off x="3261951" y="4566986"/>
              <a:ext cx="160694" cy="144016"/>
            </a:xfrm>
            <a:prstGeom prst="homePlat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67" name="ホームベース 566"/>
            <p:cNvSpPr/>
            <p:nvPr/>
          </p:nvSpPr>
          <p:spPr>
            <a:xfrm>
              <a:off x="2323918" y="4111843"/>
              <a:ext cx="160694" cy="144016"/>
            </a:xfrm>
            <a:prstGeom prst="homePlat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68" name="平行四辺形 567"/>
            <p:cNvSpPr/>
            <p:nvPr/>
          </p:nvSpPr>
          <p:spPr>
            <a:xfrm>
              <a:off x="3715742" y="5067681"/>
              <a:ext cx="814442" cy="395630"/>
            </a:xfrm>
            <a:prstGeom prst="parallelogram">
              <a:avLst>
                <a:gd name="adj" fmla="val 68809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69" name="平行四辺形 568"/>
            <p:cNvSpPr/>
            <p:nvPr/>
          </p:nvSpPr>
          <p:spPr>
            <a:xfrm flipV="1">
              <a:off x="1899932" y="1504471"/>
              <a:ext cx="682417" cy="234341"/>
            </a:xfrm>
            <a:prstGeom prst="parallelogram">
              <a:avLst>
                <a:gd name="adj" fmla="val 68809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70" name="平行四辺形 569"/>
            <p:cNvSpPr/>
            <p:nvPr/>
          </p:nvSpPr>
          <p:spPr>
            <a:xfrm flipV="1">
              <a:off x="6979670" y="2024149"/>
              <a:ext cx="308216" cy="361429"/>
            </a:xfrm>
            <a:prstGeom prst="parallelogram">
              <a:avLst>
                <a:gd name="adj" fmla="val 25438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71" name="平行四辺形 570"/>
            <p:cNvSpPr/>
            <p:nvPr/>
          </p:nvSpPr>
          <p:spPr>
            <a:xfrm flipV="1">
              <a:off x="6670059" y="2024149"/>
              <a:ext cx="308216" cy="361429"/>
            </a:xfrm>
            <a:prstGeom prst="parallelogram">
              <a:avLst>
                <a:gd name="adj" fmla="val 25438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フリーフォーム 17"/>
          <p:cNvSpPr/>
          <p:nvPr/>
        </p:nvSpPr>
        <p:spPr>
          <a:xfrm>
            <a:off x="2525486" y="1492568"/>
            <a:ext cx="783771" cy="606198"/>
          </a:xfrm>
          <a:custGeom>
            <a:avLst/>
            <a:gdLst>
              <a:gd name="connsiteX0" fmla="*/ 0 w 783771"/>
              <a:gd name="connsiteY0" fmla="*/ 606198 h 606198"/>
              <a:gd name="connsiteX1" fmla="*/ 121920 w 783771"/>
              <a:gd name="connsiteY1" fmla="*/ 275272 h 606198"/>
              <a:gd name="connsiteX2" fmla="*/ 243840 w 783771"/>
              <a:gd name="connsiteY2" fmla="*/ 101101 h 606198"/>
              <a:gd name="connsiteX3" fmla="*/ 330925 w 783771"/>
              <a:gd name="connsiteY3" fmla="*/ 5306 h 606198"/>
              <a:gd name="connsiteX4" fmla="*/ 478971 w 783771"/>
              <a:gd name="connsiteY4" fmla="*/ 22723 h 606198"/>
              <a:gd name="connsiteX5" fmla="*/ 548640 w 783771"/>
              <a:gd name="connsiteY5" fmla="*/ 109809 h 606198"/>
              <a:gd name="connsiteX6" fmla="*/ 653143 w 783771"/>
              <a:gd name="connsiteY6" fmla="*/ 275272 h 606198"/>
              <a:gd name="connsiteX7" fmla="*/ 740228 w 783771"/>
              <a:gd name="connsiteY7" fmla="*/ 432026 h 606198"/>
              <a:gd name="connsiteX8" fmla="*/ 783771 w 783771"/>
              <a:gd name="connsiteY8" fmla="*/ 536529 h 60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3771" h="606198">
                <a:moveTo>
                  <a:pt x="0" y="606198"/>
                </a:moveTo>
                <a:cubicBezTo>
                  <a:pt x="40640" y="482826"/>
                  <a:pt x="81280" y="359455"/>
                  <a:pt x="121920" y="275272"/>
                </a:cubicBezTo>
                <a:cubicBezTo>
                  <a:pt x="162560" y="191089"/>
                  <a:pt x="209006" y="146095"/>
                  <a:pt x="243840" y="101101"/>
                </a:cubicBezTo>
                <a:cubicBezTo>
                  <a:pt x="278674" y="56107"/>
                  <a:pt x="291737" y="18369"/>
                  <a:pt x="330925" y="5306"/>
                </a:cubicBezTo>
                <a:cubicBezTo>
                  <a:pt x="370113" y="-7757"/>
                  <a:pt x="442685" y="5306"/>
                  <a:pt x="478971" y="22723"/>
                </a:cubicBezTo>
                <a:cubicBezTo>
                  <a:pt x="515257" y="40140"/>
                  <a:pt x="519611" y="67718"/>
                  <a:pt x="548640" y="109809"/>
                </a:cubicBezTo>
                <a:cubicBezTo>
                  <a:pt x="577669" y="151900"/>
                  <a:pt x="621212" y="221569"/>
                  <a:pt x="653143" y="275272"/>
                </a:cubicBezTo>
                <a:cubicBezTo>
                  <a:pt x="685074" y="328975"/>
                  <a:pt x="718457" y="388483"/>
                  <a:pt x="740228" y="432026"/>
                </a:cubicBezTo>
                <a:cubicBezTo>
                  <a:pt x="761999" y="475569"/>
                  <a:pt x="772885" y="506049"/>
                  <a:pt x="783771" y="536529"/>
                </a:cubicBezTo>
              </a:path>
            </a:pathLst>
          </a:custGeom>
          <a:noFill/>
          <a:ln w="69850">
            <a:solidFill>
              <a:srgbClr val="FF0000">
                <a:alpha val="80000"/>
              </a:srgbClr>
            </a:solidFill>
            <a:tail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7" name="テキスト ボックス 586"/>
          <p:cNvSpPr txBox="1"/>
          <p:nvPr/>
        </p:nvSpPr>
        <p:spPr>
          <a:xfrm>
            <a:off x="3155884" y="1415278"/>
            <a:ext cx="1043876" cy="478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1200" dirty="0" smtClean="0">
                <a:solidFill>
                  <a:srgbClr val="FF0000"/>
                </a:solidFill>
              </a:rPr>
              <a:t>無重力状態  </a:t>
            </a:r>
            <a:endParaRPr lang="en-US" altLang="ja-JP" sz="1200" dirty="0" smtClean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ja-JP" sz="1200" dirty="0">
                <a:solidFill>
                  <a:srgbClr val="FF0000"/>
                </a:solidFill>
              </a:rPr>
              <a:t> </a:t>
            </a:r>
            <a:r>
              <a:rPr lang="en-US" altLang="ja-JP" sz="1200" dirty="0" smtClean="0">
                <a:solidFill>
                  <a:srgbClr val="FF0000"/>
                </a:solidFill>
              </a:rPr>
              <a:t>  (</a:t>
            </a:r>
            <a:r>
              <a:rPr lang="ja-JP" altLang="en-US" sz="1200" dirty="0" smtClean="0">
                <a:solidFill>
                  <a:srgbClr val="FF0000"/>
                </a:solidFill>
              </a:rPr>
              <a:t>約</a:t>
            </a:r>
            <a:r>
              <a:rPr lang="en-US" altLang="ja-JP" sz="1200" dirty="0" smtClean="0">
                <a:solidFill>
                  <a:srgbClr val="FF0000"/>
                </a:solidFill>
              </a:rPr>
              <a:t>20</a:t>
            </a:r>
            <a:r>
              <a:rPr lang="ja-JP" altLang="en-US" sz="1200" dirty="0" smtClean="0">
                <a:solidFill>
                  <a:srgbClr val="FF0000"/>
                </a:solidFill>
              </a:rPr>
              <a:t>秒</a:t>
            </a:r>
            <a:r>
              <a:rPr lang="en-US" altLang="ja-JP" sz="1200" dirty="0" smtClean="0">
                <a:solidFill>
                  <a:srgbClr val="FF0000"/>
                </a:solidFill>
              </a:rPr>
              <a:t>)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588" name="フリーフォーム 587"/>
          <p:cNvSpPr/>
          <p:nvPr/>
        </p:nvSpPr>
        <p:spPr>
          <a:xfrm>
            <a:off x="5032119" y="1517949"/>
            <a:ext cx="764017" cy="606198"/>
          </a:xfrm>
          <a:custGeom>
            <a:avLst/>
            <a:gdLst>
              <a:gd name="connsiteX0" fmla="*/ 0 w 783771"/>
              <a:gd name="connsiteY0" fmla="*/ 606198 h 606198"/>
              <a:gd name="connsiteX1" fmla="*/ 121920 w 783771"/>
              <a:gd name="connsiteY1" fmla="*/ 275272 h 606198"/>
              <a:gd name="connsiteX2" fmla="*/ 243840 w 783771"/>
              <a:gd name="connsiteY2" fmla="*/ 101101 h 606198"/>
              <a:gd name="connsiteX3" fmla="*/ 330925 w 783771"/>
              <a:gd name="connsiteY3" fmla="*/ 5306 h 606198"/>
              <a:gd name="connsiteX4" fmla="*/ 478971 w 783771"/>
              <a:gd name="connsiteY4" fmla="*/ 22723 h 606198"/>
              <a:gd name="connsiteX5" fmla="*/ 548640 w 783771"/>
              <a:gd name="connsiteY5" fmla="*/ 109809 h 606198"/>
              <a:gd name="connsiteX6" fmla="*/ 653143 w 783771"/>
              <a:gd name="connsiteY6" fmla="*/ 275272 h 606198"/>
              <a:gd name="connsiteX7" fmla="*/ 740228 w 783771"/>
              <a:gd name="connsiteY7" fmla="*/ 432026 h 606198"/>
              <a:gd name="connsiteX8" fmla="*/ 783771 w 783771"/>
              <a:gd name="connsiteY8" fmla="*/ 536529 h 60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3771" h="606198">
                <a:moveTo>
                  <a:pt x="0" y="606198"/>
                </a:moveTo>
                <a:cubicBezTo>
                  <a:pt x="40640" y="482826"/>
                  <a:pt x="81280" y="359455"/>
                  <a:pt x="121920" y="275272"/>
                </a:cubicBezTo>
                <a:cubicBezTo>
                  <a:pt x="162560" y="191089"/>
                  <a:pt x="209006" y="146095"/>
                  <a:pt x="243840" y="101101"/>
                </a:cubicBezTo>
                <a:cubicBezTo>
                  <a:pt x="278674" y="56107"/>
                  <a:pt x="291737" y="18369"/>
                  <a:pt x="330925" y="5306"/>
                </a:cubicBezTo>
                <a:cubicBezTo>
                  <a:pt x="370113" y="-7757"/>
                  <a:pt x="442685" y="5306"/>
                  <a:pt x="478971" y="22723"/>
                </a:cubicBezTo>
                <a:cubicBezTo>
                  <a:pt x="515257" y="40140"/>
                  <a:pt x="519611" y="67718"/>
                  <a:pt x="548640" y="109809"/>
                </a:cubicBezTo>
                <a:cubicBezTo>
                  <a:pt x="577669" y="151900"/>
                  <a:pt x="621212" y="221569"/>
                  <a:pt x="653143" y="275272"/>
                </a:cubicBezTo>
                <a:cubicBezTo>
                  <a:pt x="685074" y="328975"/>
                  <a:pt x="718457" y="388483"/>
                  <a:pt x="740228" y="432026"/>
                </a:cubicBezTo>
                <a:cubicBezTo>
                  <a:pt x="761999" y="475569"/>
                  <a:pt x="772885" y="506049"/>
                  <a:pt x="783771" y="536529"/>
                </a:cubicBezTo>
              </a:path>
            </a:pathLst>
          </a:custGeom>
          <a:noFill/>
          <a:ln w="69850">
            <a:solidFill>
              <a:srgbClr val="FF0000">
                <a:alpha val="80000"/>
              </a:srgbClr>
            </a:solidFill>
            <a:tail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89" name="グループ化 588"/>
          <p:cNvGrpSpPr>
            <a:grpSpLocks noChangeAspect="1"/>
          </p:cNvGrpSpPr>
          <p:nvPr/>
        </p:nvGrpSpPr>
        <p:grpSpPr>
          <a:xfrm rot="17342699">
            <a:off x="4335763" y="2278479"/>
            <a:ext cx="999241" cy="694446"/>
            <a:chOff x="1899932" y="1504471"/>
            <a:chExt cx="5696404" cy="3958840"/>
          </a:xfrm>
        </p:grpSpPr>
        <p:grpSp>
          <p:nvGrpSpPr>
            <p:cNvPr id="590" name="グループ化 589"/>
            <p:cNvGrpSpPr/>
            <p:nvPr/>
          </p:nvGrpSpPr>
          <p:grpSpPr>
            <a:xfrm>
              <a:off x="1907704" y="1756058"/>
              <a:ext cx="5688632" cy="3464433"/>
              <a:chOff x="1907704" y="1778668"/>
              <a:chExt cx="5540827" cy="3464433"/>
            </a:xfrm>
            <a:solidFill>
              <a:schemeClr val="bg1">
                <a:lumMod val="85000"/>
                <a:alpha val="90000"/>
              </a:schemeClr>
            </a:solidFill>
          </p:grpSpPr>
          <p:sp>
            <p:nvSpPr>
              <p:cNvPr id="678" name="正方形/長方形 677"/>
              <p:cNvSpPr/>
              <p:nvPr/>
            </p:nvSpPr>
            <p:spPr>
              <a:xfrm>
                <a:off x="1907704" y="1778668"/>
                <a:ext cx="4929661" cy="34644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79" name="グループ化 678"/>
              <p:cNvGrpSpPr/>
              <p:nvPr/>
            </p:nvGrpSpPr>
            <p:grpSpPr>
              <a:xfrm>
                <a:off x="1907704" y="1778668"/>
                <a:ext cx="5540827" cy="3464433"/>
                <a:chOff x="1979712" y="1804795"/>
                <a:chExt cx="5540827" cy="3464433"/>
              </a:xfrm>
              <a:grpFill/>
            </p:grpSpPr>
            <p:sp>
              <p:nvSpPr>
                <p:cNvPr id="680" name="円弧 679"/>
                <p:cNvSpPr/>
                <p:nvPr/>
              </p:nvSpPr>
              <p:spPr>
                <a:xfrm>
                  <a:off x="6298205" y="1804795"/>
                  <a:ext cx="1222334" cy="3464433"/>
                </a:xfrm>
                <a:prstGeom prst="arc">
                  <a:avLst>
                    <a:gd name="adj1" fmla="val 16148156"/>
                    <a:gd name="adj2" fmla="val 5400271"/>
                  </a:avLst>
                </a:prstGeom>
                <a:grpFill/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681" name="直線コネクタ 680"/>
                <p:cNvCxnSpPr>
                  <a:stCxn id="680" idx="0"/>
                </p:cNvCxnSpPr>
                <p:nvPr/>
              </p:nvCxnSpPr>
              <p:spPr>
                <a:xfrm flipH="1" flipV="1">
                  <a:off x="1979712" y="1804795"/>
                  <a:ext cx="4903559" cy="1580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2" name="直線コネクタ 681"/>
                <p:cNvCxnSpPr/>
                <p:nvPr/>
              </p:nvCxnSpPr>
              <p:spPr>
                <a:xfrm flipH="1">
                  <a:off x="1979712" y="5269228"/>
                  <a:ext cx="4929661" cy="0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3" name="直線コネクタ 682"/>
                <p:cNvCxnSpPr/>
                <p:nvPr/>
              </p:nvCxnSpPr>
              <p:spPr>
                <a:xfrm>
                  <a:off x="1979712" y="1804795"/>
                  <a:ext cx="0" cy="3464433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91" name="正方形/長方形 590"/>
            <p:cNvSpPr/>
            <p:nvPr/>
          </p:nvSpPr>
          <p:spPr>
            <a:xfrm>
              <a:off x="2195736" y="2204864"/>
              <a:ext cx="4464496" cy="26642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92" name="角丸四角形 591"/>
            <p:cNvSpPr/>
            <p:nvPr/>
          </p:nvSpPr>
          <p:spPr>
            <a:xfrm>
              <a:off x="2455141" y="2708920"/>
              <a:ext cx="3917059" cy="1872208"/>
            </a:xfrm>
            <a:prstGeom prst="roundRect">
              <a:avLst>
                <a:gd name="adj" fmla="val 5328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93" name="角丸四角形 592"/>
            <p:cNvSpPr/>
            <p:nvPr/>
          </p:nvSpPr>
          <p:spPr>
            <a:xfrm>
              <a:off x="4531429" y="2996773"/>
              <a:ext cx="1738839" cy="1371743"/>
            </a:xfrm>
            <a:prstGeom prst="roundRect">
              <a:avLst>
                <a:gd name="adj" fmla="val 7691"/>
              </a:avLst>
            </a:prstGeom>
            <a:solidFill>
              <a:srgbClr val="99FF99">
                <a:alpha val="20000"/>
              </a:srgb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94" name="角丸四角形 593"/>
            <p:cNvSpPr/>
            <p:nvPr/>
          </p:nvSpPr>
          <p:spPr>
            <a:xfrm>
              <a:off x="2555775" y="2996773"/>
              <a:ext cx="1789029" cy="1371743"/>
            </a:xfrm>
            <a:prstGeom prst="roundRect">
              <a:avLst>
                <a:gd name="adj" fmla="val 7691"/>
              </a:avLst>
            </a:prstGeom>
            <a:solidFill>
              <a:srgbClr val="FF9999">
                <a:alpha val="20000"/>
              </a:srgbClr>
            </a:solidFill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cxnSp>
          <p:nvCxnSpPr>
            <p:cNvPr id="595" name="曲線コネクタ 594"/>
            <p:cNvCxnSpPr/>
            <p:nvPr/>
          </p:nvCxnSpPr>
          <p:spPr>
            <a:xfrm flipV="1">
              <a:off x="4091165" y="3609020"/>
              <a:ext cx="543082" cy="499067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6" name="正方形/長方形 595"/>
            <p:cNvSpPr/>
            <p:nvPr/>
          </p:nvSpPr>
          <p:spPr>
            <a:xfrm>
              <a:off x="5742254" y="3343376"/>
              <a:ext cx="456007" cy="517672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2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7" name="正方形/長方形 596"/>
            <p:cNvSpPr/>
            <p:nvPr/>
          </p:nvSpPr>
          <p:spPr>
            <a:xfrm>
              <a:off x="4938834" y="3343376"/>
              <a:ext cx="440669" cy="517672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2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8" name="正方形/長方形 597"/>
            <p:cNvSpPr/>
            <p:nvPr/>
          </p:nvSpPr>
          <p:spPr>
            <a:xfrm>
              <a:off x="4653917" y="3501008"/>
              <a:ext cx="176191" cy="234034"/>
            </a:xfrm>
            <a:prstGeom prst="rect">
              <a:avLst/>
            </a:prstGeom>
            <a:solidFill>
              <a:srgbClr val="99CCFF">
                <a:alpha val="20000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99" name="直線コネクタ 598"/>
            <p:cNvCxnSpPr/>
            <p:nvPr/>
          </p:nvCxnSpPr>
          <p:spPr>
            <a:xfrm flipV="1">
              <a:off x="4746359" y="3602447"/>
              <a:ext cx="0" cy="288032"/>
            </a:xfrm>
            <a:prstGeom prst="line">
              <a:avLst/>
            </a:prstGeom>
            <a:ln w="19050">
              <a:solidFill>
                <a:srgbClr val="66FF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直線コネクタ 599"/>
            <p:cNvCxnSpPr>
              <a:stCxn id="598" idx="1"/>
            </p:cNvCxnSpPr>
            <p:nvPr/>
          </p:nvCxnSpPr>
          <p:spPr>
            <a:xfrm flipV="1">
              <a:off x="4653917" y="3609020"/>
              <a:ext cx="464224" cy="9005"/>
            </a:xfrm>
            <a:prstGeom prst="line">
              <a:avLst/>
            </a:prstGeom>
            <a:ln w="25400">
              <a:solidFill>
                <a:srgbClr val="66FF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1" name="正方形/長方形 600"/>
            <p:cNvSpPr/>
            <p:nvPr/>
          </p:nvSpPr>
          <p:spPr>
            <a:xfrm>
              <a:off x="5143541" y="3582758"/>
              <a:ext cx="715888" cy="49121"/>
            </a:xfrm>
            <a:prstGeom prst="rect">
              <a:avLst/>
            </a:prstGeom>
            <a:solidFill>
              <a:srgbClr val="66FF66"/>
            </a:solidFill>
            <a:ln>
              <a:solidFill>
                <a:srgbClr val="66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2" name="正方形/長方形 601"/>
            <p:cNvSpPr/>
            <p:nvPr/>
          </p:nvSpPr>
          <p:spPr>
            <a:xfrm>
              <a:off x="4974125" y="3429000"/>
              <a:ext cx="288032" cy="36004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3" name="正方形/長方形 602"/>
            <p:cNvSpPr/>
            <p:nvPr/>
          </p:nvSpPr>
          <p:spPr>
            <a:xfrm>
              <a:off x="5859429" y="3429000"/>
              <a:ext cx="288032" cy="36004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4" name="正方形/長方形 603"/>
            <p:cNvSpPr/>
            <p:nvPr/>
          </p:nvSpPr>
          <p:spPr>
            <a:xfrm rot="18639203">
              <a:off x="4686720" y="3594163"/>
              <a:ext cx="119278" cy="4571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05" name="正方形/長方形 604"/>
            <p:cNvSpPr/>
            <p:nvPr/>
          </p:nvSpPr>
          <p:spPr>
            <a:xfrm rot="16200000">
              <a:off x="4696749" y="3851389"/>
              <a:ext cx="110718" cy="15600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4">
                    <a:lumMod val="75000"/>
                  </a:schemeClr>
                </a:gs>
                <a:gs pos="83000">
                  <a:srgbClr val="FFC000"/>
                </a:gs>
                <a:gs pos="100000">
                  <a:schemeClr val="bg1"/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06" name="直線コネクタ 605"/>
            <p:cNvCxnSpPr/>
            <p:nvPr/>
          </p:nvCxnSpPr>
          <p:spPr>
            <a:xfrm>
              <a:off x="5814746" y="3674661"/>
              <a:ext cx="1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直線コネクタ 606"/>
            <p:cNvCxnSpPr/>
            <p:nvPr/>
          </p:nvCxnSpPr>
          <p:spPr>
            <a:xfrm>
              <a:off x="5298402" y="3669726"/>
              <a:ext cx="1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8" name="直線コネクタ 607"/>
            <p:cNvCxnSpPr/>
            <p:nvPr/>
          </p:nvCxnSpPr>
          <p:spPr>
            <a:xfrm>
              <a:off x="5297357" y="3389825"/>
              <a:ext cx="1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直線コネクタ 608"/>
            <p:cNvCxnSpPr/>
            <p:nvPr/>
          </p:nvCxnSpPr>
          <p:spPr>
            <a:xfrm>
              <a:off x="5815422" y="3391699"/>
              <a:ext cx="1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直線コネクタ 609"/>
            <p:cNvCxnSpPr/>
            <p:nvPr/>
          </p:nvCxnSpPr>
          <p:spPr>
            <a:xfrm>
              <a:off x="4743411" y="3984749"/>
              <a:ext cx="0" cy="2538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直線コネクタ 610"/>
            <p:cNvCxnSpPr/>
            <p:nvPr/>
          </p:nvCxnSpPr>
          <p:spPr>
            <a:xfrm>
              <a:off x="4743411" y="4241413"/>
              <a:ext cx="87878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2" name="直線コネクタ 611"/>
            <p:cNvCxnSpPr/>
            <p:nvPr/>
          </p:nvCxnSpPr>
          <p:spPr>
            <a:xfrm>
              <a:off x="5570046" y="3741734"/>
              <a:ext cx="1622" cy="4968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3" name="二等辺三角形 612"/>
            <p:cNvSpPr/>
            <p:nvPr/>
          </p:nvSpPr>
          <p:spPr>
            <a:xfrm>
              <a:off x="5499315" y="3955595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cxnSp>
          <p:nvCxnSpPr>
            <p:cNvPr id="614" name="直線矢印コネクタ 613"/>
            <p:cNvCxnSpPr/>
            <p:nvPr/>
          </p:nvCxnSpPr>
          <p:spPr>
            <a:xfrm>
              <a:off x="5297357" y="3741734"/>
              <a:ext cx="517389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5" name="円/楕円 614"/>
            <p:cNvSpPr/>
            <p:nvPr/>
          </p:nvSpPr>
          <p:spPr>
            <a:xfrm>
              <a:off x="5618006" y="4216390"/>
              <a:ext cx="45719" cy="5169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16" name="台形 615"/>
            <p:cNvSpPr/>
            <p:nvPr/>
          </p:nvSpPr>
          <p:spPr>
            <a:xfrm rot="10800000" flipH="1">
              <a:off x="3027950" y="3144117"/>
              <a:ext cx="991491" cy="153831"/>
            </a:xfrm>
            <a:prstGeom prst="trapezoid">
              <a:avLst>
                <a:gd name="adj" fmla="val 45777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 dirty="0"/>
            </a:p>
          </p:txBody>
        </p:sp>
        <p:cxnSp>
          <p:nvCxnSpPr>
            <p:cNvPr id="617" name="直線コネクタ 616"/>
            <p:cNvCxnSpPr/>
            <p:nvPr/>
          </p:nvCxnSpPr>
          <p:spPr>
            <a:xfrm flipH="1" flipV="1">
              <a:off x="2923827" y="3177696"/>
              <a:ext cx="1289189" cy="120252"/>
            </a:xfrm>
            <a:prstGeom prst="line">
              <a:avLst/>
            </a:prstGeom>
            <a:ln w="19050">
              <a:solidFill>
                <a:srgbClr val="66FF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" name="直線コネクタ 617"/>
            <p:cNvCxnSpPr>
              <a:stCxn id="652" idx="3"/>
            </p:cNvCxnSpPr>
            <p:nvPr/>
          </p:nvCxnSpPr>
          <p:spPr>
            <a:xfrm flipH="1">
              <a:off x="3288793" y="4119869"/>
              <a:ext cx="633117" cy="464"/>
            </a:xfrm>
            <a:prstGeom prst="line">
              <a:avLst/>
            </a:prstGeom>
            <a:ln w="12700" cmpd="sng">
              <a:solidFill>
                <a:srgbClr val="CC99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9" name="直線矢印コネクタ 618"/>
            <p:cNvCxnSpPr>
              <a:stCxn id="630" idx="1"/>
              <a:endCxn id="627" idx="3"/>
            </p:cNvCxnSpPr>
            <p:nvPr/>
          </p:nvCxnSpPr>
          <p:spPr>
            <a:xfrm flipV="1">
              <a:off x="3068866" y="4120017"/>
              <a:ext cx="132831" cy="544"/>
            </a:xfrm>
            <a:prstGeom prst="straightConnector1">
              <a:avLst/>
            </a:prstGeom>
            <a:ln>
              <a:solidFill>
                <a:schemeClr val="tx1"/>
              </a:solidFill>
              <a:headEnd w="sm" len="sm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0" name="直線コネクタ 619"/>
            <p:cNvCxnSpPr>
              <a:stCxn id="675" idx="6"/>
              <a:endCxn id="629" idx="2"/>
            </p:cNvCxnSpPr>
            <p:nvPr/>
          </p:nvCxnSpPr>
          <p:spPr>
            <a:xfrm flipH="1">
              <a:off x="2774978" y="3803009"/>
              <a:ext cx="174723" cy="4434"/>
            </a:xfrm>
            <a:prstGeom prst="line">
              <a:avLst/>
            </a:prstGeom>
            <a:ln>
              <a:solidFill>
                <a:schemeClr val="tx1"/>
              </a:solidFill>
              <a:head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直線コネクタ 620"/>
            <p:cNvCxnSpPr>
              <a:stCxn id="671" idx="0"/>
              <a:endCxn id="673" idx="3"/>
            </p:cNvCxnSpPr>
            <p:nvPr/>
          </p:nvCxnSpPr>
          <p:spPr>
            <a:xfrm flipH="1" flipV="1">
              <a:off x="2690631" y="3530283"/>
              <a:ext cx="1094806" cy="7260"/>
            </a:xfrm>
            <a:prstGeom prst="line">
              <a:avLst/>
            </a:prstGeom>
            <a:ln w="25400">
              <a:solidFill>
                <a:srgbClr val="66FF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2" name="直線コネクタ 621"/>
            <p:cNvCxnSpPr>
              <a:endCxn id="629" idx="1"/>
            </p:cNvCxnSpPr>
            <p:nvPr/>
          </p:nvCxnSpPr>
          <p:spPr>
            <a:xfrm flipH="1">
              <a:off x="2726853" y="3232150"/>
              <a:ext cx="179" cy="526512"/>
            </a:xfrm>
            <a:prstGeom prst="line">
              <a:avLst/>
            </a:prstGeom>
            <a:ln w="19050">
              <a:solidFill>
                <a:srgbClr val="66FF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3" name="正方形/長方形 622"/>
            <p:cNvSpPr/>
            <p:nvPr/>
          </p:nvSpPr>
          <p:spPr>
            <a:xfrm rot="2351047" flipH="1" flipV="1">
              <a:off x="4172941" y="3265729"/>
              <a:ext cx="97324" cy="2359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 dirty="0"/>
            </a:p>
          </p:txBody>
        </p:sp>
        <p:sp>
          <p:nvSpPr>
            <p:cNvPr id="624" name="正方形/長方形 623"/>
            <p:cNvSpPr/>
            <p:nvPr/>
          </p:nvSpPr>
          <p:spPr>
            <a:xfrm rot="18791113" flipH="1">
              <a:off x="2666749" y="3211048"/>
              <a:ext cx="123428" cy="1860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 dirty="0"/>
            </a:p>
          </p:txBody>
        </p:sp>
        <p:sp>
          <p:nvSpPr>
            <p:cNvPr id="625" name="正方形/長方形 624"/>
            <p:cNvSpPr/>
            <p:nvPr/>
          </p:nvSpPr>
          <p:spPr>
            <a:xfrm flipH="1">
              <a:off x="3236195" y="3488989"/>
              <a:ext cx="158510" cy="1021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626" name="正方形/長方形 625"/>
            <p:cNvSpPr/>
            <p:nvPr/>
          </p:nvSpPr>
          <p:spPr>
            <a:xfrm flipH="1">
              <a:off x="3631063" y="4056351"/>
              <a:ext cx="148849" cy="13613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627" name="正方形/長方形 626"/>
            <p:cNvSpPr/>
            <p:nvPr/>
          </p:nvSpPr>
          <p:spPr>
            <a:xfrm flipH="1">
              <a:off x="3201697" y="4031568"/>
              <a:ext cx="290183" cy="176897"/>
            </a:xfrm>
            <a:prstGeom prst="rect">
              <a:avLst/>
            </a:prstGeom>
            <a:solidFill>
              <a:srgbClr val="E6B9B8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628" name="円/楕円 627"/>
            <p:cNvSpPr/>
            <p:nvPr/>
          </p:nvSpPr>
          <p:spPr>
            <a:xfrm flipH="1">
              <a:off x="3276984" y="3760476"/>
              <a:ext cx="76929" cy="911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 dirty="0"/>
            </a:p>
          </p:txBody>
        </p:sp>
        <p:sp>
          <p:nvSpPr>
            <p:cNvPr id="629" name="フローチャート: 論理積ゲート 628"/>
            <p:cNvSpPr/>
            <p:nvPr/>
          </p:nvSpPr>
          <p:spPr>
            <a:xfrm rot="16200000" flipH="1">
              <a:off x="2678071" y="3759317"/>
              <a:ext cx="97562" cy="96251"/>
            </a:xfrm>
            <a:prstGeom prst="flowChartDelay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 dirty="0"/>
            </a:p>
          </p:txBody>
        </p:sp>
        <p:sp>
          <p:nvSpPr>
            <p:cNvPr id="630" name="正方形/長方形 629"/>
            <p:cNvSpPr/>
            <p:nvPr/>
          </p:nvSpPr>
          <p:spPr>
            <a:xfrm flipH="1">
              <a:off x="2908925" y="4056351"/>
              <a:ext cx="159941" cy="12842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600" dirty="0">
                <a:solidFill>
                  <a:srgbClr val="000000"/>
                </a:solidFill>
              </a:endParaRPr>
            </a:p>
          </p:txBody>
        </p:sp>
        <p:sp>
          <p:nvSpPr>
            <p:cNvPr id="631" name="左矢印 630"/>
            <p:cNvSpPr/>
            <p:nvPr/>
          </p:nvSpPr>
          <p:spPr>
            <a:xfrm flipH="1">
              <a:off x="3647165" y="4089641"/>
              <a:ext cx="119508" cy="63983"/>
            </a:xfrm>
            <a:prstGeom prst="leftArrow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/>
            </a:p>
          </p:txBody>
        </p:sp>
        <p:grpSp>
          <p:nvGrpSpPr>
            <p:cNvPr id="632" name="グループ化 631"/>
            <p:cNvGrpSpPr/>
            <p:nvPr/>
          </p:nvGrpSpPr>
          <p:grpSpPr>
            <a:xfrm>
              <a:off x="2949701" y="3759257"/>
              <a:ext cx="78002" cy="87504"/>
              <a:chOff x="2857274" y="3890179"/>
              <a:chExt cx="78002" cy="93932"/>
            </a:xfrm>
          </p:grpSpPr>
          <p:sp>
            <p:nvSpPr>
              <p:cNvPr id="675" name="円/楕円 674"/>
              <p:cNvSpPr/>
              <p:nvPr/>
            </p:nvSpPr>
            <p:spPr>
              <a:xfrm flipH="1">
                <a:off x="2857274" y="3890179"/>
                <a:ext cx="78002" cy="93932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600"/>
              </a:p>
            </p:txBody>
          </p:sp>
          <p:cxnSp>
            <p:nvCxnSpPr>
              <p:cNvPr id="676" name="直線コネクタ 675"/>
              <p:cNvCxnSpPr>
                <a:stCxn id="675" idx="1"/>
                <a:endCxn id="675" idx="5"/>
              </p:cNvCxnSpPr>
              <p:nvPr/>
            </p:nvCxnSpPr>
            <p:spPr>
              <a:xfrm flipH="1">
                <a:off x="2868724" y="3903793"/>
                <a:ext cx="55103" cy="66705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7" name="直線コネクタ 676"/>
              <p:cNvCxnSpPr>
                <a:stCxn id="675" idx="7"/>
                <a:endCxn id="675" idx="3"/>
              </p:cNvCxnSpPr>
              <p:nvPr/>
            </p:nvCxnSpPr>
            <p:spPr>
              <a:xfrm>
                <a:off x="2868724" y="3903793"/>
                <a:ext cx="55103" cy="66705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3" name="グループ化 632"/>
            <p:cNvGrpSpPr/>
            <p:nvPr/>
          </p:nvGrpSpPr>
          <p:grpSpPr>
            <a:xfrm>
              <a:off x="2690631" y="3496249"/>
              <a:ext cx="67627" cy="64891"/>
              <a:chOff x="2697691" y="3697323"/>
              <a:chExt cx="48662" cy="64891"/>
            </a:xfrm>
          </p:grpSpPr>
          <p:sp>
            <p:nvSpPr>
              <p:cNvPr id="673" name="正方形/長方形 672"/>
              <p:cNvSpPr/>
              <p:nvPr/>
            </p:nvSpPr>
            <p:spPr>
              <a:xfrm flipH="1">
                <a:off x="2697691" y="3700500"/>
                <a:ext cx="48662" cy="61714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600" dirty="0"/>
              </a:p>
            </p:txBody>
          </p:sp>
          <p:cxnSp>
            <p:nvCxnSpPr>
              <p:cNvPr id="674" name="直線コネクタ 673"/>
              <p:cNvCxnSpPr/>
              <p:nvPr/>
            </p:nvCxnSpPr>
            <p:spPr>
              <a:xfrm>
                <a:off x="2703416" y="3697323"/>
                <a:ext cx="36139" cy="61714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34" name="直線コネクタ 633"/>
            <p:cNvCxnSpPr>
              <a:stCxn id="625" idx="2"/>
              <a:endCxn id="628" idx="0"/>
            </p:cNvCxnSpPr>
            <p:nvPr/>
          </p:nvCxnSpPr>
          <p:spPr>
            <a:xfrm flipH="1">
              <a:off x="3315448" y="3591089"/>
              <a:ext cx="2" cy="169387"/>
            </a:xfrm>
            <a:prstGeom prst="line">
              <a:avLst/>
            </a:prstGeom>
            <a:ln>
              <a:solidFill>
                <a:schemeClr val="tx1"/>
              </a:solidFill>
              <a:head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直線矢印コネクタ 634"/>
            <p:cNvCxnSpPr>
              <a:stCxn id="675" idx="4"/>
              <a:endCxn id="630" idx="0"/>
            </p:cNvCxnSpPr>
            <p:nvPr/>
          </p:nvCxnSpPr>
          <p:spPr>
            <a:xfrm>
              <a:off x="2988702" y="3846761"/>
              <a:ext cx="193" cy="2095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6" name="円弧 635"/>
            <p:cNvSpPr/>
            <p:nvPr/>
          </p:nvSpPr>
          <p:spPr>
            <a:xfrm flipV="1">
              <a:off x="3885262" y="3857142"/>
              <a:ext cx="323818" cy="258654"/>
            </a:xfrm>
            <a:prstGeom prst="arc">
              <a:avLst>
                <a:gd name="adj1" fmla="val 15370613"/>
                <a:gd name="adj2" fmla="val 3"/>
              </a:avLst>
            </a:prstGeom>
            <a:ln w="12700" cmpd="sng">
              <a:solidFill>
                <a:srgbClr val="CC99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/>
            </a:p>
          </p:txBody>
        </p:sp>
        <p:cxnSp>
          <p:nvCxnSpPr>
            <p:cNvPr id="637" name="直線コネクタ 636"/>
            <p:cNvCxnSpPr/>
            <p:nvPr/>
          </p:nvCxnSpPr>
          <p:spPr>
            <a:xfrm flipH="1" flipV="1">
              <a:off x="4209205" y="3420922"/>
              <a:ext cx="0" cy="594392"/>
            </a:xfrm>
            <a:prstGeom prst="line">
              <a:avLst/>
            </a:prstGeom>
            <a:ln w="12700" cmpd="sng">
              <a:solidFill>
                <a:srgbClr val="CC99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8" name="円弧 637"/>
            <p:cNvSpPr/>
            <p:nvPr/>
          </p:nvSpPr>
          <p:spPr>
            <a:xfrm flipH="1">
              <a:off x="3859154" y="3542535"/>
              <a:ext cx="350586" cy="582443"/>
            </a:xfrm>
            <a:prstGeom prst="arc">
              <a:avLst>
                <a:gd name="adj1" fmla="val 10734716"/>
                <a:gd name="adj2" fmla="val 16021555"/>
              </a:avLst>
            </a:prstGeom>
            <a:ln w="12700" cmpd="sng">
              <a:solidFill>
                <a:srgbClr val="CC99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/>
            </a:p>
          </p:txBody>
        </p:sp>
        <p:sp>
          <p:nvSpPr>
            <p:cNvPr id="639" name="正方形/長方形 638"/>
            <p:cNvSpPr/>
            <p:nvPr/>
          </p:nvSpPr>
          <p:spPr>
            <a:xfrm flipH="1">
              <a:off x="4174242" y="3776102"/>
              <a:ext cx="64337" cy="8008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 dirty="0">
                <a:solidFill>
                  <a:srgbClr val="000000"/>
                </a:solidFill>
              </a:endParaRPr>
            </a:p>
          </p:txBody>
        </p:sp>
        <p:cxnSp>
          <p:nvCxnSpPr>
            <p:cNvPr id="640" name="直線コネクタ 639"/>
            <p:cNvCxnSpPr>
              <a:endCxn id="672" idx="2"/>
            </p:cNvCxnSpPr>
            <p:nvPr/>
          </p:nvCxnSpPr>
          <p:spPr>
            <a:xfrm flipH="1" flipV="1">
              <a:off x="3850802" y="3537429"/>
              <a:ext cx="200635" cy="7487"/>
            </a:xfrm>
            <a:prstGeom prst="line">
              <a:avLst/>
            </a:prstGeom>
            <a:ln w="12700" cmpd="sng">
              <a:solidFill>
                <a:srgbClr val="CC99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1" name="図形グループ 81"/>
            <p:cNvGrpSpPr>
              <a:grpSpLocks/>
            </p:cNvGrpSpPr>
            <p:nvPr/>
          </p:nvGrpSpPr>
          <p:grpSpPr bwMode="auto">
            <a:xfrm rot="16200000" flipH="1">
              <a:off x="3797248" y="3504858"/>
              <a:ext cx="41748" cy="65370"/>
              <a:chOff x="1152553" y="3532477"/>
              <a:chExt cx="144972" cy="290423"/>
            </a:xfrm>
          </p:grpSpPr>
          <p:sp>
            <p:nvSpPr>
              <p:cNvPr id="671" name="正方形/長方形 670"/>
              <p:cNvSpPr/>
              <p:nvPr/>
            </p:nvSpPr>
            <p:spPr>
              <a:xfrm>
                <a:off x="1152553" y="3532477"/>
                <a:ext cx="144972" cy="238451"/>
              </a:xfrm>
              <a:prstGeom prst="rect">
                <a:avLst/>
              </a:prstGeom>
              <a:solidFill>
                <a:schemeClr val="bg1"/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600"/>
              </a:p>
            </p:txBody>
          </p:sp>
          <p:sp>
            <p:nvSpPr>
              <p:cNvPr id="672" name="正方形/長方形 671"/>
              <p:cNvSpPr/>
              <p:nvPr/>
            </p:nvSpPr>
            <p:spPr>
              <a:xfrm>
                <a:off x="1171852" y="3776798"/>
                <a:ext cx="105579" cy="46102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600"/>
              </a:p>
            </p:txBody>
          </p:sp>
        </p:grpSp>
        <p:cxnSp>
          <p:nvCxnSpPr>
            <p:cNvPr id="642" name="直線コネクタ 641"/>
            <p:cNvCxnSpPr/>
            <p:nvPr/>
          </p:nvCxnSpPr>
          <p:spPr>
            <a:xfrm flipH="1">
              <a:off x="4209795" y="3297948"/>
              <a:ext cx="3220" cy="92571"/>
            </a:xfrm>
            <a:prstGeom prst="line">
              <a:avLst/>
            </a:prstGeom>
            <a:ln w="19050" cmpd="sng">
              <a:solidFill>
                <a:srgbClr val="66FF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直線コネクタ 642"/>
            <p:cNvCxnSpPr/>
            <p:nvPr/>
          </p:nvCxnSpPr>
          <p:spPr>
            <a:xfrm flipH="1" flipV="1">
              <a:off x="2935277" y="3177696"/>
              <a:ext cx="1157157" cy="56269"/>
            </a:xfrm>
            <a:prstGeom prst="line">
              <a:avLst/>
            </a:prstGeom>
            <a:ln w="19050">
              <a:solidFill>
                <a:srgbClr val="66FF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4" name="直線コネクタ 643"/>
            <p:cNvCxnSpPr/>
            <p:nvPr/>
          </p:nvCxnSpPr>
          <p:spPr>
            <a:xfrm flipH="1">
              <a:off x="2974278" y="3177696"/>
              <a:ext cx="1082017" cy="96655"/>
            </a:xfrm>
            <a:prstGeom prst="line">
              <a:avLst/>
            </a:prstGeom>
            <a:ln w="19050">
              <a:solidFill>
                <a:srgbClr val="66FF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" name="直線コネクタ 644"/>
            <p:cNvCxnSpPr/>
            <p:nvPr/>
          </p:nvCxnSpPr>
          <p:spPr>
            <a:xfrm flipH="1">
              <a:off x="2977140" y="3236060"/>
              <a:ext cx="1110284" cy="40387"/>
            </a:xfrm>
            <a:prstGeom prst="line">
              <a:avLst/>
            </a:prstGeom>
            <a:ln w="19050">
              <a:solidFill>
                <a:srgbClr val="66FF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直線コネクタ 645"/>
            <p:cNvCxnSpPr>
              <a:endCxn id="624" idx="2"/>
            </p:cNvCxnSpPr>
            <p:nvPr/>
          </p:nvCxnSpPr>
          <p:spPr>
            <a:xfrm flipH="1">
              <a:off x="2735261" y="3177696"/>
              <a:ext cx="1321034" cy="50370"/>
            </a:xfrm>
            <a:prstGeom prst="line">
              <a:avLst/>
            </a:prstGeom>
            <a:ln w="19050">
              <a:solidFill>
                <a:srgbClr val="66FF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7" name="直線コネクタ 646"/>
            <p:cNvCxnSpPr/>
            <p:nvPr/>
          </p:nvCxnSpPr>
          <p:spPr>
            <a:xfrm>
              <a:off x="4053075" y="3144117"/>
              <a:ext cx="15386" cy="6126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8" name="直線コネクタ 647"/>
            <p:cNvCxnSpPr/>
            <p:nvPr/>
          </p:nvCxnSpPr>
          <p:spPr>
            <a:xfrm flipH="1">
              <a:off x="4095296" y="3204469"/>
              <a:ext cx="0" cy="60806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9" name="直線コネクタ 648"/>
            <p:cNvCxnSpPr/>
            <p:nvPr/>
          </p:nvCxnSpPr>
          <p:spPr>
            <a:xfrm flipH="1">
              <a:off x="2920249" y="3143209"/>
              <a:ext cx="0" cy="6126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0" name="直線コネクタ 649"/>
            <p:cNvCxnSpPr/>
            <p:nvPr/>
          </p:nvCxnSpPr>
          <p:spPr>
            <a:xfrm>
              <a:off x="2966406" y="3223528"/>
              <a:ext cx="7872" cy="7079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1" name="正方形/長方形 650"/>
            <p:cNvSpPr/>
            <p:nvPr/>
          </p:nvSpPr>
          <p:spPr>
            <a:xfrm flipH="1">
              <a:off x="4126869" y="3382211"/>
              <a:ext cx="159651" cy="8304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00" dirty="0">
                <a:solidFill>
                  <a:srgbClr val="000000"/>
                </a:solidFill>
              </a:endParaRPr>
            </a:p>
          </p:txBody>
        </p:sp>
        <p:sp>
          <p:nvSpPr>
            <p:cNvPr id="652" name="正方形/長方形 651"/>
            <p:cNvSpPr/>
            <p:nvPr/>
          </p:nvSpPr>
          <p:spPr>
            <a:xfrm flipH="1">
              <a:off x="3921910" y="4064962"/>
              <a:ext cx="164950" cy="10981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653" name="正方形/長方形 652"/>
            <p:cNvSpPr/>
            <p:nvPr/>
          </p:nvSpPr>
          <p:spPr>
            <a:xfrm flipH="1">
              <a:off x="3429443" y="3299666"/>
              <a:ext cx="138796" cy="1143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654" name="角丸四角形 653"/>
            <p:cNvSpPr/>
            <p:nvPr/>
          </p:nvSpPr>
          <p:spPr>
            <a:xfrm flipH="1">
              <a:off x="3485161" y="3299666"/>
              <a:ext cx="29521" cy="90853"/>
            </a:xfrm>
            <a:prstGeom prst="roundRect">
              <a:avLst/>
            </a:prstGeom>
            <a:solidFill>
              <a:srgbClr val="B7DEE8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grpSp>
          <p:nvGrpSpPr>
            <p:cNvPr id="655" name="図形グループ 81"/>
            <p:cNvGrpSpPr>
              <a:grpSpLocks/>
            </p:cNvGrpSpPr>
            <p:nvPr/>
          </p:nvGrpSpPr>
          <p:grpSpPr bwMode="auto">
            <a:xfrm rot="16200000" flipH="1" flipV="1">
              <a:off x="4595727" y="3573155"/>
              <a:ext cx="45719" cy="74303"/>
              <a:chOff x="1152553" y="3532477"/>
              <a:chExt cx="144972" cy="290423"/>
            </a:xfrm>
          </p:grpSpPr>
          <p:sp>
            <p:nvSpPr>
              <p:cNvPr id="669" name="正方形/長方形 668"/>
              <p:cNvSpPr/>
              <p:nvPr/>
            </p:nvSpPr>
            <p:spPr>
              <a:xfrm>
                <a:off x="1152553" y="3532477"/>
                <a:ext cx="144972" cy="238451"/>
              </a:xfrm>
              <a:prstGeom prst="rect">
                <a:avLst/>
              </a:prstGeom>
              <a:solidFill>
                <a:schemeClr val="bg1"/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600"/>
              </a:p>
            </p:txBody>
          </p:sp>
          <p:sp>
            <p:nvSpPr>
              <p:cNvPr id="670" name="正方形/長方形 669"/>
              <p:cNvSpPr/>
              <p:nvPr/>
            </p:nvSpPr>
            <p:spPr>
              <a:xfrm>
                <a:off x="1171852" y="3776798"/>
                <a:ext cx="105579" cy="46102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600"/>
              </a:p>
            </p:txBody>
          </p:sp>
        </p:grpSp>
        <p:cxnSp>
          <p:nvCxnSpPr>
            <p:cNvPr id="656" name="直線コネクタ 655"/>
            <p:cNvCxnSpPr>
              <a:stCxn id="675" idx="2"/>
              <a:endCxn id="628" idx="6"/>
            </p:cNvCxnSpPr>
            <p:nvPr/>
          </p:nvCxnSpPr>
          <p:spPr>
            <a:xfrm>
              <a:off x="3027703" y="3803009"/>
              <a:ext cx="249281" cy="3034"/>
            </a:xfrm>
            <a:prstGeom prst="line">
              <a:avLst/>
            </a:prstGeom>
            <a:ln>
              <a:solidFill>
                <a:schemeClr val="tx1"/>
              </a:solidFill>
              <a:head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7" name="ホームベース 656"/>
            <p:cNvSpPr/>
            <p:nvPr/>
          </p:nvSpPr>
          <p:spPr>
            <a:xfrm>
              <a:off x="2323918" y="3121259"/>
              <a:ext cx="160694" cy="144016"/>
            </a:xfrm>
            <a:prstGeom prst="homePlat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58" name="ホームベース 657"/>
            <p:cNvSpPr/>
            <p:nvPr/>
          </p:nvSpPr>
          <p:spPr>
            <a:xfrm rot="5400000">
              <a:off x="3307109" y="2600153"/>
              <a:ext cx="160694" cy="144016"/>
            </a:xfrm>
            <a:prstGeom prst="homePlat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59" name="ホームベース 658"/>
            <p:cNvSpPr/>
            <p:nvPr/>
          </p:nvSpPr>
          <p:spPr>
            <a:xfrm rot="5400000">
              <a:off x="5464051" y="2590068"/>
              <a:ext cx="160694" cy="144016"/>
            </a:xfrm>
            <a:prstGeom prst="homePlat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60" name="ホームベース 659"/>
            <p:cNvSpPr/>
            <p:nvPr/>
          </p:nvSpPr>
          <p:spPr>
            <a:xfrm rot="10800000">
              <a:off x="6354035" y="3133822"/>
              <a:ext cx="160694" cy="144016"/>
            </a:xfrm>
            <a:prstGeom prst="homePlat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61" name="ホームベース 660"/>
            <p:cNvSpPr/>
            <p:nvPr/>
          </p:nvSpPr>
          <p:spPr>
            <a:xfrm rot="10800000">
              <a:off x="6348170" y="4052410"/>
              <a:ext cx="160694" cy="144016"/>
            </a:xfrm>
            <a:prstGeom prst="homePlat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62" name="ホームベース 661"/>
            <p:cNvSpPr/>
            <p:nvPr/>
          </p:nvSpPr>
          <p:spPr>
            <a:xfrm rot="16200000">
              <a:off x="5488510" y="4578625"/>
              <a:ext cx="160694" cy="144016"/>
            </a:xfrm>
            <a:prstGeom prst="homePlat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63" name="ホームベース 662"/>
            <p:cNvSpPr/>
            <p:nvPr/>
          </p:nvSpPr>
          <p:spPr>
            <a:xfrm rot="16200000">
              <a:off x="3261951" y="4566986"/>
              <a:ext cx="160694" cy="144016"/>
            </a:xfrm>
            <a:prstGeom prst="homePlat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64" name="ホームベース 663"/>
            <p:cNvSpPr/>
            <p:nvPr/>
          </p:nvSpPr>
          <p:spPr>
            <a:xfrm>
              <a:off x="2323918" y="4111843"/>
              <a:ext cx="160694" cy="144016"/>
            </a:xfrm>
            <a:prstGeom prst="homePlat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65" name="平行四辺形 664"/>
            <p:cNvSpPr/>
            <p:nvPr/>
          </p:nvSpPr>
          <p:spPr>
            <a:xfrm>
              <a:off x="3715742" y="5067681"/>
              <a:ext cx="814442" cy="395630"/>
            </a:xfrm>
            <a:prstGeom prst="parallelogram">
              <a:avLst>
                <a:gd name="adj" fmla="val 68809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66" name="平行四辺形 665"/>
            <p:cNvSpPr/>
            <p:nvPr/>
          </p:nvSpPr>
          <p:spPr>
            <a:xfrm flipV="1">
              <a:off x="1899932" y="1504471"/>
              <a:ext cx="682417" cy="234341"/>
            </a:xfrm>
            <a:prstGeom prst="parallelogram">
              <a:avLst>
                <a:gd name="adj" fmla="val 68809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67" name="平行四辺形 666"/>
            <p:cNvSpPr/>
            <p:nvPr/>
          </p:nvSpPr>
          <p:spPr>
            <a:xfrm flipV="1">
              <a:off x="6979670" y="2024149"/>
              <a:ext cx="308216" cy="361429"/>
            </a:xfrm>
            <a:prstGeom prst="parallelogram">
              <a:avLst>
                <a:gd name="adj" fmla="val 25438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68" name="平行四辺形 667"/>
            <p:cNvSpPr/>
            <p:nvPr/>
          </p:nvSpPr>
          <p:spPr>
            <a:xfrm flipV="1">
              <a:off x="6670059" y="2024149"/>
              <a:ext cx="308216" cy="361429"/>
            </a:xfrm>
            <a:prstGeom prst="parallelogram">
              <a:avLst>
                <a:gd name="adj" fmla="val 25438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84" name="テキスト ボックス 683"/>
          <p:cNvSpPr txBox="1"/>
          <p:nvPr/>
        </p:nvSpPr>
        <p:spPr>
          <a:xfrm>
            <a:off x="4568336" y="3459594"/>
            <a:ext cx="1944763" cy="478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ja-JP" sz="1200" dirty="0" smtClean="0">
                <a:solidFill>
                  <a:srgbClr val="FF0000"/>
                </a:solidFill>
              </a:rPr>
              <a:t>1</a:t>
            </a:r>
            <a:r>
              <a:rPr lang="ja-JP" altLang="en-US" sz="1200" dirty="0" smtClean="0">
                <a:solidFill>
                  <a:srgbClr val="FF0000"/>
                </a:solidFill>
              </a:rPr>
              <a:t>フライトあたり</a:t>
            </a:r>
            <a:endParaRPr lang="en-US" altLang="ja-JP" sz="1200" dirty="0" smtClean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kumimoji="1" lang="en-US" altLang="ja-JP" sz="1200" dirty="0">
                <a:solidFill>
                  <a:srgbClr val="FF0000"/>
                </a:solidFill>
              </a:rPr>
              <a:t> </a:t>
            </a:r>
            <a:r>
              <a:rPr kumimoji="1" lang="en-US" altLang="ja-JP" sz="1200" dirty="0" smtClean="0">
                <a:solidFill>
                  <a:srgbClr val="FF0000"/>
                </a:solidFill>
              </a:rPr>
              <a:t> 10</a:t>
            </a:r>
            <a:r>
              <a:rPr kumimoji="1" lang="ja-JP" altLang="en-US" sz="1200" dirty="0" smtClean="0">
                <a:solidFill>
                  <a:srgbClr val="FF0000"/>
                </a:solidFill>
              </a:rPr>
              <a:t>回程度実験を繰り返す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685" name="テキスト ボックス 684"/>
          <p:cNvSpPr txBox="1"/>
          <p:nvPr/>
        </p:nvSpPr>
        <p:spPr>
          <a:xfrm rot="16902213">
            <a:off x="1905913" y="3695279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 dirty="0" smtClean="0">
                <a:solidFill>
                  <a:srgbClr val="000000"/>
                </a:solidFill>
              </a:rPr>
              <a:t>航空機</a:t>
            </a:r>
            <a:endParaRPr kumimoji="1" lang="ja-JP" altLang="en-US" sz="1200" b="1" dirty="0">
              <a:solidFill>
                <a:srgbClr val="000000"/>
              </a:solidFill>
            </a:endParaRPr>
          </a:p>
        </p:txBody>
      </p:sp>
      <p:grpSp>
        <p:nvGrpSpPr>
          <p:cNvPr id="686" name="グループ化 685"/>
          <p:cNvGrpSpPr>
            <a:grpSpLocks noChangeAspect="1"/>
          </p:cNvGrpSpPr>
          <p:nvPr/>
        </p:nvGrpSpPr>
        <p:grpSpPr>
          <a:xfrm rot="4037556">
            <a:off x="5538372" y="2175012"/>
            <a:ext cx="999241" cy="694446"/>
            <a:chOff x="1899932" y="1504471"/>
            <a:chExt cx="5696404" cy="3958840"/>
          </a:xfrm>
        </p:grpSpPr>
        <p:grpSp>
          <p:nvGrpSpPr>
            <p:cNvPr id="687" name="グループ化 686"/>
            <p:cNvGrpSpPr/>
            <p:nvPr/>
          </p:nvGrpSpPr>
          <p:grpSpPr>
            <a:xfrm>
              <a:off x="1907704" y="1756058"/>
              <a:ext cx="5688632" cy="3464433"/>
              <a:chOff x="1907704" y="1778668"/>
              <a:chExt cx="5540827" cy="3464433"/>
            </a:xfrm>
            <a:solidFill>
              <a:schemeClr val="bg1">
                <a:lumMod val="85000"/>
                <a:alpha val="90000"/>
              </a:schemeClr>
            </a:solidFill>
          </p:grpSpPr>
          <p:sp>
            <p:nvSpPr>
              <p:cNvPr id="775" name="正方形/長方形 774"/>
              <p:cNvSpPr/>
              <p:nvPr/>
            </p:nvSpPr>
            <p:spPr>
              <a:xfrm>
                <a:off x="1907704" y="1778668"/>
                <a:ext cx="4929661" cy="34644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776" name="グループ化 775"/>
              <p:cNvGrpSpPr/>
              <p:nvPr/>
            </p:nvGrpSpPr>
            <p:grpSpPr>
              <a:xfrm>
                <a:off x="1907704" y="1778668"/>
                <a:ext cx="5540827" cy="3464433"/>
                <a:chOff x="1979712" y="1804795"/>
                <a:chExt cx="5540827" cy="3464433"/>
              </a:xfrm>
              <a:grpFill/>
            </p:grpSpPr>
            <p:sp>
              <p:nvSpPr>
                <p:cNvPr id="777" name="円弧 776"/>
                <p:cNvSpPr/>
                <p:nvPr/>
              </p:nvSpPr>
              <p:spPr>
                <a:xfrm>
                  <a:off x="6298205" y="1804795"/>
                  <a:ext cx="1222334" cy="3464433"/>
                </a:xfrm>
                <a:prstGeom prst="arc">
                  <a:avLst>
                    <a:gd name="adj1" fmla="val 16148156"/>
                    <a:gd name="adj2" fmla="val 5400271"/>
                  </a:avLst>
                </a:prstGeom>
                <a:grpFill/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778" name="直線コネクタ 777"/>
                <p:cNvCxnSpPr>
                  <a:stCxn id="777" idx="0"/>
                </p:cNvCxnSpPr>
                <p:nvPr/>
              </p:nvCxnSpPr>
              <p:spPr>
                <a:xfrm flipH="1" flipV="1">
                  <a:off x="1979712" y="1804795"/>
                  <a:ext cx="4903559" cy="1580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9" name="直線コネクタ 778"/>
                <p:cNvCxnSpPr/>
                <p:nvPr/>
              </p:nvCxnSpPr>
              <p:spPr>
                <a:xfrm flipH="1">
                  <a:off x="1979712" y="5269228"/>
                  <a:ext cx="4929661" cy="0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0" name="直線コネクタ 779"/>
                <p:cNvCxnSpPr/>
                <p:nvPr/>
              </p:nvCxnSpPr>
              <p:spPr>
                <a:xfrm>
                  <a:off x="1979712" y="1804795"/>
                  <a:ext cx="0" cy="3464433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88" name="正方形/長方形 687"/>
            <p:cNvSpPr/>
            <p:nvPr/>
          </p:nvSpPr>
          <p:spPr>
            <a:xfrm>
              <a:off x="2195736" y="2204864"/>
              <a:ext cx="4464496" cy="26642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89" name="角丸四角形 688"/>
            <p:cNvSpPr/>
            <p:nvPr/>
          </p:nvSpPr>
          <p:spPr>
            <a:xfrm>
              <a:off x="2455141" y="2708920"/>
              <a:ext cx="3917059" cy="1872208"/>
            </a:xfrm>
            <a:prstGeom prst="roundRect">
              <a:avLst>
                <a:gd name="adj" fmla="val 5328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90" name="角丸四角形 689"/>
            <p:cNvSpPr/>
            <p:nvPr/>
          </p:nvSpPr>
          <p:spPr>
            <a:xfrm>
              <a:off x="4531429" y="2996773"/>
              <a:ext cx="1738839" cy="1371743"/>
            </a:xfrm>
            <a:prstGeom prst="roundRect">
              <a:avLst>
                <a:gd name="adj" fmla="val 7691"/>
              </a:avLst>
            </a:prstGeom>
            <a:solidFill>
              <a:srgbClr val="99FF99">
                <a:alpha val="20000"/>
              </a:srgb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91" name="角丸四角形 690"/>
            <p:cNvSpPr/>
            <p:nvPr/>
          </p:nvSpPr>
          <p:spPr>
            <a:xfrm>
              <a:off x="2555775" y="2996773"/>
              <a:ext cx="1789029" cy="1371743"/>
            </a:xfrm>
            <a:prstGeom prst="roundRect">
              <a:avLst>
                <a:gd name="adj" fmla="val 7691"/>
              </a:avLst>
            </a:prstGeom>
            <a:solidFill>
              <a:srgbClr val="FF9999">
                <a:alpha val="20000"/>
              </a:srgbClr>
            </a:solidFill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cxnSp>
          <p:nvCxnSpPr>
            <p:cNvPr id="692" name="曲線コネクタ 691"/>
            <p:cNvCxnSpPr/>
            <p:nvPr/>
          </p:nvCxnSpPr>
          <p:spPr>
            <a:xfrm flipV="1">
              <a:off x="4091165" y="3609020"/>
              <a:ext cx="543082" cy="499067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3" name="正方形/長方形 692"/>
            <p:cNvSpPr/>
            <p:nvPr/>
          </p:nvSpPr>
          <p:spPr>
            <a:xfrm>
              <a:off x="5742254" y="3343376"/>
              <a:ext cx="456007" cy="517672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2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4" name="正方形/長方形 693"/>
            <p:cNvSpPr/>
            <p:nvPr/>
          </p:nvSpPr>
          <p:spPr>
            <a:xfrm>
              <a:off x="4938834" y="3343376"/>
              <a:ext cx="440669" cy="517672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2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5" name="正方形/長方形 694"/>
            <p:cNvSpPr/>
            <p:nvPr/>
          </p:nvSpPr>
          <p:spPr>
            <a:xfrm>
              <a:off x="4653917" y="3501008"/>
              <a:ext cx="176191" cy="234034"/>
            </a:xfrm>
            <a:prstGeom prst="rect">
              <a:avLst/>
            </a:prstGeom>
            <a:solidFill>
              <a:srgbClr val="99CCFF">
                <a:alpha val="20000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96" name="直線コネクタ 695"/>
            <p:cNvCxnSpPr/>
            <p:nvPr/>
          </p:nvCxnSpPr>
          <p:spPr>
            <a:xfrm flipV="1">
              <a:off x="4746359" y="3602447"/>
              <a:ext cx="0" cy="288032"/>
            </a:xfrm>
            <a:prstGeom prst="line">
              <a:avLst/>
            </a:prstGeom>
            <a:ln w="19050">
              <a:solidFill>
                <a:srgbClr val="66FF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7" name="直線コネクタ 696"/>
            <p:cNvCxnSpPr>
              <a:stCxn id="695" idx="1"/>
            </p:cNvCxnSpPr>
            <p:nvPr/>
          </p:nvCxnSpPr>
          <p:spPr>
            <a:xfrm flipV="1">
              <a:off x="4653917" y="3609020"/>
              <a:ext cx="464224" cy="9005"/>
            </a:xfrm>
            <a:prstGeom prst="line">
              <a:avLst/>
            </a:prstGeom>
            <a:ln w="25400">
              <a:solidFill>
                <a:srgbClr val="66FF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8" name="正方形/長方形 697"/>
            <p:cNvSpPr/>
            <p:nvPr/>
          </p:nvSpPr>
          <p:spPr>
            <a:xfrm>
              <a:off x="5143541" y="3582758"/>
              <a:ext cx="715888" cy="49121"/>
            </a:xfrm>
            <a:prstGeom prst="rect">
              <a:avLst/>
            </a:prstGeom>
            <a:solidFill>
              <a:srgbClr val="66FF66"/>
            </a:solidFill>
            <a:ln>
              <a:solidFill>
                <a:srgbClr val="66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9" name="正方形/長方形 698"/>
            <p:cNvSpPr/>
            <p:nvPr/>
          </p:nvSpPr>
          <p:spPr>
            <a:xfrm>
              <a:off x="4974125" y="3429000"/>
              <a:ext cx="288032" cy="36004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0" name="正方形/長方形 699"/>
            <p:cNvSpPr/>
            <p:nvPr/>
          </p:nvSpPr>
          <p:spPr>
            <a:xfrm>
              <a:off x="5859429" y="3429000"/>
              <a:ext cx="288032" cy="36004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1" name="正方形/長方形 700"/>
            <p:cNvSpPr/>
            <p:nvPr/>
          </p:nvSpPr>
          <p:spPr>
            <a:xfrm rot="18639203">
              <a:off x="4686720" y="3594163"/>
              <a:ext cx="119278" cy="4571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02" name="正方形/長方形 701"/>
            <p:cNvSpPr/>
            <p:nvPr/>
          </p:nvSpPr>
          <p:spPr>
            <a:xfrm rot="16200000">
              <a:off x="4696749" y="3851389"/>
              <a:ext cx="110718" cy="15600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4">
                    <a:lumMod val="75000"/>
                  </a:schemeClr>
                </a:gs>
                <a:gs pos="83000">
                  <a:srgbClr val="FFC000"/>
                </a:gs>
                <a:gs pos="100000">
                  <a:schemeClr val="bg1"/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03" name="直線コネクタ 702"/>
            <p:cNvCxnSpPr/>
            <p:nvPr/>
          </p:nvCxnSpPr>
          <p:spPr>
            <a:xfrm>
              <a:off x="5814746" y="3674661"/>
              <a:ext cx="1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4" name="直線コネクタ 703"/>
            <p:cNvCxnSpPr/>
            <p:nvPr/>
          </p:nvCxnSpPr>
          <p:spPr>
            <a:xfrm>
              <a:off x="5298402" y="3669726"/>
              <a:ext cx="1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5" name="直線コネクタ 704"/>
            <p:cNvCxnSpPr/>
            <p:nvPr/>
          </p:nvCxnSpPr>
          <p:spPr>
            <a:xfrm>
              <a:off x="5297357" y="3389825"/>
              <a:ext cx="1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6" name="直線コネクタ 705"/>
            <p:cNvCxnSpPr/>
            <p:nvPr/>
          </p:nvCxnSpPr>
          <p:spPr>
            <a:xfrm>
              <a:off x="5815422" y="3391699"/>
              <a:ext cx="1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7" name="直線コネクタ 706"/>
            <p:cNvCxnSpPr/>
            <p:nvPr/>
          </p:nvCxnSpPr>
          <p:spPr>
            <a:xfrm>
              <a:off x="4743411" y="3984749"/>
              <a:ext cx="0" cy="2538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8" name="直線コネクタ 707"/>
            <p:cNvCxnSpPr/>
            <p:nvPr/>
          </p:nvCxnSpPr>
          <p:spPr>
            <a:xfrm>
              <a:off x="4743411" y="4241413"/>
              <a:ext cx="87878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9" name="直線コネクタ 708"/>
            <p:cNvCxnSpPr/>
            <p:nvPr/>
          </p:nvCxnSpPr>
          <p:spPr>
            <a:xfrm>
              <a:off x="5570046" y="3741734"/>
              <a:ext cx="1622" cy="4968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0" name="二等辺三角形 709"/>
            <p:cNvSpPr/>
            <p:nvPr/>
          </p:nvSpPr>
          <p:spPr>
            <a:xfrm>
              <a:off x="5499315" y="3955595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cxnSp>
          <p:nvCxnSpPr>
            <p:cNvPr id="711" name="直線矢印コネクタ 710"/>
            <p:cNvCxnSpPr/>
            <p:nvPr/>
          </p:nvCxnSpPr>
          <p:spPr>
            <a:xfrm>
              <a:off x="5297357" y="3741734"/>
              <a:ext cx="517389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2" name="円/楕円 711"/>
            <p:cNvSpPr/>
            <p:nvPr/>
          </p:nvSpPr>
          <p:spPr>
            <a:xfrm>
              <a:off x="5618006" y="4216390"/>
              <a:ext cx="45719" cy="5169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13" name="台形 712"/>
            <p:cNvSpPr/>
            <p:nvPr/>
          </p:nvSpPr>
          <p:spPr>
            <a:xfrm rot="10800000" flipH="1">
              <a:off x="3027950" y="3144117"/>
              <a:ext cx="991491" cy="153831"/>
            </a:xfrm>
            <a:prstGeom prst="trapezoid">
              <a:avLst>
                <a:gd name="adj" fmla="val 45777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 dirty="0"/>
            </a:p>
          </p:txBody>
        </p:sp>
        <p:cxnSp>
          <p:nvCxnSpPr>
            <p:cNvPr id="714" name="直線コネクタ 713"/>
            <p:cNvCxnSpPr/>
            <p:nvPr/>
          </p:nvCxnSpPr>
          <p:spPr>
            <a:xfrm flipH="1" flipV="1">
              <a:off x="2923827" y="3177696"/>
              <a:ext cx="1289189" cy="120252"/>
            </a:xfrm>
            <a:prstGeom prst="line">
              <a:avLst/>
            </a:prstGeom>
            <a:ln w="19050">
              <a:solidFill>
                <a:srgbClr val="66FF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5" name="直線コネクタ 714"/>
            <p:cNvCxnSpPr>
              <a:stCxn id="749" idx="3"/>
            </p:cNvCxnSpPr>
            <p:nvPr/>
          </p:nvCxnSpPr>
          <p:spPr>
            <a:xfrm flipH="1">
              <a:off x="3288793" y="4119869"/>
              <a:ext cx="633117" cy="464"/>
            </a:xfrm>
            <a:prstGeom prst="line">
              <a:avLst/>
            </a:prstGeom>
            <a:ln w="12700" cmpd="sng">
              <a:solidFill>
                <a:srgbClr val="CC99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6" name="直線矢印コネクタ 715"/>
            <p:cNvCxnSpPr>
              <a:stCxn id="727" idx="1"/>
              <a:endCxn id="724" idx="3"/>
            </p:cNvCxnSpPr>
            <p:nvPr/>
          </p:nvCxnSpPr>
          <p:spPr>
            <a:xfrm flipV="1">
              <a:off x="3068866" y="4120017"/>
              <a:ext cx="132831" cy="544"/>
            </a:xfrm>
            <a:prstGeom prst="straightConnector1">
              <a:avLst/>
            </a:prstGeom>
            <a:ln>
              <a:solidFill>
                <a:schemeClr val="tx1"/>
              </a:solidFill>
              <a:headEnd w="sm" len="sm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" name="直線コネクタ 716"/>
            <p:cNvCxnSpPr>
              <a:stCxn id="772" idx="6"/>
              <a:endCxn id="726" idx="2"/>
            </p:cNvCxnSpPr>
            <p:nvPr/>
          </p:nvCxnSpPr>
          <p:spPr>
            <a:xfrm flipH="1">
              <a:off x="2774978" y="3803009"/>
              <a:ext cx="174723" cy="4434"/>
            </a:xfrm>
            <a:prstGeom prst="line">
              <a:avLst/>
            </a:prstGeom>
            <a:ln>
              <a:solidFill>
                <a:schemeClr val="tx1"/>
              </a:solidFill>
              <a:head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" name="直線コネクタ 717"/>
            <p:cNvCxnSpPr>
              <a:stCxn id="768" idx="0"/>
              <a:endCxn id="770" idx="3"/>
            </p:cNvCxnSpPr>
            <p:nvPr/>
          </p:nvCxnSpPr>
          <p:spPr>
            <a:xfrm flipH="1" flipV="1">
              <a:off x="2690631" y="3530283"/>
              <a:ext cx="1094806" cy="7260"/>
            </a:xfrm>
            <a:prstGeom prst="line">
              <a:avLst/>
            </a:prstGeom>
            <a:ln w="25400">
              <a:solidFill>
                <a:srgbClr val="66FF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" name="直線コネクタ 718"/>
            <p:cNvCxnSpPr>
              <a:endCxn id="726" idx="1"/>
            </p:cNvCxnSpPr>
            <p:nvPr/>
          </p:nvCxnSpPr>
          <p:spPr>
            <a:xfrm flipH="1">
              <a:off x="2726853" y="3232150"/>
              <a:ext cx="179" cy="526512"/>
            </a:xfrm>
            <a:prstGeom prst="line">
              <a:avLst/>
            </a:prstGeom>
            <a:ln w="19050">
              <a:solidFill>
                <a:srgbClr val="66FF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0" name="正方形/長方形 719"/>
            <p:cNvSpPr/>
            <p:nvPr/>
          </p:nvSpPr>
          <p:spPr>
            <a:xfrm rot="2351047" flipH="1" flipV="1">
              <a:off x="4172941" y="3265729"/>
              <a:ext cx="97324" cy="2359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 dirty="0"/>
            </a:p>
          </p:txBody>
        </p:sp>
        <p:sp>
          <p:nvSpPr>
            <p:cNvPr id="721" name="正方形/長方形 720"/>
            <p:cNvSpPr/>
            <p:nvPr/>
          </p:nvSpPr>
          <p:spPr>
            <a:xfrm rot="18791113" flipH="1">
              <a:off x="2666749" y="3211048"/>
              <a:ext cx="123428" cy="1860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 dirty="0"/>
            </a:p>
          </p:txBody>
        </p:sp>
        <p:sp>
          <p:nvSpPr>
            <p:cNvPr id="722" name="正方形/長方形 721"/>
            <p:cNvSpPr/>
            <p:nvPr/>
          </p:nvSpPr>
          <p:spPr>
            <a:xfrm flipH="1">
              <a:off x="3236195" y="3488989"/>
              <a:ext cx="158510" cy="1021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723" name="正方形/長方形 722"/>
            <p:cNvSpPr/>
            <p:nvPr/>
          </p:nvSpPr>
          <p:spPr>
            <a:xfrm flipH="1">
              <a:off x="3631063" y="4056351"/>
              <a:ext cx="148849" cy="13613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724" name="正方形/長方形 723"/>
            <p:cNvSpPr/>
            <p:nvPr/>
          </p:nvSpPr>
          <p:spPr>
            <a:xfrm flipH="1">
              <a:off x="3201697" y="4031568"/>
              <a:ext cx="290183" cy="176897"/>
            </a:xfrm>
            <a:prstGeom prst="rect">
              <a:avLst/>
            </a:prstGeom>
            <a:solidFill>
              <a:srgbClr val="E6B9B8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725" name="円/楕円 724"/>
            <p:cNvSpPr/>
            <p:nvPr/>
          </p:nvSpPr>
          <p:spPr>
            <a:xfrm flipH="1">
              <a:off x="3276984" y="3760476"/>
              <a:ext cx="76929" cy="911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 dirty="0"/>
            </a:p>
          </p:txBody>
        </p:sp>
        <p:sp>
          <p:nvSpPr>
            <p:cNvPr id="726" name="フローチャート: 論理積ゲート 725"/>
            <p:cNvSpPr/>
            <p:nvPr/>
          </p:nvSpPr>
          <p:spPr>
            <a:xfrm rot="16200000" flipH="1">
              <a:off x="2678071" y="3759317"/>
              <a:ext cx="97562" cy="96251"/>
            </a:xfrm>
            <a:prstGeom prst="flowChartDelay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 dirty="0"/>
            </a:p>
          </p:txBody>
        </p:sp>
        <p:sp>
          <p:nvSpPr>
            <p:cNvPr id="727" name="正方形/長方形 726"/>
            <p:cNvSpPr/>
            <p:nvPr/>
          </p:nvSpPr>
          <p:spPr>
            <a:xfrm flipH="1">
              <a:off x="2908925" y="4056351"/>
              <a:ext cx="159941" cy="12842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600" dirty="0">
                <a:solidFill>
                  <a:srgbClr val="000000"/>
                </a:solidFill>
              </a:endParaRPr>
            </a:p>
          </p:txBody>
        </p:sp>
        <p:sp>
          <p:nvSpPr>
            <p:cNvPr id="728" name="左矢印 727"/>
            <p:cNvSpPr/>
            <p:nvPr/>
          </p:nvSpPr>
          <p:spPr>
            <a:xfrm flipH="1">
              <a:off x="3647165" y="4089641"/>
              <a:ext cx="119508" cy="63983"/>
            </a:xfrm>
            <a:prstGeom prst="leftArrow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/>
            </a:p>
          </p:txBody>
        </p:sp>
        <p:grpSp>
          <p:nvGrpSpPr>
            <p:cNvPr id="729" name="グループ化 728"/>
            <p:cNvGrpSpPr/>
            <p:nvPr/>
          </p:nvGrpSpPr>
          <p:grpSpPr>
            <a:xfrm>
              <a:off x="2949701" y="3759257"/>
              <a:ext cx="78002" cy="87504"/>
              <a:chOff x="2857274" y="3890179"/>
              <a:chExt cx="78002" cy="93932"/>
            </a:xfrm>
          </p:grpSpPr>
          <p:sp>
            <p:nvSpPr>
              <p:cNvPr id="772" name="円/楕円 771"/>
              <p:cNvSpPr/>
              <p:nvPr/>
            </p:nvSpPr>
            <p:spPr>
              <a:xfrm flipH="1">
                <a:off x="2857274" y="3890179"/>
                <a:ext cx="78002" cy="93932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600"/>
              </a:p>
            </p:txBody>
          </p:sp>
          <p:cxnSp>
            <p:nvCxnSpPr>
              <p:cNvPr id="773" name="直線コネクタ 772"/>
              <p:cNvCxnSpPr>
                <a:stCxn id="772" idx="1"/>
                <a:endCxn id="772" idx="5"/>
              </p:cNvCxnSpPr>
              <p:nvPr/>
            </p:nvCxnSpPr>
            <p:spPr>
              <a:xfrm flipH="1">
                <a:off x="2868724" y="3903793"/>
                <a:ext cx="55103" cy="66705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直線コネクタ 773"/>
              <p:cNvCxnSpPr>
                <a:stCxn id="772" idx="7"/>
                <a:endCxn id="772" idx="3"/>
              </p:cNvCxnSpPr>
              <p:nvPr/>
            </p:nvCxnSpPr>
            <p:spPr>
              <a:xfrm>
                <a:off x="2868724" y="3903793"/>
                <a:ext cx="55103" cy="66705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0" name="グループ化 729"/>
            <p:cNvGrpSpPr/>
            <p:nvPr/>
          </p:nvGrpSpPr>
          <p:grpSpPr>
            <a:xfrm>
              <a:off x="2690631" y="3496249"/>
              <a:ext cx="67627" cy="64891"/>
              <a:chOff x="2697691" y="3697323"/>
              <a:chExt cx="48662" cy="64891"/>
            </a:xfrm>
          </p:grpSpPr>
          <p:sp>
            <p:nvSpPr>
              <p:cNvPr id="770" name="正方形/長方形 769"/>
              <p:cNvSpPr/>
              <p:nvPr/>
            </p:nvSpPr>
            <p:spPr>
              <a:xfrm flipH="1">
                <a:off x="2697691" y="3700500"/>
                <a:ext cx="48662" cy="61714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600" dirty="0"/>
              </a:p>
            </p:txBody>
          </p:sp>
          <p:cxnSp>
            <p:nvCxnSpPr>
              <p:cNvPr id="771" name="直線コネクタ 770"/>
              <p:cNvCxnSpPr/>
              <p:nvPr/>
            </p:nvCxnSpPr>
            <p:spPr>
              <a:xfrm>
                <a:off x="2703416" y="3697323"/>
                <a:ext cx="36139" cy="61714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31" name="直線コネクタ 730"/>
            <p:cNvCxnSpPr>
              <a:stCxn id="722" idx="2"/>
              <a:endCxn id="725" idx="0"/>
            </p:cNvCxnSpPr>
            <p:nvPr/>
          </p:nvCxnSpPr>
          <p:spPr>
            <a:xfrm flipH="1">
              <a:off x="3315448" y="3591089"/>
              <a:ext cx="2" cy="169387"/>
            </a:xfrm>
            <a:prstGeom prst="line">
              <a:avLst/>
            </a:prstGeom>
            <a:ln>
              <a:solidFill>
                <a:schemeClr val="tx1"/>
              </a:solidFill>
              <a:head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2" name="直線矢印コネクタ 731"/>
            <p:cNvCxnSpPr>
              <a:stCxn id="772" idx="4"/>
              <a:endCxn id="727" idx="0"/>
            </p:cNvCxnSpPr>
            <p:nvPr/>
          </p:nvCxnSpPr>
          <p:spPr>
            <a:xfrm>
              <a:off x="2988702" y="3846761"/>
              <a:ext cx="193" cy="2095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3" name="円弧 732"/>
            <p:cNvSpPr/>
            <p:nvPr/>
          </p:nvSpPr>
          <p:spPr>
            <a:xfrm flipV="1">
              <a:off x="3885262" y="3857142"/>
              <a:ext cx="323818" cy="258654"/>
            </a:xfrm>
            <a:prstGeom prst="arc">
              <a:avLst>
                <a:gd name="adj1" fmla="val 15370613"/>
                <a:gd name="adj2" fmla="val 3"/>
              </a:avLst>
            </a:prstGeom>
            <a:ln w="12700" cmpd="sng">
              <a:solidFill>
                <a:srgbClr val="CC99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/>
            </a:p>
          </p:txBody>
        </p:sp>
        <p:cxnSp>
          <p:nvCxnSpPr>
            <p:cNvPr id="734" name="直線コネクタ 733"/>
            <p:cNvCxnSpPr/>
            <p:nvPr/>
          </p:nvCxnSpPr>
          <p:spPr>
            <a:xfrm flipH="1" flipV="1">
              <a:off x="4209205" y="3420922"/>
              <a:ext cx="0" cy="594392"/>
            </a:xfrm>
            <a:prstGeom prst="line">
              <a:avLst/>
            </a:prstGeom>
            <a:ln w="12700" cmpd="sng">
              <a:solidFill>
                <a:srgbClr val="CC99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5" name="円弧 734"/>
            <p:cNvSpPr/>
            <p:nvPr/>
          </p:nvSpPr>
          <p:spPr>
            <a:xfrm flipH="1">
              <a:off x="3859154" y="3542535"/>
              <a:ext cx="350586" cy="582443"/>
            </a:xfrm>
            <a:prstGeom prst="arc">
              <a:avLst>
                <a:gd name="adj1" fmla="val 10734716"/>
                <a:gd name="adj2" fmla="val 16021555"/>
              </a:avLst>
            </a:prstGeom>
            <a:ln w="12700" cmpd="sng">
              <a:solidFill>
                <a:srgbClr val="CC99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/>
            </a:p>
          </p:txBody>
        </p:sp>
        <p:sp>
          <p:nvSpPr>
            <p:cNvPr id="736" name="正方形/長方形 735"/>
            <p:cNvSpPr/>
            <p:nvPr/>
          </p:nvSpPr>
          <p:spPr>
            <a:xfrm flipH="1">
              <a:off x="4174242" y="3776102"/>
              <a:ext cx="64337" cy="8008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 dirty="0">
                <a:solidFill>
                  <a:srgbClr val="000000"/>
                </a:solidFill>
              </a:endParaRPr>
            </a:p>
          </p:txBody>
        </p:sp>
        <p:cxnSp>
          <p:nvCxnSpPr>
            <p:cNvPr id="737" name="直線コネクタ 736"/>
            <p:cNvCxnSpPr>
              <a:endCxn id="769" idx="2"/>
            </p:cNvCxnSpPr>
            <p:nvPr/>
          </p:nvCxnSpPr>
          <p:spPr>
            <a:xfrm flipH="1" flipV="1">
              <a:off x="3850802" y="3537429"/>
              <a:ext cx="200635" cy="7487"/>
            </a:xfrm>
            <a:prstGeom prst="line">
              <a:avLst/>
            </a:prstGeom>
            <a:ln w="12700" cmpd="sng">
              <a:solidFill>
                <a:srgbClr val="CC99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8" name="図形グループ 81"/>
            <p:cNvGrpSpPr>
              <a:grpSpLocks/>
            </p:cNvGrpSpPr>
            <p:nvPr/>
          </p:nvGrpSpPr>
          <p:grpSpPr bwMode="auto">
            <a:xfrm rot="16200000" flipH="1">
              <a:off x="3797248" y="3504858"/>
              <a:ext cx="41748" cy="65370"/>
              <a:chOff x="1152553" y="3532477"/>
              <a:chExt cx="144972" cy="290423"/>
            </a:xfrm>
          </p:grpSpPr>
          <p:sp>
            <p:nvSpPr>
              <p:cNvPr id="768" name="正方形/長方形 767"/>
              <p:cNvSpPr/>
              <p:nvPr/>
            </p:nvSpPr>
            <p:spPr>
              <a:xfrm>
                <a:off x="1152553" y="3532477"/>
                <a:ext cx="144972" cy="238451"/>
              </a:xfrm>
              <a:prstGeom prst="rect">
                <a:avLst/>
              </a:prstGeom>
              <a:solidFill>
                <a:schemeClr val="bg1"/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600"/>
              </a:p>
            </p:txBody>
          </p:sp>
          <p:sp>
            <p:nvSpPr>
              <p:cNvPr id="769" name="正方形/長方形 768"/>
              <p:cNvSpPr/>
              <p:nvPr/>
            </p:nvSpPr>
            <p:spPr>
              <a:xfrm>
                <a:off x="1171852" y="3776798"/>
                <a:ext cx="105579" cy="46102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600"/>
              </a:p>
            </p:txBody>
          </p:sp>
        </p:grpSp>
        <p:cxnSp>
          <p:nvCxnSpPr>
            <p:cNvPr id="739" name="直線コネクタ 738"/>
            <p:cNvCxnSpPr/>
            <p:nvPr/>
          </p:nvCxnSpPr>
          <p:spPr>
            <a:xfrm flipH="1">
              <a:off x="4209795" y="3297948"/>
              <a:ext cx="3220" cy="92571"/>
            </a:xfrm>
            <a:prstGeom prst="line">
              <a:avLst/>
            </a:prstGeom>
            <a:ln w="19050" cmpd="sng">
              <a:solidFill>
                <a:srgbClr val="66FF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0" name="直線コネクタ 739"/>
            <p:cNvCxnSpPr/>
            <p:nvPr/>
          </p:nvCxnSpPr>
          <p:spPr>
            <a:xfrm flipH="1" flipV="1">
              <a:off x="2935277" y="3177696"/>
              <a:ext cx="1157157" cy="56269"/>
            </a:xfrm>
            <a:prstGeom prst="line">
              <a:avLst/>
            </a:prstGeom>
            <a:ln w="19050">
              <a:solidFill>
                <a:srgbClr val="66FF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1" name="直線コネクタ 740"/>
            <p:cNvCxnSpPr/>
            <p:nvPr/>
          </p:nvCxnSpPr>
          <p:spPr>
            <a:xfrm flipH="1">
              <a:off x="2974278" y="3177696"/>
              <a:ext cx="1082017" cy="96655"/>
            </a:xfrm>
            <a:prstGeom prst="line">
              <a:avLst/>
            </a:prstGeom>
            <a:ln w="19050">
              <a:solidFill>
                <a:srgbClr val="66FF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2" name="直線コネクタ 741"/>
            <p:cNvCxnSpPr/>
            <p:nvPr/>
          </p:nvCxnSpPr>
          <p:spPr>
            <a:xfrm flipH="1">
              <a:off x="2977140" y="3236060"/>
              <a:ext cx="1110284" cy="40387"/>
            </a:xfrm>
            <a:prstGeom prst="line">
              <a:avLst/>
            </a:prstGeom>
            <a:ln w="19050">
              <a:solidFill>
                <a:srgbClr val="66FF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3" name="直線コネクタ 742"/>
            <p:cNvCxnSpPr>
              <a:endCxn id="721" idx="2"/>
            </p:cNvCxnSpPr>
            <p:nvPr/>
          </p:nvCxnSpPr>
          <p:spPr>
            <a:xfrm flipH="1">
              <a:off x="2735261" y="3177696"/>
              <a:ext cx="1321034" cy="50370"/>
            </a:xfrm>
            <a:prstGeom prst="line">
              <a:avLst/>
            </a:prstGeom>
            <a:ln w="19050">
              <a:solidFill>
                <a:srgbClr val="66FF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4" name="直線コネクタ 743"/>
            <p:cNvCxnSpPr/>
            <p:nvPr/>
          </p:nvCxnSpPr>
          <p:spPr>
            <a:xfrm>
              <a:off x="4053075" y="3144117"/>
              <a:ext cx="15386" cy="6126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5" name="直線コネクタ 744"/>
            <p:cNvCxnSpPr/>
            <p:nvPr/>
          </p:nvCxnSpPr>
          <p:spPr>
            <a:xfrm flipH="1">
              <a:off x="4095296" y="3204469"/>
              <a:ext cx="0" cy="60806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" name="直線コネクタ 745"/>
            <p:cNvCxnSpPr/>
            <p:nvPr/>
          </p:nvCxnSpPr>
          <p:spPr>
            <a:xfrm flipH="1">
              <a:off x="2920249" y="3143209"/>
              <a:ext cx="0" cy="6126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" name="直線コネクタ 746"/>
            <p:cNvCxnSpPr/>
            <p:nvPr/>
          </p:nvCxnSpPr>
          <p:spPr>
            <a:xfrm>
              <a:off x="2966406" y="3223528"/>
              <a:ext cx="7872" cy="7079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8" name="正方形/長方形 747"/>
            <p:cNvSpPr/>
            <p:nvPr/>
          </p:nvSpPr>
          <p:spPr>
            <a:xfrm flipH="1">
              <a:off x="4126869" y="3382211"/>
              <a:ext cx="159651" cy="8304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00" dirty="0">
                <a:solidFill>
                  <a:srgbClr val="000000"/>
                </a:solidFill>
              </a:endParaRPr>
            </a:p>
          </p:txBody>
        </p:sp>
        <p:sp>
          <p:nvSpPr>
            <p:cNvPr id="749" name="正方形/長方形 748"/>
            <p:cNvSpPr/>
            <p:nvPr/>
          </p:nvSpPr>
          <p:spPr>
            <a:xfrm flipH="1">
              <a:off x="3921910" y="4064962"/>
              <a:ext cx="164950" cy="10981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750" name="正方形/長方形 749"/>
            <p:cNvSpPr/>
            <p:nvPr/>
          </p:nvSpPr>
          <p:spPr>
            <a:xfrm flipH="1">
              <a:off x="3429443" y="3299666"/>
              <a:ext cx="138796" cy="1143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751" name="角丸四角形 750"/>
            <p:cNvSpPr/>
            <p:nvPr/>
          </p:nvSpPr>
          <p:spPr>
            <a:xfrm flipH="1">
              <a:off x="3485161" y="3299666"/>
              <a:ext cx="29521" cy="90853"/>
            </a:xfrm>
            <a:prstGeom prst="roundRect">
              <a:avLst/>
            </a:prstGeom>
            <a:solidFill>
              <a:srgbClr val="B7DEE8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grpSp>
          <p:nvGrpSpPr>
            <p:cNvPr id="752" name="図形グループ 81"/>
            <p:cNvGrpSpPr>
              <a:grpSpLocks/>
            </p:cNvGrpSpPr>
            <p:nvPr/>
          </p:nvGrpSpPr>
          <p:grpSpPr bwMode="auto">
            <a:xfrm rot="16200000" flipH="1" flipV="1">
              <a:off x="4595727" y="3573155"/>
              <a:ext cx="45719" cy="74303"/>
              <a:chOff x="1152553" y="3532477"/>
              <a:chExt cx="144972" cy="290423"/>
            </a:xfrm>
          </p:grpSpPr>
          <p:sp>
            <p:nvSpPr>
              <p:cNvPr id="766" name="正方形/長方形 765"/>
              <p:cNvSpPr/>
              <p:nvPr/>
            </p:nvSpPr>
            <p:spPr>
              <a:xfrm>
                <a:off x="1152553" y="3532477"/>
                <a:ext cx="144972" cy="238451"/>
              </a:xfrm>
              <a:prstGeom prst="rect">
                <a:avLst/>
              </a:prstGeom>
              <a:solidFill>
                <a:schemeClr val="bg1"/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600"/>
              </a:p>
            </p:txBody>
          </p:sp>
          <p:sp>
            <p:nvSpPr>
              <p:cNvPr id="767" name="正方形/長方形 766"/>
              <p:cNvSpPr/>
              <p:nvPr/>
            </p:nvSpPr>
            <p:spPr>
              <a:xfrm>
                <a:off x="1171852" y="3776798"/>
                <a:ext cx="105579" cy="46102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600"/>
              </a:p>
            </p:txBody>
          </p:sp>
        </p:grpSp>
        <p:cxnSp>
          <p:nvCxnSpPr>
            <p:cNvPr id="753" name="直線コネクタ 752"/>
            <p:cNvCxnSpPr>
              <a:stCxn id="772" idx="2"/>
              <a:endCxn id="725" idx="6"/>
            </p:cNvCxnSpPr>
            <p:nvPr/>
          </p:nvCxnSpPr>
          <p:spPr>
            <a:xfrm>
              <a:off x="3027703" y="3803009"/>
              <a:ext cx="249281" cy="3034"/>
            </a:xfrm>
            <a:prstGeom prst="line">
              <a:avLst/>
            </a:prstGeom>
            <a:ln>
              <a:solidFill>
                <a:schemeClr val="tx1"/>
              </a:solidFill>
              <a:head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4" name="ホームベース 753"/>
            <p:cNvSpPr/>
            <p:nvPr/>
          </p:nvSpPr>
          <p:spPr>
            <a:xfrm>
              <a:off x="2323918" y="3121259"/>
              <a:ext cx="160694" cy="144016"/>
            </a:xfrm>
            <a:prstGeom prst="homePlat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55" name="ホームベース 754"/>
            <p:cNvSpPr/>
            <p:nvPr/>
          </p:nvSpPr>
          <p:spPr>
            <a:xfrm rot="5400000">
              <a:off x="3307109" y="2600153"/>
              <a:ext cx="160694" cy="144016"/>
            </a:xfrm>
            <a:prstGeom prst="homePlat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56" name="ホームベース 755"/>
            <p:cNvSpPr/>
            <p:nvPr/>
          </p:nvSpPr>
          <p:spPr>
            <a:xfrm rot="5400000">
              <a:off x="5464051" y="2590068"/>
              <a:ext cx="160694" cy="144016"/>
            </a:xfrm>
            <a:prstGeom prst="homePlat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57" name="ホームベース 756"/>
            <p:cNvSpPr/>
            <p:nvPr/>
          </p:nvSpPr>
          <p:spPr>
            <a:xfrm rot="10800000">
              <a:off x="6354035" y="3133822"/>
              <a:ext cx="160694" cy="144016"/>
            </a:xfrm>
            <a:prstGeom prst="homePlat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58" name="ホームベース 757"/>
            <p:cNvSpPr/>
            <p:nvPr/>
          </p:nvSpPr>
          <p:spPr>
            <a:xfrm rot="10800000">
              <a:off x="6348170" y="4052410"/>
              <a:ext cx="160694" cy="144016"/>
            </a:xfrm>
            <a:prstGeom prst="homePlat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59" name="ホームベース 758"/>
            <p:cNvSpPr/>
            <p:nvPr/>
          </p:nvSpPr>
          <p:spPr>
            <a:xfrm rot="16200000">
              <a:off x="5488510" y="4578625"/>
              <a:ext cx="160694" cy="144016"/>
            </a:xfrm>
            <a:prstGeom prst="homePlat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60" name="ホームベース 759"/>
            <p:cNvSpPr/>
            <p:nvPr/>
          </p:nvSpPr>
          <p:spPr>
            <a:xfrm rot="16200000">
              <a:off x="3261951" y="4566986"/>
              <a:ext cx="160694" cy="144016"/>
            </a:xfrm>
            <a:prstGeom prst="homePlat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61" name="ホームベース 760"/>
            <p:cNvSpPr/>
            <p:nvPr/>
          </p:nvSpPr>
          <p:spPr>
            <a:xfrm>
              <a:off x="2323918" y="4111843"/>
              <a:ext cx="160694" cy="144016"/>
            </a:xfrm>
            <a:prstGeom prst="homePlat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62" name="平行四辺形 761"/>
            <p:cNvSpPr/>
            <p:nvPr/>
          </p:nvSpPr>
          <p:spPr>
            <a:xfrm>
              <a:off x="3715742" y="5067681"/>
              <a:ext cx="814442" cy="395630"/>
            </a:xfrm>
            <a:prstGeom prst="parallelogram">
              <a:avLst>
                <a:gd name="adj" fmla="val 68809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63" name="平行四辺形 762"/>
            <p:cNvSpPr/>
            <p:nvPr/>
          </p:nvSpPr>
          <p:spPr>
            <a:xfrm flipV="1">
              <a:off x="1899932" y="1504471"/>
              <a:ext cx="682417" cy="234341"/>
            </a:xfrm>
            <a:prstGeom prst="parallelogram">
              <a:avLst>
                <a:gd name="adj" fmla="val 68809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64" name="平行四辺形 763"/>
            <p:cNvSpPr/>
            <p:nvPr/>
          </p:nvSpPr>
          <p:spPr>
            <a:xfrm flipV="1">
              <a:off x="6979670" y="2024149"/>
              <a:ext cx="308216" cy="361429"/>
            </a:xfrm>
            <a:prstGeom prst="parallelogram">
              <a:avLst>
                <a:gd name="adj" fmla="val 25438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65" name="平行四辺形 764"/>
            <p:cNvSpPr/>
            <p:nvPr/>
          </p:nvSpPr>
          <p:spPr>
            <a:xfrm flipV="1">
              <a:off x="6670059" y="2024149"/>
              <a:ext cx="308216" cy="361429"/>
            </a:xfrm>
            <a:prstGeom prst="parallelogram">
              <a:avLst>
                <a:gd name="adj" fmla="val 25438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69" name="テキスト ボックス 1168"/>
          <p:cNvSpPr txBox="1"/>
          <p:nvPr/>
        </p:nvSpPr>
        <p:spPr>
          <a:xfrm>
            <a:off x="1876655" y="1052435"/>
            <a:ext cx="2323105" cy="275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1200" b="1" dirty="0" smtClean="0">
                <a:solidFill>
                  <a:srgbClr val="000000"/>
                </a:solidFill>
              </a:rPr>
              <a:t>航空機無重力実験の概要</a:t>
            </a:r>
            <a:endParaRPr kumimoji="1" lang="ja-JP" altLang="en-US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533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グループ化 27"/>
          <p:cNvGrpSpPr/>
          <p:nvPr/>
        </p:nvGrpSpPr>
        <p:grpSpPr>
          <a:xfrm>
            <a:off x="755576" y="1556792"/>
            <a:ext cx="7518438" cy="3456384"/>
            <a:chOff x="755576" y="1556792"/>
            <a:chExt cx="7518438" cy="3456384"/>
          </a:xfrm>
        </p:grpSpPr>
        <p:cxnSp>
          <p:nvCxnSpPr>
            <p:cNvPr id="414" name="直線コネクタ 413"/>
            <p:cNvCxnSpPr/>
            <p:nvPr/>
          </p:nvCxnSpPr>
          <p:spPr>
            <a:xfrm>
              <a:off x="3577853" y="1564469"/>
              <a:ext cx="0" cy="343939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直線コネクタ 460"/>
            <p:cNvCxnSpPr/>
            <p:nvPr/>
          </p:nvCxnSpPr>
          <p:spPr>
            <a:xfrm>
              <a:off x="772994" y="2501605"/>
              <a:ext cx="7434242" cy="870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755576" y="1833271"/>
              <a:ext cx="7434242" cy="870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直線コネクタ 443"/>
            <p:cNvCxnSpPr/>
            <p:nvPr/>
          </p:nvCxnSpPr>
          <p:spPr>
            <a:xfrm>
              <a:off x="755576" y="4428403"/>
              <a:ext cx="7434242" cy="870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直線コネクタ 444"/>
            <p:cNvCxnSpPr/>
            <p:nvPr/>
          </p:nvCxnSpPr>
          <p:spPr>
            <a:xfrm>
              <a:off x="755576" y="3852339"/>
              <a:ext cx="7434242" cy="870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直線コネクタ 445"/>
            <p:cNvCxnSpPr/>
            <p:nvPr/>
          </p:nvCxnSpPr>
          <p:spPr>
            <a:xfrm>
              <a:off x="755576" y="3212976"/>
              <a:ext cx="7434242" cy="870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2" name="角丸四角形 431"/>
            <p:cNvSpPr/>
            <p:nvPr/>
          </p:nvSpPr>
          <p:spPr>
            <a:xfrm>
              <a:off x="7131153" y="3836297"/>
              <a:ext cx="1089419" cy="443955"/>
            </a:xfrm>
            <a:prstGeom prst="roundRect">
              <a:avLst/>
            </a:prstGeom>
            <a:solidFill>
              <a:srgbClr val="99CCFF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1" name="角丸四角形 430"/>
            <p:cNvSpPr/>
            <p:nvPr/>
          </p:nvSpPr>
          <p:spPr>
            <a:xfrm>
              <a:off x="5957570" y="3616561"/>
              <a:ext cx="1114449" cy="443955"/>
            </a:xfrm>
            <a:prstGeom prst="roundRect">
              <a:avLst/>
            </a:prstGeom>
            <a:solidFill>
              <a:srgbClr val="99CCFF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cxnSp>
          <p:nvCxnSpPr>
            <p:cNvPr id="417" name="直線コネクタ 416"/>
            <p:cNvCxnSpPr/>
            <p:nvPr/>
          </p:nvCxnSpPr>
          <p:spPr>
            <a:xfrm>
              <a:off x="4747983" y="1564469"/>
              <a:ext cx="0" cy="343939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直線コネクタ 417"/>
            <p:cNvCxnSpPr/>
            <p:nvPr/>
          </p:nvCxnSpPr>
          <p:spPr>
            <a:xfrm>
              <a:off x="5918113" y="1564469"/>
              <a:ext cx="0" cy="343939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直線コネクタ 418"/>
            <p:cNvCxnSpPr/>
            <p:nvPr/>
          </p:nvCxnSpPr>
          <p:spPr>
            <a:xfrm>
              <a:off x="7088243" y="1564469"/>
              <a:ext cx="0" cy="343939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角丸四角形 12"/>
            <p:cNvSpPr/>
            <p:nvPr/>
          </p:nvSpPr>
          <p:spPr>
            <a:xfrm>
              <a:off x="755576" y="1556792"/>
              <a:ext cx="7488832" cy="3456384"/>
            </a:xfrm>
            <a:prstGeom prst="roundRect">
              <a:avLst>
                <a:gd name="adj" fmla="val 295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5" name="テキスト ボックス 404"/>
            <p:cNvSpPr txBox="1"/>
            <p:nvPr/>
          </p:nvSpPr>
          <p:spPr>
            <a:xfrm>
              <a:off x="2541843" y="1591628"/>
              <a:ext cx="976549" cy="2785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ja-JP" altLang="en-US" sz="1100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平成</a:t>
              </a:r>
              <a:r>
                <a:rPr lang="en-US" altLang="ja-JP" sz="1100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27</a:t>
              </a:r>
              <a:r>
                <a:rPr lang="ja-JP" altLang="en-US" sz="1100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年度  </a:t>
              </a:r>
              <a:endParaRPr lang="en-US" altLang="ja-JP" sz="1100" b="1" dirty="0" smtClean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sp>
          <p:nvSpPr>
            <p:cNvPr id="406" name="テキスト ボックス 405"/>
            <p:cNvSpPr txBox="1"/>
            <p:nvPr/>
          </p:nvSpPr>
          <p:spPr>
            <a:xfrm>
              <a:off x="3780378" y="1591628"/>
              <a:ext cx="889987" cy="2785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ja-JP" altLang="en-US" sz="1100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平成</a:t>
              </a:r>
              <a:r>
                <a:rPr lang="en-US" altLang="ja-JP" sz="1100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28</a:t>
              </a:r>
              <a:r>
                <a:rPr lang="ja-JP" altLang="en-US" sz="1100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年度</a:t>
              </a:r>
              <a:endParaRPr lang="en-US" altLang="ja-JP" sz="1100" b="1" dirty="0" smtClean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sp>
          <p:nvSpPr>
            <p:cNvPr id="407" name="テキスト ボックス 406"/>
            <p:cNvSpPr txBox="1"/>
            <p:nvPr/>
          </p:nvSpPr>
          <p:spPr>
            <a:xfrm>
              <a:off x="4932351" y="1591628"/>
              <a:ext cx="889987" cy="2785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ja-JP" altLang="en-US" sz="1100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平成</a:t>
              </a:r>
              <a:r>
                <a:rPr lang="en-US" altLang="ja-JP" sz="1100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29</a:t>
              </a:r>
              <a:r>
                <a:rPr lang="ja-JP" altLang="en-US" sz="1100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年度</a:t>
              </a:r>
              <a:endParaRPr lang="en-US" altLang="ja-JP" sz="1100" b="1" dirty="0" smtClean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sp>
          <p:nvSpPr>
            <p:cNvPr id="408" name="テキスト ボックス 407"/>
            <p:cNvSpPr txBox="1"/>
            <p:nvPr/>
          </p:nvSpPr>
          <p:spPr>
            <a:xfrm>
              <a:off x="6084324" y="1591628"/>
              <a:ext cx="889987" cy="2785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ja-JP" altLang="en-US" sz="1100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平成</a:t>
              </a:r>
              <a:r>
                <a:rPr lang="en-US" altLang="ja-JP" sz="1100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30</a:t>
              </a:r>
              <a:r>
                <a:rPr lang="ja-JP" altLang="en-US" sz="1100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年度</a:t>
              </a:r>
              <a:endParaRPr lang="en-US" altLang="ja-JP" sz="1100" b="1" dirty="0" smtClean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sp>
          <p:nvSpPr>
            <p:cNvPr id="409" name="テキスト ボックス 408"/>
            <p:cNvSpPr txBox="1"/>
            <p:nvPr/>
          </p:nvSpPr>
          <p:spPr>
            <a:xfrm>
              <a:off x="7236296" y="1591628"/>
              <a:ext cx="889987" cy="2785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ja-JP" altLang="en-US" sz="1100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平成</a:t>
              </a:r>
              <a:r>
                <a:rPr lang="en-US" altLang="ja-JP" sz="1100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31</a:t>
              </a:r>
              <a:r>
                <a:rPr lang="ja-JP" altLang="en-US" sz="1100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年度</a:t>
              </a:r>
              <a:endParaRPr lang="en-US" altLang="ja-JP" sz="1100" b="1" dirty="0" smtClean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sp>
          <p:nvSpPr>
            <p:cNvPr id="21" name="角丸四角形 20"/>
            <p:cNvSpPr/>
            <p:nvPr/>
          </p:nvSpPr>
          <p:spPr>
            <a:xfrm>
              <a:off x="6015684" y="3112074"/>
              <a:ext cx="2052603" cy="236640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1" name="角丸四角形 410"/>
            <p:cNvSpPr/>
            <p:nvPr/>
          </p:nvSpPr>
          <p:spPr>
            <a:xfrm>
              <a:off x="2553802" y="3113673"/>
              <a:ext cx="3026310" cy="233442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2" name="テキスト ボックス 411"/>
            <p:cNvSpPr txBox="1"/>
            <p:nvPr/>
          </p:nvSpPr>
          <p:spPr>
            <a:xfrm>
              <a:off x="3082568" y="3108543"/>
              <a:ext cx="1947969" cy="2785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ja-JP" altLang="en-US" sz="1100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全体設計・根幹要素技術開発</a:t>
              </a:r>
              <a:endParaRPr lang="en-US" altLang="ja-JP" sz="1100" b="1" dirty="0" smtClean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sp>
          <p:nvSpPr>
            <p:cNvPr id="413" name="テキスト ボックス 412"/>
            <p:cNvSpPr txBox="1"/>
            <p:nvPr/>
          </p:nvSpPr>
          <p:spPr>
            <a:xfrm>
              <a:off x="6073680" y="3108543"/>
              <a:ext cx="2170728" cy="278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ja-JP" altLang="en-US" sz="1100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環境試験と無重力</a:t>
              </a:r>
              <a:r>
                <a:rPr lang="ja-JP" altLang="en-US" sz="1100" b="1" dirty="0">
                  <a:solidFill>
                    <a:srgbClr val="000000"/>
                  </a:solidFill>
                  <a:latin typeface="+mn-ea"/>
                  <a:ea typeface="+mn-ea"/>
                </a:rPr>
                <a:t>実験</a:t>
              </a:r>
              <a:r>
                <a:rPr lang="ja-JP" altLang="en-US" sz="1100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の実施</a:t>
              </a:r>
              <a:endParaRPr lang="en-US" altLang="ja-JP" sz="1100" b="1" dirty="0" smtClean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sp>
          <p:nvSpPr>
            <p:cNvPr id="420" name="テキスト ボックス 419"/>
            <p:cNvSpPr txBox="1"/>
            <p:nvPr/>
          </p:nvSpPr>
          <p:spPr>
            <a:xfrm>
              <a:off x="790628" y="1844824"/>
              <a:ext cx="1172116" cy="2785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ja-JP" altLang="en-US" sz="1100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全体の計画遂行</a:t>
              </a:r>
              <a:endParaRPr lang="en-US" altLang="ja-JP" sz="1100" b="1" dirty="0" smtClean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sp>
          <p:nvSpPr>
            <p:cNvPr id="421" name="テキスト ボックス 420"/>
            <p:cNvSpPr txBox="1"/>
            <p:nvPr/>
          </p:nvSpPr>
          <p:spPr>
            <a:xfrm>
              <a:off x="790628" y="3313448"/>
              <a:ext cx="1217000" cy="255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ja-JP" altLang="en-US" sz="1100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干渉計・試験マス</a:t>
              </a:r>
              <a:endParaRPr lang="en-US" altLang="ja-JP" sz="1100" b="1" dirty="0" smtClean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sp>
          <p:nvSpPr>
            <p:cNvPr id="422" name="テキスト ボックス 421"/>
            <p:cNvSpPr txBox="1"/>
            <p:nvPr/>
          </p:nvSpPr>
          <p:spPr>
            <a:xfrm>
              <a:off x="790628" y="3898417"/>
              <a:ext cx="1584176" cy="255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ja-JP" altLang="en-US" sz="1100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安定化レーザー光源</a:t>
              </a:r>
              <a:endParaRPr lang="en-US" altLang="ja-JP" sz="1100" b="1" dirty="0" smtClean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sp>
          <p:nvSpPr>
            <p:cNvPr id="423" name="テキスト ボックス 422"/>
            <p:cNvSpPr txBox="1"/>
            <p:nvPr/>
          </p:nvSpPr>
          <p:spPr>
            <a:xfrm>
              <a:off x="790628" y="4518614"/>
              <a:ext cx="1584176" cy="278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ja-JP" altLang="en-US" sz="1100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ドラッグフリー</a:t>
              </a:r>
              <a:r>
                <a:rPr lang="ja-JP" altLang="en-US" sz="1100" b="1" dirty="0">
                  <a:solidFill>
                    <a:srgbClr val="000000"/>
                  </a:solidFill>
                  <a:latin typeface="+mn-ea"/>
                  <a:ea typeface="+mn-ea"/>
                </a:rPr>
                <a:t>・</a:t>
              </a:r>
              <a:r>
                <a:rPr lang="ja-JP" altLang="en-US" sz="1100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スラスタ</a:t>
              </a:r>
              <a:endParaRPr lang="en-US" altLang="ja-JP" sz="1100" b="1" dirty="0" smtClean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cxnSp>
          <p:nvCxnSpPr>
            <p:cNvPr id="424" name="直線コネクタ 423"/>
            <p:cNvCxnSpPr/>
            <p:nvPr/>
          </p:nvCxnSpPr>
          <p:spPr>
            <a:xfrm>
              <a:off x="2407723" y="1564469"/>
              <a:ext cx="0" cy="343939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6" name="テキスト ボックス 425"/>
            <p:cNvSpPr txBox="1"/>
            <p:nvPr/>
          </p:nvSpPr>
          <p:spPr>
            <a:xfrm>
              <a:off x="2428993" y="3373486"/>
              <a:ext cx="1233030" cy="464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ja-JP" altLang="en-US" sz="1100" dirty="0" smtClean="0">
                  <a:solidFill>
                    <a:srgbClr val="000000"/>
                  </a:solidFill>
                  <a:latin typeface="+mn-ea"/>
                  <a:ea typeface="+mn-ea"/>
                </a:rPr>
                <a:t>振り子懸架された</a:t>
              </a:r>
              <a:endParaRPr lang="en-US" altLang="ja-JP" sz="1100" dirty="0" smtClean="0">
                <a:solidFill>
                  <a:srgbClr val="000000"/>
                </a:solidFill>
                <a:latin typeface="+mn-ea"/>
                <a:ea typeface="+mn-ea"/>
              </a:endParaRPr>
            </a:p>
            <a:p>
              <a:pPr>
                <a:lnSpc>
                  <a:spcPct val="110000"/>
                </a:lnSpc>
              </a:pPr>
              <a:r>
                <a:rPr lang="en-US" altLang="ja-JP" sz="1100" dirty="0">
                  <a:solidFill>
                    <a:srgbClr val="000000"/>
                  </a:solidFill>
                  <a:latin typeface="+mn-ea"/>
                  <a:ea typeface="+mn-ea"/>
                </a:rPr>
                <a:t> </a:t>
              </a:r>
              <a:r>
                <a:rPr lang="en-US" altLang="ja-JP" sz="1100" dirty="0" smtClean="0">
                  <a:solidFill>
                    <a:srgbClr val="000000"/>
                  </a:solidFill>
                  <a:latin typeface="+mn-ea"/>
                  <a:ea typeface="+mn-ea"/>
                </a:rPr>
                <a:t> BBM</a:t>
              </a:r>
              <a:r>
                <a:rPr lang="ja-JP" altLang="en-US" sz="1100" dirty="0" smtClean="0">
                  <a:solidFill>
                    <a:srgbClr val="000000"/>
                  </a:solidFill>
                  <a:latin typeface="+mn-ea"/>
                  <a:ea typeface="+mn-ea"/>
                </a:rPr>
                <a:t>の開発</a:t>
              </a:r>
              <a:endParaRPr lang="en-US" altLang="ja-JP" sz="1100" dirty="0" smtClean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sp>
          <p:nvSpPr>
            <p:cNvPr id="427" name="テキスト ボックス 426"/>
            <p:cNvSpPr txBox="1"/>
            <p:nvPr/>
          </p:nvSpPr>
          <p:spPr>
            <a:xfrm>
              <a:off x="3592166" y="3373486"/>
              <a:ext cx="1173719" cy="464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ja-JP" sz="1100" dirty="0" smtClean="0">
                  <a:solidFill>
                    <a:srgbClr val="000000"/>
                  </a:solidFill>
                  <a:latin typeface="+mn-ea"/>
                </a:rPr>
                <a:t>BBM</a:t>
              </a:r>
              <a:r>
                <a:rPr lang="ja-JP" altLang="en-US" sz="1100" dirty="0" err="1" smtClean="0">
                  <a:solidFill>
                    <a:srgbClr val="000000"/>
                  </a:solidFill>
                  <a:latin typeface="+mn-ea"/>
                </a:rPr>
                <a:t>の</a:t>
              </a:r>
              <a:r>
                <a:rPr lang="ja-JP" altLang="en-US" sz="1100" dirty="0" err="1" smtClean="0">
                  <a:solidFill>
                    <a:srgbClr val="000000"/>
                  </a:solidFill>
                  <a:latin typeface="+mn-ea"/>
                  <a:ea typeface="+mn-ea"/>
                </a:rPr>
                <a:t>真空槽</a:t>
              </a:r>
              <a:r>
                <a:rPr lang="ja-JP" altLang="en-US" sz="1100" dirty="0" smtClean="0">
                  <a:solidFill>
                    <a:srgbClr val="000000"/>
                  </a:solidFill>
                  <a:latin typeface="+mn-ea"/>
                  <a:ea typeface="+mn-ea"/>
                </a:rPr>
                <a:t>内</a:t>
              </a:r>
              <a:endParaRPr lang="en-US" altLang="ja-JP" sz="1100" dirty="0" smtClean="0">
                <a:solidFill>
                  <a:srgbClr val="000000"/>
                </a:solidFill>
                <a:latin typeface="+mn-ea"/>
                <a:ea typeface="+mn-ea"/>
              </a:endParaRPr>
            </a:p>
            <a:p>
              <a:pPr>
                <a:lnSpc>
                  <a:spcPct val="110000"/>
                </a:lnSpc>
              </a:pPr>
              <a:r>
                <a:rPr lang="ja-JP" altLang="en-US" sz="1100" dirty="0">
                  <a:solidFill>
                    <a:srgbClr val="000000"/>
                  </a:solidFill>
                  <a:latin typeface="+mn-ea"/>
                  <a:ea typeface="+mn-ea"/>
                </a:rPr>
                <a:t>　</a:t>
              </a:r>
              <a:r>
                <a:rPr lang="ja-JP" altLang="en-US" sz="1100" dirty="0" smtClean="0">
                  <a:solidFill>
                    <a:srgbClr val="000000"/>
                  </a:solidFill>
                  <a:latin typeface="+mn-ea"/>
                  <a:ea typeface="+mn-ea"/>
                </a:rPr>
                <a:t>での性能評価</a:t>
              </a:r>
              <a:endParaRPr lang="en-US" altLang="ja-JP" sz="1100" dirty="0" smtClean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sp>
          <p:nvSpPr>
            <p:cNvPr id="428" name="テキスト ボックス 427"/>
            <p:cNvSpPr txBox="1"/>
            <p:nvPr/>
          </p:nvSpPr>
          <p:spPr>
            <a:xfrm>
              <a:off x="4860032" y="3373486"/>
              <a:ext cx="1031051" cy="464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ja-JP" sz="1100" dirty="0">
                  <a:solidFill>
                    <a:srgbClr val="000000"/>
                  </a:solidFill>
                  <a:latin typeface="+mn-ea"/>
                </a:rPr>
                <a:t>E</a:t>
              </a:r>
              <a:r>
                <a:rPr lang="en-US" altLang="ja-JP" sz="1100" dirty="0" smtClean="0">
                  <a:solidFill>
                    <a:srgbClr val="000000"/>
                  </a:solidFill>
                  <a:latin typeface="+mn-ea"/>
                </a:rPr>
                <a:t>M</a:t>
              </a:r>
              <a:r>
                <a:rPr lang="ja-JP" altLang="en-US" sz="1100" dirty="0" smtClean="0">
                  <a:solidFill>
                    <a:srgbClr val="000000"/>
                  </a:solidFill>
                  <a:latin typeface="+mn-ea"/>
                </a:rPr>
                <a:t>の製作と</a:t>
              </a:r>
              <a:endParaRPr lang="en-US" altLang="ja-JP" sz="1100" dirty="0" smtClean="0">
                <a:solidFill>
                  <a:srgbClr val="000000"/>
                </a:solidFill>
                <a:latin typeface="+mn-ea"/>
              </a:endParaRPr>
            </a:p>
            <a:p>
              <a:pPr>
                <a:lnSpc>
                  <a:spcPct val="110000"/>
                </a:lnSpc>
              </a:pPr>
              <a:r>
                <a:rPr lang="ja-JP" altLang="en-US" sz="1100" dirty="0" smtClean="0">
                  <a:solidFill>
                    <a:srgbClr val="000000"/>
                  </a:solidFill>
                  <a:latin typeface="+mn-ea"/>
                </a:rPr>
                <a:t>各種環境試験</a:t>
              </a:r>
              <a:endParaRPr lang="en-US" altLang="ja-JP" sz="1100" dirty="0" smtClean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sp>
          <p:nvSpPr>
            <p:cNvPr id="429" name="テキスト ボックス 428"/>
            <p:cNvSpPr txBox="1"/>
            <p:nvPr/>
          </p:nvSpPr>
          <p:spPr>
            <a:xfrm>
              <a:off x="5940152" y="3629747"/>
              <a:ext cx="1181734" cy="464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ja-JP" altLang="en-US" sz="1100" dirty="0" smtClean="0">
                  <a:solidFill>
                    <a:srgbClr val="000000"/>
                  </a:solidFill>
                  <a:latin typeface="+mn-ea"/>
                </a:rPr>
                <a:t>第</a:t>
              </a:r>
              <a:r>
                <a:rPr lang="en-US" altLang="ja-JP" sz="1100" dirty="0" smtClean="0">
                  <a:solidFill>
                    <a:srgbClr val="000000"/>
                  </a:solidFill>
                  <a:latin typeface="+mn-ea"/>
                </a:rPr>
                <a:t>1</a:t>
              </a:r>
              <a:r>
                <a:rPr lang="ja-JP" altLang="en-US" sz="1100" dirty="0" smtClean="0">
                  <a:solidFill>
                    <a:srgbClr val="000000"/>
                  </a:solidFill>
                  <a:latin typeface="+mn-ea"/>
                </a:rPr>
                <a:t>次航空機実</a:t>
              </a:r>
              <a:endParaRPr lang="en-US" altLang="ja-JP" sz="1100" dirty="0" smtClean="0">
                <a:solidFill>
                  <a:srgbClr val="000000"/>
                </a:solidFill>
                <a:latin typeface="+mn-ea"/>
              </a:endParaRPr>
            </a:p>
            <a:p>
              <a:pPr>
                <a:lnSpc>
                  <a:spcPct val="110000"/>
                </a:lnSpc>
              </a:pPr>
              <a:r>
                <a:rPr lang="en-US" altLang="ja-JP" sz="1100" dirty="0">
                  <a:solidFill>
                    <a:srgbClr val="000000"/>
                  </a:solidFill>
                  <a:latin typeface="+mn-ea"/>
                </a:rPr>
                <a:t> </a:t>
              </a:r>
              <a:r>
                <a:rPr lang="ja-JP" altLang="en-US" sz="1100" dirty="0" smtClean="0">
                  <a:solidFill>
                    <a:srgbClr val="000000"/>
                  </a:solidFill>
                  <a:latin typeface="+mn-ea"/>
                </a:rPr>
                <a:t>験の準備と実施</a:t>
              </a:r>
              <a:endParaRPr lang="en-US" altLang="ja-JP" sz="1100" dirty="0" smtClean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sp>
          <p:nvSpPr>
            <p:cNvPr id="430" name="テキスト ボックス 429"/>
            <p:cNvSpPr txBox="1"/>
            <p:nvPr/>
          </p:nvSpPr>
          <p:spPr>
            <a:xfrm>
              <a:off x="7092280" y="3850003"/>
              <a:ext cx="1181734" cy="464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ja-JP" altLang="en-US" sz="1100" dirty="0" smtClean="0">
                  <a:solidFill>
                    <a:srgbClr val="000000"/>
                  </a:solidFill>
                  <a:latin typeface="+mn-ea"/>
                </a:rPr>
                <a:t>第</a:t>
              </a:r>
              <a:r>
                <a:rPr lang="en-US" altLang="ja-JP" sz="1100" dirty="0">
                  <a:solidFill>
                    <a:srgbClr val="000000"/>
                  </a:solidFill>
                  <a:latin typeface="+mn-ea"/>
                </a:rPr>
                <a:t>2</a:t>
              </a:r>
              <a:r>
                <a:rPr lang="ja-JP" altLang="en-US" sz="1100" dirty="0" smtClean="0">
                  <a:solidFill>
                    <a:srgbClr val="000000"/>
                  </a:solidFill>
                  <a:latin typeface="+mn-ea"/>
                </a:rPr>
                <a:t>次航空機実</a:t>
              </a:r>
              <a:endParaRPr lang="en-US" altLang="ja-JP" sz="1100" dirty="0" smtClean="0">
                <a:solidFill>
                  <a:srgbClr val="000000"/>
                </a:solidFill>
                <a:latin typeface="+mn-ea"/>
              </a:endParaRPr>
            </a:p>
            <a:p>
              <a:pPr>
                <a:lnSpc>
                  <a:spcPct val="110000"/>
                </a:lnSpc>
              </a:pPr>
              <a:r>
                <a:rPr lang="en-US" altLang="ja-JP" sz="1100" dirty="0">
                  <a:solidFill>
                    <a:srgbClr val="000000"/>
                  </a:solidFill>
                  <a:latin typeface="+mn-ea"/>
                </a:rPr>
                <a:t> </a:t>
              </a:r>
              <a:r>
                <a:rPr lang="ja-JP" altLang="en-US" sz="1100" dirty="0" smtClean="0">
                  <a:solidFill>
                    <a:srgbClr val="000000"/>
                  </a:solidFill>
                  <a:latin typeface="+mn-ea"/>
                </a:rPr>
                <a:t>験の準備と実施</a:t>
              </a:r>
              <a:endParaRPr lang="en-US" altLang="ja-JP" sz="1100" dirty="0" smtClean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sp>
          <p:nvSpPr>
            <p:cNvPr id="433" name="テキスト ボックス 432"/>
            <p:cNvSpPr txBox="1"/>
            <p:nvPr/>
          </p:nvSpPr>
          <p:spPr>
            <a:xfrm>
              <a:off x="2411760" y="3934788"/>
              <a:ext cx="1215397" cy="464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ja-JP" sz="1100" dirty="0" smtClean="0">
                  <a:solidFill>
                    <a:srgbClr val="000000"/>
                  </a:solidFill>
                  <a:latin typeface="+mn-ea"/>
                  <a:ea typeface="+mn-ea"/>
                </a:rPr>
                <a:t>BBM2</a:t>
              </a:r>
              <a:r>
                <a:rPr lang="ja-JP" altLang="en-US" sz="1100" dirty="0" smtClean="0">
                  <a:solidFill>
                    <a:srgbClr val="000000"/>
                  </a:solidFill>
                  <a:latin typeface="+mn-ea"/>
                  <a:ea typeface="+mn-ea"/>
                </a:rPr>
                <a:t>の開発と</a:t>
              </a:r>
              <a:endParaRPr lang="en-US" altLang="ja-JP" sz="1100" dirty="0" smtClean="0">
                <a:solidFill>
                  <a:srgbClr val="000000"/>
                </a:solidFill>
                <a:latin typeface="+mn-ea"/>
                <a:ea typeface="+mn-ea"/>
              </a:endParaRPr>
            </a:p>
            <a:p>
              <a:pPr>
                <a:lnSpc>
                  <a:spcPct val="110000"/>
                </a:lnSpc>
              </a:pPr>
              <a:r>
                <a:rPr lang="ja-JP" altLang="en-US" sz="1100" dirty="0" smtClean="0">
                  <a:solidFill>
                    <a:srgbClr val="000000"/>
                  </a:solidFill>
                  <a:latin typeface="+mn-ea"/>
                  <a:ea typeface="+mn-ea"/>
                </a:rPr>
                <a:t>絶対安定度評価</a:t>
              </a:r>
              <a:endParaRPr lang="en-US" altLang="ja-JP" sz="1100" dirty="0" smtClean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sp>
          <p:nvSpPr>
            <p:cNvPr id="435" name="テキスト ボックス 434"/>
            <p:cNvSpPr txBox="1"/>
            <p:nvPr/>
          </p:nvSpPr>
          <p:spPr>
            <a:xfrm>
              <a:off x="3644605" y="3934788"/>
              <a:ext cx="1031051" cy="464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ja-JP" sz="1100" dirty="0">
                  <a:solidFill>
                    <a:srgbClr val="000000"/>
                  </a:solidFill>
                  <a:latin typeface="+mn-ea"/>
                </a:rPr>
                <a:t>E</a:t>
              </a:r>
              <a:r>
                <a:rPr lang="en-US" altLang="ja-JP" sz="1100" dirty="0" smtClean="0">
                  <a:solidFill>
                    <a:srgbClr val="000000"/>
                  </a:solidFill>
                  <a:latin typeface="+mn-ea"/>
                </a:rPr>
                <a:t>M</a:t>
              </a:r>
              <a:r>
                <a:rPr lang="ja-JP" altLang="en-US" sz="1100" dirty="0" smtClean="0">
                  <a:solidFill>
                    <a:srgbClr val="000000"/>
                  </a:solidFill>
                  <a:latin typeface="+mn-ea"/>
                </a:rPr>
                <a:t>の製作と</a:t>
              </a:r>
              <a:endParaRPr lang="en-US" altLang="ja-JP" sz="1100" dirty="0" smtClean="0">
                <a:solidFill>
                  <a:srgbClr val="000000"/>
                </a:solidFill>
                <a:latin typeface="+mn-ea"/>
              </a:endParaRPr>
            </a:p>
            <a:p>
              <a:pPr>
                <a:lnSpc>
                  <a:spcPct val="110000"/>
                </a:lnSpc>
              </a:pPr>
              <a:r>
                <a:rPr lang="ja-JP" altLang="en-US" sz="1100" dirty="0" smtClean="0">
                  <a:solidFill>
                    <a:srgbClr val="000000"/>
                  </a:solidFill>
                  <a:latin typeface="+mn-ea"/>
                </a:rPr>
                <a:t>各種環境試験</a:t>
              </a:r>
              <a:endParaRPr lang="en-US" altLang="ja-JP" sz="1100" dirty="0" smtClean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sp>
          <p:nvSpPr>
            <p:cNvPr id="26" name="曲折矢印 25"/>
            <p:cNvSpPr/>
            <p:nvPr/>
          </p:nvSpPr>
          <p:spPr>
            <a:xfrm rot="16200000" flipV="1">
              <a:off x="4979089" y="3596963"/>
              <a:ext cx="387453" cy="744194"/>
            </a:xfrm>
            <a:prstGeom prst="bentArrow">
              <a:avLst>
                <a:gd name="adj1" fmla="val 25963"/>
                <a:gd name="adj2" fmla="val 50000"/>
                <a:gd name="adj3" fmla="val 25000"/>
                <a:gd name="adj4" fmla="val 2576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38" name="テキスト ボックス 437"/>
            <p:cNvSpPr txBox="1"/>
            <p:nvPr/>
          </p:nvSpPr>
          <p:spPr>
            <a:xfrm>
              <a:off x="5370686" y="3996355"/>
              <a:ext cx="595035" cy="227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ja-JP" altLang="en-US" sz="800" dirty="0" smtClean="0">
                  <a:solidFill>
                    <a:srgbClr val="000000"/>
                  </a:solidFill>
                  <a:latin typeface="+mn-ea"/>
                </a:rPr>
                <a:t>組み込み</a:t>
              </a:r>
              <a:endParaRPr lang="en-US" altLang="ja-JP" sz="800" dirty="0" smtClean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sp>
          <p:nvSpPr>
            <p:cNvPr id="27" name="角丸四角形 26"/>
            <p:cNvSpPr/>
            <p:nvPr/>
          </p:nvSpPr>
          <p:spPr>
            <a:xfrm>
              <a:off x="2483768" y="4593746"/>
              <a:ext cx="2197412" cy="32129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0" name="テキスト ボックス 439"/>
            <p:cNvSpPr txBox="1"/>
            <p:nvPr/>
          </p:nvSpPr>
          <p:spPr>
            <a:xfrm>
              <a:off x="2529324" y="4632271"/>
              <a:ext cx="178446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ja-JP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rPr>
                <a:t>2</a:t>
              </a:r>
              <a:r>
                <a:rPr lang="ja-JP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rPr>
                <a:t>次元実験 </a:t>
              </a:r>
              <a:r>
                <a:rPr lang="en-US" altLang="ja-JP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rPr>
                <a:t>(</a:t>
              </a:r>
              <a:r>
                <a:rPr lang="en-US" altLang="ja-JP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JAXA</a:t>
              </a:r>
              <a:r>
                <a:rPr lang="ja-JP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経費に</a:t>
              </a:r>
              <a:r>
                <a:rPr lang="ja-JP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よる</a:t>
              </a:r>
              <a:r>
                <a:rPr lang="en-US" altLang="ja-JP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)</a:t>
              </a:r>
              <a:endParaRPr lang="en-US" altLang="ja-JP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441" name="テキスト ボックス 440"/>
            <p:cNvSpPr txBox="1"/>
            <p:nvPr/>
          </p:nvSpPr>
          <p:spPr>
            <a:xfrm>
              <a:off x="4733434" y="4519970"/>
              <a:ext cx="2271121" cy="441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ja-JP" altLang="en-US" sz="1100" dirty="0" smtClean="0">
                  <a:solidFill>
                    <a:srgbClr val="000000"/>
                  </a:solidFill>
                  <a:latin typeface="+mn-ea"/>
                  <a:ea typeface="+mn-ea"/>
                </a:rPr>
                <a:t>航空機実験装置の開発および、</a:t>
              </a:r>
              <a:endParaRPr lang="en-US" altLang="ja-JP" sz="1100" dirty="0" smtClean="0">
                <a:solidFill>
                  <a:srgbClr val="000000"/>
                </a:solidFill>
                <a:latin typeface="+mn-ea"/>
                <a:ea typeface="+mn-ea"/>
              </a:endParaRPr>
            </a:p>
            <a:p>
              <a:pPr>
                <a:lnSpc>
                  <a:spcPct val="110000"/>
                </a:lnSpc>
              </a:pPr>
              <a:r>
                <a:rPr lang="ja-JP" altLang="en-US" sz="1100" dirty="0" smtClean="0">
                  <a:solidFill>
                    <a:srgbClr val="000000"/>
                  </a:solidFill>
                  <a:latin typeface="+mn-ea"/>
                  <a:ea typeface="+mn-ea"/>
                </a:rPr>
                <a:t>制御システムシミュレーション検討</a:t>
              </a:r>
              <a:endParaRPr lang="en-US" altLang="ja-JP" sz="1100" dirty="0" smtClean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sp>
          <p:nvSpPr>
            <p:cNvPr id="442" name="曲折矢印 441"/>
            <p:cNvSpPr/>
            <p:nvPr/>
          </p:nvSpPr>
          <p:spPr>
            <a:xfrm rot="16200000" flipV="1">
              <a:off x="6976181" y="4248450"/>
              <a:ext cx="387453" cy="587304"/>
            </a:xfrm>
            <a:prstGeom prst="bentArrow">
              <a:avLst>
                <a:gd name="adj1" fmla="val 25963"/>
                <a:gd name="adj2" fmla="val 50000"/>
                <a:gd name="adj3" fmla="val 25000"/>
                <a:gd name="adj4" fmla="val 2576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43" name="テキスト ボックス 442"/>
            <p:cNvSpPr txBox="1"/>
            <p:nvPr/>
          </p:nvSpPr>
          <p:spPr>
            <a:xfrm>
              <a:off x="7289333" y="4569397"/>
              <a:ext cx="595035" cy="227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ja-JP" altLang="en-US" sz="800" dirty="0" smtClean="0">
                  <a:solidFill>
                    <a:srgbClr val="000000"/>
                  </a:solidFill>
                  <a:latin typeface="+mn-ea"/>
                </a:rPr>
                <a:t>組み込み</a:t>
              </a:r>
              <a:endParaRPr lang="en-US" altLang="ja-JP" sz="800" dirty="0" smtClean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sp>
          <p:nvSpPr>
            <p:cNvPr id="447" name="テキスト ボックス 446"/>
            <p:cNvSpPr txBox="1"/>
            <p:nvPr/>
          </p:nvSpPr>
          <p:spPr>
            <a:xfrm>
              <a:off x="960446" y="2060848"/>
              <a:ext cx="1372492" cy="255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ja-JP" altLang="en-US" sz="1100" dirty="0" smtClean="0">
                  <a:solidFill>
                    <a:srgbClr val="3366FF"/>
                  </a:solidFill>
                  <a:latin typeface="+mn-ea"/>
                  <a:ea typeface="+mn-ea"/>
                </a:rPr>
                <a:t>中村・田中 </a:t>
              </a:r>
              <a:r>
                <a:rPr lang="en-US" altLang="ja-JP" sz="1100" dirty="0" smtClean="0">
                  <a:solidFill>
                    <a:srgbClr val="3366FF"/>
                  </a:solidFill>
                  <a:latin typeface="+mn-ea"/>
                  <a:ea typeface="+mn-ea"/>
                </a:rPr>
                <a:t>(</a:t>
              </a:r>
              <a:r>
                <a:rPr lang="ja-JP" altLang="en-US" sz="1100" dirty="0" smtClean="0">
                  <a:solidFill>
                    <a:srgbClr val="3366FF"/>
                  </a:solidFill>
                  <a:latin typeface="+mn-ea"/>
                  <a:ea typeface="+mn-ea"/>
                </a:rPr>
                <a:t>京都大</a:t>
              </a:r>
              <a:r>
                <a:rPr lang="en-US" altLang="ja-JP" sz="1100" dirty="0" smtClean="0">
                  <a:solidFill>
                    <a:srgbClr val="3366FF"/>
                  </a:solidFill>
                  <a:latin typeface="+mn-ea"/>
                  <a:ea typeface="+mn-ea"/>
                </a:rPr>
                <a:t>)</a:t>
              </a:r>
            </a:p>
          </p:txBody>
        </p:sp>
        <p:sp>
          <p:nvSpPr>
            <p:cNvPr id="449" name="角丸四角形 448"/>
            <p:cNvSpPr/>
            <p:nvPr/>
          </p:nvSpPr>
          <p:spPr>
            <a:xfrm>
              <a:off x="2555776" y="2158983"/>
              <a:ext cx="4032448" cy="24886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8" name="テキスト ボックス 447"/>
            <p:cNvSpPr txBox="1"/>
            <p:nvPr/>
          </p:nvSpPr>
          <p:spPr>
            <a:xfrm>
              <a:off x="2868435" y="2163927"/>
              <a:ext cx="3575773" cy="278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ja-JP" altLang="en-US" sz="1100" dirty="0" smtClean="0">
                  <a:solidFill>
                    <a:srgbClr val="000000"/>
                  </a:solidFill>
                  <a:latin typeface="+mn-ea"/>
                  <a:ea typeface="+mn-ea"/>
                </a:rPr>
                <a:t>重力波源の理論的研究、および</a:t>
              </a:r>
              <a:r>
                <a:rPr lang="en-US" altLang="ja-JP" sz="1100" dirty="0" smtClean="0">
                  <a:solidFill>
                    <a:srgbClr val="000000"/>
                  </a:solidFill>
                  <a:latin typeface="+mn-ea"/>
                  <a:ea typeface="+mn-ea"/>
                </a:rPr>
                <a:t>DECIGO</a:t>
              </a:r>
              <a:r>
                <a:rPr lang="ja-JP" altLang="en-US" sz="1100" dirty="0" smtClean="0">
                  <a:solidFill>
                    <a:srgbClr val="000000"/>
                  </a:solidFill>
                  <a:latin typeface="+mn-ea"/>
                  <a:ea typeface="+mn-ea"/>
                </a:rPr>
                <a:t>のミッション検討</a:t>
              </a:r>
              <a:endParaRPr lang="en-US" altLang="ja-JP" sz="1100" dirty="0" smtClean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sp>
          <p:nvSpPr>
            <p:cNvPr id="451" name="角丸四角形 450"/>
            <p:cNvSpPr/>
            <p:nvPr/>
          </p:nvSpPr>
          <p:spPr>
            <a:xfrm>
              <a:off x="6807254" y="2060848"/>
              <a:ext cx="1388053" cy="52815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0" name="テキスト ボックス 449"/>
            <p:cNvSpPr txBox="1"/>
            <p:nvPr/>
          </p:nvSpPr>
          <p:spPr>
            <a:xfrm>
              <a:off x="6836860" y="2135298"/>
              <a:ext cx="1313180" cy="464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ja-JP" altLang="en-US" sz="1100" dirty="0" smtClean="0">
                  <a:solidFill>
                    <a:srgbClr val="000000"/>
                  </a:solidFill>
                  <a:latin typeface="+mn-ea"/>
                  <a:ea typeface="+mn-ea"/>
                </a:rPr>
                <a:t>無重力実験データ</a:t>
              </a:r>
              <a:endParaRPr lang="en-US" altLang="ja-JP" sz="1100" dirty="0" smtClean="0">
                <a:solidFill>
                  <a:srgbClr val="000000"/>
                </a:solidFill>
                <a:latin typeface="+mn-ea"/>
                <a:ea typeface="+mn-ea"/>
              </a:endParaRPr>
            </a:p>
            <a:p>
              <a:pPr>
                <a:lnSpc>
                  <a:spcPct val="110000"/>
                </a:lnSpc>
              </a:pPr>
              <a:r>
                <a:rPr lang="ja-JP" altLang="en-US" sz="1100" dirty="0" smtClean="0">
                  <a:solidFill>
                    <a:srgbClr val="000000"/>
                  </a:solidFill>
                  <a:latin typeface="+mn-ea"/>
                  <a:ea typeface="+mn-ea"/>
                </a:rPr>
                <a:t>の重力波探査</a:t>
              </a:r>
              <a:r>
                <a:rPr lang="ja-JP" altLang="en-US" sz="1100" dirty="0" smtClean="0">
                  <a:solidFill>
                    <a:srgbClr val="000000"/>
                  </a:solidFill>
                  <a:latin typeface="+mn-ea"/>
                </a:rPr>
                <a:t>解析</a:t>
              </a:r>
              <a:endParaRPr lang="en-US" altLang="ja-JP" sz="1100" dirty="0" smtClean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sp>
          <p:nvSpPr>
            <p:cNvPr id="452" name="テキスト ボックス 451"/>
            <p:cNvSpPr txBox="1"/>
            <p:nvPr/>
          </p:nvSpPr>
          <p:spPr>
            <a:xfrm>
              <a:off x="968974" y="2764295"/>
              <a:ext cx="1019831" cy="2785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ja-JP" altLang="en-US" sz="1100" dirty="0" smtClean="0">
                  <a:solidFill>
                    <a:srgbClr val="3366FF"/>
                  </a:solidFill>
                  <a:latin typeface="+mn-ea"/>
                  <a:ea typeface="+mn-ea"/>
                </a:rPr>
                <a:t>安東 </a:t>
              </a:r>
              <a:r>
                <a:rPr lang="en-US" altLang="ja-JP" sz="1100" dirty="0" smtClean="0">
                  <a:solidFill>
                    <a:srgbClr val="3366FF"/>
                  </a:solidFill>
                  <a:latin typeface="+mn-ea"/>
                  <a:ea typeface="+mn-ea"/>
                </a:rPr>
                <a:t>(</a:t>
              </a:r>
              <a:r>
                <a:rPr lang="ja-JP" altLang="en-US" sz="1100" dirty="0">
                  <a:solidFill>
                    <a:srgbClr val="3366FF"/>
                  </a:solidFill>
                  <a:latin typeface="+mn-ea"/>
                  <a:ea typeface="+mn-ea"/>
                </a:rPr>
                <a:t>東京</a:t>
              </a:r>
              <a:r>
                <a:rPr lang="ja-JP" altLang="en-US" sz="1100" dirty="0" smtClean="0">
                  <a:solidFill>
                    <a:srgbClr val="3366FF"/>
                  </a:solidFill>
                  <a:latin typeface="+mn-ea"/>
                  <a:ea typeface="+mn-ea"/>
                </a:rPr>
                <a:t>大</a:t>
              </a:r>
              <a:r>
                <a:rPr lang="en-US" altLang="ja-JP" sz="1100" dirty="0" smtClean="0">
                  <a:solidFill>
                    <a:srgbClr val="3366FF"/>
                  </a:solidFill>
                  <a:latin typeface="+mn-ea"/>
                  <a:ea typeface="+mn-ea"/>
                </a:rPr>
                <a:t>)</a:t>
              </a:r>
            </a:p>
          </p:txBody>
        </p:sp>
        <p:sp>
          <p:nvSpPr>
            <p:cNvPr id="453" name="テキスト ボックス 452"/>
            <p:cNvSpPr txBox="1"/>
            <p:nvPr/>
          </p:nvSpPr>
          <p:spPr>
            <a:xfrm>
              <a:off x="954182" y="2251530"/>
              <a:ext cx="1513556" cy="2785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ja-JP" altLang="en-US" sz="1100" dirty="0">
                  <a:solidFill>
                    <a:srgbClr val="3366FF"/>
                  </a:solidFill>
                  <a:latin typeface="+mn-ea"/>
                  <a:ea typeface="+mn-ea"/>
                </a:rPr>
                <a:t>神田</a:t>
              </a:r>
              <a:r>
                <a:rPr lang="ja-JP" altLang="en-US" sz="1100" dirty="0" smtClean="0">
                  <a:solidFill>
                    <a:srgbClr val="3366FF"/>
                  </a:solidFill>
                  <a:latin typeface="+mn-ea"/>
                  <a:ea typeface="+mn-ea"/>
                </a:rPr>
                <a:t> </a:t>
              </a:r>
              <a:r>
                <a:rPr lang="en-US" altLang="ja-JP" sz="1100" dirty="0" smtClean="0">
                  <a:solidFill>
                    <a:srgbClr val="3366FF"/>
                  </a:solidFill>
                  <a:latin typeface="+mn-ea"/>
                  <a:ea typeface="+mn-ea"/>
                </a:rPr>
                <a:t>(</a:t>
              </a:r>
              <a:r>
                <a:rPr lang="ja-JP" altLang="en-US" sz="1100" dirty="0" smtClean="0">
                  <a:solidFill>
                    <a:srgbClr val="3366FF"/>
                  </a:solidFill>
                  <a:latin typeface="+mn-ea"/>
                  <a:ea typeface="+mn-ea"/>
                </a:rPr>
                <a:t>大阪市大・連携</a:t>
              </a:r>
              <a:r>
                <a:rPr lang="en-US" altLang="ja-JP" sz="1100" dirty="0" smtClean="0">
                  <a:solidFill>
                    <a:srgbClr val="3366FF"/>
                  </a:solidFill>
                  <a:latin typeface="+mn-ea"/>
                  <a:ea typeface="+mn-ea"/>
                </a:rPr>
                <a:t>)</a:t>
              </a:r>
            </a:p>
          </p:txBody>
        </p:sp>
        <p:sp>
          <p:nvSpPr>
            <p:cNvPr id="454" name="テキスト ボックス 453"/>
            <p:cNvSpPr txBox="1"/>
            <p:nvPr/>
          </p:nvSpPr>
          <p:spPr>
            <a:xfrm>
              <a:off x="991354" y="3555598"/>
              <a:ext cx="1443024" cy="2785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ja-JP" altLang="en-US" sz="1100" dirty="0" smtClean="0">
                  <a:solidFill>
                    <a:srgbClr val="3366FF"/>
                  </a:solidFill>
                  <a:latin typeface="+mn-ea"/>
                  <a:ea typeface="+mn-ea"/>
                </a:rPr>
                <a:t>阿久津 </a:t>
              </a:r>
              <a:r>
                <a:rPr lang="en-US" altLang="ja-JP" sz="1100" dirty="0" smtClean="0">
                  <a:solidFill>
                    <a:srgbClr val="3366FF"/>
                  </a:solidFill>
                  <a:latin typeface="+mn-ea"/>
                  <a:ea typeface="+mn-ea"/>
                </a:rPr>
                <a:t>(</a:t>
              </a:r>
              <a:r>
                <a:rPr lang="ja-JP" altLang="en-US" sz="1100" dirty="0" smtClean="0">
                  <a:solidFill>
                    <a:srgbClr val="3366FF"/>
                  </a:solidFill>
                  <a:latin typeface="+mn-ea"/>
                  <a:ea typeface="+mn-ea"/>
                </a:rPr>
                <a:t>国立</a:t>
              </a:r>
              <a:r>
                <a:rPr lang="ja-JP" altLang="en-US" sz="1100" dirty="0">
                  <a:solidFill>
                    <a:srgbClr val="3366FF"/>
                  </a:solidFill>
                  <a:latin typeface="+mn-ea"/>
                  <a:ea typeface="+mn-ea"/>
                </a:rPr>
                <a:t>天文台</a:t>
              </a:r>
              <a:r>
                <a:rPr lang="en-US" altLang="ja-JP" sz="1100" dirty="0" smtClean="0">
                  <a:solidFill>
                    <a:srgbClr val="3366FF"/>
                  </a:solidFill>
                  <a:latin typeface="+mn-ea"/>
                  <a:ea typeface="+mn-ea"/>
                </a:rPr>
                <a:t>)</a:t>
              </a:r>
            </a:p>
          </p:txBody>
        </p:sp>
        <p:sp>
          <p:nvSpPr>
            <p:cNvPr id="455" name="テキスト ボックス 454"/>
            <p:cNvSpPr txBox="1"/>
            <p:nvPr/>
          </p:nvSpPr>
          <p:spPr>
            <a:xfrm>
              <a:off x="997727" y="4121402"/>
              <a:ext cx="1301959" cy="2785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ja-JP" altLang="en-US" sz="1100" dirty="0">
                  <a:solidFill>
                    <a:srgbClr val="3366FF"/>
                  </a:solidFill>
                  <a:latin typeface="+mn-ea"/>
                  <a:ea typeface="+mn-ea"/>
                </a:rPr>
                <a:t>武者</a:t>
              </a:r>
              <a:r>
                <a:rPr lang="ja-JP" altLang="en-US" sz="1100" dirty="0" smtClean="0">
                  <a:solidFill>
                    <a:srgbClr val="3366FF"/>
                  </a:solidFill>
                  <a:latin typeface="+mn-ea"/>
                  <a:ea typeface="+mn-ea"/>
                </a:rPr>
                <a:t> </a:t>
              </a:r>
              <a:r>
                <a:rPr lang="en-US" altLang="ja-JP" sz="1100" dirty="0" smtClean="0">
                  <a:solidFill>
                    <a:srgbClr val="3366FF"/>
                  </a:solidFill>
                  <a:latin typeface="+mn-ea"/>
                  <a:ea typeface="+mn-ea"/>
                </a:rPr>
                <a:t>(</a:t>
              </a:r>
              <a:r>
                <a:rPr lang="ja-JP" altLang="en-US" sz="1100" dirty="0" smtClean="0">
                  <a:solidFill>
                    <a:srgbClr val="3366FF"/>
                  </a:solidFill>
                  <a:latin typeface="+mn-ea"/>
                  <a:ea typeface="+mn-ea"/>
                </a:rPr>
                <a:t>電気通信大</a:t>
              </a:r>
              <a:r>
                <a:rPr lang="en-US" altLang="ja-JP" sz="1100" dirty="0" smtClean="0">
                  <a:solidFill>
                    <a:srgbClr val="3366FF"/>
                  </a:solidFill>
                  <a:latin typeface="+mn-ea"/>
                  <a:ea typeface="+mn-ea"/>
                </a:rPr>
                <a:t>)</a:t>
              </a:r>
            </a:p>
          </p:txBody>
        </p:sp>
        <p:sp>
          <p:nvSpPr>
            <p:cNvPr id="456" name="テキスト ボックス 455"/>
            <p:cNvSpPr txBox="1"/>
            <p:nvPr/>
          </p:nvSpPr>
          <p:spPr>
            <a:xfrm>
              <a:off x="989018" y="4734638"/>
              <a:ext cx="1019831" cy="2785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ja-JP" altLang="en-US" sz="1100" dirty="0">
                  <a:solidFill>
                    <a:srgbClr val="3366FF"/>
                  </a:solidFill>
                  <a:latin typeface="+mn-ea"/>
                  <a:ea typeface="+mn-ea"/>
                </a:rPr>
                <a:t>佐藤</a:t>
              </a:r>
              <a:r>
                <a:rPr lang="ja-JP" altLang="en-US" sz="1100" dirty="0" smtClean="0">
                  <a:solidFill>
                    <a:srgbClr val="3366FF"/>
                  </a:solidFill>
                  <a:latin typeface="+mn-ea"/>
                  <a:ea typeface="+mn-ea"/>
                </a:rPr>
                <a:t> </a:t>
              </a:r>
              <a:r>
                <a:rPr lang="en-US" altLang="ja-JP" sz="1100" dirty="0" smtClean="0">
                  <a:solidFill>
                    <a:srgbClr val="3366FF"/>
                  </a:solidFill>
                  <a:latin typeface="+mn-ea"/>
                  <a:ea typeface="+mn-ea"/>
                </a:rPr>
                <a:t>(</a:t>
              </a:r>
              <a:r>
                <a:rPr lang="ja-JP" altLang="en-US" sz="1100" dirty="0" smtClean="0">
                  <a:solidFill>
                    <a:srgbClr val="3366FF"/>
                  </a:solidFill>
                  <a:latin typeface="+mn-ea"/>
                  <a:ea typeface="+mn-ea"/>
                </a:rPr>
                <a:t>法制大</a:t>
              </a:r>
              <a:r>
                <a:rPr lang="en-US" altLang="ja-JP" sz="1100" dirty="0" smtClean="0">
                  <a:solidFill>
                    <a:srgbClr val="3366FF"/>
                  </a:solidFill>
                  <a:latin typeface="+mn-ea"/>
                  <a:ea typeface="+mn-ea"/>
                </a:rPr>
                <a:t>)</a:t>
              </a:r>
            </a:p>
          </p:txBody>
        </p:sp>
        <p:sp>
          <p:nvSpPr>
            <p:cNvPr id="457" name="テキスト ボックス 456"/>
            <p:cNvSpPr txBox="1"/>
            <p:nvPr/>
          </p:nvSpPr>
          <p:spPr>
            <a:xfrm>
              <a:off x="963701" y="2980319"/>
              <a:ext cx="1160895" cy="2785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ja-JP" altLang="en-US" sz="1100" dirty="0" smtClean="0">
                  <a:solidFill>
                    <a:srgbClr val="3366FF"/>
                  </a:solidFill>
                  <a:latin typeface="+mn-ea"/>
                  <a:ea typeface="+mn-ea"/>
                </a:rPr>
                <a:t>玄蕃 </a:t>
              </a:r>
              <a:r>
                <a:rPr lang="en-US" altLang="ja-JP" sz="1100" dirty="0" smtClean="0">
                  <a:solidFill>
                    <a:srgbClr val="3366FF"/>
                  </a:solidFill>
                  <a:latin typeface="+mn-ea"/>
                  <a:ea typeface="+mn-ea"/>
                </a:rPr>
                <a:t>(</a:t>
              </a:r>
              <a:r>
                <a:rPr lang="ja-JP" altLang="en-US" sz="1100" dirty="0" smtClean="0">
                  <a:solidFill>
                    <a:srgbClr val="3366FF"/>
                  </a:solidFill>
                  <a:latin typeface="+mn-ea"/>
                  <a:ea typeface="+mn-ea"/>
                </a:rPr>
                <a:t>三菱重工</a:t>
              </a:r>
              <a:r>
                <a:rPr lang="en-US" altLang="ja-JP" sz="1100" dirty="0" smtClean="0">
                  <a:solidFill>
                    <a:srgbClr val="3366FF"/>
                  </a:solidFill>
                  <a:latin typeface="+mn-ea"/>
                  <a:ea typeface="+mn-ea"/>
                </a:rPr>
                <a:t>)</a:t>
              </a:r>
            </a:p>
          </p:txBody>
        </p:sp>
        <p:sp>
          <p:nvSpPr>
            <p:cNvPr id="458" name="テキスト ボックス 457"/>
            <p:cNvSpPr txBox="1"/>
            <p:nvPr/>
          </p:nvSpPr>
          <p:spPr>
            <a:xfrm>
              <a:off x="790628" y="2527732"/>
              <a:ext cx="1885453" cy="255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ja-JP" altLang="en-US" sz="1100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航空機実験・相乗りミッション</a:t>
              </a:r>
              <a:endParaRPr lang="en-US" altLang="ja-JP" sz="1100" b="1" dirty="0" smtClean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sp>
          <p:nvSpPr>
            <p:cNvPr id="459" name="角丸四角形 458"/>
            <p:cNvSpPr/>
            <p:nvPr/>
          </p:nvSpPr>
          <p:spPr>
            <a:xfrm>
              <a:off x="2564485" y="2704761"/>
              <a:ext cx="2827534" cy="24886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60" name="テキスト ボックス 459"/>
            <p:cNvSpPr txBox="1"/>
            <p:nvPr/>
          </p:nvSpPr>
          <p:spPr>
            <a:xfrm>
              <a:off x="2808972" y="2718414"/>
              <a:ext cx="2549659" cy="278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ja-JP" altLang="en-US" sz="1100" dirty="0">
                  <a:solidFill>
                    <a:srgbClr val="000000"/>
                  </a:solidFill>
                  <a:latin typeface="+mn-ea"/>
                  <a:ea typeface="+mn-ea"/>
                </a:rPr>
                <a:t>相乗</a:t>
              </a:r>
              <a:r>
                <a:rPr lang="ja-JP" altLang="en-US" sz="1100" dirty="0" smtClean="0">
                  <a:solidFill>
                    <a:srgbClr val="000000"/>
                  </a:solidFill>
                  <a:latin typeface="+mn-ea"/>
                  <a:ea typeface="+mn-ea"/>
                </a:rPr>
                <a:t>りミッションの可能性・システム検討</a:t>
              </a:r>
              <a:endParaRPr lang="en-US" altLang="ja-JP" sz="1100" dirty="0" smtClean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sp>
          <p:nvSpPr>
            <p:cNvPr id="462" name="角丸四角形 461"/>
            <p:cNvSpPr/>
            <p:nvPr/>
          </p:nvSpPr>
          <p:spPr>
            <a:xfrm>
              <a:off x="5627866" y="2700211"/>
              <a:ext cx="2540452" cy="32129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63" name="テキスト ボックス 462"/>
            <p:cNvSpPr txBox="1"/>
            <p:nvPr/>
          </p:nvSpPr>
          <p:spPr>
            <a:xfrm>
              <a:off x="5625927" y="2744051"/>
              <a:ext cx="25122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ja-JP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rPr>
                <a:t>相乗りミッションの準備 </a:t>
              </a:r>
              <a:r>
                <a:rPr lang="en-US" altLang="ja-JP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rPr>
                <a:t>(</a:t>
              </a:r>
              <a:r>
                <a:rPr lang="ja-JP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rPr>
                <a:t>オプション</a:t>
              </a:r>
              <a:r>
                <a:rPr lang="en-US" altLang="ja-JP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rPr>
                <a:t>, </a:t>
              </a:r>
              <a:r>
                <a:rPr lang="ja-JP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rPr>
                <a:t>別経費</a:t>
              </a:r>
              <a:r>
                <a:rPr lang="en-US" altLang="ja-JP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)</a:t>
              </a:r>
              <a:endParaRPr lang="en-US" altLang="ja-JP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570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角丸四角形 84"/>
          <p:cNvSpPr/>
          <p:nvPr/>
        </p:nvSpPr>
        <p:spPr bwMode="auto">
          <a:xfrm>
            <a:off x="2348461" y="902467"/>
            <a:ext cx="3816424" cy="322291"/>
          </a:xfrm>
          <a:prstGeom prst="roundRect">
            <a:avLst>
              <a:gd name="adj" fmla="val 7602"/>
            </a:avLst>
          </a:prstGeom>
          <a:solidFill>
            <a:srgbClr val="000000">
              <a:alpha val="50000"/>
            </a:srgbClr>
          </a:solidFill>
          <a:ln w="6350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</a:pPr>
            <a:endParaRPr kumimoji="1" lang="ja-JP" alt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GP創英角ｺﾞｼｯｸUB" pitchFamily="50" charset="-128"/>
            </a:endParaRPr>
          </a:p>
        </p:txBody>
      </p:sp>
      <p:pic>
        <p:nvPicPr>
          <p:cNvPr id="58" name="図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12776"/>
            <a:ext cx="4316879" cy="2880320"/>
          </a:xfrm>
          <a:prstGeom prst="rect">
            <a:avLst/>
          </a:prstGeom>
        </p:spPr>
      </p:pic>
      <p:sp>
        <p:nvSpPr>
          <p:cNvPr id="59" name="角丸四角形 58"/>
          <p:cNvSpPr/>
          <p:nvPr/>
        </p:nvSpPr>
        <p:spPr bwMode="auto">
          <a:xfrm>
            <a:off x="2529272" y="3609809"/>
            <a:ext cx="1368151" cy="584775"/>
          </a:xfrm>
          <a:prstGeom prst="roundRect">
            <a:avLst>
              <a:gd name="adj" fmla="val 7602"/>
            </a:avLst>
          </a:prstGeom>
          <a:solidFill>
            <a:srgbClr val="000000">
              <a:alpha val="50000"/>
            </a:srgbClr>
          </a:solidFill>
          <a:ln w="6350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0000"/>
              </a:lnSpc>
            </a:pPr>
            <a:endParaRPr kumimoji="1" lang="ja-JP" alt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GP創英角ｺﾞｼｯｸUB" pitchFamily="50" charset="-128"/>
            </a:endParaRPr>
          </a:p>
        </p:txBody>
      </p:sp>
      <p:pic>
        <p:nvPicPr>
          <p:cNvPr id="60" name="図 5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5" t="8445" r="28890" b="12890"/>
          <a:stretch/>
        </p:blipFill>
        <p:spPr>
          <a:xfrm>
            <a:off x="474868" y="1958990"/>
            <a:ext cx="1413361" cy="2220997"/>
          </a:xfrm>
          <a:prstGeom prst="rect">
            <a:avLst/>
          </a:prstGeom>
        </p:spPr>
      </p:pic>
      <p:pic>
        <p:nvPicPr>
          <p:cNvPr id="61" name="図 60" descr=":PICT004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2001" y="2744422"/>
            <a:ext cx="1877027" cy="140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884168"/>
            <a:ext cx="2002972" cy="127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Text Box 5"/>
          <p:cNvSpPr txBox="1">
            <a:spLocks noChangeArrowheads="1"/>
          </p:cNvSpPr>
          <p:nvPr/>
        </p:nvSpPr>
        <p:spPr bwMode="auto">
          <a:xfrm>
            <a:off x="383821" y="902972"/>
            <a:ext cx="16404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>
              <a:buNone/>
            </a:pPr>
            <a:r>
              <a:rPr lang="ja-JP" altLang="en-US" sz="18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創英角ｺﾞｼｯｸUB" pitchFamily="50" charset="-128"/>
              </a:rPr>
              <a:t>入出射光学</a:t>
            </a:r>
            <a:r>
              <a:rPr lang="ja-JP" altLang="en-US" sz="18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創英角ｺﾞｼｯｸUB" pitchFamily="50" charset="-128"/>
              </a:rPr>
              <a:t>系</a:t>
            </a:r>
            <a:endParaRPr lang="en-US" altLang="ja-JP" sz="1800" dirty="0" smtClean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67" name="Text Box 5"/>
          <p:cNvSpPr txBox="1">
            <a:spLocks noChangeArrowheads="1"/>
          </p:cNvSpPr>
          <p:nvPr/>
        </p:nvSpPr>
        <p:spPr bwMode="auto">
          <a:xfrm>
            <a:off x="6976960" y="1331475"/>
            <a:ext cx="20917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>
              <a:buNone/>
            </a:pPr>
            <a:r>
              <a:rPr lang="ja-JP" altLang="en-US" sz="18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創英角ｺﾞｼｯｸUB" pitchFamily="50" charset="-128"/>
              </a:rPr>
              <a:t>試験マスモジュール</a:t>
            </a:r>
            <a:endParaRPr lang="en-US" altLang="ja-JP" sz="1800" dirty="0" smtClean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68" name="Text Box 5"/>
          <p:cNvSpPr txBox="1">
            <a:spLocks noChangeArrowheads="1"/>
          </p:cNvSpPr>
          <p:nvPr/>
        </p:nvSpPr>
        <p:spPr bwMode="auto">
          <a:xfrm>
            <a:off x="490129" y="4700381"/>
            <a:ext cx="19556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>
              <a:buNone/>
            </a:pPr>
            <a:r>
              <a:rPr lang="en-US" altLang="ja-JP" sz="18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創英角ｺﾞｼｯｸUB" pitchFamily="50" charset="-128"/>
              </a:rPr>
              <a:t>4</a:t>
            </a:r>
            <a:r>
              <a:rPr lang="ja-JP" altLang="en-US" sz="18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創英角ｺﾞｼｯｸUB" pitchFamily="50" charset="-128"/>
              </a:rPr>
              <a:t>分割</a:t>
            </a:r>
            <a:r>
              <a:rPr lang="en-US" altLang="ja-JP" sz="18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創英角ｺﾞｼｯｸUB" pitchFamily="50" charset="-128"/>
              </a:rPr>
              <a:t>RF</a:t>
            </a:r>
          </a:p>
          <a:p>
            <a:pPr>
              <a:buNone/>
            </a:pPr>
            <a:r>
              <a:rPr lang="ja-JP" altLang="en-US" sz="18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創英角ｺﾞｼｯｸUB" pitchFamily="50" charset="-128"/>
              </a:rPr>
              <a:t>フォトディテクタ</a:t>
            </a:r>
            <a:endParaRPr lang="en-US" altLang="ja-JP" sz="1800" dirty="0" smtClean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69" name="Text Box 5"/>
          <p:cNvSpPr txBox="1">
            <a:spLocks noChangeArrowheads="1"/>
          </p:cNvSpPr>
          <p:nvPr/>
        </p:nvSpPr>
        <p:spPr bwMode="auto">
          <a:xfrm>
            <a:off x="4932040" y="4725144"/>
            <a:ext cx="177717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>
              <a:buNone/>
            </a:pPr>
            <a:r>
              <a:rPr lang="en-US" altLang="ja-JP" sz="18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創英角ｺﾞｼｯｸUB" pitchFamily="50" charset="-128"/>
              </a:rPr>
              <a:t>SpW</a:t>
            </a:r>
            <a:r>
              <a:rPr lang="ja-JP" altLang="en-US" sz="18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創英角ｺﾞｼｯｸUB" pitchFamily="50" charset="-128"/>
              </a:rPr>
              <a:t>信号処理</a:t>
            </a:r>
            <a:r>
              <a:rPr lang="ja-JP" altLang="en-US" sz="18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創英角ｺﾞｼｯｸUB" pitchFamily="50" charset="-128"/>
              </a:rPr>
              <a:t>・</a:t>
            </a:r>
            <a:endParaRPr lang="en-US" altLang="ja-JP" sz="1800" dirty="0" smtClean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HGP創英角ｺﾞｼｯｸUB" pitchFamily="50" charset="-128"/>
            </a:endParaRPr>
          </a:p>
          <a:p>
            <a:pPr>
              <a:buNone/>
            </a:pPr>
            <a:r>
              <a:rPr lang="ja-JP" altLang="en-US" sz="18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創英角ｺﾞｼｯｸUB" pitchFamily="50" charset="-128"/>
              </a:rPr>
              <a:t>制御ボード</a:t>
            </a:r>
            <a:endParaRPr lang="en-US" altLang="ja-JP" sz="1800" dirty="0" smtClean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HGP創英角ｺﾞｼｯｸUB" pitchFamily="50" charset="-128"/>
            </a:endParaRPr>
          </a:p>
          <a:p>
            <a:pPr>
              <a:buNone/>
            </a:pPr>
            <a:r>
              <a:rPr lang="en-US" altLang="ja-JP" sz="18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創英角ｺﾞｼｯｸUB" pitchFamily="50" charset="-128"/>
              </a:rPr>
              <a:t> </a:t>
            </a:r>
            <a:endParaRPr lang="en-US" altLang="ja-JP" sz="1800" dirty="0" smtClean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70" name="Text Box 5"/>
          <p:cNvSpPr txBox="1">
            <a:spLocks noChangeArrowheads="1"/>
          </p:cNvSpPr>
          <p:nvPr/>
        </p:nvSpPr>
        <p:spPr bwMode="auto">
          <a:xfrm>
            <a:off x="2345776" y="886266"/>
            <a:ext cx="40984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>
              <a:buNone/>
            </a:pPr>
            <a:r>
              <a:rPr lang="ja-JP" alt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創英角ｺﾞｼｯｸUB" pitchFamily="50" charset="-128"/>
              </a:rPr>
              <a:t>開発中の干渉計モジュール</a:t>
            </a:r>
            <a:r>
              <a:rPr lang="ja-JP" alt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創英角ｺﾞｼｯｸUB" pitchFamily="50" charset="-128"/>
              </a:rPr>
              <a:t>各構成要素</a:t>
            </a:r>
            <a:endParaRPr lang="en-US" altLang="ja-JP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71" name="Text Box 5"/>
          <p:cNvSpPr txBox="1">
            <a:spLocks noChangeArrowheads="1"/>
          </p:cNvSpPr>
          <p:nvPr/>
        </p:nvSpPr>
        <p:spPr bwMode="auto">
          <a:xfrm>
            <a:off x="2483768" y="3636313"/>
            <a:ext cx="15121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>
              <a:buNone/>
            </a:pPr>
            <a:r>
              <a:rPr lang="ja-JP" altLang="en-US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創英角ｺﾞｼｯｸUB" pitchFamily="50" charset="-128"/>
              </a:rPr>
              <a:t>干渉計基線長</a:t>
            </a:r>
            <a:endParaRPr lang="en-US" altLang="ja-JP" sz="1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HGP創英角ｺﾞｼｯｸUB" pitchFamily="50" charset="-128"/>
            </a:endParaRPr>
          </a:p>
          <a:p>
            <a:pPr>
              <a:buNone/>
            </a:pPr>
            <a:r>
              <a:rPr lang="en-US" altLang="ja-JP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創英角ｺﾞｼｯｸUB" pitchFamily="50" charset="-128"/>
              </a:rPr>
              <a:t> </a:t>
            </a:r>
            <a:r>
              <a:rPr lang="ja-JP" altLang="en-US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創英角ｺﾞｼｯｸUB" pitchFamily="50" charset="-128"/>
              </a:rPr>
              <a:t> 約</a:t>
            </a:r>
            <a:r>
              <a:rPr lang="en-US" altLang="ja-JP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創英角ｺﾞｼｯｸUB" pitchFamily="50" charset="-128"/>
              </a:rPr>
              <a:t>30cm</a:t>
            </a:r>
          </a:p>
        </p:txBody>
      </p:sp>
      <p:cxnSp>
        <p:nvCxnSpPr>
          <p:cNvPr id="72" name="直線矢印コネクタ 71"/>
          <p:cNvCxnSpPr/>
          <p:nvPr/>
        </p:nvCxnSpPr>
        <p:spPr bwMode="auto">
          <a:xfrm>
            <a:off x="3416271" y="2852936"/>
            <a:ext cx="1296144" cy="1080120"/>
          </a:xfrm>
          <a:prstGeom prst="straightConnector1">
            <a:avLst/>
          </a:prstGeom>
          <a:solidFill>
            <a:srgbClr val="FAFFC9">
              <a:alpha val="50000"/>
            </a:srgbClr>
          </a:solidFill>
          <a:ln w="31750" cap="flat" cmpd="sng" algn="ctr">
            <a:solidFill>
              <a:srgbClr val="FFFF00"/>
            </a:solidFill>
            <a:prstDash val="solid"/>
            <a:round/>
            <a:headEnd type="arrow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357536" y="5308234"/>
            <a:ext cx="243722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>
              <a:buNone/>
            </a:pPr>
            <a:r>
              <a:rPr lang="en-US" altLang="ja-JP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創英角ｺﾞｼｯｸUB" pitchFamily="50" charset="-128"/>
              </a:rPr>
              <a:t>4</a:t>
            </a:r>
            <a:r>
              <a:rPr lang="ja-JP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創英角ｺﾞｼｯｸUB" pitchFamily="50" charset="-128"/>
              </a:rPr>
              <a:t>分割</a:t>
            </a:r>
            <a:r>
              <a:rPr lang="en-US" altLang="ja-JP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創英角ｺﾞｼｯｸUB" pitchFamily="50" charset="-128"/>
              </a:rPr>
              <a:t>PD + </a:t>
            </a:r>
            <a:r>
              <a:rPr lang="ja-JP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創英角ｺﾞｼｯｸUB" pitchFamily="50" charset="-128"/>
              </a:rPr>
              <a:t>復調回路</a:t>
            </a:r>
            <a:endParaRPr lang="en-US" altLang="ja-JP" sz="1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HGP創英角ｺﾞｼｯｸUB" pitchFamily="50" charset="-128"/>
            </a:endParaRPr>
          </a:p>
          <a:p>
            <a:pPr>
              <a:buNone/>
            </a:pPr>
            <a:r>
              <a:rPr lang="ja-JP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創英角ｺﾞｼｯｸUB" pitchFamily="50" charset="-128"/>
              </a:rPr>
              <a:t>干渉計基線長</a:t>
            </a:r>
            <a:r>
              <a:rPr lang="ja-JP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創英角ｺﾞｼｯｸUB" pitchFamily="50" charset="-128"/>
              </a:rPr>
              <a:t>・</a:t>
            </a:r>
            <a:r>
              <a:rPr lang="ja-JP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創英角ｺﾞｼｯｸUB" pitchFamily="50" charset="-128"/>
              </a:rPr>
              <a:t>角度の変動を取得</a:t>
            </a:r>
            <a:endParaRPr lang="en-US" altLang="ja-JP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74" name="Text Box 5"/>
          <p:cNvSpPr txBox="1">
            <a:spLocks noChangeArrowheads="1"/>
          </p:cNvSpPr>
          <p:nvPr/>
        </p:nvSpPr>
        <p:spPr bwMode="auto">
          <a:xfrm>
            <a:off x="255121" y="1280683"/>
            <a:ext cx="21602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>
              <a:buNone/>
            </a:pPr>
            <a:r>
              <a:rPr lang="ja-JP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創英角ｺﾞｼｯｸUB" pitchFamily="50" charset="-128"/>
              </a:rPr>
              <a:t>シリケートボンディ</a:t>
            </a:r>
            <a:endParaRPr lang="en-US" altLang="ja-JP" sz="1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HGP創英角ｺﾞｼｯｸUB" pitchFamily="50" charset="-128"/>
            </a:endParaRPr>
          </a:p>
          <a:p>
            <a:pPr>
              <a:buNone/>
            </a:pPr>
            <a:r>
              <a:rPr lang="ja-JP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創英角ｺﾞｼｯｸUB" pitchFamily="50" charset="-128"/>
              </a:rPr>
              <a:t>ングにより一体化</a:t>
            </a:r>
            <a:endParaRPr lang="en-US" altLang="ja-JP" sz="1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75" name="Text Box 5"/>
          <p:cNvSpPr txBox="1">
            <a:spLocks noChangeArrowheads="1"/>
          </p:cNvSpPr>
          <p:nvPr/>
        </p:nvSpPr>
        <p:spPr bwMode="auto">
          <a:xfrm>
            <a:off x="7022001" y="1745833"/>
            <a:ext cx="187702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>
              <a:buNone/>
            </a:pPr>
            <a:r>
              <a:rPr lang="ja-JP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創英角ｺﾞｼｯｸUB" pitchFamily="50" charset="-128"/>
              </a:rPr>
              <a:t>試験</a:t>
            </a:r>
            <a:r>
              <a:rPr lang="ja-JP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創英角ｺﾞｼｯｸUB" pitchFamily="50" charset="-128"/>
              </a:rPr>
              <a:t>マス、静電センサ・アクチュエータ、ローンチロック</a:t>
            </a:r>
            <a:endParaRPr lang="en-US" altLang="ja-JP" sz="1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932040" y="5373216"/>
            <a:ext cx="164999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>
              <a:buNone/>
            </a:pPr>
            <a:r>
              <a:rPr lang="en-US" altLang="ja-JP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創英角ｺﾞｼｯｸUB" pitchFamily="50" charset="-128"/>
              </a:rPr>
              <a:t>SpW FPGA +</a:t>
            </a:r>
          </a:p>
          <a:p>
            <a:pPr>
              <a:buNone/>
            </a:pPr>
            <a:r>
              <a:rPr lang="en-US" altLang="ja-JP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創英角ｺﾞｼｯｸUB" pitchFamily="50" charset="-128"/>
              </a:rPr>
              <a:t>16bit AD/DA </a:t>
            </a:r>
          </a:p>
          <a:p>
            <a:pPr>
              <a:buNone/>
            </a:pPr>
            <a:r>
              <a:rPr lang="ja-JP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創英角ｺﾞｼｯｸUB" pitchFamily="50" charset="-128"/>
              </a:rPr>
              <a:t>干渉計の制御</a:t>
            </a:r>
            <a:endParaRPr lang="en-US" altLang="ja-JP" sz="1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HGP創英角ｺﾞｼｯｸUB" pitchFamily="50" charset="-128"/>
            </a:endParaRPr>
          </a:p>
        </p:txBody>
      </p:sp>
      <p:pic>
        <p:nvPicPr>
          <p:cNvPr id="7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170" y="4755118"/>
            <a:ext cx="1826822" cy="144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角丸四角形 77"/>
          <p:cNvSpPr/>
          <p:nvPr/>
        </p:nvSpPr>
        <p:spPr bwMode="auto">
          <a:xfrm>
            <a:off x="357536" y="4582869"/>
            <a:ext cx="4218880" cy="1726451"/>
          </a:xfrm>
          <a:prstGeom prst="roundRect">
            <a:avLst>
              <a:gd name="adj" fmla="val 6052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79" name="角丸四角形 78"/>
          <p:cNvSpPr/>
          <p:nvPr/>
        </p:nvSpPr>
        <p:spPr bwMode="auto">
          <a:xfrm>
            <a:off x="4875040" y="4715389"/>
            <a:ext cx="3966188" cy="1593931"/>
          </a:xfrm>
          <a:prstGeom prst="roundRect">
            <a:avLst>
              <a:gd name="adj" fmla="val 6052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80" name="角丸四角形 79"/>
          <p:cNvSpPr/>
          <p:nvPr/>
        </p:nvSpPr>
        <p:spPr bwMode="auto">
          <a:xfrm>
            <a:off x="6908196" y="1259468"/>
            <a:ext cx="2128300" cy="2961620"/>
          </a:xfrm>
          <a:prstGeom prst="roundRect">
            <a:avLst>
              <a:gd name="adj" fmla="val 6052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81" name="角丸四角形 80"/>
          <p:cNvSpPr/>
          <p:nvPr/>
        </p:nvSpPr>
        <p:spPr bwMode="auto">
          <a:xfrm>
            <a:off x="283460" y="836712"/>
            <a:ext cx="1767334" cy="3392761"/>
          </a:xfrm>
          <a:prstGeom prst="roundRect">
            <a:avLst>
              <a:gd name="adj" fmla="val 703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82" name="角丸四角形 81"/>
          <p:cNvSpPr/>
          <p:nvPr/>
        </p:nvSpPr>
        <p:spPr bwMode="auto">
          <a:xfrm>
            <a:off x="2182484" y="1259468"/>
            <a:ext cx="4571824" cy="3132140"/>
          </a:xfrm>
          <a:prstGeom prst="roundRect">
            <a:avLst>
              <a:gd name="adj" fmla="val 3742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HGP創英角ｺﾞｼｯｸUB" pitchFamily="50" charset="-128"/>
            </a:endParaRPr>
          </a:p>
        </p:txBody>
      </p:sp>
      <p:cxnSp>
        <p:nvCxnSpPr>
          <p:cNvPr id="83" name="直線矢印コネクタ 82"/>
          <p:cNvCxnSpPr/>
          <p:nvPr/>
        </p:nvCxnSpPr>
        <p:spPr bwMode="auto">
          <a:xfrm flipV="1">
            <a:off x="1951198" y="4179987"/>
            <a:ext cx="464163" cy="427349"/>
          </a:xfrm>
          <a:prstGeom prst="straightConnector1">
            <a:avLst/>
          </a:prstGeom>
          <a:solidFill>
            <a:srgbClr val="FAFFC9">
              <a:alpha val="50000"/>
            </a:srgbClr>
          </a:solidFill>
          <a:ln w="444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4" name="直線矢印コネクタ 83"/>
          <p:cNvCxnSpPr/>
          <p:nvPr/>
        </p:nvCxnSpPr>
        <p:spPr bwMode="auto">
          <a:xfrm flipH="1" flipV="1">
            <a:off x="5585727" y="4077073"/>
            <a:ext cx="570449" cy="682664"/>
          </a:xfrm>
          <a:prstGeom prst="straightConnector1">
            <a:avLst/>
          </a:prstGeom>
          <a:solidFill>
            <a:srgbClr val="FAFFC9">
              <a:alpha val="50000"/>
            </a:srgbClr>
          </a:solidFill>
          <a:ln w="444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4" name="直線矢印コネクタ 63"/>
          <p:cNvCxnSpPr/>
          <p:nvPr/>
        </p:nvCxnSpPr>
        <p:spPr bwMode="auto">
          <a:xfrm flipH="1" flipV="1">
            <a:off x="4149452" y="2222873"/>
            <a:ext cx="2872550" cy="521549"/>
          </a:xfrm>
          <a:prstGeom prst="straightConnector1">
            <a:avLst/>
          </a:prstGeom>
          <a:solidFill>
            <a:srgbClr val="FAFFC9">
              <a:alpha val="50000"/>
            </a:srgbClr>
          </a:solidFill>
          <a:ln w="444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3" name="直線矢印コネクタ 62"/>
          <p:cNvCxnSpPr/>
          <p:nvPr/>
        </p:nvCxnSpPr>
        <p:spPr bwMode="auto">
          <a:xfrm flipH="1">
            <a:off x="5929312" y="3069488"/>
            <a:ext cx="1234976" cy="359512"/>
          </a:xfrm>
          <a:prstGeom prst="straightConnector1">
            <a:avLst/>
          </a:prstGeom>
          <a:solidFill>
            <a:srgbClr val="FAFFC9">
              <a:alpha val="50000"/>
            </a:srgbClr>
          </a:solidFill>
          <a:ln w="444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5" name="直線矢印コネクタ 64"/>
          <p:cNvCxnSpPr/>
          <p:nvPr/>
        </p:nvCxnSpPr>
        <p:spPr bwMode="auto">
          <a:xfrm flipV="1">
            <a:off x="1888229" y="1880797"/>
            <a:ext cx="1101943" cy="342075"/>
          </a:xfrm>
          <a:prstGeom prst="straightConnector1">
            <a:avLst/>
          </a:prstGeom>
          <a:solidFill>
            <a:srgbClr val="FAFFC9">
              <a:alpha val="50000"/>
            </a:srgbClr>
          </a:solidFill>
          <a:ln w="444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315364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コンテンツ プレースホルダー 3" descr="BBM2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" r="2137"/>
          <a:stretch>
            <a:fillRect/>
          </a:stretch>
        </p:blipFill>
        <p:spPr>
          <a:xfrm>
            <a:off x="457200" y="1600200"/>
            <a:ext cx="8229600" cy="4525963"/>
          </a:xfrm>
          <a:prstGeom prst="rect">
            <a:avLst/>
          </a:prstGeom>
        </p:spPr>
      </p:pic>
      <p:cxnSp>
        <p:nvCxnSpPr>
          <p:cNvPr id="62" name="直線矢印コネクタ 61"/>
          <p:cNvCxnSpPr/>
          <p:nvPr/>
        </p:nvCxnSpPr>
        <p:spPr bwMode="auto">
          <a:xfrm>
            <a:off x="1288139" y="5733256"/>
            <a:ext cx="6596229" cy="68255"/>
          </a:xfrm>
          <a:prstGeom prst="straightConnector1">
            <a:avLst/>
          </a:prstGeom>
          <a:solidFill>
            <a:srgbClr val="FAFFC9">
              <a:alpha val="50000"/>
            </a:srgbClr>
          </a:solidFill>
          <a:ln w="31750" cap="flat" cmpd="sng" algn="ctr">
            <a:solidFill>
              <a:srgbClr val="FFFF00"/>
            </a:solidFill>
            <a:prstDash val="solid"/>
            <a:round/>
            <a:headEnd type="arrow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3" name="角丸四角形 62"/>
          <p:cNvSpPr/>
          <p:nvPr/>
        </p:nvSpPr>
        <p:spPr bwMode="auto">
          <a:xfrm>
            <a:off x="4067944" y="5848552"/>
            <a:ext cx="924100" cy="228767"/>
          </a:xfrm>
          <a:prstGeom prst="roundRect">
            <a:avLst>
              <a:gd name="adj" fmla="val 7602"/>
            </a:avLst>
          </a:prstGeom>
          <a:solidFill>
            <a:srgbClr val="000000">
              <a:alpha val="50000"/>
            </a:srgbClr>
          </a:solidFill>
          <a:ln w="6350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</a:pPr>
            <a:endParaRPr kumimoji="1" lang="ja-JP" alt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GP創英角ｺﾞｼｯｸUB" pitchFamily="50" charset="-128"/>
            </a:endParaRPr>
          </a:p>
        </p:txBody>
      </p:sp>
      <p:sp>
        <p:nvSpPr>
          <p:cNvPr id="64" name="Text Box 5"/>
          <p:cNvSpPr txBox="1">
            <a:spLocks noChangeArrowheads="1"/>
          </p:cNvSpPr>
          <p:nvPr/>
        </p:nvSpPr>
        <p:spPr bwMode="auto">
          <a:xfrm>
            <a:off x="4137350" y="5801511"/>
            <a:ext cx="9577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>
              <a:buNone/>
            </a:pPr>
            <a:r>
              <a:rPr lang="en-US" altLang="ja-JP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創英角ｺﾞｼｯｸUB" pitchFamily="50" charset="-128"/>
              </a:rPr>
              <a:t>550mm</a:t>
            </a:r>
            <a:endParaRPr lang="en-US" altLang="ja-JP" sz="1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67" name="角丸四角形 66"/>
          <p:cNvSpPr/>
          <p:nvPr/>
        </p:nvSpPr>
        <p:spPr bwMode="auto">
          <a:xfrm>
            <a:off x="1547664" y="1998718"/>
            <a:ext cx="3816424" cy="322291"/>
          </a:xfrm>
          <a:prstGeom prst="roundRect">
            <a:avLst>
              <a:gd name="adj" fmla="val 7602"/>
            </a:avLst>
          </a:prstGeom>
          <a:solidFill>
            <a:srgbClr val="000000">
              <a:alpha val="50000"/>
            </a:srgbClr>
          </a:solidFill>
          <a:ln w="6350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</a:pPr>
            <a:endParaRPr kumimoji="1" lang="ja-JP" alt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GP創英角ｺﾞｼｯｸUB" pitchFamily="50" charset="-128"/>
            </a:endParaRPr>
          </a:p>
        </p:txBody>
      </p:sp>
      <p:sp>
        <p:nvSpPr>
          <p:cNvPr id="68" name="Text Box 5"/>
          <p:cNvSpPr txBox="1">
            <a:spLocks noChangeArrowheads="1"/>
          </p:cNvSpPr>
          <p:nvPr/>
        </p:nvSpPr>
        <p:spPr bwMode="auto">
          <a:xfrm>
            <a:off x="1617070" y="1969095"/>
            <a:ext cx="3819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>
              <a:buNone/>
            </a:pPr>
            <a:r>
              <a:rPr lang="ja-JP" alt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創英角ｺﾞｼｯｸUB" pitchFamily="50" charset="-128"/>
              </a:rPr>
              <a:t>安定化レーザー光源モジュールの</a:t>
            </a:r>
            <a:r>
              <a:rPr lang="en-US" altLang="ja-JP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創英角ｺﾞｼｯｸUB" pitchFamily="50" charset="-128"/>
              </a:rPr>
              <a:t>BBM </a:t>
            </a:r>
            <a:endParaRPr lang="en-US" altLang="ja-JP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7754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52314"/>
            <a:ext cx="5112568" cy="504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角丸四角形 66"/>
          <p:cNvSpPr/>
          <p:nvPr/>
        </p:nvSpPr>
        <p:spPr bwMode="auto">
          <a:xfrm>
            <a:off x="1475656" y="1649131"/>
            <a:ext cx="2738906" cy="322291"/>
          </a:xfrm>
          <a:prstGeom prst="roundRect">
            <a:avLst>
              <a:gd name="adj" fmla="val 7602"/>
            </a:avLst>
          </a:prstGeom>
          <a:solidFill>
            <a:srgbClr val="000000">
              <a:alpha val="50000"/>
            </a:srgbClr>
          </a:solidFill>
          <a:ln w="6350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</a:pPr>
            <a:endParaRPr kumimoji="1" lang="ja-JP" alt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GP創英角ｺﾞｼｯｸUB" pitchFamily="50" charset="-128"/>
            </a:endParaRPr>
          </a:p>
        </p:txBody>
      </p:sp>
      <p:sp>
        <p:nvSpPr>
          <p:cNvPr id="68" name="Text Box 5"/>
          <p:cNvSpPr txBox="1">
            <a:spLocks noChangeArrowheads="1"/>
          </p:cNvSpPr>
          <p:nvPr/>
        </p:nvSpPr>
        <p:spPr bwMode="auto">
          <a:xfrm>
            <a:off x="1475656" y="1619508"/>
            <a:ext cx="2738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>
              <a:buNone/>
            </a:pPr>
            <a:r>
              <a:rPr lang="ja-JP" alt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創英角ｺﾞｼｯｸUB" pitchFamily="50" charset="-128"/>
              </a:rPr>
              <a:t>ドラッグフリー</a:t>
            </a:r>
            <a:r>
              <a:rPr lang="en-US" altLang="ja-JP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創英角ｺﾞｼｯｸUB" pitchFamily="50" charset="-128"/>
              </a:rPr>
              <a:t>2</a:t>
            </a:r>
            <a:r>
              <a:rPr lang="ja-JP" alt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創英角ｺﾞｼｯｸUB" pitchFamily="50" charset="-128"/>
              </a:rPr>
              <a:t>次元実験機</a:t>
            </a:r>
            <a:endParaRPr lang="en-US" altLang="ja-JP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40972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358</Words>
  <Application>Microsoft Office PowerPoint</Application>
  <PresentationFormat>画面に合わせる (4:3)</PresentationFormat>
  <Paragraphs>100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Tahoma</vt:lpstr>
      <vt:lpstr>ＭＳ Ｐゴシック</vt:lpstr>
      <vt:lpstr>Arial</vt:lpstr>
      <vt:lpstr>HGP創英角ｺﾞｼｯｸUB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Masaki Ando</dc:creator>
  <cp:lastModifiedBy>Masaki Ando</cp:lastModifiedBy>
  <cp:revision>73</cp:revision>
  <dcterms:created xsi:type="dcterms:W3CDTF">2014-10-24T08:51:19Z</dcterms:created>
  <dcterms:modified xsi:type="dcterms:W3CDTF">2014-10-24T14:07:52Z</dcterms:modified>
</cp:coreProperties>
</file>