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 id="2147483862" r:id="rId2"/>
    <p:sldMasterId id="2147483867" r:id="rId3"/>
    <p:sldMasterId id="2147483872" r:id="rId4"/>
    <p:sldMasterId id="2147483877" r:id="rId5"/>
    <p:sldMasterId id="2147483889" r:id="rId6"/>
  </p:sldMasterIdLst>
  <p:notesMasterIdLst>
    <p:notesMasterId r:id="rId76"/>
  </p:notesMasterIdLst>
  <p:handoutMasterIdLst>
    <p:handoutMasterId r:id="rId77"/>
  </p:handoutMasterIdLst>
  <p:sldIdLst>
    <p:sldId id="1143" r:id="rId7"/>
    <p:sldId id="1139" r:id="rId8"/>
    <p:sldId id="985" r:id="rId9"/>
    <p:sldId id="1131" r:id="rId10"/>
    <p:sldId id="1146" r:id="rId11"/>
    <p:sldId id="1031" r:id="rId12"/>
    <p:sldId id="965" r:id="rId13"/>
    <p:sldId id="986" r:id="rId14"/>
    <p:sldId id="1144" r:id="rId15"/>
    <p:sldId id="1147" r:id="rId16"/>
    <p:sldId id="1039" r:id="rId17"/>
    <p:sldId id="1040" r:id="rId18"/>
    <p:sldId id="1041" r:id="rId19"/>
    <p:sldId id="1037" r:id="rId20"/>
    <p:sldId id="1048" r:id="rId21"/>
    <p:sldId id="1110" r:id="rId22"/>
    <p:sldId id="1114" r:id="rId23"/>
    <p:sldId id="1132" r:id="rId24"/>
    <p:sldId id="1161" r:id="rId25"/>
    <p:sldId id="1162" r:id="rId26"/>
    <p:sldId id="1170" r:id="rId27"/>
    <p:sldId id="977" r:id="rId28"/>
    <p:sldId id="952" r:id="rId29"/>
    <p:sldId id="961" r:id="rId30"/>
    <p:sldId id="1150" r:id="rId31"/>
    <p:sldId id="1152" r:id="rId32"/>
    <p:sldId id="1169" r:id="rId33"/>
    <p:sldId id="1168" r:id="rId34"/>
    <p:sldId id="1166" r:id="rId35"/>
    <p:sldId id="1134" r:id="rId36"/>
    <p:sldId id="942" r:id="rId37"/>
    <p:sldId id="978" r:id="rId38"/>
    <p:sldId id="1167" r:id="rId39"/>
    <p:sldId id="958" r:id="rId40"/>
    <p:sldId id="1158" r:id="rId41"/>
    <p:sldId id="1159" r:id="rId42"/>
    <p:sldId id="1076" r:id="rId43"/>
    <p:sldId id="1111" r:id="rId44"/>
    <p:sldId id="1127" r:id="rId45"/>
    <p:sldId id="1142" r:id="rId46"/>
    <p:sldId id="948" r:id="rId47"/>
    <p:sldId id="1050" r:id="rId48"/>
    <p:sldId id="1049" r:id="rId49"/>
    <p:sldId id="1094" r:id="rId50"/>
    <p:sldId id="1112" r:id="rId51"/>
    <p:sldId id="1163" r:id="rId52"/>
    <p:sldId id="1151" r:id="rId53"/>
    <p:sldId id="1154" r:id="rId54"/>
    <p:sldId id="1062" r:id="rId55"/>
    <p:sldId id="1153" r:id="rId56"/>
    <p:sldId id="1165" r:id="rId57"/>
    <p:sldId id="1155" r:id="rId58"/>
    <p:sldId id="1156" r:id="rId59"/>
    <p:sldId id="1164" r:id="rId60"/>
    <p:sldId id="1053" r:id="rId61"/>
    <p:sldId id="1097" r:id="rId62"/>
    <p:sldId id="1098" r:id="rId63"/>
    <p:sldId id="1099" r:id="rId64"/>
    <p:sldId id="1140" r:id="rId65"/>
    <p:sldId id="1118" r:id="rId66"/>
    <p:sldId id="1133" r:id="rId67"/>
    <p:sldId id="1119" r:id="rId68"/>
    <p:sldId id="1135" r:id="rId69"/>
    <p:sldId id="1136" r:id="rId70"/>
    <p:sldId id="1137" r:id="rId71"/>
    <p:sldId id="1138" r:id="rId72"/>
    <p:sldId id="1145" r:id="rId73"/>
    <p:sldId id="1091" r:id="rId74"/>
    <p:sldId id="1090" r:id="rId75"/>
  </p:sldIdLst>
  <p:sldSz cx="9144000" cy="6858000" type="screen4x3"/>
  <p:notesSz cx="6731000" cy="9856788"/>
  <p:custDataLst>
    <p:tags r:id="rId78"/>
  </p:custDataLst>
  <p:defaultTextStyle>
    <a:defPPr>
      <a:defRPr lang="ja-JP"/>
    </a:defPPr>
    <a:lvl1pPr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1pPr>
    <a:lvl2pPr marL="4572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2pPr>
    <a:lvl3pPr marL="9144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3pPr>
    <a:lvl4pPr marL="13716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4pPr>
    <a:lvl5pPr marL="1828800" algn="ctr" rtl="0" fontAlgn="base">
      <a:spcBef>
        <a:spcPct val="0"/>
      </a:spcBef>
      <a:spcAft>
        <a:spcPct val="0"/>
      </a:spcAft>
      <a:buChar char="•"/>
      <a:defRPr kumimoji="1" sz="2400" kern="1200">
        <a:solidFill>
          <a:schemeClr val="tx1"/>
        </a:solidFill>
        <a:latin typeface="Tahoma" pitchFamily="34" charset="0"/>
        <a:ea typeface="HGP創英角ｺﾞｼｯｸUB" pitchFamily="50" charset="-128"/>
        <a:cs typeface="+mn-cs"/>
      </a:defRPr>
    </a:lvl5pPr>
    <a:lvl6pPr marL="2286000" algn="l" defTabSz="914400" rtl="0" eaLnBrk="1" latinLnBrk="0" hangingPunct="1">
      <a:defRPr kumimoji="1" sz="2400" kern="1200">
        <a:solidFill>
          <a:schemeClr val="tx1"/>
        </a:solidFill>
        <a:latin typeface="Tahoma" pitchFamily="34" charset="0"/>
        <a:ea typeface="HGP創英角ｺﾞｼｯｸUB" pitchFamily="50" charset="-128"/>
        <a:cs typeface="+mn-cs"/>
      </a:defRPr>
    </a:lvl6pPr>
    <a:lvl7pPr marL="2743200" algn="l" defTabSz="914400" rtl="0" eaLnBrk="1" latinLnBrk="0" hangingPunct="1">
      <a:defRPr kumimoji="1" sz="2400" kern="1200">
        <a:solidFill>
          <a:schemeClr val="tx1"/>
        </a:solidFill>
        <a:latin typeface="Tahoma" pitchFamily="34" charset="0"/>
        <a:ea typeface="HGP創英角ｺﾞｼｯｸUB" pitchFamily="50" charset="-128"/>
        <a:cs typeface="+mn-cs"/>
      </a:defRPr>
    </a:lvl7pPr>
    <a:lvl8pPr marL="3200400" algn="l" defTabSz="914400" rtl="0" eaLnBrk="1" latinLnBrk="0" hangingPunct="1">
      <a:defRPr kumimoji="1" sz="2400" kern="1200">
        <a:solidFill>
          <a:schemeClr val="tx1"/>
        </a:solidFill>
        <a:latin typeface="Tahoma" pitchFamily="34" charset="0"/>
        <a:ea typeface="HGP創英角ｺﾞｼｯｸUB" pitchFamily="50" charset="-128"/>
        <a:cs typeface="+mn-cs"/>
      </a:defRPr>
    </a:lvl8pPr>
    <a:lvl9pPr marL="3657600" algn="l" defTabSz="914400" rtl="0" eaLnBrk="1" latinLnBrk="0" hangingPunct="1">
      <a:defRPr kumimoji="1" sz="2400" kern="1200">
        <a:solidFill>
          <a:schemeClr val="tx1"/>
        </a:solidFill>
        <a:latin typeface="Tahoma" pitchFamily="34" charset="0"/>
        <a:ea typeface="HGP創英角ｺﾞｼｯｸUB"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4">
          <p15:clr>
            <a:srgbClr val="A4A3A4"/>
          </p15:clr>
        </p15:guide>
        <p15:guide id="2" pos="212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FFFFFF"/>
    <a:srgbClr val="99CCFF"/>
    <a:srgbClr val="000000"/>
    <a:srgbClr val="C0C0C0"/>
    <a:srgbClr val="CCECFF"/>
    <a:srgbClr val="FF7C80"/>
    <a:srgbClr val="B2B2B2"/>
    <a:srgbClr val="3333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12" autoAdjust="0"/>
    <p:restoredTop sz="93922" autoAdjust="0"/>
  </p:normalViewPr>
  <p:slideViewPr>
    <p:cSldViewPr>
      <p:cViewPr varScale="1">
        <p:scale>
          <a:sx n="68" d="100"/>
          <a:sy n="68" d="100"/>
        </p:scale>
        <p:origin x="120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0" d="100"/>
          <a:sy n="70" d="100"/>
        </p:scale>
        <p:origin x="-2064" y="-96"/>
      </p:cViewPr>
      <p:guideLst>
        <p:guide orient="horz" pos="3104"/>
        <p:guide pos="212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ltLang="ja-JP" dirty="0"/>
          </a:p>
        </p:txBody>
      </p:sp>
      <p:sp>
        <p:nvSpPr>
          <p:cNvPr id="44035" name="Rectangle 3"/>
          <p:cNvSpPr>
            <a:spLocks noGrp="1" noChangeArrowheads="1"/>
          </p:cNvSpPr>
          <p:nvPr>
            <p:ph type="dt" sz="quarter"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ja-JP" dirty="0"/>
          </a:p>
        </p:txBody>
      </p:sp>
      <p:sp>
        <p:nvSpPr>
          <p:cNvPr id="44036" name="Rectangle 4"/>
          <p:cNvSpPr>
            <a:spLocks noGrp="1" noChangeArrowheads="1"/>
          </p:cNvSpPr>
          <p:nvPr>
            <p:ph type="ftr" sz="quarter" idx="2"/>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ltLang="ja-JP" dirty="0"/>
          </a:p>
        </p:txBody>
      </p:sp>
      <p:sp>
        <p:nvSpPr>
          <p:cNvPr id="44037" name="Rectangle 5"/>
          <p:cNvSpPr>
            <a:spLocks noGrp="1" noChangeArrowheads="1"/>
          </p:cNvSpPr>
          <p:nvPr>
            <p:ph type="sldNum" sz="quarter" idx="3"/>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E96BC14-1615-4251-8D4B-8C86F65DDFD9}" type="slidenum">
              <a:rPr lang="en-US" altLang="ja-JP"/>
              <a:pPr>
                <a:defRPr/>
              </a:pPr>
              <a:t>‹#›</a:t>
            </a:fld>
            <a:endParaRPr lang="en-US" altLang="ja-JP" dirty="0"/>
          </a:p>
        </p:txBody>
      </p:sp>
    </p:spTree>
    <p:extLst>
      <p:ext uri="{BB962C8B-B14F-4D97-AF65-F5344CB8AC3E}">
        <p14:creationId xmlns:p14="http://schemas.microsoft.com/office/powerpoint/2010/main" val="256769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Tx/>
              <a:buNone/>
              <a:defRPr sz="1200" smtClean="0"/>
            </a:lvl1pPr>
          </a:lstStyle>
          <a:p>
            <a:pPr>
              <a:defRPr/>
            </a:pPr>
            <a:endParaRPr lang="en-US" altLang="ja-JP" dirty="0"/>
          </a:p>
        </p:txBody>
      </p:sp>
      <p:sp>
        <p:nvSpPr>
          <p:cNvPr id="1027" name="Rectangle 3"/>
          <p:cNvSpPr>
            <a:spLocks noGrp="1" noChangeArrowheads="1"/>
          </p:cNvSpPr>
          <p:nvPr>
            <p:ph type="dt" idx="1"/>
          </p:nvPr>
        </p:nvSpPr>
        <p:spPr bwMode="auto">
          <a:xfrm>
            <a:off x="3813175" y="0"/>
            <a:ext cx="291782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200" smtClean="0"/>
            </a:lvl1pPr>
          </a:lstStyle>
          <a:p>
            <a:pPr>
              <a:defRPr/>
            </a:pPr>
            <a:endParaRPr lang="en-US" altLang="ja-JP" dirty="0"/>
          </a:p>
        </p:txBody>
      </p:sp>
      <p:sp>
        <p:nvSpPr>
          <p:cNvPr id="100356" name="Rectangle 4"/>
          <p:cNvSpPr>
            <a:spLocks noGrp="1" noRot="1" noChangeAspect="1" noChangeArrowheads="1" noTextEdit="1"/>
          </p:cNvSpPr>
          <p:nvPr>
            <p:ph type="sldImg" idx="2"/>
          </p:nvPr>
        </p:nvSpPr>
        <p:spPr bwMode="auto">
          <a:xfrm>
            <a:off x="903288" y="739775"/>
            <a:ext cx="4927600" cy="36957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896938" y="4681538"/>
            <a:ext cx="4937125" cy="443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030" name="Rectangle 6"/>
          <p:cNvSpPr>
            <a:spLocks noGrp="1" noChangeArrowheads="1"/>
          </p:cNvSpPr>
          <p:nvPr>
            <p:ph type="ftr" sz="quarter" idx="4"/>
          </p:nvPr>
        </p:nvSpPr>
        <p:spPr bwMode="auto">
          <a:xfrm>
            <a:off x="0"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Tx/>
              <a:buNone/>
              <a:defRPr sz="1200" smtClean="0"/>
            </a:lvl1pPr>
          </a:lstStyle>
          <a:p>
            <a:pPr>
              <a:defRPr/>
            </a:pPr>
            <a:endParaRPr lang="en-US" altLang="ja-JP" dirty="0"/>
          </a:p>
        </p:txBody>
      </p:sp>
      <p:sp>
        <p:nvSpPr>
          <p:cNvPr id="1031" name="Rectangle 7"/>
          <p:cNvSpPr>
            <a:spLocks noGrp="1" noChangeArrowheads="1"/>
          </p:cNvSpPr>
          <p:nvPr>
            <p:ph type="sldNum" sz="quarter" idx="5"/>
          </p:nvPr>
        </p:nvSpPr>
        <p:spPr bwMode="auto">
          <a:xfrm>
            <a:off x="3813175" y="9364663"/>
            <a:ext cx="291782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sz="1200" smtClean="0"/>
            </a:lvl1pPr>
          </a:lstStyle>
          <a:p>
            <a:pPr>
              <a:defRPr/>
            </a:pPr>
            <a:fld id="{CB493AE6-ACB0-48C0-A300-869348BAECAB}" type="slidenum">
              <a:rPr lang="en-US" altLang="ja-JP"/>
              <a:pPr>
                <a:defRPr/>
              </a:pPr>
              <a:t>‹#›</a:t>
            </a:fld>
            <a:endParaRPr lang="en-US" altLang="ja-JP" dirty="0"/>
          </a:p>
        </p:txBody>
      </p:sp>
    </p:spTree>
    <p:extLst>
      <p:ext uri="{BB962C8B-B14F-4D97-AF65-F5344CB8AC3E}">
        <p14:creationId xmlns:p14="http://schemas.microsoft.com/office/powerpoint/2010/main" val="107637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1pPr>
    <a:lvl2pPr marL="4572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2pPr>
    <a:lvl3pPr marL="9144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3pPr>
    <a:lvl4pPr marL="13716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4pPr>
    <a:lvl5pPr marL="1828800" algn="l" rtl="0" eaLnBrk="0" fontAlgn="base" hangingPunct="0">
      <a:spcBef>
        <a:spcPct val="30000"/>
      </a:spcBef>
      <a:spcAft>
        <a:spcPct val="0"/>
      </a:spcAft>
      <a:defRPr kumimoji="1" sz="1200" kern="1200">
        <a:solidFill>
          <a:schemeClr val="tx1"/>
        </a:solidFill>
        <a:latin typeface="Tahoma" pitchFamily="34" charset="0"/>
        <a:ea typeface="HGP創英角ｺﾞｼｯｸUB"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A698F-90DC-49F4-8B1B-3214C2C09362}" type="slidenum">
              <a:rPr lang="en-US" altLang="ja-JP">
                <a:solidFill>
                  <a:prstClr val="black"/>
                </a:solidFill>
              </a:rPr>
              <a:pPr/>
              <a:t>1</a:t>
            </a:fld>
            <a:endParaRPr lang="en-US" altLang="ja-JP" dirty="0">
              <a:solidFill>
                <a:prstClr val="black"/>
              </a:solidFill>
            </a:endParaRPr>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4174038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buFontTx/>
              <a:buChar char="•"/>
            </a:pPr>
            <a:fld id="{678203E4-3AB0-408E-8458-738849760DAA}" type="slidenum">
              <a:rPr lang="en-US" altLang="ja-JP">
                <a:solidFill>
                  <a:prstClr val="black"/>
                </a:solidFill>
              </a:rPr>
              <a:pPr>
                <a:buFontTx/>
                <a:buChar char="•"/>
              </a:pPr>
              <a:t>10</a:t>
            </a:fld>
            <a:endParaRPr lang="en-US" altLang="ja-JP" dirty="0">
              <a:solidFill>
                <a:prstClr val="black"/>
              </a:solidFill>
            </a:endParaRPr>
          </a:p>
        </p:txBody>
      </p:sp>
      <p:sp>
        <p:nvSpPr>
          <p:cNvPr id="1353730" name="Rectangle 2"/>
          <p:cNvSpPr>
            <a:spLocks noGrp="1" noRot="1" noChangeAspect="1" noChangeArrowheads="1" noTextEdit="1"/>
          </p:cNvSpPr>
          <p:nvPr>
            <p:ph type="sldImg"/>
          </p:nvPr>
        </p:nvSpPr>
        <p:spPr>
          <a:xfrm>
            <a:off x="3251200" y="506413"/>
            <a:ext cx="3360738" cy="2520950"/>
          </a:xfrm>
          <a:ln/>
        </p:spPr>
      </p:sp>
      <p:sp>
        <p:nvSpPr>
          <p:cNvPr id="1353731" name="Rectangle 3"/>
          <p:cNvSpPr>
            <a:spLocks noGrp="1" noChangeArrowheads="1"/>
          </p:cNvSpPr>
          <p:nvPr>
            <p:ph type="body" idx="1"/>
          </p:nvPr>
        </p:nvSpPr>
        <p:spPr>
          <a:xfrm>
            <a:off x="1313465" y="3196928"/>
            <a:ext cx="7229861" cy="3027811"/>
          </a:xfrm>
        </p:spPr>
        <p:txBody>
          <a:bodyPr/>
          <a:lstStyle/>
          <a:p>
            <a:endParaRPr lang="en-US" altLang="ja-JP" dirty="0" smtClean="0"/>
          </a:p>
          <a:p>
            <a:endParaRPr lang="ja-JP" altLang="ja-JP" dirty="0"/>
          </a:p>
        </p:txBody>
      </p:sp>
    </p:spTree>
    <p:extLst>
      <p:ext uri="{BB962C8B-B14F-4D97-AF65-F5344CB8AC3E}">
        <p14:creationId xmlns:p14="http://schemas.microsoft.com/office/powerpoint/2010/main" val="12381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pPr/>
              <a:t>11</a:t>
            </a:fld>
            <a:endParaRPr lang="en-US" altLang="ja-JP" dirty="0"/>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r>
              <a:rPr lang="en-US" altLang="ja-JP" dirty="0" smtClean="0"/>
              <a:t>Next, I will talk on the pre-conceptual design of DECIGO.</a:t>
            </a:r>
          </a:p>
          <a:p>
            <a:r>
              <a:rPr lang="en-US" altLang="ja-JP" dirty="0" smtClean="0"/>
              <a:t>One interferometer unit is formed by three spacecraft.</a:t>
            </a:r>
          </a:p>
          <a:p>
            <a:r>
              <a:rPr lang="en-US" altLang="ja-JP" dirty="0" smtClean="0"/>
              <a:t>Each spacecraft has test-mass mirrors inside it.</a:t>
            </a:r>
          </a:p>
          <a:p>
            <a:r>
              <a:rPr lang="en-US" altLang="ja-JP" dirty="0" smtClean="0"/>
              <a:t>A mirror has a diameter of 1m and weight of 100kg.</a:t>
            </a:r>
          </a:p>
          <a:p>
            <a:r>
              <a:rPr lang="en-US" altLang="ja-JP" dirty="0" smtClean="0"/>
              <a:t>These mirrors forms Fabry-Perot interferometers with a finesse of 10 and</a:t>
            </a:r>
            <a:r>
              <a:rPr lang="en-US" altLang="ja-JP" baseline="0" dirty="0" smtClean="0"/>
              <a:t> </a:t>
            </a:r>
            <a:r>
              <a:rPr lang="en-US" altLang="ja-JP" dirty="0" smtClean="0"/>
              <a:t>a baseline length of 1000km.</a:t>
            </a:r>
          </a:p>
          <a:p>
            <a:r>
              <a:rPr lang="en-US" altLang="ja-JP" dirty="0" smtClean="0"/>
              <a:t>As light sources, we will use green lasers with output power of 10W.</a:t>
            </a:r>
          </a:p>
          <a:p>
            <a:r>
              <a:rPr lang="en-US" altLang="ja-JP" dirty="0" smtClean="0"/>
              <a:t>So as to suppress the effect of external disturbances on test mass mirrors, </a:t>
            </a:r>
          </a:p>
          <a:p>
            <a:r>
              <a:rPr lang="en-US" altLang="ja-JP" dirty="0" smtClean="0"/>
              <a:t>such as solar radiations, each spacecraft is drag-free-controlled. </a:t>
            </a:r>
          </a:p>
          <a:p>
            <a:r>
              <a:rPr lang="en-US" altLang="ja-JP" dirty="0" smtClean="0"/>
              <a:t>I mean, the position of spacecraft is controlled to follow the test mass position.</a:t>
            </a:r>
            <a:endParaRPr lang="ja-JP" altLang="ja-JP" dirty="0"/>
          </a:p>
        </p:txBody>
      </p:sp>
    </p:spTree>
    <p:extLst>
      <p:ext uri="{BB962C8B-B14F-4D97-AF65-F5344CB8AC3E}">
        <p14:creationId xmlns:p14="http://schemas.microsoft.com/office/powerpoint/2010/main" val="318307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10900BD-8EA2-4A94-8E20-78E25644166B}"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12</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32130" name="Rectangle 2"/>
          <p:cNvSpPr>
            <a:spLocks noGrp="1" noRot="1" noChangeAspect="1" noChangeArrowheads="1" noTextEdit="1"/>
          </p:cNvSpPr>
          <p:nvPr>
            <p:ph type="sldImg"/>
          </p:nvPr>
        </p:nvSpPr>
        <p:spPr>
          <a:xfrm>
            <a:off x="906463" y="741363"/>
            <a:ext cx="4922837" cy="3694112"/>
          </a:xfrm>
          <a:ln/>
        </p:spPr>
      </p:sp>
      <p:sp>
        <p:nvSpPr>
          <p:cNvPr id="432131" name="Rectangle 3"/>
          <p:cNvSpPr>
            <a:spLocks noGrp="1" noChangeArrowheads="1"/>
          </p:cNvSpPr>
          <p:nvPr>
            <p:ph type="body" idx="1"/>
          </p:nvPr>
        </p:nvSpPr>
        <p:spPr>
          <a:xfrm>
            <a:off x="896528" y="4681975"/>
            <a:ext cx="4937945" cy="4433231"/>
          </a:xfrm>
        </p:spPr>
        <p:txBody>
          <a:bodyPr/>
          <a:lstStyle/>
          <a:p>
            <a:r>
              <a:rPr lang="en-US" altLang="ja-JP" dirty="0" smtClean="0"/>
              <a:t>One of the key features of DECIGO is to use Fabry-Perot cavities for the baseline</a:t>
            </a:r>
          </a:p>
          <a:p>
            <a:r>
              <a:rPr lang="en-US" altLang="ja-JP" dirty="0" smtClean="0"/>
              <a:t>length change measurement. Since DECIGO has between the observation band of LISA and</a:t>
            </a:r>
          </a:p>
          <a:p>
            <a:r>
              <a:rPr lang="en-US" altLang="ja-JP" dirty="0" smtClean="0"/>
              <a:t>ground-based detectors, we have two choices in the selection of interferometer configuration.</a:t>
            </a:r>
          </a:p>
          <a:p>
            <a:r>
              <a:rPr lang="en-US" altLang="ja-JP" dirty="0" smtClean="0"/>
              <a:t>One choice is to adopt optical transponder-type interferometer and shorten the</a:t>
            </a:r>
          </a:p>
          <a:p>
            <a:r>
              <a:rPr lang="en-US" altLang="ja-JP" dirty="0" smtClean="0"/>
              <a:t>baseline from LISA. The estimated noise level is shown by this orange curve.</a:t>
            </a:r>
          </a:p>
          <a:p>
            <a:r>
              <a:rPr lang="en-US" altLang="ja-JP" dirty="0" smtClean="0"/>
              <a:t>Another choice is to adopt Fabry-Perot interferometer as ground based detectors,</a:t>
            </a:r>
          </a:p>
          <a:p>
            <a:r>
              <a:rPr lang="en-US" altLang="ja-JP" dirty="0" smtClean="0"/>
              <a:t>and expand the baseline. The noise level with this configuration is shown </a:t>
            </a:r>
          </a:p>
          <a:p>
            <a:r>
              <a:rPr lang="en-US" altLang="ja-JP" dirty="0" smtClean="0"/>
              <a:t>by this red curve. Optical-transponder type has advantage in low frequencies,</a:t>
            </a:r>
          </a:p>
          <a:p>
            <a:r>
              <a:rPr lang="en-US" altLang="ja-JP" dirty="0" smtClean="0"/>
              <a:t>because it can have longer baselines, and the acceleration noises on the </a:t>
            </a:r>
          </a:p>
          <a:p>
            <a:r>
              <a:rPr lang="en-US" altLang="ja-JP" dirty="0" smtClean="0"/>
              <a:t>test mass can be relatively suppressed. The Fabry-Perot type has an advantage in </a:t>
            </a:r>
          </a:p>
          <a:p>
            <a:r>
              <a:rPr lang="en-US" altLang="ja-JP" dirty="0" smtClean="0"/>
              <a:t>high-frequency band and best floor sensitivity. This is because the laser power </a:t>
            </a:r>
          </a:p>
          <a:p>
            <a:r>
              <a:rPr lang="en-US" altLang="ja-JP" dirty="0" smtClean="0"/>
              <a:t>is effectively accumulated in the cavities, and the shot noise level can be suppressed. </a:t>
            </a:r>
            <a:endParaRPr lang="ja-JP" altLang="ja-JP" dirty="0"/>
          </a:p>
        </p:txBody>
      </p:sp>
    </p:spTree>
    <p:extLst>
      <p:ext uri="{BB962C8B-B14F-4D97-AF65-F5344CB8AC3E}">
        <p14:creationId xmlns:p14="http://schemas.microsoft.com/office/powerpoint/2010/main" val="160594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4971089E-F0EF-40E5-B6A2-BA17FE1B336E}"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13</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38274" name="Rectangle 2"/>
          <p:cNvSpPr>
            <a:spLocks noGrp="1" noRot="1" noChangeAspect="1" noChangeArrowheads="1" noTextEdit="1"/>
          </p:cNvSpPr>
          <p:nvPr>
            <p:ph type="sldImg"/>
          </p:nvPr>
        </p:nvSpPr>
        <p:spPr>
          <a:xfrm>
            <a:off x="906463" y="741363"/>
            <a:ext cx="4922837" cy="3694112"/>
          </a:xfrm>
          <a:ln/>
        </p:spPr>
      </p:sp>
      <p:sp>
        <p:nvSpPr>
          <p:cNvPr id="438275" name="Rectangle 3"/>
          <p:cNvSpPr>
            <a:spLocks noGrp="1" noChangeArrowheads="1"/>
          </p:cNvSpPr>
          <p:nvPr>
            <p:ph type="body" idx="1"/>
          </p:nvPr>
        </p:nvSpPr>
        <p:spPr>
          <a:xfrm>
            <a:off x="896528" y="4681975"/>
            <a:ext cx="4937945" cy="4433231"/>
          </a:xfrm>
        </p:spPr>
        <p:txBody>
          <a:bodyPr/>
          <a:lstStyle/>
          <a:p>
            <a:endParaRPr lang="ja-JP" altLang="ja-JP" dirty="0"/>
          </a:p>
        </p:txBody>
      </p:sp>
    </p:spTree>
    <p:extLst>
      <p:ext uri="{BB962C8B-B14F-4D97-AF65-F5344CB8AC3E}">
        <p14:creationId xmlns:p14="http://schemas.microsoft.com/office/powerpoint/2010/main" val="1021179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14</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r>
              <a:rPr lang="en-US" altLang="ja-JP" dirty="0" smtClean="0"/>
              <a:t>Here, I will talk a little more on the compatibility of Fabry-Perot cavity length</a:t>
            </a:r>
          </a:p>
          <a:p>
            <a:r>
              <a:rPr lang="en-US" altLang="ja-JP" dirty="0" smtClean="0"/>
              <a:t>control and drag-free control of the space craft position.</a:t>
            </a:r>
          </a:p>
          <a:p>
            <a:r>
              <a:rPr lang="en-US" altLang="ja-JP" dirty="0" smtClean="0"/>
              <a:t>This figure shows one arm cavity of DECIGO. </a:t>
            </a:r>
          </a:p>
          <a:p>
            <a:r>
              <a:rPr lang="en-US" altLang="ja-JP" dirty="0" smtClean="0"/>
              <a:t>The distance between the mirrors is measured by Fabry-Perot cavity. The signal</a:t>
            </a:r>
          </a:p>
          <a:p>
            <a:r>
              <a:rPr lang="en-US" altLang="ja-JP" dirty="0" smtClean="0"/>
              <a:t>is fed back to the mirror position to keep the cavity length, using mirror actuators.</a:t>
            </a:r>
          </a:p>
          <a:p>
            <a:r>
              <a:rPr lang="en-US" altLang="ja-JP" dirty="0" smtClean="0"/>
              <a:t>On the other hand, relative displacement between a mirror and S/C are measured by </a:t>
            </a:r>
          </a:p>
          <a:p>
            <a:r>
              <a:rPr lang="en-US" altLang="ja-JP" dirty="0" smtClean="0"/>
              <a:t>local sensors around the mirrors, These signals are fed back to the thrusters attached</a:t>
            </a:r>
          </a:p>
          <a:p>
            <a:r>
              <a:rPr lang="en-US" altLang="ja-JP" dirty="0" smtClean="0"/>
              <a:t>to the S/C.  In short, this mirror follows the motion of this mirror, and each S/C </a:t>
            </a:r>
          </a:p>
          <a:p>
            <a:r>
              <a:rPr lang="en-US" altLang="ja-JP" dirty="0" smtClean="0"/>
              <a:t>follows the mirror inside it. So, cavity control and drag-free controls are compatible.</a:t>
            </a:r>
            <a:endParaRPr lang="ja-JP" altLang="ja-JP" dirty="0"/>
          </a:p>
        </p:txBody>
      </p:sp>
    </p:spTree>
    <p:extLst>
      <p:ext uri="{BB962C8B-B14F-4D97-AF65-F5344CB8AC3E}">
        <p14:creationId xmlns:p14="http://schemas.microsoft.com/office/powerpoint/2010/main" val="1414026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15</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r>
              <a:rPr lang="en-US" altLang="ja-JP" dirty="0" smtClean="0"/>
              <a:t>This viewgraph shows important requirements to reach the target sensitivity of DECIGO.</a:t>
            </a:r>
          </a:p>
          <a:p>
            <a:r>
              <a:rPr lang="en-US" altLang="ja-JP" dirty="0" smtClean="0"/>
              <a:t>For displacement noise, 3x10^-18 m/sqrt of Hz is requires at the frequency band of 0.1Hz.</a:t>
            </a:r>
          </a:p>
          <a:p>
            <a:r>
              <a:rPr lang="en-US" altLang="ja-JP" dirty="0" smtClean="0"/>
              <a:t>This level is about 10 times easer than that of ground based detectors. </a:t>
            </a:r>
          </a:p>
          <a:p>
            <a:r>
              <a:rPr lang="en-US" altLang="ja-JP" dirty="0" smtClean="0"/>
              <a:t>For laser frequency noise, 1 Hz/sqrt Hz is requires for laser source, </a:t>
            </a:r>
          </a:p>
          <a:p>
            <a:r>
              <a:rPr lang="en-US" altLang="ja-JP" dirty="0" smtClean="0"/>
              <a:t>and 10^5 gain is required for stabilization by arm cavities assuming 10^5 CMRR.</a:t>
            </a:r>
          </a:p>
          <a:p>
            <a:endParaRPr lang="en-US" altLang="ja-JP" dirty="0" smtClean="0"/>
          </a:p>
          <a:p>
            <a:r>
              <a:rPr lang="en-US" altLang="ja-JP" dirty="0" smtClean="0"/>
              <a:t>As for the acceleration noise, 4x10^-17 N/Hz^1/2 is required. This is 50 times</a:t>
            </a:r>
          </a:p>
          <a:p>
            <a:r>
              <a:rPr lang="en-US" altLang="ja-JP" dirty="0" smtClean="0"/>
              <a:t>stringent requirement than LISA. This will be one of the most challenging requirement</a:t>
            </a:r>
          </a:p>
          <a:p>
            <a:r>
              <a:rPr lang="en-US" altLang="ja-JP" dirty="0" smtClean="0"/>
              <a:t>in DECIGO. To realize this, we have to deeply investigate various kinds of noise sources.</a:t>
            </a:r>
            <a:endParaRPr lang="ja-JP" altLang="ja-JP" dirty="0"/>
          </a:p>
        </p:txBody>
      </p:sp>
    </p:spTree>
    <p:extLst>
      <p:ext uri="{BB962C8B-B14F-4D97-AF65-F5344CB8AC3E}">
        <p14:creationId xmlns:p14="http://schemas.microsoft.com/office/powerpoint/2010/main" val="2960334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10900BD-8EA2-4A94-8E20-78E25644166B}"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16</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32130" name="Rectangle 2"/>
          <p:cNvSpPr>
            <a:spLocks noGrp="1" noRot="1" noChangeAspect="1" noChangeArrowheads="1" noTextEdit="1"/>
          </p:cNvSpPr>
          <p:nvPr>
            <p:ph type="sldImg"/>
          </p:nvPr>
        </p:nvSpPr>
        <p:spPr>
          <a:xfrm>
            <a:off x="906463" y="741363"/>
            <a:ext cx="4922837" cy="3694112"/>
          </a:xfrm>
          <a:ln/>
        </p:spPr>
      </p:sp>
      <p:sp>
        <p:nvSpPr>
          <p:cNvPr id="432131" name="Rectangle 3"/>
          <p:cNvSpPr>
            <a:spLocks noGrp="1" noChangeArrowheads="1"/>
          </p:cNvSpPr>
          <p:nvPr>
            <p:ph type="body" idx="1"/>
          </p:nvPr>
        </p:nvSpPr>
        <p:spPr>
          <a:xfrm>
            <a:off x="896528" y="4681975"/>
            <a:ext cx="4937945" cy="4433231"/>
          </a:xfrm>
        </p:spPr>
        <p:txBody>
          <a:bodyPr/>
          <a:lstStyle/>
          <a:p>
            <a:endParaRPr lang="ja-JP" altLang="ja-JP" dirty="0"/>
          </a:p>
        </p:txBody>
      </p:sp>
    </p:spTree>
    <p:extLst>
      <p:ext uri="{BB962C8B-B14F-4D97-AF65-F5344CB8AC3E}">
        <p14:creationId xmlns:p14="http://schemas.microsoft.com/office/powerpoint/2010/main" val="2280347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10900BD-8EA2-4A94-8E20-78E25644166B}"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17</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32130" name="Rectangle 2"/>
          <p:cNvSpPr>
            <a:spLocks noGrp="1" noRot="1" noChangeAspect="1" noChangeArrowheads="1" noTextEdit="1"/>
          </p:cNvSpPr>
          <p:nvPr>
            <p:ph type="sldImg"/>
          </p:nvPr>
        </p:nvSpPr>
        <p:spPr>
          <a:xfrm>
            <a:off x="906463" y="741363"/>
            <a:ext cx="4922837" cy="3694112"/>
          </a:xfrm>
          <a:ln/>
        </p:spPr>
      </p:sp>
      <p:sp>
        <p:nvSpPr>
          <p:cNvPr id="432131" name="Rectangle 3"/>
          <p:cNvSpPr>
            <a:spLocks noGrp="1" noChangeArrowheads="1"/>
          </p:cNvSpPr>
          <p:nvPr>
            <p:ph type="body" idx="1"/>
          </p:nvPr>
        </p:nvSpPr>
        <p:spPr>
          <a:xfrm>
            <a:off x="896528" y="4681975"/>
            <a:ext cx="4937945" cy="4433231"/>
          </a:xfrm>
        </p:spPr>
        <p:txBody>
          <a:bodyPr/>
          <a:lstStyle/>
          <a:p>
            <a:endParaRPr lang="ja-JP" altLang="ja-JP" dirty="0"/>
          </a:p>
        </p:txBody>
      </p:sp>
    </p:spTree>
    <p:extLst>
      <p:ext uri="{BB962C8B-B14F-4D97-AF65-F5344CB8AC3E}">
        <p14:creationId xmlns:p14="http://schemas.microsoft.com/office/powerpoint/2010/main" val="2201633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18</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1392567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buFontTx/>
              <a:buChar char="•"/>
            </a:pPr>
            <a:fld id="{C01C5D18-DD59-49D5-B6D7-2C0590DEBE7F}" type="slidenum">
              <a:rPr lang="en-US" altLang="ja-JP">
                <a:solidFill>
                  <a:prstClr val="black"/>
                </a:solidFill>
              </a:rPr>
              <a:pPr>
                <a:buFontTx/>
                <a:buChar char="•"/>
              </a:pPr>
              <a:t>19</a:t>
            </a:fld>
            <a:endParaRPr lang="en-US" altLang="ja-JP" dirty="0">
              <a:solidFill>
                <a:prstClr val="black"/>
              </a:solidFill>
            </a:endParaRPr>
          </a:p>
        </p:txBody>
      </p:sp>
      <p:sp>
        <p:nvSpPr>
          <p:cNvPr id="1077250" name="Rectangle 2"/>
          <p:cNvSpPr>
            <a:spLocks noGrp="1" noRot="1" noChangeAspect="1" noChangeArrowheads="1" noTextEdit="1"/>
          </p:cNvSpPr>
          <p:nvPr>
            <p:ph type="sldImg"/>
          </p:nvPr>
        </p:nvSpPr>
        <p:spPr>
          <a:xfrm>
            <a:off x="3344863" y="530225"/>
            <a:ext cx="3549650" cy="2663825"/>
          </a:xfrm>
          <a:ln/>
        </p:spPr>
      </p:sp>
      <p:sp>
        <p:nvSpPr>
          <p:cNvPr id="1077251" name="Rectangle 3"/>
          <p:cNvSpPr>
            <a:spLocks noGrp="1" noChangeArrowheads="1"/>
          </p:cNvSpPr>
          <p:nvPr>
            <p:ph type="body" idx="1"/>
          </p:nvPr>
        </p:nvSpPr>
        <p:spPr>
          <a:xfrm>
            <a:off x="1363816" y="3371853"/>
            <a:ext cx="7506993" cy="3195771"/>
          </a:xfrm>
        </p:spPr>
        <p:txBody>
          <a:bodyPr/>
          <a:lstStyle/>
          <a:p>
            <a:endParaRPr lang="ja-JP" altLang="ja-JP" dirty="0"/>
          </a:p>
        </p:txBody>
      </p:sp>
    </p:spTree>
    <p:extLst>
      <p:ext uri="{BB962C8B-B14F-4D97-AF65-F5344CB8AC3E}">
        <p14:creationId xmlns:p14="http://schemas.microsoft.com/office/powerpoint/2010/main" val="230881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2</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1864540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0A044F-389B-46FA-BE6E-0AF7F8895D71}" type="slidenum">
              <a:rPr lang="en-US" altLang="ja-JP">
                <a:solidFill>
                  <a:srgbClr val="000000"/>
                </a:solidFill>
              </a:rPr>
              <a:pPr/>
              <a:t>20</a:t>
            </a:fld>
            <a:endParaRPr lang="en-US" altLang="ja-JP" dirty="0">
              <a:solidFill>
                <a:srgbClr val="000000"/>
              </a:solidFill>
            </a:endParaRPr>
          </a:p>
        </p:txBody>
      </p:sp>
      <p:sp>
        <p:nvSpPr>
          <p:cNvPr id="1040386" name="Rectangle 2"/>
          <p:cNvSpPr>
            <a:spLocks noGrp="1" noRot="1" noChangeAspect="1" noChangeArrowheads="1" noTextEdit="1"/>
          </p:cNvSpPr>
          <p:nvPr>
            <p:ph type="sldImg"/>
          </p:nvPr>
        </p:nvSpPr>
        <p:spPr>
          <a:xfrm>
            <a:off x="906463" y="741363"/>
            <a:ext cx="4922837" cy="3692525"/>
          </a:xfrm>
          <a:ln/>
        </p:spPr>
      </p:sp>
      <p:sp>
        <p:nvSpPr>
          <p:cNvPr id="1040387" name="Rectangle 3"/>
          <p:cNvSpPr>
            <a:spLocks noGrp="1" noChangeArrowheads="1"/>
          </p:cNvSpPr>
          <p:nvPr>
            <p:ph type="body" idx="1"/>
          </p:nvPr>
        </p:nvSpPr>
        <p:spPr>
          <a:xfrm>
            <a:off x="896938" y="4681538"/>
            <a:ext cx="4937125" cy="4433887"/>
          </a:xfrm>
        </p:spPr>
        <p:txBody>
          <a:bodyPr/>
          <a:lstStyle/>
          <a:p>
            <a:endParaRPr lang="ja-JP" altLang="ja-JP" dirty="0"/>
          </a:p>
        </p:txBody>
      </p:sp>
    </p:spTree>
    <p:extLst>
      <p:ext uri="{BB962C8B-B14F-4D97-AF65-F5344CB8AC3E}">
        <p14:creationId xmlns:p14="http://schemas.microsoft.com/office/powerpoint/2010/main" val="2695247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0A044F-389B-46FA-BE6E-0AF7F8895D71}" type="slidenum">
              <a:rPr lang="en-US" altLang="ja-JP">
                <a:solidFill>
                  <a:srgbClr val="000000"/>
                </a:solidFill>
              </a:rPr>
              <a:pPr/>
              <a:t>21</a:t>
            </a:fld>
            <a:endParaRPr lang="en-US" altLang="ja-JP" dirty="0">
              <a:solidFill>
                <a:srgbClr val="000000"/>
              </a:solidFill>
            </a:endParaRPr>
          </a:p>
        </p:txBody>
      </p:sp>
      <p:sp>
        <p:nvSpPr>
          <p:cNvPr id="1040386" name="Rectangle 2"/>
          <p:cNvSpPr>
            <a:spLocks noGrp="1" noRot="1" noChangeAspect="1" noChangeArrowheads="1" noTextEdit="1"/>
          </p:cNvSpPr>
          <p:nvPr>
            <p:ph type="sldImg"/>
          </p:nvPr>
        </p:nvSpPr>
        <p:spPr>
          <a:xfrm>
            <a:off x="906463" y="741363"/>
            <a:ext cx="4922837" cy="3692525"/>
          </a:xfrm>
          <a:ln/>
        </p:spPr>
      </p:sp>
      <p:sp>
        <p:nvSpPr>
          <p:cNvPr id="1040387" name="Rectangle 3"/>
          <p:cNvSpPr>
            <a:spLocks noGrp="1" noChangeArrowheads="1"/>
          </p:cNvSpPr>
          <p:nvPr>
            <p:ph type="body" idx="1"/>
          </p:nvPr>
        </p:nvSpPr>
        <p:spPr>
          <a:xfrm>
            <a:off x="896938" y="4681538"/>
            <a:ext cx="4937125" cy="4433887"/>
          </a:xfrm>
        </p:spPr>
        <p:txBody>
          <a:bodyPr/>
          <a:lstStyle/>
          <a:p>
            <a:endParaRPr lang="ja-JP" altLang="ja-JP" dirty="0"/>
          </a:p>
        </p:txBody>
      </p:sp>
    </p:spTree>
    <p:extLst>
      <p:ext uri="{BB962C8B-B14F-4D97-AF65-F5344CB8AC3E}">
        <p14:creationId xmlns:p14="http://schemas.microsoft.com/office/powerpoint/2010/main" val="3155639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21871D1-5B4F-4A5C-B9CF-AD1562D7327B}"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22</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10018"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10019"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r>
              <a:rPr lang="en-US" altLang="ja-JP" dirty="0" smtClean="0"/>
              <a:t>Here, I will go on to the second part of my talk, on the DECIGO pathfinder.</a:t>
            </a:r>
          </a:p>
          <a:p>
            <a:r>
              <a:rPr lang="en-US" altLang="ja-JP" dirty="0" smtClean="0"/>
              <a:t>DPF is the first milestone mission for DECIGO. The original purpose is to test the</a:t>
            </a:r>
          </a:p>
          <a:p>
            <a:r>
              <a:rPr lang="en-US" altLang="ja-JP" dirty="0" smtClean="0"/>
              <a:t>key technologies for DECIGO. For this purpose, DPF is designed to be a prototype</a:t>
            </a:r>
          </a:p>
          <a:p>
            <a:r>
              <a:rPr lang="en-US" altLang="ja-JP" dirty="0" smtClean="0"/>
              <a:t>of DECIGO. In DPF, one 1000km arm of DECIGO is shrunk down to 30cm, and placed</a:t>
            </a:r>
          </a:p>
          <a:p>
            <a:r>
              <a:rPr lang="en-US" altLang="ja-JP" dirty="0" smtClean="0"/>
              <a:t>inside one small satellite orbiting around the earth.</a:t>
            </a:r>
          </a:p>
          <a:p>
            <a:r>
              <a:rPr lang="en-US" altLang="ja-JP" dirty="0" smtClean="0"/>
              <a:t>A 30cm Fabry-Perot cavity is formed by two test mass mirrors. And the length change</a:t>
            </a:r>
          </a:p>
          <a:p>
            <a:r>
              <a:rPr lang="en-US" altLang="ja-JP" dirty="0" smtClean="0"/>
              <a:t>is measured by means of stabilized laser. The relative displacement between the test</a:t>
            </a:r>
          </a:p>
          <a:p>
            <a:r>
              <a:rPr lang="en-US" altLang="ja-JP" dirty="0" smtClean="0"/>
              <a:t>mass and the satellite is measured by a local sensor, and the signals are fed back to the</a:t>
            </a:r>
          </a:p>
          <a:p>
            <a:r>
              <a:rPr lang="en-US" altLang="ja-JP" dirty="0" smtClean="0"/>
              <a:t>satellite thrusters to realize drag-free control.</a:t>
            </a:r>
            <a:endParaRPr lang="ja-JP" altLang="ja-JP" dirty="0"/>
          </a:p>
        </p:txBody>
      </p:sp>
    </p:spTree>
    <p:extLst>
      <p:ext uri="{BB962C8B-B14F-4D97-AF65-F5344CB8AC3E}">
        <p14:creationId xmlns:p14="http://schemas.microsoft.com/office/powerpoint/2010/main" val="847809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474088-0FD1-4281-A716-4183184B3029}" type="slidenum">
              <a:rPr lang="en-US" altLang="ja-JP"/>
              <a:pPr/>
              <a:t>23</a:t>
            </a:fld>
            <a:endParaRPr lang="en-US" altLang="ja-JP" dirty="0"/>
          </a:p>
        </p:txBody>
      </p:sp>
      <p:sp>
        <p:nvSpPr>
          <p:cNvPr id="1138690"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8691"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r>
              <a:rPr lang="en-US" altLang="ja-JP" dirty="0" smtClean="0"/>
              <a:t>DPF satellite will look like this figure. The satellite is comprised of two parts.</a:t>
            </a:r>
          </a:p>
          <a:p>
            <a:r>
              <a:rPr lang="en-US" altLang="ja-JP" dirty="0" smtClean="0"/>
              <a:t>The bottom part contains the bus system with solar puddles, batteries, data processing system, </a:t>
            </a:r>
          </a:p>
          <a:p>
            <a:r>
              <a:rPr lang="en-US" altLang="ja-JP" dirty="0" smtClean="0"/>
              <a:t>temperature control system, and telecommunication system with ground station.</a:t>
            </a:r>
          </a:p>
          <a:p>
            <a:r>
              <a:rPr lang="en-US" altLang="ja-JP" dirty="0" smtClean="0"/>
              <a:t>The upper part is a mission payload. The interferometer module is placed in the first floor,</a:t>
            </a:r>
          </a:p>
          <a:p>
            <a:r>
              <a:rPr lang="en-US" altLang="ja-JP" dirty="0" smtClean="0"/>
              <a:t>and stabilized laser system is placed in the second floor. 10 small low-noise thrusters </a:t>
            </a:r>
          </a:p>
          <a:p>
            <a:r>
              <a:rPr lang="en-US" altLang="ja-JP" dirty="0" smtClean="0"/>
              <a:t>are attached at the corners of the payload.</a:t>
            </a:r>
            <a:endParaRPr lang="ja-JP" altLang="ja-JP" dirty="0"/>
          </a:p>
        </p:txBody>
      </p:sp>
    </p:spTree>
    <p:extLst>
      <p:ext uri="{BB962C8B-B14F-4D97-AF65-F5344CB8AC3E}">
        <p14:creationId xmlns:p14="http://schemas.microsoft.com/office/powerpoint/2010/main" val="1244776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901ABB9C-DC07-48FF-9411-D68D0B654F7A}"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24</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46882" name="Rectangle 2"/>
          <p:cNvSpPr>
            <a:spLocks noGrp="1" noRot="1" noChangeAspect="1" noChangeArrowheads="1" noTextEdit="1"/>
          </p:cNvSpPr>
          <p:nvPr>
            <p:ph type="sldImg"/>
          </p:nvPr>
        </p:nvSpPr>
        <p:spPr>
          <a:ln/>
        </p:spPr>
      </p:sp>
      <p:sp>
        <p:nvSpPr>
          <p:cNvPr id="1146883" name="Rectangle 3"/>
          <p:cNvSpPr>
            <a:spLocks noGrp="1" noChangeArrowheads="1"/>
          </p:cNvSpPr>
          <p:nvPr>
            <p:ph type="body" idx="1"/>
          </p:nvPr>
        </p:nvSpPr>
        <p:spPr/>
        <p:txBody>
          <a:bodyPr/>
          <a:lstStyle/>
          <a:p>
            <a:r>
              <a:rPr lang="en-US" altLang="ja-JP" dirty="0" smtClean="0"/>
              <a:t>This figure show the design of mission payload part.</a:t>
            </a:r>
          </a:p>
          <a:p>
            <a:r>
              <a:rPr lang="en-US" altLang="ja-JP" dirty="0" smtClean="0"/>
              <a:t>As a laser source, we will use a Yb:YAG laser stabilized using iodine absorption line.</a:t>
            </a:r>
          </a:p>
          <a:p>
            <a:r>
              <a:rPr lang="en-US" altLang="ja-JP" dirty="0" smtClean="0"/>
              <a:t>The stabilized beam is introduced to the 30cm main interferometer,</a:t>
            </a:r>
          </a:p>
          <a:p>
            <a:r>
              <a:rPr lang="en-US" altLang="ja-JP" dirty="0" smtClean="0"/>
              <a:t>formed by two test mass mirrors.</a:t>
            </a:r>
          </a:p>
          <a:p>
            <a:r>
              <a:rPr lang="en-US" altLang="ja-JP" dirty="0" smtClean="0"/>
              <a:t>The length change signal is extracted by a Pound-Drever-Hall scheme. The signal is fed back</a:t>
            </a:r>
          </a:p>
          <a:p>
            <a:r>
              <a:rPr lang="en-US" altLang="ja-JP" dirty="0" smtClean="0"/>
              <a:t>to the mirror using electro-static-type actuators. The relative displacement between the</a:t>
            </a:r>
          </a:p>
          <a:p>
            <a:r>
              <a:rPr lang="en-US" altLang="ja-JP" dirty="0" smtClean="0"/>
              <a:t>test mass and the satellite is monitored by electro-static-type local sensors and fed back to</a:t>
            </a:r>
          </a:p>
          <a:p>
            <a:r>
              <a:rPr lang="en-US" altLang="ja-JP" dirty="0" smtClean="0"/>
              <a:t>the mission thrusters to realize dreg-free-control.</a:t>
            </a:r>
            <a:endParaRPr lang="ja-JP" altLang="ja-JP" dirty="0"/>
          </a:p>
        </p:txBody>
      </p:sp>
    </p:spTree>
    <p:extLst>
      <p:ext uri="{BB962C8B-B14F-4D97-AF65-F5344CB8AC3E}">
        <p14:creationId xmlns:p14="http://schemas.microsoft.com/office/powerpoint/2010/main" val="2238034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30</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517935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7FA319ED-3E06-4BB5-A18A-3FFD12C6B6E1}" type="slidenum">
              <a:rPr kumimoji="1" lang="en-US" altLang="ja-JP" sz="1200" kern="1200">
                <a:solidFill>
                  <a:srgbClr val="000000"/>
                </a:solidFill>
                <a:latin typeface="Tahoma" pitchFamily="34" charset="0"/>
                <a:ea typeface="HGP創英角ｺﾞｼｯｸUB" pitchFamily="50" charset="-128"/>
                <a:cs typeface="+mn-cs"/>
              </a:rPr>
              <a:pPr algn="r" rtl="0" fontAlgn="base">
                <a:spcBef>
                  <a:spcPct val="0"/>
                </a:spcBef>
                <a:spcAft>
                  <a:spcPct val="0"/>
                </a:spcAft>
                <a:buFontTx/>
                <a:buChar char="•"/>
              </a:pPr>
              <a:t>31</a:t>
            </a:fld>
            <a:endParaRPr kumimoji="1" lang="en-US" altLang="ja-JP" sz="1200" kern="1200" dirty="0">
              <a:solidFill>
                <a:srgbClr val="000000"/>
              </a:solidFill>
              <a:latin typeface="Tahoma" pitchFamily="34" charset="0"/>
              <a:ea typeface="HGP創英角ｺﾞｼｯｸUB" pitchFamily="50" charset="-128"/>
              <a:cs typeface="+mn-cs"/>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altLang="ja-JP" dirty="0" smtClean="0"/>
          </a:p>
          <a:p>
            <a:r>
              <a:rPr lang="en-US" altLang="ja-JP" dirty="0" smtClean="0"/>
              <a:t>Now, I will summarize my talk.</a:t>
            </a:r>
          </a:p>
          <a:p>
            <a:r>
              <a:rPr lang="en-US" altLang="ja-JP" dirty="0" smtClean="0"/>
              <a:t>DECIGO will provide us fruitful knowledge on the beginning of the universe, dark energy,</a:t>
            </a:r>
          </a:p>
          <a:p>
            <a:r>
              <a:rPr lang="en-US" altLang="ja-JP" dirty="0" smtClean="0"/>
              <a:t>and formation of galaxies.</a:t>
            </a:r>
          </a:p>
          <a:p>
            <a:r>
              <a:rPr lang="en-US" altLang="ja-JP" dirty="0" smtClean="0"/>
              <a:t>DECIGO pathfinder is a first milestone mission for DECIGO, and being a</a:t>
            </a:r>
          </a:p>
          <a:p>
            <a:r>
              <a:rPr lang="en-US" altLang="ja-JP" dirty="0" smtClean="0"/>
              <a:t>strong candidates of JAXA's small satellite series.</a:t>
            </a:r>
          </a:p>
          <a:p>
            <a:r>
              <a:rPr lang="en-US" altLang="ja-JP" dirty="0" smtClean="0"/>
              <a:t>In addition, we have developed a SWIM module, which is under operation in orbit.</a:t>
            </a:r>
          </a:p>
          <a:p>
            <a:r>
              <a:rPr lang="en-US" altLang="ja-JP" dirty="0" smtClean="0"/>
              <a:t>This is our first precursor to space. Though this is only a small module, we have made </a:t>
            </a:r>
          </a:p>
          <a:p>
            <a:r>
              <a:rPr lang="en-US" altLang="ja-JP" dirty="0" smtClean="0"/>
              <a:t>a significant step</a:t>
            </a:r>
          </a:p>
        </p:txBody>
      </p:sp>
    </p:spTree>
    <p:extLst>
      <p:ext uri="{BB962C8B-B14F-4D97-AF65-F5344CB8AC3E}">
        <p14:creationId xmlns:p14="http://schemas.microsoft.com/office/powerpoint/2010/main" val="3977236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32</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en-US" altLang="ja-JP" dirty="0" smtClean="0"/>
          </a:p>
          <a:p>
            <a:r>
              <a:rPr lang="en-US" altLang="ja-JP" dirty="0" smtClean="0"/>
              <a:t>Thanks you for your attention.</a:t>
            </a:r>
            <a:endParaRPr lang="ja-JP" altLang="ja-JP" dirty="0" smtClean="0"/>
          </a:p>
          <a:p>
            <a:endParaRPr lang="ja-JP" altLang="ja-JP" dirty="0"/>
          </a:p>
        </p:txBody>
      </p:sp>
    </p:spTree>
    <p:extLst>
      <p:ext uri="{BB962C8B-B14F-4D97-AF65-F5344CB8AC3E}">
        <p14:creationId xmlns:p14="http://schemas.microsoft.com/office/powerpoint/2010/main" val="2686787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34</a:t>
            </a:fld>
            <a:endParaRPr lang="en-US" altLang="ja-JP" dirty="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r>
              <a:rPr lang="en-US" altLang="ja-JP" dirty="0" smtClean="0"/>
              <a:t>Now, I will talk on the current status of the mission selection.</a:t>
            </a:r>
          </a:p>
          <a:p>
            <a:r>
              <a:rPr lang="en-US" altLang="ja-JP" dirty="0" smtClean="0"/>
              <a:t>JAXA, the Japanese space agency, has a project to launch at least three small satellites</a:t>
            </a:r>
          </a:p>
          <a:p>
            <a:r>
              <a:rPr lang="en-US" altLang="ja-JP" dirty="0" smtClean="0"/>
              <a:t>in five years, using a standard bus system and a next generation solid rocket booster.</a:t>
            </a:r>
          </a:p>
          <a:p>
            <a:r>
              <a:rPr lang="en-US" altLang="ja-JP" dirty="0" smtClean="0"/>
              <a:t>At the beginning, there were about fifty proposals four years ago. And fifteen missions</a:t>
            </a:r>
          </a:p>
          <a:p>
            <a:r>
              <a:rPr lang="en-US" altLang="ja-JP" dirty="0" smtClean="0"/>
              <a:t>were accepted as official working groups three years ago.</a:t>
            </a:r>
          </a:p>
          <a:p>
            <a:r>
              <a:rPr lang="en-US" altLang="ja-JP" dirty="0" smtClean="0"/>
              <a:t>Among them about five missions has been financially supported by JAXA since two years ago.</a:t>
            </a:r>
          </a:p>
          <a:p>
            <a:endParaRPr lang="en-US" altLang="ja-JP" dirty="0" smtClean="0"/>
          </a:p>
          <a:p>
            <a:r>
              <a:rPr lang="en-US" altLang="ja-JP" dirty="0" smtClean="0"/>
              <a:t>The first mission has already decided to be a SPRINT-A/EXCEED mission, which is a UV </a:t>
            </a:r>
          </a:p>
          <a:p>
            <a:r>
              <a:rPr lang="en-US" altLang="ja-JP" dirty="0" smtClean="0"/>
              <a:t>telescope mission for planetary science. The second mission is now in selection.</a:t>
            </a:r>
          </a:p>
          <a:p>
            <a:r>
              <a:rPr lang="en-US" altLang="ja-JP" dirty="0" smtClean="0"/>
              <a:t>DPF is surviving as one of the two final candidates. Another candidate is named ERG,</a:t>
            </a:r>
          </a:p>
          <a:p>
            <a:r>
              <a:rPr lang="en-US" altLang="ja-JP" dirty="0" smtClean="0"/>
              <a:t>which is for observation of magnetic fields around the earth during active years of the Sun.</a:t>
            </a:r>
          </a:p>
          <a:p>
            <a:r>
              <a:rPr lang="en-US" altLang="ja-JP" dirty="0" smtClean="0"/>
              <a:t>The final hearing was held last month, and the final selection will be made in this month.</a:t>
            </a:r>
            <a:endParaRPr lang="ja-JP" altLang="ja-JP" dirty="0"/>
          </a:p>
        </p:txBody>
      </p:sp>
    </p:spTree>
    <p:extLst>
      <p:ext uri="{BB962C8B-B14F-4D97-AF65-F5344CB8AC3E}">
        <p14:creationId xmlns:p14="http://schemas.microsoft.com/office/powerpoint/2010/main" val="1897373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B61CA442-67A3-48A1-AEB4-54FC8420FB6C}"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37</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40738"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40739"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r>
              <a:rPr lang="en-US" altLang="ja-JP" dirty="0" smtClean="0"/>
              <a:t>In addition to this organization, we have collaboration with and supports from other groups.</a:t>
            </a:r>
          </a:p>
          <a:p>
            <a:r>
              <a:rPr lang="en-US" altLang="ja-JP" dirty="0" smtClean="0"/>
              <a:t>The LISA/LPF group members are providing us technical advises from their experiences. </a:t>
            </a:r>
          </a:p>
          <a:p>
            <a:r>
              <a:rPr lang="en-US" altLang="ja-JP" dirty="0" smtClean="0"/>
              <a:t>In the last autumn, we had the 1st LISA-DECIGO joint workshop at JAXA, Japanese space agency.</a:t>
            </a:r>
          </a:p>
          <a:p>
            <a:r>
              <a:rPr lang="en-US" altLang="ja-JP" dirty="0" smtClean="0"/>
              <a:t>This workshop was also helpful for us in political point of view. The JAXA peoples were</a:t>
            </a:r>
          </a:p>
          <a:p>
            <a:r>
              <a:rPr lang="en-US" altLang="ja-JP" dirty="0" smtClean="0"/>
              <a:t>really impressed in the success of this workshop and the supports from LISA group.</a:t>
            </a:r>
            <a:endParaRPr lang="ja-JP" altLang="ja-JP" dirty="0"/>
          </a:p>
        </p:txBody>
      </p:sp>
    </p:spTree>
    <p:extLst>
      <p:ext uri="{BB962C8B-B14F-4D97-AF65-F5344CB8AC3E}">
        <p14:creationId xmlns:p14="http://schemas.microsoft.com/office/powerpoint/2010/main" val="292992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3</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r>
              <a:rPr lang="en-US" altLang="ja-JP" dirty="0" smtClean="0"/>
              <a:t>This talk contains two parts.</a:t>
            </a:r>
          </a:p>
          <a:p>
            <a:r>
              <a:rPr lang="en-US" altLang="ja-JP" dirty="0" smtClean="0"/>
              <a:t>The first part is for DECIGO. I will present overview,</a:t>
            </a:r>
            <a:r>
              <a:rPr lang="en-US" altLang="ja-JP" baseline="0" dirty="0" smtClean="0"/>
              <a:t> science , and conceptual design of DECIGO.</a:t>
            </a:r>
          </a:p>
          <a:p>
            <a:r>
              <a:rPr lang="en-US" altLang="ja-JP" baseline="0" dirty="0" smtClean="0"/>
              <a:t>The second part is for DECIGO pathfinder, which is the first milestone mission for DECIGO.</a:t>
            </a:r>
          </a:p>
          <a:p>
            <a:r>
              <a:rPr lang="en-US" altLang="ja-JP" baseline="0" dirty="0" smtClean="0"/>
              <a:t>In this part, I will present overview, science, and current status of DECIGO pathfinder.</a:t>
            </a:r>
            <a:endParaRPr lang="ja-JP" altLang="ja-JP" dirty="0"/>
          </a:p>
        </p:txBody>
      </p:sp>
    </p:spTree>
    <p:extLst>
      <p:ext uri="{BB962C8B-B14F-4D97-AF65-F5344CB8AC3E}">
        <p14:creationId xmlns:p14="http://schemas.microsoft.com/office/powerpoint/2010/main" val="1570162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07839465-7983-4CEE-B410-F41197D964CA}" type="slidenum">
              <a:rPr lang="en-US" altLang="ja-JP"/>
              <a:pPr/>
              <a:t>38</a:t>
            </a:fld>
            <a:endParaRPr lang="en-US" altLang="ja-JP" dirty="0"/>
          </a:p>
        </p:txBody>
      </p:sp>
      <p:sp>
        <p:nvSpPr>
          <p:cNvPr id="115715" name="Rectangle 2"/>
          <p:cNvSpPr>
            <a:spLocks noGrp="1" noRot="1" noChangeAspect="1" noChangeArrowheads="1" noTextEdit="1"/>
          </p:cNvSpPr>
          <p:nvPr>
            <p:ph type="sldImg"/>
          </p:nvPr>
        </p:nvSpPr>
        <p:spPr>
          <a:xfrm>
            <a:off x="906463" y="741363"/>
            <a:ext cx="4922837" cy="3692525"/>
          </a:xfrm>
          <a:ln/>
        </p:spPr>
      </p:sp>
      <p:sp>
        <p:nvSpPr>
          <p:cNvPr id="115716" name="Rectangle 3"/>
          <p:cNvSpPr>
            <a:spLocks noGrp="1" noChangeArrowheads="1"/>
          </p:cNvSpPr>
          <p:nvPr>
            <p:ph type="body" idx="1"/>
          </p:nvPr>
        </p:nvSpPr>
        <p:spPr>
          <a:xfrm>
            <a:off x="896938" y="4681538"/>
            <a:ext cx="4937125" cy="4433887"/>
          </a:xfrm>
          <a:noFill/>
          <a:ln/>
        </p:spPr>
        <p:txBody>
          <a:bodyPr/>
          <a:lstStyle/>
          <a:p>
            <a:pPr eaLnBrk="1" hangingPunct="1"/>
            <a:endParaRPr lang="ja-JP" altLang="ja-JP" dirty="0" smtClean="0"/>
          </a:p>
        </p:txBody>
      </p:sp>
    </p:spTree>
    <p:extLst>
      <p:ext uri="{BB962C8B-B14F-4D97-AF65-F5344CB8AC3E}">
        <p14:creationId xmlns:p14="http://schemas.microsoft.com/office/powerpoint/2010/main" val="3272732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CCDFDAF0-E953-41C2-9906-60B1EEF8062D}" type="slidenum">
              <a:rPr lang="en-US" altLang="ja-JP"/>
              <a:pPr/>
              <a:t>39</a:t>
            </a:fld>
            <a:endParaRPr lang="en-US" altLang="ja-JP" dirty="0"/>
          </a:p>
        </p:txBody>
      </p:sp>
      <p:sp>
        <p:nvSpPr>
          <p:cNvPr id="130051" name="Rectangle 2"/>
          <p:cNvSpPr>
            <a:spLocks noGrp="1" noRot="1" noChangeAspect="1" noChangeArrowheads="1" noTextEdit="1"/>
          </p:cNvSpPr>
          <p:nvPr>
            <p:ph type="sldImg"/>
          </p:nvPr>
        </p:nvSpPr>
        <p:spPr>
          <a:xfrm>
            <a:off x="903288" y="738188"/>
            <a:ext cx="4927600" cy="3695700"/>
          </a:xfrm>
          <a:ln/>
        </p:spPr>
      </p:sp>
      <p:sp>
        <p:nvSpPr>
          <p:cNvPr id="130052" name="Rectangle 3"/>
          <p:cNvSpPr>
            <a:spLocks noGrp="1" noChangeArrowheads="1"/>
          </p:cNvSpPr>
          <p:nvPr>
            <p:ph type="body" idx="1"/>
          </p:nvPr>
        </p:nvSpPr>
        <p:spPr>
          <a:xfrm>
            <a:off x="896938" y="4681538"/>
            <a:ext cx="4937125" cy="4437062"/>
          </a:xfrm>
          <a:noFill/>
          <a:ln/>
        </p:spPr>
        <p:txBody>
          <a:bodyPr/>
          <a:lstStyle/>
          <a:p>
            <a:pPr eaLnBrk="1" hangingPunct="1"/>
            <a:endParaRPr lang="ja-JP" altLang="ja-JP" dirty="0" smtClean="0"/>
          </a:p>
        </p:txBody>
      </p:sp>
    </p:spTree>
    <p:extLst>
      <p:ext uri="{BB962C8B-B14F-4D97-AF65-F5344CB8AC3E}">
        <p14:creationId xmlns:p14="http://schemas.microsoft.com/office/powerpoint/2010/main" val="1340987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buFontTx/>
              <a:buChar char="•"/>
            </a:pPr>
            <a:fld id="{3407EBED-B075-469E-80EC-802FDAA3C0E1}" type="slidenum">
              <a:rPr lang="en-US" altLang="ja-JP">
                <a:solidFill>
                  <a:prstClr val="black"/>
                </a:solidFill>
              </a:rPr>
              <a:pPr>
                <a:buFontTx/>
                <a:buChar char="•"/>
              </a:pPr>
              <a:t>40</a:t>
            </a:fld>
            <a:endParaRPr lang="en-US" altLang="ja-JP" dirty="0">
              <a:solidFill>
                <a:prstClr val="black"/>
              </a:solidFill>
            </a:endParaRPr>
          </a:p>
        </p:txBody>
      </p:sp>
    </p:spTree>
    <p:extLst>
      <p:ext uri="{BB962C8B-B14F-4D97-AF65-F5344CB8AC3E}">
        <p14:creationId xmlns:p14="http://schemas.microsoft.com/office/powerpoint/2010/main" val="3513991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79417-AFD6-401E-8C2E-315D41DB8C7A}" type="slidenum">
              <a:rPr lang="en-US" altLang="ja-JP"/>
              <a:pPr/>
              <a:t>41</a:t>
            </a:fld>
            <a:endParaRPr lang="en-US" altLang="ja-JP" dirty="0"/>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r>
              <a:rPr lang="en-US" altLang="ja-JP" dirty="0" smtClean="0"/>
              <a:t>DECIGO will be formed by three spacecraft, 1000km apart from one another.</a:t>
            </a:r>
          </a:p>
          <a:p>
            <a:r>
              <a:rPr lang="en-US" altLang="ja-JP" dirty="0" smtClean="0"/>
              <a:t>Each spacecraft has test-mass mirrors inside it, and the distances between </a:t>
            </a:r>
          </a:p>
          <a:p>
            <a:r>
              <a:rPr lang="en-US" altLang="ja-JP" dirty="0" smtClean="0"/>
              <a:t>them are measured by means of laser interferometers. </a:t>
            </a:r>
            <a:endParaRPr lang="ja-JP" altLang="ja-JP" dirty="0"/>
          </a:p>
        </p:txBody>
      </p:sp>
    </p:spTree>
    <p:extLst>
      <p:ext uri="{BB962C8B-B14F-4D97-AF65-F5344CB8AC3E}">
        <p14:creationId xmlns:p14="http://schemas.microsoft.com/office/powerpoint/2010/main" val="718235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This shows the organization of DECIGO. The leader is Seiji Kawamura.</a:t>
            </a:r>
          </a:p>
          <a:p>
            <a:r>
              <a:rPr kumimoji="1" lang="en-US" altLang="ja-JP" dirty="0" smtClean="0"/>
              <a:t>The upper part is organized as a design team for DECIGO. The organization also includes</a:t>
            </a:r>
          </a:p>
          <a:p>
            <a:r>
              <a:rPr kumimoji="1" lang="en-US" altLang="ja-JP" dirty="0" smtClean="0"/>
              <a:t>a DECIGO pathfinder working group, shown in the lower part. This part is organized </a:t>
            </a:r>
          </a:p>
          <a:p>
            <a:r>
              <a:rPr kumimoji="1" lang="en-US" altLang="ja-JP" dirty="0" smtClean="0"/>
              <a:t>as a mission phase team, and the subgroups are in charge of research and development tasks.</a:t>
            </a:r>
            <a:endParaRPr kumimoji="1" lang="ja-JP" altLang="en-US" dirty="0"/>
          </a:p>
        </p:txBody>
      </p:sp>
      <p:sp>
        <p:nvSpPr>
          <p:cNvPr id="4" name="スライド番号プレースホルダ 3"/>
          <p:cNvSpPr>
            <a:spLocks noGrp="1"/>
          </p:cNvSpPr>
          <p:nvPr>
            <p:ph type="sldNum" sz="quarter" idx="10"/>
          </p:nvPr>
        </p:nvSpPr>
        <p:spPr/>
        <p:txBody>
          <a:bodyPr/>
          <a:lstStyle/>
          <a:p>
            <a:pPr algn="r" rtl="0" fontAlgn="base">
              <a:spcBef>
                <a:spcPct val="0"/>
              </a:spcBef>
              <a:spcAft>
                <a:spcPct val="0"/>
              </a:spcAft>
            </a:pPr>
            <a:fld id="{F12B4E29-6292-4CFB-B353-04450A0273DB}" type="slidenum">
              <a:rPr kumimoji="1" lang="en-US" altLang="ja-JP" sz="1200" kern="1200">
                <a:solidFill>
                  <a:prstClr val="black"/>
                </a:solidFill>
                <a:latin typeface="Arial" charset="0"/>
                <a:ea typeface="ＭＳ Ｐゴシック" pitchFamily="50" charset="-128"/>
                <a:cs typeface="+mn-cs"/>
              </a:rPr>
              <a:pPr algn="r" rtl="0" fontAlgn="base">
                <a:spcBef>
                  <a:spcPct val="0"/>
                </a:spcBef>
                <a:spcAft>
                  <a:spcPct val="0"/>
                </a:spcAft>
              </a:pPr>
              <a:t>42</a:t>
            </a:fld>
            <a:endParaRPr kumimoji="1" lang="en-US" altLang="ja-JP" sz="1200" kern="1200" dirty="0">
              <a:solidFill>
                <a:prstClr val="black"/>
              </a:solidFill>
              <a:latin typeface="Arial" charset="0"/>
              <a:ea typeface="ＭＳ Ｐゴシック" pitchFamily="50" charset="-128"/>
              <a:cs typeface="+mn-cs"/>
            </a:endParaRPr>
          </a:p>
        </p:txBody>
      </p:sp>
    </p:spTree>
    <p:extLst>
      <p:ext uri="{BB962C8B-B14F-4D97-AF65-F5344CB8AC3E}">
        <p14:creationId xmlns:p14="http://schemas.microsoft.com/office/powerpoint/2010/main" val="2940509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F415F7E1-CE94-4EE1-9AE7-FD3D8CB8D32F}"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43</a:t>
            </a:fld>
            <a:endParaRPr kumimoji="1" lang="en-US" altLang="ja-JP" sz="1200" kern="1200" dirty="0">
              <a:solidFill>
                <a:prstClr val="black"/>
              </a:solidFill>
              <a:latin typeface="Times New Roman" pitchFamily="18" charset="0"/>
              <a:ea typeface="ＭＳ Ｐゴシック" charset="-128"/>
              <a:cs typeface="+mn-cs"/>
            </a:endParaRPr>
          </a:p>
        </p:txBody>
      </p:sp>
      <p:sp>
        <p:nvSpPr>
          <p:cNvPr id="442370" name="Rectangle 2"/>
          <p:cNvSpPr>
            <a:spLocks noGrp="1" noRot="1" noChangeAspect="1" noChangeArrowheads="1" noTextEdit="1"/>
          </p:cNvSpPr>
          <p:nvPr>
            <p:ph type="sldImg"/>
          </p:nvPr>
        </p:nvSpPr>
        <p:spPr>
          <a:xfrm>
            <a:off x="906463" y="741363"/>
            <a:ext cx="4922837" cy="3694112"/>
          </a:xfrm>
          <a:ln/>
        </p:spPr>
      </p:sp>
      <p:sp>
        <p:nvSpPr>
          <p:cNvPr id="442371" name="Rectangle 3"/>
          <p:cNvSpPr>
            <a:spLocks noGrp="1" noChangeArrowheads="1"/>
          </p:cNvSpPr>
          <p:nvPr>
            <p:ph type="body" idx="1"/>
          </p:nvPr>
        </p:nvSpPr>
        <p:spPr>
          <a:xfrm>
            <a:off x="896528" y="4681975"/>
            <a:ext cx="4937945" cy="4433231"/>
          </a:xfrm>
        </p:spPr>
        <p:txBody>
          <a:bodyPr/>
          <a:lstStyle/>
          <a:p>
            <a:r>
              <a:rPr lang="en-US" altLang="ja-JP" dirty="0" smtClean="0"/>
              <a:t>The selection of orbit is a critical issue to suppress the effect of external force noise.</a:t>
            </a:r>
          </a:p>
          <a:p>
            <a:r>
              <a:rPr lang="en-US" altLang="ja-JP" dirty="0" smtClean="0"/>
              <a:t>The obit of DECIGO is not decided yet. But the strongest candidate is a record disk </a:t>
            </a:r>
          </a:p>
          <a:p>
            <a:r>
              <a:rPr lang="en-US" altLang="ja-JP" dirty="0" smtClean="0"/>
              <a:t>orbit along the Earth orbit around the sun as LISA. With this orbit, the relative acceleration</a:t>
            </a:r>
          </a:p>
          <a:p>
            <a:r>
              <a:rPr lang="en-US" altLang="ja-JP" dirty="0" smtClean="0"/>
              <a:t>between test masses will be 4x10-12 m/s^2.</a:t>
            </a:r>
          </a:p>
          <a:p>
            <a:r>
              <a:rPr lang="en-US" altLang="ja-JP" dirty="0" smtClean="0"/>
              <a:t>This acceleration corresponds to a force range of 10^-9 N for mirror actuator.</a:t>
            </a:r>
          </a:p>
          <a:p>
            <a:r>
              <a:rPr lang="en-US" altLang="ja-JP" dirty="0" smtClean="0"/>
              <a:t>Another candidate is a halo orbit around a Lagrange point between the earth and the sun.</a:t>
            </a:r>
          </a:p>
          <a:p>
            <a:r>
              <a:rPr lang="en-US" altLang="ja-JP" dirty="0" smtClean="0"/>
              <a:t>This is known to be a stable orbit. However, The relative acceleration is estimated</a:t>
            </a:r>
          </a:p>
          <a:p>
            <a:r>
              <a:rPr lang="en-US" altLang="ja-JP" dirty="0" smtClean="0"/>
              <a:t>to be 4x10^-7 m/s^2, which requires larger actuation force to mirrors by 5 orders.</a:t>
            </a:r>
          </a:p>
          <a:p>
            <a:r>
              <a:rPr lang="en-US" altLang="ja-JP" dirty="0" smtClean="0"/>
              <a:t>Thus, we adopted the record-disk orbit in the current pre-conceptual design.</a:t>
            </a:r>
          </a:p>
          <a:p>
            <a:endParaRPr lang="en-US" altLang="ja-JP" dirty="0" smtClean="0"/>
          </a:p>
          <a:p>
            <a:r>
              <a:rPr lang="en-US" altLang="ja-JP" dirty="0" smtClean="0"/>
              <a:t>As for the constellation, DECIGO will consist of 4 interferometer units.</a:t>
            </a:r>
          </a:p>
          <a:p>
            <a:r>
              <a:rPr lang="en-US" altLang="ja-JP" dirty="0" smtClean="0"/>
              <a:t>Two of them will be placed in an overlapped place. This is required to take cross-correlation</a:t>
            </a:r>
          </a:p>
          <a:p>
            <a:r>
              <a:rPr lang="en-US" altLang="ja-JP" dirty="0" smtClean="0"/>
              <a:t>of multiple detectors, and to distinguish the stochastic background signal from detector noises.</a:t>
            </a:r>
          </a:p>
          <a:p>
            <a:r>
              <a:rPr lang="en-US" altLang="ja-JP" dirty="0" smtClean="0"/>
              <a:t>The other two units will be arranged at separated point along the same orbit.</a:t>
            </a:r>
          </a:p>
          <a:p>
            <a:r>
              <a:rPr lang="en-US" altLang="ja-JP" dirty="0" smtClean="0"/>
              <a:t>These units enables us to increase angular resolution for the sky position of the source.</a:t>
            </a:r>
          </a:p>
          <a:p>
            <a:r>
              <a:rPr lang="en-US" altLang="ja-JP" dirty="0" smtClean="0"/>
              <a:t>These are required to identify the sources and determine their redshift parameter.</a:t>
            </a:r>
            <a:endParaRPr lang="ja-JP" altLang="ja-JP" dirty="0"/>
          </a:p>
        </p:txBody>
      </p:sp>
    </p:spTree>
    <p:extLst>
      <p:ext uri="{BB962C8B-B14F-4D97-AF65-F5344CB8AC3E}">
        <p14:creationId xmlns:p14="http://schemas.microsoft.com/office/powerpoint/2010/main" val="4237665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21871D1-5B4F-4A5C-B9CF-AD1562D7327B}"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44</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10018"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10019"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extLst>
      <p:ext uri="{BB962C8B-B14F-4D97-AF65-F5344CB8AC3E}">
        <p14:creationId xmlns:p14="http://schemas.microsoft.com/office/powerpoint/2010/main" val="2649647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21871D1-5B4F-4A5C-B9CF-AD1562D7327B}" type="slidenum">
              <a:rPr kumimoji="1" lang="en-US" altLang="ja-JP" sz="1200" kern="1200">
                <a:solidFill>
                  <a:prstClr val="black"/>
                </a:solidFill>
                <a:latin typeface="Times New Roman" pitchFamily="18" charset="0"/>
                <a:ea typeface="ＭＳ Ｐゴシック" pitchFamily="50" charset="-128"/>
                <a:cs typeface="+mn-cs"/>
              </a:rPr>
              <a:pPr algn="r" rtl="0" fontAlgn="base">
                <a:spcBef>
                  <a:spcPct val="0"/>
                </a:spcBef>
                <a:spcAft>
                  <a:spcPct val="0"/>
                </a:spcAft>
              </a:pPr>
              <a:t>45</a:t>
            </a:fld>
            <a:endParaRPr kumimoji="1" lang="en-US" altLang="ja-JP" sz="1200" kern="1200" dirty="0">
              <a:solidFill>
                <a:prstClr val="black"/>
              </a:solidFill>
              <a:latin typeface="Times New Roman" pitchFamily="18" charset="0"/>
              <a:ea typeface="ＭＳ Ｐゴシック" pitchFamily="50" charset="-128"/>
              <a:cs typeface="+mn-cs"/>
            </a:endParaRPr>
          </a:p>
        </p:txBody>
      </p:sp>
      <p:sp>
        <p:nvSpPr>
          <p:cNvPr id="1110018"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10019"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extLst>
      <p:ext uri="{BB962C8B-B14F-4D97-AF65-F5344CB8AC3E}">
        <p14:creationId xmlns:p14="http://schemas.microsoft.com/office/powerpoint/2010/main" val="799456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522D8E-F19A-457A-954F-D9C17C0E1AEA}" type="slidenum">
              <a:rPr lang="en-US" altLang="ja-JP">
                <a:solidFill>
                  <a:srgbClr val="000000"/>
                </a:solidFill>
              </a:rPr>
              <a:pPr/>
              <a:t>48</a:t>
            </a:fld>
            <a:endParaRPr lang="en-US" altLang="ja-JP" dirty="0">
              <a:solidFill>
                <a:srgbClr val="000000"/>
              </a:solidFill>
            </a:endParaRPr>
          </a:p>
        </p:txBody>
      </p:sp>
      <p:sp>
        <p:nvSpPr>
          <p:cNvPr id="1050626" name="Rectangle 2"/>
          <p:cNvSpPr>
            <a:spLocks noGrp="1" noRot="1" noChangeAspect="1" noChangeArrowheads="1" noTextEdit="1"/>
          </p:cNvSpPr>
          <p:nvPr>
            <p:ph type="sldImg"/>
          </p:nvPr>
        </p:nvSpPr>
        <p:spPr>
          <a:xfrm>
            <a:off x="906463" y="741363"/>
            <a:ext cx="4922837" cy="3692525"/>
          </a:xfrm>
          <a:ln/>
        </p:spPr>
      </p:sp>
      <p:sp>
        <p:nvSpPr>
          <p:cNvPr id="1050627" name="Rectangle 3"/>
          <p:cNvSpPr>
            <a:spLocks noGrp="1" noChangeArrowheads="1"/>
          </p:cNvSpPr>
          <p:nvPr>
            <p:ph type="body" idx="1"/>
          </p:nvPr>
        </p:nvSpPr>
        <p:spPr>
          <a:xfrm>
            <a:off x="896938" y="4681538"/>
            <a:ext cx="4937125" cy="4433887"/>
          </a:xfrm>
        </p:spPr>
        <p:txBody>
          <a:bodyPr/>
          <a:lstStyle/>
          <a:p>
            <a:endParaRPr lang="ja-JP" altLang="ja-JP" dirty="0"/>
          </a:p>
        </p:txBody>
      </p:sp>
    </p:spTree>
    <p:extLst>
      <p:ext uri="{BB962C8B-B14F-4D97-AF65-F5344CB8AC3E}">
        <p14:creationId xmlns:p14="http://schemas.microsoft.com/office/powerpoint/2010/main" val="346899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88D2957C-9F75-4EDA-89B3-DC114609ADA4}" type="slidenum">
              <a:rPr kumimoji="1" lang="en-US" altLang="ja-JP" sz="1200" kern="1200">
                <a:solidFill>
                  <a:prstClr val="black"/>
                </a:solidFill>
                <a:latin typeface="Times New Roman" pitchFamily="18" charset="0"/>
                <a:ea typeface="ＭＳ Ｐゴシック" charset="-128"/>
                <a:cs typeface="+mn-cs"/>
              </a:rPr>
              <a:pPr algn="r" rtl="0" fontAlgn="base">
                <a:spcBef>
                  <a:spcPct val="0"/>
                </a:spcBef>
                <a:spcAft>
                  <a:spcPct val="0"/>
                </a:spcAft>
                <a:buFontTx/>
                <a:buChar char="•"/>
              </a:pPr>
              <a:t>49</a:t>
            </a:fld>
            <a:endParaRPr kumimoji="1" lang="en-US" altLang="ja-JP" sz="1200" kern="1200" dirty="0">
              <a:solidFill>
                <a:prstClr val="black"/>
              </a:solidFill>
              <a:latin typeface="Times New Roman" pitchFamily="18" charset="0"/>
              <a:ea typeface="ＭＳ Ｐゴシック" charset="-128"/>
              <a:cs typeface="+mn-cs"/>
            </a:endParaRPr>
          </a:p>
        </p:txBody>
      </p:sp>
      <p:sp>
        <p:nvSpPr>
          <p:cNvPr id="932866" name="Rectangle 2"/>
          <p:cNvSpPr>
            <a:spLocks noGrp="1" noRot="1" noChangeAspect="1" noChangeArrowheads="1" noTextEdit="1"/>
          </p:cNvSpPr>
          <p:nvPr>
            <p:ph type="sldImg"/>
          </p:nvPr>
        </p:nvSpPr>
        <p:spPr>
          <a:ln/>
        </p:spPr>
      </p:sp>
      <p:sp>
        <p:nvSpPr>
          <p:cNvPr id="932867" name="Rectangle 3"/>
          <p:cNvSpPr>
            <a:spLocks noGrp="1" noChangeArrowheads="1"/>
          </p:cNvSpPr>
          <p:nvPr>
            <p:ph type="body" idx="1"/>
          </p:nvPr>
        </p:nvSpPr>
        <p:spPr/>
        <p:txBody>
          <a:bodyPr/>
          <a:lstStyle/>
          <a:p>
            <a:r>
              <a:rPr lang="en-US" altLang="ja-JP" dirty="0" smtClean="0"/>
              <a:t>With this configuration, DPF will have this sensitivity curve. The black curve represents</a:t>
            </a:r>
          </a:p>
          <a:p>
            <a:r>
              <a:rPr lang="en-US" altLang="ja-JP" dirty="0" smtClean="0"/>
              <a:t>the DPF sensitivity to GW signals. This level is mainly limited by laser frequency noise</a:t>
            </a:r>
          </a:p>
          <a:p>
            <a:r>
              <a:rPr lang="en-US" altLang="ja-JP" dirty="0" smtClean="0"/>
              <a:t>in high frequency band, and acceleration noise in low frequency band.</a:t>
            </a:r>
          </a:p>
        </p:txBody>
      </p:sp>
    </p:spTree>
    <p:extLst>
      <p:ext uri="{BB962C8B-B14F-4D97-AF65-F5344CB8AC3E}">
        <p14:creationId xmlns:p14="http://schemas.microsoft.com/office/powerpoint/2010/main" val="329670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4</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1599724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0A044F-389B-46FA-BE6E-0AF7F8895D71}" type="slidenum">
              <a:rPr lang="en-US" altLang="ja-JP">
                <a:solidFill>
                  <a:srgbClr val="000000"/>
                </a:solidFill>
              </a:rPr>
              <a:pPr/>
              <a:t>54</a:t>
            </a:fld>
            <a:endParaRPr lang="en-US" altLang="ja-JP" dirty="0">
              <a:solidFill>
                <a:srgbClr val="000000"/>
              </a:solidFill>
            </a:endParaRPr>
          </a:p>
        </p:txBody>
      </p:sp>
      <p:sp>
        <p:nvSpPr>
          <p:cNvPr id="1040386" name="Rectangle 2"/>
          <p:cNvSpPr>
            <a:spLocks noGrp="1" noRot="1" noChangeAspect="1" noChangeArrowheads="1" noTextEdit="1"/>
          </p:cNvSpPr>
          <p:nvPr>
            <p:ph type="sldImg"/>
          </p:nvPr>
        </p:nvSpPr>
        <p:spPr>
          <a:xfrm>
            <a:off x="906463" y="741363"/>
            <a:ext cx="4922837" cy="3692525"/>
          </a:xfrm>
          <a:ln/>
        </p:spPr>
      </p:sp>
      <p:sp>
        <p:nvSpPr>
          <p:cNvPr id="1040387" name="Rectangle 3"/>
          <p:cNvSpPr>
            <a:spLocks noGrp="1" noChangeArrowheads="1"/>
          </p:cNvSpPr>
          <p:nvPr>
            <p:ph type="body" idx="1"/>
          </p:nvPr>
        </p:nvSpPr>
        <p:spPr>
          <a:xfrm>
            <a:off x="896938" y="4681538"/>
            <a:ext cx="4937125" cy="4433887"/>
          </a:xfrm>
        </p:spPr>
        <p:txBody>
          <a:bodyPr/>
          <a:lstStyle/>
          <a:p>
            <a:endParaRPr lang="ja-JP" altLang="ja-JP" dirty="0"/>
          </a:p>
        </p:txBody>
      </p:sp>
    </p:spTree>
    <p:extLst>
      <p:ext uri="{BB962C8B-B14F-4D97-AF65-F5344CB8AC3E}">
        <p14:creationId xmlns:p14="http://schemas.microsoft.com/office/powerpoint/2010/main" val="2286527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55</a:t>
            </a:fld>
            <a:endParaRPr lang="en-US" altLang="ja-JP" dirty="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r>
              <a:rPr lang="en-US" altLang="ja-JP" dirty="0" smtClean="0"/>
              <a:t>However, DPF has scientific targets, which are blackholes in our galaxy.</a:t>
            </a:r>
          </a:p>
          <a:p>
            <a:r>
              <a:rPr lang="en-US" altLang="ja-JP" dirty="0" smtClean="0"/>
              <a:t>Inspiral and coalescence of intermediate-mass blackhole is one of the main targets of DECIGO, </a:t>
            </a:r>
          </a:p>
          <a:p>
            <a:r>
              <a:rPr lang="en-US" altLang="ja-JP" dirty="0" smtClean="0"/>
              <a:t>and also a main target of DPF. This figure shows the observable range of DPF as a function</a:t>
            </a:r>
          </a:p>
          <a:p>
            <a:r>
              <a:rPr lang="en-US" altLang="ja-JP" dirty="0" smtClean="0"/>
              <a:t>of blackhole mass.</a:t>
            </a:r>
          </a:p>
          <a:p>
            <a:r>
              <a:rPr lang="en-US" altLang="ja-JP" dirty="0" smtClean="0"/>
              <a:t>The green curve is the range for BH inspirals, and this green curve is for quasi-normal modes.</a:t>
            </a:r>
          </a:p>
          <a:p>
            <a:r>
              <a:rPr lang="en-US" altLang="ja-JP" dirty="0" smtClean="0"/>
              <a:t>This red line represents the distance to the galactic center. So this figure shows that</a:t>
            </a:r>
          </a:p>
          <a:p>
            <a:r>
              <a:rPr lang="en-US" altLang="ja-JP" dirty="0" smtClean="0"/>
              <a:t>DPF has sufficient sensitivity to observe events at the center of our galaxy, if any.</a:t>
            </a:r>
          </a:p>
          <a:p>
            <a:r>
              <a:rPr lang="en-US" altLang="ja-JP" dirty="0" smtClean="0"/>
              <a:t>Since this frequency band, around 0.1Hz, is hard to access by ground-based detectors,</a:t>
            </a:r>
          </a:p>
          <a:p>
            <a:r>
              <a:rPr lang="en-US" altLang="ja-JP" dirty="0" smtClean="0"/>
              <a:t>this will be an original observation.</a:t>
            </a:r>
            <a:endParaRPr lang="ja-JP" altLang="ja-JP" dirty="0"/>
          </a:p>
        </p:txBody>
      </p:sp>
    </p:spTree>
    <p:extLst>
      <p:ext uri="{BB962C8B-B14F-4D97-AF65-F5344CB8AC3E}">
        <p14:creationId xmlns:p14="http://schemas.microsoft.com/office/powerpoint/2010/main" val="3834037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89B9C85-594F-45C4-A5B8-AE9040DCD38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56</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95682" name="Rectangle 2"/>
          <p:cNvSpPr>
            <a:spLocks noGrp="1" noRot="1" noChangeAspect="1" noChangeArrowheads="1" noTextEdit="1"/>
          </p:cNvSpPr>
          <p:nvPr>
            <p:ph type="sldImg"/>
          </p:nvPr>
        </p:nvSpPr>
        <p:spPr bwMode="auto">
          <a:xfrm>
            <a:off x="901700" y="738188"/>
            <a:ext cx="4929188" cy="3697287"/>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898525" y="4681538"/>
            <a:ext cx="4933950" cy="4437062"/>
          </a:xfrm>
          <a:prstGeom prst="rect">
            <a:avLst/>
          </a:prstGeom>
          <a:solidFill>
            <a:srgbClr val="FFFFFF"/>
          </a:solidFill>
          <a:ln>
            <a:solidFill>
              <a:srgbClr val="000000"/>
            </a:solidFill>
            <a:miter lim="800000"/>
            <a:headEnd/>
            <a:tailEnd/>
          </a:ln>
        </p:spPr>
        <p:txBody>
          <a:bodyPr/>
          <a:lstStyle/>
          <a:p>
            <a:endParaRPr lang="ja-JP" altLang="ja-JP" dirty="0"/>
          </a:p>
        </p:txBody>
      </p:sp>
    </p:spTree>
    <p:extLst>
      <p:ext uri="{BB962C8B-B14F-4D97-AF65-F5344CB8AC3E}">
        <p14:creationId xmlns:p14="http://schemas.microsoft.com/office/powerpoint/2010/main" val="2600937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389B9C85-594F-45C4-A5B8-AE9040DCD387}"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57</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095682" name="Rectangle 2"/>
          <p:cNvSpPr>
            <a:spLocks noGrp="1" noRot="1" noChangeAspect="1" noChangeArrowheads="1" noTextEdit="1"/>
          </p:cNvSpPr>
          <p:nvPr>
            <p:ph type="sldImg"/>
          </p:nvPr>
        </p:nvSpPr>
        <p:spPr bwMode="auto">
          <a:xfrm>
            <a:off x="901700" y="738188"/>
            <a:ext cx="4929188" cy="3697287"/>
          </a:xfrm>
          <a:prstGeom prst="rect">
            <a:avLst/>
          </a:prstGeom>
          <a:solidFill>
            <a:srgbClr val="FFFFFF"/>
          </a:solidFill>
          <a:ln>
            <a:solidFill>
              <a:srgbClr val="000000"/>
            </a:solidFill>
            <a:miter lim="800000"/>
            <a:headEnd/>
            <a:tailEnd/>
          </a:ln>
        </p:spPr>
      </p:sp>
      <p:sp>
        <p:nvSpPr>
          <p:cNvPr id="1095683" name="Rectangle 3"/>
          <p:cNvSpPr>
            <a:spLocks noGrp="1" noChangeArrowheads="1"/>
          </p:cNvSpPr>
          <p:nvPr>
            <p:ph type="body" idx="1"/>
          </p:nvPr>
        </p:nvSpPr>
        <p:spPr bwMode="auto">
          <a:xfrm>
            <a:off x="898525" y="4681538"/>
            <a:ext cx="4933950" cy="4437062"/>
          </a:xfrm>
          <a:prstGeom prst="rect">
            <a:avLst/>
          </a:prstGeom>
          <a:solidFill>
            <a:srgbClr val="FFFFFF"/>
          </a:solidFill>
          <a:ln>
            <a:solidFill>
              <a:srgbClr val="000000"/>
            </a:solidFill>
            <a:miter lim="800000"/>
            <a:headEnd/>
            <a:tailEnd/>
          </a:ln>
        </p:spPr>
        <p:txBody>
          <a:bodyPr/>
          <a:lstStyle/>
          <a:p>
            <a:endParaRPr lang="ja-JP" altLang="ja-JP" dirty="0"/>
          </a:p>
        </p:txBody>
      </p:sp>
    </p:spTree>
    <p:extLst>
      <p:ext uri="{BB962C8B-B14F-4D97-AF65-F5344CB8AC3E}">
        <p14:creationId xmlns:p14="http://schemas.microsoft.com/office/powerpoint/2010/main" val="4115477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1282CC-7338-43CF-95D1-1807FE49D22C}" type="slidenum">
              <a:rPr lang="en-US" altLang="ja-JP"/>
              <a:pPr/>
              <a:t>58</a:t>
            </a:fld>
            <a:endParaRPr lang="en-US" altLang="ja-JP" dirty="0"/>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36328943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59</a:t>
            </a:fld>
            <a:endParaRPr lang="en-US" altLang="ja-JP" dirty="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1967910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60</a:t>
            </a:fld>
            <a:endParaRPr lang="en-US" altLang="ja-JP" dirty="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15325022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C90705A1-4E2D-4662-94DE-4ED7A9BA525B}" type="slidenum">
              <a:rPr kumimoji="1" lang="en-US" altLang="ja-JP" sz="1200" kern="1200">
                <a:solidFill>
                  <a:prstClr val="black"/>
                </a:solidFill>
                <a:latin typeface="Tahoma" pitchFamily="34" charset="0"/>
                <a:ea typeface="HGP創英角ｺﾞｼｯｸUB" pitchFamily="50" charset="-128"/>
                <a:cs typeface="+mn-cs"/>
              </a:rPr>
              <a:pPr algn="r" rtl="0" fontAlgn="base">
                <a:spcBef>
                  <a:spcPct val="0"/>
                </a:spcBef>
                <a:spcAft>
                  <a:spcPct val="0"/>
                </a:spcAft>
                <a:buFontTx/>
                <a:buChar char="•"/>
              </a:pPr>
              <a:t>61</a:t>
            </a:fld>
            <a:endParaRPr kumimoji="1" lang="en-US" altLang="ja-JP" sz="1200" kern="1200" dirty="0">
              <a:solidFill>
                <a:prstClr val="black"/>
              </a:solidFill>
              <a:latin typeface="Tahoma" pitchFamily="34" charset="0"/>
              <a:ea typeface="HGP創英角ｺﾞｼｯｸUB" pitchFamily="50" charset="-128"/>
              <a:cs typeface="+mn-cs"/>
            </a:endParaRPr>
          </a:p>
        </p:txBody>
      </p:sp>
      <p:sp>
        <p:nvSpPr>
          <p:cNvPr id="1965058" name="Rectangle 2"/>
          <p:cNvSpPr>
            <a:spLocks noGrp="1" noRot="1" noChangeAspect="1" noChangeArrowheads="1" noTextEdit="1"/>
          </p:cNvSpPr>
          <p:nvPr>
            <p:ph type="sldImg"/>
          </p:nvPr>
        </p:nvSpPr>
        <p:spPr>
          <a:ln/>
        </p:spPr>
      </p:sp>
      <p:sp>
        <p:nvSpPr>
          <p:cNvPr id="1965059"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23729705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14FDD-6B05-4CB2-B289-8E8C2DCD9BDF}" type="slidenum">
              <a:rPr lang="en-US" altLang="ja-JP"/>
              <a:pPr/>
              <a:t>62</a:t>
            </a:fld>
            <a:endParaRPr lang="en-US" altLang="ja-JP" dirty="0"/>
          </a:p>
        </p:txBody>
      </p:sp>
      <p:sp>
        <p:nvSpPr>
          <p:cNvPr id="1077250" name="Rectangle 2"/>
          <p:cNvSpPr>
            <a:spLocks noGrp="1" noRot="1" noChangeAspect="1" noChangeArrowheads="1" noTextEdit="1"/>
          </p:cNvSpPr>
          <p:nvPr>
            <p:ph type="sldImg"/>
          </p:nvPr>
        </p:nvSpPr>
        <p:spPr>
          <a:xfrm>
            <a:off x="903288" y="738188"/>
            <a:ext cx="4927600" cy="3695700"/>
          </a:xfrm>
          <a:ln/>
        </p:spPr>
      </p:sp>
      <p:sp>
        <p:nvSpPr>
          <p:cNvPr id="1077251" name="Rectangle 3"/>
          <p:cNvSpPr>
            <a:spLocks noGrp="1" noChangeArrowheads="1"/>
          </p:cNvSpPr>
          <p:nvPr>
            <p:ph type="body" idx="1"/>
          </p:nvPr>
        </p:nvSpPr>
        <p:spPr>
          <a:xfrm>
            <a:off x="896938" y="4681538"/>
            <a:ext cx="4937125" cy="4437062"/>
          </a:xfrm>
        </p:spPr>
        <p:txBody>
          <a:bodyPr/>
          <a:lstStyle/>
          <a:p>
            <a:endParaRPr lang="ja-JP" altLang="ja-JP" dirty="0"/>
          </a:p>
        </p:txBody>
      </p:sp>
    </p:spTree>
    <p:extLst>
      <p:ext uri="{BB962C8B-B14F-4D97-AF65-F5344CB8AC3E}">
        <p14:creationId xmlns:p14="http://schemas.microsoft.com/office/powerpoint/2010/main" val="3495288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latin typeface="Times New Roman" pitchFamily="18" charset="0"/>
                <a:ea typeface="HGP創英角ｺﾞｼｯｸUB" pitchFamily="50" charset="-128"/>
                <a:cs typeface="+mn-cs"/>
              </a:rPr>
              <a:pPr algn="r" rtl="0" fontAlgn="base">
                <a:spcBef>
                  <a:spcPct val="0"/>
                </a:spcBef>
                <a:spcAft>
                  <a:spcPct val="0"/>
                </a:spcAft>
                <a:buFontTx/>
                <a:buChar char="•"/>
              </a:pPr>
              <a:t>63</a:t>
            </a:fld>
            <a:endParaRPr kumimoji="1" lang="en-US" altLang="ja-JP" sz="1200" kern="1200" dirty="0">
              <a:solidFill>
                <a:prstClr val="black"/>
              </a:solidFill>
              <a:latin typeface="Times New Roman" pitchFamily="18" charset="0"/>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extLst>
      <p:ext uri="{BB962C8B-B14F-4D97-AF65-F5344CB8AC3E}">
        <p14:creationId xmlns:p14="http://schemas.microsoft.com/office/powerpoint/2010/main" val="181947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6436A3-CEA0-4B7D-8398-FA2AAEE2965F}" type="slidenum">
              <a:rPr lang="en-US" altLang="ja-JP">
                <a:solidFill>
                  <a:srgbClr val="000000"/>
                </a:solidFill>
              </a:rPr>
              <a:pPr/>
              <a:t>5</a:t>
            </a:fld>
            <a:endParaRPr lang="en-US" altLang="ja-JP" dirty="0">
              <a:solidFill>
                <a:srgbClr val="000000"/>
              </a:solidFill>
            </a:endParaRPr>
          </a:p>
        </p:txBody>
      </p:sp>
      <p:sp>
        <p:nvSpPr>
          <p:cNvPr id="1132546" name="Rectangle 2"/>
          <p:cNvSpPr>
            <a:spLocks noGrp="1" noRot="1" noChangeAspect="1" noChangeArrowheads="1" noTextEdit="1"/>
          </p:cNvSpPr>
          <p:nvPr>
            <p:ph type="sldImg"/>
          </p:nvPr>
        </p:nvSpPr>
        <p:spPr bwMode="auto">
          <a:xfrm>
            <a:off x="906463" y="741363"/>
            <a:ext cx="4922837" cy="3692525"/>
          </a:xfrm>
          <a:prstGeom prst="rect">
            <a:avLst/>
          </a:prstGeom>
          <a:solidFill>
            <a:srgbClr val="FFFFFF"/>
          </a:solidFill>
          <a:ln>
            <a:solidFill>
              <a:srgbClr val="000000"/>
            </a:solidFill>
            <a:miter lim="800000"/>
            <a:headEnd/>
            <a:tailEnd/>
          </a:ln>
        </p:spPr>
      </p:sp>
      <p:sp>
        <p:nvSpPr>
          <p:cNvPr id="1132547" name="Rectangle 3"/>
          <p:cNvSpPr>
            <a:spLocks noGrp="1" noChangeArrowheads="1"/>
          </p:cNvSpPr>
          <p:nvPr>
            <p:ph type="body" idx="1"/>
          </p:nvPr>
        </p:nvSpPr>
        <p:spPr bwMode="auto">
          <a:xfrm>
            <a:off x="896938" y="4681538"/>
            <a:ext cx="4937125" cy="4433887"/>
          </a:xfrm>
          <a:prstGeom prst="rect">
            <a:avLst/>
          </a:prstGeom>
          <a:solidFill>
            <a:srgbClr val="FFFFFF"/>
          </a:solidFill>
          <a:ln>
            <a:solidFill>
              <a:srgbClr val="000000"/>
            </a:solidFill>
            <a:miter lim="800000"/>
            <a:headEnd/>
            <a:tailEnd/>
          </a:ln>
        </p:spPr>
        <p:txBody>
          <a:bodyPr/>
          <a:lstStyle/>
          <a:p>
            <a:endParaRPr lang="ja-JP" altLang="ja-JP" dirty="0"/>
          </a:p>
        </p:txBody>
      </p:sp>
    </p:spTree>
    <p:extLst>
      <p:ext uri="{BB962C8B-B14F-4D97-AF65-F5344CB8AC3E}">
        <p14:creationId xmlns:p14="http://schemas.microsoft.com/office/powerpoint/2010/main" val="3479994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C027D-93AD-4DDD-B49E-5CAB6D96FA27}" type="slidenum">
              <a:rPr lang="en-US" altLang="ja-JP"/>
              <a:pPr/>
              <a:t>64</a:t>
            </a:fld>
            <a:endParaRPr lang="en-US" altLang="ja-JP" dirty="0"/>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24089188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ea typeface="HGP創英角ｺﾞｼｯｸUB" pitchFamily="50" charset="-128"/>
                <a:cs typeface="+mn-cs"/>
              </a:rPr>
              <a:pPr algn="r" rtl="0" fontAlgn="base">
                <a:spcBef>
                  <a:spcPct val="0"/>
                </a:spcBef>
                <a:spcAft>
                  <a:spcPct val="0"/>
                </a:spcAft>
                <a:buFontTx/>
                <a:buChar char="•"/>
              </a:pPr>
              <a:t>65</a:t>
            </a:fld>
            <a:endParaRPr kumimoji="1" lang="en-US" altLang="ja-JP" sz="1200" kern="1200" dirty="0">
              <a:solidFill>
                <a:prstClr val="black"/>
              </a:solidFill>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extLst>
      <p:ext uri="{BB962C8B-B14F-4D97-AF65-F5344CB8AC3E}">
        <p14:creationId xmlns:p14="http://schemas.microsoft.com/office/powerpoint/2010/main" val="2905969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buFontTx/>
              <a:buChar char="•"/>
            </a:pPr>
            <a:fld id="{1FF8F524-C2B8-471D-A79B-0E1D422C93F6}" type="slidenum">
              <a:rPr kumimoji="1" lang="en-US" altLang="ja-JP" sz="1200" kern="1200">
                <a:solidFill>
                  <a:prstClr val="black"/>
                </a:solidFill>
                <a:ea typeface="HGP創英角ｺﾞｼｯｸUB" pitchFamily="50" charset="-128"/>
                <a:cs typeface="+mn-cs"/>
              </a:rPr>
              <a:pPr algn="r" rtl="0" fontAlgn="base">
                <a:spcBef>
                  <a:spcPct val="0"/>
                </a:spcBef>
                <a:spcAft>
                  <a:spcPct val="0"/>
                </a:spcAft>
                <a:buFontTx/>
                <a:buChar char="•"/>
              </a:pPr>
              <a:t>66</a:t>
            </a:fld>
            <a:endParaRPr kumimoji="1" lang="en-US" altLang="ja-JP" sz="1200" kern="1200" dirty="0">
              <a:solidFill>
                <a:prstClr val="black"/>
              </a:solidFill>
              <a:ea typeface="HGP創英角ｺﾞｼｯｸUB" pitchFamily="50" charset="-128"/>
              <a:cs typeface="+mn-cs"/>
            </a:endParaRPr>
          </a:p>
        </p:txBody>
      </p:sp>
      <p:sp>
        <p:nvSpPr>
          <p:cNvPr id="1126402" name="Rectangle 2"/>
          <p:cNvSpPr>
            <a:spLocks noGrp="1" noRot="1" noChangeAspect="1" noChangeArrowheads="1" noTextEdit="1"/>
          </p:cNvSpPr>
          <p:nvPr>
            <p:ph type="sldImg"/>
          </p:nvPr>
        </p:nvSpPr>
        <p:spPr bwMode="auto">
          <a:xfrm>
            <a:off x="903288" y="739775"/>
            <a:ext cx="4927600" cy="3695700"/>
          </a:xfrm>
          <a:prstGeom prst="rect">
            <a:avLst/>
          </a:prstGeom>
          <a:solidFill>
            <a:srgbClr val="FFFFFF"/>
          </a:solidFill>
          <a:ln>
            <a:solidFill>
              <a:srgbClr val="000000"/>
            </a:solidFill>
            <a:miter lim="800000"/>
            <a:headEnd/>
            <a:tailEnd/>
          </a:ln>
        </p:spPr>
      </p:sp>
      <p:sp>
        <p:nvSpPr>
          <p:cNvPr id="1126403" name="Rectangle 3"/>
          <p:cNvSpPr>
            <a:spLocks noGrp="1" noChangeArrowheads="1"/>
          </p:cNvSpPr>
          <p:nvPr>
            <p:ph type="body" idx="1"/>
          </p:nvPr>
        </p:nvSpPr>
        <p:spPr bwMode="auto">
          <a:xfrm>
            <a:off x="896938" y="4681538"/>
            <a:ext cx="4937125" cy="4435475"/>
          </a:xfrm>
          <a:prstGeom prst="rect">
            <a:avLst/>
          </a:prstGeom>
          <a:solidFill>
            <a:srgbClr val="FFFFFF"/>
          </a:solidFill>
          <a:ln>
            <a:solidFill>
              <a:srgbClr val="000000"/>
            </a:solidFill>
            <a:miter lim="800000"/>
            <a:headEnd/>
            <a:tailEnd/>
          </a:ln>
        </p:spPr>
        <p:txBody>
          <a:bodyPr/>
          <a:lstStyle/>
          <a:p>
            <a:endParaRPr lang="ja-JP" altLang="ja-JP" dirty="0"/>
          </a:p>
        </p:txBody>
      </p:sp>
    </p:spTree>
    <p:extLst>
      <p:ext uri="{BB962C8B-B14F-4D97-AF65-F5344CB8AC3E}">
        <p14:creationId xmlns:p14="http://schemas.microsoft.com/office/powerpoint/2010/main" val="1849957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buFontTx/>
              <a:buChar char="•"/>
            </a:pPr>
            <a:fld id="{678203E4-3AB0-408E-8458-738849760DAA}" type="slidenum">
              <a:rPr lang="en-US" altLang="ja-JP">
                <a:solidFill>
                  <a:prstClr val="black"/>
                </a:solidFill>
              </a:rPr>
              <a:pPr>
                <a:buFontTx/>
                <a:buChar char="•"/>
              </a:pPr>
              <a:t>67</a:t>
            </a:fld>
            <a:endParaRPr lang="en-US" altLang="ja-JP" dirty="0">
              <a:solidFill>
                <a:prstClr val="black"/>
              </a:solidFill>
            </a:endParaRPr>
          </a:p>
        </p:txBody>
      </p:sp>
      <p:sp>
        <p:nvSpPr>
          <p:cNvPr id="1353730" name="Rectangle 2"/>
          <p:cNvSpPr>
            <a:spLocks noGrp="1" noRot="1" noChangeAspect="1" noChangeArrowheads="1" noTextEdit="1"/>
          </p:cNvSpPr>
          <p:nvPr>
            <p:ph type="sldImg"/>
          </p:nvPr>
        </p:nvSpPr>
        <p:spPr>
          <a:xfrm>
            <a:off x="3251200" y="506413"/>
            <a:ext cx="3360738" cy="2520950"/>
          </a:xfrm>
          <a:ln/>
        </p:spPr>
      </p:sp>
      <p:sp>
        <p:nvSpPr>
          <p:cNvPr id="1353731" name="Rectangle 3"/>
          <p:cNvSpPr>
            <a:spLocks noGrp="1" noChangeArrowheads="1"/>
          </p:cNvSpPr>
          <p:nvPr>
            <p:ph type="body" idx="1"/>
          </p:nvPr>
        </p:nvSpPr>
        <p:spPr>
          <a:xfrm>
            <a:off x="1313465" y="3196928"/>
            <a:ext cx="7229861" cy="3027811"/>
          </a:xfrm>
        </p:spPr>
        <p:txBody>
          <a:bodyPr/>
          <a:lstStyle/>
          <a:p>
            <a:endParaRPr lang="en-US" altLang="ja-JP" dirty="0" smtClean="0"/>
          </a:p>
          <a:p>
            <a:endParaRPr lang="ja-JP" altLang="ja-JP" dirty="0"/>
          </a:p>
        </p:txBody>
      </p:sp>
    </p:spTree>
    <p:extLst>
      <p:ext uri="{BB962C8B-B14F-4D97-AF65-F5344CB8AC3E}">
        <p14:creationId xmlns:p14="http://schemas.microsoft.com/office/powerpoint/2010/main" val="28561644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340C8E-F62C-4D01-9ACA-3C5CD72426BA}" type="slidenum">
              <a:rPr lang="en-US" altLang="ja-JP"/>
              <a:pPr/>
              <a:t>68</a:t>
            </a:fld>
            <a:endParaRPr lang="en-US" altLang="ja-JP" dirty="0"/>
          </a:p>
        </p:txBody>
      </p:sp>
      <p:sp>
        <p:nvSpPr>
          <p:cNvPr id="1071106" name="Rectangle 2"/>
          <p:cNvSpPr>
            <a:spLocks noGrp="1" noRot="1" noChangeAspect="1" noChangeArrowheads="1" noTextEdit="1"/>
          </p:cNvSpPr>
          <p:nvPr>
            <p:ph type="sldImg"/>
          </p:nvPr>
        </p:nvSpPr>
        <p:spPr>
          <a:xfrm>
            <a:off x="906463" y="741363"/>
            <a:ext cx="4922837" cy="3692525"/>
          </a:xfrm>
          <a:ln/>
        </p:spPr>
      </p:sp>
      <p:sp>
        <p:nvSpPr>
          <p:cNvPr id="1071107" name="Rectangle 3"/>
          <p:cNvSpPr>
            <a:spLocks noGrp="1" noChangeArrowheads="1"/>
          </p:cNvSpPr>
          <p:nvPr>
            <p:ph type="body" idx="1"/>
          </p:nvPr>
        </p:nvSpPr>
        <p:spPr>
          <a:xfrm>
            <a:off x="896938" y="4681538"/>
            <a:ext cx="4937125" cy="4433887"/>
          </a:xfrm>
        </p:spPr>
        <p:txBody>
          <a:bodyPr/>
          <a:lstStyle/>
          <a:p>
            <a:endParaRPr lang="ja-JP" altLang="ja-JP" dirty="0"/>
          </a:p>
        </p:txBody>
      </p:sp>
    </p:spTree>
    <p:extLst>
      <p:ext uri="{BB962C8B-B14F-4D97-AF65-F5344CB8AC3E}">
        <p14:creationId xmlns:p14="http://schemas.microsoft.com/office/powerpoint/2010/main" val="2790925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14FDD-6B05-4CB2-B289-8E8C2DCD9BDF}" type="slidenum">
              <a:rPr lang="en-US" altLang="ja-JP"/>
              <a:pPr/>
              <a:t>69</a:t>
            </a:fld>
            <a:endParaRPr lang="en-US" altLang="ja-JP" dirty="0"/>
          </a:p>
        </p:txBody>
      </p:sp>
      <p:sp>
        <p:nvSpPr>
          <p:cNvPr id="1077250" name="Rectangle 2"/>
          <p:cNvSpPr>
            <a:spLocks noGrp="1" noRot="1" noChangeAspect="1" noChangeArrowheads="1" noTextEdit="1"/>
          </p:cNvSpPr>
          <p:nvPr>
            <p:ph type="sldImg"/>
          </p:nvPr>
        </p:nvSpPr>
        <p:spPr>
          <a:xfrm>
            <a:off x="903288" y="738188"/>
            <a:ext cx="4927600" cy="3695700"/>
          </a:xfrm>
          <a:ln/>
        </p:spPr>
      </p:sp>
      <p:sp>
        <p:nvSpPr>
          <p:cNvPr id="1077251" name="Rectangle 3"/>
          <p:cNvSpPr>
            <a:spLocks noGrp="1" noChangeArrowheads="1"/>
          </p:cNvSpPr>
          <p:nvPr>
            <p:ph type="body" idx="1"/>
          </p:nvPr>
        </p:nvSpPr>
        <p:spPr>
          <a:xfrm>
            <a:off x="896938" y="4681538"/>
            <a:ext cx="4937125" cy="4437062"/>
          </a:xfrm>
        </p:spPr>
        <p:txBody>
          <a:bodyPr/>
          <a:lstStyle/>
          <a:p>
            <a:r>
              <a:rPr lang="en-US" altLang="ja-JP" dirty="0" smtClean="0"/>
              <a:t>As shown in the previous viewgraph, DECIGO requires huge resources. So, we have a roadmap</a:t>
            </a:r>
          </a:p>
          <a:p>
            <a:r>
              <a:rPr lang="en-US" altLang="ja-JP" dirty="0" smtClean="0"/>
              <a:t>to realize it step by step. We are planning to launch two milestone missions.</a:t>
            </a:r>
          </a:p>
          <a:p>
            <a:r>
              <a:rPr lang="en-US" altLang="ja-JP" dirty="0" smtClean="0"/>
              <a:t>The first one is named DECIGO pathfinder, or DPF in short. This is a single satellite</a:t>
            </a:r>
          </a:p>
          <a:p>
            <a:r>
              <a:rPr lang="en-US" altLang="ja-JP" dirty="0" smtClean="0"/>
              <a:t>orbiting around the earth. The purpose of DPF is to test the key technologies for DECIGO,</a:t>
            </a:r>
          </a:p>
          <a:p>
            <a:r>
              <a:rPr lang="en-US" altLang="ja-JP" dirty="0" smtClean="0"/>
              <a:t>and also to carry out observation runs. The second milestone mission is named pre-DECIGO.</a:t>
            </a:r>
          </a:p>
          <a:p>
            <a:r>
              <a:rPr lang="en-US" altLang="ja-JP" dirty="0" smtClean="0"/>
              <a:t>This will consist of three spacecraft. The purpose of pre-DECIGO is to detect GWs with</a:t>
            </a:r>
          </a:p>
          <a:p>
            <a:r>
              <a:rPr lang="en-US" altLang="ja-JP" dirty="0" smtClean="0"/>
              <a:t>minimum interferometer specifications.</a:t>
            </a:r>
            <a:endParaRPr lang="ja-JP" altLang="ja-JP" dirty="0"/>
          </a:p>
        </p:txBody>
      </p:sp>
    </p:spTree>
    <p:extLst>
      <p:ext uri="{BB962C8B-B14F-4D97-AF65-F5344CB8AC3E}">
        <p14:creationId xmlns:p14="http://schemas.microsoft.com/office/powerpoint/2010/main" val="2715906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6</a:t>
            </a:fld>
            <a:endParaRPr lang="en-US" altLang="ja-JP" dirty="0"/>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r>
              <a:rPr lang="en-US" altLang="ja-JP" dirty="0" smtClean="0"/>
              <a:t>The first topic is sciences of DECIGO. </a:t>
            </a:r>
          </a:p>
          <a:p>
            <a:r>
              <a:rPr lang="en-US" altLang="ja-JP" dirty="0" smtClean="0"/>
              <a:t>DECIGO stands for Deci-hertz....., firstly proposed in 2001.</a:t>
            </a:r>
          </a:p>
          <a:p>
            <a:r>
              <a:rPr lang="en-US" altLang="ja-JP" dirty="0" smtClean="0"/>
              <a:t>This is a space GW antenna with observation band around 0.1Hz.</a:t>
            </a:r>
          </a:p>
          <a:p>
            <a:r>
              <a:rPr lang="en-US" altLang="ja-JP" dirty="0" smtClean="0"/>
              <a:t>Since this frequency band is between the terrestrial detectors and LISA,</a:t>
            </a:r>
          </a:p>
          <a:p>
            <a:r>
              <a:rPr lang="en-US" altLang="ja-JP" dirty="0" smtClean="0"/>
              <a:t>DECIGO will bridge the observation gap between them.</a:t>
            </a:r>
            <a:endParaRPr lang="ja-JP" altLang="ja-JP" dirty="0"/>
          </a:p>
        </p:txBody>
      </p:sp>
    </p:spTree>
    <p:extLst>
      <p:ext uri="{BB962C8B-B14F-4D97-AF65-F5344CB8AC3E}">
        <p14:creationId xmlns:p14="http://schemas.microsoft.com/office/powerpoint/2010/main" val="42485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20EA-5C20-4F5F-943F-9263FEBDC2F2}" type="slidenum">
              <a:rPr lang="en-US" altLang="ja-JP"/>
              <a:pPr/>
              <a:t>7</a:t>
            </a:fld>
            <a:endParaRPr lang="en-US" altLang="ja-JP" dirty="0"/>
          </a:p>
        </p:txBody>
      </p:sp>
      <p:sp>
        <p:nvSpPr>
          <p:cNvPr id="1145858" name="Rectangle 2"/>
          <p:cNvSpPr>
            <a:spLocks noGrp="1" noRot="1" noChangeAspect="1" noChangeArrowheads="1" noTextEdit="1"/>
          </p:cNvSpPr>
          <p:nvPr>
            <p:ph type="sldImg"/>
          </p:nvPr>
        </p:nvSpPr>
        <p:spPr>
          <a:xfrm>
            <a:off x="906463" y="741363"/>
            <a:ext cx="4922837" cy="3692525"/>
          </a:xfrm>
          <a:ln/>
        </p:spPr>
      </p:sp>
      <p:sp>
        <p:nvSpPr>
          <p:cNvPr id="1145859" name="Rectangle 3"/>
          <p:cNvSpPr>
            <a:spLocks noGrp="1" noChangeArrowheads="1"/>
          </p:cNvSpPr>
          <p:nvPr>
            <p:ph type="body" idx="1"/>
          </p:nvPr>
        </p:nvSpPr>
        <p:spPr>
          <a:xfrm>
            <a:off x="896938" y="4681538"/>
            <a:ext cx="4937125" cy="4433887"/>
          </a:xfrm>
        </p:spPr>
        <p:txBody>
          <a:bodyPr/>
          <a:lstStyle/>
          <a:p>
            <a:r>
              <a:rPr lang="en-US" altLang="ja-JP" dirty="0" smtClean="0"/>
              <a:t>With this configuration, DECIGO will have this sensitivity curve.</a:t>
            </a:r>
          </a:p>
          <a:p>
            <a:r>
              <a:rPr lang="en-US" altLang="ja-JP" dirty="0" smtClean="0"/>
              <a:t>The horizontal axis is frequency, and the vertical axis is sensitivity to GWs</a:t>
            </a:r>
            <a:r>
              <a:rPr lang="en-US" altLang="ja-JP" baseline="0" dirty="0" smtClean="0"/>
              <a:t> </a:t>
            </a:r>
            <a:r>
              <a:rPr lang="en-US" altLang="ja-JP" dirty="0" smtClean="0"/>
              <a:t>in unit of per-root-hertz.</a:t>
            </a:r>
          </a:p>
          <a:p>
            <a:r>
              <a:rPr lang="en-US" altLang="ja-JP" dirty="0" smtClean="0"/>
              <a:t>DECIGO has three main targets.</a:t>
            </a:r>
          </a:p>
          <a:p>
            <a:r>
              <a:rPr lang="en-US" altLang="ja-JP" dirty="0" smtClean="0"/>
              <a:t>The first one is inspiral of intermediate-mass BHs. </a:t>
            </a:r>
          </a:p>
          <a:p>
            <a:r>
              <a:rPr lang="en-US" altLang="ja-JP" dirty="0" smtClean="0"/>
              <a:t>This line represents the amplitude of signal from 1000 solar mass blackhole </a:t>
            </a:r>
          </a:p>
          <a:p>
            <a:r>
              <a:rPr lang="en-US" altLang="ja-JP" dirty="0" smtClean="0"/>
              <a:t>binaries at the distance of redshift of one. The  binary will merge at the center of the DECIGO band. </a:t>
            </a:r>
          </a:p>
          <a:p>
            <a:r>
              <a:rPr lang="en-US" altLang="ja-JP" dirty="0" smtClean="0"/>
              <a:t>This observation may bring us information on the formation of supermassive BHs at the center of galaxies.</a:t>
            </a:r>
          </a:p>
          <a:p>
            <a:endParaRPr lang="en-US" altLang="ja-JP" dirty="0" smtClean="0"/>
          </a:p>
          <a:p>
            <a:r>
              <a:rPr lang="en-US" altLang="ja-JP" dirty="0" smtClean="0"/>
              <a:t>The second target is inspiral of neutron star binaries. This yellow line shows</a:t>
            </a:r>
          </a:p>
          <a:p>
            <a:r>
              <a:rPr lang="en-US" altLang="ja-JP" dirty="0" smtClean="0"/>
              <a:t>the GW signal amplitude for NS binary at distance of redshift one. The signal is </a:t>
            </a:r>
          </a:p>
          <a:p>
            <a:r>
              <a:rPr lang="en-US" altLang="ja-JP" dirty="0" smtClean="0"/>
              <a:t>in the DECIGO band about several years before the merger. The signal moves to higher</a:t>
            </a:r>
          </a:p>
          <a:p>
            <a:r>
              <a:rPr lang="en-US" altLang="ja-JP" dirty="0" smtClean="0"/>
              <a:t>frequency in time, and the merger signal will radiated in the band of ground-based </a:t>
            </a:r>
          </a:p>
          <a:p>
            <a:r>
              <a:rPr lang="en-US" altLang="ja-JP" dirty="0" smtClean="0"/>
              <a:t>detectors. So DECIGO will work as a predictor for ground based detectors.</a:t>
            </a:r>
          </a:p>
          <a:p>
            <a:endParaRPr lang="en-US" altLang="ja-JP" dirty="0" smtClean="0"/>
          </a:p>
          <a:p>
            <a:r>
              <a:rPr lang="en-US" altLang="ja-JP" dirty="0" smtClean="0"/>
              <a:t>The third target is stochastic background GWs from the early universe.</a:t>
            </a:r>
          </a:p>
          <a:p>
            <a:r>
              <a:rPr lang="en-US" altLang="ja-JP" dirty="0" smtClean="0"/>
              <a:t>For this target,  we need multiple detectors, in order to distinguish the signal </a:t>
            </a:r>
          </a:p>
          <a:p>
            <a:r>
              <a:rPr lang="en-US" altLang="ja-JP" dirty="0" smtClean="0"/>
              <a:t>from detectors noise, This green curve represents the noise level by  one-year</a:t>
            </a:r>
          </a:p>
          <a:p>
            <a:r>
              <a:rPr lang="en-US" altLang="ja-JP" dirty="0" smtClean="0"/>
              <a:t>cross-correlation observation with two interferometer units.</a:t>
            </a:r>
          </a:p>
          <a:p>
            <a:r>
              <a:rPr lang="en-US" altLang="ja-JP" dirty="0" smtClean="0"/>
              <a:t>This level reaches to gravitational-wave energy density ratio of 2 times 10^-16.</a:t>
            </a:r>
          </a:p>
          <a:p>
            <a:endParaRPr lang="en-US" altLang="ja-JP" dirty="0" smtClean="0"/>
          </a:p>
          <a:p>
            <a:endParaRPr lang="ja-JP" altLang="ja-JP" dirty="0"/>
          </a:p>
        </p:txBody>
      </p:sp>
    </p:spTree>
    <p:extLst>
      <p:ext uri="{BB962C8B-B14F-4D97-AF65-F5344CB8AC3E}">
        <p14:creationId xmlns:p14="http://schemas.microsoft.com/office/powerpoint/2010/main" val="150128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19097-B6B7-4A10-9142-F09D85CEEDA9}" type="slidenum">
              <a:rPr lang="en-US" altLang="ja-JP"/>
              <a:pPr/>
              <a:t>8</a:t>
            </a:fld>
            <a:endParaRPr lang="en-US" altLang="ja-JP" dirty="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r>
              <a:rPr lang="en-US" altLang="ja-JP" dirty="0" smtClean="0"/>
              <a:t>As for the stochastic background gravitational waves, DECIGO has a potential to see </a:t>
            </a:r>
          </a:p>
          <a:p>
            <a:r>
              <a:rPr lang="en-US" altLang="ja-JP" dirty="0" smtClean="0"/>
              <a:t>directory the very beginning of the universe. The picture of the earliest universe we have</a:t>
            </a:r>
          </a:p>
          <a:p>
            <a:r>
              <a:rPr lang="en-US" altLang="ja-JP" dirty="0" smtClean="0"/>
              <a:t>is obtained from cosmic microwave background. This is a picture of 0.4 million years after the </a:t>
            </a:r>
          </a:p>
          <a:p>
            <a:r>
              <a:rPr lang="en-US" altLang="ja-JP" dirty="0" smtClean="0"/>
              <a:t>beginning of the universe. There are several proposals to observe the first stars and first galaxies</a:t>
            </a:r>
          </a:p>
          <a:p>
            <a:r>
              <a:rPr lang="en-US" altLang="ja-JP" dirty="0" smtClean="0"/>
              <a:t>using infrared and optical telescopes. These targets were formed about hundred millions to billion </a:t>
            </a:r>
          </a:p>
          <a:p>
            <a:r>
              <a:rPr lang="en-US" altLang="ja-JP" dirty="0" smtClean="0"/>
              <a:t>years after the beginning of the universe. Using gravitational waves, DECIGO would watch the</a:t>
            </a:r>
          </a:p>
          <a:p>
            <a:r>
              <a:rPr lang="en-US" altLang="ja-JP" dirty="0" smtClean="0"/>
              <a:t>very beginning, less than one seconds from the beginning of the universe.</a:t>
            </a:r>
          </a:p>
          <a:p>
            <a:endParaRPr lang="ja-JP" altLang="ja-JP" dirty="0"/>
          </a:p>
        </p:txBody>
      </p:sp>
    </p:spTree>
    <p:extLst>
      <p:ext uri="{BB962C8B-B14F-4D97-AF65-F5344CB8AC3E}">
        <p14:creationId xmlns:p14="http://schemas.microsoft.com/office/powerpoint/2010/main" val="2689906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buFontTx/>
              <a:buChar char="•"/>
            </a:pPr>
            <a:fld id="{678203E4-3AB0-408E-8458-738849760DAA}" type="slidenum">
              <a:rPr lang="en-US" altLang="ja-JP">
                <a:solidFill>
                  <a:prstClr val="black"/>
                </a:solidFill>
              </a:rPr>
              <a:pPr>
                <a:buFontTx/>
                <a:buChar char="•"/>
              </a:pPr>
              <a:t>9</a:t>
            </a:fld>
            <a:endParaRPr lang="en-US" altLang="ja-JP" dirty="0">
              <a:solidFill>
                <a:prstClr val="black"/>
              </a:solidFill>
            </a:endParaRPr>
          </a:p>
        </p:txBody>
      </p:sp>
      <p:sp>
        <p:nvSpPr>
          <p:cNvPr id="1353730" name="Rectangle 2"/>
          <p:cNvSpPr>
            <a:spLocks noGrp="1" noRot="1" noChangeAspect="1" noChangeArrowheads="1" noTextEdit="1"/>
          </p:cNvSpPr>
          <p:nvPr>
            <p:ph type="sldImg"/>
          </p:nvPr>
        </p:nvSpPr>
        <p:spPr>
          <a:xfrm>
            <a:off x="3251200" y="506413"/>
            <a:ext cx="3360738" cy="2520950"/>
          </a:xfrm>
          <a:ln/>
        </p:spPr>
      </p:sp>
      <p:sp>
        <p:nvSpPr>
          <p:cNvPr id="1353731" name="Rectangle 3"/>
          <p:cNvSpPr>
            <a:spLocks noGrp="1" noChangeArrowheads="1"/>
          </p:cNvSpPr>
          <p:nvPr>
            <p:ph type="body" idx="1"/>
          </p:nvPr>
        </p:nvSpPr>
        <p:spPr>
          <a:xfrm>
            <a:off x="1313465" y="3196928"/>
            <a:ext cx="7229861" cy="3027811"/>
          </a:xfrm>
        </p:spPr>
        <p:txBody>
          <a:bodyPr/>
          <a:lstStyle/>
          <a:p>
            <a:endParaRPr lang="en-US" altLang="ja-JP" dirty="0" smtClean="0"/>
          </a:p>
          <a:p>
            <a:endParaRPr lang="ja-JP" altLang="ja-JP" dirty="0"/>
          </a:p>
        </p:txBody>
      </p:sp>
    </p:spTree>
    <p:extLst>
      <p:ext uri="{BB962C8B-B14F-4D97-AF65-F5344CB8AC3E}">
        <p14:creationId xmlns:p14="http://schemas.microsoft.com/office/powerpoint/2010/main" val="236595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gwcenter.icrr.u-tokyo.ac.jp/" TargetMode="External"/><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gwcenter.icrr.u-tokyo.ac.jp/" TargetMode="External"/><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gwcenter.icrr.u-tokyo.ac.jp/" TargetMode="External"/><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gwcenter.icrr.u-tokyo.ac.jp/" TargetMode="Externa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4" name="Rectangle 7"/>
          <p:cNvSpPr>
            <a:spLocks noGrp="1" noChangeArrowheads="1"/>
          </p:cNvSpPr>
          <p:nvPr>
            <p:ph type="sldNum" sz="quarter" idx="11"/>
          </p:nvPr>
        </p:nvSpPr>
        <p:spPr>
          <a:ln/>
        </p:spPr>
        <p:txBody>
          <a:bodyPr/>
          <a:lstStyle>
            <a:lvl1pPr>
              <a:defRPr/>
            </a:lvl1pPr>
          </a:lstStyle>
          <a:p>
            <a:pPr>
              <a:defRPr/>
            </a:pPr>
            <a:fld id="{7AF75637-E8AC-4181-927C-9D85E9A3AAC1}" type="slidenum">
              <a:rPr lang="en-US" altLang="ja-JP"/>
              <a:pPr>
                <a:defRPr/>
              </a:pPr>
              <a:t>‹#›</a:t>
            </a:fld>
            <a:endParaRPr lang="en-US" altLang="ja-JP" dirty="0"/>
          </a:p>
        </p:txBody>
      </p:sp>
    </p:spTree>
    <p:extLst>
      <p:ext uri="{BB962C8B-B14F-4D97-AF65-F5344CB8AC3E}">
        <p14:creationId xmlns:p14="http://schemas.microsoft.com/office/powerpoint/2010/main" val="23211309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3" name="Rectangle 7"/>
          <p:cNvSpPr>
            <a:spLocks noGrp="1" noChangeArrowheads="1"/>
          </p:cNvSpPr>
          <p:nvPr>
            <p:ph type="sldNum" sz="quarter" idx="11"/>
          </p:nvPr>
        </p:nvSpPr>
        <p:spPr>
          <a:ln/>
        </p:spPr>
        <p:txBody>
          <a:bodyPr/>
          <a:lstStyle>
            <a:lvl1pPr>
              <a:defRPr>
                <a:latin typeface="Tahoma" pitchFamily="34" charset="0"/>
              </a:defRPr>
            </a:lvl1pPr>
          </a:lstStyle>
          <a:p>
            <a:pPr>
              <a:defRPr/>
            </a:pPr>
            <a:fld id="{16D6F92B-81D5-4375-923D-FB5482688CF8}" type="slidenum">
              <a:rPr lang="en-US" altLang="ja-JP" smtClean="0"/>
              <a:pPr>
                <a:defRPr/>
              </a:pPr>
              <a:t>‹#›</a:t>
            </a:fld>
            <a:endParaRPr lang="en-US" altLang="ja-JP" dirty="0"/>
          </a:p>
        </p:txBody>
      </p:sp>
    </p:spTree>
    <p:extLst>
      <p:ext uri="{BB962C8B-B14F-4D97-AF65-F5344CB8AC3E}">
        <p14:creationId xmlns:p14="http://schemas.microsoft.com/office/powerpoint/2010/main" val="125663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3"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4" name="Rectangle 5" descr="デニム"/>
          <p:cNvSpPr>
            <a:spLocks noChangeArrowheads="1"/>
          </p:cNvSpPr>
          <p:nvPr/>
        </p:nvSpPr>
        <p:spPr bwMode="auto">
          <a:xfrm>
            <a:off x="2667000" y="1628775"/>
            <a:ext cx="5662613" cy="777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FontTx/>
              <a:buNone/>
            </a:pPr>
            <a:endParaRPr lang="ja-JP" altLang="ja-JP" dirty="0" smtClean="0">
              <a:solidFill>
                <a:srgbClr val="003366"/>
              </a:solidFill>
            </a:endParaRPr>
          </a:p>
        </p:txBody>
      </p:sp>
      <p:sp>
        <p:nvSpPr>
          <p:cNvPr id="5" name="Rectangle 6" descr="デニム"/>
          <p:cNvSpPr>
            <a:spLocks noChangeArrowheads="1"/>
          </p:cNvSpPr>
          <p:nvPr/>
        </p:nvSpPr>
        <p:spPr bwMode="auto">
          <a:xfrm>
            <a:off x="914400" y="327025"/>
            <a:ext cx="5662613" cy="777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FontTx/>
              <a:buNone/>
            </a:pPr>
            <a:endParaRPr lang="ja-JP" altLang="ja-JP" dirty="0" smtClean="0">
              <a:solidFill>
                <a:srgbClr val="003366"/>
              </a:solidFill>
            </a:endParaRPr>
          </a:p>
        </p:txBody>
      </p:sp>
      <p:sp>
        <p:nvSpPr>
          <p:cNvPr id="6" name="Rectangle 7" descr="デニム"/>
          <p:cNvSpPr>
            <a:spLocks noChangeArrowheads="1"/>
          </p:cNvSpPr>
          <p:nvPr/>
        </p:nvSpPr>
        <p:spPr bwMode="auto">
          <a:xfrm>
            <a:off x="685800" y="6400800"/>
            <a:ext cx="8077200" cy="762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smtClean="0">
              <a:solidFill>
                <a:srgbClr val="003366"/>
              </a:solidFill>
            </a:endParaRPr>
          </a:p>
        </p:txBody>
      </p:sp>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dirty="0" smtClean="0"/>
              <a:t>マスター タイトルの書式設定</a:t>
            </a:r>
            <a:endParaRPr lang="ja-JP" altLang="en-US" dirty="0"/>
          </a:p>
        </p:txBody>
      </p:sp>
      <p:sp>
        <p:nvSpPr>
          <p:cNvPr id="7" name="Rectangle 8"/>
          <p:cNvSpPr>
            <a:spLocks noGrp="1" noChangeArrowheads="1"/>
          </p:cNvSpPr>
          <p:nvPr>
            <p:ph type="ftr" sz="quarter" idx="10"/>
          </p:nvPr>
        </p:nvSpPr>
        <p:spPr>
          <a:xfrm>
            <a:off x="457200" y="6577013"/>
            <a:ext cx="8382000" cy="204787"/>
          </a:xfrm>
        </p:spPr>
        <p:txBody>
          <a:bodyPr/>
          <a:lstStyle>
            <a:lvl1pPr algn="ctr">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Tree>
    <p:extLst>
      <p:ext uri="{BB962C8B-B14F-4D97-AF65-F5344CB8AC3E}">
        <p14:creationId xmlns:p14="http://schemas.microsoft.com/office/powerpoint/2010/main" val="13350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3" name="Picture 2" descr="KAGRA 大型低温重力波望遠鏡">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2" r="66980"/>
          <a:stretch>
            <a:fillRect/>
          </a:stretch>
        </p:blipFill>
        <p:spPr bwMode="auto">
          <a:xfrm>
            <a:off x="8056563" y="142875"/>
            <a:ext cx="88106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5"/>
          <p:cNvSpPr>
            <a:spLocks noGrp="1"/>
          </p:cNvSpPr>
          <p:nvPr>
            <p:ph type="title"/>
          </p:nvPr>
        </p:nvSpPr>
        <p:spPr/>
        <p:txBody>
          <a:bodyPr/>
          <a:lstStyle/>
          <a:p>
            <a:r>
              <a:rPr lang="ja-JP" altLang="en-US" dirty="0" smtClean="0"/>
              <a:t>マスター タイトルの書式設定</a:t>
            </a:r>
            <a:endParaRPr lang="ja-JP" altLang="en-US" dirty="0"/>
          </a:p>
        </p:txBody>
      </p:sp>
      <p:sp>
        <p:nvSpPr>
          <p:cNvPr id="4" name="Rectangle 6"/>
          <p:cNvSpPr>
            <a:spLocks noGrp="1" noChangeArrowheads="1"/>
          </p:cNvSpPr>
          <p:nvPr>
            <p:ph type="ftr" sz="quarter" idx="10"/>
          </p:nvPr>
        </p:nvSpPr>
        <p:spPr/>
        <p:txBody>
          <a:bodyPr/>
          <a:lstStyle>
            <a:lvl1pPr algn="ctr">
              <a:defRPr baseline="0">
                <a:effectLst/>
                <a:ea typeface="HGP創英角ｺﾞｼｯｸUB" pitchFamily="50" charset="-128"/>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5" name="Rectangle 7"/>
          <p:cNvSpPr>
            <a:spLocks noGrp="1" noChangeArrowheads="1"/>
          </p:cNvSpPr>
          <p:nvPr>
            <p:ph type="sldNum" sz="quarter" idx="11"/>
          </p:nvPr>
        </p:nvSpPr>
        <p:spPr/>
        <p:txBody>
          <a:bodyPr/>
          <a:lstStyle>
            <a:lvl1pPr>
              <a:defRPr>
                <a:effectLst/>
                <a:latin typeface="Tahoma" pitchFamily="34" charset="0"/>
                <a:ea typeface="HGP創英角ｺﾞｼｯｸUB" pitchFamily="50" charset="-128"/>
              </a:defRPr>
            </a:lvl1pPr>
          </a:lstStyle>
          <a:p>
            <a:pPr>
              <a:defRPr/>
            </a:pPr>
            <a:fld id="{3EC0E7AC-F085-4413-8249-060AEA100830}" type="slidenum">
              <a:rPr lang="en-US" altLang="ja-JP" smtClean="0"/>
              <a:pPr>
                <a:defRPr/>
              </a:pPr>
              <a:t>‹#›</a:t>
            </a:fld>
            <a:endParaRPr lang="en-US" altLang="ja-JP" dirty="0"/>
          </a:p>
        </p:txBody>
      </p:sp>
    </p:spTree>
    <p:extLst>
      <p:ext uri="{BB962C8B-B14F-4D97-AF65-F5344CB8AC3E}">
        <p14:creationId xmlns:p14="http://schemas.microsoft.com/office/powerpoint/2010/main" val="829598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cstate="print">
            <a:clrChange>
              <a:clrFrom>
                <a:srgbClr val="000000"/>
              </a:clrFrom>
              <a:clrTo>
                <a:srgbClr val="000000">
                  <a:alpha val="0"/>
                </a:srgbClr>
              </a:clrTo>
            </a:clrChange>
            <a:duotone>
              <a:prstClr val="black"/>
              <a:srgbClr val="99CCFF">
                <a:tint val="45000"/>
                <a:satMod val="400000"/>
              </a:srgbClr>
            </a:duotone>
          </a:blip>
          <a:srcRect/>
          <a:stretch>
            <a:fillRect/>
          </a:stretch>
        </p:blipFill>
        <p:spPr bwMode="auto">
          <a:xfrm>
            <a:off x="7858148" y="233340"/>
            <a:ext cx="928674" cy="383373"/>
          </a:xfrm>
          <a:prstGeom prst="rect">
            <a:avLst/>
          </a:prstGeom>
          <a:noFill/>
          <a:ln w="9525">
            <a:noFill/>
            <a:miter lim="800000"/>
            <a:headEnd/>
            <a:tailEnd/>
          </a:ln>
        </p:spPr>
      </p:pic>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dirty="0" smtClean="0"/>
              <a:t>マスター タイトルの書式設定</a:t>
            </a:r>
            <a:endParaRPr lang="ja-JP" altLang="en-US" dirty="0"/>
          </a:p>
        </p:txBody>
      </p:sp>
      <p:sp>
        <p:nvSpPr>
          <p:cNvPr id="4" name="Rectangle 6"/>
          <p:cNvSpPr>
            <a:spLocks noGrp="1" noChangeArrowheads="1"/>
          </p:cNvSpPr>
          <p:nvPr>
            <p:ph type="ftr" sz="quarter" idx="10"/>
          </p:nvPr>
        </p:nvSpPr>
        <p:spPr/>
        <p:txBody>
          <a:bodyPr/>
          <a:lstStyle>
            <a:lvl1pPr algn="ctr">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5" name="Rectangle 7"/>
          <p:cNvSpPr>
            <a:spLocks noGrp="1" noChangeArrowheads="1"/>
          </p:cNvSpPr>
          <p:nvPr>
            <p:ph type="sldNum" sz="quarter" idx="11"/>
          </p:nvPr>
        </p:nvSpPr>
        <p:spPr/>
        <p:txBody>
          <a:bodyPr/>
          <a:lstStyle>
            <a:lvl1pPr>
              <a:defRPr>
                <a:latin typeface="Tahoma" pitchFamily="34" charset="0"/>
                <a:ea typeface="HGP創英角ｺﾞｼｯｸUB" pitchFamily="50" charset="-128"/>
              </a:defRPr>
            </a:lvl1pPr>
          </a:lstStyle>
          <a:p>
            <a:pPr>
              <a:defRPr/>
            </a:pPr>
            <a:fld id="{D96F8EC9-0771-4CB4-BC4F-A5192190577F}" type="slidenum">
              <a:rPr lang="en-US" altLang="ja-JP" smtClean="0"/>
              <a:pPr>
                <a:defRPr/>
              </a:pPr>
              <a:t>‹#›</a:t>
            </a:fld>
            <a:endParaRPr lang="en-US" altLang="ja-JP" dirty="0"/>
          </a:p>
        </p:txBody>
      </p:sp>
    </p:spTree>
    <p:extLst>
      <p:ext uri="{BB962C8B-B14F-4D97-AF65-F5344CB8AC3E}">
        <p14:creationId xmlns:p14="http://schemas.microsoft.com/office/powerpoint/2010/main" val="13712316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3" name="Rectangle 7"/>
          <p:cNvSpPr>
            <a:spLocks noGrp="1" noChangeArrowheads="1"/>
          </p:cNvSpPr>
          <p:nvPr>
            <p:ph type="sldNum" sz="quarter" idx="11"/>
          </p:nvPr>
        </p:nvSpPr>
        <p:spPr>
          <a:ln/>
        </p:spPr>
        <p:txBody>
          <a:bodyPr/>
          <a:lstStyle>
            <a:lvl1pPr>
              <a:defRPr>
                <a:latin typeface="Tahoma" pitchFamily="34" charset="0"/>
              </a:defRPr>
            </a:lvl1pPr>
          </a:lstStyle>
          <a:p>
            <a:pPr>
              <a:defRPr/>
            </a:pPr>
            <a:fld id="{16D6F92B-81D5-4375-923D-FB5482688CF8}" type="slidenum">
              <a:rPr lang="en-US" altLang="ja-JP" smtClean="0"/>
              <a:pPr>
                <a:defRPr/>
              </a:pPr>
              <a:t>‹#›</a:t>
            </a:fld>
            <a:endParaRPr lang="en-US" altLang="ja-JP" dirty="0"/>
          </a:p>
        </p:txBody>
      </p:sp>
    </p:spTree>
    <p:extLst>
      <p:ext uri="{BB962C8B-B14F-4D97-AF65-F5344CB8AC3E}">
        <p14:creationId xmlns:p14="http://schemas.microsoft.com/office/powerpoint/2010/main" val="3430936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3"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4" name="Rectangle 5" descr="デニム"/>
          <p:cNvSpPr>
            <a:spLocks noChangeArrowheads="1"/>
          </p:cNvSpPr>
          <p:nvPr/>
        </p:nvSpPr>
        <p:spPr bwMode="auto">
          <a:xfrm>
            <a:off x="2667000" y="1628775"/>
            <a:ext cx="5662613" cy="777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FontTx/>
              <a:buNone/>
            </a:pPr>
            <a:endParaRPr lang="ja-JP" altLang="ja-JP" dirty="0" smtClean="0">
              <a:solidFill>
                <a:srgbClr val="003366"/>
              </a:solidFill>
            </a:endParaRPr>
          </a:p>
        </p:txBody>
      </p:sp>
      <p:sp>
        <p:nvSpPr>
          <p:cNvPr id="5" name="Rectangle 6" descr="デニム"/>
          <p:cNvSpPr>
            <a:spLocks noChangeArrowheads="1"/>
          </p:cNvSpPr>
          <p:nvPr/>
        </p:nvSpPr>
        <p:spPr bwMode="auto">
          <a:xfrm>
            <a:off x="914400" y="327025"/>
            <a:ext cx="5662613" cy="777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FontTx/>
              <a:buNone/>
            </a:pPr>
            <a:endParaRPr lang="ja-JP" altLang="ja-JP" dirty="0" smtClean="0">
              <a:solidFill>
                <a:srgbClr val="003366"/>
              </a:solidFill>
            </a:endParaRPr>
          </a:p>
        </p:txBody>
      </p:sp>
      <p:sp>
        <p:nvSpPr>
          <p:cNvPr id="6" name="Rectangle 7" descr="デニム"/>
          <p:cNvSpPr>
            <a:spLocks noChangeArrowheads="1"/>
          </p:cNvSpPr>
          <p:nvPr/>
        </p:nvSpPr>
        <p:spPr bwMode="auto">
          <a:xfrm>
            <a:off x="685800" y="6400800"/>
            <a:ext cx="8077200" cy="762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smtClean="0">
              <a:solidFill>
                <a:srgbClr val="003366"/>
              </a:solidFill>
            </a:endParaRPr>
          </a:p>
        </p:txBody>
      </p:sp>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dirty="0" smtClean="0"/>
              <a:t>マスター タイトルの書式設定</a:t>
            </a:r>
            <a:endParaRPr lang="ja-JP" altLang="en-US" dirty="0"/>
          </a:p>
        </p:txBody>
      </p:sp>
      <p:sp>
        <p:nvSpPr>
          <p:cNvPr id="7" name="Rectangle 8"/>
          <p:cNvSpPr>
            <a:spLocks noGrp="1" noChangeArrowheads="1"/>
          </p:cNvSpPr>
          <p:nvPr>
            <p:ph type="ftr" sz="quarter" idx="10"/>
          </p:nvPr>
        </p:nvSpPr>
        <p:spPr>
          <a:xfrm>
            <a:off x="457200" y="6577013"/>
            <a:ext cx="8382000" cy="204787"/>
          </a:xfrm>
        </p:spPr>
        <p:txBody>
          <a:bodyPr/>
          <a:lstStyle>
            <a:lvl1pPr algn="ctr">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Tree>
    <p:extLst>
      <p:ext uri="{BB962C8B-B14F-4D97-AF65-F5344CB8AC3E}">
        <p14:creationId xmlns:p14="http://schemas.microsoft.com/office/powerpoint/2010/main" val="72320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3" name="Picture 2" descr="KAGRA 大型低温重力波望遠鏡">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2" r="66980"/>
          <a:stretch>
            <a:fillRect/>
          </a:stretch>
        </p:blipFill>
        <p:spPr bwMode="auto">
          <a:xfrm>
            <a:off x="8056563" y="142875"/>
            <a:ext cx="88106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5"/>
          <p:cNvSpPr>
            <a:spLocks noGrp="1"/>
          </p:cNvSpPr>
          <p:nvPr>
            <p:ph type="title"/>
          </p:nvPr>
        </p:nvSpPr>
        <p:spPr/>
        <p:txBody>
          <a:bodyPr/>
          <a:lstStyle/>
          <a:p>
            <a:r>
              <a:rPr lang="ja-JP" altLang="en-US" dirty="0" smtClean="0"/>
              <a:t>マスター タイトルの書式設定</a:t>
            </a:r>
            <a:endParaRPr lang="ja-JP" altLang="en-US" dirty="0"/>
          </a:p>
        </p:txBody>
      </p:sp>
      <p:sp>
        <p:nvSpPr>
          <p:cNvPr id="4" name="Rectangle 6"/>
          <p:cNvSpPr>
            <a:spLocks noGrp="1" noChangeArrowheads="1"/>
          </p:cNvSpPr>
          <p:nvPr>
            <p:ph type="ftr" sz="quarter" idx="10"/>
          </p:nvPr>
        </p:nvSpPr>
        <p:spPr/>
        <p:txBody>
          <a:bodyPr/>
          <a:lstStyle>
            <a:lvl1pPr algn="ctr">
              <a:defRPr baseline="0">
                <a:effectLst/>
                <a:ea typeface="HGP創英角ｺﾞｼｯｸUB" pitchFamily="50" charset="-128"/>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5" name="Rectangle 7"/>
          <p:cNvSpPr>
            <a:spLocks noGrp="1" noChangeArrowheads="1"/>
          </p:cNvSpPr>
          <p:nvPr>
            <p:ph type="sldNum" sz="quarter" idx="11"/>
          </p:nvPr>
        </p:nvSpPr>
        <p:spPr/>
        <p:txBody>
          <a:bodyPr/>
          <a:lstStyle>
            <a:lvl1pPr>
              <a:defRPr>
                <a:effectLst/>
                <a:latin typeface="Tahoma" pitchFamily="34" charset="0"/>
                <a:ea typeface="HGP創英角ｺﾞｼｯｸUB" pitchFamily="50" charset="-128"/>
              </a:defRPr>
            </a:lvl1pPr>
          </a:lstStyle>
          <a:p>
            <a:pPr>
              <a:defRPr/>
            </a:pPr>
            <a:fld id="{3EC0E7AC-F085-4413-8249-060AEA100830}" type="slidenum">
              <a:rPr lang="en-US" altLang="ja-JP" smtClean="0"/>
              <a:pPr>
                <a:defRPr/>
              </a:pPr>
              <a:t>‹#›</a:t>
            </a:fld>
            <a:endParaRPr lang="en-US" altLang="ja-JP" dirty="0"/>
          </a:p>
        </p:txBody>
      </p:sp>
    </p:spTree>
    <p:extLst>
      <p:ext uri="{BB962C8B-B14F-4D97-AF65-F5344CB8AC3E}">
        <p14:creationId xmlns:p14="http://schemas.microsoft.com/office/powerpoint/2010/main" val="3722401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
        <p:nvSpPr>
          <p:cNvPr id="6" name="スライド番号プレースホルダ 5"/>
          <p:cNvSpPr>
            <a:spLocks noGrp="1"/>
          </p:cNvSpPr>
          <p:nvPr>
            <p:ph type="sldNum" sz="quarter" idx="12"/>
          </p:nvPr>
        </p:nvSpPr>
        <p:spPr/>
        <p:txBody>
          <a:bodyPr/>
          <a:lstStyle/>
          <a:p>
            <a:fld id="{E62BD9B4-F7D2-D741-92C9-0E657891638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04340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
        <p:nvSpPr>
          <p:cNvPr id="6" name="スライド番号プレースホルダ 5"/>
          <p:cNvSpPr>
            <a:spLocks noGrp="1"/>
          </p:cNvSpPr>
          <p:nvPr>
            <p:ph type="sldNum" sz="quarter" idx="12"/>
          </p:nvPr>
        </p:nvSpPr>
        <p:spPr/>
        <p:txBody>
          <a:bodyPr/>
          <a:lstStyle/>
          <a:p>
            <a:fld id="{E62BD9B4-F7D2-D741-92C9-0E657891638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75668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
        <p:nvSpPr>
          <p:cNvPr id="6" name="スライド番号プレースホルダ 5"/>
          <p:cNvSpPr>
            <a:spLocks noGrp="1"/>
          </p:cNvSpPr>
          <p:nvPr>
            <p:ph type="sldNum" sz="quarter" idx="12"/>
          </p:nvPr>
        </p:nvSpPr>
        <p:spPr/>
        <p:txBody>
          <a:bodyPr/>
          <a:lstStyle/>
          <a:p>
            <a:fld id="{E62BD9B4-F7D2-D741-92C9-0E657891638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21290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4" name="Rectangle 7"/>
          <p:cNvSpPr>
            <a:spLocks noGrp="1" noChangeArrowheads="1"/>
          </p:cNvSpPr>
          <p:nvPr>
            <p:ph type="sldNum" sz="quarter" idx="11"/>
          </p:nvPr>
        </p:nvSpPr>
        <p:spPr>
          <a:ln/>
        </p:spPr>
        <p:txBody>
          <a:bodyPr/>
          <a:lstStyle>
            <a:lvl1pPr>
              <a:defRPr/>
            </a:lvl1pPr>
          </a:lstStyle>
          <a:p>
            <a:pPr>
              <a:defRPr/>
            </a:pPr>
            <a:fld id="{7AF75637-E8AC-4181-927C-9D85E9A3AAC1}" type="slidenum">
              <a:rPr lang="en-US" altLang="ja-JP"/>
              <a:pPr>
                <a:defRPr/>
              </a:pPr>
              <a:t>‹#›</a:t>
            </a:fld>
            <a:endParaRPr lang="en-US" altLang="ja-JP" dirty="0"/>
          </a:p>
        </p:txBody>
      </p:sp>
      <p:pic>
        <p:nvPicPr>
          <p:cNvPr id="5" name="Picture 1"/>
          <p:cNvPicPr>
            <a:picLocks noChangeAspect="1" noChangeArrowheads="1"/>
          </p:cNvPicPr>
          <p:nvPr userDrawn="1"/>
        </p:nvPicPr>
        <p:blipFill>
          <a:blip r:embed="rId2" cstate="print">
            <a:clrChange>
              <a:clrFrom>
                <a:srgbClr val="000000"/>
              </a:clrFrom>
              <a:clrTo>
                <a:srgbClr val="000000">
                  <a:alpha val="0"/>
                </a:srgbClr>
              </a:clrTo>
            </a:clrChange>
            <a:duotone>
              <a:prstClr val="black"/>
              <a:srgbClr val="99CCFF">
                <a:tint val="45000"/>
                <a:satMod val="400000"/>
              </a:srgbClr>
            </a:duotone>
          </a:blip>
          <a:srcRect/>
          <a:stretch>
            <a:fillRect/>
          </a:stretch>
        </p:blipFill>
        <p:spPr bwMode="auto">
          <a:xfrm>
            <a:off x="7858148" y="233340"/>
            <a:ext cx="928674" cy="383373"/>
          </a:xfrm>
          <a:prstGeom prst="rect">
            <a:avLst/>
          </a:prstGeom>
          <a:noFill/>
          <a:ln w="9525">
            <a:noFill/>
            <a:miter lim="800000"/>
            <a:headEnd/>
            <a:tailEnd/>
          </a:ln>
        </p:spPr>
      </p:pic>
    </p:spTree>
    <p:extLst>
      <p:ext uri="{BB962C8B-B14F-4D97-AF65-F5344CB8AC3E}">
        <p14:creationId xmlns:p14="http://schemas.microsoft.com/office/powerpoint/2010/main" val="369434412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
        <p:nvSpPr>
          <p:cNvPr id="7" name="スライド番号プレースホルダ 6"/>
          <p:cNvSpPr>
            <a:spLocks noGrp="1"/>
          </p:cNvSpPr>
          <p:nvPr>
            <p:ph type="sldNum" sz="quarter" idx="12"/>
          </p:nvPr>
        </p:nvSpPr>
        <p:spPr/>
        <p:txBody>
          <a:bodyPr/>
          <a:lstStyle/>
          <a:p>
            <a:fld id="{E62BD9B4-F7D2-D741-92C9-0E657891638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172506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
        <p:nvSpPr>
          <p:cNvPr id="9" name="スライド番号プレースホルダ 8"/>
          <p:cNvSpPr>
            <a:spLocks noGrp="1"/>
          </p:cNvSpPr>
          <p:nvPr>
            <p:ph type="sldNum" sz="quarter" idx="12"/>
          </p:nvPr>
        </p:nvSpPr>
        <p:spPr/>
        <p:txBody>
          <a:bodyPr/>
          <a:lstStyle/>
          <a:p>
            <a:fld id="{E62BD9B4-F7D2-D741-92C9-0E657891638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243473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
        <p:nvSpPr>
          <p:cNvPr id="5" name="スライド番号プレースホルダ 4"/>
          <p:cNvSpPr>
            <a:spLocks noGrp="1"/>
          </p:cNvSpPr>
          <p:nvPr>
            <p:ph type="sldNum" sz="quarter" idx="12"/>
          </p:nvPr>
        </p:nvSpPr>
        <p:spPr/>
        <p:txBody>
          <a:bodyPr/>
          <a:lstStyle/>
          <a:p>
            <a:fld id="{E62BD9B4-F7D2-D741-92C9-0E657891638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04399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
        <p:nvSpPr>
          <p:cNvPr id="4" name="スライド番号プレースホルダ 3"/>
          <p:cNvSpPr>
            <a:spLocks noGrp="1"/>
          </p:cNvSpPr>
          <p:nvPr>
            <p:ph type="sldNum" sz="quarter" idx="12"/>
          </p:nvPr>
        </p:nvSpPr>
        <p:spPr/>
        <p:txBody>
          <a:bodyPr/>
          <a:lstStyle/>
          <a:p>
            <a:fld id="{E62BD9B4-F7D2-D741-92C9-0E657891638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0704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
        <p:nvSpPr>
          <p:cNvPr id="7" name="スライド番号プレースホルダ 6"/>
          <p:cNvSpPr>
            <a:spLocks noGrp="1"/>
          </p:cNvSpPr>
          <p:nvPr>
            <p:ph type="sldNum" sz="quarter" idx="12"/>
          </p:nvPr>
        </p:nvSpPr>
        <p:spPr/>
        <p:txBody>
          <a:bodyPr/>
          <a:lstStyle/>
          <a:p>
            <a:fld id="{E62BD9B4-F7D2-D741-92C9-0E657891638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72017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
        <p:nvSpPr>
          <p:cNvPr id="7" name="スライド番号プレースホルダ 6"/>
          <p:cNvSpPr>
            <a:spLocks noGrp="1"/>
          </p:cNvSpPr>
          <p:nvPr>
            <p:ph type="sldNum" sz="quarter" idx="12"/>
          </p:nvPr>
        </p:nvSpPr>
        <p:spPr/>
        <p:txBody>
          <a:bodyPr/>
          <a:lstStyle/>
          <a:p>
            <a:fld id="{E62BD9B4-F7D2-D741-92C9-0E657891638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769341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
        <p:nvSpPr>
          <p:cNvPr id="6" name="スライド番号プレースホルダ 5"/>
          <p:cNvSpPr>
            <a:spLocks noGrp="1"/>
          </p:cNvSpPr>
          <p:nvPr>
            <p:ph type="sldNum" sz="quarter" idx="12"/>
          </p:nvPr>
        </p:nvSpPr>
        <p:spPr/>
        <p:txBody>
          <a:bodyPr/>
          <a:lstStyle/>
          <a:p>
            <a:fld id="{E62BD9B4-F7D2-D741-92C9-0E657891638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21851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
        <p:nvSpPr>
          <p:cNvPr id="6" name="スライド番号プレースホルダ 5"/>
          <p:cNvSpPr>
            <a:spLocks noGrp="1"/>
          </p:cNvSpPr>
          <p:nvPr>
            <p:ph type="sldNum" sz="quarter" idx="12"/>
          </p:nvPr>
        </p:nvSpPr>
        <p:spPr/>
        <p:txBody>
          <a:bodyPr/>
          <a:lstStyle/>
          <a:p>
            <a:fld id="{E62BD9B4-F7D2-D741-92C9-0E657891638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09793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cstate="print">
            <a:clrChange>
              <a:clrFrom>
                <a:srgbClr val="000000"/>
              </a:clrFrom>
              <a:clrTo>
                <a:srgbClr val="000000">
                  <a:alpha val="0"/>
                </a:srgbClr>
              </a:clrTo>
            </a:clrChange>
            <a:duotone>
              <a:prstClr val="black"/>
              <a:srgbClr val="99CCFF">
                <a:tint val="45000"/>
                <a:satMod val="400000"/>
              </a:srgbClr>
            </a:duotone>
          </a:blip>
          <a:srcRect/>
          <a:stretch>
            <a:fillRect/>
          </a:stretch>
        </p:blipFill>
        <p:spPr bwMode="auto">
          <a:xfrm>
            <a:off x="7858148" y="233340"/>
            <a:ext cx="928674" cy="383373"/>
          </a:xfrm>
          <a:prstGeom prst="rect">
            <a:avLst/>
          </a:prstGeom>
          <a:noFill/>
          <a:ln w="9525">
            <a:noFill/>
            <a:miter lim="800000"/>
            <a:headEnd/>
            <a:tailEnd/>
          </a:ln>
        </p:spPr>
      </p:pic>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dirty="0" smtClean="0"/>
              <a:t>マスター タイトルの書式設定</a:t>
            </a:r>
            <a:endParaRPr lang="ja-JP" altLang="en-US" dirty="0"/>
          </a:p>
        </p:txBody>
      </p:sp>
      <p:sp>
        <p:nvSpPr>
          <p:cNvPr id="4" name="Rectangle 6"/>
          <p:cNvSpPr>
            <a:spLocks noGrp="1" noChangeArrowheads="1"/>
          </p:cNvSpPr>
          <p:nvPr>
            <p:ph type="ftr" sz="quarter" idx="10"/>
          </p:nvPr>
        </p:nvSpPr>
        <p:spPr/>
        <p:txBody>
          <a:bodyPr/>
          <a:lstStyle>
            <a:lvl1pPr algn="ctr">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5" name="Rectangle 7"/>
          <p:cNvSpPr>
            <a:spLocks noGrp="1" noChangeArrowheads="1"/>
          </p:cNvSpPr>
          <p:nvPr>
            <p:ph type="sldNum" sz="quarter" idx="11"/>
          </p:nvPr>
        </p:nvSpPr>
        <p:spPr/>
        <p:txBody>
          <a:bodyPr/>
          <a:lstStyle>
            <a:lvl1pPr>
              <a:defRPr>
                <a:latin typeface="Tahoma" pitchFamily="34" charset="0"/>
                <a:ea typeface="HGP創英角ｺﾞｼｯｸUB" pitchFamily="50" charset="-128"/>
              </a:defRPr>
            </a:lvl1pPr>
          </a:lstStyle>
          <a:p>
            <a:pPr>
              <a:defRPr/>
            </a:pPr>
            <a:fld id="{D96F8EC9-0771-4CB4-BC4F-A5192190577F}" type="slidenum">
              <a:rPr lang="en-US" altLang="ja-JP" smtClean="0"/>
              <a:pPr>
                <a:defRPr/>
              </a:pPr>
              <a:t>‹#›</a:t>
            </a:fld>
            <a:endParaRPr lang="en-US" altLang="ja-JP" dirty="0"/>
          </a:p>
        </p:txBody>
      </p:sp>
    </p:spTree>
    <p:extLst>
      <p:ext uri="{BB962C8B-B14F-4D97-AF65-F5344CB8AC3E}">
        <p14:creationId xmlns:p14="http://schemas.microsoft.com/office/powerpoint/2010/main" val="7800076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3" name="Rectangle 7"/>
          <p:cNvSpPr>
            <a:spLocks noGrp="1" noChangeArrowheads="1"/>
          </p:cNvSpPr>
          <p:nvPr>
            <p:ph type="sldNum" sz="quarter" idx="11"/>
          </p:nvPr>
        </p:nvSpPr>
        <p:spPr>
          <a:ln/>
        </p:spPr>
        <p:txBody>
          <a:bodyPr/>
          <a:lstStyle>
            <a:lvl1pPr>
              <a:defRPr>
                <a:latin typeface="Tahoma" pitchFamily="34" charset="0"/>
              </a:defRPr>
            </a:lvl1pPr>
          </a:lstStyle>
          <a:p>
            <a:pPr>
              <a:defRPr/>
            </a:pPr>
            <a:fld id="{16D6F92B-81D5-4375-923D-FB5482688CF8}" type="slidenum">
              <a:rPr lang="en-US" altLang="ja-JP" smtClean="0"/>
              <a:pPr>
                <a:defRPr/>
              </a:pPr>
              <a:t>‹#›</a:t>
            </a:fld>
            <a:endParaRPr lang="en-US" altLang="ja-JP" dirty="0"/>
          </a:p>
        </p:txBody>
      </p:sp>
    </p:spTree>
    <p:extLst>
      <p:ext uri="{BB962C8B-B14F-4D97-AF65-F5344CB8AC3E}">
        <p14:creationId xmlns:p14="http://schemas.microsoft.com/office/powerpoint/2010/main" val="4279008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3" name="Rectangle 7"/>
          <p:cNvSpPr>
            <a:spLocks noGrp="1" noChangeArrowheads="1"/>
          </p:cNvSpPr>
          <p:nvPr>
            <p:ph type="sldNum" sz="quarter" idx="11"/>
          </p:nvPr>
        </p:nvSpPr>
        <p:spPr>
          <a:ln/>
        </p:spPr>
        <p:txBody>
          <a:bodyPr/>
          <a:lstStyle>
            <a:lvl1pPr>
              <a:defRPr/>
            </a:lvl1pPr>
          </a:lstStyle>
          <a:p>
            <a:pPr>
              <a:defRPr/>
            </a:pPr>
            <a:fld id="{39F0A227-DAEA-464B-B549-974AF7486E55}" type="slidenum">
              <a:rPr lang="en-US" altLang="ja-JP"/>
              <a:pPr>
                <a:defRPr/>
              </a:pPr>
              <a:t>‹#›</a:t>
            </a:fld>
            <a:endParaRPr lang="en-US" altLang="ja-JP" dirty="0"/>
          </a:p>
        </p:txBody>
      </p:sp>
    </p:spTree>
    <p:extLst>
      <p:ext uri="{BB962C8B-B14F-4D97-AF65-F5344CB8AC3E}">
        <p14:creationId xmlns:p14="http://schemas.microsoft.com/office/powerpoint/2010/main" val="216445155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3"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4" name="Rectangle 5" descr="デニム"/>
          <p:cNvSpPr>
            <a:spLocks noChangeArrowheads="1"/>
          </p:cNvSpPr>
          <p:nvPr/>
        </p:nvSpPr>
        <p:spPr bwMode="auto">
          <a:xfrm>
            <a:off x="2667000" y="1628775"/>
            <a:ext cx="5662613" cy="777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FontTx/>
              <a:buNone/>
            </a:pPr>
            <a:endParaRPr lang="ja-JP" altLang="ja-JP" dirty="0" smtClean="0">
              <a:solidFill>
                <a:srgbClr val="003366"/>
              </a:solidFill>
            </a:endParaRPr>
          </a:p>
        </p:txBody>
      </p:sp>
      <p:sp>
        <p:nvSpPr>
          <p:cNvPr id="5" name="Rectangle 6" descr="デニム"/>
          <p:cNvSpPr>
            <a:spLocks noChangeArrowheads="1"/>
          </p:cNvSpPr>
          <p:nvPr/>
        </p:nvSpPr>
        <p:spPr bwMode="auto">
          <a:xfrm>
            <a:off x="914400" y="327025"/>
            <a:ext cx="5662613" cy="777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FontTx/>
              <a:buNone/>
            </a:pPr>
            <a:endParaRPr lang="ja-JP" altLang="ja-JP" dirty="0" smtClean="0">
              <a:solidFill>
                <a:srgbClr val="003366"/>
              </a:solidFill>
            </a:endParaRPr>
          </a:p>
        </p:txBody>
      </p:sp>
      <p:sp>
        <p:nvSpPr>
          <p:cNvPr id="6" name="Rectangle 7" descr="デニム"/>
          <p:cNvSpPr>
            <a:spLocks noChangeArrowheads="1"/>
          </p:cNvSpPr>
          <p:nvPr/>
        </p:nvSpPr>
        <p:spPr bwMode="auto">
          <a:xfrm>
            <a:off x="685800" y="6400800"/>
            <a:ext cx="8077200" cy="762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smtClean="0">
              <a:solidFill>
                <a:srgbClr val="003366"/>
              </a:solidFill>
            </a:endParaRPr>
          </a:p>
        </p:txBody>
      </p:sp>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dirty="0" smtClean="0"/>
              <a:t>マスター タイトルの書式設定</a:t>
            </a:r>
            <a:endParaRPr lang="ja-JP" altLang="en-US" dirty="0"/>
          </a:p>
        </p:txBody>
      </p:sp>
      <p:sp>
        <p:nvSpPr>
          <p:cNvPr id="7" name="Rectangle 8"/>
          <p:cNvSpPr>
            <a:spLocks noGrp="1" noChangeArrowheads="1"/>
          </p:cNvSpPr>
          <p:nvPr>
            <p:ph type="ftr" sz="quarter" idx="10"/>
          </p:nvPr>
        </p:nvSpPr>
        <p:spPr>
          <a:xfrm>
            <a:off x="457200" y="6577013"/>
            <a:ext cx="8382000" cy="204787"/>
          </a:xfrm>
        </p:spPr>
        <p:txBody>
          <a:bodyPr/>
          <a:lstStyle>
            <a:lvl1pPr algn="ctr">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Tree>
    <p:extLst>
      <p:ext uri="{BB962C8B-B14F-4D97-AF65-F5344CB8AC3E}">
        <p14:creationId xmlns:p14="http://schemas.microsoft.com/office/powerpoint/2010/main" val="337291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3" name="Picture 2" descr="KAGRA 大型低温重力波望遠鏡">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2" r="66980"/>
          <a:stretch>
            <a:fillRect/>
          </a:stretch>
        </p:blipFill>
        <p:spPr bwMode="auto">
          <a:xfrm>
            <a:off x="8056563" y="142875"/>
            <a:ext cx="88106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5"/>
          <p:cNvSpPr>
            <a:spLocks noGrp="1"/>
          </p:cNvSpPr>
          <p:nvPr>
            <p:ph type="title"/>
          </p:nvPr>
        </p:nvSpPr>
        <p:spPr/>
        <p:txBody>
          <a:bodyPr/>
          <a:lstStyle/>
          <a:p>
            <a:r>
              <a:rPr lang="ja-JP" altLang="en-US" dirty="0" smtClean="0"/>
              <a:t>マスター タイトルの書式設定</a:t>
            </a:r>
            <a:endParaRPr lang="ja-JP" altLang="en-US" dirty="0"/>
          </a:p>
        </p:txBody>
      </p:sp>
      <p:sp>
        <p:nvSpPr>
          <p:cNvPr id="4" name="Rectangle 6"/>
          <p:cNvSpPr>
            <a:spLocks noGrp="1" noChangeArrowheads="1"/>
          </p:cNvSpPr>
          <p:nvPr>
            <p:ph type="ftr" sz="quarter" idx="10"/>
          </p:nvPr>
        </p:nvSpPr>
        <p:spPr/>
        <p:txBody>
          <a:bodyPr/>
          <a:lstStyle>
            <a:lvl1pPr algn="ctr">
              <a:defRPr baseline="0">
                <a:effectLst/>
                <a:ea typeface="HGP創英角ｺﾞｼｯｸUB" pitchFamily="50" charset="-128"/>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5" name="Rectangle 7"/>
          <p:cNvSpPr>
            <a:spLocks noGrp="1" noChangeArrowheads="1"/>
          </p:cNvSpPr>
          <p:nvPr>
            <p:ph type="sldNum" sz="quarter" idx="11"/>
          </p:nvPr>
        </p:nvSpPr>
        <p:spPr/>
        <p:txBody>
          <a:bodyPr/>
          <a:lstStyle>
            <a:lvl1pPr>
              <a:defRPr>
                <a:effectLst/>
                <a:latin typeface="Tahoma" pitchFamily="34" charset="0"/>
                <a:ea typeface="HGP創英角ｺﾞｼｯｸUB" pitchFamily="50" charset="-128"/>
              </a:defRPr>
            </a:lvl1pPr>
          </a:lstStyle>
          <a:p>
            <a:pPr>
              <a:defRPr/>
            </a:pPr>
            <a:fld id="{3EC0E7AC-F085-4413-8249-060AEA100830}" type="slidenum">
              <a:rPr lang="en-US" altLang="ja-JP" smtClean="0"/>
              <a:pPr>
                <a:defRPr/>
              </a:pPr>
              <a:t>‹#›</a:t>
            </a:fld>
            <a:endParaRPr lang="en-US" altLang="ja-JP" dirty="0"/>
          </a:p>
        </p:txBody>
      </p:sp>
    </p:spTree>
    <p:extLst>
      <p:ext uri="{BB962C8B-B14F-4D97-AF65-F5344CB8AC3E}">
        <p14:creationId xmlns:p14="http://schemas.microsoft.com/office/powerpoint/2010/main" val="275256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1019906" name="Picture 2"/>
          <p:cNvPicPr preferRelativeResize="0">
            <a:picLocks noChangeArrowheads="1"/>
          </p:cNvPicPr>
          <p:nvPr userDrawn="1"/>
        </p:nvPicPr>
        <p:blipFill>
          <a:blip r:embed="rId2" cstate="print"/>
          <a:srcRect/>
          <a:stretch>
            <a:fillRect/>
          </a:stretch>
        </p:blipFill>
        <p:spPr bwMode="auto">
          <a:xfrm>
            <a:off x="0" y="0"/>
            <a:ext cx="9144000" cy="6886575"/>
          </a:xfrm>
          <a:prstGeom prst="rect">
            <a:avLst/>
          </a:prstGeom>
          <a:noFill/>
          <a:ln w="15875">
            <a:noFill/>
            <a:miter lim="800000"/>
            <a:headEnd/>
            <a:tailEnd/>
          </a:ln>
          <a:effectLst/>
        </p:spPr>
      </p:pic>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a:t>マスタ タイトルの書式設定</a:t>
            </a:r>
          </a:p>
        </p:txBody>
      </p:sp>
      <p:sp>
        <p:nvSpPr>
          <p:cNvPr id="1019909" name="Rectangle 5" descr="デニム"/>
          <p:cNvSpPr>
            <a:spLocks noChangeArrowheads="1"/>
          </p:cNvSpPr>
          <p:nvPr/>
        </p:nvSpPr>
        <p:spPr bwMode="auto">
          <a:xfrm>
            <a:off x="2667000" y="1479004"/>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dirty="0">
              <a:solidFill>
                <a:srgbClr val="003366"/>
              </a:solidFill>
            </a:endParaRPr>
          </a:p>
        </p:txBody>
      </p:sp>
      <p:sp>
        <p:nvSpPr>
          <p:cNvPr id="1019910" name="Rectangle 6" descr="デニム"/>
          <p:cNvSpPr>
            <a:spLocks noChangeArrowheads="1"/>
          </p:cNvSpPr>
          <p:nvPr/>
        </p:nvSpPr>
        <p:spPr bwMode="auto">
          <a:xfrm>
            <a:off x="914400" y="327025"/>
            <a:ext cx="5662613" cy="77788"/>
          </a:xfrm>
          <a:prstGeom prst="rect">
            <a:avLst/>
          </a:prstGeom>
          <a:blipFill dpi="0" rotWithShape="0">
            <a:blip r:embed="rId3" cstate="print"/>
            <a:srcRect/>
            <a:tile tx="0" ty="0" sx="100000" sy="100000" flip="none" algn="tl"/>
          </a:blipFill>
          <a:ln w="9525">
            <a:noFill/>
            <a:miter lim="800000"/>
            <a:headEnd/>
            <a:tailEnd/>
          </a:ln>
          <a:effectLst/>
        </p:spPr>
        <p:txBody>
          <a:bodyPr wrap="none" anchor="ctr"/>
          <a:lstStyle/>
          <a:p>
            <a:pPr>
              <a:buFontTx/>
              <a:buNone/>
            </a:pPr>
            <a:endParaRPr lang="ja-JP" altLang="ja-JP" dirty="0">
              <a:solidFill>
                <a:srgbClr val="003366"/>
              </a:solidFill>
            </a:endParaRPr>
          </a:p>
        </p:txBody>
      </p:sp>
      <p:sp>
        <p:nvSpPr>
          <p:cNvPr id="1019911" name="Rectangle 7" descr="デニム"/>
          <p:cNvSpPr>
            <a:spLocks noChangeArrowheads="1"/>
          </p:cNvSpPr>
          <p:nvPr userDrawn="1"/>
        </p:nvSpPr>
        <p:spPr bwMode="auto">
          <a:xfrm>
            <a:off x="685800" y="6400800"/>
            <a:ext cx="8077200" cy="76200"/>
          </a:xfrm>
          <a:prstGeom prst="rect">
            <a:avLst/>
          </a:prstGeom>
          <a:blipFill dpi="0" rotWithShape="0">
            <a:blip r:embed="rId3" cstate="print"/>
            <a:srcRect/>
            <a:tile tx="0" ty="0" sx="100000" sy="100000" flip="none" algn="tl"/>
          </a:blipFill>
          <a:ln w="15875">
            <a:noFill/>
            <a:miter lim="800000"/>
            <a:headEnd/>
            <a:tailEnd/>
          </a:ln>
          <a:effectLst/>
        </p:spPr>
        <p:txBody>
          <a:bodyPr anchor="ctr">
            <a:spAutoFit/>
          </a:bodyPr>
          <a:lstStyle/>
          <a:p>
            <a:endParaRPr lang="ja-JP" altLang="en-US" dirty="0">
              <a:solidFill>
                <a:srgbClr val="003366"/>
              </a:solidFill>
            </a:endParaRPr>
          </a:p>
        </p:txBody>
      </p:sp>
      <p:sp>
        <p:nvSpPr>
          <p:cNvPr id="1019912" name="Rectangle 8"/>
          <p:cNvSpPr>
            <a:spLocks noGrp="1" noChangeArrowheads="1"/>
          </p:cNvSpPr>
          <p:nvPr>
            <p:ph type="ftr" sz="quarter" idx="3"/>
          </p:nvPr>
        </p:nvSpPr>
        <p:spPr>
          <a:xfrm>
            <a:off x="457200" y="6577013"/>
            <a:ext cx="8382000" cy="204787"/>
          </a:xfrm>
        </p:spPr>
        <p:txBody>
          <a:bodyPr/>
          <a:lstStyle>
            <a:lvl1pPr>
              <a:defRPr/>
            </a:lvl1pPr>
          </a:lstStyle>
          <a:p>
            <a:r>
              <a:rPr lang="en-US" altLang="ja-JP" smtClean="0"/>
              <a:t>10th International LISA Symposium</a:t>
            </a:r>
            <a:r>
              <a:rPr lang="ja-JP" altLang="en-US" smtClean="0"/>
              <a:t>　</a:t>
            </a:r>
            <a:r>
              <a:rPr lang="en-US" altLang="ja-JP" smtClean="0"/>
              <a:t>(May 19th, 2014, Florida, USA)</a:t>
            </a:r>
            <a:endParaRPr lang="en-US" altLang="ja-JP" dirty="0"/>
          </a:p>
        </p:txBody>
      </p:sp>
    </p:spTree>
    <p:extLst>
      <p:ext uri="{BB962C8B-B14F-4D97-AF65-F5344CB8AC3E}">
        <p14:creationId xmlns:p14="http://schemas.microsoft.com/office/powerpoint/2010/main" val="14540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19910"/>
                                        </p:tgtEl>
                                        <p:attrNameLst>
                                          <p:attrName>style.visibility</p:attrName>
                                        </p:attrNameLst>
                                      </p:cBhvr>
                                      <p:to>
                                        <p:strVal val="visible"/>
                                      </p:to>
                                    </p:set>
                                    <p:animEffect transition="in" filter="slide(fromLeft)">
                                      <p:cBhvr>
                                        <p:cTn id="7" dur="500"/>
                                        <p:tgtEl>
                                          <p:spTgt spid="1019910"/>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19909"/>
                                        </p:tgtEl>
                                        <p:attrNameLst>
                                          <p:attrName>style.visibility</p:attrName>
                                        </p:attrNameLst>
                                      </p:cBhvr>
                                      <p:to>
                                        <p:strVal val="visible"/>
                                      </p:to>
                                    </p:set>
                                    <p:animEffect transition="in" filter="slide(fromRight)">
                                      <p:cBhvr>
                                        <p:cTn id="11" dur="500"/>
                                        <p:tgtEl>
                                          <p:spTgt spid="1019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9" grpId="0" animBg="1" autoUpdateAnimBg="0"/>
      <p:bldP spid="1019910" grpId="0" animBg="1" autoUpdateAnimBg="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cstate="print">
            <a:clrChange>
              <a:clrFrom>
                <a:srgbClr val="000000"/>
              </a:clrFrom>
              <a:clrTo>
                <a:srgbClr val="000000">
                  <a:alpha val="0"/>
                </a:srgbClr>
              </a:clrTo>
            </a:clrChange>
            <a:duotone>
              <a:prstClr val="black"/>
              <a:srgbClr val="99CCFF">
                <a:tint val="45000"/>
                <a:satMod val="400000"/>
              </a:srgbClr>
            </a:duotone>
          </a:blip>
          <a:srcRect/>
          <a:stretch>
            <a:fillRect/>
          </a:stretch>
        </p:blipFill>
        <p:spPr bwMode="auto">
          <a:xfrm>
            <a:off x="7858148" y="233340"/>
            <a:ext cx="928674" cy="383373"/>
          </a:xfrm>
          <a:prstGeom prst="rect">
            <a:avLst/>
          </a:prstGeom>
          <a:noFill/>
          <a:ln w="9525">
            <a:noFill/>
            <a:miter lim="800000"/>
            <a:headEnd/>
            <a:tailEnd/>
          </a:ln>
        </p:spPr>
      </p:pic>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smtClean="0"/>
              <a:t>マスター タイトルの書式設定</a:t>
            </a:r>
            <a:endParaRPr lang="ja-JP" altLang="en-US"/>
          </a:p>
        </p:txBody>
      </p:sp>
      <p:sp>
        <p:nvSpPr>
          <p:cNvPr id="4" name="Rectangle 6"/>
          <p:cNvSpPr>
            <a:spLocks noGrp="1" noChangeArrowheads="1"/>
          </p:cNvSpPr>
          <p:nvPr>
            <p:ph type="ftr" sz="quarter" idx="10"/>
          </p:nvPr>
        </p:nvSpPr>
        <p:spPr/>
        <p:txBody>
          <a:bodyPr/>
          <a:lstStyle>
            <a:lvl1pPr algn="ctr">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5" name="Rectangle 7"/>
          <p:cNvSpPr>
            <a:spLocks noGrp="1" noChangeArrowheads="1"/>
          </p:cNvSpPr>
          <p:nvPr>
            <p:ph type="sldNum" sz="quarter" idx="11"/>
          </p:nvPr>
        </p:nvSpPr>
        <p:spPr/>
        <p:txBody>
          <a:bodyPr/>
          <a:lstStyle>
            <a:lvl1pPr>
              <a:defRPr>
                <a:ea typeface="HGP創英角ｺﾞｼｯｸUB" pitchFamily="50" charset="-128"/>
              </a:defRPr>
            </a:lvl1pPr>
          </a:lstStyle>
          <a:p>
            <a:pPr>
              <a:defRPr/>
            </a:pPr>
            <a:fld id="{64E888C7-D12C-4A95-B10F-9E90996F933E}" type="slidenum">
              <a:rPr lang="en-US" altLang="ja-JP"/>
              <a:pPr>
                <a:defRPr/>
              </a:pPr>
              <a:t>‹#›</a:t>
            </a:fld>
            <a:endParaRPr lang="en-US" altLang="ja-JP" dirty="0"/>
          </a:p>
        </p:txBody>
      </p:sp>
    </p:spTree>
    <p:extLst>
      <p:ext uri="{BB962C8B-B14F-4D97-AF65-F5344CB8AC3E}">
        <p14:creationId xmlns:p14="http://schemas.microsoft.com/office/powerpoint/2010/main" val="232444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3" name="Rectangle 7"/>
          <p:cNvSpPr>
            <a:spLocks noGrp="1" noChangeArrowheads="1"/>
          </p:cNvSpPr>
          <p:nvPr>
            <p:ph type="sldNum" sz="quarter" idx="11"/>
          </p:nvPr>
        </p:nvSpPr>
        <p:spPr>
          <a:ln/>
        </p:spPr>
        <p:txBody>
          <a:bodyPr/>
          <a:lstStyle>
            <a:lvl1pPr>
              <a:defRPr/>
            </a:lvl1pPr>
          </a:lstStyle>
          <a:p>
            <a:pPr>
              <a:defRPr/>
            </a:pPr>
            <a:fld id="{46786BEB-D4A7-44DA-90BA-3E25696EA864}" type="slidenum">
              <a:rPr lang="en-US" altLang="ja-JP"/>
              <a:pPr>
                <a:defRPr/>
              </a:pPr>
              <a:t>‹#›</a:t>
            </a:fld>
            <a:endParaRPr lang="en-US" altLang="ja-JP" dirty="0"/>
          </a:p>
        </p:txBody>
      </p:sp>
    </p:spTree>
    <p:extLst>
      <p:ext uri="{BB962C8B-B14F-4D97-AF65-F5344CB8AC3E}">
        <p14:creationId xmlns:p14="http://schemas.microsoft.com/office/powerpoint/2010/main" val="3332226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pic>
        <p:nvPicPr>
          <p:cNvPr id="3"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4" name="Rectangle 5" descr="デニム"/>
          <p:cNvSpPr>
            <a:spLocks noChangeArrowheads="1"/>
          </p:cNvSpPr>
          <p:nvPr/>
        </p:nvSpPr>
        <p:spPr bwMode="auto">
          <a:xfrm>
            <a:off x="2667000" y="1628775"/>
            <a:ext cx="5662613" cy="777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FontTx/>
              <a:buNone/>
            </a:pPr>
            <a:endParaRPr lang="ja-JP" altLang="ja-JP" dirty="0">
              <a:solidFill>
                <a:srgbClr val="003366"/>
              </a:solidFill>
            </a:endParaRPr>
          </a:p>
        </p:txBody>
      </p:sp>
      <p:sp>
        <p:nvSpPr>
          <p:cNvPr id="5" name="Rectangle 6" descr="デニム"/>
          <p:cNvSpPr>
            <a:spLocks noChangeArrowheads="1"/>
          </p:cNvSpPr>
          <p:nvPr/>
        </p:nvSpPr>
        <p:spPr bwMode="auto">
          <a:xfrm>
            <a:off x="914400" y="327025"/>
            <a:ext cx="5662613" cy="77788"/>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FontTx/>
              <a:buNone/>
            </a:pPr>
            <a:endParaRPr lang="ja-JP" altLang="ja-JP" dirty="0">
              <a:solidFill>
                <a:srgbClr val="003366"/>
              </a:solidFill>
            </a:endParaRPr>
          </a:p>
        </p:txBody>
      </p:sp>
      <p:sp>
        <p:nvSpPr>
          <p:cNvPr id="6" name="Rectangle 7" descr="デニム"/>
          <p:cNvSpPr>
            <a:spLocks noChangeArrowheads="1"/>
          </p:cNvSpPr>
          <p:nvPr/>
        </p:nvSpPr>
        <p:spPr bwMode="auto">
          <a:xfrm>
            <a:off x="685800" y="6400800"/>
            <a:ext cx="8077200" cy="762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a:solidFill>
                <a:srgbClr val="003366"/>
              </a:solidFill>
            </a:endParaRPr>
          </a:p>
        </p:txBody>
      </p:sp>
      <p:sp>
        <p:nvSpPr>
          <p:cNvPr id="1019907" name="Rectangle 3"/>
          <p:cNvSpPr>
            <a:spLocks noGrp="1" noChangeArrowheads="1"/>
          </p:cNvSpPr>
          <p:nvPr>
            <p:ph type="ctrTitle"/>
          </p:nvPr>
        </p:nvSpPr>
        <p:spPr>
          <a:xfrm>
            <a:off x="1001713" y="523875"/>
            <a:ext cx="7380287" cy="457200"/>
          </a:xfrm>
        </p:spPr>
        <p:txBody>
          <a:bodyPr/>
          <a:lstStyle>
            <a:lvl1pPr>
              <a:defRPr>
                <a:solidFill>
                  <a:srgbClr val="CCECFF"/>
                </a:solidFill>
              </a:defRPr>
            </a:lvl1pPr>
          </a:lstStyle>
          <a:p>
            <a:r>
              <a:rPr lang="ja-JP" altLang="en-US" smtClean="0"/>
              <a:t>マスター タイトルの書式設定</a:t>
            </a:r>
            <a:endParaRPr lang="ja-JP" altLang="en-US"/>
          </a:p>
        </p:txBody>
      </p:sp>
      <p:sp>
        <p:nvSpPr>
          <p:cNvPr id="7" name="Rectangle 8"/>
          <p:cNvSpPr>
            <a:spLocks noGrp="1" noChangeArrowheads="1"/>
          </p:cNvSpPr>
          <p:nvPr>
            <p:ph type="ftr" sz="quarter" idx="10"/>
          </p:nvPr>
        </p:nvSpPr>
        <p:spPr>
          <a:xfrm>
            <a:off x="457200" y="6577013"/>
            <a:ext cx="8382000" cy="204787"/>
          </a:xfrm>
        </p:spPr>
        <p:txBody>
          <a:bodyPr/>
          <a:lstStyle>
            <a:lvl1pPr algn="ctr">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Tree>
    <p:extLst>
      <p:ext uri="{BB962C8B-B14F-4D97-AF65-F5344CB8AC3E}">
        <p14:creationId xmlns:p14="http://schemas.microsoft.com/office/powerpoint/2010/main" val="369576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3" name="Picture 2" descr="KAGRA 大型低温重力波望遠鏡">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2" r="66980"/>
          <a:stretch>
            <a:fillRect/>
          </a:stretch>
        </p:blipFill>
        <p:spPr bwMode="auto">
          <a:xfrm>
            <a:off x="8056563" y="142875"/>
            <a:ext cx="88106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5"/>
          <p:cNvSpPr>
            <a:spLocks noGrp="1"/>
          </p:cNvSpPr>
          <p:nvPr>
            <p:ph type="title"/>
          </p:nvPr>
        </p:nvSpPr>
        <p:spPr/>
        <p:txBody>
          <a:bodyPr/>
          <a:lstStyle/>
          <a:p>
            <a:r>
              <a:rPr lang="ja-JP" altLang="en-US" smtClean="0"/>
              <a:t>マスター タイトルの書式設定</a:t>
            </a:r>
            <a:endParaRPr lang="ja-JP" altLang="en-US"/>
          </a:p>
        </p:txBody>
      </p:sp>
      <p:sp>
        <p:nvSpPr>
          <p:cNvPr id="4" name="Rectangle 6"/>
          <p:cNvSpPr>
            <a:spLocks noGrp="1" noChangeArrowheads="1"/>
          </p:cNvSpPr>
          <p:nvPr>
            <p:ph type="ftr" sz="quarter" idx="10"/>
          </p:nvPr>
        </p:nvSpPr>
        <p:spPr/>
        <p:txBody>
          <a:bodyPr/>
          <a:lstStyle>
            <a:lvl1pPr algn="ctr">
              <a:defRPr baseline="0">
                <a:effectLst/>
                <a:ea typeface="HGP創英角ｺﾞｼｯｸUB" pitchFamily="50" charset="-128"/>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5" name="Rectangle 7"/>
          <p:cNvSpPr>
            <a:spLocks noGrp="1" noChangeArrowheads="1"/>
          </p:cNvSpPr>
          <p:nvPr>
            <p:ph type="sldNum" sz="quarter" idx="11"/>
          </p:nvPr>
        </p:nvSpPr>
        <p:spPr/>
        <p:txBody>
          <a:bodyPr/>
          <a:lstStyle>
            <a:lvl1pPr>
              <a:defRPr>
                <a:effectLst/>
                <a:ea typeface="HGP創英角ｺﾞｼｯｸUB" pitchFamily="50" charset="-128"/>
              </a:defRPr>
            </a:lvl1pPr>
          </a:lstStyle>
          <a:p>
            <a:pPr>
              <a:defRPr/>
            </a:pPr>
            <a:fld id="{6CDF2B49-7D3B-4F58-B0A1-81AE5F2DCCAA}" type="slidenum">
              <a:rPr lang="en-US" altLang="ja-JP"/>
              <a:pPr>
                <a:defRPr/>
              </a:pPr>
              <a:t>‹#›</a:t>
            </a:fld>
            <a:endParaRPr lang="en-US" altLang="ja-JP" dirty="0"/>
          </a:p>
        </p:txBody>
      </p:sp>
    </p:spTree>
    <p:extLst>
      <p:ext uri="{BB962C8B-B14F-4D97-AF65-F5344CB8AC3E}">
        <p14:creationId xmlns:p14="http://schemas.microsoft.com/office/powerpoint/2010/main" val="1829061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cstate="print">
            <a:clrChange>
              <a:clrFrom>
                <a:srgbClr val="000000"/>
              </a:clrFrom>
              <a:clrTo>
                <a:srgbClr val="000000">
                  <a:alpha val="0"/>
                </a:srgbClr>
              </a:clrTo>
            </a:clrChange>
            <a:duotone>
              <a:prstClr val="black"/>
              <a:srgbClr val="99CCFF">
                <a:tint val="45000"/>
                <a:satMod val="400000"/>
              </a:srgbClr>
            </a:duotone>
          </a:blip>
          <a:srcRect/>
          <a:stretch>
            <a:fillRect/>
          </a:stretch>
        </p:blipFill>
        <p:spPr bwMode="auto">
          <a:xfrm>
            <a:off x="7858148" y="233340"/>
            <a:ext cx="928674" cy="383373"/>
          </a:xfrm>
          <a:prstGeom prst="rect">
            <a:avLst/>
          </a:prstGeom>
          <a:noFill/>
          <a:ln w="9525">
            <a:noFill/>
            <a:miter lim="800000"/>
            <a:headEnd/>
            <a:tailEnd/>
          </a:ln>
        </p:spPr>
      </p:pic>
      <p:sp>
        <p:nvSpPr>
          <p:cNvPr id="2" name="タイトル 1"/>
          <p:cNvSpPr>
            <a:spLocks noGrp="1"/>
          </p:cNvSpPr>
          <p:nvPr>
            <p:ph type="title"/>
          </p:nvPr>
        </p:nvSpPr>
        <p:spPr>
          <a:xfrm>
            <a:off x="395536" y="0"/>
            <a:ext cx="8352928" cy="764704"/>
          </a:xfrm>
        </p:spPr>
        <p:txBody>
          <a:bodyPr/>
          <a:lstStyle>
            <a:lvl1pPr>
              <a:defRPr>
                <a:effectLst>
                  <a:outerShdw blurRad="38100" dist="38100" dir="2700000" algn="tl">
                    <a:srgbClr val="000000">
                      <a:alpha val="43137"/>
                    </a:srgbClr>
                  </a:outerShdw>
                </a:effectLst>
              </a:defRPr>
            </a:lvl1pPr>
          </a:lstStyle>
          <a:p>
            <a:r>
              <a:rPr lang="ja-JP" altLang="en-US" dirty="0" smtClean="0"/>
              <a:t>マスター タイトルの書式設定</a:t>
            </a:r>
            <a:endParaRPr lang="ja-JP" altLang="en-US" dirty="0"/>
          </a:p>
        </p:txBody>
      </p:sp>
      <p:sp>
        <p:nvSpPr>
          <p:cNvPr id="4" name="Rectangle 6"/>
          <p:cNvSpPr>
            <a:spLocks noGrp="1" noChangeArrowheads="1"/>
          </p:cNvSpPr>
          <p:nvPr>
            <p:ph type="ftr" sz="quarter" idx="10"/>
          </p:nvPr>
        </p:nvSpPr>
        <p:spPr/>
        <p:txBody>
          <a:bodyPr/>
          <a:lstStyle>
            <a:lvl1pPr algn="ctr">
              <a:defRPr/>
            </a:lvl1p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5" name="Rectangle 7"/>
          <p:cNvSpPr>
            <a:spLocks noGrp="1" noChangeArrowheads="1"/>
          </p:cNvSpPr>
          <p:nvPr>
            <p:ph type="sldNum" sz="quarter" idx="11"/>
          </p:nvPr>
        </p:nvSpPr>
        <p:spPr/>
        <p:txBody>
          <a:bodyPr/>
          <a:lstStyle>
            <a:lvl1pPr>
              <a:defRPr>
                <a:latin typeface="Tahoma" pitchFamily="34" charset="0"/>
                <a:ea typeface="HGP創英角ｺﾞｼｯｸUB" pitchFamily="50" charset="-128"/>
              </a:defRPr>
            </a:lvl1pPr>
          </a:lstStyle>
          <a:p>
            <a:pPr>
              <a:defRPr/>
            </a:pPr>
            <a:fld id="{D96F8EC9-0771-4CB4-BC4F-A5192190577F}" type="slidenum">
              <a:rPr lang="en-US" altLang="ja-JP" smtClean="0"/>
              <a:pPr>
                <a:defRPr/>
              </a:pPr>
              <a:t>‹#›</a:t>
            </a:fld>
            <a:endParaRPr lang="en-US" altLang="ja-JP" dirty="0"/>
          </a:p>
        </p:txBody>
      </p:sp>
    </p:spTree>
    <p:extLst>
      <p:ext uri="{BB962C8B-B14F-4D97-AF65-F5344CB8AC3E}">
        <p14:creationId xmlns:p14="http://schemas.microsoft.com/office/powerpoint/2010/main" val="2766376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image" Target="../media/image2.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0" y="-47626"/>
            <a:ext cx="9144000" cy="690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6563" name="Rectangle 3" descr="デニム"/>
          <p:cNvSpPr>
            <a:spLocks noChangeArrowheads="1"/>
          </p:cNvSpPr>
          <p:nvPr/>
        </p:nvSpPr>
        <p:spPr bwMode="auto">
          <a:xfrm>
            <a:off x="395536" y="6477000"/>
            <a:ext cx="8367464" cy="76200"/>
          </a:xfrm>
          <a:prstGeom prst="rect">
            <a:avLst/>
          </a:prstGeom>
          <a:blipFill dpi="0" rotWithShape="0">
            <a:blip r:embed="rId8" cstate="print"/>
            <a:srcRect/>
            <a:tile tx="0" ty="0" sx="100000" sy="100000" flip="none" algn="tl"/>
          </a:blipFill>
          <a:ln w="15875">
            <a:noFill/>
            <a:miter lim="800000"/>
            <a:headEnd/>
            <a:tailEnd/>
          </a:ln>
          <a:effectLst/>
        </p:spPr>
        <p:txBody>
          <a:bodyPr wrap="square" anchor="ctr">
            <a:spAutoFit/>
          </a:bodyPr>
          <a:lstStyle/>
          <a:p>
            <a:pPr>
              <a:defRPr/>
            </a:pPr>
            <a:endParaRPr lang="ja-JP" altLang="en-US" dirty="0">
              <a:solidFill>
                <a:srgbClr val="003366"/>
              </a:solidFill>
            </a:endParaRPr>
          </a:p>
        </p:txBody>
      </p:sp>
      <p:sp>
        <p:nvSpPr>
          <p:cNvPr id="1346564" name="Rectangle 4" descr="デニム"/>
          <p:cNvSpPr>
            <a:spLocks noChangeArrowheads="1"/>
          </p:cNvSpPr>
          <p:nvPr/>
        </p:nvSpPr>
        <p:spPr bwMode="auto">
          <a:xfrm>
            <a:off x="395536" y="615950"/>
            <a:ext cx="8367464" cy="76200"/>
          </a:xfrm>
          <a:prstGeom prst="rect">
            <a:avLst/>
          </a:prstGeom>
          <a:blipFill dpi="0" rotWithShape="0">
            <a:blip r:embed="rId8" cstate="print"/>
            <a:srcRect/>
            <a:tile tx="0" ty="0" sx="100000" sy="100000" flip="none" algn="tl"/>
          </a:blipFill>
          <a:ln w="15875">
            <a:noFill/>
            <a:miter lim="800000"/>
            <a:headEnd/>
            <a:tailEnd/>
          </a:ln>
          <a:effectLst/>
        </p:spPr>
        <p:txBody>
          <a:bodyPr wrap="square" anchor="ctr">
            <a:spAutoFit/>
          </a:bodyPr>
          <a:lstStyle/>
          <a:p>
            <a:pPr>
              <a:defRPr/>
            </a:pPr>
            <a:endParaRPr lang="ja-JP" altLang="en-US" dirty="0">
              <a:solidFill>
                <a:srgbClr val="003366"/>
              </a:solidFill>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Tx/>
              <a:buNone/>
              <a:defRPr kumimoji="0" sz="1200" b="0" smtClean="0">
                <a:solidFill>
                  <a:srgbClr val="C0C0C0"/>
                </a:solidFill>
                <a:effectLst/>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0" smtClean="0">
                <a:solidFill>
                  <a:srgbClr val="C0C0C0"/>
                </a:solidFill>
                <a:effectLst/>
              </a:defRPr>
            </a:lvl1pPr>
          </a:lstStyle>
          <a:p>
            <a:pPr>
              <a:defRPr/>
            </a:pPr>
            <a:fld id="{715F68F9-44F6-4E6F-8F84-EB7A3601EA43}" type="slidenum">
              <a:rPr lang="en-US" altLang="ja-JP"/>
              <a:pPr>
                <a:defRPr/>
              </a:pPr>
              <a:t>‹#›</a:t>
            </a:fld>
            <a:endParaRPr lang="en-US" altLang="ja-JP" dirty="0"/>
          </a:p>
        </p:txBody>
      </p:sp>
      <p:sp>
        <p:nvSpPr>
          <p:cNvPr id="1346568" name="Rectangle 8"/>
          <p:cNvSpPr>
            <a:spLocks noGrp="1" noChangeArrowheads="1"/>
          </p:cNvSpPr>
          <p:nvPr>
            <p:ph type="title"/>
          </p:nvPr>
        </p:nvSpPr>
        <p:spPr bwMode="auto">
          <a:xfrm>
            <a:off x="395536" y="0"/>
            <a:ext cx="8367464" cy="7647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Tree>
    <p:extLst>
      <p:ext uri="{BB962C8B-B14F-4D97-AF65-F5344CB8AC3E}">
        <p14:creationId xmlns:p14="http://schemas.microsoft.com/office/powerpoint/2010/main" val="212077200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Lst>
  <p:timing>
    <p:tnLst>
      <p:par>
        <p:cTn id="1" dur="indefinite" restart="never" nodeType="tmRoot"/>
      </p:par>
    </p:tnLst>
  </p:timing>
  <p:hf sldNum="0" hdr="0" dt="0"/>
  <p:txStyles>
    <p:titleStyle>
      <a:lvl1pPr algn="ctr" rtl="0" eaLnBrk="0" fontAlgn="base" hangingPunct="0">
        <a:lnSpc>
          <a:spcPct val="120000"/>
        </a:lnSpc>
        <a:spcBef>
          <a:spcPct val="0"/>
        </a:spcBef>
        <a:spcAft>
          <a:spcPct val="0"/>
        </a:spcAft>
        <a:defRPr kumimoji="1" sz="2800" b="1">
          <a:solidFill>
            <a:srgbClr val="C0C0C0"/>
          </a:solidFill>
          <a:effectLst>
            <a:outerShdw blurRad="38100" dist="38100" dir="2700000" algn="tl">
              <a:srgbClr val="000000">
                <a:alpha val="43137"/>
              </a:srgbClr>
            </a:outerShdw>
          </a:effectLst>
          <a:latin typeface="+mj-lt"/>
          <a:ea typeface="+mj-ea"/>
          <a:cs typeface="+mj-cs"/>
        </a:defRPr>
      </a:lvl1pPr>
      <a:lvl2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2pPr>
      <a:lvl3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3pPr>
      <a:lvl4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4pPr>
      <a:lvl5pPr algn="ctr" rtl="0" eaLnBrk="0" fontAlgn="base" hangingPunct="0">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5pPr>
      <a:lvl6pPr marL="4572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fontAlgn="base">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9"/>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25"/>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bwMode="auto">
          <a:xfrm>
            <a:off x="0" y="-26988"/>
            <a:ext cx="9144000" cy="6884988"/>
          </a:xfrm>
          <a:prstGeom prst="rect">
            <a:avLst/>
          </a:prstGeom>
          <a:solidFill>
            <a:srgbClr val="000000">
              <a:alpha val="30000"/>
            </a:srgbClr>
          </a:solidFill>
          <a:ln w="6350">
            <a:noFill/>
            <a:miter lim="800000"/>
            <a:headEnd/>
            <a:tailEnd/>
          </a:ln>
          <a:effectLst/>
        </p:spPr>
        <p:txBody>
          <a:bodyPr anchor="ctr"/>
          <a:lstStyle/>
          <a:p>
            <a:pPr>
              <a:lnSpc>
                <a:spcPct val="110000"/>
              </a:lnSpc>
              <a:buFontTx/>
              <a:buNone/>
              <a:defRPr/>
            </a:pPr>
            <a:endParaRPr lang="ja-JP" altLang="en-US" dirty="0">
              <a:solidFill>
                <a:srgbClr val="FFFFFF"/>
              </a:solidFill>
              <a:effectLst>
                <a:outerShdw blurRad="38100" dist="38100" dir="2700000" algn="tl">
                  <a:srgbClr val="000000">
                    <a:alpha val="43137"/>
                  </a:srgbClr>
                </a:outerShdw>
              </a:effectLst>
            </a:endParaRPr>
          </a:p>
        </p:txBody>
      </p:sp>
      <p:sp>
        <p:nvSpPr>
          <p:cNvPr id="1028" name="Rectangle 3" descr="デニム"/>
          <p:cNvSpPr>
            <a:spLocks noChangeArrowheads="1"/>
          </p:cNvSpPr>
          <p:nvPr/>
        </p:nvSpPr>
        <p:spPr bwMode="auto">
          <a:xfrm>
            <a:off x="395288" y="6477000"/>
            <a:ext cx="8367712" cy="76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a:solidFill>
                <a:srgbClr val="003366"/>
              </a:solidFill>
            </a:endParaRPr>
          </a:p>
        </p:txBody>
      </p:sp>
      <p:sp>
        <p:nvSpPr>
          <p:cNvPr id="1029" name="Rectangle 4" descr="デニム"/>
          <p:cNvSpPr>
            <a:spLocks noChangeArrowheads="1"/>
          </p:cNvSpPr>
          <p:nvPr/>
        </p:nvSpPr>
        <p:spPr bwMode="auto">
          <a:xfrm>
            <a:off x="395288" y="615950"/>
            <a:ext cx="8367712" cy="76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a:solidFill>
                <a:srgbClr val="003366"/>
              </a:solidFill>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FontTx/>
              <a:buNone/>
              <a:defRPr kumimoji="0" sz="1200" b="0">
                <a:solidFill>
                  <a:srgbClr val="C0C0C0"/>
                </a:solidFill>
                <a:effectLst/>
                <a:ea typeface="HGP創英角ｺﾞｼｯｸUB" pitchFamily="50" charset="-128"/>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0">
                <a:solidFill>
                  <a:srgbClr val="C0C0C0"/>
                </a:solidFill>
                <a:effectLst/>
                <a:ea typeface="HGP創英角ｺﾞｼｯｸUB" pitchFamily="50" charset="-128"/>
              </a:defRPr>
            </a:lvl1pPr>
          </a:lstStyle>
          <a:p>
            <a:pPr>
              <a:defRPr/>
            </a:pPr>
            <a:fld id="{A0E1BBA3-1A3C-46BF-8456-4B953C2C60BD}" type="slidenum">
              <a:rPr lang="en-US" altLang="ja-JP"/>
              <a:pPr>
                <a:defRPr/>
              </a:pPr>
              <a:t>‹#›</a:t>
            </a:fld>
            <a:endParaRPr lang="en-US" altLang="ja-JP" dirty="0"/>
          </a:p>
        </p:txBody>
      </p:sp>
      <p:sp>
        <p:nvSpPr>
          <p:cNvPr id="1346568" name="Rectangle 8"/>
          <p:cNvSpPr>
            <a:spLocks noGrp="1" noChangeArrowheads="1"/>
          </p:cNvSpPr>
          <p:nvPr>
            <p:ph type="title"/>
          </p:nvPr>
        </p:nvSpPr>
        <p:spPr bwMode="auto">
          <a:xfrm>
            <a:off x="395288" y="0"/>
            <a:ext cx="8367712"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Tree>
    <p:extLst>
      <p:ext uri="{BB962C8B-B14F-4D97-AF65-F5344CB8AC3E}">
        <p14:creationId xmlns:p14="http://schemas.microsoft.com/office/powerpoint/2010/main" val="4049052235"/>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Lst>
  <p:timing>
    <p:tnLst>
      <p:par>
        <p:cTn id="1" dur="indefinite" restart="never" nodeType="tmRoot"/>
      </p:par>
    </p:tnLst>
  </p:timing>
  <p:hf sldNum="0" hdr="0" dt="0"/>
  <p:txStyles>
    <p:titleStyle>
      <a:lvl1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000000">
                <a:alpha val="43137"/>
              </a:srgbClr>
            </a:outerShdw>
          </a:effectLst>
          <a:latin typeface="+mj-lt"/>
          <a:ea typeface="+mj-ea"/>
          <a:cs typeface="+mj-cs"/>
        </a:defRPr>
      </a:lvl1pPr>
      <a:lvl2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2pPr>
      <a:lvl3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3pPr>
      <a:lvl4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4pPr>
      <a:lvl5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5pPr>
      <a:lvl6pPr marL="4572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cs typeface="+mn-cs"/>
        </a:defRPr>
      </a:lvl1pPr>
      <a:lvl2pPr marL="566738"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2pPr>
      <a:lvl3pPr marL="952500" indent="-1952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3pPr>
      <a:lvl4pPr marL="1338263" indent="-1952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4pPr>
      <a:lvl5pPr marL="17113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5pPr>
      <a:lvl6pPr marL="21685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6pPr>
      <a:lvl7pPr marL="26257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7pPr>
      <a:lvl8pPr marL="30829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8pPr>
      <a:lvl9pPr marL="35401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25"/>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bwMode="auto">
          <a:xfrm>
            <a:off x="0" y="-26988"/>
            <a:ext cx="9144000" cy="6884988"/>
          </a:xfrm>
          <a:prstGeom prst="rect">
            <a:avLst/>
          </a:prstGeom>
          <a:solidFill>
            <a:srgbClr val="000000">
              <a:alpha val="30000"/>
            </a:srgbClr>
          </a:solidFill>
          <a:ln w="6350">
            <a:noFill/>
            <a:miter lim="800000"/>
            <a:headEnd/>
            <a:tailEnd/>
          </a:ln>
          <a:effectLst/>
        </p:spPr>
        <p:txBody>
          <a:bodyPr anchor="ctr"/>
          <a:lstStyle/>
          <a:p>
            <a:pPr>
              <a:lnSpc>
                <a:spcPct val="110000"/>
              </a:lnSpc>
              <a:buFontTx/>
              <a:buNone/>
              <a:defRPr/>
            </a:pPr>
            <a:endParaRPr lang="ja-JP" altLang="en-US" dirty="0">
              <a:solidFill>
                <a:srgbClr val="FFFFFF"/>
              </a:solidFill>
              <a:effectLst>
                <a:outerShdw blurRad="38100" dist="38100" dir="2700000" algn="tl">
                  <a:srgbClr val="000000">
                    <a:alpha val="43137"/>
                  </a:srgbClr>
                </a:outerShdw>
              </a:effectLst>
            </a:endParaRPr>
          </a:p>
        </p:txBody>
      </p:sp>
      <p:sp>
        <p:nvSpPr>
          <p:cNvPr id="1028" name="Rectangle 3" descr="デニム"/>
          <p:cNvSpPr>
            <a:spLocks noChangeArrowheads="1"/>
          </p:cNvSpPr>
          <p:nvPr/>
        </p:nvSpPr>
        <p:spPr bwMode="auto">
          <a:xfrm>
            <a:off x="395288" y="6477000"/>
            <a:ext cx="8367712" cy="76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smtClean="0">
              <a:solidFill>
                <a:srgbClr val="003366"/>
              </a:solidFill>
            </a:endParaRPr>
          </a:p>
        </p:txBody>
      </p:sp>
      <p:sp>
        <p:nvSpPr>
          <p:cNvPr id="1029" name="Rectangle 4" descr="デニム"/>
          <p:cNvSpPr>
            <a:spLocks noChangeArrowheads="1"/>
          </p:cNvSpPr>
          <p:nvPr/>
        </p:nvSpPr>
        <p:spPr bwMode="auto">
          <a:xfrm>
            <a:off x="395288" y="615950"/>
            <a:ext cx="8367712" cy="76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smtClean="0">
              <a:solidFill>
                <a:srgbClr val="003366"/>
              </a:solidFill>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FontTx/>
              <a:buNone/>
              <a:defRPr kumimoji="0" sz="1200" b="0">
                <a:solidFill>
                  <a:srgbClr val="C0C0C0"/>
                </a:solidFill>
                <a:effectLst/>
                <a:ea typeface="HGP創英角ｺﾞｼｯｸUB" pitchFamily="50" charset="-128"/>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0">
                <a:solidFill>
                  <a:srgbClr val="C0C0C0"/>
                </a:solidFill>
                <a:effectLst/>
                <a:ea typeface="HGP創英角ｺﾞｼｯｸUB" pitchFamily="50" charset="-128"/>
              </a:defRPr>
            </a:lvl1pPr>
          </a:lstStyle>
          <a:p>
            <a:pPr>
              <a:defRPr/>
            </a:pPr>
            <a:fld id="{BE1DF2AC-D46F-409E-8C0E-749D19A00557}" type="slidenum">
              <a:rPr lang="en-US" altLang="ja-JP"/>
              <a:pPr>
                <a:defRPr/>
              </a:pPr>
              <a:t>‹#›</a:t>
            </a:fld>
            <a:endParaRPr lang="en-US" altLang="ja-JP" dirty="0"/>
          </a:p>
        </p:txBody>
      </p:sp>
      <p:sp>
        <p:nvSpPr>
          <p:cNvPr id="1346568" name="Rectangle 8"/>
          <p:cNvSpPr>
            <a:spLocks noGrp="1" noChangeArrowheads="1"/>
          </p:cNvSpPr>
          <p:nvPr>
            <p:ph type="title"/>
          </p:nvPr>
        </p:nvSpPr>
        <p:spPr bwMode="auto">
          <a:xfrm>
            <a:off x="395288" y="0"/>
            <a:ext cx="8367712"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Tree>
    <p:extLst>
      <p:ext uri="{BB962C8B-B14F-4D97-AF65-F5344CB8AC3E}">
        <p14:creationId xmlns:p14="http://schemas.microsoft.com/office/powerpoint/2010/main" val="308737721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Lst>
  <p:timing>
    <p:tnLst>
      <p:par>
        <p:cTn id="1" dur="indefinite" restart="never" nodeType="tmRoot"/>
      </p:par>
    </p:tnLst>
  </p:timing>
  <p:hf sldNum="0" hdr="0" dt="0"/>
  <p:txStyles>
    <p:titleStyle>
      <a:lvl1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000000">
                <a:alpha val="43137"/>
              </a:srgbClr>
            </a:outerShdw>
          </a:effectLst>
          <a:latin typeface="+mj-lt"/>
          <a:ea typeface="+mj-ea"/>
          <a:cs typeface="+mj-cs"/>
        </a:defRPr>
      </a:lvl1pPr>
      <a:lvl2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2pPr>
      <a:lvl3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3pPr>
      <a:lvl4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4pPr>
      <a:lvl5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5pPr>
      <a:lvl6pPr marL="4572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cs typeface="+mn-cs"/>
        </a:defRPr>
      </a:lvl1pPr>
      <a:lvl2pPr marL="566738"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2pPr>
      <a:lvl3pPr marL="952500" indent="-1952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3pPr>
      <a:lvl4pPr marL="1338263" indent="-1952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4pPr>
      <a:lvl5pPr marL="17113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5pPr>
      <a:lvl6pPr marL="21685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6pPr>
      <a:lvl7pPr marL="26257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7pPr>
      <a:lvl8pPr marL="30829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8pPr>
      <a:lvl9pPr marL="35401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25"/>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bwMode="auto">
          <a:xfrm>
            <a:off x="0" y="-26988"/>
            <a:ext cx="9144000" cy="6884988"/>
          </a:xfrm>
          <a:prstGeom prst="rect">
            <a:avLst/>
          </a:prstGeom>
          <a:solidFill>
            <a:srgbClr val="000000">
              <a:alpha val="30000"/>
            </a:srgbClr>
          </a:solidFill>
          <a:ln w="6350">
            <a:noFill/>
            <a:miter lim="800000"/>
            <a:headEnd/>
            <a:tailEnd/>
          </a:ln>
          <a:effectLst/>
        </p:spPr>
        <p:txBody>
          <a:bodyPr anchor="ctr"/>
          <a:lstStyle/>
          <a:p>
            <a:pPr>
              <a:lnSpc>
                <a:spcPct val="110000"/>
              </a:lnSpc>
              <a:buFontTx/>
              <a:buNone/>
              <a:defRPr/>
            </a:pPr>
            <a:endParaRPr lang="ja-JP" altLang="en-US" dirty="0">
              <a:solidFill>
                <a:srgbClr val="FFFFFF"/>
              </a:solidFill>
              <a:effectLst>
                <a:outerShdw blurRad="38100" dist="38100" dir="2700000" algn="tl">
                  <a:srgbClr val="000000">
                    <a:alpha val="43137"/>
                  </a:srgbClr>
                </a:outerShdw>
              </a:effectLst>
            </a:endParaRPr>
          </a:p>
        </p:txBody>
      </p:sp>
      <p:sp>
        <p:nvSpPr>
          <p:cNvPr id="1028" name="Rectangle 3" descr="デニム"/>
          <p:cNvSpPr>
            <a:spLocks noChangeArrowheads="1"/>
          </p:cNvSpPr>
          <p:nvPr/>
        </p:nvSpPr>
        <p:spPr bwMode="auto">
          <a:xfrm>
            <a:off x="395288" y="6477000"/>
            <a:ext cx="8367712" cy="76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smtClean="0">
              <a:solidFill>
                <a:srgbClr val="003366"/>
              </a:solidFill>
            </a:endParaRPr>
          </a:p>
        </p:txBody>
      </p:sp>
      <p:sp>
        <p:nvSpPr>
          <p:cNvPr id="1029" name="Rectangle 4" descr="デニム"/>
          <p:cNvSpPr>
            <a:spLocks noChangeArrowheads="1"/>
          </p:cNvSpPr>
          <p:nvPr/>
        </p:nvSpPr>
        <p:spPr bwMode="auto">
          <a:xfrm>
            <a:off x="395288" y="615950"/>
            <a:ext cx="8367712" cy="76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smtClean="0">
              <a:solidFill>
                <a:srgbClr val="003366"/>
              </a:solidFill>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FontTx/>
              <a:buNone/>
              <a:defRPr kumimoji="0" sz="1200" b="0">
                <a:solidFill>
                  <a:srgbClr val="C0C0C0"/>
                </a:solidFill>
                <a:effectLst/>
                <a:ea typeface="HGP創英角ｺﾞｼｯｸUB" pitchFamily="50" charset="-128"/>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0">
                <a:solidFill>
                  <a:srgbClr val="C0C0C0"/>
                </a:solidFill>
                <a:effectLst/>
                <a:ea typeface="HGP創英角ｺﾞｼｯｸUB" pitchFamily="50" charset="-128"/>
              </a:defRPr>
            </a:lvl1pPr>
          </a:lstStyle>
          <a:p>
            <a:pPr>
              <a:defRPr/>
            </a:pPr>
            <a:fld id="{BE1DF2AC-D46F-409E-8C0E-749D19A00557}" type="slidenum">
              <a:rPr lang="en-US" altLang="ja-JP"/>
              <a:pPr>
                <a:defRPr/>
              </a:pPr>
              <a:t>‹#›</a:t>
            </a:fld>
            <a:endParaRPr lang="en-US" altLang="ja-JP" dirty="0"/>
          </a:p>
        </p:txBody>
      </p:sp>
      <p:sp>
        <p:nvSpPr>
          <p:cNvPr id="1346568" name="Rectangle 8"/>
          <p:cNvSpPr>
            <a:spLocks noGrp="1" noChangeArrowheads="1"/>
          </p:cNvSpPr>
          <p:nvPr>
            <p:ph type="title"/>
          </p:nvPr>
        </p:nvSpPr>
        <p:spPr bwMode="auto">
          <a:xfrm>
            <a:off x="395288" y="0"/>
            <a:ext cx="8367712"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Tree>
    <p:extLst>
      <p:ext uri="{BB962C8B-B14F-4D97-AF65-F5344CB8AC3E}">
        <p14:creationId xmlns:p14="http://schemas.microsoft.com/office/powerpoint/2010/main" val="54285424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Lst>
  <p:timing>
    <p:tnLst>
      <p:par>
        <p:cTn id="1" dur="indefinite" restart="never" nodeType="tmRoot"/>
      </p:par>
    </p:tnLst>
  </p:timing>
  <p:hf sldNum="0" hdr="0" dt="0"/>
  <p:txStyles>
    <p:titleStyle>
      <a:lvl1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000000">
                <a:alpha val="43137"/>
              </a:srgbClr>
            </a:outerShdw>
          </a:effectLst>
          <a:latin typeface="+mj-lt"/>
          <a:ea typeface="+mj-ea"/>
          <a:cs typeface="+mj-cs"/>
        </a:defRPr>
      </a:lvl1pPr>
      <a:lvl2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2pPr>
      <a:lvl3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3pPr>
      <a:lvl4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4pPr>
      <a:lvl5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5pPr>
      <a:lvl6pPr marL="4572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cs typeface="+mn-cs"/>
        </a:defRPr>
      </a:lvl1pPr>
      <a:lvl2pPr marL="566738"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2pPr>
      <a:lvl3pPr marL="952500" indent="-1952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3pPr>
      <a:lvl4pPr marL="1338263" indent="-1952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4pPr>
      <a:lvl5pPr marL="17113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5pPr>
      <a:lvl6pPr marL="21685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6pPr>
      <a:lvl7pPr marL="26257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7pPr>
      <a:lvl8pPr marL="30829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8pPr>
      <a:lvl9pPr marL="35401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buFontTx/>
              <a:buNone/>
            </a:pPr>
            <a:r>
              <a:rPr lang="en-US" altLang="ja-JP" smtClean="0">
                <a:solidFill>
                  <a:prstClr val="black">
                    <a:tint val="75000"/>
                  </a:prstClr>
                </a:solidFill>
              </a:rPr>
              <a:t>10th International LISA Symposium</a:t>
            </a:r>
            <a:r>
              <a:rPr lang="ja-JP" altLang="en-US" smtClean="0">
                <a:solidFill>
                  <a:prstClr val="black">
                    <a:tint val="75000"/>
                  </a:prstClr>
                </a:solidFill>
              </a:rPr>
              <a:t>　</a:t>
            </a:r>
            <a:r>
              <a:rPr lang="en-US" altLang="ja-JP" smtClean="0">
                <a:solidFill>
                  <a:prstClr val="black">
                    <a:tint val="75000"/>
                  </a:prstClr>
                </a:solidFill>
              </a:rPr>
              <a:t>(May 19th, 2014, Florida, USA)</a:t>
            </a:r>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HGP創英角ｺﾞｼｯｸUB" panose="020B0900000000000000" pitchFamily="50" charset="-128"/>
              </a:defRPr>
            </a:lvl1pPr>
          </a:lstStyle>
          <a:p>
            <a:pPr defTabSz="457200" fontAlgn="auto">
              <a:spcBef>
                <a:spcPts val="0"/>
              </a:spcBef>
              <a:spcAft>
                <a:spcPts val="0"/>
              </a:spcAft>
              <a:buFontTx/>
              <a:buNone/>
            </a:pPr>
            <a:fld id="{E62BD9B4-F7D2-D741-92C9-0E657891638C}" type="slidenum">
              <a:rPr lang="ja-JP" altLang="en-US" smtClean="0">
                <a:solidFill>
                  <a:prstClr val="black">
                    <a:tint val="75000"/>
                  </a:prstClr>
                </a:solidFill>
              </a:rPr>
              <a:pPr defTabSz="457200" fontAlgn="auto">
                <a:spcBef>
                  <a:spcPts val="0"/>
                </a:spcBef>
                <a:spcAft>
                  <a:spcPts val="0"/>
                </a:spcAft>
                <a:buFontTx/>
                <a:buNone/>
              </a:pPr>
              <a:t>‹#›</a:t>
            </a:fld>
            <a:endParaRPr lang="ja-JP" altLang="en-US" dirty="0">
              <a:solidFill>
                <a:prstClr val="black">
                  <a:tint val="75000"/>
                </a:prstClr>
              </a:solidFill>
            </a:endParaRPr>
          </a:p>
        </p:txBody>
      </p:sp>
    </p:spTree>
    <p:extLst>
      <p:ext uri="{BB962C8B-B14F-4D97-AF65-F5344CB8AC3E}">
        <p14:creationId xmlns:p14="http://schemas.microsoft.com/office/powerpoint/2010/main" val="2728614067"/>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sldNum="0" hdr="0" dt="0"/>
  <p:txStyles>
    <p:titleStyle>
      <a:lvl1pPr algn="ctr" defTabSz="457200" rtl="0" eaLnBrk="1" latinLnBrk="0" hangingPunct="1">
        <a:spcBef>
          <a:spcPct val="0"/>
        </a:spcBef>
        <a:buNone/>
        <a:defRPr kumimoji="1" sz="4400" kern="1200">
          <a:solidFill>
            <a:schemeClr val="tx1"/>
          </a:solidFill>
          <a:latin typeface="Tahoma" panose="020B0604030504040204" pitchFamily="34" charset="0"/>
          <a:ea typeface="HGP創英角ｺﾞｼｯｸUB" panose="020B0900000000000000" pitchFamily="50"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Tahoma" panose="020B0604030504040204" pitchFamily="34" charset="0"/>
          <a:ea typeface="HGP創英角ｺﾞｼｯｸUB" panose="020B0900000000000000" pitchFamily="50"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Tahoma" panose="020B0604030504040204" pitchFamily="34" charset="0"/>
          <a:ea typeface="HGP創英角ｺﾞｼｯｸUB" panose="020B0900000000000000" pitchFamily="50"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Tahoma" panose="020B0604030504040204" pitchFamily="34" charset="0"/>
          <a:ea typeface="HGP創英角ｺﾞｼｯｸUB" panose="020B0900000000000000" pitchFamily="50"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Tahoma" panose="020B0604030504040204" pitchFamily="34" charset="0"/>
          <a:ea typeface="HGP創英角ｺﾞｼｯｸUB" panose="020B0900000000000000"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25"/>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bwMode="auto">
          <a:xfrm>
            <a:off x="0" y="-26988"/>
            <a:ext cx="9144000" cy="6884988"/>
          </a:xfrm>
          <a:prstGeom prst="rect">
            <a:avLst/>
          </a:prstGeom>
          <a:solidFill>
            <a:srgbClr val="000000">
              <a:alpha val="30000"/>
            </a:srgbClr>
          </a:solidFill>
          <a:ln w="6350">
            <a:noFill/>
            <a:miter lim="800000"/>
            <a:headEnd/>
            <a:tailEnd/>
          </a:ln>
          <a:effectLst/>
        </p:spPr>
        <p:txBody>
          <a:bodyPr anchor="ctr"/>
          <a:lstStyle/>
          <a:p>
            <a:pPr>
              <a:lnSpc>
                <a:spcPct val="110000"/>
              </a:lnSpc>
              <a:buFontTx/>
              <a:buNone/>
              <a:defRPr/>
            </a:pPr>
            <a:endParaRPr lang="ja-JP" altLang="en-US" dirty="0">
              <a:solidFill>
                <a:srgbClr val="FFFFFF"/>
              </a:solidFill>
              <a:effectLst>
                <a:outerShdw blurRad="38100" dist="38100" dir="2700000" algn="tl">
                  <a:srgbClr val="000000">
                    <a:alpha val="43137"/>
                  </a:srgbClr>
                </a:outerShdw>
              </a:effectLst>
            </a:endParaRPr>
          </a:p>
        </p:txBody>
      </p:sp>
      <p:sp>
        <p:nvSpPr>
          <p:cNvPr id="1028" name="Rectangle 3" descr="デニム"/>
          <p:cNvSpPr>
            <a:spLocks noChangeArrowheads="1"/>
          </p:cNvSpPr>
          <p:nvPr/>
        </p:nvSpPr>
        <p:spPr bwMode="auto">
          <a:xfrm>
            <a:off x="395288" y="6477000"/>
            <a:ext cx="8367712" cy="76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smtClean="0">
              <a:solidFill>
                <a:srgbClr val="003366"/>
              </a:solidFill>
            </a:endParaRPr>
          </a:p>
        </p:txBody>
      </p:sp>
      <p:sp>
        <p:nvSpPr>
          <p:cNvPr id="1029" name="Rectangle 4" descr="デニム"/>
          <p:cNvSpPr>
            <a:spLocks noChangeArrowheads="1"/>
          </p:cNvSpPr>
          <p:nvPr/>
        </p:nvSpPr>
        <p:spPr bwMode="auto">
          <a:xfrm>
            <a:off x="395288" y="615950"/>
            <a:ext cx="8367712" cy="76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15875">
                <a:solidFill>
                  <a:srgbClr val="000000"/>
                </a:solidFill>
                <a:miter lim="800000"/>
                <a:headEnd/>
                <a:tailEnd/>
              </a14:hiddenLine>
            </a:ext>
          </a:extLst>
        </p:spPr>
        <p:txBody>
          <a:bodyPr anchor="ctr">
            <a:spAutoFit/>
          </a:bodyPr>
          <a:lstStyle/>
          <a:p>
            <a:endParaRPr lang="ja-JP" altLang="en-US" dirty="0" smtClean="0">
              <a:solidFill>
                <a:srgbClr val="003366"/>
              </a:solidFill>
            </a:endParaRPr>
          </a:p>
        </p:txBody>
      </p:sp>
      <p:sp>
        <p:nvSpPr>
          <p:cNvPr id="1346566" name="Rectangle 6"/>
          <p:cNvSpPr>
            <a:spLocks noGrp="1" noChangeArrowheads="1"/>
          </p:cNvSpPr>
          <p:nvPr>
            <p:ph type="ftr" sz="quarter" idx="3"/>
          </p:nvPr>
        </p:nvSpPr>
        <p:spPr bwMode="auto">
          <a:xfrm>
            <a:off x="457200" y="6629400"/>
            <a:ext cx="8382000" cy="2047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FontTx/>
              <a:buNone/>
              <a:defRPr kumimoji="0" sz="1200" b="0">
                <a:solidFill>
                  <a:srgbClr val="C0C0C0"/>
                </a:solidFill>
                <a:effectLst/>
                <a:ea typeface="HGP創英角ｺﾞｼｯｸUB" pitchFamily="50" charset="-128"/>
              </a:defRPr>
            </a:lvl1p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1346567" name="Rectangle 7"/>
          <p:cNvSpPr>
            <a:spLocks noGrp="1" noChangeArrowheads="1"/>
          </p:cNvSpPr>
          <p:nvPr>
            <p:ph type="sldNum" sz="quarter" idx="4"/>
          </p:nvPr>
        </p:nvSpPr>
        <p:spPr bwMode="auto">
          <a:xfrm>
            <a:off x="8305800" y="6597650"/>
            <a:ext cx="685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Tx/>
              <a:buNone/>
              <a:defRPr kumimoji="0" sz="1400" b="0">
                <a:solidFill>
                  <a:srgbClr val="C0C0C0"/>
                </a:solidFill>
                <a:effectLst/>
                <a:ea typeface="HGP創英角ｺﾞｼｯｸUB" pitchFamily="50" charset="-128"/>
              </a:defRPr>
            </a:lvl1pPr>
          </a:lstStyle>
          <a:p>
            <a:pPr>
              <a:defRPr/>
            </a:pPr>
            <a:fld id="{BE1DF2AC-D46F-409E-8C0E-749D19A00557}" type="slidenum">
              <a:rPr lang="en-US" altLang="ja-JP"/>
              <a:pPr>
                <a:defRPr/>
              </a:pPr>
              <a:t>‹#›</a:t>
            </a:fld>
            <a:endParaRPr lang="en-US" altLang="ja-JP" dirty="0"/>
          </a:p>
        </p:txBody>
      </p:sp>
      <p:sp>
        <p:nvSpPr>
          <p:cNvPr id="1346568" name="Rectangle 8"/>
          <p:cNvSpPr>
            <a:spLocks noGrp="1" noChangeArrowheads="1"/>
          </p:cNvSpPr>
          <p:nvPr>
            <p:ph type="title"/>
          </p:nvPr>
        </p:nvSpPr>
        <p:spPr bwMode="auto">
          <a:xfrm>
            <a:off x="395288" y="0"/>
            <a:ext cx="8367712"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Tree>
    <p:extLst>
      <p:ext uri="{BB962C8B-B14F-4D97-AF65-F5344CB8AC3E}">
        <p14:creationId xmlns:p14="http://schemas.microsoft.com/office/powerpoint/2010/main" val="314479866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Lst>
  <p:timing>
    <p:tnLst>
      <p:par>
        <p:cTn id="1" dur="indefinite" restart="never" nodeType="tmRoot"/>
      </p:par>
    </p:tnLst>
  </p:timing>
  <p:hf sldNum="0" hdr="0" dt="0"/>
  <p:txStyles>
    <p:titleStyle>
      <a:lvl1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000000">
                <a:alpha val="43137"/>
              </a:srgbClr>
            </a:outerShdw>
          </a:effectLst>
          <a:latin typeface="+mj-lt"/>
          <a:ea typeface="+mj-ea"/>
          <a:cs typeface="+mj-cs"/>
        </a:defRPr>
      </a:lvl1pPr>
      <a:lvl2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2pPr>
      <a:lvl3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3pPr>
      <a:lvl4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4pPr>
      <a:lvl5pPr algn="ctr" rtl="0" eaLnBrk="1" fontAlgn="base" hangingPunct="1">
        <a:lnSpc>
          <a:spcPct val="120000"/>
        </a:lnSpc>
        <a:spcBef>
          <a:spcPct val="0"/>
        </a:spcBef>
        <a:spcAft>
          <a:spcPct val="0"/>
        </a:spcAft>
        <a:defRPr kumimoji="1" sz="2800" b="1">
          <a:solidFill>
            <a:srgbClr val="C0C0C0"/>
          </a:solidFill>
          <a:effectLst>
            <a:outerShdw blurRad="38100" dist="38100" dir="2700000" algn="tl">
              <a:srgbClr val="C0C0C0"/>
            </a:outerShdw>
          </a:effectLst>
          <a:latin typeface="Tahoma" pitchFamily="34" charset="0"/>
          <a:ea typeface="HGP創英角ｺﾞｼｯｸUB" pitchFamily="50" charset="-128"/>
        </a:defRPr>
      </a:lvl5pPr>
      <a:lvl6pPr marL="4572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6pPr>
      <a:lvl7pPr marL="9144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7pPr>
      <a:lvl8pPr marL="13716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8pPr>
      <a:lvl9pPr marL="1828800" algn="ctr" rtl="0" eaLnBrk="1" fontAlgn="base" hangingPunct="1">
        <a:lnSpc>
          <a:spcPct val="120000"/>
        </a:lnSpc>
        <a:spcBef>
          <a:spcPct val="0"/>
        </a:spcBef>
        <a:spcAft>
          <a:spcPct val="0"/>
        </a:spcAft>
        <a:defRPr kumimoji="1" sz="2800" b="1">
          <a:solidFill>
            <a:srgbClr val="EAEAEA"/>
          </a:solidFill>
          <a:effectLst>
            <a:outerShdw blurRad="38100" dist="38100" dir="2700000" algn="tl">
              <a:srgbClr val="C0C0C0"/>
            </a:outerShdw>
          </a:effectLst>
          <a:latin typeface="Tahoma" pitchFamily="34" charset="0"/>
          <a:ea typeface="HGP創英角ｺﾞｼｯｸUB" pitchFamily="50" charset="-128"/>
        </a:defRPr>
      </a:lvl9pPr>
    </p:titleStyle>
    <p:bodyStyle>
      <a:lvl1pPr marL="193675" indent="-193675"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cs typeface="+mn-cs"/>
        </a:defRPr>
      </a:lvl1pPr>
      <a:lvl2pPr marL="566738"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2pPr>
      <a:lvl3pPr marL="952500" indent="-1952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3pPr>
      <a:lvl4pPr marL="1338263" indent="-1952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4pPr>
      <a:lvl5pPr marL="17113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5pPr>
      <a:lvl6pPr marL="21685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6pPr>
      <a:lvl7pPr marL="26257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7pPr>
      <a:lvl8pPr marL="30829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8pPr>
      <a:lvl9pPr marL="3540125" indent="-182563" algn="l" rtl="0" eaLnBrk="1" fontAlgn="base" hangingPunct="1">
        <a:lnSpc>
          <a:spcPct val="110000"/>
        </a:lnSpc>
        <a:spcBef>
          <a:spcPct val="20000"/>
        </a:spcBef>
        <a:spcAft>
          <a:spcPct val="0"/>
        </a:spcAft>
        <a:buClr>
          <a:schemeClr val="accent2"/>
        </a:buClr>
        <a:buSzPct val="70000"/>
        <a:buFont typeface="Wingdings" pitchFamily="2" charset="2"/>
        <a:buBlip>
          <a:blip r:embed="rId8"/>
        </a:buBlip>
        <a:defRPr kumimoji="1" sz="2000">
          <a:solidFill>
            <a:srgbClr val="EAEAEA"/>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jda.jaxa.jp/jda/p4_download_j.php?mode=level&amp;f_id=14317&amp;time=N&amp;genre=1&amp;category=9034"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05_01_01.pdf" TargetMode="Externa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siryou1.pdf" TargetMode="Externa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Fujihara2009-Meyer.pdf"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emf"/></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7.jpeg"/><Relationship Id="rId7"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52.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
          <p:cNvPicPr>
            <a:picLocks noChangeAspect="1" noChangeArrowheads="1"/>
          </p:cNvPicPr>
          <p:nvPr/>
        </p:nvPicPr>
        <p:blipFill rotWithShape="1">
          <a:blip r:embed="rId3" cstate="print"/>
          <a:srcRect t="13211" r="59457" b="29329"/>
          <a:stretch/>
        </p:blipFill>
        <p:spPr bwMode="auto">
          <a:xfrm>
            <a:off x="323529" y="3861047"/>
            <a:ext cx="3183730" cy="2533598"/>
          </a:xfrm>
          <a:prstGeom prst="rect">
            <a:avLst/>
          </a:prstGeom>
          <a:noFill/>
          <a:ln w="9525">
            <a:noFill/>
            <a:miter lim="800000"/>
            <a:headEnd/>
            <a:tailEnd/>
          </a:ln>
        </p:spPr>
      </p:pic>
      <p:sp>
        <p:nvSpPr>
          <p:cNvPr id="23" name="角丸四角形 22"/>
          <p:cNvSpPr/>
          <p:nvPr/>
        </p:nvSpPr>
        <p:spPr bwMode="auto">
          <a:xfrm>
            <a:off x="683568" y="2492896"/>
            <a:ext cx="7776864" cy="1107013"/>
          </a:xfrm>
          <a:prstGeom prst="roundRect">
            <a:avLst>
              <a:gd name="adj" fmla="val 16975"/>
            </a:avLst>
          </a:prstGeom>
          <a:solidFill>
            <a:srgbClr val="000000">
              <a:alpha val="2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l">
              <a:buFontTx/>
              <a:buNone/>
            </a:pPr>
            <a:endParaRPr lang="ja-JP" altLang="en-US" dirty="0" smtClean="0">
              <a:solidFill>
                <a:srgbClr val="003366"/>
              </a:solidFill>
            </a:endParaRPr>
          </a:p>
        </p:txBody>
      </p:sp>
      <p:sp>
        <p:nvSpPr>
          <p:cNvPr id="5" name="Rectangle 8"/>
          <p:cNvSpPr>
            <a:spLocks noGrp="1" noChangeArrowheads="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792579" name="Rectangle 3"/>
          <p:cNvSpPr>
            <a:spLocks noGrp="1" noChangeArrowheads="1"/>
          </p:cNvSpPr>
          <p:nvPr>
            <p:ph type="title" idx="4294967295"/>
          </p:nvPr>
        </p:nvSpPr>
        <p:spPr>
          <a:xfrm>
            <a:off x="611560" y="2639344"/>
            <a:ext cx="7939608" cy="725810"/>
          </a:xfrm>
        </p:spPr>
        <p:txBody>
          <a:bodyPr/>
          <a:lstStyle/>
          <a:p>
            <a:pPr>
              <a:lnSpc>
                <a:spcPct val="160000"/>
              </a:lnSpc>
            </a:pPr>
            <a:r>
              <a:rPr lang="en-US" altLang="ja-JP" sz="4000" b="0" dirty="0" smtClean="0">
                <a:solidFill>
                  <a:srgbClr val="FFFFFF"/>
                </a:solidFill>
              </a:rPr>
              <a:t>DECIGO and DECIGO Pathfinder</a:t>
            </a:r>
            <a:endParaRPr lang="ja-JP" altLang="en-US" sz="4000" b="0" dirty="0">
              <a:solidFill>
                <a:srgbClr val="FFFFFF"/>
              </a:solidFill>
            </a:endParaRPr>
          </a:p>
        </p:txBody>
      </p:sp>
      <p:sp>
        <p:nvSpPr>
          <p:cNvPr id="22" name="Rectangle 6"/>
          <p:cNvSpPr>
            <a:spLocks noChangeArrowheads="1"/>
          </p:cNvSpPr>
          <p:nvPr/>
        </p:nvSpPr>
        <p:spPr bwMode="auto">
          <a:xfrm>
            <a:off x="3923928" y="4745235"/>
            <a:ext cx="5021832" cy="1348061"/>
          </a:xfrm>
          <a:prstGeom prst="rect">
            <a:avLst/>
          </a:prstGeom>
          <a:noFill/>
          <a:ln w="15875">
            <a:noFill/>
            <a:miter lim="800000"/>
            <a:headEnd/>
            <a:tailEnd/>
          </a:ln>
          <a:effectLst/>
        </p:spPr>
        <p:txBody>
          <a:bodyPr wrap="square" anchor="ctr">
            <a:spAutoFit/>
          </a:bodyPr>
          <a:lstStyle/>
          <a:p>
            <a:pPr algn="l">
              <a:lnSpc>
                <a:spcPct val="120000"/>
              </a:lnSpc>
              <a:buFontTx/>
              <a:buNone/>
            </a:pPr>
            <a:r>
              <a:rPr lang="ja-JP" altLang="en-US" dirty="0" smtClean="0">
                <a:solidFill>
                  <a:srgbClr val="FFFFFF"/>
                </a:solidFill>
                <a:effectLst>
                  <a:outerShdw blurRad="38100" dist="38100" dir="2700000" algn="tl">
                    <a:srgbClr val="000000">
                      <a:alpha val="43137"/>
                    </a:srgbClr>
                  </a:outerShdw>
                </a:effectLst>
              </a:rPr>
              <a:t> </a:t>
            </a:r>
            <a:r>
              <a:rPr lang="en-US" altLang="ja-JP" sz="3200" b="1" dirty="0" smtClean="0">
                <a:solidFill>
                  <a:srgbClr val="FFFFFF"/>
                </a:solidFill>
                <a:effectLst>
                  <a:outerShdw blurRad="38100" dist="38100" dir="2700000" algn="tl">
                    <a:srgbClr val="000000">
                      <a:alpha val="43137"/>
                    </a:srgbClr>
                  </a:outerShdw>
                </a:effectLst>
              </a:rPr>
              <a:t>Masaki Ando</a:t>
            </a:r>
          </a:p>
          <a:p>
            <a:pPr algn="l">
              <a:lnSpc>
                <a:spcPct val="120000"/>
              </a:lnSpc>
              <a:buFontTx/>
              <a:buNone/>
            </a:pPr>
            <a:r>
              <a:rPr lang="en-US" altLang="ja-JP" sz="1800" dirty="0">
                <a:solidFill>
                  <a:srgbClr val="FFFFFF"/>
                </a:solidFill>
                <a:effectLst>
                  <a:outerShdw blurRad="38100" dist="38100" dir="2700000" algn="tl">
                    <a:srgbClr val="000000">
                      <a:alpha val="43137"/>
                    </a:srgbClr>
                  </a:outerShdw>
                </a:effectLst>
              </a:rPr>
              <a:t> </a:t>
            </a:r>
            <a:r>
              <a:rPr lang="en-US" altLang="ja-JP" sz="1800" dirty="0" smtClean="0">
                <a:solidFill>
                  <a:srgbClr val="FFFFFF"/>
                </a:solidFill>
                <a:effectLst>
                  <a:outerShdw blurRad="38100" dist="38100" dir="2700000" algn="tl">
                    <a:srgbClr val="000000">
                      <a:alpha val="43137"/>
                    </a:srgbClr>
                  </a:outerShdw>
                </a:effectLst>
              </a:rPr>
              <a:t>  (Dept. of Physics, Univ. of Tokyo</a:t>
            </a:r>
            <a:r>
              <a:rPr lang="ja-JP" altLang="en-US" sz="1800" dirty="0" smtClean="0">
                <a:solidFill>
                  <a:srgbClr val="FFFFFF"/>
                </a:solidFill>
                <a:effectLst>
                  <a:outerShdw blurRad="38100" dist="38100" dir="2700000" algn="tl">
                    <a:srgbClr val="000000">
                      <a:alpha val="43137"/>
                    </a:srgbClr>
                  </a:outerShdw>
                </a:effectLst>
              </a:rPr>
              <a:t> </a:t>
            </a:r>
            <a:r>
              <a:rPr lang="en-US" altLang="ja-JP" sz="1800" dirty="0" smtClean="0">
                <a:solidFill>
                  <a:srgbClr val="FFFFFF"/>
                </a:solidFill>
                <a:effectLst>
                  <a:outerShdw blurRad="38100" dist="38100" dir="2700000" algn="tl">
                    <a:srgbClr val="000000">
                      <a:alpha val="43137"/>
                    </a:srgbClr>
                  </a:outerShdw>
                </a:effectLst>
              </a:rPr>
              <a:t>/ </a:t>
            </a:r>
            <a:endParaRPr lang="en-US" altLang="ja-JP" sz="1800" dirty="0">
              <a:solidFill>
                <a:srgbClr val="FFFFFF"/>
              </a:solidFill>
              <a:effectLst>
                <a:outerShdw blurRad="38100" dist="38100" dir="2700000" algn="tl">
                  <a:srgbClr val="000000">
                    <a:alpha val="43137"/>
                  </a:srgbClr>
                </a:outerShdw>
              </a:effectLst>
            </a:endParaRPr>
          </a:p>
          <a:p>
            <a:pPr algn="l">
              <a:lnSpc>
                <a:spcPct val="120000"/>
              </a:lnSpc>
              <a:buFontTx/>
              <a:buNone/>
            </a:pPr>
            <a:r>
              <a:rPr lang="en-US" altLang="ja-JP" sz="1800" dirty="0" smtClean="0">
                <a:solidFill>
                  <a:srgbClr val="FFFFFF"/>
                </a:solidFill>
                <a:effectLst>
                  <a:outerShdw blurRad="38100" dist="38100" dir="2700000" algn="tl">
                    <a:srgbClr val="000000">
                      <a:alpha val="43137"/>
                    </a:srgbClr>
                  </a:outerShdw>
                </a:effectLst>
              </a:rPr>
              <a:t>     National Astronomical Observatory Japan)</a:t>
            </a:r>
            <a:endParaRPr lang="en-US" altLang="ja-JP" sz="1800" dirty="0">
              <a:solidFill>
                <a:srgbClr val="FFFFFF"/>
              </a:solidFill>
              <a:effectLst>
                <a:outerShdw blurRad="38100" dist="38100" dir="2700000" algn="tl">
                  <a:srgbClr val="000000">
                    <a:alpha val="43137"/>
                  </a:srgbClr>
                </a:outerShdw>
              </a:effectLst>
            </a:endParaRPr>
          </a:p>
        </p:txBody>
      </p:sp>
      <p:grpSp>
        <p:nvGrpSpPr>
          <p:cNvPr id="38" name="グループ化 37"/>
          <p:cNvGrpSpPr/>
          <p:nvPr/>
        </p:nvGrpSpPr>
        <p:grpSpPr>
          <a:xfrm>
            <a:off x="6500826" y="404664"/>
            <a:ext cx="2214578" cy="2000264"/>
            <a:chOff x="746556" y="1439601"/>
            <a:chExt cx="2000990" cy="1714512"/>
          </a:xfrm>
        </p:grpSpPr>
        <p:sp>
          <p:nvSpPr>
            <p:cNvPr id="39" name="台形 38"/>
            <p:cNvSpPr/>
            <p:nvPr/>
          </p:nvSpPr>
          <p:spPr bwMode="auto">
            <a:xfrm rot="4376614">
              <a:off x="2040800" y="1931207"/>
              <a:ext cx="188864" cy="855226"/>
            </a:xfrm>
            <a:prstGeom prst="trapezoid">
              <a:avLst>
                <a:gd name="adj" fmla="val 42482"/>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0" name="台形 39"/>
            <p:cNvSpPr/>
            <p:nvPr/>
          </p:nvSpPr>
          <p:spPr bwMode="auto">
            <a:xfrm rot="1090400">
              <a:off x="1468178" y="1550555"/>
              <a:ext cx="317392" cy="761824"/>
            </a:xfrm>
            <a:prstGeom prst="trapezoid">
              <a:avLst>
                <a:gd name="adj" fmla="val 44372"/>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1" name="台形 40"/>
            <p:cNvSpPr/>
            <p:nvPr/>
          </p:nvSpPr>
          <p:spPr bwMode="auto">
            <a:xfrm rot="18597801">
              <a:off x="2132339" y="1409938"/>
              <a:ext cx="45719" cy="1001918"/>
            </a:xfrm>
            <a:prstGeom prst="trapezoid">
              <a:avLst>
                <a:gd name="adj" fmla="val 8241"/>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42" name="Picture 3" descr="決定版"/>
            <p:cNvPicPr>
              <a:picLocks noChangeAspect="1" noChangeArrowheads="1"/>
            </p:cNvPicPr>
            <p:nvPr/>
          </p:nvPicPr>
          <p:blipFill>
            <a:blip r:embed="rId4" cstate="print">
              <a:clrChange>
                <a:clrFrom>
                  <a:srgbClr val="010101"/>
                </a:clrFrom>
                <a:clrTo>
                  <a:srgbClr val="010101">
                    <a:alpha val="0"/>
                  </a:srgbClr>
                </a:clrTo>
              </a:clrChange>
            </a:blip>
            <a:srcRect/>
            <a:stretch>
              <a:fillRect/>
            </a:stretch>
          </p:blipFill>
          <p:spPr bwMode="auto">
            <a:xfrm rot="21118203">
              <a:off x="746556" y="1439601"/>
              <a:ext cx="2000990" cy="1714512"/>
            </a:xfrm>
            <a:prstGeom prst="rect">
              <a:avLst/>
            </a:prstGeom>
            <a:noFill/>
          </p:spPr>
        </p:pic>
      </p:grpSp>
    </p:spTree>
    <p:extLst>
      <p:ext uri="{BB962C8B-B14F-4D97-AF65-F5344CB8AC3E}">
        <p14:creationId xmlns:p14="http://schemas.microsoft.com/office/powerpoint/2010/main" val="75649868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440433" y="1844824"/>
            <a:ext cx="8352928" cy="4555589"/>
          </a:xfrm>
          <a:prstGeom prst="rect">
            <a:avLst/>
          </a:prstGeom>
          <a:solidFill>
            <a:srgbClr val="FFFFFF"/>
          </a:solidFill>
          <a:ln w="6350">
            <a:solidFill>
              <a:srgbClr val="FFFFFF"/>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FontTx/>
              <a:buNone/>
            </a:pPr>
            <a:endParaRPr lang="ja-JP" altLang="en-US" dirty="0">
              <a:solidFill>
                <a:srgbClr val="FFFFFF"/>
              </a:solidFill>
              <a:effectLst>
                <a:outerShdw blurRad="38100" dist="38100" dir="2700000" algn="tl">
                  <a:srgbClr val="000000">
                    <a:alpha val="43137"/>
                  </a:srgbClr>
                </a:outerShdw>
              </a:effectLst>
            </a:endParaRPr>
          </a:p>
        </p:txBody>
      </p:sp>
      <p:pic>
        <p:nvPicPr>
          <p:cNvPr id="2" name="図 1"/>
          <p:cNvPicPr>
            <a:picLocks noChangeAspect="1"/>
          </p:cNvPicPr>
          <p:nvPr/>
        </p:nvPicPr>
        <p:blipFill>
          <a:blip r:embed="rId3"/>
          <a:stretch>
            <a:fillRect/>
          </a:stretch>
        </p:blipFill>
        <p:spPr>
          <a:xfrm>
            <a:off x="440433" y="1882298"/>
            <a:ext cx="5534368" cy="4480639"/>
          </a:xfrm>
          <a:prstGeom prst="rect">
            <a:avLst/>
          </a:prstGeom>
        </p:spPr>
      </p:pic>
      <p:sp>
        <p:nvSpPr>
          <p:cNvPr id="1352707" name="Rectangle 3"/>
          <p:cNvSpPr>
            <a:spLocks noGrp="1" noChangeArrowheads="1"/>
          </p:cNvSpPr>
          <p:nvPr>
            <p:ph type="title"/>
          </p:nvPr>
        </p:nvSpPr>
        <p:spPr/>
        <p:txBody>
          <a:bodyPr/>
          <a:lstStyle/>
          <a:p>
            <a:r>
              <a:rPr lang="en-US" altLang="ja-JP" dirty="0" smtClean="0"/>
              <a:t>GW from Inflation</a:t>
            </a:r>
            <a:endParaRPr lang="ja-JP" altLang="en-US" dirty="0"/>
          </a:p>
        </p:txBody>
      </p:sp>
      <p:sp>
        <p:nvSpPr>
          <p:cNvPr id="52" name="フッター プレースホルダ 3"/>
          <p:cNvSpPr>
            <a:spLocks noGrp="1"/>
          </p:cNvSpPr>
          <p:nvPr>
            <p:ph type="ftr" sz="quarter" idx="10"/>
          </p:nvPr>
        </p:nvSpPr>
        <p:spPr/>
        <p:txBody>
          <a:bodyPr/>
          <a:lstStyle/>
          <a:p>
            <a:r>
              <a:rPr lang="en-US" altLang="ja-JP" smtClean="0">
                <a:solidFill>
                  <a:srgbClr val="B2B2B2"/>
                </a:solidFill>
              </a:rPr>
              <a:t>10th International LISA Symposium</a:t>
            </a:r>
            <a:r>
              <a:rPr lang="ja-JP" altLang="en-US" smtClean="0">
                <a:solidFill>
                  <a:srgbClr val="B2B2B2"/>
                </a:solidFill>
              </a:rPr>
              <a:t>　</a:t>
            </a:r>
            <a:r>
              <a:rPr lang="en-US" altLang="ja-JP" smtClean="0">
                <a:solidFill>
                  <a:srgbClr val="B2B2B2"/>
                </a:solidFill>
              </a:rPr>
              <a:t>(May 19th, 2014, Florida, USA)</a:t>
            </a:r>
            <a:endParaRPr lang="en-US" altLang="ja-JP" dirty="0">
              <a:solidFill>
                <a:srgbClr val="B2B2B2"/>
              </a:solidFill>
            </a:endParaRPr>
          </a:p>
        </p:txBody>
      </p:sp>
      <mc:AlternateContent xmlns:mc="http://schemas.openxmlformats.org/markup-compatibility/2006" xmlns:a14="http://schemas.microsoft.com/office/drawing/2010/main">
        <mc:Choice Requires="a14">
          <p:sp>
            <p:nvSpPr>
              <p:cNvPr id="7" name="正方形/長方形 6"/>
              <p:cNvSpPr/>
              <p:nvPr/>
            </p:nvSpPr>
            <p:spPr>
              <a:xfrm>
                <a:off x="550168" y="839219"/>
                <a:ext cx="8126288" cy="978729"/>
              </a:xfrm>
              <a:prstGeom prst="rect">
                <a:avLst/>
              </a:prstGeom>
            </p:spPr>
            <p:txBody>
              <a:bodyPr wrap="square">
                <a:spAutoFit/>
              </a:bodyPr>
              <a:lstStyle/>
              <a:p>
                <a:pPr algn="l">
                  <a:lnSpc>
                    <a:spcPct val="120000"/>
                  </a:lnSpc>
                  <a:buFontTx/>
                  <a:buNone/>
                </a:pPr>
                <a:r>
                  <a:rPr lang="en-US" altLang="ja-JP" dirty="0" smtClean="0">
                    <a:solidFill>
                      <a:srgbClr val="FFFFFF"/>
                    </a:solidFill>
                  </a:rPr>
                  <a:t> Energy density </a:t>
                </a:r>
                <a14:m>
                  <m:oMath xmlns:m="http://schemas.openxmlformats.org/officeDocument/2006/math">
                    <m:r>
                      <a:rPr lang="en-US" altLang="ja-JP" i="1" smtClean="0">
                        <a:solidFill>
                          <a:srgbClr val="FFFFFF"/>
                        </a:solidFill>
                        <a:latin typeface="Cambria Math" panose="02040503050406030204" pitchFamily="18" charset="0"/>
                        <a:ea typeface="Cambria Math" panose="02040503050406030204" pitchFamily="18" charset="0"/>
                      </a:rPr>
                      <m:t>∝</m:t>
                    </m:r>
                  </m:oMath>
                </a14:m>
                <a:r>
                  <a:rPr lang="ja-JP" altLang="en-US" dirty="0" smtClean="0">
                    <a:solidFill>
                      <a:srgbClr val="FFFFFF"/>
                    </a:solidFill>
                  </a:rPr>
                  <a:t> </a:t>
                </a:r>
                <a:r>
                  <a:rPr lang="en-US" altLang="ja-JP" dirty="0" smtClean="0">
                    <a:solidFill>
                      <a:srgbClr val="FFFFFF"/>
                    </a:solidFill>
                  </a:rPr>
                  <a:t>Tensor-Scalar Ratio</a:t>
                </a:r>
                <a:r>
                  <a:rPr lang="ja-JP" altLang="en-US" dirty="0" smtClean="0">
                    <a:solidFill>
                      <a:srgbClr val="FFFFFF"/>
                    </a:solidFill>
                  </a:rPr>
                  <a:t> </a:t>
                </a:r>
                <a:r>
                  <a:rPr lang="en-US" altLang="ja-JP" dirty="0" smtClean="0">
                    <a:solidFill>
                      <a:srgbClr val="FFFFFF"/>
                    </a:solidFill>
                  </a:rPr>
                  <a:t>(</a:t>
                </a:r>
                <a14:m>
                  <m:oMath xmlns:m="http://schemas.openxmlformats.org/officeDocument/2006/math">
                    <m:r>
                      <a:rPr lang="en-US" altLang="ja-JP" i="1" smtClean="0">
                        <a:solidFill>
                          <a:srgbClr val="FFFFFF"/>
                        </a:solidFill>
                        <a:latin typeface="Cambria Math" panose="02040503050406030204" pitchFamily="18" charset="0"/>
                      </a:rPr>
                      <m:t>𝑟</m:t>
                    </m:r>
                  </m:oMath>
                </a14:m>
                <a:r>
                  <a:rPr lang="en-US" altLang="ja-JP" dirty="0" smtClean="0">
                    <a:solidFill>
                      <a:srgbClr val="FFFFFF"/>
                    </a:solidFill>
                  </a:rPr>
                  <a:t>).</a:t>
                </a:r>
              </a:p>
              <a:p>
                <a:pPr algn="l">
                  <a:lnSpc>
                    <a:spcPct val="120000"/>
                  </a:lnSpc>
                  <a:buFontTx/>
                  <a:buNone/>
                </a:pPr>
                <a:r>
                  <a:rPr lang="en-US" altLang="ja-JP" dirty="0">
                    <a:solidFill>
                      <a:srgbClr val="FFFFFF"/>
                    </a:solidFill>
                  </a:rPr>
                  <a:t> </a:t>
                </a:r>
                <a:r>
                  <a:rPr lang="en-US" altLang="ja-JP" dirty="0" smtClean="0">
                    <a:solidFill>
                      <a:srgbClr val="FFFFFF"/>
                    </a:solidFill>
                  </a:rPr>
                  <a:t>Power spectrum</a:t>
                </a:r>
                <a:r>
                  <a:rPr lang="ja-JP" altLang="en-US" dirty="0" smtClean="0">
                    <a:solidFill>
                      <a:srgbClr val="FFFFFF"/>
                    </a:solidFill>
                  </a:rPr>
                  <a:t> </a:t>
                </a:r>
                <a:r>
                  <a:rPr lang="en-US" altLang="ja-JP" dirty="0" smtClean="0">
                    <a:solidFill>
                      <a:srgbClr val="FFFFFF"/>
                    </a:solidFill>
                  </a:rPr>
                  <a:t>: Evolution history of the Universe</a:t>
                </a:r>
                <a:r>
                  <a:rPr lang="en-US" altLang="ja-JP" dirty="0">
                    <a:solidFill>
                      <a:srgbClr val="FFFFFF"/>
                    </a:solidFill>
                  </a:rPr>
                  <a:t>.</a:t>
                </a:r>
                <a:r>
                  <a:rPr lang="ja-JP" altLang="en-US" dirty="0" smtClean="0">
                    <a:solidFill>
                      <a:srgbClr val="FFFFFF"/>
                    </a:solidFill>
                  </a:rPr>
                  <a:t> </a:t>
                </a:r>
                <a:endParaRPr lang="en-US" altLang="ja-JP" dirty="0" smtClean="0">
                  <a:solidFill>
                    <a:srgbClr val="FFFFFF"/>
                  </a:solidFill>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550168" y="839219"/>
                <a:ext cx="8126288" cy="978729"/>
              </a:xfrm>
              <a:prstGeom prst="rect">
                <a:avLst/>
              </a:prstGeom>
              <a:blipFill rotWithShape="0">
                <a:blip r:embed="rId4"/>
                <a:stretch>
                  <a:fillRect t="-2500" b="-8750"/>
                </a:stretch>
              </a:blipFill>
            </p:spPr>
            <p:txBody>
              <a:bodyPr/>
              <a:lstStyle/>
              <a:p>
                <a:r>
                  <a:rPr lang="ja-JP" altLang="en-US">
                    <a:noFill/>
                  </a:rPr>
                  <a:t> </a:t>
                </a:r>
              </a:p>
            </p:txBody>
          </p:sp>
        </mc:Fallback>
      </mc:AlternateContent>
      <p:sp>
        <p:nvSpPr>
          <p:cNvPr id="17" name="テキスト ボックス 16"/>
          <p:cNvSpPr txBox="1"/>
          <p:nvPr/>
        </p:nvSpPr>
        <p:spPr>
          <a:xfrm>
            <a:off x="6880962" y="5460716"/>
            <a:ext cx="1776448" cy="904863"/>
          </a:xfrm>
          <a:prstGeom prst="rect">
            <a:avLst/>
          </a:prstGeom>
          <a:noFill/>
        </p:spPr>
        <p:txBody>
          <a:bodyPr wrap="none" rtlCol="0">
            <a:spAutoFit/>
          </a:bodyPr>
          <a:lstStyle/>
          <a:p>
            <a:pPr algn="l">
              <a:lnSpc>
                <a:spcPct val="120000"/>
              </a:lnSpc>
              <a:buFontTx/>
              <a:buNone/>
            </a:pPr>
            <a:r>
              <a:rPr lang="en-US" altLang="ja-JP" sz="1100" dirty="0" smtClean="0">
                <a:solidFill>
                  <a:srgbClr val="000000"/>
                </a:solidFill>
                <a:effectLst>
                  <a:outerShdw blurRad="38100" dist="38100" dir="2700000" algn="tl">
                    <a:srgbClr val="000000">
                      <a:alpha val="43137"/>
                    </a:srgbClr>
                  </a:outerShdw>
                </a:effectLst>
              </a:rPr>
              <a:t>Nakayama+,</a:t>
            </a:r>
            <a:r>
              <a:rPr lang="en-US" altLang="ja-JP" sz="1100" dirty="0">
                <a:solidFill>
                  <a:srgbClr val="000000"/>
                </a:solidFill>
                <a:effectLst>
                  <a:outerShdw blurRad="38100" dist="38100" dir="2700000" algn="tl">
                    <a:srgbClr val="000000">
                      <a:alpha val="43137"/>
                    </a:srgbClr>
                  </a:outerShdw>
                </a:effectLst>
              </a:rPr>
              <a:t> </a:t>
            </a:r>
            <a:endParaRPr lang="en-US" altLang="ja-JP" sz="1100" dirty="0" smtClean="0">
              <a:solidFill>
                <a:srgbClr val="000000"/>
              </a:solidFill>
              <a:effectLst>
                <a:outerShdw blurRad="38100" dist="38100" dir="2700000" algn="tl">
                  <a:srgbClr val="000000">
                    <a:alpha val="43137"/>
                  </a:srgbClr>
                </a:outerShdw>
              </a:effectLst>
            </a:endParaRPr>
          </a:p>
          <a:p>
            <a:pPr algn="l">
              <a:lnSpc>
                <a:spcPct val="120000"/>
              </a:lnSpc>
              <a:buFontTx/>
              <a:buNone/>
            </a:pPr>
            <a:r>
              <a:rPr lang="en-US" altLang="ja-JP" sz="1100" dirty="0" smtClean="0">
                <a:solidFill>
                  <a:srgbClr val="000000"/>
                </a:solidFill>
                <a:effectLst>
                  <a:outerShdw blurRad="38100" dist="38100" dir="2700000" algn="tl">
                    <a:srgbClr val="000000">
                      <a:alpha val="43137"/>
                    </a:srgbClr>
                  </a:outerShdw>
                </a:effectLst>
              </a:rPr>
              <a:t>Journal of Cosmology </a:t>
            </a:r>
          </a:p>
          <a:p>
            <a:pPr algn="l">
              <a:lnSpc>
                <a:spcPct val="120000"/>
              </a:lnSpc>
              <a:buFontTx/>
              <a:buNone/>
            </a:pPr>
            <a:r>
              <a:rPr lang="en-US" altLang="ja-JP" sz="1100" dirty="0" smtClean="0">
                <a:solidFill>
                  <a:srgbClr val="000000"/>
                </a:solidFill>
                <a:effectLst>
                  <a:outerShdw blurRad="38100" dist="38100" dir="2700000" algn="tl">
                    <a:srgbClr val="000000">
                      <a:alpha val="43137"/>
                    </a:srgbClr>
                  </a:outerShdw>
                </a:effectLst>
              </a:rPr>
              <a:t>and Astroparticle Physics </a:t>
            </a:r>
          </a:p>
          <a:p>
            <a:pPr algn="l">
              <a:lnSpc>
                <a:spcPct val="120000"/>
              </a:lnSpc>
              <a:buFontTx/>
              <a:buNone/>
            </a:pPr>
            <a:r>
              <a:rPr lang="ja-JP" altLang="en-US" sz="1100" dirty="0">
                <a:solidFill>
                  <a:srgbClr val="000000"/>
                </a:solidFill>
                <a:effectLst>
                  <a:outerShdw blurRad="38100" dist="38100" dir="2700000" algn="tl">
                    <a:srgbClr val="000000">
                      <a:alpha val="43137"/>
                    </a:srgbClr>
                  </a:outerShdw>
                </a:effectLst>
              </a:rPr>
              <a:t>　</a:t>
            </a:r>
            <a:r>
              <a:rPr lang="en-US" altLang="ja-JP" sz="1100" dirty="0" smtClean="0">
                <a:solidFill>
                  <a:srgbClr val="000000"/>
                </a:solidFill>
                <a:effectLst>
                  <a:outerShdw blurRad="38100" dist="38100" dir="2700000" algn="tl">
                    <a:srgbClr val="000000">
                      <a:alpha val="43137"/>
                    </a:srgbClr>
                  </a:outerShdw>
                </a:effectLst>
              </a:rPr>
              <a:t>06 (2008) 020.</a:t>
            </a:r>
          </a:p>
        </p:txBody>
      </p:sp>
      <p:cxnSp>
        <p:nvCxnSpPr>
          <p:cNvPr id="6" name="直線矢印コネクタ 5"/>
          <p:cNvCxnSpPr/>
          <p:nvPr/>
        </p:nvCxnSpPr>
        <p:spPr bwMode="auto">
          <a:xfrm flipH="1">
            <a:off x="5272100" y="3356992"/>
            <a:ext cx="640941" cy="211497"/>
          </a:xfrm>
          <a:prstGeom prst="straightConnector1">
            <a:avLst/>
          </a:prstGeom>
          <a:solidFill>
            <a:srgbClr val="FAFFC9">
              <a:alpha val="50000"/>
            </a:srgbClr>
          </a:solidFill>
          <a:ln w="44450" cap="flat" cmpd="sng" algn="ctr">
            <a:solidFill>
              <a:srgbClr val="000000"/>
            </a:solidFill>
            <a:prstDash val="solid"/>
            <a:round/>
            <a:headEnd type="none" w="med" len="med"/>
            <a:tailEnd type="arrow" w="lg" len="lg"/>
          </a:ln>
          <a:effectLst/>
        </p:spPr>
      </p:cxnSp>
      <p:sp>
        <p:nvSpPr>
          <p:cNvPr id="13" name="正方形/長方形 12"/>
          <p:cNvSpPr/>
          <p:nvPr/>
        </p:nvSpPr>
        <p:spPr>
          <a:xfrm>
            <a:off x="5971031" y="2420888"/>
            <a:ext cx="2921449" cy="2751522"/>
          </a:xfrm>
          <a:prstGeom prst="rect">
            <a:avLst/>
          </a:prstGeom>
        </p:spPr>
        <p:txBody>
          <a:bodyPr wrap="square">
            <a:spAutoFit/>
          </a:bodyPr>
          <a:lstStyle/>
          <a:p>
            <a:pPr algn="l">
              <a:lnSpc>
                <a:spcPct val="120000"/>
              </a:lnSpc>
              <a:buFontTx/>
              <a:buNone/>
            </a:pPr>
            <a:r>
              <a:rPr lang="ja-JP" altLang="en-US" dirty="0" smtClean="0">
                <a:solidFill>
                  <a:srgbClr val="3333FF"/>
                </a:solidFill>
              </a:rPr>
              <a:t>・</a:t>
            </a:r>
            <a:r>
              <a:rPr lang="en-US" altLang="ja-JP" dirty="0" smtClean="0">
                <a:solidFill>
                  <a:srgbClr val="3333FF"/>
                </a:solidFill>
              </a:rPr>
              <a:t>Spectrum Power</a:t>
            </a:r>
            <a:r>
              <a:rPr lang="en-US" altLang="ja-JP" dirty="0" smtClean="0">
                <a:solidFill>
                  <a:srgbClr val="000000"/>
                </a:solidFill>
              </a:rPr>
              <a:t>.</a:t>
            </a:r>
          </a:p>
          <a:p>
            <a:pPr algn="l">
              <a:lnSpc>
                <a:spcPct val="120000"/>
              </a:lnSpc>
              <a:buFontTx/>
              <a:buNone/>
            </a:pPr>
            <a:r>
              <a:rPr lang="ja-JP" altLang="en-US" dirty="0">
                <a:solidFill>
                  <a:srgbClr val="000000"/>
                </a:solidFill>
                <a:sym typeface="Wingdings" panose="05000000000000000000" pitchFamily="2" charset="2"/>
              </a:rPr>
              <a:t> </a:t>
            </a:r>
            <a:r>
              <a:rPr lang="en-US" altLang="ja-JP" dirty="0" smtClean="0">
                <a:solidFill>
                  <a:srgbClr val="000000"/>
                </a:solidFill>
                <a:sym typeface="Wingdings" panose="05000000000000000000" pitchFamily="2" charset="2"/>
              </a:rPr>
              <a:t> </a:t>
            </a:r>
            <a:r>
              <a:rPr lang="en-US" altLang="ja-JP" dirty="0" smtClean="0">
                <a:solidFill>
                  <a:srgbClr val="000000"/>
                </a:solidFill>
                <a:sym typeface="Wingdings" panose="05000000000000000000" pitchFamily="2" charset="2"/>
              </a:rPr>
              <a:t>Energy scale </a:t>
            </a:r>
            <a:endParaRPr lang="en-US" altLang="ja-JP" dirty="0" smtClean="0">
              <a:solidFill>
                <a:srgbClr val="000000"/>
              </a:solidFill>
              <a:sym typeface="Wingdings" panose="05000000000000000000" pitchFamily="2" charset="2"/>
            </a:endParaRPr>
          </a:p>
          <a:p>
            <a:pPr algn="l">
              <a:lnSpc>
                <a:spcPct val="120000"/>
              </a:lnSpc>
              <a:buFontTx/>
              <a:buNone/>
            </a:pPr>
            <a:r>
              <a:rPr lang="en-US" altLang="ja-JP" dirty="0">
                <a:solidFill>
                  <a:srgbClr val="000000"/>
                </a:solidFill>
                <a:sym typeface="Wingdings" panose="05000000000000000000" pitchFamily="2" charset="2"/>
              </a:rPr>
              <a:t> </a:t>
            </a:r>
            <a:r>
              <a:rPr lang="en-US" altLang="ja-JP" dirty="0" smtClean="0">
                <a:solidFill>
                  <a:srgbClr val="000000"/>
                </a:solidFill>
                <a:sym typeface="Wingdings" panose="05000000000000000000" pitchFamily="2" charset="2"/>
              </a:rPr>
              <a:t>        </a:t>
            </a:r>
            <a:r>
              <a:rPr lang="en-US" altLang="ja-JP" dirty="0" smtClean="0">
                <a:solidFill>
                  <a:srgbClr val="000000"/>
                </a:solidFill>
                <a:sym typeface="Wingdings" panose="05000000000000000000" pitchFamily="2" charset="2"/>
              </a:rPr>
              <a:t>of inflation</a:t>
            </a:r>
            <a:endParaRPr lang="en-US" altLang="ja-JP" dirty="0" smtClean="0">
              <a:solidFill>
                <a:srgbClr val="000000"/>
              </a:solidFill>
            </a:endParaRPr>
          </a:p>
          <a:p>
            <a:pPr algn="l">
              <a:lnSpc>
                <a:spcPct val="120000"/>
              </a:lnSpc>
              <a:buFontTx/>
              <a:buNone/>
            </a:pPr>
            <a:r>
              <a:rPr lang="ja-JP" altLang="en-US" dirty="0" smtClean="0">
                <a:solidFill>
                  <a:srgbClr val="3333FF"/>
                </a:solidFill>
              </a:rPr>
              <a:t>・</a:t>
            </a:r>
            <a:r>
              <a:rPr lang="en-US" altLang="ja-JP" dirty="0" smtClean="0">
                <a:solidFill>
                  <a:srgbClr val="3333FF"/>
                </a:solidFill>
              </a:rPr>
              <a:t>Cut-off freq.</a:t>
            </a:r>
          </a:p>
          <a:p>
            <a:pPr algn="l">
              <a:lnSpc>
                <a:spcPct val="120000"/>
              </a:lnSpc>
              <a:buFontTx/>
              <a:buNone/>
            </a:pPr>
            <a:r>
              <a:rPr lang="en-US" altLang="ja-JP" dirty="0">
                <a:solidFill>
                  <a:srgbClr val="000000"/>
                </a:solidFill>
              </a:rPr>
              <a:t> </a:t>
            </a:r>
            <a:r>
              <a:rPr lang="en-US" altLang="ja-JP" dirty="0" smtClean="0">
                <a:solidFill>
                  <a:srgbClr val="000000"/>
                </a:solidFill>
              </a:rPr>
              <a:t> </a:t>
            </a:r>
            <a:r>
              <a:rPr lang="en-US" altLang="ja-JP" dirty="0" smtClean="0">
                <a:solidFill>
                  <a:srgbClr val="000000"/>
                </a:solidFill>
                <a:sym typeface="Wingdings" panose="05000000000000000000" pitchFamily="2" charset="2"/>
              </a:rPr>
              <a:t>Energy scale </a:t>
            </a:r>
            <a:endParaRPr lang="en-US" altLang="ja-JP" dirty="0" smtClean="0">
              <a:solidFill>
                <a:srgbClr val="000000"/>
              </a:solidFill>
              <a:sym typeface="Wingdings" panose="05000000000000000000" pitchFamily="2" charset="2"/>
            </a:endParaRPr>
          </a:p>
          <a:p>
            <a:pPr algn="l">
              <a:lnSpc>
                <a:spcPct val="120000"/>
              </a:lnSpc>
              <a:buFontTx/>
              <a:buNone/>
            </a:pPr>
            <a:r>
              <a:rPr lang="en-US" altLang="ja-JP" dirty="0">
                <a:solidFill>
                  <a:srgbClr val="000000"/>
                </a:solidFill>
                <a:sym typeface="Wingdings" panose="05000000000000000000" pitchFamily="2" charset="2"/>
              </a:rPr>
              <a:t> </a:t>
            </a:r>
            <a:r>
              <a:rPr lang="en-US" altLang="ja-JP" dirty="0" smtClean="0">
                <a:solidFill>
                  <a:srgbClr val="000000"/>
                </a:solidFill>
                <a:sym typeface="Wingdings" panose="05000000000000000000" pitchFamily="2" charset="2"/>
              </a:rPr>
              <a:t>    </a:t>
            </a:r>
            <a:r>
              <a:rPr lang="en-US" altLang="ja-JP" dirty="0" smtClean="0">
                <a:solidFill>
                  <a:srgbClr val="000000"/>
                </a:solidFill>
                <a:sym typeface="Wingdings" panose="05000000000000000000" pitchFamily="2" charset="2"/>
              </a:rPr>
              <a:t>of Reheating</a:t>
            </a:r>
            <a:endParaRPr lang="en-US" altLang="ja-JP" dirty="0" smtClean="0">
              <a:solidFill>
                <a:srgbClr val="000000"/>
              </a:solidFill>
              <a:sym typeface="Wingdings" panose="05000000000000000000" pitchFamily="2" charset="2"/>
            </a:endParaRPr>
          </a:p>
        </p:txBody>
      </p:sp>
      <p:cxnSp>
        <p:nvCxnSpPr>
          <p:cNvPr id="16" name="直線矢印コネクタ 15"/>
          <p:cNvCxnSpPr/>
          <p:nvPr/>
        </p:nvCxnSpPr>
        <p:spPr bwMode="auto">
          <a:xfrm>
            <a:off x="3923928" y="2571980"/>
            <a:ext cx="1080121" cy="348437"/>
          </a:xfrm>
          <a:prstGeom prst="straightConnector1">
            <a:avLst/>
          </a:prstGeom>
          <a:solidFill>
            <a:srgbClr val="FAFFC9">
              <a:alpha val="50000"/>
            </a:srgbClr>
          </a:solidFill>
          <a:ln w="44450" cap="flat" cmpd="sng" algn="ctr">
            <a:solidFill>
              <a:srgbClr val="6600FF"/>
            </a:solidFill>
            <a:prstDash val="solid"/>
            <a:round/>
            <a:headEnd type="none" w="med" len="med"/>
            <a:tailEnd type="arrow" w="lg" len="lg"/>
          </a:ln>
          <a:effectLst/>
        </p:spPr>
      </p:cxnSp>
      <p:sp>
        <p:nvSpPr>
          <p:cNvPr id="19" name="正方形/長方形 18"/>
          <p:cNvSpPr/>
          <p:nvPr/>
        </p:nvSpPr>
        <p:spPr>
          <a:xfrm>
            <a:off x="1835696" y="2204864"/>
            <a:ext cx="2921449" cy="421975"/>
          </a:xfrm>
          <a:prstGeom prst="rect">
            <a:avLst/>
          </a:prstGeom>
        </p:spPr>
        <p:txBody>
          <a:bodyPr wrap="square">
            <a:spAutoFit/>
          </a:bodyPr>
          <a:lstStyle/>
          <a:p>
            <a:pPr algn="l">
              <a:lnSpc>
                <a:spcPct val="120000"/>
              </a:lnSpc>
              <a:buFontTx/>
              <a:buNone/>
            </a:pPr>
            <a:r>
              <a:rPr lang="en-US" altLang="ja-JP" sz="2000" dirty="0" smtClean="0">
                <a:solidFill>
                  <a:srgbClr val="6600FF"/>
                </a:solidFill>
              </a:rPr>
              <a:t>DECIGO Correlation</a:t>
            </a:r>
          </a:p>
        </p:txBody>
      </p:sp>
      <p:sp>
        <p:nvSpPr>
          <p:cNvPr id="18" name="角丸四角形 17"/>
          <p:cNvSpPr/>
          <p:nvPr/>
        </p:nvSpPr>
        <p:spPr bwMode="auto">
          <a:xfrm>
            <a:off x="5971031" y="2259738"/>
            <a:ext cx="2777433" cy="3003742"/>
          </a:xfrm>
          <a:prstGeom prst="roundRect">
            <a:avLst>
              <a:gd name="adj" fmla="val 4097"/>
            </a:avLst>
          </a:prstGeom>
          <a:noFill/>
          <a:ln w="25400">
            <a:solidFill>
              <a:srgbClr val="000000"/>
            </a:solidFill>
            <a:miter lim="800000"/>
            <a:headEnd/>
            <a:tailEnd/>
          </a:ln>
          <a:effectLst/>
        </p:spPr>
        <p:txBody>
          <a:bodyPr rtlCol="0" anchor="ctr"/>
          <a:lstStyle/>
          <a:p>
            <a:pPr>
              <a:buFontTx/>
              <a:buNone/>
            </a:pPr>
            <a:endParaRPr lang="ja-JP" altLang="en-US" dirty="0">
              <a:solidFill>
                <a:srgbClr val="003366"/>
              </a:solidFill>
            </a:endParaRPr>
          </a:p>
        </p:txBody>
      </p:sp>
    </p:spTree>
    <p:extLst>
      <p:ext uri="{BB962C8B-B14F-4D97-AF65-F5344CB8AC3E}">
        <p14:creationId xmlns:p14="http://schemas.microsoft.com/office/powerpoint/2010/main" val="929185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角丸四角形 234"/>
          <p:cNvSpPr/>
          <p:nvPr/>
        </p:nvSpPr>
        <p:spPr bwMode="auto">
          <a:xfrm>
            <a:off x="432456" y="2411738"/>
            <a:ext cx="3496638" cy="2313406"/>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31522" name="Rectangle 2"/>
          <p:cNvSpPr>
            <a:spLocks noGrp="1" noChangeArrowheads="1"/>
          </p:cNvSpPr>
          <p:nvPr>
            <p:ph type="title"/>
          </p:nvPr>
        </p:nvSpPr>
        <p:spPr/>
        <p:txBody>
          <a:bodyPr/>
          <a:lstStyle/>
          <a:p>
            <a:r>
              <a:rPr lang="en-US" altLang="ja-JP" dirty="0" smtClean="0"/>
              <a:t>Pre-Conceptual Design</a:t>
            </a:r>
            <a:endParaRPr lang="en-US" altLang="ja-JP" dirty="0"/>
          </a:p>
        </p:txBody>
      </p:sp>
      <p:sp>
        <p:nvSpPr>
          <p:cNvPr id="16"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18" name="Text Box 3"/>
          <p:cNvSpPr txBox="1">
            <a:spLocks noChangeArrowheads="1"/>
          </p:cNvSpPr>
          <p:nvPr/>
        </p:nvSpPr>
        <p:spPr bwMode="auto">
          <a:xfrm>
            <a:off x="509593" y="1226135"/>
            <a:ext cx="4848225" cy="978729"/>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kumimoji="1" lang="en-US" altLang="ja-JP" kern="1200" dirty="0" smtClean="0">
                <a:solidFill>
                  <a:srgbClr val="FFFFFF"/>
                </a:solidFill>
                <a:latin typeface="+mj-lt"/>
                <a:ea typeface="ＭＳ Ｐゴシック" pitchFamily="50" charset="-128"/>
                <a:cs typeface="+mn-cs"/>
              </a:rPr>
              <a:t>Interferometer Unit: </a:t>
            </a:r>
          </a:p>
          <a:p>
            <a:pPr algn="l" rtl="0" fontAlgn="base">
              <a:lnSpc>
                <a:spcPct val="120000"/>
              </a:lnSpc>
              <a:spcBef>
                <a:spcPct val="0"/>
              </a:spcBef>
              <a:spcAft>
                <a:spcPct val="0"/>
              </a:spcAft>
              <a:buNone/>
            </a:pPr>
            <a:r>
              <a:rPr kumimoji="1" lang="en-US" altLang="ja-JP" kern="1200" dirty="0" smtClean="0">
                <a:solidFill>
                  <a:srgbClr val="FFFFFF"/>
                </a:solidFill>
                <a:latin typeface="+mj-lt"/>
                <a:ea typeface="ＭＳ Ｐゴシック" pitchFamily="50" charset="-128"/>
                <a:cs typeface="+mn-cs"/>
              </a:rPr>
              <a:t>   </a:t>
            </a:r>
            <a:r>
              <a:rPr kumimoji="1" lang="en-US" altLang="ja-JP" kern="1200" dirty="0" smtClean="0">
                <a:solidFill>
                  <a:schemeClr val="bg1">
                    <a:lumMod val="90000"/>
                  </a:schemeClr>
                </a:solidFill>
                <a:latin typeface="+mj-lt"/>
                <a:ea typeface="ＭＳ Ｐゴシック" pitchFamily="50" charset="-128"/>
                <a:cs typeface="+mn-cs"/>
              </a:rPr>
              <a:t>Differential </a:t>
            </a:r>
            <a:r>
              <a:rPr kumimoji="1" lang="en-US" altLang="ja-JP" kern="1200" dirty="0">
                <a:solidFill>
                  <a:schemeClr val="bg1">
                    <a:lumMod val="90000"/>
                  </a:schemeClr>
                </a:solidFill>
                <a:latin typeface="+mj-lt"/>
                <a:ea typeface="ＭＳ Ｐゴシック" pitchFamily="50" charset="-128"/>
                <a:cs typeface="+mn-cs"/>
              </a:rPr>
              <a:t>FP </a:t>
            </a:r>
            <a:r>
              <a:rPr kumimoji="1" lang="en-US" altLang="ja-JP" kern="1200" dirty="0" smtClean="0">
                <a:solidFill>
                  <a:schemeClr val="bg1">
                    <a:lumMod val="90000"/>
                  </a:schemeClr>
                </a:solidFill>
                <a:latin typeface="+mj-lt"/>
                <a:ea typeface="ＭＳ Ｐゴシック" pitchFamily="50" charset="-128"/>
                <a:cs typeface="+mn-cs"/>
              </a:rPr>
              <a:t>interferometer</a:t>
            </a:r>
            <a:endParaRPr kumimoji="1" lang="en-US" altLang="ja-JP" kern="1200" dirty="0">
              <a:solidFill>
                <a:schemeClr val="bg1">
                  <a:lumMod val="90000"/>
                </a:schemeClr>
              </a:solidFill>
              <a:latin typeface="+mj-lt"/>
              <a:ea typeface="ＭＳ Ｐゴシック" pitchFamily="50" charset="-128"/>
              <a:cs typeface="+mn-cs"/>
            </a:endParaRPr>
          </a:p>
        </p:txBody>
      </p:sp>
      <p:grpSp>
        <p:nvGrpSpPr>
          <p:cNvPr id="2" name="グループ化 235"/>
          <p:cNvGrpSpPr/>
          <p:nvPr/>
        </p:nvGrpSpPr>
        <p:grpSpPr>
          <a:xfrm>
            <a:off x="3590955" y="1196961"/>
            <a:ext cx="5338763" cy="5018121"/>
            <a:chOff x="3590955" y="1196961"/>
            <a:chExt cx="5338763" cy="5018121"/>
          </a:xfrm>
        </p:grpSpPr>
        <p:sp>
          <p:nvSpPr>
            <p:cNvPr id="114" name="Oval 137"/>
            <p:cNvSpPr>
              <a:spLocks noChangeArrowheads="1"/>
            </p:cNvSpPr>
            <p:nvPr/>
          </p:nvSpPr>
          <p:spPr bwMode="auto">
            <a:xfrm>
              <a:off x="3590955"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Oval 209"/>
            <p:cNvSpPr>
              <a:spLocks noChangeArrowheads="1"/>
            </p:cNvSpPr>
            <p:nvPr/>
          </p:nvSpPr>
          <p:spPr bwMode="auto">
            <a:xfrm>
              <a:off x="5354668" y="1196961"/>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Oval 210"/>
            <p:cNvSpPr>
              <a:spLocks noChangeArrowheads="1"/>
            </p:cNvSpPr>
            <p:nvPr/>
          </p:nvSpPr>
          <p:spPr bwMode="auto">
            <a:xfrm>
              <a:off x="7124730"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Freeform 5"/>
            <p:cNvSpPr>
              <a:spLocks/>
            </p:cNvSpPr>
            <p:nvPr/>
          </p:nvSpPr>
          <p:spPr bwMode="auto">
            <a:xfrm rot="14397729">
              <a:off x="6053168" y="372743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6"/>
            <p:cNvSpPr>
              <a:spLocks/>
            </p:cNvSpPr>
            <p:nvPr/>
          </p:nvSpPr>
          <p:spPr bwMode="auto">
            <a:xfrm rot="14397729" flipV="1">
              <a:off x="6184930" y="365441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7"/>
            <p:cNvSpPr>
              <a:spLocks/>
            </p:cNvSpPr>
            <p:nvPr/>
          </p:nvSpPr>
          <p:spPr bwMode="auto">
            <a:xfrm rot="14397729">
              <a:off x="6137305" y="3506773"/>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3" name="Rectangle 8"/>
            <p:cNvSpPr>
              <a:spLocks noChangeArrowheads="1"/>
            </p:cNvSpPr>
            <p:nvPr/>
          </p:nvSpPr>
          <p:spPr bwMode="auto">
            <a:xfrm rot="11744560">
              <a:off x="6373843" y="220184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 name="Rectangle 9"/>
            <p:cNvSpPr>
              <a:spLocks noChangeArrowheads="1"/>
            </p:cNvSpPr>
            <p:nvPr/>
          </p:nvSpPr>
          <p:spPr bwMode="auto">
            <a:xfrm rot="9888311">
              <a:off x="6130955" y="2193911"/>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10"/>
            <p:cNvSpPr>
              <a:spLocks noChangeArrowheads="1"/>
            </p:cNvSpPr>
            <p:nvPr/>
          </p:nvSpPr>
          <p:spPr bwMode="auto">
            <a:xfrm rot="10780961">
              <a:off x="6227793" y="19018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Line 11"/>
            <p:cNvSpPr>
              <a:spLocks noChangeShapeType="1"/>
            </p:cNvSpPr>
            <p:nvPr/>
          </p:nvSpPr>
          <p:spPr bwMode="auto">
            <a:xfrm rot="7209001" flipV="1">
              <a:off x="5557868" y="2105011"/>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Rectangle 12"/>
            <p:cNvSpPr>
              <a:spLocks noChangeArrowheads="1"/>
            </p:cNvSpPr>
            <p:nvPr/>
          </p:nvSpPr>
          <p:spPr bwMode="auto">
            <a:xfrm rot="7209001">
              <a:off x="6364318" y="1533511"/>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Freeform 13"/>
            <p:cNvSpPr>
              <a:spLocks/>
            </p:cNvSpPr>
            <p:nvPr/>
          </p:nvSpPr>
          <p:spPr bwMode="auto">
            <a:xfrm rot="7209001">
              <a:off x="6024593" y="236853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Line 14"/>
            <p:cNvSpPr>
              <a:spLocks noChangeShapeType="1"/>
            </p:cNvSpPr>
            <p:nvPr/>
          </p:nvSpPr>
          <p:spPr bwMode="auto">
            <a:xfrm rot="7209001">
              <a:off x="6083330" y="24717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5"/>
            <p:cNvSpPr>
              <a:spLocks noChangeShapeType="1"/>
            </p:cNvSpPr>
            <p:nvPr/>
          </p:nvSpPr>
          <p:spPr bwMode="auto">
            <a:xfrm rot="7209001">
              <a:off x="5970618" y="2411399"/>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 name="Group 16"/>
            <p:cNvGrpSpPr>
              <a:grpSpLocks/>
            </p:cNvGrpSpPr>
            <p:nvPr/>
          </p:nvGrpSpPr>
          <p:grpSpPr bwMode="auto">
            <a:xfrm rot="7209001">
              <a:off x="5538818" y="2690798"/>
              <a:ext cx="600075" cy="495300"/>
              <a:chOff x="4785" y="11039"/>
              <a:chExt cx="829" cy="688"/>
            </a:xfrm>
          </p:grpSpPr>
          <p:sp>
            <p:nvSpPr>
              <p:cNvPr id="221"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 name="Freeform 22"/>
            <p:cNvSpPr>
              <a:spLocks/>
            </p:cNvSpPr>
            <p:nvPr/>
          </p:nvSpPr>
          <p:spPr bwMode="auto">
            <a:xfrm rot="9872463">
              <a:off x="5869018" y="24717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Freeform 23"/>
            <p:cNvSpPr>
              <a:spLocks/>
            </p:cNvSpPr>
            <p:nvPr/>
          </p:nvSpPr>
          <p:spPr bwMode="auto">
            <a:xfrm rot="7209001">
              <a:off x="5748368" y="2481248"/>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Arc 24"/>
            <p:cNvSpPr>
              <a:spLocks/>
            </p:cNvSpPr>
            <p:nvPr/>
          </p:nvSpPr>
          <p:spPr bwMode="auto">
            <a:xfrm rot="14146499">
              <a:off x="6054755" y="23605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5"/>
            <p:cNvSpPr>
              <a:spLocks/>
            </p:cNvSpPr>
            <p:nvPr/>
          </p:nvSpPr>
          <p:spPr bwMode="auto">
            <a:xfrm rot="271502" flipV="1">
              <a:off x="5770593" y="2198674"/>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6"/>
            <p:cNvGrpSpPr>
              <a:grpSpLocks/>
            </p:cNvGrpSpPr>
            <p:nvPr/>
          </p:nvGrpSpPr>
          <p:grpSpPr bwMode="auto">
            <a:xfrm rot="7209001">
              <a:off x="5492780" y="2660636"/>
              <a:ext cx="600075" cy="500063"/>
              <a:chOff x="4785" y="11039"/>
              <a:chExt cx="829" cy="688"/>
            </a:xfrm>
          </p:grpSpPr>
          <p:sp>
            <p:nvSpPr>
              <p:cNvPr id="216"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 name="Arc 32"/>
            <p:cNvSpPr>
              <a:spLocks/>
            </p:cNvSpPr>
            <p:nvPr/>
          </p:nvSpPr>
          <p:spPr bwMode="auto">
            <a:xfrm rot="9872463" flipH="1" flipV="1">
              <a:off x="5767418" y="246854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Arc 33"/>
            <p:cNvSpPr>
              <a:spLocks/>
            </p:cNvSpPr>
            <p:nvPr/>
          </p:nvSpPr>
          <p:spPr bwMode="auto">
            <a:xfrm rot="9872463">
              <a:off x="5840443" y="23304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4"/>
            <p:cNvSpPr>
              <a:spLocks/>
            </p:cNvSpPr>
            <p:nvPr/>
          </p:nvSpPr>
          <p:spPr bwMode="auto">
            <a:xfrm rot="9872463">
              <a:off x="6024593" y="231138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5"/>
            <p:cNvSpPr>
              <a:spLocks/>
            </p:cNvSpPr>
            <p:nvPr/>
          </p:nvSpPr>
          <p:spPr bwMode="auto">
            <a:xfrm rot="9872463" flipH="1" flipV="1">
              <a:off x="5957918" y="24288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Line 36"/>
            <p:cNvSpPr>
              <a:spLocks noChangeShapeType="1"/>
            </p:cNvSpPr>
            <p:nvPr/>
          </p:nvSpPr>
          <p:spPr bwMode="auto">
            <a:xfrm rot="9016332" flipV="1">
              <a:off x="6453218" y="203516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37"/>
            <p:cNvSpPr>
              <a:spLocks/>
            </p:cNvSpPr>
            <p:nvPr/>
          </p:nvSpPr>
          <p:spPr bwMode="auto">
            <a:xfrm rot="3616332">
              <a:off x="6429405" y="2368536"/>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Line 38"/>
            <p:cNvSpPr>
              <a:spLocks noChangeShapeType="1"/>
            </p:cNvSpPr>
            <p:nvPr/>
          </p:nvSpPr>
          <p:spPr bwMode="auto">
            <a:xfrm rot="3616332">
              <a:off x="6491318" y="24082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9"/>
            <p:cNvSpPr>
              <a:spLocks noChangeShapeType="1"/>
            </p:cNvSpPr>
            <p:nvPr/>
          </p:nvSpPr>
          <p:spPr bwMode="auto">
            <a:xfrm rot="3616332">
              <a:off x="6380193" y="2476486"/>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Freeform 40"/>
            <p:cNvSpPr>
              <a:spLocks/>
            </p:cNvSpPr>
            <p:nvPr/>
          </p:nvSpPr>
          <p:spPr bwMode="auto">
            <a:xfrm rot="3616332">
              <a:off x="6553230" y="2549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Line 41"/>
            <p:cNvSpPr>
              <a:spLocks noChangeShapeType="1"/>
            </p:cNvSpPr>
            <p:nvPr/>
          </p:nvSpPr>
          <p:spPr bwMode="auto">
            <a:xfrm rot="3616332">
              <a:off x="6594505" y="246219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2"/>
            <p:cNvSpPr>
              <a:spLocks noChangeShapeType="1"/>
            </p:cNvSpPr>
            <p:nvPr/>
          </p:nvSpPr>
          <p:spPr bwMode="auto">
            <a:xfrm rot="3616332">
              <a:off x="6707218" y="2638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3"/>
            <p:cNvSpPr>
              <a:spLocks noChangeShapeType="1"/>
            </p:cNvSpPr>
            <p:nvPr/>
          </p:nvSpPr>
          <p:spPr bwMode="auto">
            <a:xfrm rot="3616332">
              <a:off x="6380193" y="2825736"/>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44"/>
            <p:cNvSpPr>
              <a:spLocks/>
            </p:cNvSpPr>
            <p:nvPr/>
          </p:nvSpPr>
          <p:spPr bwMode="auto">
            <a:xfrm rot="17144832">
              <a:off x="6511955" y="269556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Freeform 45"/>
            <p:cNvSpPr>
              <a:spLocks/>
            </p:cNvSpPr>
            <p:nvPr/>
          </p:nvSpPr>
          <p:spPr bwMode="auto">
            <a:xfrm rot="6279794">
              <a:off x="6440518" y="2478073"/>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6"/>
            <p:cNvSpPr>
              <a:spLocks/>
            </p:cNvSpPr>
            <p:nvPr/>
          </p:nvSpPr>
          <p:spPr bwMode="auto">
            <a:xfrm rot="3616332">
              <a:off x="6332568" y="2482836"/>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Arc 47"/>
            <p:cNvSpPr>
              <a:spLocks/>
            </p:cNvSpPr>
            <p:nvPr/>
          </p:nvSpPr>
          <p:spPr bwMode="auto">
            <a:xfrm rot="10553830">
              <a:off x="6470680" y="2198674"/>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8"/>
            <p:cNvSpPr>
              <a:spLocks/>
            </p:cNvSpPr>
            <p:nvPr/>
          </p:nvSpPr>
          <p:spPr bwMode="auto">
            <a:xfrm rot="18278834" flipV="1">
              <a:off x="6186518" y="236536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9"/>
            <p:cNvGrpSpPr>
              <a:grpSpLocks/>
            </p:cNvGrpSpPr>
            <p:nvPr/>
          </p:nvGrpSpPr>
          <p:grpSpPr bwMode="auto">
            <a:xfrm rot="3616332">
              <a:off x="6419880" y="2673336"/>
              <a:ext cx="600075" cy="503238"/>
              <a:chOff x="4785" y="11039"/>
              <a:chExt cx="829" cy="688"/>
            </a:xfrm>
          </p:grpSpPr>
          <p:sp>
            <p:nvSpPr>
              <p:cNvPr id="211"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5" name="Arc 55"/>
            <p:cNvSpPr>
              <a:spLocks/>
            </p:cNvSpPr>
            <p:nvPr/>
          </p:nvSpPr>
          <p:spPr bwMode="auto">
            <a:xfrm rot="6279794" flipH="1" flipV="1">
              <a:off x="6413530" y="247172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Arc 56"/>
            <p:cNvSpPr>
              <a:spLocks/>
            </p:cNvSpPr>
            <p:nvPr/>
          </p:nvSpPr>
          <p:spPr bwMode="auto">
            <a:xfrm rot="6279794">
              <a:off x="6330980" y="233996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7"/>
            <p:cNvSpPr>
              <a:spLocks/>
            </p:cNvSpPr>
            <p:nvPr/>
          </p:nvSpPr>
          <p:spPr bwMode="auto">
            <a:xfrm rot="6279794">
              <a:off x="6369080" y="231456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8"/>
            <p:cNvSpPr>
              <a:spLocks/>
            </p:cNvSpPr>
            <p:nvPr/>
          </p:nvSpPr>
          <p:spPr bwMode="auto">
            <a:xfrm rot="6279794" flipH="1" flipV="1">
              <a:off x="6434168" y="242886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Line 59"/>
            <p:cNvSpPr>
              <a:spLocks noChangeShapeType="1"/>
            </p:cNvSpPr>
            <p:nvPr/>
          </p:nvSpPr>
          <p:spPr bwMode="auto">
            <a:xfrm rot="7209001">
              <a:off x="5934105" y="192403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60"/>
            <p:cNvSpPr>
              <a:spLocks noChangeShapeType="1"/>
            </p:cNvSpPr>
            <p:nvPr/>
          </p:nvSpPr>
          <p:spPr bwMode="auto">
            <a:xfrm rot="14429284">
              <a:off x="6605618" y="1931973"/>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1"/>
            <p:cNvGrpSpPr>
              <a:grpSpLocks/>
            </p:cNvGrpSpPr>
            <p:nvPr/>
          </p:nvGrpSpPr>
          <p:grpSpPr bwMode="auto">
            <a:xfrm rot="14462297">
              <a:off x="6792943" y="1941498"/>
              <a:ext cx="223838" cy="180975"/>
              <a:chOff x="5504" y="8144"/>
              <a:chExt cx="291" cy="236"/>
            </a:xfrm>
          </p:grpSpPr>
          <p:sp>
            <p:nvSpPr>
              <p:cNvPr id="209"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4"/>
            <p:cNvGrpSpPr>
              <a:grpSpLocks/>
            </p:cNvGrpSpPr>
            <p:nvPr/>
          </p:nvGrpSpPr>
          <p:grpSpPr bwMode="auto">
            <a:xfrm rot="7209001">
              <a:off x="5526118" y="1951023"/>
              <a:ext cx="227013" cy="180975"/>
              <a:chOff x="5504" y="8144"/>
              <a:chExt cx="291" cy="236"/>
            </a:xfrm>
          </p:grpSpPr>
          <p:sp>
            <p:nvSpPr>
              <p:cNvPr id="207"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3" name="Rectangle 67"/>
            <p:cNvSpPr>
              <a:spLocks noChangeArrowheads="1"/>
            </p:cNvSpPr>
            <p:nvPr/>
          </p:nvSpPr>
          <p:spPr bwMode="auto">
            <a:xfrm rot="10780961">
              <a:off x="6224618" y="1900224"/>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Rectangle 68"/>
            <p:cNvSpPr>
              <a:spLocks noChangeArrowheads="1"/>
            </p:cNvSpPr>
            <p:nvPr/>
          </p:nvSpPr>
          <p:spPr bwMode="auto">
            <a:xfrm rot="9888311">
              <a:off x="6130955" y="2193911"/>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9"/>
            <p:cNvSpPr>
              <a:spLocks noChangeArrowheads="1"/>
            </p:cNvSpPr>
            <p:nvPr/>
          </p:nvSpPr>
          <p:spPr bwMode="auto">
            <a:xfrm rot="11744560">
              <a:off x="6373843" y="2201849"/>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70"/>
            <p:cNvSpPr>
              <a:spLocks noChangeArrowheads="1"/>
            </p:cNvSpPr>
            <p:nvPr/>
          </p:nvSpPr>
          <p:spPr bwMode="auto">
            <a:xfrm rot="17064441" flipH="1">
              <a:off x="7912130" y="4856148"/>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1"/>
            <p:cNvSpPr>
              <a:spLocks noChangeArrowheads="1"/>
            </p:cNvSpPr>
            <p:nvPr/>
          </p:nvSpPr>
          <p:spPr bwMode="auto">
            <a:xfrm rot="18920690" flipH="1">
              <a:off x="7797830" y="5068874"/>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2"/>
            <p:cNvSpPr>
              <a:spLocks noChangeArrowheads="1"/>
            </p:cNvSpPr>
            <p:nvPr/>
          </p:nvSpPr>
          <p:spPr bwMode="auto">
            <a:xfrm rot="18028040" flipH="1">
              <a:off x="8023255" y="50006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Line 73"/>
            <p:cNvSpPr>
              <a:spLocks noChangeShapeType="1"/>
            </p:cNvSpPr>
            <p:nvPr/>
          </p:nvSpPr>
          <p:spPr bwMode="auto">
            <a:xfrm flipH="1" flipV="1">
              <a:off x="7323168" y="5154599"/>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Rectangle 74"/>
            <p:cNvSpPr>
              <a:spLocks noChangeArrowheads="1"/>
            </p:cNvSpPr>
            <p:nvPr/>
          </p:nvSpPr>
          <p:spPr bwMode="auto">
            <a:xfrm flipH="1">
              <a:off x="8405843" y="5059349"/>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Freeform 75"/>
            <p:cNvSpPr>
              <a:spLocks/>
            </p:cNvSpPr>
            <p:nvPr/>
          </p:nvSpPr>
          <p:spPr bwMode="auto">
            <a:xfrm flipH="1">
              <a:off x="7597805" y="508316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76"/>
            <p:cNvSpPr>
              <a:spLocks noChangeShapeType="1"/>
            </p:cNvSpPr>
            <p:nvPr/>
          </p:nvSpPr>
          <p:spPr bwMode="auto">
            <a:xfrm flipH="1">
              <a:off x="7600980" y="509109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7"/>
            <p:cNvSpPr>
              <a:spLocks noChangeShapeType="1"/>
            </p:cNvSpPr>
            <p:nvPr/>
          </p:nvSpPr>
          <p:spPr bwMode="auto">
            <a:xfrm flipH="1">
              <a:off x="7599393" y="5219686"/>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78"/>
            <p:cNvGrpSpPr>
              <a:grpSpLocks/>
            </p:cNvGrpSpPr>
            <p:nvPr/>
          </p:nvGrpSpPr>
          <p:grpSpPr bwMode="auto">
            <a:xfrm flipH="1">
              <a:off x="6792943" y="4854561"/>
              <a:ext cx="600075" cy="495300"/>
              <a:chOff x="4785" y="11039"/>
              <a:chExt cx="829" cy="688"/>
            </a:xfrm>
          </p:grpSpPr>
          <p:sp>
            <p:nvSpPr>
              <p:cNvPr id="202"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5" name="Freeform 84"/>
            <p:cNvSpPr>
              <a:spLocks/>
            </p:cNvSpPr>
            <p:nvPr/>
          </p:nvSpPr>
          <p:spPr bwMode="auto">
            <a:xfrm rot="18936538" flipH="1">
              <a:off x="7364443" y="50498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Freeform 85"/>
            <p:cNvSpPr>
              <a:spLocks/>
            </p:cNvSpPr>
            <p:nvPr/>
          </p:nvSpPr>
          <p:spPr bwMode="auto">
            <a:xfrm flipH="1">
              <a:off x="7231093" y="504029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86"/>
            <p:cNvSpPr>
              <a:spLocks/>
            </p:cNvSpPr>
            <p:nvPr/>
          </p:nvSpPr>
          <p:spPr bwMode="auto">
            <a:xfrm rot="14662502" flipH="1">
              <a:off x="7483505" y="48243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7"/>
            <p:cNvSpPr>
              <a:spLocks/>
            </p:cNvSpPr>
            <p:nvPr/>
          </p:nvSpPr>
          <p:spPr bwMode="auto">
            <a:xfrm rot="6937498" flipH="1" flipV="1">
              <a:off x="7481918" y="514983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 name="Group 88"/>
            <p:cNvGrpSpPr>
              <a:grpSpLocks/>
            </p:cNvGrpSpPr>
            <p:nvPr/>
          </p:nvGrpSpPr>
          <p:grpSpPr bwMode="auto">
            <a:xfrm flipH="1">
              <a:off x="6792943" y="4899011"/>
              <a:ext cx="600075" cy="500063"/>
              <a:chOff x="4785" y="11039"/>
              <a:chExt cx="829" cy="688"/>
            </a:xfrm>
          </p:grpSpPr>
          <p:sp>
            <p:nvSpPr>
              <p:cNvPr id="197"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0" name="Arc 94"/>
            <p:cNvSpPr>
              <a:spLocks/>
            </p:cNvSpPr>
            <p:nvPr/>
          </p:nvSpPr>
          <p:spPr bwMode="auto">
            <a:xfrm rot="18936538" flipV="1">
              <a:off x="7221568" y="497679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95"/>
            <p:cNvSpPr>
              <a:spLocks/>
            </p:cNvSpPr>
            <p:nvPr/>
          </p:nvSpPr>
          <p:spPr bwMode="auto">
            <a:xfrm rot="18936538" flipH="1">
              <a:off x="7378730" y="49847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6"/>
            <p:cNvSpPr>
              <a:spLocks/>
            </p:cNvSpPr>
            <p:nvPr/>
          </p:nvSpPr>
          <p:spPr bwMode="auto">
            <a:xfrm rot="18936538" flipH="1">
              <a:off x="7631143" y="50847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7"/>
            <p:cNvSpPr>
              <a:spLocks/>
            </p:cNvSpPr>
            <p:nvPr/>
          </p:nvSpPr>
          <p:spPr bwMode="auto">
            <a:xfrm rot="18936538" flipV="1">
              <a:off x="7497793" y="50831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Line 98"/>
            <p:cNvSpPr>
              <a:spLocks noChangeShapeType="1"/>
            </p:cNvSpPr>
            <p:nvPr/>
          </p:nvSpPr>
          <p:spPr bwMode="auto">
            <a:xfrm rot="19792668" flipH="1" flipV="1">
              <a:off x="7864505" y="447038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99"/>
            <p:cNvSpPr>
              <a:spLocks/>
            </p:cNvSpPr>
            <p:nvPr/>
          </p:nvSpPr>
          <p:spPr bwMode="auto">
            <a:xfrm rot="3592668" flipH="1">
              <a:off x="7802593" y="4732323"/>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100"/>
            <p:cNvSpPr>
              <a:spLocks noChangeShapeType="1"/>
            </p:cNvSpPr>
            <p:nvPr/>
          </p:nvSpPr>
          <p:spPr bwMode="auto">
            <a:xfrm rot="3592668" flipH="1">
              <a:off x="7861330" y="47704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1"/>
            <p:cNvSpPr>
              <a:spLocks noChangeShapeType="1"/>
            </p:cNvSpPr>
            <p:nvPr/>
          </p:nvSpPr>
          <p:spPr bwMode="auto">
            <a:xfrm rot="3592668" flipH="1">
              <a:off x="7747030" y="4830748"/>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Freeform 102"/>
            <p:cNvSpPr>
              <a:spLocks/>
            </p:cNvSpPr>
            <p:nvPr/>
          </p:nvSpPr>
          <p:spPr bwMode="auto">
            <a:xfrm rot="3592668" flipH="1">
              <a:off x="7585105" y="4322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103"/>
            <p:cNvSpPr>
              <a:spLocks noChangeShapeType="1"/>
            </p:cNvSpPr>
            <p:nvPr/>
          </p:nvSpPr>
          <p:spPr bwMode="auto">
            <a:xfrm rot="3592668" flipH="1">
              <a:off x="7712105" y="438307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4"/>
            <p:cNvSpPr>
              <a:spLocks noChangeShapeType="1"/>
            </p:cNvSpPr>
            <p:nvPr/>
          </p:nvSpPr>
          <p:spPr bwMode="auto">
            <a:xfrm rot="3592668" flipH="1">
              <a:off x="7742268" y="4416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5"/>
            <p:cNvSpPr>
              <a:spLocks noChangeShapeType="1"/>
            </p:cNvSpPr>
            <p:nvPr/>
          </p:nvSpPr>
          <p:spPr bwMode="auto">
            <a:xfrm rot="3592668" flipH="1">
              <a:off x="7413655" y="4602148"/>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106"/>
            <p:cNvSpPr>
              <a:spLocks/>
            </p:cNvSpPr>
            <p:nvPr/>
          </p:nvSpPr>
          <p:spPr bwMode="auto">
            <a:xfrm rot="11664170" flipH="1">
              <a:off x="7294593" y="40354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107"/>
            <p:cNvSpPr>
              <a:spLocks/>
            </p:cNvSpPr>
            <p:nvPr/>
          </p:nvSpPr>
          <p:spPr bwMode="auto">
            <a:xfrm rot="929206" flipH="1">
              <a:off x="7647018" y="455293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8"/>
            <p:cNvSpPr>
              <a:spLocks/>
            </p:cNvSpPr>
            <p:nvPr/>
          </p:nvSpPr>
          <p:spPr bwMode="auto">
            <a:xfrm rot="3592668" flipH="1">
              <a:off x="7523193" y="4532298"/>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109"/>
            <p:cNvSpPr>
              <a:spLocks/>
            </p:cNvSpPr>
            <p:nvPr/>
          </p:nvSpPr>
          <p:spPr bwMode="auto">
            <a:xfrm rot="18255170" flipH="1">
              <a:off x="7831168" y="454499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10"/>
            <p:cNvSpPr>
              <a:spLocks/>
            </p:cNvSpPr>
            <p:nvPr/>
          </p:nvSpPr>
          <p:spPr bwMode="auto">
            <a:xfrm rot="10530167" flipH="1" flipV="1">
              <a:off x="7547005" y="470851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1"/>
            <p:cNvGrpSpPr>
              <a:grpSpLocks/>
            </p:cNvGrpSpPr>
            <p:nvPr/>
          </p:nvGrpSpPr>
          <p:grpSpPr bwMode="auto">
            <a:xfrm rot="3592668" flipH="1">
              <a:off x="7243793" y="4094148"/>
              <a:ext cx="600075" cy="503238"/>
              <a:chOff x="4785" y="11039"/>
              <a:chExt cx="829" cy="688"/>
            </a:xfrm>
          </p:grpSpPr>
          <p:sp>
            <p:nvSpPr>
              <p:cNvPr id="192"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Arc 117"/>
            <p:cNvSpPr>
              <a:spLocks/>
            </p:cNvSpPr>
            <p:nvPr/>
          </p:nvSpPr>
          <p:spPr bwMode="auto">
            <a:xfrm rot="929206" flipV="1">
              <a:off x="7545418" y="441641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118"/>
            <p:cNvSpPr>
              <a:spLocks/>
            </p:cNvSpPr>
            <p:nvPr/>
          </p:nvSpPr>
          <p:spPr bwMode="auto">
            <a:xfrm rot="929206" flipH="1">
              <a:off x="7616855" y="455611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9"/>
            <p:cNvSpPr>
              <a:spLocks/>
            </p:cNvSpPr>
            <p:nvPr/>
          </p:nvSpPr>
          <p:spPr bwMode="auto">
            <a:xfrm rot="929206" flipH="1">
              <a:off x="7801005" y="47862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20"/>
            <p:cNvSpPr>
              <a:spLocks/>
            </p:cNvSpPr>
            <p:nvPr/>
          </p:nvSpPr>
          <p:spPr bwMode="auto">
            <a:xfrm rot="929206" flipV="1">
              <a:off x="7735918" y="467041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121"/>
            <p:cNvSpPr>
              <a:spLocks noChangeShapeType="1"/>
            </p:cNvSpPr>
            <p:nvPr/>
          </p:nvSpPr>
          <p:spPr bwMode="auto">
            <a:xfrm flipH="1">
              <a:off x="7793068" y="513396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2"/>
            <p:cNvSpPr>
              <a:spLocks noChangeShapeType="1"/>
            </p:cNvSpPr>
            <p:nvPr/>
          </p:nvSpPr>
          <p:spPr bwMode="auto">
            <a:xfrm rot="14379716" flipH="1">
              <a:off x="8124855" y="4549761"/>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3"/>
            <p:cNvGrpSpPr>
              <a:grpSpLocks/>
            </p:cNvGrpSpPr>
            <p:nvPr/>
          </p:nvGrpSpPr>
          <p:grpSpPr bwMode="auto">
            <a:xfrm rot="14346703" flipH="1">
              <a:off x="8299480" y="4541823"/>
              <a:ext cx="223838" cy="180975"/>
              <a:chOff x="5504" y="8144"/>
              <a:chExt cx="291" cy="236"/>
            </a:xfrm>
          </p:grpSpPr>
          <p:sp>
            <p:nvSpPr>
              <p:cNvPr id="19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 name="Group 126"/>
            <p:cNvGrpSpPr>
              <a:grpSpLocks/>
            </p:cNvGrpSpPr>
            <p:nvPr/>
          </p:nvGrpSpPr>
          <p:grpSpPr bwMode="auto">
            <a:xfrm flipH="1">
              <a:off x="7654955" y="5632436"/>
              <a:ext cx="227013" cy="180975"/>
              <a:chOff x="5504" y="8144"/>
              <a:chExt cx="291" cy="236"/>
            </a:xfrm>
          </p:grpSpPr>
          <p:sp>
            <p:nvSpPr>
              <p:cNvPr id="188"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6" name="Rectangle 129"/>
            <p:cNvSpPr>
              <a:spLocks noChangeArrowheads="1"/>
            </p:cNvSpPr>
            <p:nvPr/>
          </p:nvSpPr>
          <p:spPr bwMode="auto">
            <a:xfrm rot="18028040" flipH="1">
              <a:off x="8021668" y="5002198"/>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130"/>
            <p:cNvSpPr>
              <a:spLocks noChangeArrowheads="1"/>
            </p:cNvSpPr>
            <p:nvPr/>
          </p:nvSpPr>
          <p:spPr bwMode="auto">
            <a:xfrm rot="18920690" flipH="1">
              <a:off x="7797830" y="5068874"/>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1"/>
            <p:cNvSpPr>
              <a:spLocks noChangeArrowheads="1"/>
            </p:cNvSpPr>
            <p:nvPr/>
          </p:nvSpPr>
          <p:spPr bwMode="auto">
            <a:xfrm rot="17064441" flipH="1">
              <a:off x="7912130" y="4856148"/>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2"/>
            <p:cNvSpPr>
              <a:spLocks noChangeArrowheads="1"/>
            </p:cNvSpPr>
            <p:nvPr/>
          </p:nvSpPr>
          <p:spPr bwMode="auto">
            <a:xfrm rot="4535559">
              <a:off x="4584730" y="4862498"/>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3"/>
            <p:cNvSpPr>
              <a:spLocks noChangeArrowheads="1"/>
            </p:cNvSpPr>
            <p:nvPr/>
          </p:nvSpPr>
          <p:spPr bwMode="auto">
            <a:xfrm rot="2679310">
              <a:off x="4697443" y="5073636"/>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4"/>
            <p:cNvSpPr>
              <a:spLocks noChangeArrowheads="1"/>
            </p:cNvSpPr>
            <p:nvPr/>
          </p:nvSpPr>
          <p:spPr bwMode="auto">
            <a:xfrm rot="3571960">
              <a:off x="4472018" y="5006961"/>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Line 135"/>
            <p:cNvSpPr>
              <a:spLocks noChangeShapeType="1"/>
            </p:cNvSpPr>
            <p:nvPr/>
          </p:nvSpPr>
          <p:spPr bwMode="auto">
            <a:xfrm flipV="1">
              <a:off x="3871268" y="5153690"/>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Rectangle 136"/>
            <p:cNvSpPr>
              <a:spLocks noChangeArrowheads="1"/>
            </p:cNvSpPr>
            <p:nvPr/>
          </p:nvSpPr>
          <p:spPr bwMode="auto">
            <a:xfrm>
              <a:off x="3778280" y="510664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4857780" y="508951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4864130" y="509586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4867305" y="522603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 name="Group 141"/>
            <p:cNvGrpSpPr>
              <a:grpSpLocks/>
            </p:cNvGrpSpPr>
            <p:nvPr/>
          </p:nvGrpSpPr>
          <p:grpSpPr bwMode="auto">
            <a:xfrm>
              <a:off x="5141943" y="4906949"/>
              <a:ext cx="600075" cy="500063"/>
              <a:chOff x="4785" y="11039"/>
              <a:chExt cx="829" cy="688"/>
            </a:xfrm>
          </p:grpSpPr>
          <p:sp>
            <p:nvSpPr>
              <p:cNvPr id="183"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5059393" y="5065699"/>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5057805" y="521968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4953030" y="5056174"/>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5251480" y="5065699"/>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4853018" y="504664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4760943" y="483074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4760943" y="51561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7213630" y="497044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7383493" y="495616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7210455" y="4967274"/>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7205693" y="534192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6797705" y="489742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5153055" y="497679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5151468" y="496251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5141943" y="534827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5235605" y="490377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4960968" y="4981561"/>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4805393" y="499108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4764118" y="50910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4895880" y="508951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4623135" y="4709470"/>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4654580" y="473708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4605368" y="4773598"/>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4719668" y="483551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 name="Group 171"/>
            <p:cNvGrpSpPr>
              <a:grpSpLocks/>
            </p:cNvGrpSpPr>
            <p:nvPr/>
          </p:nvGrpSpPr>
          <p:grpSpPr bwMode="auto">
            <a:xfrm rot="18007332">
              <a:off x="4667280" y="4086211"/>
              <a:ext cx="600075" cy="500063"/>
              <a:chOff x="4785" y="11039"/>
              <a:chExt cx="829" cy="688"/>
            </a:xfrm>
          </p:grpSpPr>
          <p:sp>
            <p:nvSpPr>
              <p:cNvPr id="17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4171980" y="3673461"/>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4302155" y="3751248"/>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4670455" y="455928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4379943" y="3519473"/>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4559330" y="4537061"/>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4413280" y="4549761"/>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4694268" y="47116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5810280" y="2544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5937280" y="2455848"/>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5643593" y="2632061"/>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5964268" y="2820973"/>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5515005" y="26892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4781580" y="4327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4822855" y="438783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4540280" y="4635423"/>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4933980" y="4606911"/>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4738718" y="404017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4638705" y="4421174"/>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4567268" y="4560874"/>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4594255" y="47926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4657755" y="46767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4740305" y="5140311"/>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4411693" y="4556111"/>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 name="Group 200"/>
            <p:cNvGrpSpPr>
              <a:grpSpLocks/>
            </p:cNvGrpSpPr>
            <p:nvPr/>
          </p:nvGrpSpPr>
          <p:grpSpPr bwMode="auto">
            <a:xfrm rot="7253297">
              <a:off x="3994180" y="4571986"/>
              <a:ext cx="227013" cy="180975"/>
              <a:chOff x="5504" y="8144"/>
              <a:chExt cx="291" cy="236"/>
            </a:xfrm>
          </p:grpSpPr>
          <p:sp>
            <p:nvSpPr>
              <p:cNvPr id="176"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7" name="Group 203"/>
            <p:cNvGrpSpPr>
              <a:grpSpLocks/>
            </p:cNvGrpSpPr>
            <p:nvPr/>
          </p:nvGrpSpPr>
          <p:grpSpPr bwMode="auto">
            <a:xfrm>
              <a:off x="4624418" y="5638786"/>
              <a:ext cx="223838" cy="180975"/>
              <a:chOff x="5504" y="8144"/>
              <a:chExt cx="291" cy="236"/>
            </a:xfrm>
          </p:grpSpPr>
          <p:sp>
            <p:nvSpPr>
              <p:cNvPr id="174"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4470430" y="5006961"/>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4697443" y="5073636"/>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4584730" y="4860911"/>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Text Box 211"/>
            <p:cNvSpPr txBox="1">
              <a:spLocks noChangeArrowheads="1"/>
            </p:cNvSpPr>
            <p:nvPr/>
          </p:nvSpPr>
          <p:spPr bwMode="auto">
            <a:xfrm>
              <a:off x="3636993" y="5264136"/>
              <a:ext cx="957262" cy="2857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200" kern="1200" dirty="0">
                  <a:solidFill>
                    <a:srgbClr val="FFFFFF"/>
                  </a:solidFill>
                  <a:latin typeface="Arial" charset="0"/>
                  <a:ea typeface="ＭＳ Ｐゴシック" pitchFamily="50" charset="-128"/>
                  <a:cs typeface="+mn-cs"/>
                </a:rPr>
                <a:t>Laser</a:t>
              </a:r>
            </a:p>
          </p:txBody>
        </p:sp>
        <p:sp>
          <p:nvSpPr>
            <p:cNvPr id="227" name="Text Box 212"/>
            <p:cNvSpPr txBox="1">
              <a:spLocks noChangeArrowheads="1"/>
            </p:cNvSpPr>
            <p:nvPr/>
          </p:nvSpPr>
          <p:spPr bwMode="auto">
            <a:xfrm>
              <a:off x="3929093" y="5489561"/>
              <a:ext cx="800100" cy="423862"/>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kern="1200" dirty="0">
                  <a:solidFill>
                    <a:srgbClr val="FFFFFF"/>
                  </a:solidFill>
                  <a:latin typeface="Arial" charset="0"/>
                  <a:ea typeface="ＭＳ Ｐゴシック" pitchFamily="50" charset="-128"/>
                  <a:cs typeface="+mn-cs"/>
                </a:rPr>
                <a:t>Photo-</a:t>
              </a:r>
            </a:p>
            <a:p>
              <a:pPr algn="just" rtl="0" fontAlgn="base">
                <a:spcBef>
                  <a:spcPct val="0"/>
                </a:spcBef>
                <a:spcAft>
                  <a:spcPct val="0"/>
                </a:spcAft>
                <a:buNone/>
              </a:pPr>
              <a:r>
                <a:rPr kumimoji="1" lang="en-US" altLang="ja-JP" sz="1200" kern="1200" dirty="0">
                  <a:solidFill>
                    <a:srgbClr val="FFFFFF"/>
                  </a:solidFill>
                  <a:latin typeface="Arial" charset="0"/>
                  <a:ea typeface="ＭＳ Ｐゴシック" pitchFamily="50" charset="-128"/>
                  <a:cs typeface="+mn-cs"/>
                </a:rPr>
                <a:t>detector</a:t>
              </a:r>
            </a:p>
          </p:txBody>
        </p:sp>
        <p:sp>
          <p:nvSpPr>
            <p:cNvPr id="228" name="Text Box 214"/>
            <p:cNvSpPr txBox="1">
              <a:spLocks noChangeArrowheads="1"/>
            </p:cNvSpPr>
            <p:nvPr/>
          </p:nvSpPr>
          <p:spPr bwMode="auto">
            <a:xfrm>
              <a:off x="5632468" y="4740287"/>
              <a:ext cx="1582738"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kern="1200" dirty="0">
                  <a:solidFill>
                    <a:srgbClr val="CCFFCC"/>
                  </a:solidFill>
                  <a:latin typeface="+mj-lt"/>
                  <a:ea typeface="ＭＳ Ｐゴシック" pitchFamily="50" charset="-128"/>
                  <a:cs typeface="+mn-cs"/>
                </a:rPr>
                <a:t>Arm cavity</a:t>
              </a:r>
            </a:p>
          </p:txBody>
        </p:sp>
        <p:sp>
          <p:nvSpPr>
            <p:cNvPr id="229" name="Text Box 215"/>
            <p:cNvSpPr txBox="1">
              <a:spLocks noChangeArrowheads="1"/>
            </p:cNvSpPr>
            <p:nvPr/>
          </p:nvSpPr>
          <p:spPr bwMode="auto">
            <a:xfrm>
              <a:off x="5200668" y="5811857"/>
              <a:ext cx="1943100" cy="40322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600" kern="1200" dirty="0">
                  <a:solidFill>
                    <a:srgbClr val="FFCCFF"/>
                  </a:solidFill>
                  <a:latin typeface="+mj-lt"/>
                  <a:ea typeface="ＭＳ Ｐゴシック" pitchFamily="50" charset="-128"/>
                  <a:cs typeface="+mn-cs"/>
                </a:rPr>
                <a:t>Drag-free S/C</a:t>
              </a:r>
            </a:p>
          </p:txBody>
        </p:sp>
        <p:sp>
          <p:nvSpPr>
            <p:cNvPr id="230" name="Text Box 216"/>
            <p:cNvSpPr txBox="1">
              <a:spLocks noChangeArrowheads="1"/>
            </p:cNvSpPr>
            <p:nvPr/>
          </p:nvSpPr>
          <p:spPr bwMode="auto">
            <a:xfrm rot="17950394">
              <a:off x="4408785" y="3176419"/>
              <a:ext cx="1543050"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kern="1200" dirty="0">
                  <a:solidFill>
                    <a:srgbClr val="CCFFCC"/>
                  </a:solidFill>
                  <a:latin typeface="+mj-lt"/>
                  <a:ea typeface="ＭＳ Ｐゴシック" pitchFamily="50" charset="-128"/>
                  <a:cs typeface="+mn-cs"/>
                </a:rPr>
                <a:t>Arm cavity</a:t>
              </a:r>
            </a:p>
          </p:txBody>
        </p:sp>
        <p:sp>
          <p:nvSpPr>
            <p:cNvPr id="231" name="Text Box 218"/>
            <p:cNvSpPr txBox="1">
              <a:spLocks noChangeArrowheads="1"/>
            </p:cNvSpPr>
            <p:nvPr/>
          </p:nvSpPr>
          <p:spPr bwMode="auto">
            <a:xfrm>
              <a:off x="4760943" y="5314936"/>
              <a:ext cx="722312" cy="31908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kern="1200" dirty="0">
                  <a:solidFill>
                    <a:srgbClr val="FFFFFF"/>
                  </a:solidFill>
                  <a:latin typeface="Arial" charset="0"/>
                  <a:ea typeface="ＭＳ Ｐゴシック" pitchFamily="50" charset="-128"/>
                  <a:cs typeface="+mn-cs"/>
                </a:rPr>
                <a:t>Mirror</a:t>
              </a:r>
            </a:p>
          </p:txBody>
        </p:sp>
      </p:grpSp>
      <p:sp>
        <p:nvSpPr>
          <p:cNvPr id="233" name="Text Box 3"/>
          <p:cNvSpPr txBox="1">
            <a:spLocks noChangeArrowheads="1"/>
          </p:cNvSpPr>
          <p:nvPr/>
        </p:nvSpPr>
        <p:spPr bwMode="auto">
          <a:xfrm>
            <a:off x="432455" y="2411738"/>
            <a:ext cx="3639479" cy="2308324"/>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kumimoji="1" lang="en-US" altLang="ja-JP" sz="2000" kern="1200" dirty="0" smtClean="0">
                <a:solidFill>
                  <a:srgbClr val="FFFFFF"/>
                </a:solidFill>
                <a:latin typeface="+mj-lt"/>
                <a:ea typeface="ＭＳ Ｐゴシック" pitchFamily="50" charset="-128"/>
              </a:rPr>
              <a:t>Arm </a:t>
            </a:r>
            <a:r>
              <a:rPr kumimoji="1" lang="en-US" altLang="ja-JP" sz="2000" kern="1200" dirty="0">
                <a:solidFill>
                  <a:srgbClr val="FFFFFF"/>
                </a:solidFill>
                <a:latin typeface="+mj-lt"/>
                <a:ea typeface="ＭＳ Ｐゴシック" pitchFamily="50" charset="-128"/>
              </a:rPr>
              <a:t>length: </a:t>
            </a:r>
            <a:r>
              <a:rPr kumimoji="1" lang="en-US" altLang="ja-JP" sz="2000" kern="1200" dirty="0" smtClean="0">
                <a:solidFill>
                  <a:srgbClr val="FFFFFF"/>
                </a:solidFill>
                <a:latin typeface="+mj-lt"/>
                <a:ea typeface="ＭＳ Ｐゴシック" pitchFamily="50" charset="-128"/>
              </a:rPr>
              <a:t>           </a:t>
            </a:r>
            <a:r>
              <a:rPr kumimoji="1" lang="en-US" altLang="ja-JP" sz="2000" kern="1200" dirty="0" smtClean="0">
                <a:solidFill>
                  <a:srgbClr val="CCFFCC"/>
                </a:solidFill>
                <a:latin typeface="+mj-lt"/>
                <a:ea typeface="ＭＳ Ｐゴシック" pitchFamily="50" charset="-128"/>
              </a:rPr>
              <a:t>1000 </a:t>
            </a:r>
            <a:r>
              <a:rPr kumimoji="1" lang="en-US" altLang="ja-JP" sz="2000" kern="1200" dirty="0">
                <a:solidFill>
                  <a:srgbClr val="CCFFCC"/>
                </a:solidFill>
                <a:latin typeface="+mj-lt"/>
                <a:ea typeface="ＭＳ Ｐゴシック" pitchFamily="50" charset="-128"/>
              </a:rPr>
              <a:t>km</a:t>
            </a:r>
          </a:p>
          <a:p>
            <a:pPr algn="l" rtl="0" fontAlgn="base">
              <a:lnSpc>
                <a:spcPct val="120000"/>
              </a:lnSpc>
              <a:spcBef>
                <a:spcPct val="0"/>
              </a:spcBef>
              <a:spcAft>
                <a:spcPct val="0"/>
              </a:spcAft>
              <a:buNone/>
            </a:pPr>
            <a:r>
              <a:rPr kumimoji="1" lang="en-US" altLang="ja-JP" sz="2000" kern="1200" dirty="0" smtClean="0">
                <a:solidFill>
                  <a:srgbClr val="FFFFFF"/>
                </a:solidFill>
                <a:latin typeface="+mj-lt"/>
                <a:ea typeface="ＭＳ Ｐゴシック" pitchFamily="50" charset="-128"/>
              </a:rPr>
              <a:t>Finesse:                  </a:t>
            </a:r>
            <a:r>
              <a:rPr kumimoji="1" lang="en-US" altLang="ja-JP" sz="2000" kern="1200" dirty="0" smtClean="0">
                <a:solidFill>
                  <a:srgbClr val="CCFFCC"/>
                </a:solidFill>
                <a:latin typeface="+mj-lt"/>
                <a:ea typeface="ＭＳ Ｐゴシック" pitchFamily="50" charset="-128"/>
              </a:rPr>
              <a:t>10</a:t>
            </a:r>
          </a:p>
          <a:p>
            <a:pPr algn="l" rtl="0" fontAlgn="base">
              <a:lnSpc>
                <a:spcPct val="120000"/>
              </a:lnSpc>
              <a:spcBef>
                <a:spcPct val="0"/>
              </a:spcBef>
              <a:spcAft>
                <a:spcPct val="0"/>
              </a:spcAft>
              <a:buNone/>
            </a:pPr>
            <a:r>
              <a:rPr kumimoji="1" lang="en-US" altLang="ja-JP" sz="2000" kern="1200" dirty="0" smtClean="0">
                <a:solidFill>
                  <a:srgbClr val="FFFFFF"/>
                </a:solidFill>
                <a:latin typeface="+mj-lt"/>
                <a:ea typeface="ＭＳ Ｐゴシック" pitchFamily="50" charset="-128"/>
              </a:rPr>
              <a:t>Mirror </a:t>
            </a:r>
            <a:r>
              <a:rPr kumimoji="1" lang="en-US" altLang="ja-JP" sz="2000" kern="1200" dirty="0">
                <a:solidFill>
                  <a:srgbClr val="FFFFFF"/>
                </a:solidFill>
                <a:latin typeface="+mj-lt"/>
                <a:ea typeface="ＭＳ Ｐゴシック" pitchFamily="50" charset="-128"/>
              </a:rPr>
              <a:t>diameter: </a:t>
            </a:r>
            <a:r>
              <a:rPr kumimoji="1" lang="en-US" altLang="ja-JP" sz="2000" kern="1200" dirty="0" smtClean="0">
                <a:solidFill>
                  <a:srgbClr val="FFFFFF"/>
                </a:solidFill>
                <a:latin typeface="+mj-lt"/>
                <a:ea typeface="ＭＳ Ｐゴシック" pitchFamily="50" charset="-128"/>
              </a:rPr>
              <a:t>    </a:t>
            </a:r>
            <a:r>
              <a:rPr kumimoji="1" lang="en-US" altLang="ja-JP" sz="2000" kern="1200" dirty="0" smtClean="0">
                <a:solidFill>
                  <a:srgbClr val="CCFFCC"/>
                </a:solidFill>
                <a:latin typeface="+mj-lt"/>
                <a:ea typeface="ＭＳ Ｐゴシック" pitchFamily="50" charset="-128"/>
              </a:rPr>
              <a:t>1 </a:t>
            </a:r>
            <a:r>
              <a:rPr kumimoji="1" lang="en-US" altLang="ja-JP" sz="2000" kern="1200" dirty="0">
                <a:solidFill>
                  <a:srgbClr val="CCFFCC"/>
                </a:solidFill>
                <a:latin typeface="+mj-lt"/>
                <a:ea typeface="ＭＳ Ｐゴシック" pitchFamily="50" charset="-128"/>
              </a:rPr>
              <a:t>m</a:t>
            </a:r>
          </a:p>
          <a:p>
            <a:pPr algn="l" rtl="0" fontAlgn="base">
              <a:lnSpc>
                <a:spcPct val="120000"/>
              </a:lnSpc>
              <a:spcBef>
                <a:spcPct val="0"/>
              </a:spcBef>
              <a:spcAft>
                <a:spcPct val="0"/>
              </a:spcAft>
              <a:buNone/>
            </a:pPr>
            <a:r>
              <a:rPr kumimoji="1" lang="en-US" altLang="ja-JP" sz="2000" kern="1200" dirty="0" smtClean="0">
                <a:solidFill>
                  <a:srgbClr val="FFFFFF"/>
                </a:solidFill>
                <a:latin typeface="+mj-lt"/>
                <a:ea typeface="ＭＳ Ｐゴシック" pitchFamily="50" charset="-128"/>
              </a:rPr>
              <a:t>Mirror mass:          </a:t>
            </a:r>
            <a:r>
              <a:rPr kumimoji="1" lang="en-US" altLang="ja-JP" sz="2000" kern="1200" dirty="0" smtClean="0">
                <a:solidFill>
                  <a:srgbClr val="CCFFCC"/>
                </a:solidFill>
                <a:latin typeface="+mj-lt"/>
                <a:ea typeface="ＭＳ Ｐゴシック" pitchFamily="50" charset="-128"/>
              </a:rPr>
              <a:t>100 kg</a:t>
            </a:r>
          </a:p>
          <a:p>
            <a:pPr algn="l" rtl="0" fontAlgn="base">
              <a:lnSpc>
                <a:spcPct val="120000"/>
              </a:lnSpc>
              <a:spcBef>
                <a:spcPct val="0"/>
              </a:spcBef>
              <a:spcAft>
                <a:spcPct val="0"/>
              </a:spcAft>
              <a:buNone/>
            </a:pPr>
            <a:r>
              <a:rPr kumimoji="1" lang="en-US" altLang="ja-JP" sz="2000" kern="1200" dirty="0" smtClean="0">
                <a:solidFill>
                  <a:srgbClr val="FFFFFF"/>
                </a:solidFill>
                <a:latin typeface="+mj-lt"/>
                <a:ea typeface="ＭＳ Ｐゴシック" pitchFamily="50" charset="-128"/>
              </a:rPr>
              <a:t>Laser power:          </a:t>
            </a:r>
            <a:r>
              <a:rPr kumimoji="1" lang="en-US" altLang="ja-JP" sz="2000" kern="1200" dirty="0" smtClean="0">
                <a:solidFill>
                  <a:srgbClr val="CCFFCC"/>
                </a:solidFill>
                <a:latin typeface="+mj-lt"/>
                <a:ea typeface="ＭＳ Ｐゴシック" pitchFamily="50" charset="-128"/>
              </a:rPr>
              <a:t>10 W</a:t>
            </a:r>
          </a:p>
          <a:p>
            <a:pPr algn="l" rtl="0" fontAlgn="base">
              <a:lnSpc>
                <a:spcPct val="120000"/>
              </a:lnSpc>
              <a:spcBef>
                <a:spcPct val="0"/>
              </a:spcBef>
              <a:spcAft>
                <a:spcPct val="0"/>
              </a:spcAft>
              <a:buNone/>
            </a:pPr>
            <a:r>
              <a:rPr kumimoji="1" lang="en-US" altLang="ja-JP" sz="2000" kern="1200" dirty="0" smtClean="0">
                <a:solidFill>
                  <a:srgbClr val="FFFFFF"/>
                </a:solidFill>
                <a:latin typeface="+mj-lt"/>
                <a:ea typeface="ＭＳ Ｐゴシック" pitchFamily="50" charset="-128"/>
              </a:rPr>
              <a:t>Laser </a:t>
            </a:r>
            <a:r>
              <a:rPr kumimoji="1" lang="en-US" altLang="ja-JP" sz="2000" kern="1200" dirty="0">
                <a:solidFill>
                  <a:srgbClr val="FFFFFF"/>
                </a:solidFill>
                <a:latin typeface="+mj-lt"/>
                <a:ea typeface="ＭＳ Ｐゴシック" pitchFamily="50" charset="-128"/>
              </a:rPr>
              <a:t>wavelength</a:t>
            </a:r>
            <a:r>
              <a:rPr kumimoji="1" lang="ja-JP" altLang="en-US" sz="2000" kern="1200" dirty="0" smtClean="0">
                <a:solidFill>
                  <a:srgbClr val="FFFFFF"/>
                </a:solidFill>
                <a:latin typeface="+mj-lt"/>
                <a:ea typeface="ＭＳ Ｐゴシック" pitchFamily="50" charset="-128"/>
              </a:rPr>
              <a:t>：  </a:t>
            </a:r>
            <a:r>
              <a:rPr kumimoji="1" lang="en-US" altLang="ja-JP" sz="2000" kern="1200" dirty="0" smtClean="0">
                <a:solidFill>
                  <a:srgbClr val="CCFFCC"/>
                </a:solidFill>
                <a:latin typeface="+mj-lt"/>
                <a:ea typeface="ＭＳ Ｐゴシック" pitchFamily="50" charset="-128"/>
              </a:rPr>
              <a:t>532 </a:t>
            </a:r>
            <a:r>
              <a:rPr lang="en-US" altLang="ja-JP" sz="2000" dirty="0" smtClean="0">
                <a:solidFill>
                  <a:srgbClr val="CCFFCC"/>
                </a:solidFill>
                <a:latin typeface="+mj-lt"/>
                <a:ea typeface="ＭＳ Ｐゴシック" pitchFamily="50" charset="-128"/>
                <a:sym typeface="Symbol" pitchFamily="18" charset="2"/>
              </a:rPr>
              <a:t>n</a:t>
            </a:r>
            <a:r>
              <a:rPr kumimoji="1" lang="en-US" altLang="ja-JP" sz="2000" kern="1200" dirty="0" smtClean="0">
                <a:solidFill>
                  <a:srgbClr val="CCFFCC"/>
                </a:solidFill>
                <a:latin typeface="+mj-lt"/>
                <a:ea typeface="ＭＳ Ｐゴシック" pitchFamily="50" charset="-128"/>
              </a:rPr>
              <a:t>m</a:t>
            </a:r>
            <a:endParaRPr kumimoji="1" lang="en-US" altLang="ja-JP" sz="2000" kern="1200" dirty="0">
              <a:solidFill>
                <a:srgbClr val="CCFFCC"/>
              </a:solidFill>
              <a:latin typeface="+mj-lt"/>
              <a:ea typeface="ＭＳ Ｐゴシック" pitchFamily="50" charset="-128"/>
            </a:endParaRPr>
          </a:p>
        </p:txBody>
      </p:sp>
      <p:sp>
        <p:nvSpPr>
          <p:cNvPr id="234" name="Text Box 3"/>
          <p:cNvSpPr txBox="1">
            <a:spLocks noChangeArrowheads="1"/>
          </p:cNvSpPr>
          <p:nvPr/>
        </p:nvSpPr>
        <p:spPr bwMode="auto">
          <a:xfrm>
            <a:off x="928662" y="4957886"/>
            <a:ext cx="2714644" cy="830997"/>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kumimoji="1" lang="en-US" altLang="ja-JP" sz="2000" kern="1200" dirty="0" smtClean="0">
                <a:solidFill>
                  <a:srgbClr val="FFFFFF"/>
                </a:solidFill>
                <a:latin typeface="+mj-lt"/>
                <a:ea typeface="ＭＳ Ｐゴシック" pitchFamily="50" charset="-128"/>
                <a:cs typeface="+mn-cs"/>
              </a:rPr>
              <a:t>S/C</a:t>
            </a:r>
            <a:r>
              <a:rPr kumimoji="1" lang="en-US" altLang="ja-JP" sz="2000" kern="1200" dirty="0">
                <a:solidFill>
                  <a:srgbClr val="FFFFFF"/>
                </a:solidFill>
                <a:latin typeface="+mj-lt"/>
                <a:ea typeface="ＭＳ Ｐゴシック" pitchFamily="50" charset="-128"/>
                <a:cs typeface="+mn-cs"/>
              </a:rPr>
              <a:t>: drag free</a:t>
            </a:r>
          </a:p>
          <a:p>
            <a:pPr algn="l" rtl="0" fontAlgn="base">
              <a:lnSpc>
                <a:spcPct val="120000"/>
              </a:lnSpc>
              <a:spcBef>
                <a:spcPct val="0"/>
              </a:spcBef>
              <a:spcAft>
                <a:spcPct val="0"/>
              </a:spcAft>
              <a:buNone/>
            </a:pPr>
            <a:r>
              <a:rPr kumimoji="1" lang="en-US" altLang="ja-JP" sz="2000" kern="1200" dirty="0">
                <a:solidFill>
                  <a:srgbClr val="FFFFFF"/>
                </a:solidFill>
                <a:latin typeface="+mj-lt"/>
                <a:ea typeface="ＭＳ Ｐゴシック" pitchFamily="50" charset="-128"/>
                <a:cs typeface="+mn-cs"/>
              </a:rPr>
              <a:t>3 interferometers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26"/>
          <p:cNvSpPr>
            <a:spLocks noChangeArrowheads="1"/>
          </p:cNvSpPr>
          <p:nvPr/>
        </p:nvSpPr>
        <p:spPr bwMode="auto">
          <a:xfrm>
            <a:off x="1473201" y="2357430"/>
            <a:ext cx="6500858" cy="3929090"/>
          </a:xfrm>
          <a:prstGeom prst="roundRect">
            <a:avLst>
              <a:gd name="adj" fmla="val 3486"/>
            </a:avLst>
          </a:prstGeom>
          <a:solidFill>
            <a:srgbClr val="FFFFFF">
              <a:alpha val="90000"/>
            </a:srgbClr>
          </a:solidFill>
          <a:ln w="6350">
            <a:noFill/>
            <a:round/>
            <a:headEnd/>
            <a:tailEnd/>
          </a:ln>
        </p:spPr>
        <p:txBody>
          <a:bodyPr wrap="square" anchor="ctr">
            <a:noAutofit/>
          </a:bodyPr>
          <a:lstStyle/>
          <a:p>
            <a:endParaRPr lang="ja-JP" altLang="en-US" dirty="0"/>
          </a:p>
        </p:txBody>
      </p:sp>
      <p:sp>
        <p:nvSpPr>
          <p:cNvPr id="431106" name="Rectangle 2"/>
          <p:cNvSpPr>
            <a:spLocks noGrp="1" noChangeArrowheads="1"/>
          </p:cNvSpPr>
          <p:nvPr>
            <p:ph type="title"/>
          </p:nvPr>
        </p:nvSpPr>
        <p:spPr/>
        <p:txBody>
          <a:bodyPr/>
          <a:lstStyle/>
          <a:p>
            <a:r>
              <a:rPr lang="en-US" altLang="ja-JP" dirty="0" smtClean="0"/>
              <a:t>Interferometer Design</a:t>
            </a:r>
            <a:endParaRPr lang="en-US" altLang="ja-JP" dirty="0"/>
          </a:p>
        </p:txBody>
      </p:sp>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DDDDDD"/>
                </a:solidFill>
                <a:latin typeface="Tahoma"/>
                <a:ea typeface="HGP創英角ｺﾞｼｯｸUB"/>
                <a:cs typeface="+mn-cs"/>
              </a:rPr>
              <a:t>10th International LISA Symposium</a:t>
            </a:r>
            <a:r>
              <a:rPr lang="ja-JP" altLang="en-US" sz="1200" kern="1200" smtClean="0">
                <a:solidFill>
                  <a:srgbClr val="DDDDDD"/>
                </a:solidFill>
                <a:latin typeface="Tahoma"/>
                <a:ea typeface="HGP創英角ｺﾞｼｯｸUB"/>
                <a:cs typeface="+mn-cs"/>
              </a:rPr>
              <a:t>　</a:t>
            </a:r>
            <a:r>
              <a:rPr lang="en-US" altLang="ja-JP" sz="1200" kern="1200" smtClean="0">
                <a:solidFill>
                  <a:srgbClr val="DDDDDD"/>
                </a:solidFill>
                <a:latin typeface="Tahoma"/>
                <a:ea typeface="HGP創英角ｺﾞｼｯｸUB"/>
                <a:cs typeface="+mn-cs"/>
              </a:rPr>
              <a:t>(May 19th, 2014, Florida, USA)</a:t>
            </a:r>
            <a:endParaRPr lang="en-US" altLang="ja-JP" sz="1200" kern="1200" dirty="0">
              <a:solidFill>
                <a:srgbClr val="DDDDDD"/>
              </a:solidFill>
              <a:latin typeface="Tahoma"/>
              <a:ea typeface="HGP創英角ｺﾞｼｯｸUB"/>
              <a:cs typeface="+mn-cs"/>
            </a:endParaRPr>
          </a:p>
        </p:txBody>
      </p:sp>
      <p:sp>
        <p:nvSpPr>
          <p:cNvPr id="431108" name="Rectangle 4"/>
          <p:cNvSpPr>
            <a:spLocks noChangeArrowheads="1"/>
          </p:cNvSpPr>
          <p:nvPr/>
        </p:nvSpPr>
        <p:spPr bwMode="auto">
          <a:xfrm>
            <a:off x="1043608" y="836712"/>
            <a:ext cx="7579838" cy="49859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FFCC99"/>
                </a:solidFill>
                <a:latin typeface="Tahoma" pitchFamily="34" charset="0"/>
                <a:ea typeface="HGP創英角ｺﾞｼｯｸUB" pitchFamily="50" charset="-128"/>
                <a:cs typeface="+mn-cs"/>
              </a:rPr>
              <a:t>Transponder type </a:t>
            </a:r>
            <a:r>
              <a:rPr kumimoji="1" lang="en-US" altLang="ja-JP" b="1" kern="1200" dirty="0">
                <a:solidFill>
                  <a:srgbClr val="FFFFFF"/>
                </a:solidFill>
                <a:latin typeface="Tahoma" pitchFamily="34" charset="0"/>
                <a:ea typeface="HGP創英角ｺﾞｼｯｸUB" pitchFamily="50" charset="-128"/>
                <a:cs typeface="+mn-cs"/>
              </a:rPr>
              <a:t>vs </a:t>
            </a:r>
            <a:r>
              <a:rPr kumimoji="1" lang="en-US" altLang="ja-JP" b="1" kern="1200" dirty="0">
                <a:solidFill>
                  <a:srgbClr val="FFCCFF"/>
                </a:solidFill>
                <a:latin typeface="Tahoma" pitchFamily="34" charset="0"/>
                <a:ea typeface="HGP創英角ｺﾞｼｯｸUB" pitchFamily="50" charset="-128"/>
                <a:cs typeface="+mn-cs"/>
              </a:rPr>
              <a:t>Direct-reflection </a:t>
            </a:r>
            <a:r>
              <a:rPr kumimoji="1" lang="en-US" altLang="ja-JP" b="1" kern="1200" dirty="0" smtClean="0">
                <a:solidFill>
                  <a:srgbClr val="FFCCFF"/>
                </a:solidFill>
                <a:latin typeface="Tahoma" pitchFamily="34" charset="0"/>
                <a:ea typeface="HGP創英角ｺﾞｼｯｸUB" pitchFamily="50" charset="-128"/>
                <a:cs typeface="+mn-cs"/>
              </a:rPr>
              <a:t>type</a:t>
            </a:r>
            <a:endParaRPr kumimoji="1" lang="en-US" altLang="ja-JP" b="1" kern="1200" dirty="0">
              <a:solidFill>
                <a:srgbClr val="FFCCFF"/>
              </a:solidFill>
              <a:latin typeface="Tahoma" pitchFamily="34" charset="0"/>
              <a:ea typeface="HGP創英角ｺﾞｼｯｸUB" pitchFamily="50" charset="-128"/>
              <a:cs typeface="+mn-cs"/>
            </a:endParaRPr>
          </a:p>
        </p:txBody>
      </p:sp>
      <p:pic>
        <p:nvPicPr>
          <p:cNvPr id="431109" name="Picture 5"/>
          <p:cNvPicPr>
            <a:picLocks noChangeAspect="1" noChangeArrowheads="1"/>
          </p:cNvPicPr>
          <p:nvPr/>
        </p:nvPicPr>
        <p:blipFill>
          <a:blip r:embed="rId3" cstate="print"/>
          <a:srcRect/>
          <a:stretch>
            <a:fillRect/>
          </a:stretch>
        </p:blipFill>
        <p:spPr bwMode="auto">
          <a:xfrm>
            <a:off x="1447824" y="2422524"/>
            <a:ext cx="6553200" cy="3860800"/>
          </a:xfrm>
          <a:prstGeom prst="rect">
            <a:avLst/>
          </a:prstGeom>
          <a:noFill/>
          <a:ln w="15875">
            <a:noFill/>
            <a:miter lim="800000"/>
            <a:headEnd/>
            <a:tailEnd/>
          </a:ln>
          <a:effectLst/>
        </p:spPr>
      </p:pic>
      <p:grpSp>
        <p:nvGrpSpPr>
          <p:cNvPr id="13" name="グループ化 12"/>
          <p:cNvGrpSpPr/>
          <p:nvPr/>
        </p:nvGrpSpPr>
        <p:grpSpPr>
          <a:xfrm>
            <a:off x="2152625" y="1846261"/>
            <a:ext cx="6419903" cy="3948115"/>
            <a:chOff x="2152625" y="1846261"/>
            <a:chExt cx="6419903" cy="3948115"/>
          </a:xfrm>
        </p:grpSpPr>
        <p:grpSp>
          <p:nvGrpSpPr>
            <p:cNvPr id="2" name="Group 8"/>
            <p:cNvGrpSpPr>
              <a:grpSpLocks/>
            </p:cNvGrpSpPr>
            <p:nvPr/>
          </p:nvGrpSpPr>
          <p:grpSpPr bwMode="auto">
            <a:xfrm>
              <a:off x="3629045" y="3430588"/>
              <a:ext cx="985836" cy="2363788"/>
              <a:chOff x="2213" y="2251"/>
              <a:chExt cx="621" cy="1489"/>
            </a:xfrm>
          </p:grpSpPr>
          <p:sp>
            <p:nvSpPr>
              <p:cNvPr id="431113" name="Oval 9"/>
              <p:cNvSpPr>
                <a:spLocks noChangeArrowheads="1"/>
              </p:cNvSpPr>
              <p:nvPr/>
            </p:nvSpPr>
            <p:spPr bwMode="auto">
              <a:xfrm rot="2700000">
                <a:off x="1949" y="2728"/>
                <a:ext cx="1361" cy="408"/>
              </a:xfrm>
              <a:prstGeom prst="ellipse">
                <a:avLst/>
              </a:prstGeom>
              <a:solidFill>
                <a:srgbClr val="CC99FF">
                  <a:alpha val="50000"/>
                </a:srgbClr>
              </a:solidFill>
              <a:ln w="15875">
                <a:noFill/>
                <a:round/>
                <a:headEnd/>
                <a:tailEnd/>
              </a:ln>
              <a:effectLst/>
            </p:spPr>
            <p:txBody>
              <a:bodyPr wrap="non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ＭＳ Ｐゴシック" charset="-128"/>
                  <a:cs typeface="+mn-cs"/>
                </a:endParaRPr>
              </a:p>
            </p:txBody>
          </p:sp>
          <p:sp>
            <p:nvSpPr>
              <p:cNvPr id="431114" name="Rectangle 10"/>
              <p:cNvSpPr>
                <a:spLocks noChangeArrowheads="1"/>
              </p:cNvSpPr>
              <p:nvPr/>
            </p:nvSpPr>
            <p:spPr bwMode="auto">
              <a:xfrm rot="2700000">
                <a:off x="1780" y="2865"/>
                <a:ext cx="1308" cy="442"/>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9966FF"/>
                    </a:solidFill>
                    <a:latin typeface="Tahoma" pitchFamily="34" charset="0"/>
                    <a:ea typeface="HGP創英角ｺﾞｼｯｸUB" pitchFamily="50" charset="-128"/>
                    <a:cs typeface="+mn-cs"/>
                  </a:rPr>
                  <a:t>WD-WD</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b="1" kern="1200" dirty="0">
                    <a:solidFill>
                      <a:srgbClr val="9966FF"/>
                    </a:solidFill>
                    <a:latin typeface="Tahoma" pitchFamily="34" charset="0"/>
                    <a:ea typeface="HGP創英角ｺﾞｼｯｸUB" pitchFamily="50" charset="-128"/>
                    <a:cs typeface="+mn-cs"/>
                  </a:rPr>
                  <a:t> confusion noise</a:t>
                </a:r>
              </a:p>
            </p:txBody>
          </p:sp>
        </p:grpSp>
        <p:sp>
          <p:nvSpPr>
            <p:cNvPr id="431116" name="AutoShape 12"/>
            <p:cNvSpPr>
              <a:spLocks noChangeArrowheads="1"/>
            </p:cNvSpPr>
            <p:nvPr/>
          </p:nvSpPr>
          <p:spPr bwMode="auto">
            <a:xfrm>
              <a:off x="2152625" y="1846262"/>
              <a:ext cx="234933" cy="357190"/>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CC99FF">
                <a:alpha val="10000"/>
              </a:srgbClr>
            </a:solidFill>
            <a:ln w="3175">
              <a:solidFill>
                <a:srgbClr val="CC99FF"/>
              </a:solidFill>
              <a:miter lim="800000"/>
              <a:headEnd/>
              <a:tailEnd/>
            </a:ln>
            <a:effectLst/>
          </p:spPr>
          <p:txBody>
            <a:bodyPr anchor="ctr">
              <a:noAutofit/>
            </a:bodyPr>
            <a:lstStyle/>
            <a:p>
              <a:pPr algn="ctr" rtl="0" fontAlgn="base">
                <a:spcBef>
                  <a:spcPct val="0"/>
                </a:spcBef>
                <a:spcAft>
                  <a:spcPct val="0"/>
                </a:spcAft>
                <a:buFontTx/>
                <a:buChar char="•"/>
              </a:pPr>
              <a:endParaRPr kumimoji="1" lang="ja-JP" altLang="en-US" sz="2400" kern="1200" dirty="0">
                <a:solidFill>
                  <a:srgbClr val="FFFFFF"/>
                </a:solidFill>
                <a:latin typeface="Times New Roman" pitchFamily="18" charset="0"/>
                <a:ea typeface="ＭＳ Ｐゴシック" charset="-128"/>
                <a:cs typeface="+mn-cs"/>
              </a:endParaRPr>
            </a:p>
          </p:txBody>
        </p:sp>
        <p:sp>
          <p:nvSpPr>
            <p:cNvPr id="431117" name="Rectangle 13"/>
            <p:cNvSpPr>
              <a:spLocks noChangeArrowheads="1"/>
            </p:cNvSpPr>
            <p:nvPr/>
          </p:nvSpPr>
          <p:spPr bwMode="auto">
            <a:xfrm>
              <a:off x="2363779" y="1846261"/>
              <a:ext cx="6208749" cy="439731"/>
            </a:xfrm>
            <a:prstGeom prst="rect">
              <a:avLst/>
            </a:prstGeom>
            <a:noFill/>
            <a:ln w="15875">
              <a:noFill/>
              <a:miter lim="800000"/>
              <a:headEnd/>
              <a:tailEnd/>
            </a:ln>
            <a:effectLst/>
          </p:spPr>
          <p:txBody>
            <a:bodyPr>
              <a:no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kern="1200" dirty="0">
                  <a:solidFill>
                    <a:srgbClr val="FFFFFF"/>
                  </a:solidFill>
                  <a:latin typeface="Tahoma" pitchFamily="34" charset="0"/>
                  <a:ea typeface="HGP創英角ｺﾞｼｯｸUB" pitchFamily="50" charset="-128"/>
                  <a:cs typeface="+mn-cs"/>
                </a:rPr>
                <a:t>Decisive factor: </a:t>
              </a:r>
              <a:r>
                <a:rPr kumimoji="1" lang="en-US" altLang="ja-JP" sz="2000" kern="1200" dirty="0">
                  <a:solidFill>
                    <a:srgbClr val="CC99FF"/>
                  </a:solidFill>
                  <a:latin typeface="Tahoma" pitchFamily="34" charset="0"/>
                  <a:ea typeface="HGP創英角ｺﾞｼｯｸUB" pitchFamily="50" charset="-128"/>
                  <a:cs typeface="+mn-cs"/>
                </a:rPr>
                <a:t>Binary confusion noise </a:t>
              </a:r>
            </a:p>
          </p:txBody>
        </p:sp>
      </p:grpSp>
      <p:sp>
        <p:nvSpPr>
          <p:cNvPr id="15" name="Rectangle 4"/>
          <p:cNvSpPr>
            <a:spLocks noChangeArrowheads="1"/>
          </p:cNvSpPr>
          <p:nvPr/>
        </p:nvSpPr>
        <p:spPr bwMode="auto">
          <a:xfrm>
            <a:off x="1386930" y="1340768"/>
            <a:ext cx="6929486"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kern="1200" dirty="0" smtClean="0">
                <a:solidFill>
                  <a:srgbClr val="FFFFFF"/>
                </a:solidFill>
              </a:rPr>
              <a:t>Compare</a:t>
            </a:r>
            <a:r>
              <a:rPr lang="en-US" altLang="ja-JP" sz="2000" dirty="0" smtClean="0">
                <a:solidFill>
                  <a:srgbClr val="FFFFFF"/>
                </a:solidFill>
              </a:rPr>
              <a:t> :</a:t>
            </a:r>
            <a:r>
              <a:rPr kumimoji="1" lang="en-US" altLang="ja-JP" sz="2000" kern="1200" dirty="0" smtClean="0">
                <a:solidFill>
                  <a:srgbClr val="FFFFFF"/>
                </a:solidFill>
              </a:rPr>
              <a:t> </a:t>
            </a:r>
            <a:r>
              <a:rPr lang="en-US" altLang="ja-JP" sz="2000" dirty="0" smtClean="0">
                <a:solidFill>
                  <a:srgbClr val="FFFFFF"/>
                </a:solidFill>
              </a:rPr>
              <a:t>S</a:t>
            </a:r>
            <a:r>
              <a:rPr kumimoji="1" lang="en-US" altLang="ja-JP" sz="2000" kern="1200" dirty="0" smtClean="0">
                <a:solidFill>
                  <a:srgbClr val="FFFFFF"/>
                </a:solidFill>
              </a:rPr>
              <a:t>ensitivity curves </a:t>
            </a:r>
            <a:r>
              <a:rPr kumimoji="1" lang="en-US" altLang="ja-JP" sz="2000" kern="1200" dirty="0">
                <a:solidFill>
                  <a:srgbClr val="FFFFFF"/>
                </a:solidFill>
              </a:rPr>
              <a:t>and Expected </a:t>
            </a:r>
            <a:r>
              <a:rPr kumimoji="1" lang="en-US" altLang="ja-JP" sz="2000" kern="1200" dirty="0" smtClean="0">
                <a:solidFill>
                  <a:srgbClr val="FFFFFF"/>
                </a:solidFill>
              </a:rPr>
              <a:t>Sciences</a:t>
            </a:r>
            <a:endParaRPr kumimoji="1" lang="en-US" altLang="ja-JP" sz="2000" kern="12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26"/>
          <p:cNvSpPr>
            <a:spLocks noChangeArrowheads="1"/>
          </p:cNvSpPr>
          <p:nvPr/>
        </p:nvSpPr>
        <p:spPr bwMode="auto">
          <a:xfrm>
            <a:off x="1357290" y="2643182"/>
            <a:ext cx="6286544" cy="3714776"/>
          </a:xfrm>
          <a:prstGeom prst="roundRect">
            <a:avLst>
              <a:gd name="adj" fmla="val 3486"/>
            </a:avLst>
          </a:prstGeom>
          <a:solidFill>
            <a:srgbClr val="FFFFFF">
              <a:alpha val="90000"/>
            </a:srgbClr>
          </a:solidFill>
          <a:ln w="6350">
            <a:noFill/>
            <a:round/>
            <a:headEnd/>
            <a:tailEnd/>
          </a:ln>
        </p:spPr>
        <p:txBody>
          <a:bodyPr wrap="square" anchor="ctr">
            <a:noAutofit/>
          </a:bodyPr>
          <a:lstStyle/>
          <a:p>
            <a:endParaRPr lang="ja-JP" altLang="en-US" dirty="0"/>
          </a:p>
        </p:txBody>
      </p:sp>
      <p:sp>
        <p:nvSpPr>
          <p:cNvPr id="437250" name="Rectangle 2"/>
          <p:cNvSpPr>
            <a:spLocks noGrp="1" noChangeArrowheads="1"/>
          </p:cNvSpPr>
          <p:nvPr>
            <p:ph type="title"/>
          </p:nvPr>
        </p:nvSpPr>
        <p:spPr/>
        <p:txBody>
          <a:bodyPr/>
          <a:lstStyle/>
          <a:p>
            <a:r>
              <a:rPr lang="en-US" altLang="ja-JP" dirty="0" smtClean="0"/>
              <a:t>Arm length</a:t>
            </a:r>
            <a:endParaRPr lang="en-US" altLang="ja-JP" dirty="0"/>
          </a:p>
        </p:txBody>
      </p:sp>
      <p:sp>
        <p:nvSpPr>
          <p:cNvPr id="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DDDDDD"/>
                </a:solidFill>
                <a:latin typeface="Tahoma"/>
                <a:ea typeface="HGP創英角ｺﾞｼｯｸUB"/>
                <a:cs typeface="+mn-cs"/>
              </a:rPr>
              <a:t>10th International LISA Symposium</a:t>
            </a:r>
            <a:r>
              <a:rPr lang="ja-JP" altLang="en-US" sz="1200" kern="1200" smtClean="0">
                <a:solidFill>
                  <a:srgbClr val="DDDDDD"/>
                </a:solidFill>
                <a:latin typeface="Tahoma"/>
                <a:ea typeface="HGP創英角ｺﾞｼｯｸUB"/>
                <a:cs typeface="+mn-cs"/>
              </a:rPr>
              <a:t>　</a:t>
            </a:r>
            <a:r>
              <a:rPr lang="en-US" altLang="ja-JP" sz="1200" kern="1200" smtClean="0">
                <a:solidFill>
                  <a:srgbClr val="DDDDDD"/>
                </a:solidFill>
                <a:latin typeface="Tahoma"/>
                <a:ea typeface="HGP創英角ｺﾞｼｯｸUB"/>
                <a:cs typeface="+mn-cs"/>
              </a:rPr>
              <a:t>(May 19th, 2014, Florida, USA)</a:t>
            </a:r>
            <a:endParaRPr lang="en-US" altLang="ja-JP" sz="1200" kern="1200" dirty="0">
              <a:solidFill>
                <a:srgbClr val="DDDDDD"/>
              </a:solidFill>
              <a:latin typeface="Tahoma"/>
              <a:ea typeface="HGP創英角ｺﾞｼｯｸUB"/>
              <a:cs typeface="+mn-cs"/>
            </a:endParaRPr>
          </a:p>
        </p:txBody>
      </p:sp>
      <p:sp>
        <p:nvSpPr>
          <p:cNvPr id="437252" name="Rectangle 4"/>
          <p:cNvSpPr>
            <a:spLocks noChangeArrowheads="1"/>
          </p:cNvSpPr>
          <p:nvPr/>
        </p:nvSpPr>
        <p:spPr bwMode="auto">
          <a:xfrm>
            <a:off x="798587" y="836712"/>
            <a:ext cx="7589837" cy="49859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b="1" kern="1200" dirty="0">
                <a:solidFill>
                  <a:srgbClr val="FFFFFF"/>
                </a:solidFill>
                <a:latin typeface="Tahoma" pitchFamily="34" charset="0"/>
                <a:ea typeface="HGP創英角ｺﾞｼｯｸUB" pitchFamily="50" charset="-128"/>
                <a:cs typeface="+mn-cs"/>
              </a:rPr>
              <a:t>Cavity arm length : Limited by diffraction loss</a:t>
            </a:r>
          </a:p>
        </p:txBody>
      </p:sp>
      <p:sp>
        <p:nvSpPr>
          <p:cNvPr id="437259" name="Rectangle 11"/>
          <p:cNvSpPr>
            <a:spLocks noChangeArrowheads="1"/>
          </p:cNvSpPr>
          <p:nvPr/>
        </p:nvSpPr>
        <p:spPr bwMode="auto">
          <a:xfrm>
            <a:off x="1017610" y="1285860"/>
            <a:ext cx="6697662" cy="1311128"/>
          </a:xfrm>
          <a:prstGeom prst="rect">
            <a:avLst/>
          </a:prstGeom>
          <a:noFill/>
          <a:ln w="15875">
            <a:noFill/>
            <a:miter lim="800000"/>
            <a:headEnd/>
            <a:tailEnd/>
          </a:ln>
          <a:effectLst/>
        </p:spPr>
        <p:txBody>
          <a:bodyPr>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kern="1200" dirty="0" smtClean="0">
                <a:solidFill>
                  <a:srgbClr val="FFFFFF"/>
                </a:solidFill>
              </a:rPr>
              <a:t>Effective </a:t>
            </a:r>
            <a:r>
              <a:rPr lang="en-US" altLang="ja-JP" sz="1800" kern="1200" dirty="0">
                <a:solidFill>
                  <a:srgbClr val="FFFFFF"/>
                </a:solidFill>
              </a:rPr>
              <a:t>reflectivity (TEM</a:t>
            </a:r>
            <a:r>
              <a:rPr lang="en-US" altLang="ja-JP" sz="1800" kern="1200" baseline="-10000" dirty="0">
                <a:solidFill>
                  <a:srgbClr val="FFFFFF"/>
                </a:solidFill>
              </a:rPr>
              <a:t>00</a:t>
            </a:r>
            <a:r>
              <a:rPr lang="en-US" altLang="ja-JP" sz="1800" kern="1200" dirty="0">
                <a:solidFill>
                  <a:srgbClr val="FFFFFF"/>
                </a:solidFill>
              </a:rPr>
              <a:t> </a:t>
            </a:r>
            <a:r>
              <a:rPr lang="en-US" altLang="ja-JP" sz="1800" kern="1200" dirty="0">
                <a:solidFill>
                  <a:srgbClr val="FFFFFF"/>
                </a:solidFill>
                <a:sym typeface="Wingdings" pitchFamily="2" charset="2"/>
              </a:rPr>
              <a:t> TEM</a:t>
            </a:r>
            <a:r>
              <a:rPr lang="en-US" altLang="ja-JP" sz="1800" kern="1200" baseline="-10000" dirty="0">
                <a:solidFill>
                  <a:srgbClr val="FFFFFF"/>
                </a:solidFill>
                <a:sym typeface="Wingdings" pitchFamily="2" charset="2"/>
              </a:rPr>
              <a:t>00</a:t>
            </a:r>
            <a:r>
              <a:rPr lang="en-US" altLang="ja-JP" sz="1800" kern="1200" dirty="0">
                <a:solidFill>
                  <a:srgbClr val="FFFFFF"/>
                </a:solidFill>
              </a:rPr>
              <a:t>)  </a:t>
            </a:r>
          </a:p>
          <a:p>
            <a:pPr algn="l" rtl="0" fontAlgn="base">
              <a:lnSpc>
                <a:spcPct val="110000"/>
              </a:lnSpc>
              <a:spcBef>
                <a:spcPct val="0"/>
              </a:spcBef>
              <a:spcAft>
                <a:spcPct val="0"/>
              </a:spcAft>
              <a:buClr>
                <a:srgbClr val="003366"/>
              </a:buClr>
              <a:buSzPct val="70000"/>
              <a:buFont typeface="Wingdings" pitchFamily="2" charset="2"/>
              <a:buNone/>
            </a:pPr>
            <a:r>
              <a:rPr lang="en-US" altLang="ja-JP" sz="1800" kern="1200" dirty="0">
                <a:solidFill>
                  <a:srgbClr val="FFFFFF"/>
                </a:solidFill>
              </a:rPr>
              <a:t>   </a:t>
            </a:r>
            <a:r>
              <a:rPr lang="en-US" altLang="ja-JP" sz="1800" kern="1200" dirty="0" smtClean="0">
                <a:solidFill>
                  <a:srgbClr val="FFFFFF"/>
                </a:solidFill>
              </a:rPr>
              <a:t> </a:t>
            </a:r>
            <a:r>
              <a:rPr lang="en-US" altLang="ja-JP" sz="1800" kern="1200" dirty="0">
                <a:solidFill>
                  <a:srgbClr val="CCECFF"/>
                </a:solidFill>
              </a:rPr>
              <a:t>Laser wavelength : </a:t>
            </a:r>
            <a:r>
              <a:rPr lang="en-US" altLang="ja-JP" sz="1800" kern="1200" dirty="0" smtClean="0">
                <a:solidFill>
                  <a:srgbClr val="CCECFF"/>
                </a:solidFill>
              </a:rPr>
              <a:t>532nm  </a:t>
            </a:r>
          </a:p>
          <a:p>
            <a:pPr algn="l" rtl="0" fontAlgn="base">
              <a:lnSpc>
                <a:spcPct val="110000"/>
              </a:lnSpc>
              <a:spcBef>
                <a:spcPct val="0"/>
              </a:spcBef>
              <a:spcAft>
                <a:spcPct val="0"/>
              </a:spcAft>
              <a:buClr>
                <a:srgbClr val="003366"/>
              </a:buClr>
              <a:buSzPct val="70000"/>
              <a:buFont typeface="Wingdings" pitchFamily="2" charset="2"/>
              <a:buNone/>
            </a:pPr>
            <a:r>
              <a:rPr lang="en-US" altLang="ja-JP" sz="1800" dirty="0" smtClean="0">
                <a:solidFill>
                  <a:srgbClr val="CCECFF"/>
                </a:solidFill>
              </a:rPr>
              <a:t>    </a:t>
            </a:r>
            <a:r>
              <a:rPr lang="en-US" altLang="ja-JP" sz="1800" kern="1200" dirty="0" smtClean="0">
                <a:solidFill>
                  <a:srgbClr val="CCECFF"/>
                </a:solidFill>
              </a:rPr>
              <a:t>Mirror </a:t>
            </a:r>
            <a:r>
              <a:rPr lang="en-US" altLang="ja-JP" sz="1800" kern="1200" dirty="0">
                <a:solidFill>
                  <a:srgbClr val="CCECFF"/>
                </a:solidFill>
              </a:rPr>
              <a:t>diameter:  1m</a:t>
            </a:r>
          </a:p>
          <a:p>
            <a:pPr algn="l" rtl="0" fontAlgn="base">
              <a:lnSpc>
                <a:spcPct val="110000"/>
              </a:lnSpc>
              <a:spcBef>
                <a:spcPct val="0"/>
              </a:spcBef>
              <a:spcAft>
                <a:spcPct val="0"/>
              </a:spcAft>
              <a:buClr>
                <a:srgbClr val="003366"/>
              </a:buClr>
              <a:buSzPct val="70000"/>
              <a:buFont typeface="Wingdings" pitchFamily="2" charset="2"/>
              <a:buNone/>
            </a:pPr>
            <a:r>
              <a:rPr lang="en-US" altLang="ja-JP" sz="1800" kern="1200" dirty="0">
                <a:solidFill>
                  <a:srgbClr val="CCECFF"/>
                </a:solidFill>
              </a:rPr>
              <a:t>    </a:t>
            </a:r>
            <a:r>
              <a:rPr lang="en-US" altLang="ja-JP" sz="1800" kern="1200" dirty="0" smtClean="0">
                <a:solidFill>
                  <a:srgbClr val="CCECFF"/>
                </a:solidFill>
              </a:rPr>
              <a:t>Optimal </a:t>
            </a:r>
            <a:r>
              <a:rPr lang="en-US" altLang="ja-JP" sz="1800" kern="1200" dirty="0">
                <a:solidFill>
                  <a:srgbClr val="CCECFF"/>
                </a:solidFill>
              </a:rPr>
              <a:t>beam size </a:t>
            </a:r>
            <a:endParaRPr kumimoji="1" lang="en-US" altLang="ja-JP" sz="1800" kern="1200" dirty="0">
              <a:solidFill>
                <a:srgbClr val="CCECFF"/>
              </a:solidFill>
            </a:endParaRPr>
          </a:p>
        </p:txBody>
      </p:sp>
      <p:pic>
        <p:nvPicPr>
          <p:cNvPr id="437262" name="Picture 14"/>
          <p:cNvPicPr>
            <a:picLocks noChangeAspect="1" noChangeArrowheads="1"/>
          </p:cNvPicPr>
          <p:nvPr/>
        </p:nvPicPr>
        <p:blipFill>
          <a:blip r:embed="rId3" cstate="print"/>
          <a:srcRect/>
          <a:stretch>
            <a:fillRect/>
          </a:stretch>
        </p:blipFill>
        <p:spPr bwMode="auto">
          <a:xfrm>
            <a:off x="1458913" y="2642900"/>
            <a:ext cx="6113483" cy="3738850"/>
          </a:xfrm>
          <a:prstGeom prst="rect">
            <a:avLst/>
          </a:prstGeom>
          <a:noFill/>
          <a:ln w="15875">
            <a:noFill/>
            <a:miter lim="800000"/>
            <a:headEnd/>
            <a:tailEnd/>
          </a:ln>
          <a:effectLst/>
        </p:spPr>
      </p:pic>
      <p:sp>
        <p:nvSpPr>
          <p:cNvPr id="10" name="下矢印 9"/>
          <p:cNvSpPr/>
          <p:nvPr/>
        </p:nvSpPr>
        <p:spPr bwMode="auto">
          <a:xfrm rot="5400000" flipV="1">
            <a:off x="4786314" y="200024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 name="Rectangle 11"/>
          <p:cNvSpPr>
            <a:spLocks noChangeArrowheads="1"/>
          </p:cNvSpPr>
          <p:nvPr/>
        </p:nvSpPr>
        <p:spPr bwMode="auto">
          <a:xfrm>
            <a:off x="5500694" y="1785926"/>
            <a:ext cx="2455682"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dirty="0" smtClean="0">
                <a:solidFill>
                  <a:srgbClr val="CCECFF"/>
                </a:solidFill>
              </a:rPr>
              <a:t>1000 km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dirty="0" smtClean="0">
                <a:solidFill>
                  <a:srgbClr val="FFFFFF"/>
                </a:solidFill>
              </a:rPr>
              <a:t>  is almost max.</a:t>
            </a:r>
            <a:endParaRPr kumimoji="1" lang="en-US" altLang="ja-JP" sz="2000" kern="12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r>
              <a:rPr lang="en-US" altLang="ja-JP" dirty="0" smtClean="0"/>
              <a:t>Cavity and S/C control</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DDDDDD"/>
                </a:solidFill>
                <a:latin typeface="Tahoma"/>
                <a:ea typeface="HGP創英角ｺﾞｼｯｸUB"/>
                <a:cs typeface="+mn-cs"/>
              </a:rPr>
              <a:t>10th International LISA Symposium</a:t>
            </a:r>
            <a:r>
              <a:rPr lang="ja-JP" altLang="en-US" sz="1200" kern="1200" smtClean="0">
                <a:solidFill>
                  <a:srgbClr val="DDDDDD"/>
                </a:solidFill>
                <a:latin typeface="Tahoma"/>
                <a:ea typeface="HGP創英角ｺﾞｼｯｸUB"/>
                <a:cs typeface="+mn-cs"/>
              </a:rPr>
              <a:t>　</a:t>
            </a:r>
            <a:r>
              <a:rPr lang="en-US" altLang="ja-JP" sz="1200" kern="1200" smtClean="0">
                <a:solidFill>
                  <a:srgbClr val="DDDDDD"/>
                </a:solidFill>
                <a:latin typeface="Tahoma"/>
                <a:ea typeface="HGP創英角ｺﾞｼｯｸUB"/>
                <a:cs typeface="+mn-cs"/>
              </a:rPr>
              <a:t>(May 19th, 2014, Florida, USA)</a:t>
            </a:r>
            <a:endParaRPr lang="en-US" altLang="ja-JP" sz="1200" kern="1200" dirty="0">
              <a:solidFill>
                <a:srgbClr val="DDDDDD"/>
              </a:solidFill>
              <a:latin typeface="Tahoma"/>
              <a:ea typeface="HGP創英角ｺﾞｼｯｸUB"/>
              <a:cs typeface="+mn-cs"/>
            </a:endParaRPr>
          </a:p>
        </p:txBody>
      </p:sp>
      <p:sp>
        <p:nvSpPr>
          <p:cNvPr id="441350" name="Text Box 6"/>
          <p:cNvSpPr txBox="1">
            <a:spLocks noChangeArrowheads="1"/>
          </p:cNvSpPr>
          <p:nvPr/>
        </p:nvSpPr>
        <p:spPr bwMode="auto">
          <a:xfrm>
            <a:off x="3927475" y="3239403"/>
            <a:ext cx="1422400" cy="904875"/>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sz="2000" kern="1200" dirty="0">
                <a:solidFill>
                  <a:srgbClr val="FFFFFF"/>
                </a:solidFill>
                <a:latin typeface="Tahoma" pitchFamily="34" charset="0"/>
                <a:ea typeface="ＭＳ Ｐゴシック" charset="-128"/>
                <a:cs typeface="+mn-cs"/>
              </a:rPr>
              <a:t>Local Sensor</a:t>
            </a:r>
          </a:p>
        </p:txBody>
      </p:sp>
      <p:sp>
        <p:nvSpPr>
          <p:cNvPr id="441351" name="Text Box 7"/>
          <p:cNvSpPr txBox="1">
            <a:spLocks noChangeArrowheads="1"/>
          </p:cNvSpPr>
          <p:nvPr/>
        </p:nvSpPr>
        <p:spPr bwMode="auto">
          <a:xfrm>
            <a:off x="3679825" y="5652394"/>
            <a:ext cx="1571625" cy="454025"/>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2000" kern="1200" dirty="0">
                <a:solidFill>
                  <a:srgbClr val="FFFFFF"/>
                </a:solidFill>
                <a:latin typeface="Tahoma" pitchFamily="34" charset="0"/>
                <a:ea typeface="ＭＳ Ｐゴシック" charset="-128"/>
                <a:cs typeface="+mn-cs"/>
              </a:rPr>
              <a:t>Actuator</a:t>
            </a:r>
          </a:p>
        </p:txBody>
      </p:sp>
      <p:sp>
        <p:nvSpPr>
          <p:cNvPr id="441352" name="Text Box 8"/>
          <p:cNvSpPr txBox="1">
            <a:spLocks noChangeArrowheads="1"/>
          </p:cNvSpPr>
          <p:nvPr/>
        </p:nvSpPr>
        <p:spPr bwMode="auto">
          <a:xfrm>
            <a:off x="1644650" y="6185694"/>
            <a:ext cx="6888163" cy="4508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kern="1200" dirty="0">
                <a:solidFill>
                  <a:srgbClr val="33CC33"/>
                </a:solidFill>
                <a:latin typeface="Tahoma" pitchFamily="34" charset="0"/>
                <a:ea typeface="ＭＳ Ｐゴシック" charset="-128"/>
                <a:cs typeface="+mn-cs"/>
              </a:rPr>
              <a:t>Displacement signal between the two Mirrors</a:t>
            </a:r>
          </a:p>
        </p:txBody>
      </p:sp>
      <p:sp>
        <p:nvSpPr>
          <p:cNvPr id="441353" name="Text Box 9"/>
          <p:cNvSpPr txBox="1">
            <a:spLocks noChangeArrowheads="1"/>
          </p:cNvSpPr>
          <p:nvPr/>
        </p:nvSpPr>
        <p:spPr bwMode="auto">
          <a:xfrm>
            <a:off x="395288" y="5395219"/>
            <a:ext cx="1609725" cy="501650"/>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2000" kern="1200" dirty="0">
                <a:solidFill>
                  <a:srgbClr val="FFFFFF"/>
                </a:solidFill>
                <a:latin typeface="Tahoma" pitchFamily="34" charset="0"/>
                <a:ea typeface="ＭＳ Ｐゴシック" charset="-128"/>
                <a:cs typeface="+mn-cs"/>
              </a:rPr>
              <a:t>Thruster</a:t>
            </a:r>
          </a:p>
        </p:txBody>
      </p:sp>
      <p:sp>
        <p:nvSpPr>
          <p:cNvPr id="441354" name="AutoShape 10"/>
          <p:cNvSpPr>
            <a:spLocks noChangeArrowheads="1"/>
          </p:cNvSpPr>
          <p:nvPr/>
        </p:nvSpPr>
        <p:spPr bwMode="auto">
          <a:xfrm rot="5400000">
            <a:off x="1039813" y="4430018"/>
            <a:ext cx="419100" cy="333375"/>
          </a:xfrm>
          <a:prstGeom prst="flowChartManualOperation">
            <a:avLst/>
          </a:prstGeom>
          <a:solidFill>
            <a:srgbClr val="FF00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5" name="Oval 11"/>
          <p:cNvSpPr>
            <a:spLocks noChangeArrowheads="1"/>
          </p:cNvSpPr>
          <p:nvPr/>
        </p:nvSpPr>
        <p:spPr bwMode="auto">
          <a:xfrm>
            <a:off x="1398588" y="3234631"/>
            <a:ext cx="2746375" cy="2743200"/>
          </a:xfrm>
          <a:prstGeom prst="ellipse">
            <a:avLst/>
          </a:prstGeom>
          <a:solidFill>
            <a:srgbClr val="FFFFFF">
              <a:alpha val="90000"/>
            </a:srgbClr>
          </a:solid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6" name="Rectangle 12"/>
          <p:cNvSpPr>
            <a:spLocks noChangeArrowheads="1"/>
          </p:cNvSpPr>
          <p:nvPr/>
        </p:nvSpPr>
        <p:spPr bwMode="auto">
          <a:xfrm rot="2679310">
            <a:off x="2555875" y="4476056"/>
            <a:ext cx="57150" cy="269875"/>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7" name="Line 13"/>
          <p:cNvSpPr>
            <a:spLocks noChangeShapeType="1"/>
          </p:cNvSpPr>
          <p:nvPr/>
        </p:nvSpPr>
        <p:spPr bwMode="auto">
          <a:xfrm>
            <a:off x="2619375" y="4574481"/>
            <a:ext cx="1588" cy="793750"/>
          </a:xfrm>
          <a:prstGeom prst="line">
            <a:avLst/>
          </a:prstGeom>
          <a:noFill/>
          <a:ln w="57150">
            <a:solidFill>
              <a:srgbClr val="00FF00"/>
            </a:solidFill>
            <a:round/>
            <a:headEnd/>
            <a:tailEnd/>
          </a:ln>
          <a:effectLst/>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8" name="Line 14"/>
          <p:cNvSpPr>
            <a:spLocks noChangeShapeType="1"/>
          </p:cNvSpPr>
          <p:nvPr/>
        </p:nvSpPr>
        <p:spPr bwMode="auto">
          <a:xfrm>
            <a:off x="2613025" y="5609531"/>
            <a:ext cx="3175" cy="21272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59" name="Line 15"/>
          <p:cNvSpPr>
            <a:spLocks noChangeShapeType="1"/>
          </p:cNvSpPr>
          <p:nvPr/>
        </p:nvSpPr>
        <p:spPr bwMode="auto">
          <a:xfrm>
            <a:off x="2606675" y="5811144"/>
            <a:ext cx="520700" cy="1587"/>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0" name="Line 16"/>
          <p:cNvSpPr>
            <a:spLocks noChangeShapeType="1"/>
          </p:cNvSpPr>
          <p:nvPr/>
        </p:nvSpPr>
        <p:spPr bwMode="auto">
          <a:xfrm flipV="1">
            <a:off x="3108325" y="4974531"/>
            <a:ext cx="0" cy="842963"/>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1" name="Line 17"/>
          <p:cNvSpPr>
            <a:spLocks noChangeShapeType="1"/>
          </p:cNvSpPr>
          <p:nvPr/>
        </p:nvSpPr>
        <p:spPr bwMode="auto">
          <a:xfrm>
            <a:off x="3087688" y="5001519"/>
            <a:ext cx="336550" cy="1587"/>
          </a:xfrm>
          <a:prstGeom prst="line">
            <a:avLst/>
          </a:prstGeom>
          <a:noFill/>
          <a:ln w="38100">
            <a:solidFill>
              <a:schemeClr val="tx1"/>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nvGrpSpPr>
          <p:cNvPr id="2" name="Group 18"/>
          <p:cNvGrpSpPr>
            <a:grpSpLocks/>
          </p:cNvGrpSpPr>
          <p:nvPr/>
        </p:nvGrpSpPr>
        <p:grpSpPr bwMode="auto">
          <a:xfrm>
            <a:off x="2441575" y="5334894"/>
            <a:ext cx="342900" cy="274637"/>
            <a:chOff x="5504" y="8144"/>
            <a:chExt cx="291" cy="236"/>
          </a:xfrm>
        </p:grpSpPr>
        <p:sp>
          <p:nvSpPr>
            <p:cNvPr id="441363" name="Rectangle 19"/>
            <p:cNvSpPr>
              <a:spLocks noChangeArrowheads="1"/>
            </p:cNvSpPr>
            <p:nvPr/>
          </p:nvSpPr>
          <p:spPr bwMode="auto">
            <a:xfrm>
              <a:off x="5577" y="8233"/>
              <a:ext cx="155" cy="147"/>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4" name="Rectangle 20"/>
            <p:cNvSpPr>
              <a:spLocks noChangeArrowheads="1"/>
            </p:cNvSpPr>
            <p:nvPr/>
          </p:nvSpPr>
          <p:spPr bwMode="auto">
            <a:xfrm>
              <a:off x="5504" y="8144"/>
              <a:ext cx="291" cy="106"/>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sp>
        <p:nvSpPr>
          <p:cNvPr id="441365" name="Rectangle 21"/>
          <p:cNvSpPr>
            <a:spLocks noChangeArrowheads="1"/>
          </p:cNvSpPr>
          <p:nvPr/>
        </p:nvSpPr>
        <p:spPr bwMode="auto">
          <a:xfrm>
            <a:off x="3468688" y="4707831"/>
            <a:ext cx="107950" cy="393700"/>
          </a:xfrm>
          <a:prstGeom prst="rect">
            <a:avLst/>
          </a:prstGeom>
          <a:solidFill>
            <a:srgbClr val="0000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6" name="Line 22"/>
          <p:cNvSpPr>
            <a:spLocks noChangeShapeType="1"/>
          </p:cNvSpPr>
          <p:nvPr/>
        </p:nvSpPr>
        <p:spPr bwMode="auto">
          <a:xfrm flipV="1">
            <a:off x="1689100" y="4207769"/>
            <a:ext cx="1588" cy="392112"/>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7" name="Line 23"/>
          <p:cNvSpPr>
            <a:spLocks noChangeShapeType="1"/>
          </p:cNvSpPr>
          <p:nvPr/>
        </p:nvSpPr>
        <p:spPr bwMode="auto">
          <a:xfrm flipV="1">
            <a:off x="1666875" y="4217294"/>
            <a:ext cx="1846263" cy="317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8" name="Line 24"/>
          <p:cNvSpPr>
            <a:spLocks noChangeShapeType="1"/>
          </p:cNvSpPr>
          <p:nvPr/>
        </p:nvSpPr>
        <p:spPr bwMode="auto">
          <a:xfrm flipV="1">
            <a:off x="1431925" y="4593531"/>
            <a:ext cx="268288" cy="1588"/>
          </a:xfrm>
          <a:prstGeom prst="line">
            <a:avLst/>
          </a:prstGeom>
          <a:noFill/>
          <a:ln w="38100">
            <a:solidFill>
              <a:schemeClr val="tx1"/>
            </a:solidFill>
            <a:round/>
            <a:headEnd type="triangle" w="med" len="me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69" name="Rectangle 25"/>
          <p:cNvSpPr>
            <a:spLocks noChangeArrowheads="1"/>
          </p:cNvSpPr>
          <p:nvPr/>
        </p:nvSpPr>
        <p:spPr bwMode="auto">
          <a:xfrm>
            <a:off x="3468688" y="4109344"/>
            <a:ext cx="107950" cy="393700"/>
          </a:xfrm>
          <a:prstGeom prst="rect">
            <a:avLst/>
          </a:prstGeom>
          <a:solidFill>
            <a:srgbClr val="FFCC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0" name="AutoShape 26"/>
          <p:cNvSpPr>
            <a:spLocks noChangeArrowheads="1"/>
          </p:cNvSpPr>
          <p:nvPr/>
        </p:nvSpPr>
        <p:spPr bwMode="auto">
          <a:xfrm rot="16200000" flipH="1">
            <a:off x="7747794" y="4402238"/>
            <a:ext cx="419100" cy="334962"/>
          </a:xfrm>
          <a:prstGeom prst="flowChartManualOperation">
            <a:avLst/>
          </a:prstGeom>
          <a:solidFill>
            <a:srgbClr val="FF00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1" name="Oval 27"/>
          <p:cNvSpPr>
            <a:spLocks noChangeArrowheads="1"/>
          </p:cNvSpPr>
          <p:nvPr/>
        </p:nvSpPr>
        <p:spPr bwMode="auto">
          <a:xfrm flipH="1">
            <a:off x="5062538" y="3209231"/>
            <a:ext cx="2746375" cy="2743200"/>
          </a:xfrm>
          <a:prstGeom prst="ellipse">
            <a:avLst/>
          </a:prstGeom>
          <a:solidFill>
            <a:srgbClr val="FFFFFF">
              <a:alpha val="90000"/>
            </a:srgbClr>
          </a:solid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2" name="Line 28"/>
          <p:cNvSpPr>
            <a:spLocks noChangeShapeType="1"/>
          </p:cNvSpPr>
          <p:nvPr/>
        </p:nvSpPr>
        <p:spPr bwMode="auto">
          <a:xfrm flipH="1" flipV="1">
            <a:off x="7516813" y="4172844"/>
            <a:ext cx="1587" cy="401637"/>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3" name="Line 29"/>
          <p:cNvSpPr>
            <a:spLocks noChangeShapeType="1"/>
          </p:cNvSpPr>
          <p:nvPr/>
        </p:nvSpPr>
        <p:spPr bwMode="auto">
          <a:xfrm flipH="1" flipV="1">
            <a:off x="5673725" y="4185544"/>
            <a:ext cx="1865313" cy="3175"/>
          </a:xfrm>
          <a:prstGeom prst="line">
            <a:avLst/>
          </a:prstGeom>
          <a:noFill/>
          <a:ln w="38100">
            <a:solidFill>
              <a:schemeClr val="tx1"/>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4" name="Line 30"/>
          <p:cNvSpPr>
            <a:spLocks noChangeShapeType="1"/>
          </p:cNvSpPr>
          <p:nvPr/>
        </p:nvSpPr>
        <p:spPr bwMode="auto">
          <a:xfrm flipH="1" flipV="1">
            <a:off x="7507288" y="4566544"/>
            <a:ext cx="268287" cy="3175"/>
          </a:xfrm>
          <a:prstGeom prst="line">
            <a:avLst/>
          </a:prstGeom>
          <a:noFill/>
          <a:ln w="38100">
            <a:solidFill>
              <a:schemeClr val="tx1"/>
            </a:solidFill>
            <a:round/>
            <a:headEnd type="triangle" w="med" len="me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5" name="Rectangle 31"/>
          <p:cNvSpPr>
            <a:spLocks noChangeArrowheads="1"/>
          </p:cNvSpPr>
          <p:nvPr/>
        </p:nvSpPr>
        <p:spPr bwMode="auto">
          <a:xfrm flipH="1">
            <a:off x="5630863" y="4083944"/>
            <a:ext cx="106362" cy="392112"/>
          </a:xfrm>
          <a:prstGeom prst="rect">
            <a:avLst/>
          </a:prstGeom>
          <a:solidFill>
            <a:srgbClr val="FFCC00"/>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6" name="Line 32"/>
          <p:cNvSpPr>
            <a:spLocks noChangeShapeType="1"/>
          </p:cNvSpPr>
          <p:nvPr/>
        </p:nvSpPr>
        <p:spPr bwMode="auto">
          <a:xfrm flipV="1">
            <a:off x="977900" y="4820544"/>
            <a:ext cx="246063" cy="62706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7" name="Text Box 33"/>
          <p:cNvSpPr txBox="1">
            <a:spLocks noChangeArrowheads="1"/>
          </p:cNvSpPr>
          <p:nvPr/>
        </p:nvSpPr>
        <p:spPr bwMode="auto">
          <a:xfrm>
            <a:off x="7529513" y="5388869"/>
            <a:ext cx="1538287" cy="50323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2000" kern="1200" dirty="0">
                <a:solidFill>
                  <a:srgbClr val="FFFFFF"/>
                </a:solidFill>
                <a:latin typeface="Tahoma" pitchFamily="34" charset="0"/>
                <a:ea typeface="ＭＳ Ｐゴシック" charset="-128"/>
                <a:cs typeface="+mn-cs"/>
              </a:rPr>
              <a:t>Thruster</a:t>
            </a:r>
          </a:p>
        </p:txBody>
      </p:sp>
      <p:sp>
        <p:nvSpPr>
          <p:cNvPr id="441378" name="Line 34"/>
          <p:cNvSpPr>
            <a:spLocks noChangeShapeType="1"/>
          </p:cNvSpPr>
          <p:nvPr/>
        </p:nvSpPr>
        <p:spPr bwMode="auto">
          <a:xfrm flipH="1" flipV="1">
            <a:off x="2797174" y="5839719"/>
            <a:ext cx="330200" cy="339725"/>
          </a:xfrm>
          <a:prstGeom prst="line">
            <a:avLst/>
          </a:prstGeom>
          <a:noFill/>
          <a:ln w="31750">
            <a:solidFill>
              <a:srgbClr val="33CC33"/>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79" name="Line 35"/>
          <p:cNvSpPr>
            <a:spLocks noChangeShapeType="1"/>
          </p:cNvSpPr>
          <p:nvPr/>
        </p:nvSpPr>
        <p:spPr bwMode="auto">
          <a:xfrm flipH="1" flipV="1">
            <a:off x="3562350" y="5153919"/>
            <a:ext cx="558800" cy="51911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0" name="Text Box 36"/>
          <p:cNvSpPr txBox="1">
            <a:spLocks noChangeArrowheads="1"/>
          </p:cNvSpPr>
          <p:nvPr/>
        </p:nvSpPr>
        <p:spPr bwMode="auto">
          <a:xfrm>
            <a:off x="2139950" y="2852936"/>
            <a:ext cx="5024438" cy="452438"/>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kern="1200" dirty="0">
                <a:solidFill>
                  <a:srgbClr val="FF5050"/>
                </a:solidFill>
                <a:latin typeface="Tahoma" pitchFamily="34" charset="0"/>
                <a:ea typeface="ＭＳ Ｐゴシック" charset="-128"/>
                <a:cs typeface="+mn-cs"/>
              </a:rPr>
              <a:t>Displacement Signal between S/C and Mirror</a:t>
            </a:r>
          </a:p>
        </p:txBody>
      </p:sp>
      <p:sp>
        <p:nvSpPr>
          <p:cNvPr id="441381" name="Line 37"/>
          <p:cNvSpPr>
            <a:spLocks noChangeShapeType="1"/>
          </p:cNvSpPr>
          <p:nvPr/>
        </p:nvSpPr>
        <p:spPr bwMode="auto">
          <a:xfrm flipH="1">
            <a:off x="2843212" y="3160947"/>
            <a:ext cx="588963" cy="989671"/>
          </a:xfrm>
          <a:prstGeom prst="line">
            <a:avLst/>
          </a:prstGeom>
          <a:noFill/>
          <a:ln w="38100">
            <a:solidFill>
              <a:srgbClr val="FF5050"/>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2" name="Line 38"/>
          <p:cNvSpPr>
            <a:spLocks noChangeShapeType="1"/>
          </p:cNvSpPr>
          <p:nvPr/>
        </p:nvSpPr>
        <p:spPr bwMode="auto">
          <a:xfrm flipH="1">
            <a:off x="3575050" y="3669606"/>
            <a:ext cx="465138" cy="385763"/>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3" name="Line 39"/>
          <p:cNvSpPr>
            <a:spLocks noChangeShapeType="1"/>
          </p:cNvSpPr>
          <p:nvPr/>
        </p:nvSpPr>
        <p:spPr bwMode="auto">
          <a:xfrm flipH="1" flipV="1">
            <a:off x="7967663" y="4815781"/>
            <a:ext cx="246062" cy="625475"/>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4" name="Line 40"/>
          <p:cNvSpPr>
            <a:spLocks noChangeShapeType="1"/>
          </p:cNvSpPr>
          <p:nvPr/>
        </p:nvSpPr>
        <p:spPr bwMode="auto">
          <a:xfrm>
            <a:off x="5180013" y="3642619"/>
            <a:ext cx="465137" cy="385762"/>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5" name="Text Box 41"/>
          <p:cNvSpPr txBox="1">
            <a:spLocks noChangeArrowheads="1"/>
          </p:cNvSpPr>
          <p:nvPr/>
        </p:nvSpPr>
        <p:spPr bwMode="auto">
          <a:xfrm>
            <a:off x="4127500" y="4950728"/>
            <a:ext cx="1042988" cy="485775"/>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2000" kern="1200" dirty="0">
                <a:solidFill>
                  <a:srgbClr val="FFFFFF"/>
                </a:solidFill>
                <a:latin typeface="Tahoma" pitchFamily="34" charset="0"/>
                <a:ea typeface="ＭＳ Ｐゴシック" charset="-128"/>
                <a:cs typeface="+mn-cs"/>
              </a:rPr>
              <a:t>Mirror</a:t>
            </a:r>
          </a:p>
        </p:txBody>
      </p:sp>
      <p:sp>
        <p:nvSpPr>
          <p:cNvPr id="441386" name="Line 42"/>
          <p:cNvSpPr>
            <a:spLocks noChangeShapeType="1"/>
          </p:cNvSpPr>
          <p:nvPr/>
        </p:nvSpPr>
        <p:spPr bwMode="auto">
          <a:xfrm flipH="1" flipV="1">
            <a:off x="3860800" y="4953894"/>
            <a:ext cx="320675" cy="147637"/>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7" name="Line 43"/>
          <p:cNvSpPr>
            <a:spLocks noChangeShapeType="1"/>
          </p:cNvSpPr>
          <p:nvPr/>
        </p:nvSpPr>
        <p:spPr bwMode="auto">
          <a:xfrm flipV="1">
            <a:off x="5032375" y="4926906"/>
            <a:ext cx="320675" cy="147638"/>
          </a:xfrm>
          <a:prstGeom prst="line">
            <a:avLst/>
          </a:prstGeom>
          <a:noFill/>
          <a:ln w="25400">
            <a:solidFill>
              <a:srgbClr val="969696"/>
            </a:solidFill>
            <a:round/>
            <a:headEnd/>
            <a:tailEnd type="triangle" w="med" len="me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8" name="Line 44"/>
          <p:cNvSpPr>
            <a:spLocks noChangeShapeType="1"/>
          </p:cNvSpPr>
          <p:nvPr/>
        </p:nvSpPr>
        <p:spPr bwMode="auto">
          <a:xfrm>
            <a:off x="5702300" y="3187936"/>
            <a:ext cx="608013" cy="910295"/>
          </a:xfrm>
          <a:prstGeom prst="line">
            <a:avLst/>
          </a:prstGeom>
          <a:noFill/>
          <a:ln w="38100">
            <a:solidFill>
              <a:srgbClr val="FF5050"/>
            </a:solidFill>
            <a:round/>
            <a:headEnd/>
            <a:tailEnd type="stealth" w="lg" len="lg"/>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89" name="Freeform 45"/>
          <p:cNvSpPr>
            <a:spLocks/>
          </p:cNvSpPr>
          <p:nvPr/>
        </p:nvSpPr>
        <p:spPr bwMode="auto">
          <a:xfrm>
            <a:off x="3876675" y="4509394"/>
            <a:ext cx="1454150" cy="198437"/>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nvGrpSpPr>
          <p:cNvPr id="3" name="Group 46"/>
          <p:cNvGrpSpPr>
            <a:grpSpLocks/>
          </p:cNvGrpSpPr>
          <p:nvPr/>
        </p:nvGrpSpPr>
        <p:grpSpPr bwMode="auto">
          <a:xfrm flipH="1">
            <a:off x="4616450" y="4198244"/>
            <a:ext cx="914400" cy="758825"/>
            <a:chOff x="4785" y="11039"/>
            <a:chExt cx="829" cy="688"/>
          </a:xfrm>
        </p:grpSpPr>
        <p:sp>
          <p:nvSpPr>
            <p:cNvPr id="441391" name="Freeform 4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2" name="Line 48"/>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3" name="Line 49"/>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4" name="Line 50"/>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5" name="Arc 5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sp>
        <p:nvSpPr>
          <p:cNvPr id="441402" name="Line 58"/>
          <p:cNvSpPr>
            <a:spLocks noChangeShapeType="1"/>
          </p:cNvSpPr>
          <p:nvPr/>
        </p:nvSpPr>
        <p:spPr bwMode="auto">
          <a:xfrm flipV="1">
            <a:off x="2017713" y="4606231"/>
            <a:ext cx="1901825" cy="1588"/>
          </a:xfrm>
          <a:prstGeom prst="line">
            <a:avLst/>
          </a:prstGeom>
          <a:noFill/>
          <a:ln w="57150">
            <a:solidFill>
              <a:srgbClr val="00FF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3" name="Rectangle 59"/>
          <p:cNvSpPr>
            <a:spLocks noChangeArrowheads="1"/>
          </p:cNvSpPr>
          <p:nvPr/>
        </p:nvSpPr>
        <p:spPr bwMode="auto">
          <a:xfrm>
            <a:off x="1806575" y="4461769"/>
            <a:ext cx="534988" cy="280987"/>
          </a:xfrm>
          <a:prstGeom prst="rect">
            <a:avLst/>
          </a:prstGeom>
          <a:solidFill>
            <a:srgbClr val="00CCFF"/>
          </a:solid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4" name="Rectangle 60"/>
          <p:cNvSpPr>
            <a:spLocks noChangeArrowheads="1"/>
          </p:cNvSpPr>
          <p:nvPr/>
        </p:nvSpPr>
        <p:spPr bwMode="auto">
          <a:xfrm rot="2679310">
            <a:off x="2555875" y="4476056"/>
            <a:ext cx="57150" cy="269875"/>
          </a:xfrm>
          <a:prstGeom prst="rect">
            <a:avLst/>
          </a:prstGeom>
          <a:noFill/>
          <a:ln w="28575">
            <a:solidFill>
              <a:srgbClr val="000000"/>
            </a:solidFill>
            <a:miter lim="800000"/>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5" name="Text Box 61"/>
          <p:cNvSpPr txBox="1">
            <a:spLocks noChangeArrowheads="1"/>
          </p:cNvSpPr>
          <p:nvPr/>
        </p:nvSpPr>
        <p:spPr bwMode="auto">
          <a:xfrm>
            <a:off x="1760538" y="3502919"/>
            <a:ext cx="1009650" cy="360362"/>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kern="1200" dirty="0">
                <a:solidFill>
                  <a:srgbClr val="5F5F5F"/>
                </a:solidFill>
                <a:latin typeface="Tahoma" pitchFamily="34" charset="0"/>
                <a:ea typeface="ＭＳ Ｐゴシック" charset="-128"/>
                <a:cs typeface="+mn-cs"/>
              </a:rPr>
              <a:t>S/C 1</a:t>
            </a:r>
          </a:p>
        </p:txBody>
      </p:sp>
      <p:sp>
        <p:nvSpPr>
          <p:cNvPr id="441406" name="Text Box 62"/>
          <p:cNvSpPr txBox="1">
            <a:spLocks noChangeArrowheads="1"/>
          </p:cNvSpPr>
          <p:nvPr/>
        </p:nvSpPr>
        <p:spPr bwMode="auto">
          <a:xfrm>
            <a:off x="6369050" y="3431481"/>
            <a:ext cx="1009650" cy="360363"/>
          </a:xfrm>
          <a:prstGeom prst="rect">
            <a:avLst/>
          </a:prstGeom>
          <a:noFill/>
          <a:ln w="9525">
            <a:noFill/>
            <a:miter lim="800000"/>
            <a:headEnd/>
            <a:tailEnd/>
          </a:ln>
        </p:spPr>
        <p:txBody>
          <a:bodyPr lIns="74295" tIns="8890" rIns="74295" bIns="8890"/>
          <a:lstStyle/>
          <a:p>
            <a:pPr algn="ctr" rtl="0" fontAlgn="base">
              <a:spcBef>
                <a:spcPct val="0"/>
              </a:spcBef>
              <a:spcAft>
                <a:spcPct val="0"/>
              </a:spcAft>
              <a:buNone/>
            </a:pPr>
            <a:r>
              <a:rPr kumimoji="1" lang="en-US" altLang="ja-JP" b="1" kern="1200" dirty="0">
                <a:solidFill>
                  <a:srgbClr val="5F5F5F"/>
                </a:solidFill>
                <a:latin typeface="Tahoma" pitchFamily="34" charset="0"/>
                <a:ea typeface="ＭＳ Ｐゴシック" charset="-128"/>
                <a:cs typeface="+mn-cs"/>
              </a:rPr>
              <a:t>S/C 2</a:t>
            </a:r>
          </a:p>
        </p:txBody>
      </p:sp>
      <p:sp>
        <p:nvSpPr>
          <p:cNvPr id="441407" name="Text Box 63"/>
          <p:cNvSpPr txBox="1">
            <a:spLocks noChangeArrowheads="1"/>
          </p:cNvSpPr>
          <p:nvPr/>
        </p:nvSpPr>
        <p:spPr bwMode="auto">
          <a:xfrm>
            <a:off x="7308304" y="6165304"/>
            <a:ext cx="1809750" cy="307777"/>
          </a:xfrm>
          <a:prstGeom prst="rect">
            <a:avLst/>
          </a:prstGeom>
          <a:noFill/>
          <a:ln w="9525" algn="ctr">
            <a:noFill/>
            <a:miter lim="800000"/>
            <a:headEnd/>
            <a:tailEnd/>
          </a:ln>
          <a:effectLst/>
        </p:spPr>
        <p:txBody>
          <a:bodyPr>
            <a:spAutoFit/>
          </a:bodyPr>
          <a:lstStyle/>
          <a:p>
            <a:pPr algn="l">
              <a:buSzPct val="70000"/>
              <a:buNone/>
            </a:pPr>
            <a:r>
              <a:rPr kumimoji="1" lang="en-US" altLang="ja-JP" sz="1400" kern="1200" dirty="0">
                <a:solidFill>
                  <a:srgbClr val="5F5F5F"/>
                </a:solidFill>
                <a:latin typeface="Tahoma" pitchFamily="34" charset="0"/>
                <a:ea typeface="ＭＳ Ｐゴシック" charset="-128"/>
                <a:cs typeface="+mn-cs"/>
              </a:rPr>
              <a:t>Fig: S. Kawamura</a:t>
            </a:r>
          </a:p>
        </p:txBody>
      </p:sp>
      <p:sp>
        <p:nvSpPr>
          <p:cNvPr id="441408" name="Rectangle 64"/>
          <p:cNvSpPr>
            <a:spLocks noChangeArrowheads="1"/>
          </p:cNvSpPr>
          <p:nvPr/>
        </p:nvSpPr>
        <p:spPr bwMode="auto">
          <a:xfrm>
            <a:off x="716296" y="859836"/>
            <a:ext cx="8154988" cy="1865126"/>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None/>
            </a:pPr>
            <a:r>
              <a:rPr kumimoji="1" lang="en-US" altLang="ja-JP" kern="1200" dirty="0">
                <a:solidFill>
                  <a:srgbClr val="CCFFCC"/>
                </a:solidFill>
                <a:effectLst>
                  <a:outerShdw blurRad="38100" dist="38100" dir="2700000" algn="tl">
                    <a:srgbClr val="000000">
                      <a:alpha val="43137"/>
                    </a:srgbClr>
                  </a:outerShdw>
                </a:effectLst>
                <a:latin typeface="Tahoma" pitchFamily="34" charset="0"/>
                <a:ea typeface="HGP創英角ｺﾞｼｯｸUB" pitchFamily="50" charset="-128"/>
                <a:cs typeface="+mn-cs"/>
              </a:rPr>
              <a:t>Cavity length change</a:t>
            </a:r>
          </a:p>
          <a:p>
            <a:pPr algn="l">
              <a:lnSpc>
                <a:spcPct val="120000"/>
              </a:lnSpc>
              <a:buClr>
                <a:srgbClr val="003366"/>
              </a:buClr>
              <a:buSzPct val="70000"/>
              <a:buNone/>
            </a:pPr>
            <a:r>
              <a:rPr kumimoji="1" lang="en-US" altLang="ja-JP" kern="1200" dirty="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cs typeface="+mn-cs"/>
              </a:rPr>
              <a:t>      PDH error signal </a:t>
            </a:r>
            <a:r>
              <a:rPr kumimoji="1" lang="en-US" altLang="ja-JP" kern="1200" dirty="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cs typeface="+mn-cs"/>
                <a:sym typeface="Wingdings" pitchFamily="2" charset="2"/>
              </a:rPr>
              <a:t>  Mirror </a:t>
            </a:r>
            <a:r>
              <a:rPr kumimoji="1" lang="en-US" altLang="ja-JP" kern="12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cs typeface="+mn-cs"/>
                <a:sym typeface="Wingdings" pitchFamily="2" charset="2"/>
              </a:rPr>
              <a:t>position </a:t>
            </a:r>
            <a:r>
              <a:rPr kumimoji="1" lang="en-US" altLang="ja-JP" kern="1200" dirty="0" smtClean="0">
                <a:solidFill>
                  <a:srgbClr val="DDDDDD"/>
                </a:solidFill>
                <a:effectLst>
                  <a:outerShdw blurRad="38100" dist="38100" dir="2700000" algn="tl">
                    <a:srgbClr val="000000">
                      <a:alpha val="43137"/>
                    </a:srgbClr>
                  </a:outerShdw>
                </a:effectLst>
                <a:latin typeface="Tahoma" pitchFamily="34" charset="0"/>
                <a:ea typeface="HGP創英角ｺﾞｼｯｸUB" pitchFamily="50" charset="-128"/>
                <a:cs typeface="+mn-cs"/>
                <a:sym typeface="Wingdings" pitchFamily="2" charset="2"/>
              </a:rPr>
              <a:t>(</a:t>
            </a:r>
            <a:r>
              <a:rPr lang="en-US" altLang="ja-JP" dirty="0" smtClean="0">
                <a:solidFill>
                  <a:srgbClr val="DDDDDD"/>
                </a:solidFill>
                <a:effectLst>
                  <a:outerShdw blurRad="38100" dist="38100" dir="2700000" algn="tl">
                    <a:srgbClr val="000000">
                      <a:alpha val="43137"/>
                    </a:srgbClr>
                  </a:outerShdw>
                </a:effectLst>
                <a:sym typeface="Wingdings" pitchFamily="2" charset="2"/>
              </a:rPr>
              <a:t>+</a:t>
            </a:r>
            <a:r>
              <a:rPr kumimoji="1" lang="en-US" altLang="ja-JP" kern="1200" dirty="0" smtClean="0">
                <a:solidFill>
                  <a:srgbClr val="DDDDDD"/>
                </a:solidFill>
                <a:effectLst>
                  <a:outerShdw blurRad="38100" dist="38100" dir="2700000" algn="tl">
                    <a:srgbClr val="000000">
                      <a:alpha val="43137"/>
                    </a:srgbClr>
                  </a:outerShdw>
                </a:effectLst>
                <a:latin typeface="Tahoma" pitchFamily="34" charset="0"/>
                <a:ea typeface="HGP創英角ｺﾞｼｯｸUB" pitchFamily="50" charset="-128"/>
                <a:cs typeface="+mn-cs"/>
                <a:sym typeface="Wingdings" pitchFamily="2" charset="2"/>
              </a:rPr>
              <a:t>Laser freq.)</a:t>
            </a:r>
            <a:endParaRPr kumimoji="1" lang="en-US" altLang="ja-JP" kern="1200" dirty="0">
              <a:solidFill>
                <a:srgbClr val="DDDDDD"/>
              </a:solidFill>
              <a:effectLst>
                <a:outerShdw blurRad="38100" dist="38100" dir="2700000" algn="tl">
                  <a:srgbClr val="000000">
                    <a:alpha val="43137"/>
                  </a:srgbClr>
                </a:outerShdw>
              </a:effectLst>
              <a:latin typeface="Tahoma" pitchFamily="34" charset="0"/>
              <a:ea typeface="HGP創英角ｺﾞｼｯｸUB" pitchFamily="50" charset="-128"/>
              <a:cs typeface="+mn-cs"/>
              <a:sym typeface="Wingdings" pitchFamily="2" charset="2"/>
            </a:endParaRPr>
          </a:p>
          <a:p>
            <a:pPr algn="l">
              <a:lnSpc>
                <a:spcPct val="120000"/>
              </a:lnSpc>
              <a:buClr>
                <a:srgbClr val="003366"/>
              </a:buClr>
              <a:buSzPct val="70000"/>
              <a:buNone/>
            </a:pPr>
            <a:r>
              <a:rPr kumimoji="1" lang="en-US" altLang="ja-JP" kern="1200" dirty="0">
                <a:solidFill>
                  <a:srgbClr val="FFCCFF"/>
                </a:solidFill>
                <a:effectLst>
                  <a:outerShdw blurRad="38100" dist="38100" dir="2700000" algn="tl">
                    <a:srgbClr val="000000">
                      <a:alpha val="43137"/>
                    </a:srgbClr>
                  </a:outerShdw>
                </a:effectLst>
                <a:latin typeface="Tahoma" pitchFamily="34" charset="0"/>
                <a:ea typeface="HGP創英角ｺﾞｼｯｸUB" pitchFamily="50" charset="-128"/>
                <a:cs typeface="+mn-cs"/>
                <a:sym typeface="Wingdings" pitchFamily="2" charset="2"/>
              </a:rPr>
              <a:t>Relative motion between mirror and S/C</a:t>
            </a:r>
          </a:p>
          <a:p>
            <a:pPr algn="l">
              <a:lnSpc>
                <a:spcPct val="120000"/>
              </a:lnSpc>
              <a:buClr>
                <a:srgbClr val="003366"/>
              </a:buClr>
              <a:buSzPct val="70000"/>
              <a:buNone/>
            </a:pPr>
            <a:r>
              <a:rPr kumimoji="1" lang="en-US" altLang="ja-JP" kern="1200" dirty="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cs typeface="+mn-cs"/>
                <a:sym typeface="Wingdings" pitchFamily="2" charset="2"/>
              </a:rPr>
              <a:t>      Local sensor          S/C thruster </a:t>
            </a:r>
            <a:endParaRPr kumimoji="1" lang="en-US" altLang="ja-JP" kern="1200" dirty="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cs typeface="+mn-cs"/>
            </a:endParaRPr>
          </a:p>
        </p:txBody>
      </p:sp>
      <p:grpSp>
        <p:nvGrpSpPr>
          <p:cNvPr id="4" name="Group 52"/>
          <p:cNvGrpSpPr>
            <a:grpSpLocks/>
          </p:cNvGrpSpPr>
          <p:nvPr/>
        </p:nvGrpSpPr>
        <p:grpSpPr bwMode="auto">
          <a:xfrm>
            <a:off x="3676650" y="4225231"/>
            <a:ext cx="914400" cy="758825"/>
            <a:chOff x="4785" y="11039"/>
            <a:chExt cx="829" cy="688"/>
          </a:xfrm>
        </p:grpSpPr>
        <p:sp>
          <p:nvSpPr>
            <p:cNvPr id="441397" name="Freeform 5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8" name="Line 54"/>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399" name="Line 55"/>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0" name="Line 56"/>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sp>
          <p:nvSpPr>
            <p:cNvPr id="441401" name="Arc 5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ＭＳ Ｐゴシック" charset="-128"/>
                <a:cs typeface="+mn-cs"/>
              </a:endParaRPr>
            </a:p>
          </p:txBody>
        </p:sp>
      </p:grpSp>
      <p:sp>
        <p:nvSpPr>
          <p:cNvPr id="5" name="角丸四角形 4"/>
          <p:cNvSpPr/>
          <p:nvPr/>
        </p:nvSpPr>
        <p:spPr bwMode="auto">
          <a:xfrm>
            <a:off x="489284" y="859836"/>
            <a:ext cx="7931224" cy="1865126"/>
          </a:xfrm>
          <a:prstGeom prst="roundRect">
            <a:avLst>
              <a:gd name="adj" fmla="val 10646"/>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bwMode="auto">
          <a:xfrm>
            <a:off x="1315988" y="3573016"/>
            <a:ext cx="5776292" cy="1414564"/>
          </a:xfrm>
          <a:prstGeom prst="roundRect">
            <a:avLst>
              <a:gd name="adj" fmla="val 4342"/>
            </a:avLst>
          </a:prstGeom>
          <a:solidFill>
            <a:srgbClr val="FFCCFF">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71" name="角丸四角形 70"/>
          <p:cNvSpPr/>
          <p:nvPr/>
        </p:nvSpPr>
        <p:spPr bwMode="auto">
          <a:xfrm>
            <a:off x="1190212" y="942592"/>
            <a:ext cx="5902068" cy="1343400"/>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441346" name="Rectangle 2"/>
          <p:cNvSpPr>
            <a:spLocks noGrp="1" noChangeArrowheads="1"/>
          </p:cNvSpPr>
          <p:nvPr>
            <p:ph type="title"/>
          </p:nvPr>
        </p:nvSpPr>
        <p:spPr/>
        <p:txBody>
          <a:bodyPr/>
          <a:lstStyle/>
          <a:p>
            <a:r>
              <a:rPr lang="en-US" altLang="ja-JP" dirty="0" smtClean="0"/>
              <a:t>Requirements</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DDDDDD"/>
                </a:solidFill>
                <a:latin typeface="Tahoma"/>
                <a:ea typeface="HGP創英角ｺﾞｼｯｸUB"/>
                <a:cs typeface="+mn-cs"/>
              </a:rPr>
              <a:t>10th International LISA Symposium</a:t>
            </a:r>
            <a:r>
              <a:rPr lang="ja-JP" altLang="en-US" sz="1200" kern="1200" smtClean="0">
                <a:solidFill>
                  <a:srgbClr val="DDDDDD"/>
                </a:solidFill>
                <a:latin typeface="Tahoma"/>
                <a:ea typeface="HGP創英角ｺﾞｼｯｸUB"/>
                <a:cs typeface="+mn-cs"/>
              </a:rPr>
              <a:t>　</a:t>
            </a:r>
            <a:r>
              <a:rPr lang="en-US" altLang="ja-JP" sz="1200" kern="1200" smtClean="0">
                <a:solidFill>
                  <a:srgbClr val="DDDDDD"/>
                </a:solidFill>
                <a:latin typeface="Tahoma"/>
                <a:ea typeface="HGP創英角ｺﾞｼｯｸUB"/>
                <a:cs typeface="+mn-cs"/>
              </a:rPr>
              <a:t>(May 19th, 2014, Florida, USA)</a:t>
            </a:r>
            <a:endParaRPr lang="en-US" altLang="ja-JP" sz="1200" kern="1200" dirty="0">
              <a:solidFill>
                <a:srgbClr val="DDDDDD"/>
              </a:solidFill>
              <a:latin typeface="Tahoma"/>
              <a:ea typeface="HGP創英角ｺﾞｼｯｸUB"/>
              <a:cs typeface="+mn-cs"/>
            </a:endParaRPr>
          </a:p>
        </p:txBody>
      </p:sp>
      <p:sp>
        <p:nvSpPr>
          <p:cNvPr id="441408" name="Rectangle 64"/>
          <p:cNvSpPr>
            <a:spLocks noChangeArrowheads="1"/>
          </p:cNvSpPr>
          <p:nvPr/>
        </p:nvSpPr>
        <p:spPr bwMode="auto">
          <a:xfrm>
            <a:off x="1285852" y="939961"/>
            <a:ext cx="6030928" cy="904863"/>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b="1" dirty="0" smtClean="0">
                <a:solidFill>
                  <a:srgbClr val="CCFFCC"/>
                </a:solidFill>
                <a:effectLst>
                  <a:outerShdw blurRad="38100" dist="38100" dir="2700000" algn="tl">
                    <a:srgbClr val="000000">
                      <a:alpha val="43137"/>
                    </a:srgbClr>
                  </a:outerShdw>
                </a:effectLst>
              </a:rPr>
              <a:t>Displacement</a:t>
            </a:r>
            <a:r>
              <a:rPr kumimoji="1" lang="en-US" altLang="ja-JP" b="1" kern="1200" dirty="0" smtClean="0">
                <a:solidFill>
                  <a:srgbClr val="CCFFCC"/>
                </a:solidFill>
                <a:effectLst>
                  <a:outerShdw blurRad="38100" dist="38100" dir="2700000" algn="tl">
                    <a:srgbClr val="000000">
                      <a:alpha val="43137"/>
                    </a:srgbClr>
                  </a:outerShdw>
                </a:effectLst>
              </a:rPr>
              <a:t> Noise</a:t>
            </a:r>
            <a:endParaRPr kumimoji="1" lang="en-US" altLang="ja-JP" b="1" kern="1200" dirty="0">
              <a:solidFill>
                <a:srgbClr val="CCFFCC"/>
              </a:solidFill>
              <a:effectLst>
                <a:outerShdw blurRad="38100" dist="38100" dir="2700000" algn="tl">
                  <a:srgbClr val="000000">
                    <a:alpha val="43137"/>
                  </a:srgbClr>
                </a:outerShdw>
              </a:effectLst>
            </a:endParaRPr>
          </a:p>
          <a:p>
            <a:pPr algn="l">
              <a:lnSpc>
                <a:spcPct val="110000"/>
              </a:lnSpc>
              <a:buClr>
                <a:srgbClr val="003366"/>
              </a:buClr>
              <a:buSzPct val="70000"/>
              <a:buNone/>
            </a:pPr>
            <a:r>
              <a:rPr kumimoji="1" lang="en-US" altLang="ja-JP" kern="1200" dirty="0" smtClean="0">
                <a:solidFill>
                  <a:srgbClr val="FFFFFF"/>
                </a:solidFill>
                <a:effectLst>
                  <a:outerShdw blurRad="38100" dist="38100" dir="2700000" algn="tl">
                    <a:srgbClr val="000000">
                      <a:alpha val="43137"/>
                    </a:srgbClr>
                  </a:outerShdw>
                </a:effectLst>
              </a:rPr>
              <a:t>     Shot noise    </a:t>
            </a:r>
            <a:r>
              <a:rPr lang="en-US" altLang="ja-JP" dirty="0" smtClean="0">
                <a:solidFill>
                  <a:srgbClr val="CCFFCC"/>
                </a:solidFill>
                <a:effectLst>
                  <a:outerShdw blurRad="38100" dist="38100" dir="2700000" algn="tl">
                    <a:srgbClr val="000000">
                      <a:alpha val="43137"/>
                    </a:srgbClr>
                  </a:outerShdw>
                </a:effectLst>
              </a:rPr>
              <a:t>3 x 10</a:t>
            </a:r>
            <a:r>
              <a:rPr lang="en-US" altLang="ja-JP" baseline="30000" dirty="0" smtClean="0">
                <a:solidFill>
                  <a:srgbClr val="CCFFCC"/>
                </a:solidFill>
                <a:effectLst>
                  <a:outerShdw blurRad="38100" dist="38100" dir="2700000" algn="tl">
                    <a:srgbClr val="000000">
                      <a:alpha val="43137"/>
                    </a:srgbClr>
                  </a:outerShdw>
                </a:effectLst>
              </a:rPr>
              <a:t>-18</a:t>
            </a:r>
            <a:r>
              <a:rPr lang="en-US" altLang="ja-JP" dirty="0" smtClean="0">
                <a:solidFill>
                  <a:srgbClr val="CCFFCC"/>
                </a:solidFill>
                <a:effectLst>
                  <a:outerShdw blurRad="38100" dist="38100" dir="2700000" algn="tl">
                    <a:srgbClr val="000000">
                      <a:alpha val="43137"/>
                    </a:srgbClr>
                  </a:outerShdw>
                </a:effectLst>
              </a:rPr>
              <a:t> m/Hz</a:t>
            </a:r>
            <a:r>
              <a:rPr lang="en-US" altLang="ja-JP" baseline="30000" dirty="0" smtClean="0">
                <a:solidFill>
                  <a:srgbClr val="CCFFCC"/>
                </a:solidFill>
                <a:effectLst>
                  <a:outerShdw blurRad="38100" dist="38100" dir="2700000" algn="tl">
                    <a:srgbClr val="000000">
                      <a:alpha val="43137"/>
                    </a:srgbClr>
                  </a:outerShdw>
                </a:effectLst>
              </a:rPr>
              <a:t>1/2</a:t>
            </a:r>
            <a:r>
              <a:rPr lang="en-US" altLang="ja-JP" dirty="0" smtClean="0">
                <a:solidFill>
                  <a:srgbClr val="CCFFCC"/>
                </a:solidFill>
                <a:effectLst>
                  <a:outerShdw blurRad="38100" dist="38100" dir="2700000" algn="tl">
                    <a:srgbClr val="000000">
                      <a:alpha val="43137"/>
                    </a:srgbClr>
                  </a:outerShdw>
                </a:effectLst>
              </a:rPr>
              <a:t>   </a:t>
            </a:r>
            <a:r>
              <a:rPr lang="en-US" altLang="ja-JP" sz="1200" dirty="0" smtClean="0">
                <a:solidFill>
                  <a:srgbClr val="CCFFCC"/>
                </a:solidFill>
                <a:effectLst>
                  <a:outerShdw blurRad="38100" dist="38100" dir="2700000" algn="tl">
                    <a:srgbClr val="000000">
                      <a:alpha val="43137"/>
                    </a:srgbClr>
                  </a:outerShdw>
                </a:effectLst>
              </a:rPr>
              <a:t>(0.1 Hz)</a:t>
            </a:r>
            <a:r>
              <a:rPr lang="en-US" altLang="ja-JP" sz="2000" dirty="0" smtClean="0">
                <a:solidFill>
                  <a:srgbClr val="CCFFCC"/>
                </a:solidFill>
                <a:effectLst>
                  <a:outerShdw blurRad="38100" dist="38100" dir="2700000" algn="tl">
                    <a:srgbClr val="000000">
                      <a:alpha val="43137"/>
                    </a:srgbClr>
                  </a:outerShdw>
                </a:effectLst>
                <a:sym typeface="Wingdings" pitchFamily="2" charset="2"/>
              </a:rPr>
              <a:t> </a:t>
            </a:r>
          </a:p>
        </p:txBody>
      </p:sp>
      <p:sp>
        <p:nvSpPr>
          <p:cNvPr id="64" name="Rectangle 64"/>
          <p:cNvSpPr>
            <a:spLocks noChangeArrowheads="1"/>
          </p:cNvSpPr>
          <p:nvPr/>
        </p:nvSpPr>
        <p:spPr bwMode="auto">
          <a:xfrm>
            <a:off x="1439338" y="3589984"/>
            <a:ext cx="5857916" cy="904863"/>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b="1" kern="1200" dirty="0" smtClean="0">
                <a:solidFill>
                  <a:srgbClr val="FFCCFF"/>
                </a:solidFill>
                <a:effectLst>
                  <a:outerShdw blurRad="38100" dist="38100" dir="2700000" algn="tl">
                    <a:srgbClr val="000000">
                      <a:alpha val="43137"/>
                    </a:srgbClr>
                  </a:outerShdw>
                </a:effectLst>
                <a:sym typeface="Wingdings" pitchFamily="2" charset="2"/>
              </a:rPr>
              <a:t>Acceleration Noise</a:t>
            </a:r>
            <a:endParaRPr kumimoji="1" lang="en-US" altLang="ja-JP" b="1" kern="1200" dirty="0">
              <a:solidFill>
                <a:srgbClr val="FFCCFF"/>
              </a:solidFill>
              <a:effectLst>
                <a:outerShdw blurRad="38100" dist="38100" dir="2700000" algn="tl">
                  <a:srgbClr val="000000">
                    <a:alpha val="43137"/>
                  </a:srgbClr>
                </a:outerShdw>
              </a:effectLst>
              <a:sym typeface="Wingdings" pitchFamily="2" charset="2"/>
            </a:endParaRPr>
          </a:p>
          <a:p>
            <a:pPr algn="l">
              <a:lnSpc>
                <a:spcPct val="110000"/>
              </a:lnSpc>
              <a:buClr>
                <a:srgbClr val="003366"/>
              </a:buClr>
              <a:buSzPct val="70000"/>
              <a:buNone/>
            </a:pPr>
            <a:r>
              <a:rPr kumimoji="1" lang="en-US" altLang="ja-JP" kern="1200" dirty="0">
                <a:solidFill>
                  <a:srgbClr val="FFFFFF"/>
                </a:solidFill>
                <a:effectLst>
                  <a:outerShdw blurRad="38100" dist="38100" dir="2700000" algn="tl">
                    <a:srgbClr val="000000">
                      <a:alpha val="43137"/>
                    </a:srgbClr>
                  </a:outerShdw>
                </a:effectLst>
                <a:sym typeface="Wingdings" pitchFamily="2" charset="2"/>
              </a:rPr>
              <a:t>      </a:t>
            </a:r>
            <a:r>
              <a:rPr lang="en-US" altLang="ja-JP" dirty="0" smtClean="0">
                <a:solidFill>
                  <a:srgbClr val="FFFFFF"/>
                </a:solidFill>
                <a:effectLst>
                  <a:outerShdw blurRad="38100" dist="38100" dir="2700000" algn="tl">
                    <a:srgbClr val="000000">
                      <a:alpha val="43137"/>
                    </a:srgbClr>
                  </a:outerShdw>
                </a:effectLst>
                <a:sym typeface="Wingdings" pitchFamily="2" charset="2"/>
              </a:rPr>
              <a:t>F</a:t>
            </a:r>
            <a:r>
              <a:rPr kumimoji="1" lang="en-US" altLang="ja-JP" kern="1200" dirty="0" smtClean="0">
                <a:solidFill>
                  <a:srgbClr val="FFFFFF"/>
                </a:solidFill>
                <a:effectLst>
                  <a:outerShdw blurRad="38100" dist="38100" dir="2700000" algn="tl">
                    <a:srgbClr val="000000">
                      <a:alpha val="43137"/>
                    </a:srgbClr>
                  </a:outerShdw>
                </a:effectLst>
                <a:sym typeface="Wingdings" pitchFamily="2" charset="2"/>
              </a:rPr>
              <a:t>orce noise   </a:t>
            </a:r>
            <a:r>
              <a:rPr lang="en-US" altLang="ja-JP" dirty="0" smtClean="0">
                <a:solidFill>
                  <a:srgbClr val="FFCCFF"/>
                </a:solidFill>
                <a:effectLst>
                  <a:outerShdw blurRad="38100" dist="38100" dir="2700000" algn="tl">
                    <a:srgbClr val="000000">
                      <a:alpha val="43137"/>
                    </a:srgbClr>
                  </a:outerShdw>
                </a:effectLst>
              </a:rPr>
              <a:t>4x10</a:t>
            </a:r>
            <a:r>
              <a:rPr lang="en-US" altLang="ja-JP" baseline="30000" dirty="0" smtClean="0">
                <a:solidFill>
                  <a:srgbClr val="FFCCFF"/>
                </a:solidFill>
                <a:effectLst>
                  <a:outerShdw blurRad="38100" dist="38100" dir="2700000" algn="tl">
                    <a:srgbClr val="000000">
                      <a:alpha val="43137"/>
                    </a:srgbClr>
                  </a:outerShdw>
                </a:effectLst>
              </a:rPr>
              <a:t>-17</a:t>
            </a:r>
            <a:r>
              <a:rPr lang="en-US" altLang="ja-JP" dirty="0" smtClean="0">
                <a:solidFill>
                  <a:srgbClr val="FFCCFF"/>
                </a:solidFill>
                <a:effectLst>
                  <a:outerShdw blurRad="38100" dist="38100" dir="2700000" algn="tl">
                    <a:srgbClr val="000000">
                      <a:alpha val="43137"/>
                    </a:srgbClr>
                  </a:outerShdw>
                </a:effectLst>
              </a:rPr>
              <a:t> N/Hz</a:t>
            </a:r>
            <a:r>
              <a:rPr lang="en-US" altLang="ja-JP" baseline="30000" dirty="0" smtClean="0">
                <a:solidFill>
                  <a:srgbClr val="FFCCFF"/>
                </a:solidFill>
                <a:effectLst>
                  <a:outerShdw blurRad="38100" dist="38100" dir="2700000" algn="tl">
                    <a:srgbClr val="000000">
                      <a:alpha val="43137"/>
                    </a:srgbClr>
                  </a:outerShdw>
                </a:effectLst>
              </a:rPr>
              <a:t>1/2</a:t>
            </a:r>
            <a:r>
              <a:rPr kumimoji="1" lang="en-US" altLang="ja-JP" kern="1200" dirty="0" smtClean="0">
                <a:solidFill>
                  <a:srgbClr val="FFCCFF"/>
                </a:solidFill>
                <a:effectLst>
                  <a:outerShdw blurRad="38100" dist="38100" dir="2700000" algn="tl">
                    <a:srgbClr val="000000">
                      <a:alpha val="43137"/>
                    </a:srgbClr>
                  </a:outerShdw>
                </a:effectLst>
                <a:sym typeface="Wingdings" pitchFamily="2" charset="2"/>
              </a:rPr>
              <a:t>   </a:t>
            </a:r>
            <a:r>
              <a:rPr lang="en-US" altLang="ja-JP" sz="1200" dirty="0" smtClean="0">
                <a:solidFill>
                  <a:srgbClr val="FFCCFF"/>
                </a:solidFill>
                <a:effectLst>
                  <a:outerShdw blurRad="38100" dist="38100" dir="2700000" algn="tl">
                    <a:srgbClr val="000000">
                      <a:alpha val="43137"/>
                    </a:srgbClr>
                  </a:outerShdw>
                </a:effectLst>
              </a:rPr>
              <a:t>(0.1 Hz)</a:t>
            </a:r>
            <a:r>
              <a:rPr kumimoji="1" lang="en-US" altLang="ja-JP" sz="2000" kern="1200" dirty="0" smtClean="0">
                <a:solidFill>
                  <a:srgbClr val="FFCCFF"/>
                </a:solidFill>
                <a:effectLst>
                  <a:outerShdw blurRad="38100" dist="38100" dir="2700000" algn="tl">
                    <a:srgbClr val="000000">
                      <a:alpha val="43137"/>
                    </a:srgbClr>
                  </a:outerShdw>
                </a:effectLst>
                <a:sym typeface="Wingdings" pitchFamily="2" charset="2"/>
              </a:rPr>
              <a:t> </a:t>
            </a:r>
            <a:endParaRPr kumimoji="1" lang="en-US" altLang="ja-JP" sz="2000" kern="1200" dirty="0">
              <a:solidFill>
                <a:srgbClr val="FFFFFF"/>
              </a:solidFill>
              <a:effectLst>
                <a:outerShdw blurRad="38100" dist="38100" dir="2700000" algn="tl">
                  <a:srgbClr val="000000">
                    <a:alpha val="43137"/>
                  </a:srgbClr>
                </a:outerShdw>
              </a:effectLst>
            </a:endParaRPr>
          </a:p>
        </p:txBody>
      </p:sp>
      <p:sp>
        <p:nvSpPr>
          <p:cNvPr id="65" name="下矢印 64"/>
          <p:cNvSpPr/>
          <p:nvPr/>
        </p:nvSpPr>
        <p:spPr bwMode="auto">
          <a:xfrm rot="5400000" flipV="1">
            <a:off x="2052291" y="1901505"/>
            <a:ext cx="357190" cy="214315"/>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66" name="Rectangle 64"/>
          <p:cNvSpPr>
            <a:spLocks noChangeArrowheads="1"/>
          </p:cNvSpPr>
          <p:nvPr/>
        </p:nvSpPr>
        <p:spPr bwMode="auto">
          <a:xfrm>
            <a:off x="1643042" y="2393012"/>
            <a:ext cx="6858048" cy="110799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dirty="0" smtClean="0">
                <a:solidFill>
                  <a:srgbClr val="FFFFFF"/>
                </a:solidFill>
                <a:effectLst>
                  <a:outerShdw blurRad="38100" dist="38100" dir="2700000" algn="tl">
                    <a:srgbClr val="000000">
                      <a:alpha val="43137"/>
                    </a:srgbClr>
                  </a:outerShdw>
                </a:effectLst>
              </a:rPr>
              <a:t>Other noises should be  well below the shot noise</a:t>
            </a:r>
          </a:p>
          <a:p>
            <a:pPr algn="l">
              <a:lnSpc>
                <a:spcPct val="110000"/>
              </a:lnSpc>
              <a:buClr>
                <a:srgbClr val="003366"/>
              </a:buClr>
              <a:buSzPct val="70000"/>
              <a:buNone/>
            </a:pPr>
            <a:r>
              <a:rPr lang="en-US" altLang="ja-JP" sz="2000" dirty="0" smtClean="0">
                <a:solidFill>
                  <a:srgbClr val="FFFFFF"/>
                </a:solidFill>
                <a:effectLst>
                  <a:outerShdw blurRad="38100" dist="38100" dir="2700000" algn="tl">
                    <a:srgbClr val="000000">
                      <a:alpha val="43137"/>
                    </a:srgbClr>
                  </a:outerShdw>
                </a:effectLst>
              </a:rPr>
              <a:t>             Laser freq. noise:    </a:t>
            </a:r>
            <a:r>
              <a:rPr lang="en-US" altLang="ja-JP" sz="2000" dirty="0" smtClean="0">
                <a:solidFill>
                  <a:srgbClr val="CCFFCC"/>
                </a:solidFill>
                <a:effectLst>
                  <a:outerShdw blurRad="38100" dist="38100" dir="2700000" algn="tl">
                    <a:srgbClr val="000000">
                      <a:alpha val="43137"/>
                    </a:srgbClr>
                  </a:outerShdw>
                </a:effectLst>
              </a:rPr>
              <a:t>1 Hz/Hz</a:t>
            </a:r>
            <a:r>
              <a:rPr lang="en-US" altLang="ja-JP" sz="2000" baseline="30000" dirty="0" smtClean="0">
                <a:solidFill>
                  <a:srgbClr val="CCFFCC"/>
                </a:solidFill>
                <a:effectLst>
                  <a:outerShdw blurRad="38100" dist="38100" dir="2700000" algn="tl">
                    <a:srgbClr val="000000">
                      <a:alpha val="43137"/>
                    </a:srgbClr>
                  </a:outerShdw>
                </a:effectLst>
              </a:rPr>
              <a:t>1/2</a:t>
            </a:r>
            <a:r>
              <a:rPr lang="en-US" altLang="ja-JP" sz="2000" dirty="0" smtClean="0">
                <a:solidFill>
                  <a:srgbClr val="CCFFCC"/>
                </a:solidFill>
                <a:effectLst>
                  <a:outerShdw blurRad="38100" dist="38100" dir="2700000" algn="tl">
                    <a:srgbClr val="000000">
                      <a:alpha val="43137"/>
                    </a:srgbClr>
                  </a:outerShdw>
                </a:effectLst>
              </a:rPr>
              <a:t>   </a:t>
            </a:r>
            <a:r>
              <a:rPr lang="en-US" altLang="ja-JP" sz="1200" dirty="0" smtClean="0">
                <a:solidFill>
                  <a:srgbClr val="CCFFCC"/>
                </a:solidFill>
                <a:effectLst>
                  <a:outerShdw blurRad="38100" dist="38100" dir="2700000" algn="tl">
                    <a:srgbClr val="000000">
                      <a:alpha val="43137"/>
                    </a:srgbClr>
                  </a:outerShdw>
                </a:effectLst>
              </a:rPr>
              <a:t>(1Hz)</a:t>
            </a:r>
          </a:p>
          <a:p>
            <a:pPr algn="l">
              <a:lnSpc>
                <a:spcPct val="110000"/>
              </a:lnSpc>
              <a:buClr>
                <a:srgbClr val="003366"/>
              </a:buClr>
              <a:buSzPct val="70000"/>
              <a:buNone/>
            </a:pPr>
            <a:r>
              <a:rPr lang="en-US" altLang="ja-JP" sz="2000" dirty="0" smtClean="0">
                <a:solidFill>
                  <a:srgbClr val="FFFFFF"/>
                </a:solidFill>
                <a:effectLst>
                  <a:outerShdw blurRad="38100" dist="38100" dir="2700000" algn="tl">
                    <a:srgbClr val="000000">
                      <a:alpha val="43137"/>
                    </a:srgbClr>
                  </a:outerShdw>
                </a:effectLst>
              </a:rPr>
              <a:t>             Stab. Gain 10</a:t>
            </a:r>
            <a:r>
              <a:rPr lang="en-US" altLang="ja-JP" sz="2000" baseline="30000" dirty="0" smtClean="0">
                <a:solidFill>
                  <a:srgbClr val="FFFFFF"/>
                </a:solidFill>
                <a:effectLst>
                  <a:outerShdw blurRad="38100" dist="38100" dir="2700000" algn="tl">
                    <a:srgbClr val="000000">
                      <a:alpha val="43137"/>
                    </a:srgbClr>
                  </a:outerShdw>
                </a:effectLst>
              </a:rPr>
              <a:t>5</a:t>
            </a:r>
            <a:r>
              <a:rPr lang="en-US" altLang="ja-JP" sz="2000" dirty="0" smtClean="0">
                <a:solidFill>
                  <a:srgbClr val="FFFFFF"/>
                </a:solidFill>
                <a:effectLst>
                  <a:outerShdw blurRad="38100" dist="38100" dir="2700000" algn="tl">
                    <a:srgbClr val="000000">
                      <a:alpha val="43137"/>
                    </a:srgbClr>
                  </a:outerShdw>
                </a:effectLst>
              </a:rPr>
              <a:t>,    CMRR   10</a:t>
            </a:r>
            <a:r>
              <a:rPr lang="en-US" altLang="ja-JP" sz="2000" baseline="30000" dirty="0" smtClean="0">
                <a:solidFill>
                  <a:srgbClr val="FFFFFF"/>
                </a:solidFill>
                <a:effectLst>
                  <a:outerShdw blurRad="38100" dist="38100" dir="2700000" algn="tl">
                    <a:srgbClr val="000000">
                      <a:alpha val="43137"/>
                    </a:srgbClr>
                  </a:outerShdw>
                </a:effectLst>
              </a:rPr>
              <a:t>5</a:t>
            </a:r>
            <a:endParaRPr lang="en-US" altLang="ja-JP" sz="1200" baseline="30000" dirty="0" smtClean="0">
              <a:solidFill>
                <a:srgbClr val="CCFFCC"/>
              </a:solidFill>
              <a:effectLst>
                <a:outerShdw blurRad="38100" dist="38100" dir="2700000" algn="tl">
                  <a:srgbClr val="000000">
                    <a:alpha val="43137"/>
                  </a:srgbClr>
                </a:outerShdw>
              </a:effectLst>
            </a:endParaRPr>
          </a:p>
        </p:txBody>
      </p:sp>
      <p:sp>
        <p:nvSpPr>
          <p:cNvPr id="67" name="Rectangle 64"/>
          <p:cNvSpPr>
            <a:spLocks noChangeArrowheads="1"/>
          </p:cNvSpPr>
          <p:nvPr/>
        </p:nvSpPr>
        <p:spPr bwMode="auto">
          <a:xfrm>
            <a:off x="2411760" y="1785926"/>
            <a:ext cx="5000660" cy="46019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dirty="0" smtClean="0">
                <a:solidFill>
                  <a:srgbClr val="FFFFFF"/>
                </a:solidFill>
                <a:effectLst>
                  <a:outerShdw blurRad="38100" dist="38100" dir="2700000" algn="tl">
                    <a:srgbClr val="000000">
                      <a:alpha val="43137"/>
                    </a:srgbClr>
                  </a:outerShdw>
                </a:effectLst>
              </a:rPr>
              <a:t>x 10 of KAGRA  in phase noise</a:t>
            </a:r>
            <a:endParaRPr lang="en-US" altLang="ja-JP" baseline="30000" dirty="0" smtClean="0">
              <a:solidFill>
                <a:srgbClr val="CCFFCC"/>
              </a:solidFill>
              <a:effectLst>
                <a:outerShdw blurRad="38100" dist="38100" dir="2700000" algn="tl">
                  <a:srgbClr val="000000">
                    <a:alpha val="43137"/>
                  </a:srgbClr>
                </a:outerShdw>
              </a:effectLst>
            </a:endParaRPr>
          </a:p>
        </p:txBody>
      </p:sp>
      <p:sp>
        <p:nvSpPr>
          <p:cNvPr id="68" name="下矢印 67"/>
          <p:cNvSpPr/>
          <p:nvPr/>
        </p:nvSpPr>
        <p:spPr bwMode="auto">
          <a:xfrm rot="5400000" flipV="1">
            <a:off x="2124299" y="4657695"/>
            <a:ext cx="357190" cy="214315"/>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i="0" u="none" strike="noStrike" cap="none" normalizeH="0" baseline="0" dirty="0" smtClean="0">
              <a:ln>
                <a:noFill/>
              </a:ln>
              <a:solidFill>
                <a:schemeClr val="tx1"/>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69" name="Rectangle 64"/>
          <p:cNvSpPr>
            <a:spLocks noChangeArrowheads="1"/>
          </p:cNvSpPr>
          <p:nvPr/>
        </p:nvSpPr>
        <p:spPr bwMode="auto">
          <a:xfrm>
            <a:off x="2523668" y="4516858"/>
            <a:ext cx="5000660" cy="498598"/>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dirty="0" smtClean="0">
                <a:solidFill>
                  <a:srgbClr val="FFFFFF"/>
                </a:solidFill>
                <a:effectLst>
                  <a:outerShdw blurRad="38100" dist="38100" dir="2700000" algn="tl">
                    <a:srgbClr val="000000">
                      <a:alpha val="43137"/>
                    </a:srgbClr>
                  </a:outerShdw>
                </a:effectLst>
              </a:rPr>
              <a:t>x 1/50 of LISA</a:t>
            </a:r>
            <a:endParaRPr lang="en-US" altLang="ja-JP" baseline="30000" dirty="0" smtClean="0">
              <a:solidFill>
                <a:srgbClr val="CCFFCC"/>
              </a:solidFill>
              <a:effectLst>
                <a:outerShdw blurRad="38100" dist="38100" dir="2700000" algn="tl">
                  <a:srgbClr val="000000">
                    <a:alpha val="43137"/>
                  </a:srgbClr>
                </a:outerShdw>
              </a:effectLst>
            </a:endParaRPr>
          </a:p>
        </p:txBody>
      </p:sp>
      <p:sp>
        <p:nvSpPr>
          <p:cNvPr id="70" name="Rectangle 64"/>
          <p:cNvSpPr>
            <a:spLocks noChangeArrowheads="1"/>
          </p:cNvSpPr>
          <p:nvPr/>
        </p:nvSpPr>
        <p:spPr bwMode="auto">
          <a:xfrm>
            <a:off x="1744616" y="5107086"/>
            <a:ext cx="6643734" cy="110799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dirty="0" smtClean="0">
                <a:solidFill>
                  <a:srgbClr val="DDDDDD"/>
                </a:solidFill>
                <a:effectLst>
                  <a:outerShdw blurRad="38100" dist="38100" dir="2700000" algn="tl">
                    <a:srgbClr val="000000">
                      <a:alpha val="43137"/>
                    </a:srgbClr>
                  </a:outerShdw>
                </a:effectLst>
                <a:sym typeface="Wingdings" pitchFamily="2" charset="2"/>
              </a:rPr>
              <a:t>External force sources</a:t>
            </a:r>
          </a:p>
          <a:p>
            <a:pPr algn="l">
              <a:lnSpc>
                <a:spcPct val="110000"/>
              </a:lnSpc>
              <a:buClr>
                <a:srgbClr val="003366"/>
              </a:buClr>
              <a:buSzPct val="70000"/>
              <a:buNone/>
            </a:pPr>
            <a:r>
              <a:rPr lang="en-US" altLang="ja-JP" sz="2000" dirty="0" smtClean="0">
                <a:solidFill>
                  <a:srgbClr val="DDDDDD"/>
                </a:solidFill>
                <a:effectLst>
                  <a:outerShdw blurRad="38100" dist="38100" dir="2700000" algn="tl">
                    <a:srgbClr val="000000">
                      <a:alpha val="43137"/>
                    </a:srgbClr>
                  </a:outerShdw>
                </a:effectLst>
                <a:sym typeface="Wingdings" pitchFamily="2" charset="2"/>
              </a:rPr>
              <a:t>  Fluctuation of magnetic field, electric field, </a:t>
            </a:r>
          </a:p>
          <a:p>
            <a:pPr algn="l">
              <a:lnSpc>
                <a:spcPct val="110000"/>
              </a:lnSpc>
              <a:buClr>
                <a:srgbClr val="003366"/>
              </a:buClr>
              <a:buSzPct val="70000"/>
              <a:buNone/>
            </a:pPr>
            <a:r>
              <a:rPr lang="en-US" altLang="ja-JP" sz="2000" dirty="0">
                <a:solidFill>
                  <a:srgbClr val="DDDDDD"/>
                </a:solidFill>
                <a:effectLst>
                  <a:outerShdw blurRad="38100" dist="38100" dir="2700000" algn="tl">
                    <a:srgbClr val="000000">
                      <a:alpha val="43137"/>
                    </a:srgbClr>
                  </a:outerShdw>
                </a:effectLst>
                <a:sym typeface="Wingdings" pitchFamily="2" charset="2"/>
              </a:rPr>
              <a:t> </a:t>
            </a:r>
            <a:r>
              <a:rPr lang="en-US" altLang="ja-JP" sz="2000" dirty="0" smtClean="0">
                <a:solidFill>
                  <a:srgbClr val="DDDDDD"/>
                </a:solidFill>
                <a:effectLst>
                  <a:outerShdw blurRad="38100" dist="38100" dir="2700000" algn="tl">
                    <a:srgbClr val="000000">
                      <a:alpha val="43137"/>
                    </a:srgbClr>
                  </a:outerShdw>
                </a:effectLst>
                <a:sym typeface="Wingdings" pitchFamily="2" charset="2"/>
              </a:rPr>
              <a:t> gravitational field, temperature, pressure, etc.</a:t>
            </a:r>
            <a:r>
              <a:rPr kumimoji="1" lang="en-US" altLang="ja-JP" sz="2000" kern="1200" dirty="0" smtClean="0">
                <a:solidFill>
                  <a:srgbClr val="DDDDDD"/>
                </a:solidFill>
                <a:effectLst>
                  <a:outerShdw blurRad="38100" dist="38100" dir="2700000" algn="tl">
                    <a:srgbClr val="000000">
                      <a:alpha val="43137"/>
                    </a:srgbClr>
                  </a:outerShdw>
                </a:effectLst>
                <a:sym typeface="Wingdings" pitchFamily="2" charset="2"/>
              </a:rPr>
              <a:t> </a:t>
            </a:r>
            <a:endParaRPr kumimoji="1" lang="en-US" altLang="ja-JP" sz="2000" kern="1200" dirty="0">
              <a:solidFill>
                <a:srgbClr val="DDDDDD"/>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64" grpId="0"/>
      <p:bldP spid="68" grpId="0" animBg="1"/>
      <p:bldP spid="69" grpId="0"/>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26"/>
          <p:cNvSpPr>
            <a:spLocks noChangeArrowheads="1"/>
          </p:cNvSpPr>
          <p:nvPr/>
        </p:nvSpPr>
        <p:spPr bwMode="auto">
          <a:xfrm>
            <a:off x="4106704" y="2204864"/>
            <a:ext cx="4857784" cy="3429024"/>
          </a:xfrm>
          <a:prstGeom prst="roundRect">
            <a:avLst>
              <a:gd name="adj" fmla="val 3486"/>
            </a:avLst>
          </a:prstGeom>
          <a:solidFill>
            <a:srgbClr val="FFFFFF"/>
          </a:solidFill>
          <a:ln w="6350">
            <a:noFill/>
            <a:round/>
            <a:headEnd/>
            <a:tailEnd/>
          </a:ln>
        </p:spPr>
        <p:txBody>
          <a:bodyPr wrap="square" anchor="ctr">
            <a:noAutofit/>
          </a:bodyPr>
          <a:lstStyle/>
          <a:p>
            <a:endParaRPr lang="ja-JP" altLang="en-US" dirty="0"/>
          </a:p>
        </p:txBody>
      </p:sp>
      <p:sp>
        <p:nvSpPr>
          <p:cNvPr id="431106" name="Rectangle 2"/>
          <p:cNvSpPr>
            <a:spLocks noGrp="1" noChangeArrowheads="1"/>
          </p:cNvSpPr>
          <p:nvPr>
            <p:ph type="title"/>
          </p:nvPr>
        </p:nvSpPr>
        <p:spPr/>
        <p:txBody>
          <a:bodyPr/>
          <a:lstStyle/>
          <a:p>
            <a:r>
              <a:rPr lang="en-US" altLang="ja-JP" dirty="0" smtClean="0"/>
              <a:t>Foreground Cleaning</a:t>
            </a:r>
            <a:endParaRPr lang="en-US" altLang="ja-JP" dirty="0"/>
          </a:p>
        </p:txBody>
      </p:sp>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DDDDDD"/>
                </a:solidFill>
                <a:latin typeface="Tahoma"/>
                <a:ea typeface="HGP創英角ｺﾞｼｯｸUB"/>
                <a:cs typeface="+mn-cs"/>
              </a:rPr>
              <a:t>10th International LISA Symposium</a:t>
            </a:r>
            <a:r>
              <a:rPr lang="ja-JP" altLang="en-US" sz="1200" kern="1200" smtClean="0">
                <a:solidFill>
                  <a:srgbClr val="DDDDDD"/>
                </a:solidFill>
                <a:latin typeface="Tahoma"/>
                <a:ea typeface="HGP創英角ｺﾞｼｯｸUB"/>
                <a:cs typeface="+mn-cs"/>
              </a:rPr>
              <a:t>　</a:t>
            </a:r>
            <a:r>
              <a:rPr lang="en-US" altLang="ja-JP" sz="1200" kern="1200" smtClean="0">
                <a:solidFill>
                  <a:srgbClr val="DDDDDD"/>
                </a:solidFill>
                <a:latin typeface="Tahoma"/>
                <a:ea typeface="HGP創英角ｺﾞｼｯｸUB"/>
                <a:cs typeface="+mn-cs"/>
              </a:rPr>
              <a:t>(May 19th, 2014, Florida, USA)</a:t>
            </a:r>
            <a:endParaRPr lang="en-US" altLang="ja-JP" sz="1200" kern="1200" dirty="0">
              <a:solidFill>
                <a:srgbClr val="DDDDDD"/>
              </a:solidFill>
              <a:latin typeface="Tahoma"/>
              <a:ea typeface="HGP創英角ｺﾞｼｯｸUB"/>
              <a:cs typeface="+mn-cs"/>
            </a:endParaRPr>
          </a:p>
        </p:txBody>
      </p:sp>
      <p:sp>
        <p:nvSpPr>
          <p:cNvPr id="15" name="Rectangle 4"/>
          <p:cNvSpPr>
            <a:spLocks noChangeArrowheads="1"/>
          </p:cNvSpPr>
          <p:nvPr/>
        </p:nvSpPr>
        <p:spPr bwMode="auto">
          <a:xfrm>
            <a:off x="784646" y="1052736"/>
            <a:ext cx="7819802" cy="90486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FFFFFF"/>
                </a:solidFill>
                <a:effectLst>
                  <a:outerShdw blurRad="38100" dist="38100" dir="2700000" algn="tl">
                    <a:srgbClr val="000000">
                      <a:alpha val="43137"/>
                    </a:srgbClr>
                  </a:outerShdw>
                </a:effectLst>
              </a:rPr>
              <a:t>DECIGO obs. band: free from WD binary foreground  </a:t>
            </a:r>
          </a:p>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FFFFFF"/>
                </a:solidFill>
                <a:effectLst>
                  <a:outerShdw blurRad="38100" dist="38100" dir="2700000" algn="tl">
                    <a:srgbClr val="000000">
                      <a:alpha val="43137"/>
                    </a:srgbClr>
                  </a:outerShdw>
                </a:effectLst>
                <a:sym typeface="Wingdings" pitchFamily="2" charset="2"/>
              </a:rPr>
              <a:t>           Open for cosmological observation</a:t>
            </a:r>
            <a:endParaRPr kumimoji="1" lang="en-US" altLang="ja-JP" kern="1200" dirty="0">
              <a:solidFill>
                <a:srgbClr val="FFFFFF"/>
              </a:solidFill>
              <a:effectLst>
                <a:outerShdw blurRad="38100" dist="38100" dir="2700000" algn="tl">
                  <a:srgbClr val="000000">
                    <a:alpha val="43137"/>
                  </a:srgbClr>
                </a:outerShdw>
              </a:effectLst>
            </a:endParaRPr>
          </a:p>
        </p:txBody>
      </p:sp>
      <p:pic>
        <p:nvPicPr>
          <p:cNvPr id="950274" name="Picture 2"/>
          <p:cNvPicPr>
            <a:picLocks noChangeAspect="1" noChangeArrowheads="1"/>
          </p:cNvPicPr>
          <p:nvPr/>
        </p:nvPicPr>
        <p:blipFill>
          <a:blip r:embed="rId3" cstate="print"/>
          <a:srcRect/>
          <a:stretch>
            <a:fillRect/>
          </a:stretch>
        </p:blipFill>
        <p:spPr bwMode="auto">
          <a:xfrm>
            <a:off x="4273429" y="2353182"/>
            <a:ext cx="4548183" cy="3137829"/>
          </a:xfrm>
          <a:prstGeom prst="rect">
            <a:avLst/>
          </a:prstGeom>
          <a:noFill/>
          <a:ln w="9525">
            <a:noFill/>
            <a:miter lim="800000"/>
            <a:headEnd/>
            <a:tailEnd/>
          </a:ln>
        </p:spPr>
      </p:pic>
      <p:sp>
        <p:nvSpPr>
          <p:cNvPr id="16" name="Rectangle 4"/>
          <p:cNvSpPr>
            <a:spLocks noChangeArrowheads="1"/>
          </p:cNvSpPr>
          <p:nvPr/>
        </p:nvSpPr>
        <p:spPr bwMode="auto">
          <a:xfrm>
            <a:off x="720682" y="2277679"/>
            <a:ext cx="3786214" cy="904863"/>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FFFFFF"/>
                </a:solidFill>
              </a:rPr>
              <a:t>DECIGO will watch</a:t>
            </a:r>
          </a:p>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FFFFFF"/>
                </a:solidFill>
              </a:rPr>
              <a:t>   ~ 10</a:t>
            </a:r>
            <a:r>
              <a:rPr lang="en-US" altLang="ja-JP" baseline="30000" dirty="0" smtClean="0">
                <a:solidFill>
                  <a:srgbClr val="FFFFFF"/>
                </a:solidFill>
              </a:rPr>
              <a:t>5</a:t>
            </a:r>
            <a:r>
              <a:rPr lang="en-US" altLang="ja-JP" dirty="0" smtClean="0">
                <a:solidFill>
                  <a:srgbClr val="FFFFFF"/>
                </a:solidFill>
              </a:rPr>
              <a:t> NS binaries</a:t>
            </a:r>
          </a:p>
        </p:txBody>
      </p:sp>
      <p:sp>
        <p:nvSpPr>
          <p:cNvPr id="17" name="下矢印 16"/>
          <p:cNvSpPr/>
          <p:nvPr/>
        </p:nvSpPr>
        <p:spPr bwMode="auto">
          <a:xfrm rot="5400000" flipV="1">
            <a:off x="540122" y="3650602"/>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8" name="Rectangle 4"/>
          <p:cNvSpPr>
            <a:spLocks noChangeArrowheads="1"/>
          </p:cNvSpPr>
          <p:nvPr/>
        </p:nvSpPr>
        <p:spPr bwMode="auto">
          <a:xfrm>
            <a:off x="945438" y="3578474"/>
            <a:ext cx="3214710" cy="49859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99FF99"/>
                </a:solidFill>
              </a:rPr>
              <a:t>Foreground  for GWB</a:t>
            </a:r>
          </a:p>
        </p:txBody>
      </p:sp>
      <p:sp>
        <p:nvSpPr>
          <p:cNvPr id="19" name="Rectangle 4"/>
          <p:cNvSpPr>
            <a:spLocks noChangeArrowheads="1"/>
          </p:cNvSpPr>
          <p:nvPr/>
        </p:nvSpPr>
        <p:spPr bwMode="auto">
          <a:xfrm>
            <a:off x="589084" y="5404457"/>
            <a:ext cx="4126932" cy="904863"/>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dirty="0" smtClean="0">
                <a:solidFill>
                  <a:srgbClr val="FFFFFF"/>
                </a:solidFill>
              </a:rPr>
              <a:t>Require waveform </a:t>
            </a:r>
          </a:p>
          <a:p>
            <a:pPr algn="l">
              <a:lnSpc>
                <a:spcPct val="110000"/>
              </a:lnSpc>
              <a:buClr>
                <a:srgbClr val="003366"/>
              </a:buClr>
              <a:buSzPct val="70000"/>
              <a:buNone/>
            </a:pPr>
            <a:r>
              <a:rPr lang="en-US" altLang="ja-JP" dirty="0" smtClean="0">
                <a:solidFill>
                  <a:srgbClr val="FFFFFF"/>
                </a:solidFill>
              </a:rPr>
              <a:t>   Accuracy Δm/m &lt; ~10</a:t>
            </a:r>
            <a:r>
              <a:rPr lang="en-US" altLang="ja-JP" baseline="30000" dirty="0" smtClean="0">
                <a:solidFill>
                  <a:srgbClr val="FFFFFF"/>
                </a:solidFill>
              </a:rPr>
              <a:t>-7</a:t>
            </a:r>
            <a:r>
              <a:rPr lang="en-US" altLang="ja-JP" dirty="0" smtClean="0">
                <a:solidFill>
                  <a:srgbClr val="FFFFFF"/>
                </a:solidFill>
              </a:rPr>
              <a:t> %</a:t>
            </a:r>
          </a:p>
        </p:txBody>
      </p:sp>
      <p:sp>
        <p:nvSpPr>
          <p:cNvPr id="20" name="Rectangle 4"/>
          <p:cNvSpPr>
            <a:spLocks noChangeArrowheads="1"/>
          </p:cNvSpPr>
          <p:nvPr/>
        </p:nvSpPr>
        <p:spPr bwMode="auto">
          <a:xfrm>
            <a:off x="542805" y="4425435"/>
            <a:ext cx="3786214" cy="904863"/>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dirty="0" smtClean="0">
                <a:solidFill>
                  <a:srgbClr val="FFFFFF"/>
                </a:solidFill>
              </a:rPr>
              <a:t>In principle, possible</a:t>
            </a:r>
          </a:p>
          <a:p>
            <a:pPr algn="l">
              <a:lnSpc>
                <a:spcPct val="110000"/>
              </a:lnSpc>
              <a:buClr>
                <a:srgbClr val="003366"/>
              </a:buClr>
              <a:buSzPct val="70000"/>
              <a:buNone/>
            </a:pPr>
            <a:r>
              <a:rPr lang="en-US" altLang="ja-JP" dirty="0" smtClean="0">
                <a:solidFill>
                  <a:srgbClr val="FFFFFF"/>
                </a:solidFill>
              </a:rPr>
              <a:t>        to remove them.</a:t>
            </a:r>
          </a:p>
        </p:txBody>
      </p:sp>
      <p:sp>
        <p:nvSpPr>
          <p:cNvPr id="21" name="Text Box 63"/>
          <p:cNvSpPr txBox="1">
            <a:spLocks noChangeArrowheads="1"/>
          </p:cNvSpPr>
          <p:nvPr/>
        </p:nvSpPr>
        <p:spPr bwMode="auto">
          <a:xfrm>
            <a:off x="7442770" y="2401143"/>
            <a:ext cx="1396430" cy="307777"/>
          </a:xfrm>
          <a:prstGeom prst="rect">
            <a:avLst/>
          </a:prstGeom>
          <a:noFill/>
          <a:ln w="9525" algn="ctr">
            <a:noFill/>
            <a:miter lim="800000"/>
            <a:headEnd/>
            <a:tailEnd/>
          </a:ln>
          <a:effectLst/>
        </p:spPr>
        <p:txBody>
          <a:bodyPr wrap="square">
            <a:spAutoFit/>
          </a:bodyPr>
          <a:lstStyle/>
          <a:p>
            <a:pPr algn="l">
              <a:buSzPct val="70000"/>
              <a:buNone/>
            </a:pPr>
            <a:r>
              <a:rPr kumimoji="1" lang="en-US" altLang="ja-JP" sz="1400" kern="1200" dirty="0">
                <a:solidFill>
                  <a:srgbClr val="5F5F5F"/>
                </a:solidFill>
                <a:effectLst>
                  <a:outerShdw blurRad="38100" dist="38100" dir="2700000" algn="tl">
                    <a:srgbClr val="000000">
                      <a:alpha val="43137"/>
                    </a:srgbClr>
                  </a:outerShdw>
                </a:effectLst>
                <a:ea typeface="ＭＳ Ｐゴシック" charset="-128"/>
              </a:rPr>
              <a:t>Fig: </a:t>
            </a:r>
            <a:r>
              <a:rPr lang="en-US" altLang="ja-JP" sz="1400" dirty="0" smtClean="0">
                <a:solidFill>
                  <a:srgbClr val="5F5F5F"/>
                </a:solidFill>
                <a:effectLst>
                  <a:outerShdw blurRad="38100" dist="38100" dir="2700000" algn="tl">
                    <a:srgbClr val="000000">
                      <a:alpha val="43137"/>
                    </a:srgbClr>
                  </a:outerShdw>
                </a:effectLst>
                <a:ea typeface="ＭＳ Ｐゴシック" charset="-128"/>
              </a:rPr>
              <a:t>N. Kanda</a:t>
            </a:r>
            <a:endParaRPr kumimoji="1" lang="en-US" altLang="ja-JP" sz="1400" kern="1200" dirty="0">
              <a:solidFill>
                <a:srgbClr val="5F5F5F"/>
              </a:solidFill>
              <a:effectLst>
                <a:outerShdw blurRad="38100" dist="38100" dir="2700000" algn="tl">
                  <a:srgbClr val="000000">
                    <a:alpha val="43137"/>
                  </a:srgbClr>
                </a:outerShdw>
              </a:effectLst>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n-US" altLang="ja-JP" dirty="0"/>
              <a:t>D</a:t>
            </a:r>
            <a:r>
              <a:rPr lang="en-US" altLang="ja-JP" dirty="0" smtClean="0"/>
              <a:t>esign Update</a:t>
            </a:r>
            <a:endParaRPr lang="en-US" altLang="ja-JP" dirty="0"/>
          </a:p>
        </p:txBody>
      </p:sp>
      <p:sp>
        <p:nvSpPr>
          <p:cNvPr id="12"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DDDDDD"/>
                </a:solidFill>
                <a:latin typeface="Tahoma"/>
                <a:ea typeface="HGP創英角ｺﾞｼｯｸUB"/>
                <a:cs typeface="+mn-cs"/>
              </a:rPr>
              <a:t>10th International LISA Symposium</a:t>
            </a:r>
            <a:r>
              <a:rPr lang="ja-JP" altLang="en-US" sz="1200" kern="1200" smtClean="0">
                <a:solidFill>
                  <a:srgbClr val="DDDDDD"/>
                </a:solidFill>
                <a:latin typeface="Tahoma"/>
                <a:ea typeface="HGP創英角ｺﾞｼｯｸUB"/>
                <a:cs typeface="+mn-cs"/>
              </a:rPr>
              <a:t>　</a:t>
            </a:r>
            <a:r>
              <a:rPr lang="en-US" altLang="ja-JP" sz="1200" kern="1200" smtClean="0">
                <a:solidFill>
                  <a:srgbClr val="DDDDDD"/>
                </a:solidFill>
                <a:latin typeface="Tahoma"/>
                <a:ea typeface="HGP創英角ｺﾞｼｯｸUB"/>
                <a:cs typeface="+mn-cs"/>
              </a:rPr>
              <a:t>(May 19th, 2014, Florida, USA)</a:t>
            </a:r>
            <a:endParaRPr lang="en-US" altLang="ja-JP" sz="1200" kern="1200" dirty="0">
              <a:solidFill>
                <a:srgbClr val="DDDDDD"/>
              </a:solidFill>
              <a:latin typeface="Tahoma"/>
              <a:ea typeface="HGP創英角ｺﾞｼｯｸUB"/>
              <a:cs typeface="+mn-cs"/>
            </a:endParaRPr>
          </a:p>
        </p:txBody>
      </p:sp>
      <p:pic>
        <p:nvPicPr>
          <p:cNvPr id="916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51320"/>
            <a:ext cx="7632848" cy="56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63"/>
          <p:cNvSpPr txBox="1">
            <a:spLocks noChangeArrowheads="1"/>
          </p:cNvSpPr>
          <p:nvPr/>
        </p:nvSpPr>
        <p:spPr bwMode="auto">
          <a:xfrm>
            <a:off x="7154738" y="764704"/>
            <a:ext cx="1809750" cy="307777"/>
          </a:xfrm>
          <a:prstGeom prst="rect">
            <a:avLst/>
          </a:prstGeom>
          <a:noFill/>
          <a:ln w="9525" algn="ctr">
            <a:noFill/>
            <a:miter lim="800000"/>
            <a:headEnd/>
            <a:tailEnd/>
          </a:ln>
          <a:effectLst/>
        </p:spPr>
        <p:txBody>
          <a:bodyPr>
            <a:spAutoFit/>
          </a:bodyPr>
          <a:lstStyle/>
          <a:p>
            <a:pPr algn="l">
              <a:buSzPct val="70000"/>
              <a:buNone/>
            </a:pPr>
            <a:r>
              <a:rPr lang="en-US" altLang="ja-JP" sz="1400" b="1" dirty="0" smtClean="0">
                <a:solidFill>
                  <a:srgbClr val="3333FF"/>
                </a:solidFill>
                <a:ea typeface="ＭＳ Ｐゴシック" charset="-128"/>
              </a:rPr>
              <a:t>By T.Akutsu</a:t>
            </a:r>
            <a:endParaRPr kumimoji="1" lang="en-US" altLang="ja-JP" sz="1400" b="1" kern="1200" dirty="0">
              <a:solidFill>
                <a:srgbClr val="3333FF"/>
              </a:solidFill>
              <a:ea typeface="ＭＳ Ｐゴシック" charset="-128"/>
            </a:endParaRPr>
          </a:p>
        </p:txBody>
      </p:sp>
    </p:spTree>
    <p:extLst>
      <p:ext uri="{BB962C8B-B14F-4D97-AF65-F5344CB8AC3E}">
        <p14:creationId xmlns:p14="http://schemas.microsoft.com/office/powerpoint/2010/main" val="425975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pitchFamily="34" charset="0"/>
                <a:ea typeface="HGP創英角ｺﾞｼｯｸUB" pitchFamily="50" charset="-128"/>
                <a:cs typeface="+mn-cs"/>
              </a:rPr>
              <a:t>10th International LISA Symposium</a:t>
            </a:r>
            <a:r>
              <a:rPr lang="ja-JP" altLang="en-US" sz="1200" kern="1200" smtClean="0">
                <a:solidFill>
                  <a:srgbClr val="EAEAEA"/>
                </a:solidFill>
                <a:latin typeface="Tahoma" pitchFamily="34" charset="0"/>
                <a:ea typeface="HGP創英角ｺﾞｼｯｸUB" pitchFamily="50" charset="-128"/>
                <a:cs typeface="+mn-cs"/>
              </a:rPr>
              <a:t>　</a:t>
            </a:r>
            <a:r>
              <a:rPr lang="en-US" altLang="ja-JP" sz="1200" kern="1200" smtClean="0">
                <a:solidFill>
                  <a:srgbClr val="EAEAEA"/>
                </a:solidFill>
                <a:latin typeface="Tahoma" pitchFamily="34" charset="0"/>
                <a:ea typeface="HGP創英角ｺﾞｼｯｸUB" pitchFamily="50" charset="-128"/>
                <a:cs typeface="+mn-cs"/>
              </a:rPr>
              <a:t>(May 19th, 2014, Florida, USA)</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1285875" y="1074738"/>
            <a:ext cx="7858125" cy="5211762"/>
          </a:xfrm>
          <a:prstGeom prst="rect">
            <a:avLst/>
          </a:prstGeom>
        </p:spPr>
        <p:txBody>
          <a:bodyPr/>
          <a:lstStyle/>
          <a:p>
            <a:pPr lvl="2">
              <a:lnSpc>
                <a:spcPct val="130000"/>
              </a:lnSpc>
              <a:spcBef>
                <a:spcPct val="0"/>
              </a:spcBef>
              <a:buClrTx/>
              <a:buFontTx/>
              <a:buNone/>
            </a:pPr>
            <a:r>
              <a:rPr lang="en-US" altLang="ja-JP" sz="2800" b="1" dirty="0"/>
              <a:t>  </a:t>
            </a:r>
            <a:endParaRPr lang="en-US" altLang="ja-JP" sz="2800" b="1" dirty="0" smtClean="0"/>
          </a:p>
          <a:p>
            <a:pPr>
              <a:lnSpc>
                <a:spcPct val="130000"/>
              </a:lnSpc>
              <a:spcBef>
                <a:spcPct val="0"/>
              </a:spcBef>
              <a:buClrTx/>
              <a:buFontTx/>
              <a:buNone/>
            </a:pPr>
            <a:endParaRPr lang="en-US" altLang="ja-JP" sz="2800" b="1" dirty="0" smtClean="0"/>
          </a:p>
          <a:p>
            <a:pPr>
              <a:lnSpc>
                <a:spcPct val="130000"/>
              </a:lnSpc>
              <a:spcBef>
                <a:spcPct val="0"/>
              </a:spcBef>
              <a:buClrTx/>
              <a:buFontTx/>
              <a:buNone/>
            </a:pPr>
            <a:endParaRPr lang="en-US" altLang="ja-JP" sz="2800" b="1" dirty="0" smtClean="0"/>
          </a:p>
          <a:p>
            <a:pPr>
              <a:lnSpc>
                <a:spcPct val="130000"/>
              </a:lnSpc>
              <a:spcBef>
                <a:spcPct val="0"/>
              </a:spcBef>
              <a:buClrTx/>
              <a:buFontTx/>
              <a:buNone/>
            </a:pPr>
            <a:r>
              <a:rPr lang="en-US" altLang="ja-JP" sz="2800" b="1" dirty="0" smtClean="0"/>
              <a:t>      </a:t>
            </a:r>
            <a:r>
              <a:rPr lang="en-US" altLang="ja-JP" sz="4000" b="1" dirty="0" smtClean="0"/>
              <a:t>DECIGO Pathfinder</a:t>
            </a:r>
            <a:endParaRPr lang="ja-JP" altLang="en-US" sz="2800" b="1" dirty="0"/>
          </a:p>
        </p:txBody>
      </p:sp>
    </p:spTree>
    <p:extLst>
      <p:ext uri="{BB962C8B-B14F-4D97-AF65-F5344CB8AC3E}">
        <p14:creationId xmlns:p14="http://schemas.microsoft.com/office/powerpoint/2010/main" val="80421525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6229" name="Group 5"/>
          <p:cNvGraphicFramePr>
            <a:graphicFrameLocks noGrp="1"/>
          </p:cNvGraphicFramePr>
          <p:nvPr>
            <p:extLst>
              <p:ext uri="{D42A27DB-BD31-4B8C-83A1-F6EECF244321}">
                <p14:modId xmlns:p14="http://schemas.microsoft.com/office/powerpoint/2010/main" val="4077010168"/>
              </p:ext>
            </p:extLst>
          </p:nvPr>
        </p:nvGraphicFramePr>
        <p:xfrm>
          <a:off x="611188" y="1196752"/>
          <a:ext cx="8280400" cy="5239259"/>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360363">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2014</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27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28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29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30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31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32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0" i="0" u="none" strike="noStrike" cap="none" normalizeH="0" baseline="0" dirty="0" smtClean="0">
                          <a:ln>
                            <a:noFill/>
                          </a:ln>
                          <a:solidFill>
                            <a:srgbClr val="EAEAEA"/>
                          </a:solidFill>
                          <a:effectLst/>
                          <a:latin typeface="Tahoma" pitchFamily="34" charset="0"/>
                          <a:ea typeface="HGP創英角ｺﾞｼｯｸUB" pitchFamily="50" charset="-128"/>
                        </a:rPr>
                        <a:t>33</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700338">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971550">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Purpose</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Interferometer in Space</a:t>
                      </a:r>
                      <a:endParaRPr kumimoji="1" lang="ja-JP" altLang="en-US" sz="1800" b="0"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20000"/>
                        </a:lnSpc>
                        <a:spcBef>
                          <a:spcPct val="0"/>
                        </a:spcBef>
                        <a:spcAft>
                          <a:spcPct val="0"/>
                        </a:spcAft>
                        <a:buClr>
                          <a:schemeClr val="accent2"/>
                        </a:buClr>
                        <a:buSzPct val="70000"/>
                        <a:buFont typeface="Wingdings" pitchFamily="2" charset="2"/>
                        <a:buNone/>
                        <a:tabLst/>
                      </a:pPr>
                      <a:r>
                        <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400" b="0" i="0" u="none" strike="noStrike" cap="none" normalizeH="0" baseline="0" dirty="0" smtClean="0">
                          <a:ln>
                            <a:noFill/>
                          </a:ln>
                          <a:solidFill>
                            <a:srgbClr val="EAEAEA"/>
                          </a:solidFill>
                          <a:effectLst/>
                          <a:latin typeface="Tahoma" pitchFamily="34" charset="0"/>
                          <a:ea typeface="HGP創英角ｺﾞｼｯｸUB" pitchFamily="50" charset="-128"/>
                        </a:rPr>
                        <a:t>(Obs. Of GW and Earth Gravity)</a:t>
                      </a:r>
                      <a:endParaRPr kumimoji="1" lang="ja-JP" altLang="en-US" sz="14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20000"/>
                        </a:lnSpc>
                        <a:spcBef>
                          <a:spcPct val="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Long-baseline </a:t>
                      </a:r>
                    </a:p>
                    <a:p>
                      <a:pPr marL="0" marR="0" lvl="0" indent="0" algn="l" defTabSz="914400" rtl="0" eaLnBrk="1" fontAlgn="base" latinLnBrk="0" hangingPunct="1">
                        <a:lnSpc>
                          <a:spcPct val="120000"/>
                        </a:lnSpc>
                        <a:spcBef>
                          <a:spcPct val="0"/>
                        </a:spcBef>
                        <a:spcAft>
                          <a:spcPct val="0"/>
                        </a:spcAft>
                        <a:buClr>
                          <a:schemeClr val="accent2"/>
                        </a:buClr>
                        <a:buSzPct val="70000"/>
                        <a:buFont typeface="Wingdings" pitchFamily="2" charset="2"/>
                        <a:buNone/>
                        <a:tabLst/>
                      </a:pP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  Precise Formation Flight</a:t>
                      </a:r>
                    </a:p>
                    <a:p>
                      <a:pPr marL="0" marR="0" lvl="0" indent="0" algn="l" defTabSz="914400" rtl="0" eaLnBrk="1" fontAlgn="base" latinLnBrk="0" hangingPunct="1">
                        <a:lnSpc>
                          <a:spcPct val="120000"/>
                        </a:lnSpc>
                        <a:spcBef>
                          <a:spcPct val="0"/>
                        </a:spcBef>
                        <a:spcAft>
                          <a:spcPct val="0"/>
                        </a:spcAft>
                        <a:buClr>
                          <a:schemeClr val="accent2"/>
                        </a:buClr>
                        <a:buSzPct val="70000"/>
                        <a:buFont typeface="Wingdings" pitchFamily="2" charset="2"/>
                        <a:buNone/>
                        <a:tabLst/>
                      </a:pPr>
                      <a:r>
                        <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(GW Observation)</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GW Astronomy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     and</a:t>
                      </a:r>
                      <a:r>
                        <a:rPr kumimoji="1" lang="ja-JP" altLang="en-US" sz="18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Cosmology</a:t>
                      </a: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 </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720725">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50000"/>
                        </a:lnSpc>
                        <a:spcBef>
                          <a:spcPct val="0"/>
                        </a:spcBef>
                        <a:spcAft>
                          <a:spcPct val="0"/>
                        </a:spcAft>
                        <a:buClrTx/>
                        <a:buSzPct val="70000"/>
                        <a:buFontTx/>
                        <a:buNone/>
                        <a:tabLst/>
                      </a:pPr>
                      <a:r>
                        <a:rPr kumimoji="1" lang="ja-JP" altLang="en-US" sz="18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One Small Satellite</a:t>
                      </a:r>
                      <a:endParaRPr kumimoji="1" lang="ja-JP" altLang="en-US" sz="1800" b="0"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8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Short FP cavity</a:t>
                      </a:r>
                      <a:r>
                        <a:rPr kumimoji="0"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 Drag-free</a:t>
                      </a:r>
                      <a:endParaRPr kumimoji="0"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    FF with 3 S/C </a:t>
                      </a:r>
                      <a:r>
                        <a:rPr kumimoji="1" lang="ja-JP" altLang="en-US" sz="1800" b="0"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    1 IFO unit</a:t>
                      </a:r>
                      <a:endParaRPr kumimoji="1" lang="ja-JP" altLang="en-US" sz="1800" b="0"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50000"/>
                        </a:lnSpc>
                        <a:spcBef>
                          <a:spcPct val="0"/>
                        </a:spcBef>
                        <a:spcAft>
                          <a:spcPct val="0"/>
                        </a:spcAft>
                        <a:buClr>
                          <a:schemeClr val="accent2"/>
                        </a:buClr>
                        <a:buSzPct val="70000"/>
                        <a:buFont typeface="Wingdings" pitchFamily="2" charset="2"/>
                        <a:buNone/>
                        <a:tabLst/>
                      </a:pP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   FF with 3 S/C </a:t>
                      </a:r>
                      <a:endParaRPr kumimoji="1" lang="ja-JP" altLang="en-US" sz="1800" b="0"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800" b="0" i="0" u="none" strike="noStrike" cap="none" normalizeH="0" baseline="0" dirty="0" smtClean="0">
                          <a:ln>
                            <a:noFill/>
                          </a:ln>
                          <a:solidFill>
                            <a:srgbClr val="EAEAEA"/>
                          </a:solidFill>
                          <a:effectLst/>
                          <a:latin typeface="Tahoma" pitchFamily="34" charset="0"/>
                          <a:ea typeface="HGP創英角ｺﾞｼｯｸUB" pitchFamily="50" charset="-128"/>
                        </a:rPr>
                        <a:t>   3-4 IFO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pic>
        <p:nvPicPr>
          <p:cNvPr id="318" name="Picture 2"/>
          <p:cNvPicPr>
            <a:picLocks noChangeAspect="1" noChangeArrowheads="1"/>
          </p:cNvPicPr>
          <p:nvPr/>
        </p:nvPicPr>
        <p:blipFill>
          <a:blip r:embed="rId3" cstate="print"/>
          <a:srcRect/>
          <a:stretch>
            <a:fillRect/>
          </a:stretch>
        </p:blipFill>
        <p:spPr bwMode="auto">
          <a:xfrm>
            <a:off x="2500298" y="2143116"/>
            <a:ext cx="1305302" cy="1316037"/>
          </a:xfrm>
          <a:prstGeom prst="rect">
            <a:avLst/>
          </a:prstGeom>
          <a:noFill/>
          <a:ln w="9525">
            <a:noFill/>
            <a:miter lim="800000"/>
            <a:headEnd/>
            <a:tailEnd/>
          </a:ln>
        </p:spPr>
      </p:pic>
      <p:pic>
        <p:nvPicPr>
          <p:cNvPr id="319" name="図 16" descr="photo_sat_3_01L.jpg"/>
          <p:cNvPicPr>
            <a:picLocks noChangeAspect="1"/>
          </p:cNvPicPr>
          <p:nvPr/>
        </p:nvPicPr>
        <p:blipFill>
          <a:blip r:embed="rId4" cstate="print"/>
          <a:srcRect/>
          <a:stretch>
            <a:fillRect/>
          </a:stretch>
        </p:blipFill>
        <p:spPr bwMode="auto">
          <a:xfrm>
            <a:off x="1160615" y="3071810"/>
            <a:ext cx="1339683" cy="1071570"/>
          </a:xfrm>
          <a:prstGeom prst="rect">
            <a:avLst/>
          </a:prstGeom>
          <a:noFill/>
          <a:ln w="9525">
            <a:noFill/>
            <a:miter lim="800000"/>
            <a:headEnd/>
            <a:tailEnd/>
          </a:ln>
        </p:spPr>
      </p:pic>
      <p:sp>
        <p:nvSpPr>
          <p:cNvPr id="1076227" name="Rectangle 3"/>
          <p:cNvSpPr>
            <a:spLocks noGrp="1" noChangeArrowheads="1"/>
          </p:cNvSpPr>
          <p:nvPr>
            <p:ph type="title"/>
          </p:nvPr>
        </p:nvSpPr>
        <p:spPr/>
        <p:txBody>
          <a:bodyPr/>
          <a:lstStyle/>
          <a:p>
            <a:r>
              <a:rPr lang="en-US" altLang="ja-JP" dirty="0" smtClean="0">
                <a:solidFill>
                  <a:srgbClr val="DDDDDD"/>
                </a:solidFill>
              </a:rPr>
              <a:t>Roadmap for DECIGO</a:t>
            </a:r>
            <a:endParaRPr lang="ja-JP" altLang="en-US" dirty="0">
              <a:solidFill>
                <a:srgbClr val="DDDDDD"/>
              </a:solidFill>
            </a:endParaRPr>
          </a:p>
        </p:txBody>
      </p:sp>
      <p:sp>
        <p:nvSpPr>
          <p:cNvPr id="358" name="フッター プレースホルダ 3"/>
          <p:cNvSpPr>
            <a:spLocks noGrp="1"/>
          </p:cNvSpPr>
          <p:nvPr>
            <p:ph type="ftr" sz="quarter" idx="10"/>
          </p:nvPr>
        </p:nvSpPr>
        <p:spPr/>
        <p:txBody>
          <a:bodyPr/>
          <a:lstStyle/>
          <a:p>
            <a:r>
              <a:rPr lang="en-US" altLang="ja-JP" smtClean="0">
                <a:solidFill>
                  <a:srgbClr val="EAEAEA"/>
                </a:solidFill>
                <a:latin typeface="Tahoma"/>
              </a:rPr>
              <a:t>10th International LISA Symposium</a:t>
            </a:r>
            <a:r>
              <a:rPr lang="ja-JP" altLang="en-US" smtClean="0">
                <a:solidFill>
                  <a:srgbClr val="EAEAEA"/>
                </a:solidFill>
                <a:latin typeface="Tahoma"/>
              </a:rPr>
              <a:t>　</a:t>
            </a:r>
            <a:r>
              <a:rPr lang="en-US" altLang="ja-JP" smtClean="0">
                <a:solidFill>
                  <a:srgbClr val="EAEAEA"/>
                </a:solidFill>
                <a:latin typeface="Tahoma"/>
              </a:rPr>
              <a:t>(May 19th, 2014, Florida, USA)</a:t>
            </a:r>
            <a:endParaRPr lang="en-US" altLang="ja-JP" dirty="0">
              <a:solidFill>
                <a:srgbClr val="EAEAEA"/>
              </a:solidFill>
              <a:latin typeface="Tahoma"/>
            </a:endParaRPr>
          </a:p>
        </p:txBody>
      </p:sp>
      <p:sp>
        <p:nvSpPr>
          <p:cNvPr id="1076228" name="Text Box 4"/>
          <p:cNvSpPr txBox="1">
            <a:spLocks noChangeArrowheads="1"/>
          </p:cNvSpPr>
          <p:nvPr/>
        </p:nvSpPr>
        <p:spPr bwMode="auto">
          <a:xfrm>
            <a:off x="6805613" y="850900"/>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rPr>
              <a:t>Figure: S.Kawamura</a:t>
            </a:r>
          </a:p>
        </p:txBody>
      </p:sp>
      <p:grpSp>
        <p:nvGrpSpPr>
          <p:cNvPr id="2" name="Group 47"/>
          <p:cNvGrpSpPr>
            <a:grpSpLocks/>
          </p:cNvGrpSpPr>
          <p:nvPr/>
        </p:nvGrpSpPr>
        <p:grpSpPr bwMode="auto">
          <a:xfrm>
            <a:off x="5029200" y="2528888"/>
            <a:ext cx="1044575" cy="957262"/>
            <a:chOff x="741" y="473"/>
            <a:chExt cx="3836" cy="3504"/>
          </a:xfrm>
        </p:grpSpPr>
        <p:sp>
          <p:nvSpPr>
            <p:cNvPr id="1076272"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273"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274"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nvGrpSpPr>
            <p:cNvPr id="3" name="Group 51"/>
            <p:cNvGrpSpPr>
              <a:grpSpLocks/>
            </p:cNvGrpSpPr>
            <p:nvPr/>
          </p:nvGrpSpPr>
          <p:grpSpPr bwMode="auto">
            <a:xfrm rot="7209001">
              <a:off x="2107" y="1529"/>
              <a:ext cx="432" cy="358"/>
              <a:chOff x="4785" y="11039"/>
              <a:chExt cx="829" cy="688"/>
            </a:xfrm>
          </p:grpSpPr>
          <p:sp>
            <p:nvSpPr>
              <p:cNvPr id="1076276"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77"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78"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79"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80"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grpSp>
        <p:grpSp>
          <p:nvGrpSpPr>
            <p:cNvPr id="4" name="Group 57"/>
            <p:cNvGrpSpPr>
              <a:grpSpLocks/>
            </p:cNvGrpSpPr>
            <p:nvPr/>
          </p:nvGrpSpPr>
          <p:grpSpPr bwMode="auto">
            <a:xfrm rot="7209001">
              <a:off x="2107" y="1529"/>
              <a:ext cx="432" cy="358"/>
              <a:chOff x="4785" y="11039"/>
              <a:chExt cx="829" cy="688"/>
            </a:xfrm>
          </p:grpSpPr>
          <p:sp>
            <p:nvSpPr>
              <p:cNvPr id="1076282"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83"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84"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85"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86"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grpSp>
        <p:grpSp>
          <p:nvGrpSpPr>
            <p:cNvPr id="5" name="Group 63"/>
            <p:cNvGrpSpPr>
              <a:grpSpLocks/>
            </p:cNvGrpSpPr>
            <p:nvPr/>
          </p:nvGrpSpPr>
          <p:grpSpPr bwMode="auto">
            <a:xfrm flipH="1">
              <a:off x="3041" y="3145"/>
              <a:ext cx="432" cy="358"/>
              <a:chOff x="4785" y="11039"/>
              <a:chExt cx="829" cy="688"/>
            </a:xfrm>
          </p:grpSpPr>
          <p:sp>
            <p:nvSpPr>
              <p:cNvPr id="107628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8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9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9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9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grpSp>
        <p:grpSp>
          <p:nvGrpSpPr>
            <p:cNvPr id="6" name="Group 69"/>
            <p:cNvGrpSpPr>
              <a:grpSpLocks/>
            </p:cNvGrpSpPr>
            <p:nvPr/>
          </p:nvGrpSpPr>
          <p:grpSpPr bwMode="auto">
            <a:xfrm flipH="1">
              <a:off x="3041" y="3142"/>
              <a:ext cx="432" cy="361"/>
              <a:chOff x="4785" y="11039"/>
              <a:chExt cx="829" cy="688"/>
            </a:xfrm>
          </p:grpSpPr>
          <p:sp>
            <p:nvSpPr>
              <p:cNvPr id="1076294"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95"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96"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97"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sp>
            <p:nvSpPr>
              <p:cNvPr id="1076298"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pPr>
                  <a:buFontTx/>
                  <a:buNone/>
                </a:pPr>
                <a:endParaRPr lang="ja-JP" altLang="en-US" dirty="0">
                  <a:solidFill>
                    <a:srgbClr val="003366"/>
                  </a:solidFill>
                </a:endParaRPr>
              </a:p>
            </p:txBody>
          </p:sp>
        </p:grpSp>
        <p:sp>
          <p:nvSpPr>
            <p:cNvPr id="1076299"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00"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01"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02"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03"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04"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05"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06"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nvGrpSpPr>
            <p:cNvPr id="7" name="Group 83"/>
            <p:cNvGrpSpPr>
              <a:grpSpLocks/>
            </p:cNvGrpSpPr>
            <p:nvPr/>
          </p:nvGrpSpPr>
          <p:grpSpPr bwMode="auto">
            <a:xfrm>
              <a:off x="1857" y="3148"/>
              <a:ext cx="429" cy="361"/>
              <a:chOff x="4785" y="11039"/>
              <a:chExt cx="829" cy="688"/>
            </a:xfrm>
          </p:grpSpPr>
          <p:sp>
            <p:nvSpPr>
              <p:cNvPr id="107630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0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1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1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1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sp>
          <p:nvSpPr>
            <p:cNvPr id="1076313"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314"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315"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16"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317"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18"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19"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20"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21"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22"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23"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24"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25"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26"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27"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28"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29"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30"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31"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32"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33"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34"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35"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nvGrpSpPr>
            <p:cNvPr id="8" name="Group 112"/>
            <p:cNvGrpSpPr>
              <a:grpSpLocks/>
            </p:cNvGrpSpPr>
            <p:nvPr/>
          </p:nvGrpSpPr>
          <p:grpSpPr bwMode="auto">
            <a:xfrm rot="-3592668">
              <a:off x="1514" y="2555"/>
              <a:ext cx="432" cy="361"/>
              <a:chOff x="4785" y="11039"/>
              <a:chExt cx="829" cy="688"/>
            </a:xfrm>
          </p:grpSpPr>
          <p:sp>
            <p:nvSpPr>
              <p:cNvPr id="1076337"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38"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39"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40"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41"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sp>
          <p:nvSpPr>
            <p:cNvPr id="1076342"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343"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344"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45"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346"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47"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48"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49"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50"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51"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52"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53"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54"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55"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56"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57"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58"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59"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60"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61"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62"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63"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pPr>
                <a:buFontTx/>
                <a:buNone/>
              </a:pPr>
              <a:endParaRPr lang="ja-JP" altLang="en-US" dirty="0">
                <a:solidFill>
                  <a:srgbClr val="003366"/>
                </a:solidFill>
              </a:endParaRPr>
            </a:p>
          </p:txBody>
        </p:sp>
        <p:sp>
          <p:nvSpPr>
            <p:cNvPr id="1076364"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pPr>
                <a:buFontTx/>
                <a:buNone/>
              </a:pPr>
              <a:endParaRPr lang="ja-JP" altLang="en-US" dirty="0">
                <a:solidFill>
                  <a:srgbClr val="003366"/>
                </a:solidFill>
              </a:endParaRPr>
            </a:p>
          </p:txBody>
        </p:sp>
        <p:grpSp>
          <p:nvGrpSpPr>
            <p:cNvPr id="9" name="Group 141"/>
            <p:cNvGrpSpPr>
              <a:grpSpLocks/>
            </p:cNvGrpSpPr>
            <p:nvPr/>
          </p:nvGrpSpPr>
          <p:grpSpPr bwMode="auto">
            <a:xfrm rot="7253297">
              <a:off x="1041" y="2886"/>
              <a:ext cx="163" cy="130"/>
              <a:chOff x="5504" y="8144"/>
              <a:chExt cx="291" cy="236"/>
            </a:xfrm>
          </p:grpSpPr>
          <p:sp>
            <p:nvSpPr>
              <p:cNvPr id="1076366"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67"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grpSp>
        <p:grpSp>
          <p:nvGrpSpPr>
            <p:cNvPr id="10" name="Group 144"/>
            <p:cNvGrpSpPr>
              <a:grpSpLocks/>
            </p:cNvGrpSpPr>
            <p:nvPr/>
          </p:nvGrpSpPr>
          <p:grpSpPr bwMode="auto">
            <a:xfrm>
              <a:off x="1484" y="3672"/>
              <a:ext cx="160" cy="130"/>
              <a:chOff x="5504" y="8144"/>
              <a:chExt cx="291" cy="236"/>
            </a:xfrm>
          </p:grpSpPr>
          <p:sp>
            <p:nvSpPr>
              <p:cNvPr id="107636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7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grpSp>
        <p:sp>
          <p:nvSpPr>
            <p:cNvPr id="1076371"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72"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73"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grpSp>
      <p:grpSp>
        <p:nvGrpSpPr>
          <p:cNvPr id="11" name="Group 150"/>
          <p:cNvGrpSpPr>
            <a:grpSpLocks/>
          </p:cNvGrpSpPr>
          <p:nvPr/>
        </p:nvGrpSpPr>
        <p:grpSpPr bwMode="auto">
          <a:xfrm>
            <a:off x="7183438" y="2347913"/>
            <a:ext cx="1531937" cy="1401762"/>
            <a:chOff x="335" y="1710"/>
            <a:chExt cx="2393" cy="2190"/>
          </a:xfrm>
        </p:grpSpPr>
        <p:sp>
          <p:nvSpPr>
            <p:cNvPr id="1076375"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76"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77"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78"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79"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80"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81"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82"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383"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84"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85"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nvGrpSpPr>
            <p:cNvPr id="12" name="Group 162"/>
            <p:cNvGrpSpPr>
              <a:grpSpLocks/>
            </p:cNvGrpSpPr>
            <p:nvPr/>
          </p:nvGrpSpPr>
          <p:grpSpPr bwMode="auto">
            <a:xfrm>
              <a:off x="1032" y="3383"/>
              <a:ext cx="267" cy="224"/>
              <a:chOff x="4785" y="11039"/>
              <a:chExt cx="829" cy="688"/>
            </a:xfrm>
          </p:grpSpPr>
          <p:sp>
            <p:nvSpPr>
              <p:cNvPr id="1076387"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88"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89"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90"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91"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sp>
          <p:nvSpPr>
            <p:cNvPr id="1076392"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393"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394"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395"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396"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97"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98"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399"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00"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01"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02"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03"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04"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05"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06"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07"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08"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09"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10"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nvGrpSpPr>
            <p:cNvPr id="13" name="Group 187"/>
            <p:cNvGrpSpPr>
              <a:grpSpLocks/>
            </p:cNvGrpSpPr>
            <p:nvPr/>
          </p:nvGrpSpPr>
          <p:grpSpPr bwMode="auto">
            <a:xfrm rot="-3592668">
              <a:off x="817" y="3012"/>
              <a:ext cx="270" cy="226"/>
              <a:chOff x="4785" y="11039"/>
              <a:chExt cx="829" cy="688"/>
            </a:xfrm>
          </p:grpSpPr>
          <p:sp>
            <p:nvSpPr>
              <p:cNvPr id="1076412"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13"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14"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15"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16"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sp>
          <p:nvSpPr>
            <p:cNvPr id="1076417"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418"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419"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20"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421"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22"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23"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24"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25"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26"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27"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28"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29"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30"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31"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32"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33"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pPr>
                <a:buFontTx/>
                <a:buNone/>
              </a:pPr>
              <a:endParaRPr lang="ja-JP" altLang="en-US" dirty="0">
                <a:solidFill>
                  <a:srgbClr val="003366"/>
                </a:solidFill>
              </a:endParaRPr>
            </a:p>
          </p:txBody>
        </p:sp>
        <p:sp>
          <p:nvSpPr>
            <p:cNvPr id="1076434"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pPr>
                <a:buFontTx/>
                <a:buNone/>
              </a:pPr>
              <a:endParaRPr lang="ja-JP" altLang="en-US" dirty="0">
                <a:solidFill>
                  <a:srgbClr val="003366"/>
                </a:solidFill>
              </a:endParaRPr>
            </a:p>
          </p:txBody>
        </p:sp>
        <p:grpSp>
          <p:nvGrpSpPr>
            <p:cNvPr id="14" name="Group 211"/>
            <p:cNvGrpSpPr>
              <a:grpSpLocks/>
            </p:cNvGrpSpPr>
            <p:nvPr/>
          </p:nvGrpSpPr>
          <p:grpSpPr bwMode="auto">
            <a:xfrm rot="7253297">
              <a:off x="523" y="3218"/>
              <a:ext cx="102" cy="81"/>
              <a:chOff x="5504" y="8144"/>
              <a:chExt cx="291" cy="236"/>
            </a:xfrm>
          </p:grpSpPr>
          <p:sp>
            <p:nvSpPr>
              <p:cNvPr id="1076436"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437"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grpSp>
        <p:grpSp>
          <p:nvGrpSpPr>
            <p:cNvPr id="15" name="Group 214"/>
            <p:cNvGrpSpPr>
              <a:grpSpLocks/>
            </p:cNvGrpSpPr>
            <p:nvPr/>
          </p:nvGrpSpPr>
          <p:grpSpPr bwMode="auto">
            <a:xfrm>
              <a:off x="799" y="3710"/>
              <a:ext cx="99" cy="80"/>
              <a:chOff x="5504" y="8144"/>
              <a:chExt cx="291" cy="236"/>
            </a:xfrm>
          </p:grpSpPr>
          <p:sp>
            <p:nvSpPr>
              <p:cNvPr id="1076439"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440"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grpSp>
        <p:sp>
          <p:nvSpPr>
            <p:cNvPr id="1076441"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442"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443"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444"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445"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446"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pPr>
                <a:buFontTx/>
                <a:buNone/>
              </a:pPr>
              <a:endParaRPr lang="ja-JP" altLang="en-US" dirty="0">
                <a:solidFill>
                  <a:srgbClr val="003366"/>
                </a:solidFill>
              </a:endParaRPr>
            </a:p>
          </p:txBody>
        </p:sp>
        <p:sp>
          <p:nvSpPr>
            <p:cNvPr id="1076447"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448"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449"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450"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51"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452"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53"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54"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nvGrpSpPr>
            <p:cNvPr id="16" name="Group 231"/>
            <p:cNvGrpSpPr>
              <a:grpSpLocks/>
            </p:cNvGrpSpPr>
            <p:nvPr/>
          </p:nvGrpSpPr>
          <p:grpSpPr bwMode="auto">
            <a:xfrm rot="7200911">
              <a:off x="1184" y="2372"/>
              <a:ext cx="267" cy="224"/>
              <a:chOff x="4785" y="11039"/>
              <a:chExt cx="829" cy="688"/>
            </a:xfrm>
          </p:grpSpPr>
          <p:sp>
            <p:nvSpPr>
              <p:cNvPr id="1076456"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57"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58"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59"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60"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sp>
          <p:nvSpPr>
            <p:cNvPr id="107646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6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6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6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6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6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6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6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6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7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7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7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7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7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7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7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nvGrpSpPr>
            <p:cNvPr id="17" name="Group 253"/>
            <p:cNvGrpSpPr>
              <a:grpSpLocks/>
            </p:cNvGrpSpPr>
            <p:nvPr/>
          </p:nvGrpSpPr>
          <p:grpSpPr bwMode="auto">
            <a:xfrm rot="3608242">
              <a:off x="1610" y="2371"/>
              <a:ext cx="270" cy="226"/>
              <a:chOff x="4785" y="11039"/>
              <a:chExt cx="829" cy="688"/>
            </a:xfrm>
          </p:grpSpPr>
          <p:sp>
            <p:nvSpPr>
              <p:cNvPr id="1076478"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79"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80"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81"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82"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sp>
          <p:nvSpPr>
            <p:cNvPr id="1076483"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84"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85"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86"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487"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88"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89"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90"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91"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92"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93"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94"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95"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496"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pPr>
                <a:buFontTx/>
                <a:buNone/>
              </a:pPr>
              <a:endParaRPr lang="ja-JP" altLang="en-US" dirty="0">
                <a:solidFill>
                  <a:srgbClr val="003366"/>
                </a:solidFill>
              </a:endParaRPr>
            </a:p>
          </p:txBody>
        </p:sp>
        <p:sp>
          <p:nvSpPr>
            <p:cNvPr id="1076497"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pPr>
                <a:buFontTx/>
                <a:buNone/>
              </a:pPr>
              <a:endParaRPr lang="ja-JP" altLang="en-US" dirty="0">
                <a:solidFill>
                  <a:srgbClr val="003366"/>
                </a:solidFill>
              </a:endParaRPr>
            </a:p>
          </p:txBody>
        </p:sp>
        <p:grpSp>
          <p:nvGrpSpPr>
            <p:cNvPr id="18" name="Group 274"/>
            <p:cNvGrpSpPr>
              <a:grpSpLocks/>
            </p:cNvGrpSpPr>
            <p:nvPr/>
          </p:nvGrpSpPr>
          <p:grpSpPr bwMode="auto">
            <a:xfrm rot="14454207">
              <a:off x="1767" y="2049"/>
              <a:ext cx="102" cy="81"/>
              <a:chOff x="5504" y="8144"/>
              <a:chExt cx="291" cy="236"/>
            </a:xfrm>
          </p:grpSpPr>
          <p:sp>
            <p:nvSpPr>
              <p:cNvPr id="1076499"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00"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grpSp>
        <p:grpSp>
          <p:nvGrpSpPr>
            <p:cNvPr id="19" name="Group 277"/>
            <p:cNvGrpSpPr>
              <a:grpSpLocks/>
            </p:cNvGrpSpPr>
            <p:nvPr/>
          </p:nvGrpSpPr>
          <p:grpSpPr bwMode="auto">
            <a:xfrm rot="7200911">
              <a:off x="1205" y="2042"/>
              <a:ext cx="99" cy="80"/>
              <a:chOff x="5504" y="8144"/>
              <a:chExt cx="291" cy="236"/>
            </a:xfrm>
          </p:grpSpPr>
          <p:sp>
            <p:nvSpPr>
              <p:cNvPr id="1076502"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03"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grpSp>
        <p:sp>
          <p:nvSpPr>
            <p:cNvPr id="1076504"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05"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06"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07"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08"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09"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10"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511"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12"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13"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14"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nvGrpSpPr>
            <p:cNvPr id="20" name="Group 291"/>
            <p:cNvGrpSpPr>
              <a:grpSpLocks/>
            </p:cNvGrpSpPr>
            <p:nvPr/>
          </p:nvGrpSpPr>
          <p:grpSpPr bwMode="auto">
            <a:xfrm rot="-28819849">
              <a:off x="1973" y="3013"/>
              <a:ext cx="267" cy="224"/>
              <a:chOff x="4785" y="11039"/>
              <a:chExt cx="829" cy="688"/>
            </a:xfrm>
          </p:grpSpPr>
          <p:sp>
            <p:nvSpPr>
              <p:cNvPr id="1076516"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17"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18"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19"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20"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sp>
          <p:nvSpPr>
            <p:cNvPr id="1076521"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22"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523"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524"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525"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26"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27"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28"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29"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30"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31"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32"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33"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534"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35"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36"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nvGrpSpPr>
            <p:cNvPr id="21" name="Group 313"/>
            <p:cNvGrpSpPr>
              <a:grpSpLocks/>
            </p:cNvGrpSpPr>
            <p:nvPr/>
          </p:nvGrpSpPr>
          <p:grpSpPr bwMode="auto">
            <a:xfrm rot="-32412517">
              <a:off x="1761" y="3384"/>
              <a:ext cx="270" cy="226"/>
              <a:chOff x="4785" y="11039"/>
              <a:chExt cx="829" cy="688"/>
            </a:xfrm>
          </p:grpSpPr>
          <p:sp>
            <p:nvSpPr>
              <p:cNvPr id="107653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3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4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4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4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grpSp>
        <p:sp>
          <p:nvSpPr>
            <p:cNvPr id="1076543"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44"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545"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546"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pPr>
                <a:buFontTx/>
                <a:buNone/>
              </a:pPr>
              <a:endParaRPr lang="ja-JP" altLang="en-US" dirty="0">
                <a:solidFill>
                  <a:srgbClr val="003366"/>
                </a:solidFill>
              </a:endParaRPr>
            </a:p>
          </p:txBody>
        </p:sp>
        <p:sp>
          <p:nvSpPr>
            <p:cNvPr id="1076547"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48"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49"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50"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51"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52"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53"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54"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55"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pPr>
                <a:buFontTx/>
                <a:buNone/>
              </a:pPr>
              <a:endParaRPr lang="ja-JP" altLang="en-US" dirty="0">
                <a:solidFill>
                  <a:srgbClr val="003366"/>
                </a:solidFill>
              </a:endParaRPr>
            </a:p>
          </p:txBody>
        </p:sp>
        <p:sp>
          <p:nvSpPr>
            <p:cNvPr id="1076556"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pPr>
                <a:buFontTx/>
                <a:buNone/>
              </a:pPr>
              <a:endParaRPr lang="ja-JP" altLang="en-US" dirty="0">
                <a:solidFill>
                  <a:srgbClr val="003366"/>
                </a:solidFill>
              </a:endParaRPr>
            </a:p>
          </p:txBody>
        </p:sp>
        <p:sp>
          <p:nvSpPr>
            <p:cNvPr id="1076557"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pPr>
                <a:buFontTx/>
                <a:buNone/>
              </a:pPr>
              <a:endParaRPr lang="ja-JP" altLang="en-US" dirty="0">
                <a:solidFill>
                  <a:srgbClr val="003366"/>
                </a:solidFill>
              </a:endParaRPr>
            </a:p>
          </p:txBody>
        </p:sp>
        <p:grpSp>
          <p:nvGrpSpPr>
            <p:cNvPr id="22" name="Group 334"/>
            <p:cNvGrpSpPr>
              <a:grpSpLocks/>
            </p:cNvGrpSpPr>
            <p:nvPr/>
          </p:nvGrpSpPr>
          <p:grpSpPr bwMode="auto">
            <a:xfrm rot="-21566552">
              <a:off x="2152" y="3714"/>
              <a:ext cx="102" cy="81"/>
              <a:chOff x="5504" y="8144"/>
              <a:chExt cx="291" cy="236"/>
            </a:xfrm>
          </p:grpSpPr>
          <p:sp>
            <p:nvSpPr>
              <p:cNvPr id="1076559"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60"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grpSp>
        <p:grpSp>
          <p:nvGrpSpPr>
            <p:cNvPr id="23" name="Group 337"/>
            <p:cNvGrpSpPr>
              <a:grpSpLocks/>
            </p:cNvGrpSpPr>
            <p:nvPr/>
          </p:nvGrpSpPr>
          <p:grpSpPr bwMode="auto">
            <a:xfrm rot="-28819849">
              <a:off x="2438" y="3230"/>
              <a:ext cx="99" cy="80"/>
              <a:chOff x="5504" y="8144"/>
              <a:chExt cx="291" cy="236"/>
            </a:xfrm>
          </p:grpSpPr>
          <p:sp>
            <p:nvSpPr>
              <p:cNvPr id="1076562"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63"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grpSp>
        <p:sp>
          <p:nvSpPr>
            <p:cNvPr id="1076564"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65"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sp>
          <p:nvSpPr>
            <p:cNvPr id="1076566"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pPr>
                <a:buFontTx/>
                <a:buNone/>
              </a:pPr>
              <a:endParaRPr lang="ja-JP" altLang="en-US" dirty="0">
                <a:solidFill>
                  <a:srgbClr val="003366"/>
                </a:solidFill>
              </a:endParaRPr>
            </a:p>
          </p:txBody>
        </p:sp>
      </p:grpSp>
      <p:sp>
        <p:nvSpPr>
          <p:cNvPr id="1076567" name="Text Box 343"/>
          <p:cNvSpPr txBox="1">
            <a:spLocks noChangeArrowheads="1"/>
          </p:cNvSpPr>
          <p:nvPr/>
        </p:nvSpPr>
        <p:spPr bwMode="auto">
          <a:xfrm>
            <a:off x="2932113" y="3435350"/>
            <a:ext cx="1495425" cy="825500"/>
          </a:xfrm>
          <a:prstGeom prst="rect">
            <a:avLst/>
          </a:prstGeom>
          <a:noFill/>
          <a:ln w="9525">
            <a:noFill/>
            <a:miter lim="800000"/>
            <a:headEnd/>
            <a:tailEnd/>
          </a:ln>
          <a:effectLst/>
        </p:spPr>
        <p:txBody>
          <a:bodyPr>
            <a:spAutoFit/>
          </a:bodyPr>
          <a:lstStyle/>
          <a:p>
            <a:pPr algn="l">
              <a:buFontTx/>
              <a:buNone/>
            </a:pPr>
            <a:r>
              <a:rPr lang="en-US" altLang="ja-JP" sz="1600" dirty="0">
                <a:solidFill>
                  <a:srgbClr val="CCFFCC"/>
                </a:solidFill>
              </a:rPr>
              <a:t>DECIGO </a:t>
            </a:r>
          </a:p>
          <a:p>
            <a:pPr algn="l">
              <a:buFontTx/>
              <a:buNone/>
            </a:pPr>
            <a:r>
              <a:rPr lang="en-US" altLang="ja-JP" sz="1600" dirty="0">
                <a:solidFill>
                  <a:srgbClr val="CCFFCC"/>
                </a:solidFill>
              </a:rPr>
              <a:t>Pathfinder</a:t>
            </a:r>
          </a:p>
          <a:p>
            <a:pPr algn="l">
              <a:buFontTx/>
              <a:buNone/>
            </a:pPr>
            <a:r>
              <a:rPr lang="en-US" altLang="ja-JP" sz="1600" dirty="0">
                <a:solidFill>
                  <a:srgbClr val="CCFFCC"/>
                </a:solidFill>
              </a:rPr>
              <a:t>  (DPF)</a:t>
            </a:r>
          </a:p>
        </p:txBody>
      </p:sp>
      <p:sp>
        <p:nvSpPr>
          <p:cNvPr id="1076568" name="Text Box 344"/>
          <p:cNvSpPr txBox="1">
            <a:spLocks noChangeArrowheads="1"/>
          </p:cNvSpPr>
          <p:nvPr/>
        </p:nvSpPr>
        <p:spPr bwMode="auto">
          <a:xfrm>
            <a:off x="4859338" y="3716338"/>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dirty="0">
                <a:solidFill>
                  <a:srgbClr val="FFCCFF"/>
                </a:solidFill>
              </a:rPr>
              <a:t>Pre-DECIGO</a:t>
            </a:r>
          </a:p>
        </p:txBody>
      </p:sp>
      <p:sp>
        <p:nvSpPr>
          <p:cNvPr id="1076569" name="Text Box 345"/>
          <p:cNvSpPr txBox="1">
            <a:spLocks noChangeArrowheads="1"/>
          </p:cNvSpPr>
          <p:nvPr/>
        </p:nvSpPr>
        <p:spPr bwMode="auto">
          <a:xfrm>
            <a:off x="7575550" y="3790950"/>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dirty="0">
                <a:solidFill>
                  <a:srgbClr val="FF9999"/>
                </a:solidFill>
              </a:rPr>
              <a:t>DECIGO</a:t>
            </a:r>
          </a:p>
        </p:txBody>
      </p:sp>
      <p:sp>
        <p:nvSpPr>
          <p:cNvPr id="1076570" name="AutoShape 346"/>
          <p:cNvSpPr>
            <a:spLocks noChangeArrowheads="1"/>
          </p:cNvSpPr>
          <p:nvPr/>
        </p:nvSpPr>
        <p:spPr bwMode="auto">
          <a:xfrm>
            <a:off x="1036638" y="2798763"/>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pPr>
              <a:buFontTx/>
              <a:buNone/>
            </a:pPr>
            <a:endParaRPr lang="ja-JP" altLang="en-US" dirty="0">
              <a:solidFill>
                <a:srgbClr val="003366"/>
              </a:solidFill>
            </a:endParaRPr>
          </a:p>
        </p:txBody>
      </p:sp>
      <p:sp>
        <p:nvSpPr>
          <p:cNvPr id="1076571" name="Text Box 347"/>
          <p:cNvSpPr txBox="1">
            <a:spLocks noChangeArrowheads="1"/>
          </p:cNvSpPr>
          <p:nvPr/>
        </p:nvSpPr>
        <p:spPr bwMode="auto">
          <a:xfrm>
            <a:off x="917575" y="2259013"/>
            <a:ext cx="1444625" cy="581025"/>
          </a:xfrm>
          <a:prstGeom prst="rect">
            <a:avLst/>
          </a:prstGeom>
          <a:noFill/>
          <a:ln w="9525">
            <a:noFill/>
            <a:miter lim="800000"/>
            <a:headEnd/>
            <a:tailEnd/>
          </a:ln>
          <a:effectLst/>
        </p:spPr>
        <p:txBody>
          <a:bodyPr>
            <a:spAutoFit/>
          </a:bodyPr>
          <a:lstStyle/>
          <a:p>
            <a:pPr>
              <a:buFontTx/>
              <a:buNone/>
            </a:pPr>
            <a:r>
              <a:rPr lang="en-US" altLang="ja-JP" sz="1600" dirty="0">
                <a:solidFill>
                  <a:srgbClr val="DDDDDD"/>
                </a:solidFill>
              </a:rPr>
              <a:t>R&amp;D</a:t>
            </a:r>
          </a:p>
          <a:p>
            <a:pPr>
              <a:buFontTx/>
              <a:buNone/>
            </a:pPr>
            <a:r>
              <a:rPr lang="en-US" altLang="ja-JP" sz="1600" dirty="0">
                <a:solidFill>
                  <a:srgbClr val="DDDDDD"/>
                </a:solidFill>
              </a:rPr>
              <a:t>Fabrication</a:t>
            </a:r>
          </a:p>
        </p:txBody>
      </p:sp>
      <p:sp>
        <p:nvSpPr>
          <p:cNvPr id="1076572" name="Text Box 348"/>
          <p:cNvSpPr txBox="1">
            <a:spLocks noChangeArrowheads="1"/>
          </p:cNvSpPr>
          <p:nvPr/>
        </p:nvSpPr>
        <p:spPr bwMode="auto">
          <a:xfrm>
            <a:off x="3708400" y="2259013"/>
            <a:ext cx="1444625" cy="581025"/>
          </a:xfrm>
          <a:prstGeom prst="rect">
            <a:avLst/>
          </a:prstGeom>
          <a:noFill/>
          <a:ln w="9525">
            <a:noFill/>
            <a:miter lim="800000"/>
            <a:headEnd/>
            <a:tailEnd/>
          </a:ln>
          <a:effectLst/>
        </p:spPr>
        <p:txBody>
          <a:bodyPr>
            <a:spAutoFit/>
          </a:bodyPr>
          <a:lstStyle/>
          <a:p>
            <a:pPr>
              <a:buFontTx/>
              <a:buNone/>
            </a:pPr>
            <a:r>
              <a:rPr lang="en-US" altLang="ja-JP" sz="1600" dirty="0">
                <a:solidFill>
                  <a:srgbClr val="DDDDDD"/>
                </a:solidFill>
              </a:rPr>
              <a:t>R&amp;D</a:t>
            </a:r>
          </a:p>
          <a:p>
            <a:pPr>
              <a:buFontTx/>
              <a:buNone/>
            </a:pPr>
            <a:r>
              <a:rPr lang="en-US" altLang="ja-JP" sz="1600" dirty="0">
                <a:solidFill>
                  <a:srgbClr val="DDDDDD"/>
                </a:solidFill>
              </a:rPr>
              <a:t>Fabrication</a:t>
            </a:r>
          </a:p>
        </p:txBody>
      </p:sp>
      <p:sp>
        <p:nvSpPr>
          <p:cNvPr id="1076573" name="Text Box 349"/>
          <p:cNvSpPr txBox="1">
            <a:spLocks noChangeArrowheads="1"/>
          </p:cNvSpPr>
          <p:nvPr/>
        </p:nvSpPr>
        <p:spPr bwMode="auto">
          <a:xfrm>
            <a:off x="6048375" y="2259013"/>
            <a:ext cx="1444625" cy="581025"/>
          </a:xfrm>
          <a:prstGeom prst="rect">
            <a:avLst/>
          </a:prstGeom>
          <a:noFill/>
          <a:ln w="9525">
            <a:noFill/>
            <a:miter lim="800000"/>
            <a:headEnd/>
            <a:tailEnd/>
          </a:ln>
          <a:effectLst/>
        </p:spPr>
        <p:txBody>
          <a:bodyPr>
            <a:spAutoFit/>
          </a:bodyPr>
          <a:lstStyle/>
          <a:p>
            <a:pPr>
              <a:buFontTx/>
              <a:buNone/>
            </a:pPr>
            <a:r>
              <a:rPr lang="en-US" altLang="ja-JP" sz="1600" dirty="0">
                <a:solidFill>
                  <a:srgbClr val="DDDDDD"/>
                </a:solidFill>
              </a:rPr>
              <a:t>R&amp;D</a:t>
            </a:r>
          </a:p>
          <a:p>
            <a:pPr>
              <a:buFontTx/>
              <a:buNone/>
            </a:pPr>
            <a:r>
              <a:rPr lang="en-US" altLang="ja-JP" sz="1600" dirty="0">
                <a:solidFill>
                  <a:srgbClr val="DDDDDD"/>
                </a:solidFill>
              </a:rPr>
              <a:t>Fabrication</a:t>
            </a:r>
          </a:p>
        </p:txBody>
      </p:sp>
      <p:sp>
        <p:nvSpPr>
          <p:cNvPr id="1076574" name="AutoShape 350"/>
          <p:cNvSpPr>
            <a:spLocks noChangeArrowheads="1"/>
          </p:cNvSpPr>
          <p:nvPr/>
        </p:nvSpPr>
        <p:spPr bwMode="auto">
          <a:xfrm>
            <a:off x="3016250" y="1808163"/>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pPr>
              <a:buFontTx/>
              <a:buNone/>
            </a:pPr>
            <a:endParaRPr lang="ja-JP" altLang="en-US" dirty="0">
              <a:solidFill>
                <a:srgbClr val="003366"/>
              </a:solidFill>
            </a:endParaRPr>
          </a:p>
        </p:txBody>
      </p:sp>
      <p:sp>
        <p:nvSpPr>
          <p:cNvPr id="1076575" name="AutoShape 351"/>
          <p:cNvSpPr>
            <a:spLocks noChangeArrowheads="1"/>
          </p:cNvSpPr>
          <p:nvPr/>
        </p:nvSpPr>
        <p:spPr bwMode="auto">
          <a:xfrm>
            <a:off x="7754938" y="1808163"/>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pPr>
              <a:buFontTx/>
              <a:buNone/>
            </a:pPr>
            <a:endParaRPr lang="ja-JP" altLang="en-US" dirty="0">
              <a:solidFill>
                <a:srgbClr val="003366"/>
              </a:solidFill>
            </a:endParaRPr>
          </a:p>
        </p:txBody>
      </p:sp>
      <p:sp>
        <p:nvSpPr>
          <p:cNvPr id="1076576" name="AutoShape 352"/>
          <p:cNvSpPr>
            <a:spLocks noChangeArrowheads="1"/>
          </p:cNvSpPr>
          <p:nvPr/>
        </p:nvSpPr>
        <p:spPr bwMode="auto">
          <a:xfrm>
            <a:off x="5386388" y="1808163"/>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pPr>
              <a:buFontTx/>
              <a:buNone/>
            </a:pPr>
            <a:endParaRPr lang="ja-JP" altLang="en-US" dirty="0">
              <a:solidFill>
                <a:srgbClr val="003366"/>
              </a:solidFill>
            </a:endParaRPr>
          </a:p>
        </p:txBody>
      </p:sp>
      <p:sp>
        <p:nvSpPr>
          <p:cNvPr id="1076577" name="AutoShape 353"/>
          <p:cNvSpPr>
            <a:spLocks noChangeArrowheads="1"/>
          </p:cNvSpPr>
          <p:nvPr/>
        </p:nvSpPr>
        <p:spPr bwMode="auto">
          <a:xfrm>
            <a:off x="3887788" y="2798763"/>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pPr>
              <a:buFontTx/>
              <a:buNone/>
            </a:pPr>
            <a:endParaRPr lang="ja-JP" altLang="en-US" dirty="0">
              <a:solidFill>
                <a:srgbClr val="003366"/>
              </a:solidFill>
            </a:endParaRPr>
          </a:p>
        </p:txBody>
      </p:sp>
      <p:sp>
        <p:nvSpPr>
          <p:cNvPr id="1076578" name="AutoShape 354"/>
          <p:cNvSpPr>
            <a:spLocks noChangeArrowheads="1"/>
          </p:cNvSpPr>
          <p:nvPr/>
        </p:nvSpPr>
        <p:spPr bwMode="auto">
          <a:xfrm>
            <a:off x="6138863" y="2798763"/>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pPr>
              <a:buFontTx/>
              <a:buNone/>
            </a:pPr>
            <a:endParaRPr lang="ja-JP" altLang="en-US" dirty="0">
              <a:solidFill>
                <a:srgbClr val="003366"/>
              </a:solidFill>
            </a:endParaRPr>
          </a:p>
        </p:txBody>
      </p:sp>
      <p:sp>
        <p:nvSpPr>
          <p:cNvPr id="1076580" name="Text Box 356"/>
          <p:cNvSpPr txBox="1">
            <a:spLocks noChangeArrowheads="1"/>
          </p:cNvSpPr>
          <p:nvPr/>
        </p:nvSpPr>
        <p:spPr bwMode="auto">
          <a:xfrm>
            <a:off x="1147749" y="4005263"/>
            <a:ext cx="1495425" cy="336550"/>
          </a:xfrm>
          <a:prstGeom prst="rect">
            <a:avLst/>
          </a:prstGeom>
          <a:noFill/>
          <a:ln w="9525">
            <a:noFill/>
            <a:miter lim="800000"/>
            <a:headEnd/>
            <a:tailEnd/>
          </a:ln>
          <a:effectLst/>
        </p:spPr>
        <p:txBody>
          <a:bodyPr>
            <a:spAutoFit/>
          </a:bodyPr>
          <a:lstStyle/>
          <a:p>
            <a:pPr algn="l">
              <a:buFontTx/>
              <a:buNone/>
            </a:pPr>
            <a:r>
              <a:rPr lang="en-US" altLang="ja-JP" sz="1600" dirty="0">
                <a:solidFill>
                  <a:srgbClr val="FFFFFF"/>
                </a:solidFill>
              </a:rPr>
              <a:t>SDS-1/SWIM</a:t>
            </a:r>
          </a:p>
        </p:txBody>
      </p:sp>
      <p:sp>
        <p:nvSpPr>
          <p:cNvPr id="1076581" name="AutoShape 357"/>
          <p:cNvSpPr>
            <a:spLocks noChangeArrowheads="1"/>
          </p:cNvSpPr>
          <p:nvPr/>
        </p:nvSpPr>
        <p:spPr bwMode="auto">
          <a:xfrm>
            <a:off x="1036638" y="2204863"/>
            <a:ext cx="2959298" cy="2136949"/>
          </a:xfrm>
          <a:prstGeom prst="roundRect">
            <a:avLst>
              <a:gd name="adj" fmla="val 10097"/>
            </a:avLst>
          </a:prstGeom>
          <a:noFill/>
          <a:ln w="50800">
            <a:solidFill>
              <a:srgbClr val="CCFFCC"/>
            </a:solidFill>
            <a:round/>
            <a:headEnd/>
            <a:tailEnd/>
          </a:ln>
          <a:effectLst/>
        </p:spPr>
        <p:txBody>
          <a:bodyPr anchor="ctr">
            <a:noAutofit/>
          </a:bodyPr>
          <a:lstStyle/>
          <a:p>
            <a:pPr>
              <a:buFontTx/>
              <a:buNone/>
            </a:pPr>
            <a:endParaRPr lang="ja-JP" altLang="en-US" dirty="0">
              <a:solidFill>
                <a:srgbClr val="003366"/>
              </a:solidFill>
            </a:endParaRPr>
          </a:p>
        </p:txBody>
      </p:sp>
    </p:spTree>
    <p:extLst>
      <p:ext uri="{BB962C8B-B14F-4D97-AF65-F5344CB8AC3E}">
        <p14:creationId xmlns:p14="http://schemas.microsoft.com/office/powerpoint/2010/main" val="307960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6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5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DECIGO Members</a:t>
            </a:r>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pitchFamily="34" charset="0"/>
                <a:ea typeface="HGP創英角ｺﾞｼｯｸUB" pitchFamily="50" charset="-128"/>
                <a:cs typeface="+mn-cs"/>
              </a:rPr>
              <a:t>10th International LISA Symposium</a:t>
            </a:r>
            <a:r>
              <a:rPr lang="ja-JP" altLang="en-US" sz="1200" kern="1200" smtClean="0">
                <a:solidFill>
                  <a:srgbClr val="EAEAEA"/>
                </a:solidFill>
                <a:latin typeface="Tahoma" pitchFamily="34" charset="0"/>
                <a:ea typeface="HGP創英角ｺﾞｼｯｸUB" pitchFamily="50" charset="-128"/>
                <a:cs typeface="+mn-cs"/>
              </a:rPr>
              <a:t>　</a:t>
            </a:r>
            <a:r>
              <a:rPr lang="en-US" altLang="ja-JP" sz="1200" kern="1200" smtClean="0">
                <a:solidFill>
                  <a:srgbClr val="EAEAEA"/>
                </a:solidFill>
                <a:latin typeface="Tahoma" pitchFamily="34" charset="0"/>
                <a:ea typeface="HGP創英角ｺﾞｼｯｸUB" pitchFamily="50" charset="-128"/>
                <a:cs typeface="+mn-cs"/>
              </a:rPr>
              <a:t>(May 19th, 2014, Florida, USA)</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539552" y="953641"/>
            <a:ext cx="8291264" cy="4995639"/>
          </a:xfrm>
          <a:prstGeom prst="rect">
            <a:avLst/>
          </a:prstGeom>
        </p:spPr>
        <p:txBody>
          <a:bodyPr/>
          <a:lstStyle/>
          <a:p>
            <a:pPr marL="0" indent="0">
              <a:lnSpc>
                <a:spcPct val="120000"/>
              </a:lnSpc>
              <a:spcBef>
                <a:spcPct val="0"/>
              </a:spcBef>
              <a:buClrTx/>
              <a:buFontTx/>
              <a:buNone/>
            </a:pPr>
            <a:r>
              <a:rPr lang="en-US" altLang="ja-JP" sz="1200" dirty="0">
                <a:effectLst>
                  <a:outerShdw blurRad="38100" dist="38100" dir="2700000" algn="tl">
                    <a:srgbClr val="000000">
                      <a:alpha val="43137"/>
                    </a:srgbClr>
                  </a:outerShdw>
                </a:effectLst>
              </a:rPr>
              <a:t>Koh-suke Aoyanagi, Kazuhiro Agatsuma, Tomotada Akutsu, Hideki Asada, Yoichi Aso, Koji Arai, Akito Araya, Masaki Ando, Kunihito Ioka, Takeshi Ikegami, Takehiko Ishikawa, Hideharu Ishizaki, Hideki Ishihara, Kiwamu Izumi, Kiyotomo Ichiki, Hiroyuki Ito, Yousuke Itoh, Kaiki T. Inoue, Akitoshi Ueda, Ken-ichi Ueda, Takafumi Ushiba, Masayoshi Utashima, Satoshi Eguchi, Yumiko Ejiri, Motohiro Enoki, Toshikazu Ebisuzaki, Yoshiharu Eriguchi, Naoko Ohishi, Masashi Ohkawa, Masatake Ohashi, Kenichi Oohara, Yoshiyuki Obuchi, Kenshi Okada, Norio Okada, Koki Okutomi, Nobuki Kawashima, Fumiko Kawazoe, Isao Kawano, Seiji Kawamura, Nobuyuki Kanda, Kenta Kiuchi, Naoko Kishimoto, Hitoshi Kuninaka, Hiroo Kunimori, Kazuaki Kuroda, Sachiko Kuroyanagi, Hiroyuki Koizumi, Feng-Lei Hong, Kazunori Kohri, WataruKokuyama, Keiko Kokeyama, Yoshihide Kozai, Yasufumi Kojima, Kei Kotake, Shiho Kobayashi, Rina Gondo, Motoyuki Saijo, Ryo Saito, Shin-ichiro Sakai, Masaaki Sakagami, Shihori Sakata, Norichika Sago, Misao Sasaki, Shuichi Sato, Takashi Sato, Masaru Shibata, Kazunori Shibata, Ayaka Shoda, Hisaaki Shinkai, Aru Suemasa, Naoshi Sugiyama, Rieko Suzuki, Yudai Suwa, Naoki Seto, Kentaro Somiya, Hajime Sotani, Takeshi Takashima, Tadashi Takano, Kakeru Takahashi, Keitaro Takahashi, Tadayuki Takahashi, Hirotaka Takahashi, Fuminobu Takahashi, Ryuichi Takahashi, Ryutaro Takahashi, Takamori Akiteru, Hideyuki Tagoshi, Hiroyuki Tashiro, Takahiro Tanaka, Nobuyuki Tanaka, Keisuke Taniguchi, Atsushi Taruya, Takeshi Chiba, Dan Chen, Shinji Tsujikawa, Yoshiki Tsunesada, Kimio Tsubono, Morio Toyoshima, Yasuo Torii, Kenichi Nakao, Kazuhiro Nakazawa, Shinichi Nakasuka, Hiroyuki Nakano, Shigeo Nagano, Kouji Nakamura, Takashi Nakamura, Yoshinori Nakayama, Atsushi Nishizawa, Erina Nishida, Kazutaka Nishiyama, Yoshito Niwa, Kenji Numata, Taiga Noumi, Tatsuaki Hashimoto, Kazuhiro Hayama, Tomohiro Harada, Wataru Hikida, Yoshiaki Himemoto, Hisashi Hirabayashi, Takashi Hiramatsu, Mitsuhiro Fukushima, Ryuichi Fujita, Masa-Katsu Fujimoto, Toshifumi Futamase, Ikkoh Funaki, Mizuhiko Hosokawa, Hideyuki Horisawa, Kei-ichi Maeda, Hideo Matsuhara, Nobuyuki Matsumoto, Yuta Michimura, Osamu Miyakawa, Umpei Miyamoto, Shinji Miyoki, Shinji Mukohyama, Mitsuru Musha, Toshiyuki Morisawa, Mutsuko Y. Morimoto, Shigenori Moriwaki, Kent Yagi, Hiroshi Yamakawa, Toshitaka Yamazaki, Kazuhiro Yamamoto, Jun'ichi Yokoyama, Shijun Yoshida, Taizoh Yoshino, Chul-Moon Yoo, Yaka Wakabayashi</a:t>
            </a: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200" dirty="0">
              <a:effectLst>
                <a:outerShdw blurRad="38100" dist="38100" dir="2700000" algn="tl">
                  <a:srgbClr val="000000">
                    <a:alpha val="43137"/>
                  </a:srgbClr>
                </a:outerShdw>
              </a:effectLst>
            </a:endParaRPr>
          </a:p>
          <a:p>
            <a:pPr marL="0" indent="0">
              <a:lnSpc>
                <a:spcPct val="120000"/>
              </a:lnSpc>
              <a:spcBef>
                <a:spcPct val="0"/>
              </a:spcBef>
              <a:buClrTx/>
              <a:buFontTx/>
              <a:buNone/>
            </a:pPr>
            <a:r>
              <a:rPr lang="en-US" altLang="ja-JP" sz="1200" dirty="0" smtClean="0">
                <a:effectLst>
                  <a:outerShdw blurRad="38100" dist="38100" dir="2700000" algn="tl">
                    <a:srgbClr val="000000">
                      <a:alpha val="43137"/>
                    </a:srgbClr>
                  </a:outerShdw>
                </a:effectLst>
              </a:rPr>
              <a:t>   </a:t>
            </a:r>
          </a:p>
        </p:txBody>
      </p:sp>
      <p:sp>
        <p:nvSpPr>
          <p:cNvPr id="6" name="Rectangle 3"/>
          <p:cNvSpPr txBox="1">
            <a:spLocks noChangeArrowheads="1"/>
          </p:cNvSpPr>
          <p:nvPr/>
        </p:nvSpPr>
        <p:spPr>
          <a:xfrm>
            <a:off x="6516216" y="5953668"/>
            <a:ext cx="3655640" cy="371725"/>
          </a:xfrm>
          <a:prstGeom prst="rect">
            <a:avLst/>
          </a:prstGeom>
        </p:spPr>
        <p:txBody>
          <a:bodyPr/>
          <a:lstStyle>
            <a:lvl1pPr marL="193675" indent="-193675"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cs typeface="+mn-cs"/>
              </a:defRPr>
            </a:lvl1pPr>
            <a:lvl2pPr marL="566738"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2pPr>
            <a:lvl3pPr marL="952500"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3pPr>
            <a:lvl4pPr marL="1338263" indent="-1952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4pPr>
            <a:lvl5pPr marL="1711325" indent="-182563" algn="l" rtl="0" eaLnBrk="0" fontAlgn="base" hangingPunct="0">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5pPr>
            <a:lvl6pPr marL="21685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6pPr>
            <a:lvl7pPr marL="26257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7pPr>
            <a:lvl8pPr marL="30829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8pPr>
            <a:lvl9pPr marL="3540125" indent="-182563" algn="l" rtl="0" fontAlgn="base">
              <a:lnSpc>
                <a:spcPct val="110000"/>
              </a:lnSpc>
              <a:spcBef>
                <a:spcPct val="20000"/>
              </a:spcBef>
              <a:spcAft>
                <a:spcPct val="0"/>
              </a:spcAft>
              <a:buClr>
                <a:schemeClr val="accent2"/>
              </a:buClr>
              <a:buSzPct val="70000"/>
              <a:buFont typeface="Wingdings" pitchFamily="2" charset="2"/>
              <a:buBlip>
                <a:blip r:embed="rId3"/>
              </a:buBlip>
              <a:defRPr kumimoji="1" sz="2000">
                <a:solidFill>
                  <a:srgbClr val="EAEAEA"/>
                </a:solidFill>
                <a:latin typeface="+mn-lt"/>
                <a:ea typeface="+mn-ea"/>
              </a:defRPr>
            </a:lvl9pPr>
          </a:lstStyle>
          <a:p>
            <a:pPr marL="0" indent="0">
              <a:lnSpc>
                <a:spcPct val="120000"/>
              </a:lnSpc>
              <a:spcBef>
                <a:spcPct val="0"/>
              </a:spcBef>
              <a:buClrTx/>
              <a:buFontTx/>
              <a:buNone/>
            </a:pPr>
            <a:r>
              <a:rPr lang="en-US" altLang="ja-JP" sz="1600" kern="0" dirty="0" smtClean="0">
                <a:effectLst>
                  <a:outerShdw blurRad="38100" dist="38100" dir="2700000" algn="tl">
                    <a:srgbClr val="000000">
                      <a:alpha val="43137"/>
                    </a:srgbClr>
                  </a:outerShdw>
                </a:effectLst>
              </a:rPr>
              <a:t>(On February 28</a:t>
            </a:r>
            <a:r>
              <a:rPr lang="en-US" altLang="ja-JP" sz="1600" kern="0" baseline="30000" dirty="0" smtClean="0">
                <a:effectLst>
                  <a:outerShdw blurRad="38100" dist="38100" dir="2700000" algn="tl">
                    <a:srgbClr val="000000">
                      <a:alpha val="43137"/>
                    </a:srgbClr>
                  </a:outerShdw>
                </a:effectLst>
              </a:rPr>
              <a:t>th</a:t>
            </a:r>
            <a:r>
              <a:rPr lang="en-US" altLang="ja-JP" sz="1600" kern="0" dirty="0" smtClean="0">
                <a:effectLst>
                  <a:outerShdw blurRad="38100" dist="38100" dir="2700000" algn="tl">
                    <a:srgbClr val="000000">
                      <a:alpha val="43137"/>
                    </a:srgbClr>
                  </a:outerShdw>
                </a:effectLst>
              </a:rPr>
              <a:t>, 2014)</a:t>
            </a: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endParaRPr lang="en-US" altLang="ja-JP" sz="1600" kern="0" dirty="0" smtClean="0">
              <a:effectLst>
                <a:outerShdw blurRad="38100" dist="38100" dir="2700000" algn="tl">
                  <a:srgbClr val="000000">
                    <a:alpha val="43137"/>
                  </a:srgbClr>
                </a:outerShdw>
              </a:effectLst>
            </a:endParaRPr>
          </a:p>
          <a:p>
            <a:pPr marL="0" indent="0">
              <a:lnSpc>
                <a:spcPct val="120000"/>
              </a:lnSpc>
              <a:spcBef>
                <a:spcPct val="0"/>
              </a:spcBef>
              <a:buClrTx/>
              <a:buFontTx/>
              <a:buNone/>
            </a:pPr>
            <a:r>
              <a:rPr lang="en-US" altLang="ja-JP" sz="1600" kern="0" dirty="0" smtClean="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67087568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p:txBody>
          <a:bodyPr>
            <a:noAutofit/>
          </a:bodyPr>
          <a:lstStyle/>
          <a:p>
            <a:r>
              <a:rPr lang="en-US" altLang="ja-JP" dirty="0" smtClean="0"/>
              <a:t>Technical Steps for DECIGO</a:t>
            </a:r>
            <a:endParaRPr lang="ja-JP" altLang="en-US" dirty="0"/>
          </a:p>
        </p:txBody>
      </p:sp>
      <p:sp>
        <p:nvSpPr>
          <p:cNvPr id="29" name="フッター プレースホルダ 3"/>
          <p:cNvSpPr>
            <a:spLocks noGrp="1"/>
          </p:cNvSpPr>
          <p:nvPr>
            <p:ph type="ftr" sz="quarter" idx="10"/>
          </p:nvPr>
        </p:nvSpPr>
        <p:spPr/>
        <p:txBody>
          <a:bodyPr>
            <a:noAutofit/>
          </a:bodyPr>
          <a:lstStyle/>
          <a:p>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42" name="Rectangle 51"/>
          <p:cNvSpPr>
            <a:spLocks noChangeArrowheads="1"/>
          </p:cNvSpPr>
          <p:nvPr/>
        </p:nvSpPr>
        <p:spPr bwMode="auto">
          <a:xfrm>
            <a:off x="520824" y="1220091"/>
            <a:ext cx="8227640" cy="4081117"/>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Key technologies for DECIGO</a:t>
            </a:r>
          </a:p>
          <a:p>
            <a:pPr algn="l">
              <a:lnSpc>
                <a:spcPct val="120000"/>
              </a:lnSpc>
              <a:buClr>
                <a:srgbClr val="003366"/>
              </a:buClr>
              <a:buSzPct val="70000"/>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(1) </a:t>
            </a:r>
            <a:r>
              <a:rPr lang="en-US" altLang="ja-JP" dirty="0" smtClean="0">
                <a:solidFill>
                  <a:srgbClr val="99FF99"/>
                </a:solidFill>
                <a:effectLst>
                  <a:outerShdw blurRad="38100" dist="38100" dir="2700000" algn="tl">
                    <a:srgbClr val="000000">
                      <a:alpha val="43137"/>
                    </a:srgbClr>
                  </a:outerShdw>
                </a:effectLst>
              </a:rPr>
              <a:t>Precise measurement by laser interferometer</a:t>
            </a:r>
            <a:r>
              <a:rPr lang="en-US" altLang="ja-JP" dirty="0" smtClean="0">
                <a:solidFill>
                  <a:srgbClr val="FFFFFF"/>
                </a:solidFill>
                <a:effectLst>
                  <a:outerShdw blurRad="38100" dist="38100" dir="2700000" algn="tl">
                    <a:srgbClr val="000000">
                      <a:alpha val="43137"/>
                    </a:srgbClr>
                  </a:outerShdw>
                </a:effectLst>
              </a:rPr>
              <a:t>.</a:t>
            </a:r>
          </a:p>
          <a:p>
            <a:pPr algn="l">
              <a:lnSpc>
                <a:spcPct val="120000"/>
              </a:lnSpc>
              <a:buClr>
                <a:srgbClr val="003366"/>
              </a:buClr>
              <a:buSzPct val="70000"/>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Operation of Fabry-Perot interferometer </a:t>
            </a:r>
          </a:p>
          <a:p>
            <a:pPr algn="l">
              <a:lnSpc>
                <a:spcPct val="120000"/>
              </a:lnSpc>
              <a:buClr>
                <a:srgbClr val="003366"/>
              </a:buClr>
              <a:buSzPct val="70000"/>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in Space</a:t>
            </a: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environment and Drag-free control.</a:t>
            </a:r>
          </a:p>
          <a:p>
            <a:pPr algn="l">
              <a:lnSpc>
                <a:spcPct val="120000"/>
              </a:lnSpc>
              <a:buClr>
                <a:srgbClr val="003366"/>
              </a:buClr>
              <a:buSzPct val="70000"/>
              <a:buFontTx/>
              <a:buNone/>
            </a:pPr>
            <a:endParaRPr lang="en-US" altLang="ja-JP" dirty="0">
              <a:solidFill>
                <a:srgbClr val="FFFFFF"/>
              </a:solidFill>
              <a:effectLst>
                <a:outerShdw blurRad="38100" dist="38100" dir="2700000" algn="tl">
                  <a:srgbClr val="000000">
                    <a:alpha val="43137"/>
                  </a:srgbClr>
                </a:outerShdw>
              </a:effectLst>
            </a:endParaRPr>
          </a:p>
          <a:p>
            <a:pPr algn="l">
              <a:lnSpc>
                <a:spcPct val="120000"/>
              </a:lnSpc>
              <a:buClr>
                <a:srgbClr val="003366"/>
              </a:buClr>
              <a:buSzPct val="70000"/>
              <a:buFontTx/>
              <a:buNone/>
            </a:pPr>
            <a:endParaRPr lang="en-US" altLang="ja-JP" dirty="0" smtClean="0">
              <a:solidFill>
                <a:srgbClr val="FFFFFF"/>
              </a:solidFill>
              <a:effectLst>
                <a:outerShdw blurRad="38100" dist="38100" dir="2700000" algn="tl">
                  <a:srgbClr val="000000">
                    <a:alpha val="43137"/>
                  </a:srgbClr>
                </a:outerShdw>
              </a:effectLst>
            </a:endParaRPr>
          </a:p>
          <a:p>
            <a:pPr algn="l">
              <a:lnSpc>
                <a:spcPct val="120000"/>
              </a:lnSpc>
              <a:buClr>
                <a:srgbClr val="003366"/>
              </a:buClr>
              <a:buSzPct val="70000"/>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(2) </a:t>
            </a:r>
            <a:r>
              <a:rPr lang="en-US" altLang="ja-JP" dirty="0" smtClean="0">
                <a:solidFill>
                  <a:srgbClr val="99FF99"/>
                </a:solidFill>
                <a:effectLst>
                  <a:outerShdw blurRad="38100" dist="38100" dir="2700000" algn="tl">
                    <a:srgbClr val="000000">
                      <a:alpha val="43137"/>
                    </a:srgbClr>
                  </a:outerShdw>
                </a:effectLst>
              </a:rPr>
              <a:t>Long-baseline formation flight</a:t>
            </a:r>
            <a:r>
              <a:rPr lang="en-US" altLang="ja-JP" dirty="0" smtClean="0">
                <a:solidFill>
                  <a:srgbClr val="FFFFFF"/>
                </a:solidFill>
                <a:effectLst>
                  <a:outerShdw blurRad="38100" dist="38100" dir="2700000" algn="tl">
                    <a:srgbClr val="000000">
                      <a:alpha val="43137"/>
                    </a:srgbClr>
                  </a:outerShdw>
                </a:effectLst>
              </a:rPr>
              <a:t>.</a:t>
            </a:r>
          </a:p>
          <a:p>
            <a:pPr algn="l">
              <a:lnSpc>
                <a:spcPct val="120000"/>
              </a:lnSpc>
              <a:buClr>
                <a:srgbClr val="003366"/>
              </a:buClr>
              <a:buSzPct val="70000"/>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Realization of precise formation flight </a:t>
            </a:r>
          </a:p>
          <a:p>
            <a:pPr algn="l">
              <a:lnSpc>
                <a:spcPct val="120000"/>
              </a:lnSpc>
              <a:buClr>
                <a:srgbClr val="003366"/>
              </a:buClr>
              <a:buSzPct val="70000"/>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with more than km scale</a:t>
            </a:r>
          </a:p>
        </p:txBody>
      </p:sp>
      <p:grpSp>
        <p:nvGrpSpPr>
          <p:cNvPr id="2" name="グループ化 1"/>
          <p:cNvGrpSpPr/>
          <p:nvPr/>
        </p:nvGrpSpPr>
        <p:grpSpPr>
          <a:xfrm>
            <a:off x="1547664" y="3181501"/>
            <a:ext cx="3965365" cy="535531"/>
            <a:chOff x="1574823" y="3068960"/>
            <a:chExt cx="3965365" cy="535531"/>
          </a:xfrm>
        </p:grpSpPr>
        <p:grpSp>
          <p:nvGrpSpPr>
            <p:cNvPr id="4" name="グループ化 3"/>
            <p:cNvGrpSpPr/>
            <p:nvPr/>
          </p:nvGrpSpPr>
          <p:grpSpPr>
            <a:xfrm>
              <a:off x="1920054" y="3068960"/>
              <a:ext cx="3620134" cy="535531"/>
              <a:chOff x="1920054" y="3068960"/>
              <a:chExt cx="3620134" cy="535531"/>
            </a:xfrm>
          </p:grpSpPr>
          <p:sp>
            <p:nvSpPr>
              <p:cNvPr id="45" name="Rectangle 51"/>
              <p:cNvSpPr>
                <a:spLocks noChangeArrowheads="1"/>
              </p:cNvSpPr>
              <p:nvPr/>
            </p:nvSpPr>
            <p:spPr bwMode="auto">
              <a:xfrm>
                <a:off x="1958838" y="3068960"/>
                <a:ext cx="3581350" cy="535531"/>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en-US" altLang="ja-JP" dirty="0" smtClean="0">
                    <a:solidFill>
                      <a:srgbClr val="99CCFF"/>
                    </a:solidFill>
                  </a:rPr>
                  <a:t>Demonstration by DPF</a:t>
                </a:r>
              </a:p>
            </p:txBody>
          </p:sp>
          <p:sp>
            <p:nvSpPr>
              <p:cNvPr id="46" name="角丸四角形 45"/>
              <p:cNvSpPr/>
              <p:nvPr/>
            </p:nvSpPr>
            <p:spPr bwMode="auto">
              <a:xfrm>
                <a:off x="1920054" y="3068960"/>
                <a:ext cx="3444034" cy="499371"/>
              </a:xfrm>
              <a:prstGeom prst="roundRect">
                <a:avLst>
                  <a:gd name="adj" fmla="val 17601"/>
                </a:avLst>
              </a:prstGeom>
              <a:noFill/>
              <a:ln w="12700">
                <a:solidFill>
                  <a:srgbClr val="FFFFFF"/>
                </a:solidFill>
                <a:miter lim="800000"/>
                <a:headEnd/>
                <a:tailEnd/>
              </a:ln>
              <a:effectLst/>
            </p:spPr>
            <p:txBody>
              <a:bodyPr rtlCol="0" anchor="ctr">
                <a:noAutofit/>
              </a:bodyPr>
              <a:lstStyle/>
              <a:p>
                <a:endParaRPr lang="ja-JP" altLang="en-US" dirty="0">
                  <a:solidFill>
                    <a:srgbClr val="99FF99"/>
                  </a:solidFill>
                </a:endParaRPr>
              </a:p>
            </p:txBody>
          </p:sp>
        </p:grpSp>
        <p:sp>
          <p:nvSpPr>
            <p:cNvPr id="13" name="右矢印 12"/>
            <p:cNvSpPr/>
            <p:nvPr/>
          </p:nvSpPr>
          <p:spPr bwMode="auto">
            <a:xfrm>
              <a:off x="1574823" y="3187949"/>
              <a:ext cx="260873" cy="313059"/>
            </a:xfrm>
            <a:prstGeom prst="rightArrow">
              <a:avLst/>
            </a:prstGeom>
            <a:solidFill>
              <a:srgbClr val="FFFFFF">
                <a:alpha val="10000"/>
              </a:srgbClr>
            </a:solidFill>
            <a:ln w="6350">
              <a:solidFill>
                <a:srgbClr val="FFFFFF"/>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grpSp>
      <p:grpSp>
        <p:nvGrpSpPr>
          <p:cNvPr id="6" name="グループ化 5"/>
          <p:cNvGrpSpPr/>
          <p:nvPr/>
        </p:nvGrpSpPr>
        <p:grpSpPr>
          <a:xfrm>
            <a:off x="1547664" y="5309657"/>
            <a:ext cx="6816878" cy="535531"/>
            <a:chOff x="1547664" y="5309657"/>
            <a:chExt cx="6816878" cy="535531"/>
          </a:xfrm>
        </p:grpSpPr>
        <p:grpSp>
          <p:nvGrpSpPr>
            <p:cNvPr id="5" name="グループ化 4"/>
            <p:cNvGrpSpPr/>
            <p:nvPr/>
          </p:nvGrpSpPr>
          <p:grpSpPr>
            <a:xfrm>
              <a:off x="1920054" y="5309657"/>
              <a:ext cx="6444488" cy="535531"/>
              <a:chOff x="1920054" y="5287763"/>
              <a:chExt cx="6444488" cy="535531"/>
            </a:xfrm>
          </p:grpSpPr>
          <p:sp>
            <p:nvSpPr>
              <p:cNvPr id="9" name="角丸四角形 8"/>
              <p:cNvSpPr/>
              <p:nvPr/>
            </p:nvSpPr>
            <p:spPr bwMode="auto">
              <a:xfrm>
                <a:off x="1920054" y="5301208"/>
                <a:ext cx="4524154" cy="499371"/>
              </a:xfrm>
              <a:prstGeom prst="roundRect">
                <a:avLst>
                  <a:gd name="adj" fmla="val 17601"/>
                </a:avLst>
              </a:prstGeom>
              <a:noFill/>
              <a:ln w="12700">
                <a:solidFill>
                  <a:srgbClr val="FFFFFF"/>
                </a:solidFill>
                <a:miter lim="800000"/>
                <a:headEnd/>
                <a:tailEnd/>
              </a:ln>
              <a:effectLst/>
            </p:spPr>
            <p:txBody>
              <a:bodyPr rtlCol="0" anchor="ctr">
                <a:noAutofit/>
              </a:bodyPr>
              <a:lstStyle/>
              <a:p>
                <a:endParaRPr lang="ja-JP" altLang="en-US" dirty="0">
                  <a:solidFill>
                    <a:srgbClr val="003366"/>
                  </a:solidFill>
                </a:endParaRPr>
              </a:p>
            </p:txBody>
          </p:sp>
          <p:sp>
            <p:nvSpPr>
              <p:cNvPr id="11" name="Rectangle 51"/>
              <p:cNvSpPr>
                <a:spLocks noChangeArrowheads="1"/>
              </p:cNvSpPr>
              <p:nvPr/>
            </p:nvSpPr>
            <p:spPr bwMode="auto">
              <a:xfrm>
                <a:off x="1968180" y="5287763"/>
                <a:ext cx="6396362" cy="535531"/>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en-US" altLang="ja-JP" dirty="0" smtClean="0">
                    <a:solidFill>
                      <a:srgbClr val="99CCFF"/>
                    </a:solidFill>
                  </a:rPr>
                  <a:t>Demonstration by Pre-DECIGO</a:t>
                </a:r>
              </a:p>
            </p:txBody>
          </p:sp>
        </p:grpSp>
        <p:sp>
          <p:nvSpPr>
            <p:cNvPr id="14" name="右矢印 13"/>
            <p:cNvSpPr/>
            <p:nvPr/>
          </p:nvSpPr>
          <p:spPr bwMode="auto">
            <a:xfrm>
              <a:off x="1547664" y="5445224"/>
              <a:ext cx="260873" cy="313059"/>
            </a:xfrm>
            <a:prstGeom prst="rightArrow">
              <a:avLst/>
            </a:prstGeom>
            <a:solidFill>
              <a:srgbClr val="FFFFFF">
                <a:alpha val="10000"/>
              </a:srgbClr>
            </a:solidFill>
            <a:ln w="6350">
              <a:solidFill>
                <a:srgbClr val="FFFFFF"/>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85589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bwMode="auto">
          <a:xfrm>
            <a:off x="103477" y="1185880"/>
            <a:ext cx="1496672" cy="5153919"/>
          </a:xfrm>
          <a:prstGeom prst="rect">
            <a:avLst/>
          </a:prstGeom>
          <a:solidFill>
            <a:srgbClr val="EAEAEA"/>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22" name="正方形/長方形 21"/>
          <p:cNvSpPr/>
          <p:nvPr/>
        </p:nvSpPr>
        <p:spPr bwMode="auto">
          <a:xfrm>
            <a:off x="1596780" y="760437"/>
            <a:ext cx="7458156" cy="460191"/>
          </a:xfrm>
          <a:prstGeom prst="rect">
            <a:avLst/>
          </a:prstGeom>
          <a:solidFill>
            <a:srgbClr val="EAEAEA"/>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1039362" name="Rectangle 2"/>
          <p:cNvSpPr>
            <a:spLocks noGrp="1" noChangeArrowheads="1"/>
          </p:cNvSpPr>
          <p:nvPr>
            <p:ph type="title"/>
          </p:nvPr>
        </p:nvSpPr>
        <p:spPr/>
        <p:txBody>
          <a:bodyPr>
            <a:noAutofit/>
          </a:bodyPr>
          <a:lstStyle/>
          <a:p>
            <a:r>
              <a:rPr lang="en-US" altLang="ja-JP" dirty="0" smtClean="0"/>
              <a:t>Technical Steps for DECIGO</a:t>
            </a:r>
            <a:endParaRPr lang="ja-JP" altLang="en-US" dirty="0"/>
          </a:p>
        </p:txBody>
      </p:sp>
      <p:sp>
        <p:nvSpPr>
          <p:cNvPr id="29" name="フッター プレースホルダ 3"/>
          <p:cNvSpPr>
            <a:spLocks noGrp="1"/>
          </p:cNvSpPr>
          <p:nvPr>
            <p:ph type="ftr" sz="quarter" idx="10"/>
          </p:nvPr>
        </p:nvSpPr>
        <p:spPr/>
        <p:txBody>
          <a:bodyPr>
            <a:noAutofit/>
          </a:bodyPr>
          <a:lstStyle/>
          <a:p>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42" name="Rectangle 51"/>
          <p:cNvSpPr>
            <a:spLocks noChangeArrowheads="1"/>
          </p:cNvSpPr>
          <p:nvPr/>
        </p:nvSpPr>
        <p:spPr bwMode="auto">
          <a:xfrm>
            <a:off x="250261" y="1784428"/>
            <a:ext cx="1800200" cy="424732"/>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en-US" altLang="ja-JP" sz="1800" dirty="0" smtClean="0">
                <a:solidFill>
                  <a:srgbClr val="000000"/>
                </a:solidFill>
                <a:effectLst>
                  <a:outerShdw blurRad="38100" dist="38100" dir="2700000" algn="tl">
                    <a:srgbClr val="000000">
                      <a:alpha val="43137"/>
                    </a:srgbClr>
                  </a:outerShdw>
                </a:effectLst>
              </a:rPr>
              <a:t>Space FP</a:t>
            </a:r>
          </a:p>
        </p:txBody>
      </p:sp>
      <p:sp>
        <p:nvSpPr>
          <p:cNvPr id="8" name="Rectangle 51"/>
          <p:cNvSpPr>
            <a:spLocks noChangeArrowheads="1"/>
          </p:cNvSpPr>
          <p:nvPr/>
        </p:nvSpPr>
        <p:spPr bwMode="auto">
          <a:xfrm>
            <a:off x="6660232" y="792605"/>
            <a:ext cx="2527072" cy="424732"/>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en-US" altLang="ja-JP" sz="1800" dirty="0" smtClean="0">
                <a:solidFill>
                  <a:srgbClr val="000000"/>
                </a:solidFill>
                <a:effectLst>
                  <a:outerShdw blurRad="38100" dist="38100" dir="2700000" algn="tl">
                    <a:srgbClr val="000000">
                      <a:alpha val="43137"/>
                    </a:srgbClr>
                  </a:outerShdw>
                </a:effectLst>
              </a:rPr>
              <a:t>DECIGO</a:t>
            </a:r>
            <a:r>
              <a:rPr lang="ja-JP" altLang="en-US" sz="1800" dirty="0">
                <a:solidFill>
                  <a:srgbClr val="000000"/>
                </a:solidFill>
                <a:effectLst>
                  <a:outerShdw blurRad="38100" dist="38100" dir="2700000" algn="tl">
                    <a:srgbClr val="000000">
                      <a:alpha val="43137"/>
                    </a:srgbClr>
                  </a:outerShdw>
                </a:effectLst>
              </a:rPr>
              <a:t> </a:t>
            </a:r>
            <a:r>
              <a:rPr lang="en-US" altLang="ja-JP" sz="1800" dirty="0" smtClean="0">
                <a:solidFill>
                  <a:srgbClr val="000000"/>
                </a:solidFill>
                <a:effectLst>
                  <a:outerShdw blurRad="38100" dist="38100" dir="2700000" algn="tl">
                    <a:srgbClr val="000000">
                      <a:alpha val="43137"/>
                    </a:srgbClr>
                  </a:outerShdw>
                </a:effectLst>
              </a:rPr>
              <a:t>Requirement</a:t>
            </a:r>
          </a:p>
        </p:txBody>
      </p:sp>
      <p:sp>
        <p:nvSpPr>
          <p:cNvPr id="9" name="Rectangle 51"/>
          <p:cNvSpPr>
            <a:spLocks noChangeArrowheads="1"/>
          </p:cNvSpPr>
          <p:nvPr/>
        </p:nvSpPr>
        <p:spPr bwMode="auto">
          <a:xfrm>
            <a:off x="4427984" y="792605"/>
            <a:ext cx="2197535" cy="424732"/>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en-US" altLang="ja-JP" sz="1800" dirty="0" smtClean="0">
                <a:solidFill>
                  <a:srgbClr val="000000"/>
                </a:solidFill>
                <a:effectLst>
                  <a:outerShdw blurRad="38100" dist="38100" dir="2700000" algn="tl">
                    <a:srgbClr val="000000">
                      <a:alpha val="43137"/>
                    </a:srgbClr>
                  </a:outerShdw>
                </a:effectLst>
              </a:rPr>
              <a:t>Pre-DECIGO</a:t>
            </a:r>
            <a:r>
              <a:rPr lang="ja-JP" altLang="en-US" sz="1800" dirty="0">
                <a:solidFill>
                  <a:srgbClr val="000000"/>
                </a:solidFill>
                <a:effectLst>
                  <a:outerShdw blurRad="38100" dist="38100" dir="2700000" algn="tl">
                    <a:srgbClr val="000000">
                      <a:alpha val="43137"/>
                    </a:srgbClr>
                  </a:outerShdw>
                </a:effectLst>
              </a:rPr>
              <a:t> </a:t>
            </a:r>
            <a:r>
              <a:rPr lang="en-US" altLang="ja-JP" sz="1800" dirty="0" smtClean="0">
                <a:solidFill>
                  <a:srgbClr val="000000"/>
                </a:solidFill>
                <a:effectLst>
                  <a:outerShdw blurRad="38100" dist="38100" dir="2700000" algn="tl">
                    <a:srgbClr val="000000">
                      <a:alpha val="43137"/>
                    </a:srgbClr>
                  </a:outerShdw>
                </a:effectLst>
              </a:rPr>
              <a:t>target</a:t>
            </a:r>
          </a:p>
        </p:txBody>
      </p:sp>
      <p:sp>
        <p:nvSpPr>
          <p:cNvPr id="10" name="Rectangle 51"/>
          <p:cNvSpPr>
            <a:spLocks noChangeArrowheads="1"/>
          </p:cNvSpPr>
          <p:nvPr/>
        </p:nvSpPr>
        <p:spPr bwMode="auto">
          <a:xfrm>
            <a:off x="2140496" y="792605"/>
            <a:ext cx="1927448" cy="424732"/>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en-US" altLang="ja-JP" sz="1800" dirty="0" smtClean="0">
                <a:solidFill>
                  <a:srgbClr val="000000"/>
                </a:solidFill>
                <a:effectLst>
                  <a:outerShdw blurRad="38100" dist="38100" dir="2700000" algn="tl">
                    <a:srgbClr val="000000">
                      <a:alpha val="43137"/>
                    </a:srgbClr>
                  </a:outerShdw>
                </a:effectLst>
              </a:rPr>
              <a:t>DPF</a:t>
            </a:r>
            <a:r>
              <a:rPr lang="ja-JP" altLang="en-US" sz="1800" dirty="0">
                <a:solidFill>
                  <a:srgbClr val="000000"/>
                </a:solidFill>
                <a:effectLst>
                  <a:outerShdw blurRad="38100" dist="38100" dir="2700000" algn="tl">
                    <a:srgbClr val="000000">
                      <a:alpha val="43137"/>
                    </a:srgbClr>
                  </a:outerShdw>
                </a:effectLst>
              </a:rPr>
              <a:t> </a:t>
            </a:r>
            <a:r>
              <a:rPr lang="en-US" altLang="ja-JP" sz="1800" dirty="0" smtClean="0">
                <a:solidFill>
                  <a:srgbClr val="000000"/>
                </a:solidFill>
                <a:effectLst>
                  <a:outerShdw blurRad="38100" dist="38100" dir="2700000" algn="tl">
                    <a:srgbClr val="000000">
                      <a:alpha val="43137"/>
                    </a:srgbClr>
                  </a:outerShdw>
                </a:effectLst>
              </a:rPr>
              <a:t>target</a:t>
            </a:r>
            <a:endParaRPr lang="en-US" altLang="ja-JP" sz="1800" dirty="0">
              <a:solidFill>
                <a:srgbClr val="000000"/>
              </a:solidFill>
              <a:effectLst>
                <a:outerShdw blurRad="38100" dist="38100" dir="2700000" algn="tl">
                  <a:srgbClr val="000000">
                    <a:alpha val="43137"/>
                  </a:srgbClr>
                </a:outerShdw>
              </a:effectLst>
            </a:endParaRPr>
          </a:p>
        </p:txBody>
      </p:sp>
      <p:sp>
        <p:nvSpPr>
          <p:cNvPr id="11" name="Rectangle 51"/>
          <p:cNvSpPr>
            <a:spLocks noChangeArrowheads="1"/>
          </p:cNvSpPr>
          <p:nvPr/>
        </p:nvSpPr>
        <p:spPr bwMode="auto">
          <a:xfrm>
            <a:off x="171045" y="3501008"/>
            <a:ext cx="1573916" cy="757130"/>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en-US" altLang="ja-JP" sz="1800" dirty="0" smtClean="0">
                <a:solidFill>
                  <a:srgbClr val="000000"/>
                </a:solidFill>
                <a:effectLst>
                  <a:outerShdw blurRad="38100" dist="38100" dir="2700000" algn="tl">
                    <a:srgbClr val="000000">
                      <a:alpha val="43137"/>
                    </a:srgbClr>
                  </a:outerShdw>
                </a:effectLst>
              </a:rPr>
              <a:t>Stab. Laser</a:t>
            </a:r>
          </a:p>
          <a:p>
            <a:pPr algn="l">
              <a:lnSpc>
                <a:spcPct val="120000"/>
              </a:lnSpc>
              <a:buClr>
                <a:srgbClr val="003366"/>
              </a:buClr>
              <a:buSzPct val="70000"/>
              <a:buFontTx/>
              <a:buNone/>
            </a:pPr>
            <a:r>
              <a:rPr lang="en-US" altLang="ja-JP" sz="1800" dirty="0">
                <a:solidFill>
                  <a:srgbClr val="000000"/>
                </a:solidFill>
                <a:effectLst>
                  <a:outerShdw blurRad="38100" dist="38100" dir="2700000" algn="tl">
                    <a:srgbClr val="000000">
                      <a:alpha val="43137"/>
                    </a:srgbClr>
                  </a:outerShdw>
                </a:effectLst>
              </a:rPr>
              <a:t> </a:t>
            </a:r>
            <a:r>
              <a:rPr lang="en-US" altLang="ja-JP" sz="1800" dirty="0" smtClean="0">
                <a:solidFill>
                  <a:srgbClr val="000000"/>
                </a:solidFill>
                <a:effectLst>
                  <a:outerShdw blurRad="38100" dist="38100" dir="2700000" algn="tl">
                    <a:srgbClr val="000000">
                      <a:alpha val="43137"/>
                    </a:srgbClr>
                  </a:outerShdw>
                </a:effectLst>
              </a:rPr>
              <a:t> source</a:t>
            </a:r>
          </a:p>
        </p:txBody>
      </p:sp>
      <p:sp>
        <p:nvSpPr>
          <p:cNvPr id="12" name="Rectangle 51"/>
          <p:cNvSpPr>
            <a:spLocks noChangeArrowheads="1"/>
          </p:cNvSpPr>
          <p:nvPr/>
        </p:nvSpPr>
        <p:spPr bwMode="auto">
          <a:xfrm>
            <a:off x="243053" y="5229200"/>
            <a:ext cx="2304256" cy="1089529"/>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en-US" altLang="ja-JP" sz="1800" dirty="0" smtClean="0">
                <a:solidFill>
                  <a:srgbClr val="000000"/>
                </a:solidFill>
                <a:effectLst>
                  <a:outerShdw blurRad="38100" dist="38100" dir="2700000" algn="tl">
                    <a:srgbClr val="000000">
                      <a:alpha val="43137"/>
                    </a:srgbClr>
                  </a:outerShdw>
                </a:effectLst>
              </a:rPr>
              <a:t>Drag-free</a:t>
            </a:r>
          </a:p>
          <a:p>
            <a:pPr algn="l">
              <a:lnSpc>
                <a:spcPct val="120000"/>
              </a:lnSpc>
              <a:buClr>
                <a:srgbClr val="003366"/>
              </a:buClr>
              <a:buSzPct val="70000"/>
              <a:buFontTx/>
              <a:buNone/>
            </a:pPr>
            <a:r>
              <a:rPr lang="en-US" altLang="ja-JP" sz="1800" dirty="0" smtClean="0">
                <a:solidFill>
                  <a:srgbClr val="000000"/>
                </a:solidFill>
                <a:effectLst>
                  <a:outerShdw blurRad="38100" dist="38100" dir="2700000" algn="tl">
                    <a:srgbClr val="000000">
                      <a:alpha val="43137"/>
                    </a:srgbClr>
                  </a:outerShdw>
                </a:effectLst>
              </a:rPr>
              <a:t>Control</a:t>
            </a:r>
          </a:p>
          <a:p>
            <a:pPr algn="l">
              <a:lnSpc>
                <a:spcPct val="120000"/>
              </a:lnSpc>
              <a:buClr>
                <a:srgbClr val="003366"/>
              </a:buClr>
              <a:buSzPct val="70000"/>
              <a:buFontTx/>
              <a:buNone/>
            </a:pPr>
            <a:r>
              <a:rPr lang="en-US" altLang="ja-JP" sz="1800" dirty="0" smtClean="0">
                <a:solidFill>
                  <a:srgbClr val="000000"/>
                </a:solidFill>
                <a:effectLst>
                  <a:outerShdw blurRad="38100" dist="38100" dir="2700000" algn="tl">
                    <a:srgbClr val="000000">
                      <a:alpha val="43137"/>
                    </a:srgbClr>
                  </a:outerShdw>
                </a:effectLst>
              </a:rPr>
              <a:t>and FF</a:t>
            </a:r>
          </a:p>
        </p:txBody>
      </p:sp>
      <p:sp>
        <p:nvSpPr>
          <p:cNvPr id="14" name="Rectangle 51"/>
          <p:cNvSpPr>
            <a:spLocks noChangeArrowheads="1"/>
          </p:cNvSpPr>
          <p:nvPr/>
        </p:nvSpPr>
        <p:spPr bwMode="auto">
          <a:xfrm>
            <a:off x="4067944" y="1397792"/>
            <a:ext cx="2736304" cy="1311128"/>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FP operation with </a:t>
            </a:r>
          </a:p>
          <a:p>
            <a:pPr algn="l">
              <a:lnSpc>
                <a:spcPct val="110000"/>
              </a:lnSpc>
              <a:buClr>
                <a:srgbClr val="003366"/>
              </a:buClr>
              <a:buSzPct val="70000"/>
              <a:buFontTx/>
              <a:buNone/>
            </a:pPr>
            <a:r>
              <a:rPr lang="en-US" altLang="ja-JP" sz="1800" dirty="0">
                <a:solidFill>
                  <a:srgbClr val="FFFFFF"/>
                </a:solidFill>
                <a:effectLst>
                  <a:outerShdw blurRad="38100" dist="38100" dir="2700000" algn="tl">
                    <a:srgbClr val="000000">
                      <a:alpha val="43137"/>
                    </a:srgbClr>
                  </a:outerShdw>
                </a:effectLst>
              </a:rPr>
              <a:t>l</a:t>
            </a:r>
            <a:r>
              <a:rPr lang="en-US" altLang="ja-JP" sz="1800" dirty="0" smtClean="0">
                <a:solidFill>
                  <a:srgbClr val="FFFFFF"/>
                </a:solidFill>
                <a:effectLst>
                  <a:outerShdw blurRad="38100" dist="38100" dir="2700000" algn="tl">
                    <a:srgbClr val="000000">
                      <a:alpha val="43137"/>
                    </a:srgbClr>
                  </a:outerShdw>
                </a:effectLst>
              </a:rPr>
              <a:t>ong-base line (100km).</a:t>
            </a:r>
          </a:p>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Disp. noise</a:t>
            </a:r>
            <a:r>
              <a:rPr lang="ja-JP" altLang="en-US" sz="1800" dirty="0" smtClean="0">
                <a:solidFill>
                  <a:srgbClr val="FFFFFF"/>
                </a:solidFill>
                <a:effectLst>
                  <a:outerShdw blurRad="38100" dist="38100" dir="2700000" algn="tl">
                    <a:srgbClr val="000000">
                      <a:alpha val="43137"/>
                    </a:srgbClr>
                  </a:outerShdw>
                </a:effectLst>
              </a:rPr>
              <a:t> </a:t>
            </a:r>
            <a:r>
              <a:rPr lang="en-US" altLang="ja-JP" sz="1800" dirty="0" smtClean="0">
                <a:solidFill>
                  <a:srgbClr val="99FF99"/>
                </a:solidFill>
                <a:effectLst>
                  <a:outerShdw blurRad="38100" dist="38100" dir="2700000" algn="tl">
                    <a:srgbClr val="000000">
                      <a:alpha val="43137"/>
                    </a:srgbClr>
                  </a:outerShdw>
                </a:effectLst>
              </a:rPr>
              <a:t>10</a:t>
            </a:r>
            <a:r>
              <a:rPr lang="en-US" altLang="ja-JP" sz="1800" baseline="30000" dirty="0" smtClean="0">
                <a:solidFill>
                  <a:srgbClr val="99FF99"/>
                </a:solidFill>
                <a:effectLst>
                  <a:outerShdw blurRad="38100" dist="38100" dir="2700000" algn="tl">
                    <a:srgbClr val="000000">
                      <a:alpha val="43137"/>
                    </a:srgbClr>
                  </a:outerShdw>
                </a:effectLst>
              </a:rPr>
              <a:t>-17</a:t>
            </a:r>
            <a:r>
              <a:rPr lang="en-US" altLang="ja-JP" sz="1800" dirty="0" smtClean="0">
                <a:solidFill>
                  <a:srgbClr val="99FF99"/>
                </a:solidFill>
                <a:effectLst>
                  <a:outerShdw blurRad="38100" dist="38100" dir="2700000" algn="tl">
                    <a:srgbClr val="000000">
                      <a:alpha val="43137"/>
                    </a:srgbClr>
                  </a:outerShdw>
                </a:effectLst>
              </a:rPr>
              <a:t>m/Hz</a:t>
            </a:r>
            <a:r>
              <a:rPr lang="en-US" altLang="ja-JP" sz="1800" baseline="30000" dirty="0" smtClean="0">
                <a:solidFill>
                  <a:srgbClr val="99FF99"/>
                </a:solidFill>
                <a:effectLst>
                  <a:outerShdw blurRad="38100" dist="38100" dir="2700000" algn="tl">
                    <a:srgbClr val="000000">
                      <a:alpha val="43137"/>
                    </a:srgbClr>
                  </a:outerShdw>
                </a:effectLst>
              </a:rPr>
              <a:t>1/2</a:t>
            </a:r>
            <a:endParaRPr lang="en-US" altLang="ja-JP" sz="1800" dirty="0" smtClean="0">
              <a:solidFill>
                <a:srgbClr val="FFFFFF"/>
              </a:solidFill>
              <a:effectLst>
                <a:outerShdw blurRad="38100" dist="38100" dir="2700000" algn="tl">
                  <a:srgbClr val="000000">
                    <a:alpha val="43137"/>
                  </a:srgbClr>
                </a:outerShdw>
              </a:effectLst>
            </a:endParaRPr>
          </a:p>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Acc. noise </a:t>
            </a:r>
            <a:r>
              <a:rPr lang="en-US" altLang="ja-JP" sz="1800" dirty="0" smtClean="0">
                <a:solidFill>
                  <a:srgbClr val="99FF99"/>
                </a:solidFill>
                <a:effectLst>
                  <a:outerShdw blurRad="38100" dist="38100" dir="2700000" algn="tl">
                    <a:srgbClr val="000000">
                      <a:alpha val="43137"/>
                    </a:srgbClr>
                  </a:outerShdw>
                </a:effectLst>
              </a:rPr>
              <a:t>10</a:t>
            </a:r>
            <a:r>
              <a:rPr lang="en-US" altLang="ja-JP" sz="1800" baseline="30000" dirty="0" smtClean="0">
                <a:solidFill>
                  <a:srgbClr val="99FF99"/>
                </a:solidFill>
                <a:effectLst>
                  <a:outerShdw blurRad="38100" dist="38100" dir="2700000" algn="tl">
                    <a:srgbClr val="000000">
                      <a:alpha val="43137"/>
                    </a:srgbClr>
                  </a:outerShdw>
                </a:effectLst>
              </a:rPr>
              <a:t>-16</a:t>
            </a:r>
            <a:r>
              <a:rPr lang="en-US" altLang="ja-JP" sz="1800" dirty="0" smtClean="0">
                <a:solidFill>
                  <a:srgbClr val="99FF99"/>
                </a:solidFill>
                <a:effectLst>
                  <a:outerShdw blurRad="38100" dist="38100" dir="2700000" algn="tl">
                    <a:srgbClr val="000000">
                      <a:alpha val="43137"/>
                    </a:srgbClr>
                  </a:outerShdw>
                </a:effectLst>
              </a:rPr>
              <a:t> N/Hz</a:t>
            </a:r>
            <a:r>
              <a:rPr lang="en-US" altLang="ja-JP" sz="1800" baseline="30000" dirty="0" smtClean="0">
                <a:solidFill>
                  <a:srgbClr val="99FF99"/>
                </a:solidFill>
                <a:effectLst>
                  <a:outerShdw blurRad="38100" dist="38100" dir="2700000" algn="tl">
                    <a:srgbClr val="000000">
                      <a:alpha val="43137"/>
                    </a:srgbClr>
                  </a:outerShdw>
                </a:effectLst>
              </a:rPr>
              <a:t>1/2</a:t>
            </a:r>
            <a:r>
              <a:rPr lang="en-US" altLang="ja-JP" sz="1800" dirty="0" smtClean="0">
                <a:solidFill>
                  <a:srgbClr val="FFFFFF"/>
                </a:solidFill>
                <a:effectLst>
                  <a:outerShdw blurRad="38100" dist="38100" dir="2700000" algn="tl">
                    <a:srgbClr val="000000">
                      <a:alpha val="43137"/>
                    </a:srgbClr>
                  </a:outerShdw>
                </a:effectLst>
              </a:rPr>
              <a:t>.</a:t>
            </a:r>
            <a:endParaRPr lang="en-US" altLang="ja-JP" sz="1800" dirty="0">
              <a:solidFill>
                <a:srgbClr val="FFFFFF"/>
              </a:solidFill>
              <a:effectLst>
                <a:outerShdw blurRad="38100" dist="38100" dir="2700000" algn="tl">
                  <a:srgbClr val="000000">
                    <a:alpha val="43137"/>
                  </a:srgbClr>
                </a:outerShdw>
              </a:effectLst>
            </a:endParaRPr>
          </a:p>
        </p:txBody>
      </p:sp>
      <p:sp>
        <p:nvSpPr>
          <p:cNvPr id="15" name="Rectangle 51"/>
          <p:cNvSpPr>
            <a:spLocks noChangeArrowheads="1"/>
          </p:cNvSpPr>
          <p:nvPr/>
        </p:nvSpPr>
        <p:spPr bwMode="auto">
          <a:xfrm>
            <a:off x="6675028" y="1340768"/>
            <a:ext cx="2433476" cy="100642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Disp.</a:t>
            </a:r>
            <a:r>
              <a:rPr lang="ja-JP" altLang="en-US" sz="1800" dirty="0" smtClean="0">
                <a:solidFill>
                  <a:srgbClr val="FFFFFF"/>
                </a:solidFill>
                <a:effectLst>
                  <a:outerShdw blurRad="38100" dist="38100" dir="2700000" algn="tl">
                    <a:srgbClr val="000000">
                      <a:alpha val="43137"/>
                    </a:srgbClr>
                  </a:outerShdw>
                </a:effectLst>
              </a:rPr>
              <a:t> </a:t>
            </a:r>
            <a:r>
              <a:rPr lang="en-US" altLang="ja-JP" sz="1800" dirty="0" smtClean="0">
                <a:solidFill>
                  <a:srgbClr val="FF9999"/>
                </a:solidFill>
                <a:effectLst>
                  <a:outerShdw blurRad="38100" dist="38100" dir="2700000" algn="tl">
                    <a:srgbClr val="000000">
                      <a:alpha val="43137"/>
                    </a:srgbClr>
                  </a:outerShdw>
                </a:effectLst>
              </a:rPr>
              <a:t>3x10</a:t>
            </a:r>
            <a:r>
              <a:rPr lang="en-US" altLang="ja-JP" sz="1800" baseline="30000" dirty="0" smtClean="0">
                <a:solidFill>
                  <a:srgbClr val="FF9999"/>
                </a:solidFill>
                <a:effectLst>
                  <a:outerShdw blurRad="38100" dist="38100" dir="2700000" algn="tl">
                    <a:srgbClr val="000000">
                      <a:alpha val="43137"/>
                    </a:srgbClr>
                  </a:outerShdw>
                </a:effectLst>
              </a:rPr>
              <a:t>-18 </a:t>
            </a:r>
            <a:r>
              <a:rPr lang="en-US" altLang="ja-JP" sz="1800" dirty="0" smtClean="0">
                <a:solidFill>
                  <a:srgbClr val="FF9999"/>
                </a:solidFill>
                <a:effectLst>
                  <a:outerShdw blurRad="38100" dist="38100" dir="2700000" algn="tl">
                    <a:srgbClr val="000000">
                      <a:alpha val="43137"/>
                    </a:srgbClr>
                  </a:outerShdw>
                </a:effectLst>
              </a:rPr>
              <a:t>m/Hz</a:t>
            </a:r>
            <a:r>
              <a:rPr lang="en-US" altLang="ja-JP" sz="1800" baseline="30000" dirty="0" smtClean="0">
                <a:solidFill>
                  <a:srgbClr val="FF9999"/>
                </a:solidFill>
                <a:effectLst>
                  <a:outerShdw blurRad="38100" dist="38100" dir="2700000" algn="tl">
                    <a:srgbClr val="000000">
                      <a:alpha val="43137"/>
                    </a:srgbClr>
                  </a:outerShdw>
                </a:effectLst>
              </a:rPr>
              <a:t>1/2</a:t>
            </a:r>
            <a:r>
              <a:rPr lang="en-US" altLang="ja-JP" sz="1800" dirty="0" smtClean="0">
                <a:solidFill>
                  <a:srgbClr val="FFFFFF"/>
                </a:solidFill>
                <a:effectLst>
                  <a:outerShdw blurRad="38100" dist="38100" dir="2700000" algn="tl">
                    <a:srgbClr val="000000">
                      <a:alpha val="43137"/>
                    </a:srgbClr>
                  </a:outerShdw>
                </a:effectLst>
              </a:rPr>
              <a:t>.</a:t>
            </a:r>
          </a:p>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Acc.</a:t>
            </a:r>
            <a:r>
              <a:rPr lang="ja-JP" altLang="en-US" sz="1800" dirty="0" smtClean="0">
                <a:solidFill>
                  <a:srgbClr val="FFFFFF"/>
                </a:solidFill>
                <a:effectLst>
                  <a:outerShdw blurRad="38100" dist="38100" dir="2700000" algn="tl">
                    <a:srgbClr val="000000">
                      <a:alpha val="43137"/>
                    </a:srgbClr>
                  </a:outerShdw>
                </a:effectLst>
              </a:rPr>
              <a:t> </a:t>
            </a:r>
            <a:r>
              <a:rPr lang="en-US" altLang="ja-JP" sz="1800" dirty="0" smtClean="0">
                <a:solidFill>
                  <a:srgbClr val="FF9999"/>
                </a:solidFill>
                <a:effectLst>
                  <a:outerShdw blurRad="38100" dist="38100" dir="2700000" algn="tl">
                    <a:srgbClr val="000000">
                      <a:alpha val="43137"/>
                    </a:srgbClr>
                  </a:outerShdw>
                </a:effectLst>
              </a:rPr>
              <a:t>10</a:t>
            </a:r>
            <a:r>
              <a:rPr lang="en-US" altLang="ja-JP" sz="1800" baseline="30000" dirty="0" smtClean="0">
                <a:solidFill>
                  <a:srgbClr val="FF9999"/>
                </a:solidFill>
                <a:effectLst>
                  <a:outerShdw blurRad="38100" dist="38100" dir="2700000" algn="tl">
                    <a:srgbClr val="000000">
                      <a:alpha val="43137"/>
                    </a:srgbClr>
                  </a:outerShdw>
                </a:effectLst>
              </a:rPr>
              <a:t>-17 </a:t>
            </a:r>
            <a:r>
              <a:rPr lang="en-US" altLang="ja-JP" sz="1800" dirty="0" smtClean="0">
                <a:solidFill>
                  <a:srgbClr val="FF9999"/>
                </a:solidFill>
                <a:effectLst>
                  <a:outerShdw blurRad="38100" dist="38100" dir="2700000" algn="tl">
                    <a:srgbClr val="000000">
                      <a:alpha val="43137"/>
                    </a:srgbClr>
                  </a:outerShdw>
                </a:effectLst>
              </a:rPr>
              <a:t>N/Hz</a:t>
            </a:r>
            <a:r>
              <a:rPr lang="en-US" altLang="ja-JP" sz="1800" baseline="30000" dirty="0" smtClean="0">
                <a:solidFill>
                  <a:srgbClr val="FF9999"/>
                </a:solidFill>
                <a:effectLst>
                  <a:outerShdw blurRad="38100" dist="38100" dir="2700000" algn="tl">
                    <a:srgbClr val="000000">
                      <a:alpha val="43137"/>
                    </a:srgbClr>
                  </a:outerShdw>
                </a:effectLst>
              </a:rPr>
              <a:t>1/2</a:t>
            </a:r>
            <a:r>
              <a:rPr lang="en-US" altLang="ja-JP" sz="1800" dirty="0">
                <a:solidFill>
                  <a:srgbClr val="FFFFFF"/>
                </a:solidFill>
                <a:effectLst>
                  <a:outerShdw blurRad="38100" dist="38100" dir="2700000" algn="tl">
                    <a:srgbClr val="000000">
                      <a:alpha val="43137"/>
                    </a:srgbClr>
                  </a:outerShdw>
                </a:effectLst>
              </a:rPr>
              <a:t>.</a:t>
            </a:r>
          </a:p>
          <a:p>
            <a:pPr algn="l">
              <a:lnSpc>
                <a:spcPct val="110000"/>
              </a:lnSpc>
              <a:buClr>
                <a:srgbClr val="003366"/>
              </a:buClr>
              <a:buSzPct val="70000"/>
              <a:buFontTx/>
              <a:buNone/>
            </a:pPr>
            <a:endParaRPr lang="en-US" altLang="ja-JP" sz="1800" dirty="0" smtClean="0">
              <a:solidFill>
                <a:srgbClr val="FFFFFF"/>
              </a:solidFill>
              <a:effectLst>
                <a:outerShdw blurRad="38100" dist="38100" dir="2700000" algn="tl">
                  <a:srgbClr val="000000">
                    <a:alpha val="43137"/>
                  </a:srgbClr>
                </a:outerShdw>
              </a:effectLst>
            </a:endParaRPr>
          </a:p>
        </p:txBody>
      </p:sp>
      <p:sp>
        <p:nvSpPr>
          <p:cNvPr id="17" name="Rectangle 51"/>
          <p:cNvSpPr>
            <a:spLocks noChangeArrowheads="1"/>
          </p:cNvSpPr>
          <p:nvPr/>
        </p:nvSpPr>
        <p:spPr bwMode="auto">
          <a:xfrm>
            <a:off x="4197892" y="3414947"/>
            <a:ext cx="2469480" cy="100642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Freq. stability of</a:t>
            </a:r>
          </a:p>
          <a:p>
            <a:pPr algn="l">
              <a:lnSpc>
                <a:spcPct val="110000"/>
              </a:lnSpc>
              <a:buClr>
                <a:srgbClr val="003366"/>
              </a:buClr>
              <a:buSzPct val="70000"/>
              <a:buFontTx/>
              <a:buNone/>
            </a:pPr>
            <a:r>
              <a:rPr lang="en-US" altLang="ja-JP" sz="1800" dirty="0" smtClean="0">
                <a:solidFill>
                  <a:srgbClr val="99FF99"/>
                </a:solidFill>
                <a:effectLst>
                  <a:outerShdw blurRad="38100" dist="38100" dir="2700000" algn="tl">
                    <a:srgbClr val="000000">
                      <a:alpha val="43137"/>
                    </a:srgbClr>
                  </a:outerShdw>
                </a:effectLst>
              </a:rPr>
              <a:t>  0.5Hz/Hz</a:t>
            </a:r>
            <a:r>
              <a:rPr lang="en-US" altLang="ja-JP" sz="1800" baseline="30000" dirty="0" smtClean="0">
                <a:solidFill>
                  <a:srgbClr val="99FF99"/>
                </a:solidFill>
                <a:effectLst>
                  <a:outerShdw blurRad="38100" dist="38100" dir="2700000" algn="tl">
                    <a:srgbClr val="000000">
                      <a:alpha val="43137"/>
                    </a:srgbClr>
                  </a:outerShdw>
                </a:effectLst>
              </a:rPr>
              <a:t>1/2</a:t>
            </a:r>
            <a:r>
              <a:rPr lang="en-US" altLang="ja-JP" sz="1800" dirty="0" smtClean="0">
                <a:solidFill>
                  <a:srgbClr val="FFFFFF"/>
                </a:solidFill>
                <a:effectLst>
                  <a:outerShdw blurRad="38100" dist="38100" dir="2700000" algn="tl">
                    <a:srgbClr val="000000">
                      <a:alpha val="43137"/>
                    </a:srgbClr>
                  </a:outerShdw>
                </a:effectLst>
              </a:rPr>
              <a:t>.</a:t>
            </a:r>
          </a:p>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Output pow. :</a:t>
            </a:r>
            <a:r>
              <a:rPr lang="ja-JP" altLang="en-US" sz="1800" dirty="0" smtClean="0">
                <a:solidFill>
                  <a:srgbClr val="FFFFFF"/>
                </a:solidFill>
                <a:effectLst>
                  <a:outerShdw blurRad="38100" dist="38100" dir="2700000" algn="tl">
                    <a:srgbClr val="000000">
                      <a:alpha val="43137"/>
                    </a:srgbClr>
                  </a:outerShdw>
                </a:effectLst>
              </a:rPr>
              <a:t> </a:t>
            </a:r>
            <a:r>
              <a:rPr lang="en-US" altLang="ja-JP" sz="1800" dirty="0" smtClean="0">
                <a:solidFill>
                  <a:srgbClr val="99FF99"/>
                </a:solidFill>
                <a:effectLst>
                  <a:outerShdw blurRad="38100" dist="38100" dir="2700000" algn="tl">
                    <a:srgbClr val="000000">
                      <a:alpha val="43137"/>
                    </a:srgbClr>
                  </a:outerShdw>
                </a:effectLst>
              </a:rPr>
              <a:t>1W</a:t>
            </a:r>
            <a:r>
              <a:rPr lang="en-US" altLang="ja-JP" sz="1800" dirty="0" smtClean="0">
                <a:solidFill>
                  <a:srgbClr val="FFFFFF"/>
                </a:solidFill>
                <a:effectLst>
                  <a:outerShdw blurRad="38100" dist="38100" dir="2700000" algn="tl">
                    <a:srgbClr val="000000">
                      <a:alpha val="43137"/>
                    </a:srgbClr>
                  </a:outerShdw>
                </a:effectLst>
              </a:rPr>
              <a:t>.</a:t>
            </a:r>
          </a:p>
        </p:txBody>
      </p:sp>
      <p:sp>
        <p:nvSpPr>
          <p:cNvPr id="18" name="Rectangle 51"/>
          <p:cNvSpPr>
            <a:spLocks noChangeArrowheads="1"/>
          </p:cNvSpPr>
          <p:nvPr/>
        </p:nvSpPr>
        <p:spPr bwMode="auto">
          <a:xfrm>
            <a:off x="6732240" y="3429000"/>
            <a:ext cx="2232248" cy="100642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Freq. Stab.</a:t>
            </a:r>
            <a:r>
              <a:rPr lang="ja-JP" altLang="en-US" sz="1800" dirty="0" smtClean="0">
                <a:solidFill>
                  <a:srgbClr val="FFFFFF"/>
                </a:solidFill>
                <a:effectLst>
                  <a:outerShdw blurRad="38100" dist="38100" dir="2700000" algn="tl">
                    <a:srgbClr val="000000">
                      <a:alpha val="43137"/>
                    </a:srgbClr>
                  </a:outerShdw>
                </a:effectLst>
              </a:rPr>
              <a:t> </a:t>
            </a:r>
            <a:r>
              <a:rPr lang="en-US" altLang="ja-JP" sz="1800" dirty="0" smtClean="0">
                <a:solidFill>
                  <a:srgbClr val="FFFFFF"/>
                </a:solidFill>
                <a:effectLst>
                  <a:outerShdw blurRad="38100" dist="38100" dir="2700000" algn="tl">
                    <a:srgbClr val="000000">
                      <a:alpha val="43137"/>
                    </a:srgbClr>
                  </a:outerShdw>
                </a:effectLst>
              </a:rPr>
              <a:t>of</a:t>
            </a:r>
          </a:p>
          <a:p>
            <a:pPr algn="l">
              <a:lnSpc>
                <a:spcPct val="110000"/>
              </a:lnSpc>
              <a:buClr>
                <a:srgbClr val="003366"/>
              </a:buClr>
              <a:buSzPct val="70000"/>
              <a:buFontTx/>
              <a:buNone/>
            </a:pPr>
            <a:r>
              <a:rPr lang="en-US" altLang="ja-JP" sz="1800" dirty="0">
                <a:solidFill>
                  <a:srgbClr val="FFFFFF"/>
                </a:solidFill>
                <a:effectLst>
                  <a:outerShdw blurRad="38100" dist="38100" dir="2700000" algn="tl">
                    <a:srgbClr val="000000">
                      <a:alpha val="43137"/>
                    </a:srgbClr>
                  </a:outerShdw>
                </a:effectLst>
              </a:rPr>
              <a:t> </a:t>
            </a:r>
            <a:r>
              <a:rPr lang="en-US" altLang="ja-JP" sz="1800" dirty="0" smtClean="0">
                <a:solidFill>
                  <a:srgbClr val="FFFFFF"/>
                </a:solidFill>
                <a:effectLst>
                  <a:outerShdw blurRad="38100" dist="38100" dir="2700000" algn="tl">
                    <a:srgbClr val="000000">
                      <a:alpha val="43137"/>
                    </a:srgbClr>
                  </a:outerShdw>
                </a:effectLst>
              </a:rPr>
              <a:t>    </a:t>
            </a:r>
            <a:r>
              <a:rPr lang="en-US" altLang="ja-JP" sz="1800" dirty="0" smtClean="0">
                <a:solidFill>
                  <a:srgbClr val="FF9999"/>
                </a:solidFill>
                <a:effectLst>
                  <a:outerShdw blurRad="38100" dist="38100" dir="2700000" algn="tl">
                    <a:srgbClr val="000000">
                      <a:alpha val="43137"/>
                    </a:srgbClr>
                  </a:outerShdw>
                </a:effectLst>
              </a:rPr>
              <a:t>0.5Hz/Hz</a:t>
            </a:r>
            <a:r>
              <a:rPr lang="en-US" altLang="ja-JP" sz="1800" baseline="30000" dirty="0" smtClean="0">
                <a:solidFill>
                  <a:srgbClr val="FF9999"/>
                </a:solidFill>
                <a:effectLst>
                  <a:outerShdw blurRad="38100" dist="38100" dir="2700000" algn="tl">
                    <a:srgbClr val="000000">
                      <a:alpha val="43137"/>
                    </a:srgbClr>
                  </a:outerShdw>
                </a:effectLst>
              </a:rPr>
              <a:t>1/2</a:t>
            </a:r>
            <a:r>
              <a:rPr lang="en-US" altLang="ja-JP" sz="1800" dirty="0" smtClean="0">
                <a:solidFill>
                  <a:srgbClr val="FFFFFF"/>
                </a:solidFill>
                <a:effectLst>
                  <a:outerShdw blurRad="38100" dist="38100" dir="2700000" algn="tl">
                    <a:srgbClr val="000000">
                      <a:alpha val="43137"/>
                    </a:srgbClr>
                  </a:outerShdw>
                </a:effectLst>
              </a:rPr>
              <a:t>.</a:t>
            </a:r>
          </a:p>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Output pow. : </a:t>
            </a:r>
            <a:r>
              <a:rPr lang="en-US" altLang="ja-JP" sz="1800" dirty="0" smtClean="0">
                <a:solidFill>
                  <a:srgbClr val="FF9999"/>
                </a:solidFill>
                <a:effectLst>
                  <a:outerShdw blurRad="38100" dist="38100" dir="2700000" algn="tl">
                    <a:srgbClr val="000000">
                      <a:alpha val="43137"/>
                    </a:srgbClr>
                  </a:outerShdw>
                </a:effectLst>
              </a:rPr>
              <a:t>10W</a:t>
            </a:r>
            <a:r>
              <a:rPr lang="en-US" altLang="ja-JP" sz="1800" dirty="0" smtClean="0">
                <a:solidFill>
                  <a:srgbClr val="FFFFFF"/>
                </a:solidFill>
                <a:effectLst>
                  <a:outerShdw blurRad="38100" dist="38100" dir="2700000" algn="tl">
                    <a:srgbClr val="000000">
                      <a:alpha val="43137"/>
                    </a:srgbClr>
                  </a:outerShdw>
                </a:effectLst>
              </a:rPr>
              <a:t>.</a:t>
            </a:r>
          </a:p>
        </p:txBody>
      </p:sp>
      <p:sp>
        <p:nvSpPr>
          <p:cNvPr id="20" name="Rectangle 51"/>
          <p:cNvSpPr>
            <a:spLocks noChangeArrowheads="1"/>
          </p:cNvSpPr>
          <p:nvPr/>
        </p:nvSpPr>
        <p:spPr bwMode="auto">
          <a:xfrm>
            <a:off x="4067944" y="5131669"/>
            <a:ext cx="2592288"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 typeface="Wingdings" pitchFamily="2" charset="2"/>
              <a:buNone/>
            </a:pPr>
            <a:r>
              <a:rPr lang="en-US" altLang="ja-JP" sz="1800" dirty="0" smtClean="0">
                <a:solidFill>
                  <a:srgbClr val="EAEAEA"/>
                </a:solidFill>
                <a:effectLst>
                  <a:outerShdw blurRad="38100" dist="38100" dir="2700000" algn="tl">
                    <a:srgbClr val="000000">
                      <a:alpha val="43137"/>
                    </a:srgbClr>
                  </a:outerShdw>
                </a:effectLst>
              </a:rPr>
              <a:t>All </a:t>
            </a:r>
            <a:r>
              <a:rPr lang="en-US" altLang="ja-JP" sz="1800" dirty="0" err="1" smtClean="0">
                <a:solidFill>
                  <a:srgbClr val="EAEAEA"/>
                </a:solidFill>
                <a:effectLst>
                  <a:outerShdw blurRad="38100" dist="38100" dir="2700000" algn="tl">
                    <a:srgbClr val="000000">
                      <a:alpha val="43137"/>
                    </a:srgbClr>
                  </a:outerShdw>
                </a:effectLst>
              </a:rPr>
              <a:t>DoF</a:t>
            </a:r>
            <a:r>
              <a:rPr lang="en-US" altLang="ja-JP" sz="1800" dirty="0" smtClean="0">
                <a:solidFill>
                  <a:srgbClr val="EAEAEA"/>
                </a:solidFill>
                <a:effectLst>
                  <a:outerShdw blurRad="38100" dist="38100" dir="2700000" algn="tl">
                    <a:srgbClr val="000000">
                      <a:alpha val="43137"/>
                    </a:srgbClr>
                  </a:outerShdw>
                </a:effectLst>
              </a:rPr>
              <a:t> DF control</a:t>
            </a:r>
          </a:p>
          <a:p>
            <a:pPr algn="l">
              <a:lnSpc>
                <a:spcPct val="110000"/>
              </a:lnSpc>
              <a:buClr>
                <a:srgbClr val="003366"/>
              </a:buClr>
              <a:buSzPct val="70000"/>
              <a:buFont typeface="Wingdings" pitchFamily="2" charset="2"/>
              <a:buNone/>
            </a:pPr>
            <a:r>
              <a:rPr lang="en-US" altLang="ja-JP" sz="1800" dirty="0" smtClean="0">
                <a:solidFill>
                  <a:srgbClr val="9999FF"/>
                </a:solidFill>
                <a:effectLst>
                  <a:outerShdw blurRad="38100" dist="38100" dir="2700000" algn="tl">
                    <a:srgbClr val="000000">
                      <a:alpha val="43137"/>
                    </a:srgbClr>
                  </a:outerShdw>
                </a:effectLst>
              </a:rPr>
              <a:t> </a:t>
            </a:r>
            <a:r>
              <a:rPr lang="en-US" altLang="ja-JP" sz="1800" dirty="0" smtClean="0">
                <a:solidFill>
                  <a:srgbClr val="99FF99"/>
                </a:solidFill>
                <a:effectLst>
                  <a:outerShdw blurRad="38100" dist="38100" dir="2700000" algn="tl">
                    <a:srgbClr val="000000">
                      <a:alpha val="43137"/>
                    </a:srgbClr>
                  </a:outerShdw>
                </a:effectLst>
              </a:rPr>
              <a:t>1x10</a:t>
            </a:r>
            <a:r>
              <a:rPr lang="en-US" altLang="ja-JP" sz="1800" baseline="30000" dirty="0" smtClean="0">
                <a:solidFill>
                  <a:srgbClr val="99FF99"/>
                </a:solidFill>
                <a:effectLst>
                  <a:outerShdw blurRad="38100" dist="38100" dir="2700000" algn="tl">
                    <a:srgbClr val="000000">
                      <a:alpha val="43137"/>
                    </a:srgbClr>
                  </a:outerShdw>
                </a:effectLst>
              </a:rPr>
              <a:t>-9</a:t>
            </a:r>
            <a:r>
              <a:rPr lang="en-US" altLang="ja-JP" sz="1800" dirty="0" smtClean="0">
                <a:solidFill>
                  <a:srgbClr val="99FF99"/>
                </a:solidFill>
                <a:effectLst>
                  <a:outerShdw blurRad="38100" dist="38100" dir="2700000" algn="tl">
                    <a:srgbClr val="000000">
                      <a:alpha val="43137"/>
                    </a:srgbClr>
                  </a:outerShdw>
                </a:effectLst>
              </a:rPr>
              <a:t> m/Hz</a:t>
            </a:r>
            <a:r>
              <a:rPr lang="en-US" altLang="ja-JP" sz="1800" baseline="30000" dirty="0" smtClean="0">
                <a:solidFill>
                  <a:srgbClr val="99FF99"/>
                </a:solidFill>
                <a:effectLst>
                  <a:outerShdw blurRad="38100" dist="38100" dir="2700000" algn="tl">
                    <a:srgbClr val="000000">
                      <a:alpha val="43137"/>
                    </a:srgbClr>
                  </a:outerShdw>
                </a:effectLst>
              </a:rPr>
              <a:t>1/2</a:t>
            </a:r>
            <a:r>
              <a:rPr lang="en-US" altLang="ja-JP" sz="1800" dirty="0" smtClean="0">
                <a:solidFill>
                  <a:srgbClr val="EAEAEA"/>
                </a:solidFill>
                <a:effectLst>
                  <a:outerShdw blurRad="38100" dist="38100" dir="2700000" algn="tl">
                    <a:srgbClr val="000000">
                      <a:alpha val="43137"/>
                    </a:srgbClr>
                  </a:outerShdw>
                </a:effectLst>
              </a:rPr>
              <a:t>.</a:t>
            </a:r>
            <a:endParaRPr lang="en-US" altLang="ja-JP" sz="1800" dirty="0" smtClean="0">
              <a:solidFill>
                <a:srgbClr val="FFFFFF"/>
              </a:solidFill>
              <a:effectLst>
                <a:outerShdw blurRad="38100" dist="38100" dir="2700000" algn="tl">
                  <a:srgbClr val="000000">
                    <a:alpha val="43137"/>
                  </a:srgbClr>
                </a:outerShdw>
              </a:effectLst>
            </a:endParaRPr>
          </a:p>
        </p:txBody>
      </p:sp>
      <p:sp>
        <p:nvSpPr>
          <p:cNvPr id="21" name="Rectangle 51"/>
          <p:cNvSpPr>
            <a:spLocks noChangeArrowheads="1"/>
          </p:cNvSpPr>
          <p:nvPr/>
        </p:nvSpPr>
        <p:spPr bwMode="auto">
          <a:xfrm>
            <a:off x="6660232" y="5085184"/>
            <a:ext cx="2088232"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 typeface="Wingdings" pitchFamily="2" charset="2"/>
              <a:buNone/>
            </a:pPr>
            <a:r>
              <a:rPr lang="en-US" altLang="ja-JP" sz="1800" dirty="0" smtClean="0">
                <a:solidFill>
                  <a:srgbClr val="EAEAEA"/>
                </a:solidFill>
                <a:effectLst>
                  <a:outerShdw blurRad="38100" dist="38100" dir="2700000" algn="tl">
                    <a:srgbClr val="000000">
                      <a:alpha val="43137"/>
                    </a:srgbClr>
                  </a:outerShdw>
                </a:effectLst>
              </a:rPr>
              <a:t>All </a:t>
            </a:r>
            <a:r>
              <a:rPr lang="en-US" altLang="ja-JP" sz="1800" dirty="0" err="1" smtClean="0">
                <a:solidFill>
                  <a:srgbClr val="EAEAEA"/>
                </a:solidFill>
                <a:effectLst>
                  <a:outerShdw blurRad="38100" dist="38100" dir="2700000" algn="tl">
                    <a:srgbClr val="000000">
                      <a:alpha val="43137"/>
                    </a:srgbClr>
                  </a:outerShdw>
                </a:effectLst>
              </a:rPr>
              <a:t>DoF</a:t>
            </a:r>
            <a:r>
              <a:rPr lang="en-US" altLang="ja-JP" sz="1800" dirty="0" smtClean="0">
                <a:solidFill>
                  <a:srgbClr val="EAEAEA"/>
                </a:solidFill>
                <a:effectLst>
                  <a:outerShdw blurRad="38100" dist="38100" dir="2700000" algn="tl">
                    <a:srgbClr val="000000">
                      <a:alpha val="43137"/>
                    </a:srgbClr>
                  </a:outerShdw>
                </a:effectLst>
              </a:rPr>
              <a:t> DF control   </a:t>
            </a:r>
          </a:p>
          <a:p>
            <a:pPr algn="l">
              <a:lnSpc>
                <a:spcPct val="110000"/>
              </a:lnSpc>
              <a:buClr>
                <a:srgbClr val="003366"/>
              </a:buClr>
              <a:buSzPct val="70000"/>
              <a:buFont typeface="Wingdings" pitchFamily="2" charset="2"/>
              <a:buNone/>
            </a:pPr>
            <a:r>
              <a:rPr lang="en-US" altLang="ja-JP" sz="1800" dirty="0">
                <a:solidFill>
                  <a:srgbClr val="EAEAEA"/>
                </a:solidFill>
                <a:effectLst>
                  <a:outerShdw blurRad="38100" dist="38100" dir="2700000" algn="tl">
                    <a:srgbClr val="000000">
                      <a:alpha val="43137"/>
                    </a:srgbClr>
                  </a:outerShdw>
                </a:effectLst>
              </a:rPr>
              <a:t> </a:t>
            </a:r>
            <a:r>
              <a:rPr lang="en-US" altLang="ja-JP" sz="1800" dirty="0" smtClean="0">
                <a:solidFill>
                  <a:srgbClr val="EAEAEA"/>
                </a:solidFill>
                <a:effectLst>
                  <a:outerShdw blurRad="38100" dist="38100" dir="2700000" algn="tl">
                    <a:srgbClr val="000000">
                      <a:alpha val="43137"/>
                    </a:srgbClr>
                  </a:outerShdw>
                </a:effectLst>
              </a:rPr>
              <a:t>  </a:t>
            </a:r>
            <a:r>
              <a:rPr lang="en-US" altLang="ja-JP" sz="1800" dirty="0" smtClean="0">
                <a:solidFill>
                  <a:srgbClr val="FF9999"/>
                </a:solidFill>
                <a:effectLst>
                  <a:outerShdw blurRad="38100" dist="38100" dir="2700000" algn="tl">
                    <a:srgbClr val="000000">
                      <a:alpha val="43137"/>
                    </a:srgbClr>
                  </a:outerShdw>
                </a:effectLst>
              </a:rPr>
              <a:t>1x10</a:t>
            </a:r>
            <a:r>
              <a:rPr lang="en-US" altLang="ja-JP" sz="1800" baseline="30000" dirty="0" smtClean="0">
                <a:solidFill>
                  <a:srgbClr val="FF9999"/>
                </a:solidFill>
                <a:effectLst>
                  <a:outerShdw blurRad="38100" dist="38100" dir="2700000" algn="tl">
                    <a:srgbClr val="000000">
                      <a:alpha val="43137"/>
                    </a:srgbClr>
                  </a:outerShdw>
                </a:effectLst>
              </a:rPr>
              <a:t>-9</a:t>
            </a:r>
            <a:r>
              <a:rPr lang="en-US" altLang="ja-JP" sz="1800" dirty="0" smtClean="0">
                <a:solidFill>
                  <a:srgbClr val="FF9999"/>
                </a:solidFill>
                <a:effectLst>
                  <a:outerShdw blurRad="38100" dist="38100" dir="2700000" algn="tl">
                    <a:srgbClr val="000000">
                      <a:alpha val="43137"/>
                    </a:srgbClr>
                  </a:outerShdw>
                </a:effectLst>
              </a:rPr>
              <a:t> m/Hz</a:t>
            </a:r>
            <a:r>
              <a:rPr lang="en-US" altLang="ja-JP" sz="1800" baseline="30000" dirty="0" smtClean="0">
                <a:solidFill>
                  <a:srgbClr val="FF9999"/>
                </a:solidFill>
                <a:effectLst>
                  <a:outerShdw blurRad="38100" dist="38100" dir="2700000" algn="tl">
                    <a:srgbClr val="000000">
                      <a:alpha val="43137"/>
                    </a:srgbClr>
                  </a:outerShdw>
                </a:effectLst>
              </a:rPr>
              <a:t>1/2</a:t>
            </a:r>
            <a:r>
              <a:rPr lang="en-US" altLang="ja-JP" sz="1800" dirty="0" smtClean="0">
                <a:solidFill>
                  <a:srgbClr val="EAEAEA"/>
                </a:solidFill>
                <a:effectLst>
                  <a:outerShdw blurRad="38100" dist="38100" dir="2700000" algn="tl">
                    <a:srgbClr val="000000">
                      <a:alpha val="43137"/>
                    </a:srgbClr>
                  </a:outerShdw>
                </a:effectLst>
              </a:rPr>
              <a:t>.</a:t>
            </a:r>
            <a:endParaRPr lang="en-US" altLang="ja-JP" sz="1800" dirty="0" smtClean="0">
              <a:solidFill>
                <a:srgbClr val="FFFFFF"/>
              </a:solidFill>
              <a:effectLst>
                <a:outerShdw blurRad="38100" dist="38100" dir="2700000" algn="tl">
                  <a:srgbClr val="000000">
                    <a:alpha val="43137"/>
                  </a:srgbClr>
                </a:outerShdw>
              </a:effectLst>
            </a:endParaRPr>
          </a:p>
        </p:txBody>
      </p:sp>
      <p:cxnSp>
        <p:nvCxnSpPr>
          <p:cNvPr id="4" name="直線コネクタ 3"/>
          <p:cNvCxnSpPr/>
          <p:nvPr/>
        </p:nvCxnSpPr>
        <p:spPr bwMode="auto">
          <a:xfrm>
            <a:off x="103477" y="1185880"/>
            <a:ext cx="8951459" cy="0"/>
          </a:xfrm>
          <a:prstGeom prst="line">
            <a:avLst/>
          </a:prstGeom>
          <a:solidFill>
            <a:srgbClr val="FAFFC9">
              <a:alpha val="50000"/>
            </a:srgbClr>
          </a:solidFill>
          <a:ln w="6350" cap="flat" cmpd="sng" algn="ctr">
            <a:solidFill>
              <a:srgbClr val="FFFFFF"/>
            </a:solidFill>
            <a:prstDash val="solid"/>
            <a:round/>
            <a:headEnd type="none" w="med" len="med"/>
            <a:tailEnd type="none"/>
          </a:ln>
          <a:effectLst/>
        </p:spPr>
      </p:cxnSp>
      <p:cxnSp>
        <p:nvCxnSpPr>
          <p:cNvPr id="25" name="直線コネクタ 24"/>
          <p:cNvCxnSpPr/>
          <p:nvPr/>
        </p:nvCxnSpPr>
        <p:spPr bwMode="auto">
          <a:xfrm flipV="1">
            <a:off x="158304" y="2852936"/>
            <a:ext cx="8496944" cy="0"/>
          </a:xfrm>
          <a:prstGeom prst="line">
            <a:avLst/>
          </a:prstGeom>
          <a:solidFill>
            <a:srgbClr val="FAFFC9">
              <a:alpha val="50000"/>
            </a:srgbClr>
          </a:solidFill>
          <a:ln w="6350" cap="flat" cmpd="sng" algn="ctr">
            <a:solidFill>
              <a:srgbClr val="FFFFFF"/>
            </a:solidFill>
            <a:prstDash val="solid"/>
            <a:round/>
            <a:headEnd type="none" w="med" len="med"/>
            <a:tailEnd type="none"/>
          </a:ln>
          <a:effectLst/>
        </p:spPr>
      </p:cxnSp>
      <p:cxnSp>
        <p:nvCxnSpPr>
          <p:cNvPr id="26" name="直線コネクタ 25"/>
          <p:cNvCxnSpPr/>
          <p:nvPr/>
        </p:nvCxnSpPr>
        <p:spPr bwMode="auto">
          <a:xfrm flipV="1">
            <a:off x="158304" y="5085184"/>
            <a:ext cx="8496944" cy="0"/>
          </a:xfrm>
          <a:prstGeom prst="line">
            <a:avLst/>
          </a:prstGeom>
          <a:solidFill>
            <a:srgbClr val="FAFFC9">
              <a:alpha val="50000"/>
            </a:srgbClr>
          </a:solidFill>
          <a:ln w="6350" cap="flat" cmpd="sng" algn="ctr">
            <a:solidFill>
              <a:srgbClr val="FFFFFF"/>
            </a:solidFill>
            <a:prstDash val="solid"/>
            <a:round/>
            <a:headEnd type="none" w="med" len="med"/>
            <a:tailEnd type="none"/>
          </a:ln>
          <a:effectLst/>
        </p:spPr>
      </p:cxnSp>
      <p:cxnSp>
        <p:nvCxnSpPr>
          <p:cNvPr id="27" name="直線コネクタ 26"/>
          <p:cNvCxnSpPr/>
          <p:nvPr/>
        </p:nvCxnSpPr>
        <p:spPr bwMode="auto">
          <a:xfrm flipV="1">
            <a:off x="4067944" y="795185"/>
            <a:ext cx="0" cy="5544615"/>
          </a:xfrm>
          <a:prstGeom prst="line">
            <a:avLst/>
          </a:prstGeom>
          <a:solidFill>
            <a:srgbClr val="FAFFC9">
              <a:alpha val="50000"/>
            </a:srgbClr>
          </a:solidFill>
          <a:ln w="6350" cap="flat" cmpd="sng" algn="ctr">
            <a:solidFill>
              <a:srgbClr val="FFFFFF"/>
            </a:solidFill>
            <a:prstDash val="solid"/>
            <a:round/>
            <a:headEnd type="none" w="med" len="med"/>
            <a:tailEnd type="none"/>
          </a:ln>
          <a:effectLst/>
        </p:spPr>
      </p:cxnSp>
      <p:cxnSp>
        <p:nvCxnSpPr>
          <p:cNvPr id="30" name="直線コネクタ 29"/>
          <p:cNvCxnSpPr/>
          <p:nvPr/>
        </p:nvCxnSpPr>
        <p:spPr bwMode="auto">
          <a:xfrm flipV="1">
            <a:off x="6647832" y="795185"/>
            <a:ext cx="0" cy="5544615"/>
          </a:xfrm>
          <a:prstGeom prst="line">
            <a:avLst/>
          </a:prstGeom>
          <a:solidFill>
            <a:srgbClr val="FAFFC9">
              <a:alpha val="50000"/>
            </a:srgbClr>
          </a:solidFill>
          <a:ln w="6350" cap="flat" cmpd="sng" algn="ctr">
            <a:solidFill>
              <a:srgbClr val="FFFFFF"/>
            </a:solidFill>
            <a:prstDash val="solid"/>
            <a:round/>
            <a:headEnd type="none" w="med" len="med"/>
            <a:tailEnd type="none"/>
          </a:ln>
          <a:effectLst/>
        </p:spPr>
      </p:cxnSp>
      <p:cxnSp>
        <p:nvCxnSpPr>
          <p:cNvPr id="31" name="直線コネクタ 30"/>
          <p:cNvCxnSpPr/>
          <p:nvPr/>
        </p:nvCxnSpPr>
        <p:spPr bwMode="auto">
          <a:xfrm flipV="1">
            <a:off x="1598464" y="795185"/>
            <a:ext cx="0" cy="5544615"/>
          </a:xfrm>
          <a:prstGeom prst="line">
            <a:avLst/>
          </a:prstGeom>
          <a:solidFill>
            <a:srgbClr val="FAFFC9">
              <a:alpha val="50000"/>
            </a:srgbClr>
          </a:solidFill>
          <a:ln w="6350" cap="flat" cmpd="sng" algn="ctr">
            <a:solidFill>
              <a:srgbClr val="FFFFFF"/>
            </a:solidFill>
            <a:prstDash val="solid"/>
            <a:round/>
            <a:headEnd type="none" w="med" len="med"/>
            <a:tailEnd type="none"/>
          </a:ln>
          <a:effectLst/>
        </p:spPr>
      </p:cxnSp>
      <p:sp>
        <p:nvSpPr>
          <p:cNvPr id="28" name="Rectangle 51"/>
          <p:cNvSpPr>
            <a:spLocks noChangeArrowheads="1"/>
          </p:cNvSpPr>
          <p:nvPr/>
        </p:nvSpPr>
        <p:spPr bwMode="auto">
          <a:xfrm>
            <a:off x="1691680" y="1268760"/>
            <a:ext cx="2477865" cy="161582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First demonstration of</a:t>
            </a:r>
          </a:p>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FP</a:t>
            </a:r>
            <a:r>
              <a:rPr lang="ja-JP" altLang="en-US" sz="1800" dirty="0">
                <a:solidFill>
                  <a:srgbClr val="FFFFFF"/>
                </a:solidFill>
                <a:effectLst>
                  <a:outerShdw blurRad="38100" dist="38100" dir="2700000" algn="tl">
                    <a:srgbClr val="000000">
                      <a:alpha val="43137"/>
                    </a:srgbClr>
                  </a:outerShdw>
                </a:effectLst>
              </a:rPr>
              <a:t> </a:t>
            </a:r>
            <a:r>
              <a:rPr lang="en-US" altLang="ja-JP" sz="1800" dirty="0" smtClean="0">
                <a:solidFill>
                  <a:srgbClr val="FFFFFF"/>
                </a:solidFill>
                <a:effectLst>
                  <a:outerShdw blurRad="38100" dist="38100" dir="2700000" algn="tl">
                    <a:srgbClr val="000000">
                      <a:alpha val="43137"/>
                    </a:srgbClr>
                  </a:outerShdw>
                </a:effectLst>
              </a:rPr>
              <a:t>cavity (30cm) in space.</a:t>
            </a:r>
            <a:r>
              <a:rPr lang="ja-JP" altLang="en-US" sz="1800" dirty="0" smtClean="0">
                <a:solidFill>
                  <a:srgbClr val="FFFFFF"/>
                </a:solidFill>
                <a:effectLst>
                  <a:outerShdw blurRad="38100" dist="38100" dir="2700000" algn="tl">
                    <a:srgbClr val="000000">
                      <a:alpha val="43137"/>
                    </a:srgbClr>
                  </a:outerShdw>
                </a:effectLst>
              </a:rPr>
              <a:t> </a:t>
            </a:r>
            <a:r>
              <a:rPr lang="en-US" altLang="ja-JP" sz="1800" dirty="0" smtClean="0">
                <a:solidFill>
                  <a:srgbClr val="FFFFFF"/>
                </a:solidFill>
                <a:effectLst>
                  <a:outerShdw blurRad="38100" dist="38100" dir="2700000" algn="tl">
                    <a:srgbClr val="000000">
                      <a:alpha val="43137"/>
                    </a:srgbClr>
                  </a:outerShdw>
                </a:effectLst>
              </a:rPr>
              <a:t>Disp. noise</a:t>
            </a:r>
          </a:p>
          <a:p>
            <a:pPr algn="l">
              <a:lnSpc>
                <a:spcPct val="110000"/>
              </a:lnSpc>
              <a:buClr>
                <a:srgbClr val="003366"/>
              </a:buClr>
              <a:buSzPct val="70000"/>
              <a:buFontTx/>
              <a:buNone/>
            </a:pPr>
            <a:r>
              <a:rPr lang="en-US" altLang="ja-JP" sz="1800" dirty="0" smtClean="0">
                <a:solidFill>
                  <a:srgbClr val="9999FF"/>
                </a:solidFill>
                <a:effectLst>
                  <a:outerShdw blurRad="38100" dist="38100" dir="2700000" algn="tl">
                    <a:srgbClr val="000000">
                      <a:alpha val="43137"/>
                    </a:srgbClr>
                  </a:outerShdw>
                </a:effectLst>
              </a:rPr>
              <a:t>~10</a:t>
            </a:r>
            <a:r>
              <a:rPr lang="en-US" altLang="ja-JP" sz="1800" baseline="30000" dirty="0" smtClean="0">
                <a:solidFill>
                  <a:srgbClr val="9999FF"/>
                </a:solidFill>
                <a:effectLst>
                  <a:outerShdw blurRad="38100" dist="38100" dir="2700000" algn="tl">
                    <a:srgbClr val="000000">
                      <a:alpha val="43137"/>
                    </a:srgbClr>
                  </a:outerShdw>
                </a:effectLst>
              </a:rPr>
              <a:t>-16</a:t>
            </a:r>
            <a:r>
              <a:rPr lang="en-US" altLang="ja-JP" sz="1800" dirty="0" smtClean="0">
                <a:solidFill>
                  <a:srgbClr val="9999FF"/>
                </a:solidFill>
                <a:effectLst>
                  <a:outerShdw blurRad="38100" dist="38100" dir="2700000" algn="tl">
                    <a:srgbClr val="000000">
                      <a:alpha val="43137"/>
                    </a:srgbClr>
                  </a:outerShdw>
                </a:effectLst>
              </a:rPr>
              <a:t>m/Hz</a:t>
            </a:r>
            <a:r>
              <a:rPr lang="en-US" altLang="ja-JP" sz="1800" baseline="30000" dirty="0" smtClean="0">
                <a:solidFill>
                  <a:srgbClr val="9999FF"/>
                </a:solidFill>
                <a:effectLst>
                  <a:outerShdw blurRad="38100" dist="38100" dir="2700000" algn="tl">
                    <a:srgbClr val="000000">
                      <a:alpha val="43137"/>
                    </a:srgbClr>
                  </a:outerShdw>
                </a:effectLst>
              </a:rPr>
              <a:t>1/2</a:t>
            </a:r>
            <a:r>
              <a:rPr lang="en-US" altLang="ja-JP" sz="1800" dirty="0" smtClean="0">
                <a:solidFill>
                  <a:srgbClr val="FFFFFF"/>
                </a:solidFill>
                <a:effectLst>
                  <a:outerShdw blurRad="38100" dist="38100" dir="2700000" algn="tl">
                    <a:srgbClr val="000000">
                      <a:alpha val="43137"/>
                    </a:srgbClr>
                  </a:outerShdw>
                </a:effectLst>
              </a:rPr>
              <a:t>, Acc. Noise </a:t>
            </a:r>
            <a:r>
              <a:rPr lang="en-US" altLang="ja-JP" sz="1800" dirty="0" smtClean="0">
                <a:solidFill>
                  <a:srgbClr val="9999FF"/>
                </a:solidFill>
                <a:effectLst>
                  <a:outerShdw blurRad="38100" dist="38100" dir="2700000" algn="tl">
                    <a:srgbClr val="000000">
                      <a:alpha val="43137"/>
                    </a:srgbClr>
                  </a:outerShdw>
                </a:effectLst>
              </a:rPr>
              <a:t>10</a:t>
            </a:r>
            <a:r>
              <a:rPr lang="en-US" altLang="ja-JP" sz="1800" baseline="30000" dirty="0" smtClean="0">
                <a:solidFill>
                  <a:srgbClr val="9999FF"/>
                </a:solidFill>
                <a:effectLst>
                  <a:outerShdw blurRad="38100" dist="38100" dir="2700000" algn="tl">
                    <a:srgbClr val="000000">
                      <a:alpha val="43137"/>
                    </a:srgbClr>
                  </a:outerShdw>
                </a:effectLst>
              </a:rPr>
              <a:t>-15 </a:t>
            </a:r>
            <a:r>
              <a:rPr lang="en-US" altLang="ja-JP" sz="1800" dirty="0" smtClean="0">
                <a:solidFill>
                  <a:srgbClr val="9999FF"/>
                </a:solidFill>
                <a:effectLst>
                  <a:outerShdw blurRad="38100" dist="38100" dir="2700000" algn="tl">
                    <a:srgbClr val="000000">
                      <a:alpha val="43137"/>
                    </a:srgbClr>
                  </a:outerShdw>
                </a:effectLst>
              </a:rPr>
              <a:t>N/Hz</a:t>
            </a:r>
            <a:r>
              <a:rPr lang="en-US" altLang="ja-JP" sz="1800" baseline="30000" dirty="0" smtClean="0">
                <a:solidFill>
                  <a:srgbClr val="9999FF"/>
                </a:solidFill>
                <a:effectLst>
                  <a:outerShdw blurRad="38100" dist="38100" dir="2700000" algn="tl">
                    <a:srgbClr val="000000">
                      <a:alpha val="43137"/>
                    </a:srgbClr>
                  </a:outerShdw>
                </a:effectLst>
              </a:rPr>
              <a:t>1/2</a:t>
            </a:r>
            <a:r>
              <a:rPr lang="en-US" altLang="ja-JP" sz="1800" dirty="0" smtClean="0">
                <a:solidFill>
                  <a:srgbClr val="FFFFFF"/>
                </a:solidFill>
                <a:effectLst>
                  <a:outerShdw blurRad="38100" dist="38100" dir="2700000" algn="tl">
                    <a:srgbClr val="000000">
                      <a:alpha val="43137"/>
                    </a:srgbClr>
                  </a:outerShdw>
                </a:effectLst>
              </a:rPr>
              <a:t>.</a:t>
            </a:r>
            <a:endParaRPr lang="en-US" altLang="ja-JP" sz="1800" dirty="0">
              <a:solidFill>
                <a:srgbClr val="FFFFFF"/>
              </a:solidFill>
              <a:effectLst>
                <a:outerShdw blurRad="38100" dist="38100" dir="2700000" algn="tl">
                  <a:srgbClr val="000000">
                    <a:alpha val="43137"/>
                  </a:srgbClr>
                </a:outerShdw>
              </a:effectLst>
            </a:endParaRPr>
          </a:p>
        </p:txBody>
      </p:sp>
      <p:sp>
        <p:nvSpPr>
          <p:cNvPr id="32" name="Rectangle 51"/>
          <p:cNvSpPr>
            <a:spLocks noChangeArrowheads="1"/>
          </p:cNvSpPr>
          <p:nvPr/>
        </p:nvSpPr>
        <p:spPr bwMode="auto">
          <a:xfrm>
            <a:off x="1619672" y="3212976"/>
            <a:ext cx="2621881" cy="1311128"/>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Freq. stability of</a:t>
            </a:r>
            <a:r>
              <a:rPr lang="en-US" altLang="ja-JP" sz="1800" dirty="0" smtClean="0">
                <a:solidFill>
                  <a:srgbClr val="9999FF"/>
                </a:solidFill>
                <a:effectLst>
                  <a:outerShdw blurRad="38100" dist="38100" dir="2700000" algn="tl">
                    <a:srgbClr val="000000">
                      <a:alpha val="43137"/>
                    </a:srgbClr>
                  </a:outerShdw>
                </a:effectLst>
              </a:rPr>
              <a:t>   0.5Hz/Hz</a:t>
            </a:r>
            <a:r>
              <a:rPr lang="en-US" altLang="ja-JP" sz="1800" baseline="30000" dirty="0" smtClean="0">
                <a:solidFill>
                  <a:srgbClr val="9999FF"/>
                </a:solidFill>
                <a:effectLst>
                  <a:outerShdw blurRad="38100" dist="38100" dir="2700000" algn="tl">
                    <a:srgbClr val="000000">
                      <a:alpha val="43137"/>
                    </a:srgbClr>
                  </a:outerShdw>
                </a:effectLst>
              </a:rPr>
              <a:t>1/2</a:t>
            </a:r>
            <a:r>
              <a:rPr lang="ja-JP" altLang="en-US" sz="1800" dirty="0">
                <a:solidFill>
                  <a:srgbClr val="FFFFFF"/>
                </a:solidFill>
                <a:effectLst>
                  <a:outerShdw blurRad="38100" dist="38100" dir="2700000" algn="tl">
                    <a:srgbClr val="000000">
                      <a:alpha val="43137"/>
                    </a:srgbClr>
                  </a:outerShdw>
                </a:effectLst>
              </a:rPr>
              <a:t> </a:t>
            </a:r>
            <a:endParaRPr lang="en-US" altLang="ja-JP" sz="1800" dirty="0" smtClean="0">
              <a:solidFill>
                <a:srgbClr val="FFFFFF"/>
              </a:solidFill>
              <a:effectLst>
                <a:outerShdw blurRad="38100" dist="38100" dir="2700000" algn="tl">
                  <a:srgbClr val="000000">
                    <a:alpha val="43137"/>
                  </a:srgbClr>
                </a:outerShdw>
              </a:effectLst>
            </a:endParaRPr>
          </a:p>
          <a:p>
            <a:pPr algn="l">
              <a:lnSpc>
                <a:spcPct val="110000"/>
              </a:lnSpc>
              <a:buClr>
                <a:srgbClr val="003366"/>
              </a:buClr>
              <a:buSzPct val="70000"/>
              <a:buFontTx/>
              <a:buNone/>
            </a:pPr>
            <a:r>
              <a:rPr lang="en-US" altLang="ja-JP" sz="1800" dirty="0">
                <a:solidFill>
                  <a:srgbClr val="FFFFFF"/>
                </a:solidFill>
                <a:effectLst>
                  <a:outerShdw blurRad="38100" dist="38100" dir="2700000" algn="tl">
                    <a:srgbClr val="000000">
                      <a:alpha val="43137"/>
                    </a:srgbClr>
                  </a:outerShdw>
                </a:effectLst>
              </a:rPr>
              <a:t> </a:t>
            </a:r>
            <a:r>
              <a:rPr lang="en-US" altLang="ja-JP" sz="1800" dirty="0" smtClean="0">
                <a:solidFill>
                  <a:srgbClr val="FFFFFF"/>
                </a:solidFill>
                <a:effectLst>
                  <a:outerShdw blurRad="38100" dist="38100" dir="2700000" algn="tl">
                    <a:srgbClr val="000000">
                      <a:alpha val="43137"/>
                    </a:srgbClr>
                  </a:outerShdw>
                </a:effectLst>
              </a:rPr>
              <a:t>in space environment. </a:t>
            </a:r>
          </a:p>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Output pow. : </a:t>
            </a:r>
            <a:r>
              <a:rPr lang="en-US" altLang="ja-JP" sz="1800" dirty="0" smtClean="0">
                <a:solidFill>
                  <a:srgbClr val="9999FF"/>
                </a:solidFill>
                <a:effectLst>
                  <a:outerShdw blurRad="38100" dist="38100" dir="2700000" algn="tl">
                    <a:srgbClr val="000000">
                      <a:alpha val="43137"/>
                    </a:srgbClr>
                  </a:outerShdw>
                </a:effectLst>
              </a:rPr>
              <a:t>100mW</a:t>
            </a:r>
            <a:r>
              <a:rPr lang="en-US" altLang="ja-JP" sz="1800" dirty="0" smtClean="0">
                <a:solidFill>
                  <a:srgbClr val="FFFFFF"/>
                </a:solidFill>
                <a:effectLst>
                  <a:outerShdw blurRad="38100" dist="38100" dir="2700000" algn="tl">
                    <a:srgbClr val="000000">
                      <a:alpha val="43137"/>
                    </a:srgbClr>
                  </a:outerShdw>
                </a:effectLst>
              </a:rPr>
              <a:t>.</a:t>
            </a:r>
          </a:p>
        </p:txBody>
      </p:sp>
      <p:sp>
        <p:nvSpPr>
          <p:cNvPr id="34" name="Rectangle 51"/>
          <p:cNvSpPr>
            <a:spLocks noChangeArrowheads="1"/>
          </p:cNvSpPr>
          <p:nvPr/>
        </p:nvSpPr>
        <p:spPr bwMode="auto">
          <a:xfrm>
            <a:off x="1700277" y="5288823"/>
            <a:ext cx="2511683" cy="100642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 typeface="Wingdings" pitchFamily="2" charset="2"/>
              <a:buNone/>
            </a:pPr>
            <a:r>
              <a:rPr lang="en-US" altLang="ja-JP" sz="1800" dirty="0" smtClean="0">
                <a:solidFill>
                  <a:srgbClr val="EAEAEA"/>
                </a:solidFill>
                <a:effectLst>
                  <a:outerShdw blurRad="38100" dist="38100" dir="2700000" algn="tl">
                    <a:srgbClr val="000000">
                      <a:alpha val="43137"/>
                    </a:srgbClr>
                  </a:outerShdw>
                </a:effectLst>
              </a:rPr>
              <a:t>Realize all </a:t>
            </a:r>
            <a:r>
              <a:rPr lang="en-US" altLang="ja-JP" sz="1800" dirty="0" err="1" smtClean="0">
                <a:solidFill>
                  <a:srgbClr val="EAEAEA"/>
                </a:solidFill>
                <a:effectLst>
                  <a:outerShdw blurRad="38100" dist="38100" dir="2700000" algn="tl">
                    <a:srgbClr val="000000">
                      <a:alpha val="43137"/>
                    </a:srgbClr>
                  </a:outerShdw>
                </a:effectLst>
              </a:rPr>
              <a:t>DoF</a:t>
            </a:r>
            <a:r>
              <a:rPr lang="en-US" altLang="ja-JP" sz="1800" dirty="0" smtClean="0">
                <a:solidFill>
                  <a:srgbClr val="EAEAEA"/>
                </a:solidFill>
                <a:effectLst>
                  <a:outerShdw blurRad="38100" dist="38100" dir="2700000" algn="tl">
                    <a:srgbClr val="000000">
                      <a:alpha val="43137"/>
                    </a:srgbClr>
                  </a:outerShdw>
                </a:effectLst>
              </a:rPr>
              <a:t> drag-</a:t>
            </a:r>
          </a:p>
          <a:p>
            <a:pPr algn="l">
              <a:lnSpc>
                <a:spcPct val="110000"/>
              </a:lnSpc>
              <a:buClr>
                <a:srgbClr val="003366"/>
              </a:buClr>
              <a:buSzPct val="70000"/>
              <a:buFont typeface="Wingdings" pitchFamily="2" charset="2"/>
              <a:buNone/>
            </a:pPr>
            <a:r>
              <a:rPr lang="en-US" altLang="ja-JP" sz="1800" dirty="0">
                <a:solidFill>
                  <a:srgbClr val="EAEAEA"/>
                </a:solidFill>
                <a:effectLst>
                  <a:outerShdw blurRad="38100" dist="38100" dir="2700000" algn="tl">
                    <a:srgbClr val="000000">
                      <a:alpha val="43137"/>
                    </a:srgbClr>
                  </a:outerShdw>
                </a:effectLst>
              </a:rPr>
              <a:t> </a:t>
            </a:r>
            <a:r>
              <a:rPr lang="en-US" altLang="ja-JP" sz="1800" dirty="0" smtClean="0">
                <a:solidFill>
                  <a:srgbClr val="EAEAEA"/>
                </a:solidFill>
                <a:effectLst>
                  <a:outerShdw blurRad="38100" dist="38100" dir="2700000" algn="tl">
                    <a:srgbClr val="000000">
                      <a:alpha val="43137"/>
                    </a:srgbClr>
                  </a:outerShdw>
                </a:effectLst>
              </a:rPr>
              <a:t>free control </a:t>
            </a:r>
            <a:r>
              <a:rPr lang="en-US" altLang="ja-JP" sz="1800" dirty="0" smtClean="0">
                <a:solidFill>
                  <a:srgbClr val="EAEAEA"/>
                </a:solidFill>
                <a:effectLst>
                  <a:outerShdw blurRad="38100" dist="38100" dir="2700000" algn="tl">
                    <a:srgbClr val="000000">
                      <a:alpha val="43137"/>
                    </a:srgbClr>
                  </a:outerShdw>
                </a:effectLst>
              </a:rPr>
              <a:t>with</a:t>
            </a:r>
          </a:p>
          <a:p>
            <a:pPr algn="l">
              <a:lnSpc>
                <a:spcPct val="110000"/>
              </a:lnSpc>
              <a:buClr>
                <a:srgbClr val="003366"/>
              </a:buClr>
              <a:buSzPct val="70000"/>
              <a:buFont typeface="Wingdings" pitchFamily="2" charset="2"/>
              <a:buNone/>
            </a:pPr>
            <a:r>
              <a:rPr lang="en-US" altLang="ja-JP" sz="1800" dirty="0">
                <a:solidFill>
                  <a:srgbClr val="EAEAEA"/>
                </a:solidFill>
                <a:effectLst>
                  <a:outerShdw blurRad="38100" dist="38100" dir="2700000" algn="tl">
                    <a:srgbClr val="000000">
                      <a:alpha val="43137"/>
                    </a:srgbClr>
                  </a:outerShdw>
                </a:effectLst>
              </a:rPr>
              <a:t> </a:t>
            </a:r>
            <a:r>
              <a:rPr lang="en-US" altLang="ja-JP" sz="1800" dirty="0" smtClean="0">
                <a:solidFill>
                  <a:srgbClr val="EAEAEA"/>
                </a:solidFill>
                <a:effectLst>
                  <a:outerShdw blurRad="38100" dist="38100" dir="2700000" algn="tl">
                    <a:srgbClr val="000000">
                      <a:alpha val="43137"/>
                    </a:srgbClr>
                  </a:outerShdw>
                </a:effectLst>
              </a:rPr>
              <a:t> </a:t>
            </a:r>
            <a:r>
              <a:rPr lang="en-US" altLang="ja-JP" sz="1800" dirty="0" smtClean="0">
                <a:solidFill>
                  <a:srgbClr val="9999FF"/>
                </a:solidFill>
                <a:effectLst>
                  <a:outerShdw blurRad="38100" dist="38100" dir="2700000" algn="tl">
                    <a:srgbClr val="000000">
                      <a:alpha val="43137"/>
                    </a:srgbClr>
                  </a:outerShdw>
                </a:effectLst>
              </a:rPr>
              <a:t> </a:t>
            </a:r>
            <a:r>
              <a:rPr lang="en-US" altLang="ja-JP" sz="1800" dirty="0" smtClean="0">
                <a:solidFill>
                  <a:srgbClr val="9999FF"/>
                </a:solidFill>
                <a:effectLst>
                  <a:outerShdw blurRad="38100" dist="38100" dir="2700000" algn="tl">
                    <a:srgbClr val="000000">
                      <a:alpha val="43137"/>
                    </a:srgbClr>
                  </a:outerShdw>
                </a:effectLst>
              </a:rPr>
              <a:t>1x10</a:t>
            </a:r>
            <a:r>
              <a:rPr lang="en-US" altLang="ja-JP" sz="1800" baseline="30000" dirty="0" smtClean="0">
                <a:solidFill>
                  <a:srgbClr val="9999FF"/>
                </a:solidFill>
                <a:effectLst>
                  <a:outerShdw blurRad="38100" dist="38100" dir="2700000" algn="tl">
                    <a:srgbClr val="000000">
                      <a:alpha val="43137"/>
                    </a:srgbClr>
                  </a:outerShdw>
                </a:effectLst>
              </a:rPr>
              <a:t>-9</a:t>
            </a:r>
            <a:r>
              <a:rPr lang="en-US" altLang="ja-JP" sz="1800" dirty="0" smtClean="0">
                <a:solidFill>
                  <a:srgbClr val="9999FF"/>
                </a:solidFill>
                <a:effectLst>
                  <a:outerShdw blurRad="38100" dist="38100" dir="2700000" algn="tl">
                    <a:srgbClr val="000000">
                      <a:alpha val="43137"/>
                    </a:srgbClr>
                  </a:outerShdw>
                </a:effectLst>
              </a:rPr>
              <a:t> m/Hz</a:t>
            </a:r>
            <a:r>
              <a:rPr lang="en-US" altLang="ja-JP" sz="1800" baseline="30000" dirty="0" smtClean="0">
                <a:solidFill>
                  <a:srgbClr val="9999FF"/>
                </a:solidFill>
                <a:effectLst>
                  <a:outerShdw blurRad="38100" dist="38100" dir="2700000" algn="tl">
                    <a:srgbClr val="000000">
                      <a:alpha val="43137"/>
                    </a:srgbClr>
                  </a:outerShdw>
                </a:effectLst>
              </a:rPr>
              <a:t>1/2</a:t>
            </a:r>
            <a:r>
              <a:rPr lang="en-US" altLang="ja-JP" sz="1800" dirty="0" smtClean="0">
                <a:solidFill>
                  <a:srgbClr val="EAEAEA"/>
                </a:solidFill>
                <a:effectLst>
                  <a:outerShdw blurRad="38100" dist="38100" dir="2700000" algn="tl">
                    <a:srgbClr val="000000">
                      <a:alpha val="43137"/>
                    </a:srgbClr>
                  </a:outerShdw>
                </a:effectLst>
              </a:rPr>
              <a:t>.</a:t>
            </a:r>
            <a:endParaRPr lang="en-US" altLang="ja-JP" sz="1800" dirty="0" smtClean="0">
              <a:solidFill>
                <a:srgbClr val="FFFFFF"/>
              </a:solidFill>
              <a:effectLst>
                <a:outerShdw blurRad="38100" dist="38100" dir="2700000" algn="tl">
                  <a:srgbClr val="000000">
                    <a:alpha val="43137"/>
                  </a:srgbClr>
                </a:outerShdw>
              </a:effectLst>
            </a:endParaRPr>
          </a:p>
        </p:txBody>
      </p:sp>
      <p:sp>
        <p:nvSpPr>
          <p:cNvPr id="35" name="Rectangle 51"/>
          <p:cNvSpPr>
            <a:spLocks noChangeArrowheads="1"/>
          </p:cNvSpPr>
          <p:nvPr/>
        </p:nvSpPr>
        <p:spPr bwMode="auto">
          <a:xfrm>
            <a:off x="6660232" y="2132856"/>
            <a:ext cx="2088232"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Baseline length</a:t>
            </a:r>
            <a:r>
              <a:rPr lang="ja-JP" altLang="en-US" sz="1800" dirty="0" smtClean="0">
                <a:solidFill>
                  <a:srgbClr val="FFFFFF"/>
                </a:solidFill>
                <a:effectLst>
                  <a:outerShdw blurRad="38100" dist="38100" dir="2700000" algn="tl">
                    <a:srgbClr val="000000">
                      <a:alpha val="43137"/>
                    </a:srgbClr>
                  </a:outerShdw>
                </a:effectLst>
              </a:rPr>
              <a:t> </a:t>
            </a:r>
            <a:endParaRPr lang="en-US" altLang="ja-JP" sz="1800" dirty="0" smtClean="0">
              <a:solidFill>
                <a:srgbClr val="FFFFFF"/>
              </a:solidFill>
              <a:effectLst>
                <a:outerShdw blurRad="38100" dist="38100" dir="2700000" algn="tl">
                  <a:srgbClr val="000000">
                    <a:alpha val="43137"/>
                  </a:srgbClr>
                </a:outerShdw>
              </a:effectLst>
            </a:endParaRPr>
          </a:p>
          <a:p>
            <a:pPr algn="l">
              <a:lnSpc>
                <a:spcPct val="110000"/>
              </a:lnSpc>
              <a:buClr>
                <a:srgbClr val="003366"/>
              </a:buClr>
              <a:buSzPct val="70000"/>
              <a:buFontTx/>
              <a:buNone/>
            </a:pPr>
            <a:r>
              <a:rPr lang="en-US" altLang="ja-JP" sz="1800" dirty="0">
                <a:solidFill>
                  <a:srgbClr val="FFFFFF"/>
                </a:solidFill>
                <a:effectLst>
                  <a:outerShdw blurRad="38100" dist="38100" dir="2700000" algn="tl">
                    <a:srgbClr val="000000">
                      <a:alpha val="43137"/>
                    </a:srgbClr>
                  </a:outerShdw>
                </a:effectLst>
              </a:rPr>
              <a:t> </a:t>
            </a:r>
            <a:r>
              <a:rPr lang="en-US" altLang="ja-JP" sz="1800" dirty="0" smtClean="0">
                <a:solidFill>
                  <a:srgbClr val="FFFFFF"/>
                </a:solidFill>
                <a:effectLst>
                  <a:outerShdw blurRad="38100" dist="38100" dir="2700000" algn="tl">
                    <a:srgbClr val="000000">
                      <a:alpha val="43137"/>
                    </a:srgbClr>
                  </a:outerShdw>
                </a:effectLst>
              </a:rPr>
              <a:t>    </a:t>
            </a:r>
            <a:r>
              <a:rPr lang="en-US" altLang="ja-JP" sz="1800" dirty="0" smtClean="0">
                <a:solidFill>
                  <a:srgbClr val="FF9999"/>
                </a:solidFill>
                <a:effectLst>
                  <a:outerShdw blurRad="38100" dist="38100" dir="2700000" algn="tl">
                    <a:srgbClr val="000000">
                      <a:alpha val="43137"/>
                    </a:srgbClr>
                  </a:outerShdw>
                </a:effectLst>
              </a:rPr>
              <a:t>1000km</a:t>
            </a:r>
            <a:r>
              <a:rPr lang="en-US" altLang="ja-JP" sz="1800" dirty="0" smtClean="0">
                <a:solidFill>
                  <a:srgbClr val="FFFFFF"/>
                </a:solidFill>
                <a:effectLst>
                  <a:outerShdw blurRad="38100" dist="38100" dir="2700000" algn="tl">
                    <a:srgbClr val="000000">
                      <a:alpha val="43137"/>
                    </a:srgbClr>
                  </a:outerShdw>
                </a:effectLst>
              </a:rPr>
              <a:t>.</a:t>
            </a:r>
          </a:p>
        </p:txBody>
      </p:sp>
      <p:sp>
        <p:nvSpPr>
          <p:cNvPr id="36" name="Rectangle 51"/>
          <p:cNvSpPr>
            <a:spLocks noChangeArrowheads="1"/>
          </p:cNvSpPr>
          <p:nvPr/>
        </p:nvSpPr>
        <p:spPr bwMode="auto">
          <a:xfrm>
            <a:off x="4067945" y="5784008"/>
            <a:ext cx="2736304"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 typeface="Wingdings" pitchFamily="2" charset="2"/>
              <a:buNone/>
            </a:pPr>
            <a:r>
              <a:rPr lang="en-US" altLang="ja-JP" sz="1800" dirty="0" smtClean="0">
                <a:solidFill>
                  <a:srgbClr val="EAEAEA"/>
                </a:solidFill>
                <a:effectLst>
                  <a:outerShdw blurRad="38100" dist="38100" dir="2700000" algn="tl">
                    <a:srgbClr val="000000">
                      <a:alpha val="43137"/>
                    </a:srgbClr>
                  </a:outerShdw>
                </a:effectLst>
              </a:rPr>
              <a:t>Long-baseline </a:t>
            </a:r>
            <a:r>
              <a:rPr lang="en-US" altLang="ja-JP" sz="1800" dirty="0" smtClean="0">
                <a:solidFill>
                  <a:srgbClr val="99FF99"/>
                </a:solidFill>
                <a:effectLst>
                  <a:outerShdw blurRad="38100" dist="38100" dir="2700000" algn="tl">
                    <a:srgbClr val="000000">
                      <a:alpha val="43137"/>
                    </a:srgbClr>
                  </a:outerShdw>
                </a:effectLst>
              </a:rPr>
              <a:t>Formation    </a:t>
            </a:r>
          </a:p>
          <a:p>
            <a:pPr algn="l">
              <a:lnSpc>
                <a:spcPct val="110000"/>
              </a:lnSpc>
              <a:buClr>
                <a:srgbClr val="003366"/>
              </a:buClr>
              <a:buSzPct val="70000"/>
              <a:buFont typeface="Wingdings" pitchFamily="2" charset="2"/>
              <a:buNone/>
            </a:pPr>
            <a:r>
              <a:rPr lang="en-US" altLang="ja-JP" sz="1800" dirty="0">
                <a:solidFill>
                  <a:srgbClr val="99FF99"/>
                </a:solidFill>
                <a:effectLst>
                  <a:outerShdw blurRad="38100" dist="38100" dir="2700000" algn="tl">
                    <a:srgbClr val="000000">
                      <a:alpha val="43137"/>
                    </a:srgbClr>
                  </a:outerShdw>
                </a:effectLst>
              </a:rPr>
              <a:t> </a:t>
            </a:r>
            <a:r>
              <a:rPr lang="en-US" altLang="ja-JP" sz="1800" dirty="0" smtClean="0">
                <a:solidFill>
                  <a:srgbClr val="99FF99"/>
                </a:solidFill>
                <a:effectLst>
                  <a:outerShdw blurRad="38100" dist="38100" dir="2700000" algn="tl">
                    <a:srgbClr val="000000">
                      <a:alpha val="43137"/>
                    </a:srgbClr>
                  </a:outerShdw>
                </a:effectLst>
              </a:rPr>
              <a:t>    Flight</a:t>
            </a:r>
            <a:r>
              <a:rPr lang="en-US" altLang="ja-JP" sz="1800" dirty="0" smtClean="0">
                <a:solidFill>
                  <a:srgbClr val="EAEAEA"/>
                </a:solidFill>
                <a:effectLst>
                  <a:outerShdw blurRad="38100" dist="38100" dir="2700000" algn="tl">
                    <a:srgbClr val="000000">
                      <a:alpha val="43137"/>
                    </a:srgbClr>
                  </a:outerShdw>
                </a:effectLst>
              </a:rPr>
              <a:t> </a:t>
            </a:r>
            <a:r>
              <a:rPr lang="en-US" altLang="ja-JP" sz="1800" dirty="0" smtClean="0">
                <a:solidFill>
                  <a:srgbClr val="99FF99"/>
                </a:solidFill>
                <a:effectLst>
                  <a:outerShdw blurRad="38100" dist="38100" dir="2700000" algn="tl">
                    <a:srgbClr val="000000">
                      <a:alpha val="43137"/>
                    </a:srgbClr>
                  </a:outerShdw>
                </a:effectLst>
              </a:rPr>
              <a:t>100km</a:t>
            </a:r>
            <a:r>
              <a:rPr lang="en-US" altLang="ja-JP" sz="1800" dirty="0" smtClean="0">
                <a:solidFill>
                  <a:srgbClr val="EAEAEA"/>
                </a:solidFill>
                <a:effectLst>
                  <a:outerShdw blurRad="38100" dist="38100" dir="2700000" algn="tl">
                    <a:srgbClr val="000000">
                      <a:alpha val="43137"/>
                    </a:srgbClr>
                  </a:outerShdw>
                </a:effectLst>
              </a:rPr>
              <a:t>.</a:t>
            </a:r>
            <a:endParaRPr lang="en-US" altLang="ja-JP" sz="1800" dirty="0" smtClean="0">
              <a:solidFill>
                <a:srgbClr val="FFFFFF"/>
              </a:solidFill>
              <a:effectLst>
                <a:outerShdw blurRad="38100" dist="38100" dir="2700000" algn="tl">
                  <a:srgbClr val="000000">
                    <a:alpha val="43137"/>
                  </a:srgbClr>
                </a:outerShdw>
              </a:effectLst>
            </a:endParaRPr>
          </a:p>
        </p:txBody>
      </p:sp>
      <p:sp>
        <p:nvSpPr>
          <p:cNvPr id="37" name="Rectangle 51"/>
          <p:cNvSpPr>
            <a:spLocks noChangeArrowheads="1"/>
          </p:cNvSpPr>
          <p:nvPr/>
        </p:nvSpPr>
        <p:spPr bwMode="auto">
          <a:xfrm>
            <a:off x="6723154" y="5791196"/>
            <a:ext cx="2273270" cy="70173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Tx/>
              <a:buNone/>
            </a:pPr>
            <a:r>
              <a:rPr lang="en-US" altLang="ja-JP" sz="1800" dirty="0" smtClean="0">
                <a:solidFill>
                  <a:srgbClr val="FFFFFF"/>
                </a:solidFill>
                <a:effectLst>
                  <a:outerShdw blurRad="38100" dist="38100" dir="2700000" algn="tl">
                    <a:srgbClr val="000000">
                      <a:alpha val="43137"/>
                    </a:srgbClr>
                  </a:outerShdw>
                </a:effectLst>
              </a:rPr>
              <a:t>Long-baseline FF</a:t>
            </a:r>
          </a:p>
          <a:p>
            <a:pPr algn="l">
              <a:lnSpc>
                <a:spcPct val="110000"/>
              </a:lnSpc>
              <a:buClr>
                <a:srgbClr val="003366"/>
              </a:buClr>
              <a:buSzPct val="70000"/>
              <a:buFontTx/>
              <a:buNone/>
            </a:pPr>
            <a:r>
              <a:rPr lang="en-US" altLang="ja-JP" sz="1800" dirty="0" smtClean="0">
                <a:solidFill>
                  <a:srgbClr val="FF9999"/>
                </a:solidFill>
                <a:effectLst>
                  <a:outerShdw blurRad="38100" dist="38100" dir="2700000" algn="tl">
                    <a:srgbClr val="000000">
                      <a:alpha val="43137"/>
                    </a:srgbClr>
                  </a:outerShdw>
                </a:effectLst>
              </a:rPr>
              <a:t>    1000km</a:t>
            </a:r>
            <a:r>
              <a:rPr lang="en-US" altLang="ja-JP" sz="1800" dirty="0" smtClean="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66438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2"/>
          <p:cNvSpPr>
            <a:spLocks noGrp="1" noChangeArrowheads="1"/>
          </p:cNvSpPr>
          <p:nvPr>
            <p:ph type="title"/>
          </p:nvPr>
        </p:nvSpPr>
        <p:spPr/>
        <p:txBody>
          <a:bodyPr/>
          <a:lstStyle/>
          <a:p>
            <a:r>
              <a:rPr lang="en-US" altLang="ja-JP" dirty="0"/>
              <a:t>DECIGO-PF</a:t>
            </a:r>
          </a:p>
        </p:txBody>
      </p:sp>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a:ea typeface="HGP創英角ｺﾞｼｯｸUB" pitchFamily="50" charset="-128"/>
                <a:cs typeface="+mn-cs"/>
              </a:rPr>
              <a:t>10th International LISA Symposium</a:t>
            </a:r>
            <a:r>
              <a:rPr lang="ja-JP" altLang="en-US" sz="1200" kern="1200" smtClean="0">
                <a:solidFill>
                  <a:srgbClr val="EAEAEA"/>
                </a:solidFill>
                <a:latin typeface="Tahoma"/>
                <a:ea typeface="HGP創英角ｺﾞｼｯｸUB" pitchFamily="50" charset="-128"/>
                <a:cs typeface="+mn-cs"/>
              </a:rPr>
              <a:t>　</a:t>
            </a:r>
            <a:r>
              <a:rPr lang="en-US" altLang="ja-JP" sz="1200" kern="1200" smtClean="0">
                <a:solidFill>
                  <a:srgbClr val="EAEAEA"/>
                </a:solidFill>
                <a:latin typeface="Tahoma"/>
                <a:ea typeface="HGP創英角ｺﾞｼｯｸUB" pitchFamily="50" charset="-128"/>
                <a:cs typeface="+mn-cs"/>
              </a:rPr>
              <a:t>(May 19th, 2014, Florida, USA)</a:t>
            </a:r>
            <a:endParaRPr lang="en-US" altLang="ja-JP" sz="1200" kern="1200" dirty="0">
              <a:solidFill>
                <a:srgbClr val="EAEAEA"/>
              </a:solidFill>
              <a:latin typeface="Tahoma"/>
              <a:ea typeface="HGP創英角ｺﾞｼｯｸUB" pitchFamily="50" charset="-128"/>
              <a:cs typeface="+mn-cs"/>
            </a:endParaRPr>
          </a:p>
        </p:txBody>
      </p:sp>
      <p:sp>
        <p:nvSpPr>
          <p:cNvPr id="1108995" name="Rectangle 3"/>
          <p:cNvSpPr>
            <a:spLocks noGrp="1" noChangeArrowheads="1"/>
          </p:cNvSpPr>
          <p:nvPr>
            <p:ph idx="4294967295"/>
          </p:nvPr>
        </p:nvSpPr>
        <p:spPr>
          <a:xfrm>
            <a:off x="583262" y="1178129"/>
            <a:ext cx="5457825" cy="606425"/>
          </a:xfrm>
          <a:prstGeom prst="rect">
            <a:avLst/>
          </a:prstGeom>
        </p:spPr>
        <p:txBody>
          <a:bodyPr/>
          <a:lstStyle/>
          <a:p>
            <a:pPr>
              <a:buFont typeface="Wingdings" pitchFamily="2" charset="2"/>
              <a:buNone/>
            </a:pPr>
            <a:r>
              <a:rPr lang="en-US" altLang="ja-JP" sz="2400" dirty="0" smtClean="0">
                <a:effectLst>
                  <a:outerShdw blurRad="38100" dist="38100" dir="2700000" algn="tl">
                    <a:srgbClr val="000000">
                      <a:alpha val="43137"/>
                    </a:srgbClr>
                  </a:outerShdw>
                </a:effectLst>
              </a:rPr>
              <a:t>DECIGO Pathfinder</a:t>
            </a:r>
            <a:r>
              <a:rPr lang="ja-JP" altLang="en-US" sz="2400" dirty="0" smtClean="0">
                <a:effectLst>
                  <a:outerShdw blurRad="38100" dist="38100" dir="2700000" algn="tl">
                    <a:srgbClr val="000000">
                      <a:alpha val="43137"/>
                    </a:srgbClr>
                  </a:outerShdw>
                </a:effectLst>
              </a:rPr>
              <a:t> </a:t>
            </a:r>
            <a:r>
              <a:rPr lang="en-US" altLang="ja-JP" sz="2400" dirty="0">
                <a:effectLst>
                  <a:outerShdw blurRad="38100" dist="38100" dir="2700000" algn="tl">
                    <a:srgbClr val="000000">
                      <a:alpha val="43137"/>
                    </a:srgbClr>
                  </a:outerShdw>
                </a:effectLst>
              </a:rPr>
              <a:t>(DPF) </a:t>
            </a:r>
          </a:p>
        </p:txBody>
      </p:sp>
      <p:sp>
        <p:nvSpPr>
          <p:cNvPr id="1108996" name="AutoShape 4"/>
          <p:cNvSpPr>
            <a:spLocks noChangeArrowheads="1"/>
          </p:cNvSpPr>
          <p:nvPr/>
        </p:nvSpPr>
        <p:spPr bwMode="auto">
          <a:xfrm>
            <a:off x="683568" y="3560766"/>
            <a:ext cx="5257215" cy="2388514"/>
          </a:xfrm>
          <a:prstGeom prst="roundRect">
            <a:avLst>
              <a:gd name="adj" fmla="val 3069"/>
            </a:avLst>
          </a:prstGeom>
          <a:solidFill>
            <a:srgbClr val="CCFFCC">
              <a:alpha val="10000"/>
            </a:srgbClr>
          </a:solidFill>
          <a:ln w="15875">
            <a:noFill/>
            <a:round/>
            <a:headEnd/>
            <a:tailEnd/>
          </a:ln>
          <a:effectLst/>
        </p:spPr>
        <p:txBody>
          <a:bodyPr anchor="ctr">
            <a:noAutofit/>
          </a:bodyPr>
          <a:lstStyle/>
          <a:p>
            <a:pPr algn="l" rtl="0" fontAlgn="base">
              <a:spcBef>
                <a:spcPct val="0"/>
              </a:spcBef>
              <a:spcAft>
                <a:spcPct val="0"/>
              </a:spcAft>
            </a:pPr>
            <a:endParaRPr kumimoji="1" lang="ja-JP" altLang="en-US" kern="1200" dirty="0">
              <a:solidFill>
                <a:srgbClr val="003366"/>
              </a:solidFill>
              <a:effectLst>
                <a:outerShdw blurRad="38100" dist="38100" dir="2700000" algn="tl">
                  <a:srgbClr val="000000">
                    <a:alpha val="43137"/>
                  </a:srgbClr>
                </a:outerShdw>
              </a:effectLst>
              <a:latin typeface="Tahoma" pitchFamily="34" charset="0"/>
              <a:ea typeface="HGP創英角ｺﾞｼｯｸUB" pitchFamily="50" charset="-128"/>
              <a:cs typeface="+mn-cs"/>
            </a:endParaRPr>
          </a:p>
        </p:txBody>
      </p:sp>
      <p:sp>
        <p:nvSpPr>
          <p:cNvPr id="1108997" name="Rectangle 5"/>
          <p:cNvSpPr>
            <a:spLocks noChangeArrowheads="1"/>
          </p:cNvSpPr>
          <p:nvPr/>
        </p:nvSpPr>
        <p:spPr bwMode="auto">
          <a:xfrm>
            <a:off x="395536" y="3602182"/>
            <a:ext cx="5688013" cy="2197396"/>
          </a:xfrm>
          <a:prstGeom prst="rect">
            <a:avLst/>
          </a:prstGeom>
          <a:noFill/>
          <a:ln w="15875">
            <a:noFill/>
            <a:miter lim="800000"/>
            <a:headEnd/>
            <a:tailEnd/>
          </a:ln>
          <a:effectLst/>
        </p:spPr>
        <p:txBody>
          <a:bodyPr>
            <a:spAutoFit/>
          </a:bodyPr>
          <a:lstStyle/>
          <a:p>
            <a:pPr algn="l" rtl="0" fontAlgn="base">
              <a:lnSpc>
                <a:spcPct val="114000"/>
              </a:lnSpc>
              <a:spcBef>
                <a:spcPct val="0"/>
              </a:spcBef>
              <a:spcAft>
                <a:spcPct val="0"/>
              </a:spcAft>
              <a:buClr>
                <a:srgbClr val="003366"/>
              </a:buClr>
              <a:buSzPct val="70000"/>
              <a:buFont typeface="Wingdings" pitchFamily="2" charset="2"/>
              <a:buNone/>
            </a:pPr>
            <a:r>
              <a:rPr kumimoji="1" lang="ja-JP" altLang="en-US" kern="1200" dirty="0">
                <a:solidFill>
                  <a:srgbClr val="99FF99"/>
                </a:solidFill>
                <a:effectLst>
                  <a:outerShdw blurRad="38100" dist="38100" dir="2700000" algn="tl">
                    <a:srgbClr val="000000">
                      <a:alpha val="43137"/>
                    </a:srgbClr>
                  </a:outerShdw>
                </a:effectLst>
              </a:rPr>
              <a:t>　　</a:t>
            </a:r>
            <a:r>
              <a:rPr kumimoji="1" lang="en-US" altLang="ja-JP" kern="1200" dirty="0" smtClean="0">
                <a:solidFill>
                  <a:srgbClr val="99FF99"/>
                </a:solidFill>
                <a:effectLst>
                  <a:outerShdw blurRad="38100" dist="38100" dir="2700000" algn="tl">
                    <a:srgbClr val="000000">
                      <a:alpha val="43137"/>
                    </a:srgbClr>
                  </a:outerShdw>
                </a:effectLst>
              </a:rPr>
              <a:t>Purpose </a:t>
            </a:r>
          </a:p>
          <a:p>
            <a:pPr algn="l" rtl="0" fontAlgn="base">
              <a:lnSpc>
                <a:spcPct val="114000"/>
              </a:lnSpc>
              <a:spcBef>
                <a:spcPct val="0"/>
              </a:spcBef>
              <a:spcAft>
                <a:spcPct val="0"/>
              </a:spcAft>
              <a:buClr>
                <a:srgbClr val="003366"/>
              </a:buClr>
              <a:buSzPct val="70000"/>
              <a:buFont typeface="Wingdings" pitchFamily="2" charset="2"/>
              <a:buNone/>
            </a:pPr>
            <a:r>
              <a:rPr lang="en-US" altLang="ja-JP" dirty="0">
                <a:solidFill>
                  <a:srgbClr val="F8F8F8"/>
                </a:solidFill>
                <a:effectLst>
                  <a:outerShdw blurRad="38100" dist="38100" dir="2700000" algn="tl">
                    <a:srgbClr val="000000">
                      <a:alpha val="43137"/>
                    </a:srgbClr>
                  </a:outerShdw>
                </a:effectLst>
              </a:rPr>
              <a:t> </a:t>
            </a:r>
            <a:r>
              <a:rPr lang="en-US" altLang="ja-JP" dirty="0" smtClean="0">
                <a:solidFill>
                  <a:srgbClr val="F8F8F8"/>
                </a:solidFill>
                <a:effectLst>
                  <a:outerShdw blurRad="38100" dist="38100" dir="2700000" algn="tl">
                    <a:srgbClr val="000000">
                      <a:alpha val="43137"/>
                    </a:srgbClr>
                  </a:outerShdw>
                </a:effectLst>
              </a:rPr>
              <a:t>     </a:t>
            </a:r>
            <a:r>
              <a:rPr kumimoji="1" lang="en-US" altLang="ja-JP" kern="1200" dirty="0" smtClean="0">
                <a:solidFill>
                  <a:srgbClr val="F8F8F8"/>
                </a:solidFill>
                <a:effectLst>
                  <a:outerShdw blurRad="38100" dist="38100" dir="2700000" algn="tl">
                    <a:srgbClr val="000000">
                      <a:alpha val="43137"/>
                    </a:srgbClr>
                  </a:outerShdw>
                </a:effectLst>
              </a:rPr>
              <a:t>- FP interferometer in space</a:t>
            </a:r>
            <a:endParaRPr kumimoji="1" lang="ja-JP" altLang="en-US" kern="1200" dirty="0">
              <a:solidFill>
                <a:srgbClr val="F8F8F8"/>
              </a:solidFill>
              <a:effectLst>
                <a:outerShdw blurRad="38100" dist="38100" dir="2700000" algn="tl">
                  <a:srgbClr val="000000">
                    <a:alpha val="43137"/>
                  </a:srgbClr>
                </a:outerShdw>
              </a:effectLst>
            </a:endParaRPr>
          </a:p>
          <a:p>
            <a:pPr algn="l" rtl="0" fontAlgn="base">
              <a:lnSpc>
                <a:spcPct val="114000"/>
              </a:lnSpc>
              <a:spcBef>
                <a:spcPct val="0"/>
              </a:spcBef>
              <a:spcAft>
                <a:spcPct val="0"/>
              </a:spcAft>
              <a:buClr>
                <a:srgbClr val="003366"/>
              </a:buClr>
              <a:buSzPct val="70000"/>
              <a:buFont typeface="Wingdings" pitchFamily="2" charset="2"/>
              <a:buNone/>
            </a:pPr>
            <a:r>
              <a:rPr lang="ja-JP" altLang="en-US" dirty="0">
                <a:solidFill>
                  <a:srgbClr val="F8F8F8"/>
                </a:solidFill>
                <a:effectLst>
                  <a:outerShdw blurRad="38100" dist="38100" dir="2700000" algn="tl">
                    <a:srgbClr val="000000">
                      <a:alpha val="43137"/>
                    </a:srgbClr>
                  </a:outerShdw>
                </a:effectLst>
              </a:rPr>
              <a:t> </a:t>
            </a:r>
            <a:r>
              <a:rPr lang="ja-JP" altLang="en-US" dirty="0" smtClean="0">
                <a:solidFill>
                  <a:srgbClr val="F8F8F8"/>
                </a:solidFill>
                <a:effectLst>
                  <a:outerShdw blurRad="38100" dist="38100" dir="2700000" algn="tl">
                    <a:srgbClr val="000000">
                      <a:alpha val="43137"/>
                    </a:srgbClr>
                  </a:outerShdw>
                </a:effectLst>
              </a:rPr>
              <a:t>     </a:t>
            </a:r>
            <a:r>
              <a:rPr kumimoji="1" lang="en-US" altLang="ja-JP" kern="1200" dirty="0" smtClean="0">
                <a:solidFill>
                  <a:srgbClr val="F8F8F8"/>
                </a:solidFill>
                <a:effectLst>
                  <a:outerShdw blurRad="38100" dist="38100" dir="2700000" algn="tl">
                    <a:srgbClr val="000000">
                      <a:alpha val="43137"/>
                    </a:srgbClr>
                  </a:outerShdw>
                </a:effectLst>
              </a:rPr>
              <a:t>-</a:t>
            </a:r>
            <a:r>
              <a:rPr kumimoji="1" lang="ja-JP" altLang="en-US" kern="1200" dirty="0" smtClean="0">
                <a:solidFill>
                  <a:srgbClr val="F8F8F8"/>
                </a:solidFill>
                <a:effectLst>
                  <a:outerShdw blurRad="38100" dist="38100" dir="2700000" algn="tl">
                    <a:srgbClr val="000000">
                      <a:alpha val="43137"/>
                    </a:srgbClr>
                  </a:outerShdw>
                </a:effectLst>
              </a:rPr>
              <a:t> </a:t>
            </a:r>
            <a:r>
              <a:rPr kumimoji="1" lang="en-US" altLang="ja-JP" kern="1200" dirty="0" smtClean="0">
                <a:solidFill>
                  <a:srgbClr val="F8F8F8"/>
                </a:solidFill>
                <a:effectLst>
                  <a:outerShdw blurRad="38100" dist="38100" dir="2700000" algn="tl">
                    <a:srgbClr val="000000">
                      <a:alpha val="43137"/>
                    </a:srgbClr>
                  </a:outerShdw>
                </a:effectLst>
              </a:rPr>
              <a:t>Stabilized </a:t>
            </a:r>
            <a:r>
              <a:rPr lang="en-US" altLang="ja-JP" dirty="0" smtClean="0">
                <a:solidFill>
                  <a:srgbClr val="F8F8F8"/>
                </a:solidFill>
                <a:effectLst>
                  <a:outerShdw blurRad="38100" dist="38100" dir="2700000" algn="tl">
                    <a:srgbClr val="000000">
                      <a:alpha val="43137"/>
                    </a:srgbClr>
                  </a:outerShdw>
                </a:effectLst>
              </a:rPr>
              <a:t>l</a:t>
            </a:r>
            <a:r>
              <a:rPr kumimoji="1" lang="en-US" altLang="ja-JP" kern="1200" dirty="0" smtClean="0">
                <a:solidFill>
                  <a:srgbClr val="F8F8F8"/>
                </a:solidFill>
                <a:effectLst>
                  <a:outerShdw blurRad="38100" dist="38100" dir="2700000" algn="tl">
                    <a:srgbClr val="000000">
                      <a:alpha val="43137"/>
                    </a:srgbClr>
                  </a:outerShdw>
                </a:effectLst>
              </a:rPr>
              <a:t>aser source </a:t>
            </a:r>
            <a:endParaRPr kumimoji="1" lang="ja-JP" altLang="en-US" kern="1200" dirty="0">
              <a:solidFill>
                <a:srgbClr val="F8F8F8"/>
              </a:solidFill>
              <a:effectLst>
                <a:outerShdw blurRad="38100" dist="38100" dir="2700000" algn="tl">
                  <a:srgbClr val="000000">
                    <a:alpha val="43137"/>
                  </a:srgbClr>
                </a:outerShdw>
              </a:effectLst>
            </a:endParaRPr>
          </a:p>
          <a:p>
            <a:pPr algn="l" rtl="0" fontAlgn="base">
              <a:lnSpc>
                <a:spcPct val="114000"/>
              </a:lnSpc>
              <a:spcBef>
                <a:spcPct val="0"/>
              </a:spcBef>
              <a:spcAft>
                <a:spcPct val="0"/>
              </a:spcAft>
              <a:buClr>
                <a:srgbClr val="003366"/>
              </a:buClr>
              <a:buSzPct val="70000"/>
              <a:buFont typeface="Wingdings" pitchFamily="2" charset="2"/>
              <a:buNone/>
            </a:pPr>
            <a:r>
              <a:rPr kumimoji="1" lang="ja-JP" altLang="en-US" kern="1200" dirty="0">
                <a:solidFill>
                  <a:srgbClr val="F8F8F8"/>
                </a:solidFill>
                <a:effectLst>
                  <a:outerShdw blurRad="38100" dist="38100" dir="2700000" algn="tl">
                    <a:srgbClr val="000000">
                      <a:alpha val="43137"/>
                    </a:srgbClr>
                  </a:outerShdw>
                </a:effectLst>
              </a:rPr>
              <a:t>    </a:t>
            </a:r>
            <a:r>
              <a:rPr kumimoji="1" lang="ja-JP" altLang="en-US" kern="1200" dirty="0" smtClean="0">
                <a:solidFill>
                  <a:srgbClr val="F8F8F8"/>
                </a:solidFill>
                <a:effectLst>
                  <a:outerShdw blurRad="38100" dist="38100" dir="2700000" algn="tl">
                    <a:srgbClr val="000000">
                      <a:alpha val="43137"/>
                    </a:srgbClr>
                  </a:outerShdw>
                </a:effectLst>
              </a:rPr>
              <a:t>  </a:t>
            </a:r>
            <a:r>
              <a:rPr kumimoji="1" lang="en-US" altLang="ja-JP" kern="1200" dirty="0" smtClean="0">
                <a:solidFill>
                  <a:srgbClr val="F8F8F8"/>
                </a:solidFill>
                <a:effectLst>
                  <a:outerShdw blurRad="38100" dist="38100" dir="2700000" algn="tl">
                    <a:srgbClr val="000000">
                      <a:alpha val="43137"/>
                    </a:srgbClr>
                  </a:outerShdw>
                </a:effectLst>
              </a:rPr>
              <a:t>-</a:t>
            </a:r>
            <a:r>
              <a:rPr kumimoji="1" lang="ja-JP" altLang="en-US" kern="1200" dirty="0" smtClean="0">
                <a:solidFill>
                  <a:srgbClr val="F8F8F8"/>
                </a:solidFill>
                <a:effectLst>
                  <a:outerShdw blurRad="38100" dist="38100" dir="2700000" algn="tl">
                    <a:srgbClr val="000000">
                      <a:alpha val="43137"/>
                    </a:srgbClr>
                  </a:outerShdw>
                </a:effectLst>
              </a:rPr>
              <a:t> </a:t>
            </a:r>
            <a:r>
              <a:rPr kumimoji="1" lang="en-US" altLang="ja-JP" kern="1200" dirty="0" smtClean="0">
                <a:solidFill>
                  <a:srgbClr val="F8F8F8"/>
                </a:solidFill>
                <a:effectLst>
                  <a:outerShdw blurRad="38100" dist="38100" dir="2700000" algn="tl">
                    <a:srgbClr val="000000">
                      <a:alpha val="43137"/>
                    </a:srgbClr>
                  </a:outerShdw>
                </a:effectLst>
              </a:rPr>
              <a:t>Drag-free </a:t>
            </a:r>
            <a:r>
              <a:rPr kumimoji="1" lang="en-US" altLang="ja-JP" kern="1200" dirty="0" smtClean="0">
                <a:solidFill>
                  <a:srgbClr val="F8F8F8"/>
                </a:solidFill>
                <a:effectLst>
                  <a:outerShdw blurRad="38100" dist="38100" dir="2700000" algn="tl">
                    <a:srgbClr val="000000">
                      <a:alpha val="43137"/>
                    </a:srgbClr>
                  </a:outerShdw>
                </a:effectLst>
              </a:rPr>
              <a:t>control</a:t>
            </a:r>
          </a:p>
          <a:p>
            <a:pPr algn="l" rtl="0" fontAlgn="base">
              <a:lnSpc>
                <a:spcPct val="114000"/>
              </a:lnSpc>
              <a:spcBef>
                <a:spcPct val="0"/>
              </a:spcBef>
              <a:spcAft>
                <a:spcPct val="0"/>
              </a:spcAft>
              <a:buClr>
                <a:srgbClr val="003366"/>
              </a:buClr>
              <a:buSzPct val="70000"/>
              <a:buFont typeface="Wingdings" pitchFamily="2" charset="2"/>
              <a:buNone/>
            </a:pPr>
            <a:r>
              <a:rPr lang="en-US" altLang="ja-JP" dirty="0">
                <a:solidFill>
                  <a:srgbClr val="F8F8F8"/>
                </a:solidFill>
                <a:effectLst>
                  <a:outerShdw blurRad="38100" dist="38100" dir="2700000" algn="tl">
                    <a:srgbClr val="000000">
                      <a:alpha val="43137"/>
                    </a:srgbClr>
                  </a:outerShdw>
                </a:effectLst>
              </a:rPr>
              <a:t> </a:t>
            </a:r>
            <a:r>
              <a:rPr lang="en-US" altLang="ja-JP" dirty="0" smtClean="0">
                <a:solidFill>
                  <a:srgbClr val="F8F8F8"/>
                </a:solidFill>
                <a:effectLst>
                  <a:outerShdw blurRad="38100" dist="38100" dir="2700000" algn="tl">
                    <a:srgbClr val="000000">
                      <a:alpha val="43137"/>
                    </a:srgbClr>
                  </a:outerShdw>
                </a:effectLst>
              </a:rPr>
              <a:t>     - Continuous data-processing</a:t>
            </a:r>
            <a:endParaRPr kumimoji="1" lang="ja-JP" altLang="en-US" kern="1200" dirty="0">
              <a:solidFill>
                <a:srgbClr val="F8F8F8"/>
              </a:solidFill>
              <a:effectLst>
                <a:outerShdw blurRad="38100" dist="38100" dir="2700000" algn="tl">
                  <a:srgbClr val="000000">
                    <a:alpha val="43137"/>
                  </a:srgbClr>
                </a:outerShdw>
              </a:effectLst>
            </a:endParaRPr>
          </a:p>
        </p:txBody>
      </p:sp>
      <p:sp>
        <p:nvSpPr>
          <p:cNvPr id="1109043" name="Rectangle 51"/>
          <p:cNvSpPr>
            <a:spLocks noChangeArrowheads="1"/>
          </p:cNvSpPr>
          <p:nvPr/>
        </p:nvSpPr>
        <p:spPr bwMode="auto">
          <a:xfrm>
            <a:off x="892964" y="1863056"/>
            <a:ext cx="5688012" cy="1421928"/>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en-US" altLang="ja-JP" kern="1200" dirty="0" smtClean="0">
                <a:solidFill>
                  <a:srgbClr val="FFFFFF"/>
                </a:solidFill>
              </a:rPr>
              <a:t>First milestone mission for DECIGO</a:t>
            </a:r>
          </a:p>
          <a:p>
            <a:pPr algn="l" rtl="0" fontAlgn="base">
              <a:lnSpc>
                <a:spcPct val="120000"/>
              </a:lnSpc>
              <a:spcBef>
                <a:spcPct val="0"/>
              </a:spcBef>
              <a:spcAft>
                <a:spcPct val="0"/>
              </a:spcAft>
              <a:buClr>
                <a:srgbClr val="003366"/>
              </a:buClr>
              <a:buSzPct val="70000"/>
              <a:buFont typeface="Wingdings" pitchFamily="2" charset="2"/>
              <a:buNone/>
            </a:pPr>
            <a:r>
              <a:rPr lang="en-US" altLang="ja-JP" dirty="0" smtClean="0">
                <a:solidFill>
                  <a:srgbClr val="FFFFFF"/>
                </a:solidFill>
              </a:rPr>
              <a:t>Shrink arm cavity</a:t>
            </a:r>
          </a:p>
          <a:p>
            <a:pPr algn="l" rtl="0" fontAlgn="base">
              <a:lnSpc>
                <a:spcPct val="120000"/>
              </a:lnSpc>
              <a:spcBef>
                <a:spcPct val="0"/>
              </a:spcBef>
              <a:spcAft>
                <a:spcPct val="0"/>
              </a:spcAft>
              <a:buClr>
                <a:srgbClr val="003366"/>
              </a:buClr>
              <a:buSzPct val="70000"/>
              <a:buFont typeface="Wingdings" pitchFamily="2" charset="2"/>
              <a:buNone/>
            </a:pPr>
            <a:r>
              <a:rPr lang="en-US" altLang="ja-JP" dirty="0" smtClean="0">
                <a:solidFill>
                  <a:srgbClr val="FFFFFF"/>
                </a:solidFill>
              </a:rPr>
              <a:t>    </a:t>
            </a:r>
            <a:r>
              <a:rPr lang="en-US" altLang="ja-JP" dirty="0" smtClean="0">
                <a:solidFill>
                  <a:srgbClr val="CCFFCC"/>
                </a:solidFill>
              </a:rPr>
              <a:t>DECIGO 1000km  </a:t>
            </a:r>
            <a:r>
              <a:rPr lang="en-US" altLang="ja-JP" dirty="0" smtClean="0">
                <a:solidFill>
                  <a:srgbClr val="CCFFCC"/>
                </a:solidFill>
                <a:sym typeface="Wingdings" pitchFamily="2" charset="2"/>
              </a:rPr>
              <a:t> DPF 30cm</a:t>
            </a:r>
            <a:endParaRPr kumimoji="1" lang="ja-JP" altLang="en-US" kern="1200" dirty="0">
              <a:solidFill>
                <a:srgbClr val="CCFFCC"/>
              </a:solidFill>
            </a:endParaRPr>
          </a:p>
        </p:txBody>
      </p:sp>
      <p:grpSp>
        <p:nvGrpSpPr>
          <p:cNvPr id="261" name="グループ化 12"/>
          <p:cNvGrpSpPr/>
          <p:nvPr/>
        </p:nvGrpSpPr>
        <p:grpSpPr>
          <a:xfrm>
            <a:off x="6286512" y="1357298"/>
            <a:ext cx="2234040" cy="2071702"/>
            <a:chOff x="9501222" y="714356"/>
            <a:chExt cx="5338763" cy="4864101"/>
          </a:xfrm>
        </p:grpSpPr>
        <p:sp>
          <p:nvSpPr>
            <p:cNvPr id="262"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3"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4"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5"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6"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7"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68"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9"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0"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1"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2"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3"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4"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5"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76" name="Group 16"/>
            <p:cNvGrpSpPr>
              <a:grpSpLocks/>
            </p:cNvGrpSpPr>
            <p:nvPr/>
          </p:nvGrpSpPr>
          <p:grpSpPr bwMode="auto">
            <a:xfrm rot="7209001">
              <a:off x="11449039" y="2208261"/>
              <a:ext cx="600087" cy="495300"/>
              <a:chOff x="4785" y="11039"/>
              <a:chExt cx="829" cy="688"/>
            </a:xfrm>
          </p:grpSpPr>
          <p:sp>
            <p:nvSpPr>
              <p:cNvPr id="463"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4"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5"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6"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7"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77"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8"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9"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0"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81" name="Group 26"/>
            <p:cNvGrpSpPr>
              <a:grpSpLocks/>
            </p:cNvGrpSpPr>
            <p:nvPr/>
          </p:nvGrpSpPr>
          <p:grpSpPr bwMode="auto">
            <a:xfrm rot="7209001">
              <a:off x="11403007" y="2178095"/>
              <a:ext cx="600087" cy="500063"/>
              <a:chOff x="4785" y="11039"/>
              <a:chExt cx="829" cy="688"/>
            </a:xfrm>
          </p:grpSpPr>
          <p:sp>
            <p:nvSpPr>
              <p:cNvPr id="458"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9"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0"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1"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2"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82"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3"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4"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5"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6"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7"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8"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9"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0"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1"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2"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3"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4"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5"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6"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7"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8"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99" name="Group 49"/>
            <p:cNvGrpSpPr>
              <a:grpSpLocks/>
            </p:cNvGrpSpPr>
            <p:nvPr/>
          </p:nvGrpSpPr>
          <p:grpSpPr bwMode="auto">
            <a:xfrm rot="3616332">
              <a:off x="12330179" y="2190802"/>
              <a:ext cx="600087" cy="503238"/>
              <a:chOff x="4785" y="11039"/>
              <a:chExt cx="829" cy="688"/>
            </a:xfrm>
          </p:grpSpPr>
          <p:sp>
            <p:nvSpPr>
              <p:cNvPr id="453"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4"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5"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6"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7"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00"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1"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2"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3"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4"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5"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06" name="Group 61"/>
            <p:cNvGrpSpPr>
              <a:grpSpLocks/>
            </p:cNvGrpSpPr>
            <p:nvPr/>
          </p:nvGrpSpPr>
          <p:grpSpPr bwMode="auto">
            <a:xfrm rot="14462297">
              <a:off x="12703220" y="1458910"/>
              <a:ext cx="223837" cy="180975"/>
              <a:chOff x="5504" y="8144"/>
              <a:chExt cx="291" cy="236"/>
            </a:xfrm>
          </p:grpSpPr>
          <p:sp>
            <p:nvSpPr>
              <p:cNvPr id="451"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2"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307" name="Group 64"/>
            <p:cNvGrpSpPr>
              <a:grpSpLocks/>
            </p:cNvGrpSpPr>
            <p:nvPr/>
          </p:nvGrpSpPr>
          <p:grpSpPr bwMode="auto">
            <a:xfrm rot="7209001">
              <a:off x="11436374" y="1468435"/>
              <a:ext cx="227014" cy="180975"/>
              <a:chOff x="5504" y="8144"/>
              <a:chExt cx="291" cy="236"/>
            </a:xfrm>
          </p:grpSpPr>
          <p:sp>
            <p:nvSpPr>
              <p:cNvPr id="449"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0"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08"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9"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0"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1"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2"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3"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4"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5"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6"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7"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8"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19" name="Group 78"/>
            <p:cNvGrpSpPr>
              <a:grpSpLocks/>
            </p:cNvGrpSpPr>
            <p:nvPr/>
          </p:nvGrpSpPr>
          <p:grpSpPr bwMode="auto">
            <a:xfrm flipH="1">
              <a:off x="12703125" y="4371956"/>
              <a:ext cx="600087" cy="495300"/>
              <a:chOff x="4785" y="11039"/>
              <a:chExt cx="829" cy="688"/>
            </a:xfrm>
          </p:grpSpPr>
          <p:sp>
            <p:nvSpPr>
              <p:cNvPr id="444"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5"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6"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7"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8"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0"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1"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2"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3"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24" name="Group 88"/>
            <p:cNvGrpSpPr>
              <a:grpSpLocks/>
            </p:cNvGrpSpPr>
            <p:nvPr/>
          </p:nvGrpSpPr>
          <p:grpSpPr bwMode="auto">
            <a:xfrm flipH="1">
              <a:off x="12703125" y="4416406"/>
              <a:ext cx="600087" cy="500063"/>
              <a:chOff x="4785" y="11039"/>
              <a:chExt cx="829" cy="688"/>
            </a:xfrm>
          </p:grpSpPr>
          <p:sp>
            <p:nvSpPr>
              <p:cNvPr id="439"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0"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1"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2"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3"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5"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6"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7"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8"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29"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0"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1"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2"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3"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4"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5"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6"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7"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8"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9"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0"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1"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42" name="Group 111"/>
            <p:cNvGrpSpPr>
              <a:grpSpLocks/>
            </p:cNvGrpSpPr>
            <p:nvPr/>
          </p:nvGrpSpPr>
          <p:grpSpPr bwMode="auto">
            <a:xfrm rot="3592668" flipH="1">
              <a:off x="13154022" y="3611483"/>
              <a:ext cx="600087" cy="503238"/>
              <a:chOff x="4785" y="11039"/>
              <a:chExt cx="829" cy="688"/>
            </a:xfrm>
          </p:grpSpPr>
          <p:sp>
            <p:nvSpPr>
              <p:cNvPr id="434"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5"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6"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7"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8"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43"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4"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5"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6"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7"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8"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49" name="Group 123"/>
            <p:cNvGrpSpPr>
              <a:grpSpLocks/>
            </p:cNvGrpSpPr>
            <p:nvPr/>
          </p:nvGrpSpPr>
          <p:grpSpPr bwMode="auto">
            <a:xfrm rot="14346703" flipH="1">
              <a:off x="14209737" y="4059201"/>
              <a:ext cx="223837" cy="180975"/>
              <a:chOff x="5504" y="8144"/>
              <a:chExt cx="291" cy="236"/>
            </a:xfrm>
          </p:grpSpPr>
          <p:sp>
            <p:nvSpPr>
              <p:cNvPr id="432"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3"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350" name="Group 126"/>
            <p:cNvGrpSpPr>
              <a:grpSpLocks/>
            </p:cNvGrpSpPr>
            <p:nvPr/>
          </p:nvGrpSpPr>
          <p:grpSpPr bwMode="auto">
            <a:xfrm flipH="1">
              <a:off x="13565203" y="5149831"/>
              <a:ext cx="227014" cy="180975"/>
              <a:chOff x="5504" y="8144"/>
              <a:chExt cx="291" cy="236"/>
            </a:xfrm>
          </p:grpSpPr>
          <p:sp>
            <p:nvSpPr>
              <p:cNvPr id="430"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1"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51"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2"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3"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4"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5"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6"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7"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8"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9"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0"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1"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62" name="Group 141"/>
            <p:cNvGrpSpPr>
              <a:grpSpLocks/>
            </p:cNvGrpSpPr>
            <p:nvPr/>
          </p:nvGrpSpPr>
          <p:grpSpPr bwMode="auto">
            <a:xfrm>
              <a:off x="11052283" y="4424344"/>
              <a:ext cx="600087" cy="500063"/>
              <a:chOff x="4785" y="11039"/>
              <a:chExt cx="829" cy="688"/>
            </a:xfrm>
          </p:grpSpPr>
          <p:sp>
            <p:nvSpPr>
              <p:cNvPr id="425"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6"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7"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8"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9"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63"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4"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5"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6"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7"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8"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9"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0"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1"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2"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3"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4"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5"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6"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7"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8"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9"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0"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1"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2"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3"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4"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5"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6"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87" name="Group 171"/>
            <p:cNvGrpSpPr>
              <a:grpSpLocks/>
            </p:cNvGrpSpPr>
            <p:nvPr/>
          </p:nvGrpSpPr>
          <p:grpSpPr bwMode="auto">
            <a:xfrm rot="18007332">
              <a:off x="10577573" y="3603541"/>
              <a:ext cx="600087" cy="500063"/>
              <a:chOff x="4785" y="11039"/>
              <a:chExt cx="829" cy="688"/>
            </a:xfrm>
          </p:grpSpPr>
          <p:sp>
            <p:nvSpPr>
              <p:cNvPr id="420"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1"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2"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3"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4"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88"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9"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0"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1"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2"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3"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4"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5"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6"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7"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8"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9"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0"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1"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2"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3"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4"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5"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6"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7"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8"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9"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0"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11" name="Group 200"/>
            <p:cNvGrpSpPr>
              <a:grpSpLocks/>
            </p:cNvGrpSpPr>
            <p:nvPr/>
          </p:nvGrpSpPr>
          <p:grpSpPr bwMode="auto">
            <a:xfrm rot="7253297">
              <a:off x="9904436" y="4089397"/>
              <a:ext cx="227014" cy="180975"/>
              <a:chOff x="5504" y="8144"/>
              <a:chExt cx="291" cy="236"/>
            </a:xfrm>
          </p:grpSpPr>
          <p:sp>
            <p:nvSpPr>
              <p:cNvPr id="418"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9"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412" name="Group 203"/>
            <p:cNvGrpSpPr>
              <a:grpSpLocks/>
            </p:cNvGrpSpPr>
            <p:nvPr/>
          </p:nvGrpSpPr>
          <p:grpSpPr bwMode="auto">
            <a:xfrm>
              <a:off x="10534666" y="5156181"/>
              <a:ext cx="223837" cy="180975"/>
              <a:chOff x="5504" y="8144"/>
              <a:chExt cx="291" cy="236"/>
            </a:xfrm>
          </p:grpSpPr>
          <p:sp>
            <p:nvSpPr>
              <p:cNvPr id="416"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7"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13"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4"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5"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68" name="AutoShape 49"/>
          <p:cNvSpPr>
            <a:spLocks noChangeArrowheads="1"/>
          </p:cNvSpPr>
          <p:nvPr/>
        </p:nvSpPr>
        <p:spPr bwMode="auto">
          <a:xfrm rot="5400000">
            <a:off x="7191577" y="3476809"/>
            <a:ext cx="344487" cy="702903"/>
          </a:xfrm>
          <a:custGeom>
            <a:avLst/>
            <a:gdLst>
              <a:gd name="G0" fmla="+- 11249 0 0"/>
              <a:gd name="G1" fmla="+- 5118 0 0"/>
              <a:gd name="G2" fmla="+- 21600 0 5118"/>
              <a:gd name="G3" fmla="+- 10800 0 5118"/>
              <a:gd name="G4" fmla="+- 21600 0 11249"/>
              <a:gd name="G5" fmla="*/ G4 G3 10800"/>
              <a:gd name="G6" fmla="+- 21600 0 G5"/>
              <a:gd name="T0" fmla="*/ 11249 w 21600"/>
              <a:gd name="T1" fmla="*/ 0 h 21600"/>
              <a:gd name="T2" fmla="*/ 0 w 21600"/>
              <a:gd name="T3" fmla="*/ 10800 h 21600"/>
              <a:gd name="T4" fmla="*/ 1124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249" y="0"/>
                </a:moveTo>
                <a:lnTo>
                  <a:pt x="11249" y="5118"/>
                </a:lnTo>
                <a:lnTo>
                  <a:pt x="3375" y="5118"/>
                </a:lnTo>
                <a:lnTo>
                  <a:pt x="3375" y="16482"/>
                </a:lnTo>
                <a:lnTo>
                  <a:pt x="11249" y="16482"/>
                </a:lnTo>
                <a:lnTo>
                  <a:pt x="11249" y="21600"/>
                </a:lnTo>
                <a:lnTo>
                  <a:pt x="21600" y="10800"/>
                </a:lnTo>
                <a:close/>
              </a:path>
              <a:path w="21600" h="21600">
                <a:moveTo>
                  <a:pt x="1350" y="5118"/>
                </a:moveTo>
                <a:lnTo>
                  <a:pt x="1350" y="16482"/>
                </a:lnTo>
                <a:lnTo>
                  <a:pt x="2700" y="16482"/>
                </a:lnTo>
                <a:lnTo>
                  <a:pt x="2700" y="5118"/>
                </a:lnTo>
                <a:close/>
              </a:path>
              <a:path w="21600" h="21600">
                <a:moveTo>
                  <a:pt x="0" y="5118"/>
                </a:moveTo>
                <a:lnTo>
                  <a:pt x="0" y="16482"/>
                </a:lnTo>
                <a:lnTo>
                  <a:pt x="675" y="16482"/>
                </a:lnTo>
                <a:lnTo>
                  <a:pt x="675" y="5118"/>
                </a:lnTo>
                <a:close/>
              </a:path>
            </a:pathLst>
          </a:custGeom>
          <a:solidFill>
            <a:srgbClr val="CCFFCC">
              <a:alpha val="20000"/>
            </a:srgbClr>
          </a:solidFill>
          <a:ln w="6350">
            <a:solidFill>
              <a:srgbClr val="CCFFCC"/>
            </a:solidFill>
            <a:miter lim="800000"/>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469" name="Text Box 27"/>
          <p:cNvSpPr txBox="1">
            <a:spLocks noChangeAspect="1" noChangeArrowheads="1"/>
          </p:cNvSpPr>
          <p:nvPr/>
        </p:nvSpPr>
        <p:spPr bwMode="auto">
          <a:xfrm>
            <a:off x="6215074" y="1285860"/>
            <a:ext cx="935627" cy="241348"/>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400" b="1" kern="1200" dirty="0" smtClean="0">
                <a:solidFill>
                  <a:srgbClr val="CCFFCC"/>
                </a:solidFill>
                <a:latin typeface="Tahoma" pitchFamily="34" charset="0"/>
                <a:ea typeface="HGP創英角ｺﾞｼｯｸUB" pitchFamily="50" charset="-128"/>
                <a:cs typeface="+mn-cs"/>
              </a:rPr>
              <a:t>DECIGO</a:t>
            </a:r>
            <a:endParaRPr kumimoji="1" lang="en-US" altLang="ja-JP" sz="1400" b="1" kern="1200" dirty="0">
              <a:solidFill>
                <a:srgbClr val="CCFFCC"/>
              </a:solidFill>
              <a:latin typeface="Tahoma" pitchFamily="34" charset="0"/>
              <a:ea typeface="HGP創英角ｺﾞｼｯｸUB" pitchFamily="50" charset="-128"/>
              <a:cs typeface="+mn-cs"/>
            </a:endParaRPr>
          </a:p>
        </p:txBody>
      </p:sp>
      <p:sp>
        <p:nvSpPr>
          <p:cNvPr id="470" name="Text Box 27"/>
          <p:cNvSpPr txBox="1">
            <a:spLocks noChangeAspect="1" noChangeArrowheads="1"/>
          </p:cNvSpPr>
          <p:nvPr/>
        </p:nvSpPr>
        <p:spPr bwMode="auto">
          <a:xfrm>
            <a:off x="7000892" y="2759024"/>
            <a:ext cx="935627" cy="241348"/>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100" b="1" kern="1200" dirty="0" smtClean="0">
                <a:solidFill>
                  <a:srgbClr val="CCFFCC"/>
                </a:solidFill>
                <a:latin typeface="Tahoma" pitchFamily="34" charset="0"/>
                <a:ea typeface="HGP創英角ｺﾞｼｯｸUB" pitchFamily="50" charset="-128"/>
                <a:cs typeface="+mn-cs"/>
              </a:rPr>
              <a:t>1000km</a:t>
            </a:r>
            <a:endParaRPr kumimoji="1" lang="en-US" altLang="ja-JP" sz="1100" b="1" kern="1200" dirty="0">
              <a:solidFill>
                <a:srgbClr val="CCFFCC"/>
              </a:solidFill>
              <a:latin typeface="Tahoma" pitchFamily="34" charset="0"/>
              <a:ea typeface="HGP創英角ｺﾞｼｯｸUB" pitchFamily="50" charset="-128"/>
              <a:cs typeface="+mn-cs"/>
            </a:endParaRPr>
          </a:p>
        </p:txBody>
      </p:sp>
      <p:grpSp>
        <p:nvGrpSpPr>
          <p:cNvPr id="471" name="グループ化 470"/>
          <p:cNvGrpSpPr/>
          <p:nvPr/>
        </p:nvGrpSpPr>
        <p:grpSpPr>
          <a:xfrm>
            <a:off x="6279579" y="4187784"/>
            <a:ext cx="2566805" cy="1955860"/>
            <a:chOff x="6279579" y="4116346"/>
            <a:chExt cx="2566805" cy="1955860"/>
          </a:xfrm>
        </p:grpSpPr>
        <p:sp>
          <p:nvSpPr>
            <p:cNvPr id="472" name="Oval 10"/>
            <p:cNvSpPr>
              <a:spLocks noChangeAspect="1" noChangeArrowheads="1"/>
            </p:cNvSpPr>
            <p:nvPr/>
          </p:nvSpPr>
          <p:spPr bwMode="auto">
            <a:xfrm>
              <a:off x="6455022" y="4116346"/>
              <a:ext cx="1903996" cy="1839141"/>
            </a:xfrm>
            <a:prstGeom prst="ellipse">
              <a:avLst/>
            </a:prstGeom>
            <a:solidFill>
              <a:srgbClr val="FFFFFF">
                <a:alpha val="30000"/>
              </a:srgbClr>
            </a:solidFill>
            <a:ln w="28575">
              <a:solidFill>
                <a:srgbClr val="FFFFFF"/>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73" name="Line 43"/>
            <p:cNvSpPr>
              <a:spLocks noChangeAspect="1" noChangeShapeType="1"/>
            </p:cNvSpPr>
            <p:nvPr/>
          </p:nvSpPr>
          <p:spPr bwMode="auto">
            <a:xfrm flipV="1">
              <a:off x="6709574" y="5052620"/>
              <a:ext cx="713708" cy="1124"/>
            </a:xfrm>
            <a:prstGeom prst="line">
              <a:avLst/>
            </a:prstGeom>
            <a:noFill/>
            <a:ln w="57150">
              <a:solidFill>
                <a:srgbClr val="00FF00"/>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74" name="AutoShape 8"/>
            <p:cNvSpPr>
              <a:spLocks noChangeAspect="1" noChangeArrowheads="1"/>
            </p:cNvSpPr>
            <p:nvPr/>
          </p:nvSpPr>
          <p:spPr bwMode="auto">
            <a:xfrm rot="5400000">
              <a:off x="6309833" y="4995382"/>
              <a:ext cx="151671" cy="125538"/>
            </a:xfrm>
            <a:prstGeom prst="flowChartManualOperation">
              <a:avLst/>
            </a:prstGeom>
            <a:solidFill>
              <a:srgbClr val="FF0000"/>
            </a:solidFill>
            <a:ln w="6350">
              <a:solidFill>
                <a:srgbClr val="808080"/>
              </a:solidFill>
              <a:miter lim="800000"/>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75" name="AutoShape 9"/>
            <p:cNvSpPr>
              <a:spLocks noChangeAspect="1" noChangeArrowheads="1"/>
            </p:cNvSpPr>
            <p:nvPr/>
          </p:nvSpPr>
          <p:spPr bwMode="auto">
            <a:xfrm rot="16200000" flipH="1">
              <a:off x="8359534" y="4976349"/>
              <a:ext cx="151671" cy="126700"/>
            </a:xfrm>
            <a:prstGeom prst="flowChartManualOperation">
              <a:avLst/>
            </a:prstGeom>
            <a:solidFill>
              <a:srgbClr val="FF0000"/>
            </a:solidFill>
            <a:ln w="6350">
              <a:solidFill>
                <a:srgbClr val="808080"/>
              </a:solidFill>
              <a:miter lim="800000"/>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76" name="Text Box 11"/>
            <p:cNvSpPr txBox="1">
              <a:spLocks noChangeAspect="1" noChangeArrowheads="1"/>
            </p:cNvSpPr>
            <p:nvPr/>
          </p:nvSpPr>
          <p:spPr bwMode="auto">
            <a:xfrm>
              <a:off x="7215626" y="4504360"/>
              <a:ext cx="1499778" cy="347124"/>
            </a:xfrm>
            <a:prstGeom prst="rect">
              <a:avLst/>
            </a:prstGeom>
            <a:noFill/>
            <a:ln w="9525">
              <a:noFill/>
              <a:miter lim="800000"/>
              <a:headEnd/>
              <a:tailEnd/>
            </a:ln>
          </p:spPr>
          <p:txBody>
            <a:bodyPr lIns="74295" tIns="8890" rIns="74295" bIns="8890"/>
            <a:lstStyle/>
            <a:p>
              <a:pPr algn="l" rtl="0" fontAlgn="base">
                <a:spcBef>
                  <a:spcPct val="0"/>
                </a:spcBef>
                <a:spcAft>
                  <a:spcPct val="0"/>
                </a:spcAft>
                <a:buNone/>
              </a:pPr>
              <a:r>
                <a:rPr kumimoji="1" lang="en-US" altLang="ja-JP" sz="1100" b="1" kern="1200" dirty="0">
                  <a:solidFill>
                    <a:srgbClr val="FFFFFF"/>
                  </a:solidFill>
                  <a:latin typeface="Tahoma" pitchFamily="34" charset="0"/>
                  <a:ea typeface="HGP創英角ｺﾞｼｯｸUB" pitchFamily="50" charset="-128"/>
                  <a:cs typeface="+mn-cs"/>
                </a:rPr>
                <a:t>Local Sensor</a:t>
              </a:r>
            </a:p>
          </p:txBody>
        </p:sp>
        <p:sp>
          <p:nvSpPr>
            <p:cNvPr id="477" name="Text Box 12"/>
            <p:cNvSpPr txBox="1">
              <a:spLocks noChangeAspect="1" noChangeArrowheads="1"/>
            </p:cNvSpPr>
            <p:nvPr/>
          </p:nvSpPr>
          <p:spPr bwMode="auto">
            <a:xfrm>
              <a:off x="7238093" y="5613348"/>
              <a:ext cx="977245" cy="21751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100" b="1" kern="1200" dirty="0">
                  <a:solidFill>
                    <a:srgbClr val="FFFFFF"/>
                  </a:solidFill>
                  <a:latin typeface="Tahoma" pitchFamily="34" charset="0"/>
                  <a:ea typeface="HGP創英角ｺﾞｼｯｸUB" pitchFamily="50" charset="-128"/>
                  <a:cs typeface="+mn-cs"/>
                </a:rPr>
                <a:t>Actuator</a:t>
              </a:r>
            </a:p>
          </p:txBody>
        </p:sp>
        <p:sp>
          <p:nvSpPr>
            <p:cNvPr id="478" name="Line 14"/>
            <p:cNvSpPr>
              <a:spLocks noChangeAspect="1" noChangeShapeType="1"/>
            </p:cNvSpPr>
            <p:nvPr/>
          </p:nvSpPr>
          <p:spPr bwMode="auto">
            <a:xfrm>
              <a:off x="6935078" y="5041385"/>
              <a:ext cx="1162" cy="287612"/>
            </a:xfrm>
            <a:prstGeom prst="line">
              <a:avLst/>
            </a:prstGeom>
            <a:noFill/>
            <a:ln w="57150">
              <a:solidFill>
                <a:srgbClr val="00FF00"/>
              </a:solidFill>
              <a:round/>
              <a:headEnd/>
              <a:tailEnd/>
            </a:ln>
            <a:effectLst/>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79" name="Line 15"/>
            <p:cNvSpPr>
              <a:spLocks noChangeAspect="1" noChangeShapeType="1"/>
            </p:cNvSpPr>
            <p:nvPr/>
          </p:nvSpPr>
          <p:spPr bwMode="auto">
            <a:xfrm>
              <a:off x="6932753" y="5416628"/>
              <a:ext cx="1162" cy="77521"/>
            </a:xfrm>
            <a:prstGeom prst="line">
              <a:avLst/>
            </a:prstGeom>
            <a:noFill/>
            <a:ln w="38100">
              <a:solidFill>
                <a:schemeClr val="tx1">
                  <a:lumMod val="20000"/>
                  <a:lumOff val="80000"/>
                </a:schemeClr>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80" name="Line 16"/>
            <p:cNvSpPr>
              <a:spLocks noChangeAspect="1" noChangeShapeType="1"/>
            </p:cNvSpPr>
            <p:nvPr/>
          </p:nvSpPr>
          <p:spPr bwMode="auto">
            <a:xfrm>
              <a:off x="6930428" y="5489654"/>
              <a:ext cx="196444" cy="1124"/>
            </a:xfrm>
            <a:prstGeom prst="line">
              <a:avLst/>
            </a:prstGeom>
            <a:noFill/>
            <a:ln w="38100">
              <a:solidFill>
                <a:schemeClr val="tx1">
                  <a:lumMod val="20000"/>
                  <a:lumOff val="80000"/>
                </a:schemeClr>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81" name="Line 17"/>
            <p:cNvSpPr>
              <a:spLocks noChangeAspect="1" noChangeShapeType="1"/>
            </p:cNvSpPr>
            <p:nvPr/>
          </p:nvSpPr>
          <p:spPr bwMode="auto">
            <a:xfrm flipV="1">
              <a:off x="7118735" y="5186314"/>
              <a:ext cx="0" cy="305587"/>
            </a:xfrm>
            <a:prstGeom prst="line">
              <a:avLst/>
            </a:prstGeom>
            <a:noFill/>
            <a:ln w="38100">
              <a:solidFill>
                <a:schemeClr val="tx1">
                  <a:lumMod val="20000"/>
                  <a:lumOff val="80000"/>
                </a:schemeClr>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82" name="Line 18"/>
            <p:cNvSpPr>
              <a:spLocks noChangeAspect="1" noChangeShapeType="1"/>
            </p:cNvSpPr>
            <p:nvPr/>
          </p:nvSpPr>
          <p:spPr bwMode="auto">
            <a:xfrm>
              <a:off x="7110598" y="5196425"/>
              <a:ext cx="126700" cy="0"/>
            </a:xfrm>
            <a:prstGeom prst="line">
              <a:avLst/>
            </a:prstGeom>
            <a:noFill/>
            <a:ln w="38100">
              <a:solidFill>
                <a:schemeClr val="tx1">
                  <a:lumMod val="20000"/>
                  <a:lumOff val="80000"/>
                </a:schemeClr>
              </a:solidFill>
              <a:round/>
              <a:headEnd/>
              <a:tailEnd type="triangle" w="med" len="me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grpSp>
          <p:nvGrpSpPr>
            <p:cNvPr id="483" name="Group 19"/>
            <p:cNvGrpSpPr>
              <a:grpSpLocks noChangeAspect="1"/>
            </p:cNvGrpSpPr>
            <p:nvPr/>
          </p:nvGrpSpPr>
          <p:grpSpPr bwMode="auto">
            <a:xfrm>
              <a:off x="6858034" y="5317761"/>
              <a:ext cx="129026" cy="98866"/>
              <a:chOff x="5504" y="8144"/>
              <a:chExt cx="291" cy="236"/>
            </a:xfrm>
          </p:grpSpPr>
          <p:sp>
            <p:nvSpPr>
              <p:cNvPr id="512" name="Rectangle 20"/>
              <p:cNvSpPr>
                <a:spLocks noChangeAspect="1" noChangeArrowheads="1"/>
              </p:cNvSpPr>
              <p:nvPr/>
            </p:nvSpPr>
            <p:spPr bwMode="auto">
              <a:xfrm>
                <a:off x="5577" y="8233"/>
                <a:ext cx="155" cy="147"/>
              </a:xfrm>
              <a:prstGeom prst="rect">
                <a:avLst/>
              </a:prstGeom>
              <a:solidFill>
                <a:srgbClr val="00CCFF"/>
              </a:solidFill>
              <a:ln w="6350">
                <a:solidFill>
                  <a:srgbClr val="808080"/>
                </a:solidFill>
                <a:miter lim="800000"/>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513" name="Rectangle 21"/>
              <p:cNvSpPr>
                <a:spLocks noChangeAspect="1" noChangeArrowheads="1"/>
              </p:cNvSpPr>
              <p:nvPr/>
            </p:nvSpPr>
            <p:spPr bwMode="auto">
              <a:xfrm>
                <a:off x="5504" y="8144"/>
                <a:ext cx="291" cy="106"/>
              </a:xfrm>
              <a:prstGeom prst="rect">
                <a:avLst/>
              </a:prstGeom>
              <a:solidFill>
                <a:srgbClr val="00CCFF"/>
              </a:solidFill>
              <a:ln w="6350">
                <a:solidFill>
                  <a:srgbClr val="808080"/>
                </a:solidFill>
                <a:miter lim="800000"/>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grpSp>
        <p:sp>
          <p:nvSpPr>
            <p:cNvPr id="484" name="Rectangle 22"/>
            <p:cNvSpPr>
              <a:spLocks noChangeAspect="1" noChangeArrowheads="1"/>
            </p:cNvSpPr>
            <p:nvPr/>
          </p:nvSpPr>
          <p:spPr bwMode="auto">
            <a:xfrm>
              <a:off x="7254735" y="5116671"/>
              <a:ext cx="40683" cy="142683"/>
            </a:xfrm>
            <a:prstGeom prst="rect">
              <a:avLst/>
            </a:prstGeom>
            <a:solidFill>
              <a:srgbClr val="0000FF"/>
            </a:solidFill>
            <a:ln w="6350">
              <a:solidFill>
                <a:srgbClr val="808080"/>
              </a:solidFill>
              <a:miter lim="800000"/>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85" name="Line 23"/>
            <p:cNvSpPr>
              <a:spLocks noChangeAspect="1" noChangeShapeType="1"/>
            </p:cNvSpPr>
            <p:nvPr/>
          </p:nvSpPr>
          <p:spPr bwMode="auto">
            <a:xfrm flipH="1" flipV="1">
              <a:off x="8246255" y="4895332"/>
              <a:ext cx="1162" cy="146053"/>
            </a:xfrm>
            <a:prstGeom prst="line">
              <a:avLst/>
            </a:prstGeom>
            <a:noFill/>
            <a:ln w="38100">
              <a:solidFill>
                <a:schemeClr val="tx1">
                  <a:lumMod val="20000"/>
                  <a:lumOff val="80000"/>
                </a:schemeClr>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86" name="Line 24"/>
            <p:cNvSpPr>
              <a:spLocks noChangeAspect="1" noChangeShapeType="1"/>
            </p:cNvSpPr>
            <p:nvPr/>
          </p:nvSpPr>
          <p:spPr bwMode="auto">
            <a:xfrm flipH="1" flipV="1">
              <a:off x="8081195" y="4899826"/>
              <a:ext cx="168546" cy="0"/>
            </a:xfrm>
            <a:prstGeom prst="line">
              <a:avLst/>
            </a:prstGeom>
            <a:noFill/>
            <a:ln w="38100">
              <a:solidFill>
                <a:schemeClr val="tx1">
                  <a:lumMod val="20000"/>
                  <a:lumOff val="80000"/>
                </a:schemeClr>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87" name="Line 25"/>
            <p:cNvSpPr>
              <a:spLocks noChangeAspect="1" noChangeShapeType="1"/>
            </p:cNvSpPr>
            <p:nvPr/>
          </p:nvSpPr>
          <p:spPr bwMode="auto">
            <a:xfrm flipH="1" flipV="1">
              <a:off x="8242767" y="5039138"/>
              <a:ext cx="101128" cy="0"/>
            </a:xfrm>
            <a:prstGeom prst="line">
              <a:avLst/>
            </a:prstGeom>
            <a:noFill/>
            <a:ln w="38100">
              <a:solidFill>
                <a:schemeClr val="tx1">
                  <a:lumMod val="20000"/>
                  <a:lumOff val="80000"/>
                </a:schemeClr>
              </a:solidFill>
              <a:round/>
              <a:headEnd type="triangle" w="med" len="me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88" name="Rectangle 26"/>
            <p:cNvSpPr>
              <a:spLocks noChangeAspect="1" noChangeArrowheads="1"/>
            </p:cNvSpPr>
            <p:nvPr/>
          </p:nvSpPr>
          <p:spPr bwMode="auto">
            <a:xfrm flipH="1">
              <a:off x="8064922" y="4862751"/>
              <a:ext cx="40683" cy="142683"/>
            </a:xfrm>
            <a:prstGeom prst="rect">
              <a:avLst/>
            </a:prstGeom>
            <a:solidFill>
              <a:srgbClr val="FFCC00"/>
            </a:solidFill>
            <a:ln w="6350">
              <a:solidFill>
                <a:srgbClr val="808080"/>
              </a:solidFill>
              <a:miter lim="800000"/>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89" name="Text Box 27"/>
            <p:cNvSpPr txBox="1">
              <a:spLocks noChangeAspect="1" noChangeArrowheads="1"/>
            </p:cNvSpPr>
            <p:nvPr/>
          </p:nvSpPr>
          <p:spPr bwMode="auto">
            <a:xfrm>
              <a:off x="7910757" y="5766573"/>
              <a:ext cx="935627" cy="241348"/>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100" b="1" kern="1200" dirty="0">
                  <a:solidFill>
                    <a:srgbClr val="FFFFFF"/>
                  </a:solidFill>
                  <a:latin typeface="Tahoma" pitchFamily="34" charset="0"/>
                  <a:ea typeface="HGP創英角ｺﾞｼｯｸUB" pitchFamily="50" charset="-128"/>
                  <a:cs typeface="+mn-cs"/>
                </a:rPr>
                <a:t>Thruster</a:t>
              </a:r>
            </a:p>
          </p:txBody>
        </p:sp>
        <p:sp>
          <p:nvSpPr>
            <p:cNvPr id="490" name="Line 29"/>
            <p:cNvSpPr>
              <a:spLocks noChangeAspect="1" noChangeShapeType="1"/>
            </p:cNvSpPr>
            <p:nvPr/>
          </p:nvSpPr>
          <p:spPr bwMode="auto">
            <a:xfrm>
              <a:off x="7896375" y="4703216"/>
              <a:ext cx="174359" cy="140436"/>
            </a:xfrm>
            <a:prstGeom prst="line">
              <a:avLst/>
            </a:prstGeom>
            <a:noFill/>
            <a:ln w="9525">
              <a:solidFill>
                <a:srgbClr val="FFFFFF"/>
              </a:solidFill>
              <a:round/>
              <a:headEnd/>
              <a:tailEnd type="triangle" w="med" len="me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91" name="Freeform 30"/>
            <p:cNvSpPr>
              <a:spLocks noChangeAspect="1"/>
            </p:cNvSpPr>
            <p:nvPr/>
          </p:nvSpPr>
          <p:spPr bwMode="auto">
            <a:xfrm>
              <a:off x="7407008" y="5017791"/>
              <a:ext cx="545161" cy="71903"/>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3175" cmpd="sng">
              <a:solidFill>
                <a:srgbClr val="339933"/>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grpSp>
          <p:nvGrpSpPr>
            <p:cNvPr id="492" name="Group 31"/>
            <p:cNvGrpSpPr>
              <a:grpSpLocks noChangeAspect="1"/>
            </p:cNvGrpSpPr>
            <p:nvPr/>
          </p:nvGrpSpPr>
          <p:grpSpPr bwMode="auto">
            <a:xfrm flipH="1">
              <a:off x="7692955" y="4923433"/>
              <a:ext cx="341743" cy="276378"/>
              <a:chOff x="4785" y="11039"/>
              <a:chExt cx="829" cy="688"/>
            </a:xfrm>
          </p:grpSpPr>
          <p:sp>
            <p:nvSpPr>
              <p:cNvPr id="507" name="Freeform 32"/>
              <p:cNvSpPr>
                <a:spLocks noChangeAspect="1"/>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6350">
                <a:solidFill>
                  <a:srgbClr val="808080"/>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508" name="Line 33"/>
              <p:cNvSpPr>
                <a:spLocks noChangeAspect="1" noChangeShapeType="1"/>
              </p:cNvSpPr>
              <p:nvPr/>
            </p:nvSpPr>
            <p:spPr bwMode="auto">
              <a:xfrm>
                <a:off x="4798" y="11113"/>
                <a:ext cx="1" cy="549"/>
              </a:xfrm>
              <a:prstGeom prst="line">
                <a:avLst/>
              </a:prstGeom>
              <a:noFill/>
              <a:ln w="6350">
                <a:solidFill>
                  <a:srgbClr val="808080"/>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509" name="Line 34"/>
              <p:cNvSpPr>
                <a:spLocks noChangeAspect="1" noChangeShapeType="1"/>
              </p:cNvSpPr>
              <p:nvPr/>
            </p:nvSpPr>
            <p:spPr bwMode="auto">
              <a:xfrm>
                <a:off x="4787" y="11129"/>
                <a:ext cx="250" cy="2"/>
              </a:xfrm>
              <a:prstGeom prst="line">
                <a:avLst/>
              </a:prstGeom>
              <a:noFill/>
              <a:ln w="6350">
                <a:solidFill>
                  <a:srgbClr val="808080"/>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510" name="Line 35"/>
              <p:cNvSpPr>
                <a:spLocks noChangeAspect="1" noChangeShapeType="1"/>
              </p:cNvSpPr>
              <p:nvPr/>
            </p:nvSpPr>
            <p:spPr bwMode="auto">
              <a:xfrm>
                <a:off x="4785" y="11645"/>
                <a:ext cx="259" cy="2"/>
              </a:xfrm>
              <a:prstGeom prst="line">
                <a:avLst/>
              </a:prstGeom>
              <a:noFill/>
              <a:ln w="6350">
                <a:solidFill>
                  <a:srgbClr val="808080"/>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511" name="Arc 36"/>
              <p:cNvSpPr>
                <a:spLocks noChangeAspect="1"/>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6350">
                <a:solidFill>
                  <a:srgbClr val="808080"/>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grpSp>
        <p:grpSp>
          <p:nvGrpSpPr>
            <p:cNvPr id="493" name="Group 37"/>
            <p:cNvGrpSpPr>
              <a:grpSpLocks noChangeAspect="1"/>
            </p:cNvGrpSpPr>
            <p:nvPr/>
          </p:nvGrpSpPr>
          <p:grpSpPr bwMode="auto">
            <a:xfrm>
              <a:off x="7325643" y="4932421"/>
              <a:ext cx="341743" cy="276378"/>
              <a:chOff x="4785" y="11039"/>
              <a:chExt cx="829" cy="688"/>
            </a:xfrm>
          </p:grpSpPr>
          <p:sp>
            <p:nvSpPr>
              <p:cNvPr id="502" name="Freeform 38"/>
              <p:cNvSpPr>
                <a:spLocks noChangeAspect="1"/>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6350">
                <a:solidFill>
                  <a:srgbClr val="808080"/>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503" name="Line 39"/>
              <p:cNvSpPr>
                <a:spLocks noChangeAspect="1" noChangeShapeType="1"/>
              </p:cNvSpPr>
              <p:nvPr/>
            </p:nvSpPr>
            <p:spPr bwMode="auto">
              <a:xfrm>
                <a:off x="4798" y="11113"/>
                <a:ext cx="1" cy="549"/>
              </a:xfrm>
              <a:prstGeom prst="line">
                <a:avLst/>
              </a:prstGeom>
              <a:noFill/>
              <a:ln w="6350">
                <a:solidFill>
                  <a:srgbClr val="808080"/>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504" name="Line 40"/>
              <p:cNvSpPr>
                <a:spLocks noChangeAspect="1" noChangeShapeType="1"/>
              </p:cNvSpPr>
              <p:nvPr/>
            </p:nvSpPr>
            <p:spPr bwMode="auto">
              <a:xfrm>
                <a:off x="4787" y="11129"/>
                <a:ext cx="250" cy="2"/>
              </a:xfrm>
              <a:prstGeom prst="line">
                <a:avLst/>
              </a:prstGeom>
              <a:noFill/>
              <a:ln w="6350">
                <a:solidFill>
                  <a:srgbClr val="808080"/>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505" name="Line 41"/>
              <p:cNvSpPr>
                <a:spLocks noChangeAspect="1" noChangeShapeType="1"/>
              </p:cNvSpPr>
              <p:nvPr/>
            </p:nvSpPr>
            <p:spPr bwMode="auto">
              <a:xfrm>
                <a:off x="4785" y="11645"/>
                <a:ext cx="259" cy="2"/>
              </a:xfrm>
              <a:prstGeom prst="line">
                <a:avLst/>
              </a:prstGeom>
              <a:noFill/>
              <a:ln w="6350">
                <a:solidFill>
                  <a:srgbClr val="808080"/>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506" name="Arc 42"/>
              <p:cNvSpPr>
                <a:spLocks noChangeAspect="1"/>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6350">
                <a:solidFill>
                  <a:srgbClr val="808080"/>
                </a:solidFill>
                <a:round/>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grpSp>
        <p:sp>
          <p:nvSpPr>
            <p:cNvPr id="494" name="Rectangle 44"/>
            <p:cNvSpPr>
              <a:spLocks noChangeAspect="1" noChangeArrowheads="1"/>
            </p:cNvSpPr>
            <p:nvPr/>
          </p:nvSpPr>
          <p:spPr bwMode="auto">
            <a:xfrm>
              <a:off x="6630531" y="4999815"/>
              <a:ext cx="199931" cy="102237"/>
            </a:xfrm>
            <a:prstGeom prst="rect">
              <a:avLst/>
            </a:prstGeom>
            <a:solidFill>
              <a:srgbClr val="00CCFF"/>
            </a:solidFill>
            <a:ln w="6350">
              <a:solidFill>
                <a:srgbClr val="808080"/>
              </a:solidFill>
              <a:miter lim="800000"/>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95" name="Line 46"/>
            <p:cNvSpPr>
              <a:spLocks noChangeShapeType="1"/>
            </p:cNvSpPr>
            <p:nvPr/>
          </p:nvSpPr>
          <p:spPr bwMode="auto">
            <a:xfrm flipV="1">
              <a:off x="8346317" y="5123631"/>
              <a:ext cx="68679" cy="642942"/>
            </a:xfrm>
            <a:prstGeom prst="line">
              <a:avLst/>
            </a:prstGeom>
            <a:noFill/>
            <a:ln w="15875">
              <a:solidFill>
                <a:srgbClr val="FFFFFF"/>
              </a:solidFill>
              <a:round/>
              <a:headEnd/>
              <a:tailEnd type="triangle" w="med" len="med"/>
            </a:ln>
            <a:effectLst/>
          </p:spPr>
          <p:txBody>
            <a:bodyPr wrap="square" anchor="ctr">
              <a:spAutoFit/>
            </a:bodyPr>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96" name="Text Box 11"/>
            <p:cNvSpPr txBox="1">
              <a:spLocks noChangeAspect="1" noChangeArrowheads="1"/>
            </p:cNvSpPr>
            <p:nvPr/>
          </p:nvSpPr>
          <p:spPr bwMode="auto">
            <a:xfrm>
              <a:off x="6644122" y="4544974"/>
              <a:ext cx="1499778" cy="347124"/>
            </a:xfrm>
            <a:prstGeom prst="rect">
              <a:avLst/>
            </a:prstGeom>
            <a:noFill/>
            <a:ln w="9525">
              <a:noFill/>
              <a:miter lim="800000"/>
              <a:headEnd/>
              <a:tailEnd/>
            </a:ln>
          </p:spPr>
          <p:txBody>
            <a:bodyPr lIns="74295" tIns="8890" rIns="74295" bIns="8890"/>
            <a:lstStyle/>
            <a:p>
              <a:pPr algn="l" rtl="0" fontAlgn="base">
                <a:spcBef>
                  <a:spcPct val="0"/>
                </a:spcBef>
                <a:spcAft>
                  <a:spcPct val="0"/>
                </a:spcAft>
                <a:buNone/>
              </a:pPr>
              <a:r>
                <a:rPr kumimoji="1" lang="en-US" altLang="ja-JP" sz="1100" b="1" kern="1200" dirty="0" smtClean="0">
                  <a:solidFill>
                    <a:srgbClr val="FFFFFF"/>
                  </a:solidFill>
                  <a:latin typeface="Tahoma" pitchFamily="34" charset="0"/>
                  <a:ea typeface="HGP創英角ｺﾞｼｯｸUB" pitchFamily="50" charset="-128"/>
                  <a:cs typeface="+mn-cs"/>
                </a:rPr>
                <a:t>Laser</a:t>
              </a:r>
              <a:endParaRPr kumimoji="1" lang="en-US" altLang="ja-JP" sz="1100" b="1" kern="1200" dirty="0">
                <a:solidFill>
                  <a:srgbClr val="FFFFFF"/>
                </a:solidFill>
                <a:latin typeface="Tahoma" pitchFamily="34" charset="0"/>
                <a:ea typeface="HGP創英角ｺﾞｼｯｸUB" pitchFamily="50" charset="-128"/>
                <a:cs typeface="+mn-cs"/>
              </a:endParaRPr>
            </a:p>
          </p:txBody>
        </p:sp>
        <p:sp>
          <p:nvSpPr>
            <p:cNvPr id="497" name="Line 46"/>
            <p:cNvSpPr>
              <a:spLocks noChangeShapeType="1"/>
            </p:cNvSpPr>
            <p:nvPr/>
          </p:nvSpPr>
          <p:spPr bwMode="auto">
            <a:xfrm flipH="1">
              <a:off x="6712381" y="4687850"/>
              <a:ext cx="145635" cy="285752"/>
            </a:xfrm>
            <a:prstGeom prst="line">
              <a:avLst/>
            </a:prstGeom>
            <a:noFill/>
            <a:ln w="15875">
              <a:solidFill>
                <a:srgbClr val="FFFFFF"/>
              </a:solidFill>
              <a:round/>
              <a:headEnd/>
              <a:tailEnd type="triangle" w="med" len="med"/>
            </a:ln>
            <a:effectLst/>
          </p:spPr>
          <p:txBody>
            <a:bodyPr wrap="square" anchor="ctr">
              <a:spAutoFit/>
            </a:bodyPr>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498" name="Text Box 27"/>
            <p:cNvSpPr txBox="1">
              <a:spLocks noChangeAspect="1" noChangeArrowheads="1"/>
            </p:cNvSpPr>
            <p:nvPr/>
          </p:nvSpPr>
          <p:spPr bwMode="auto">
            <a:xfrm>
              <a:off x="6279579" y="5830858"/>
              <a:ext cx="935627" cy="241348"/>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400" b="1" kern="1200" dirty="0" smtClean="0">
                  <a:solidFill>
                    <a:srgbClr val="CCFFCC"/>
                  </a:solidFill>
                  <a:latin typeface="Tahoma" pitchFamily="34" charset="0"/>
                  <a:ea typeface="HGP創英角ｺﾞｼｯｸUB" pitchFamily="50" charset="-128"/>
                  <a:cs typeface="+mn-cs"/>
                </a:rPr>
                <a:t>DPF</a:t>
              </a:r>
              <a:endParaRPr kumimoji="1" lang="en-US" altLang="ja-JP" sz="1400" b="1" kern="1200" dirty="0">
                <a:solidFill>
                  <a:srgbClr val="CCFFCC"/>
                </a:solidFill>
                <a:latin typeface="Tahoma" pitchFamily="34" charset="0"/>
                <a:ea typeface="HGP創英角ｺﾞｼｯｸUB" pitchFamily="50" charset="-128"/>
                <a:cs typeface="+mn-cs"/>
              </a:endParaRPr>
            </a:p>
          </p:txBody>
        </p:sp>
        <p:sp>
          <p:nvSpPr>
            <p:cNvPr id="499" name="Text Box 27"/>
            <p:cNvSpPr txBox="1">
              <a:spLocks noChangeAspect="1" noChangeArrowheads="1"/>
            </p:cNvSpPr>
            <p:nvPr/>
          </p:nvSpPr>
          <p:spPr bwMode="auto">
            <a:xfrm>
              <a:off x="7422587" y="5116478"/>
              <a:ext cx="935627" cy="241348"/>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100" b="1" kern="1200" dirty="0" smtClean="0">
                  <a:solidFill>
                    <a:srgbClr val="CCFFCC"/>
                  </a:solidFill>
                  <a:latin typeface="Tahoma" pitchFamily="34" charset="0"/>
                  <a:ea typeface="HGP創英角ｺﾞｼｯｸUB" pitchFamily="50" charset="-128"/>
                  <a:cs typeface="+mn-cs"/>
                </a:rPr>
                <a:t>30cm</a:t>
              </a:r>
              <a:endParaRPr kumimoji="1" lang="en-US" altLang="ja-JP" sz="1100" b="1" kern="1200" dirty="0">
                <a:solidFill>
                  <a:srgbClr val="CCFFCC"/>
                </a:solidFill>
                <a:latin typeface="Tahoma" pitchFamily="34" charset="0"/>
                <a:ea typeface="HGP創英角ｺﾞｼｯｸUB" pitchFamily="50" charset="-128"/>
                <a:cs typeface="+mn-cs"/>
              </a:endParaRPr>
            </a:p>
          </p:txBody>
        </p:sp>
        <p:sp>
          <p:nvSpPr>
            <p:cNvPr id="500" name="Line 46"/>
            <p:cNvSpPr>
              <a:spLocks noChangeShapeType="1"/>
            </p:cNvSpPr>
            <p:nvPr/>
          </p:nvSpPr>
          <p:spPr bwMode="auto">
            <a:xfrm flipH="1" flipV="1">
              <a:off x="7283885" y="5330792"/>
              <a:ext cx="145635" cy="285752"/>
            </a:xfrm>
            <a:prstGeom prst="line">
              <a:avLst/>
            </a:prstGeom>
            <a:noFill/>
            <a:ln w="15875">
              <a:solidFill>
                <a:srgbClr val="FFFFFF"/>
              </a:solidFill>
              <a:round/>
              <a:headEnd/>
              <a:tailEnd type="triangle" w="med" len="med"/>
            </a:ln>
            <a:effectLst/>
          </p:spPr>
          <p:txBody>
            <a:bodyPr wrap="square" anchor="ctr">
              <a:spAutoFit/>
            </a:bodyPr>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sp>
          <p:nvSpPr>
            <p:cNvPr id="501" name="Rectangle 45"/>
            <p:cNvSpPr>
              <a:spLocks noChangeAspect="1" noChangeArrowheads="1"/>
            </p:cNvSpPr>
            <p:nvPr/>
          </p:nvSpPr>
          <p:spPr bwMode="auto">
            <a:xfrm rot="2679310">
              <a:off x="6926474" y="4957489"/>
              <a:ext cx="45719" cy="213579"/>
            </a:xfrm>
            <a:prstGeom prst="rect">
              <a:avLst/>
            </a:prstGeom>
            <a:solidFill>
              <a:schemeClr val="tx1">
                <a:lumMod val="20000"/>
                <a:lumOff val="80000"/>
              </a:schemeClr>
            </a:solidFill>
            <a:ln w="6350">
              <a:solidFill>
                <a:srgbClr val="808080"/>
              </a:solidFill>
              <a:miter lim="800000"/>
              <a:headEnd/>
              <a:tailEnd/>
            </a:ln>
          </p:spPr>
          <p:txBody>
            <a:bodyPr lIns="74295" tIns="8890" rIns="74295" bIns="8890"/>
            <a:lstStyle/>
            <a:p>
              <a:pPr algn="l" rtl="0" fontAlgn="base">
                <a:spcBef>
                  <a:spcPct val="0"/>
                </a:spcBef>
                <a:spcAft>
                  <a:spcPct val="0"/>
                </a:spcAft>
              </a:pPr>
              <a:endParaRPr kumimoji="1" lang="ja-JP" altLang="en-US" sz="1100" kern="1200" dirty="0">
                <a:solidFill>
                  <a:srgbClr val="003366"/>
                </a:solidFill>
                <a:latin typeface="Times New Roman" pitchFamily="18" charset="0"/>
                <a:ea typeface="HGP創英角ｺﾞｼｯｸUB" pitchFamily="50" charset="-128"/>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1" name="Picture 1"/>
          <p:cNvPicPr>
            <a:picLocks noChangeAspect="1" noChangeArrowheads="1"/>
          </p:cNvPicPr>
          <p:nvPr/>
        </p:nvPicPr>
        <p:blipFill>
          <a:blip r:embed="rId3" cstate="print">
            <a:clrChange>
              <a:clrFrom>
                <a:srgbClr val="000000"/>
              </a:clrFrom>
              <a:clrTo>
                <a:srgbClr val="000000">
                  <a:alpha val="0"/>
                </a:srgbClr>
              </a:clrTo>
            </a:clrChange>
            <a:lum bright="20000"/>
          </a:blip>
          <a:srcRect/>
          <a:stretch>
            <a:fillRect/>
          </a:stretch>
        </p:blipFill>
        <p:spPr bwMode="auto">
          <a:xfrm>
            <a:off x="4143372" y="1249644"/>
            <a:ext cx="4519747" cy="4965438"/>
          </a:xfrm>
          <a:prstGeom prst="rect">
            <a:avLst/>
          </a:prstGeom>
          <a:noFill/>
          <a:ln w="9525">
            <a:noFill/>
            <a:miter lim="800000"/>
            <a:headEnd/>
            <a:tailEnd/>
          </a:ln>
        </p:spPr>
      </p:pic>
      <p:sp>
        <p:nvSpPr>
          <p:cNvPr id="31" name="AutoShape 20"/>
          <p:cNvSpPr>
            <a:spLocks noChangeArrowheads="1"/>
          </p:cNvSpPr>
          <p:nvPr/>
        </p:nvSpPr>
        <p:spPr bwMode="auto">
          <a:xfrm>
            <a:off x="5429256" y="1500174"/>
            <a:ext cx="1357322"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32" name="AutoShape 20"/>
          <p:cNvSpPr>
            <a:spLocks noChangeArrowheads="1"/>
          </p:cNvSpPr>
          <p:nvPr/>
        </p:nvSpPr>
        <p:spPr bwMode="auto">
          <a:xfrm>
            <a:off x="7215206" y="1785926"/>
            <a:ext cx="1214446"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33" name="AutoShape 20"/>
          <p:cNvSpPr>
            <a:spLocks noChangeArrowheads="1"/>
          </p:cNvSpPr>
          <p:nvPr/>
        </p:nvSpPr>
        <p:spPr bwMode="auto">
          <a:xfrm>
            <a:off x="7572396" y="2643182"/>
            <a:ext cx="1000132"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34" name="AutoShape 20"/>
          <p:cNvSpPr>
            <a:spLocks noChangeArrowheads="1"/>
          </p:cNvSpPr>
          <p:nvPr/>
        </p:nvSpPr>
        <p:spPr bwMode="auto">
          <a:xfrm>
            <a:off x="7358082" y="4286256"/>
            <a:ext cx="1428760" cy="428628"/>
          </a:xfrm>
          <a:prstGeom prst="roundRect">
            <a:avLst>
              <a:gd name="adj" fmla="val 6731"/>
            </a:avLst>
          </a:prstGeom>
          <a:solidFill>
            <a:srgbClr val="FFFFFF">
              <a:alpha val="1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67" name="Rectangle 3"/>
          <p:cNvSpPr>
            <a:spLocks noGrp="1" noChangeArrowheads="1"/>
          </p:cNvSpPr>
          <p:nvPr>
            <p:ph type="title"/>
          </p:nvPr>
        </p:nvSpPr>
        <p:spPr/>
        <p:txBody>
          <a:bodyPr/>
          <a:lstStyle/>
          <a:p>
            <a:r>
              <a:rPr lang="en-US" altLang="ja-JP" dirty="0" smtClean="0"/>
              <a:t>DPF satellite</a:t>
            </a:r>
            <a:endParaRPr lang="ja-JP" altLang="en-US" dirty="0"/>
          </a:p>
        </p:txBody>
      </p:sp>
      <p:sp>
        <p:nvSpPr>
          <p:cNvPr id="28"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1137668" name="Text Box 4"/>
          <p:cNvSpPr txBox="1">
            <a:spLocks noChangeAspect="1" noChangeArrowheads="1"/>
          </p:cNvSpPr>
          <p:nvPr/>
        </p:nvSpPr>
        <p:spPr bwMode="auto">
          <a:xfrm>
            <a:off x="7178708" y="1714488"/>
            <a:ext cx="1465258"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Stabilized. </a:t>
            </a:r>
          </a:p>
          <a:p>
            <a:pPr algn="l">
              <a:buFontTx/>
              <a:buNone/>
            </a:pPr>
            <a:r>
              <a:rPr lang="en-US" altLang="ja-JP" sz="1400" b="1" dirty="0" smtClean="0">
                <a:solidFill>
                  <a:srgbClr val="DDDDDD"/>
                </a:solidFill>
              </a:rPr>
              <a:t>Laser source</a:t>
            </a:r>
            <a:endParaRPr lang="ja-JP" altLang="en-US" sz="1400" b="1" dirty="0">
              <a:solidFill>
                <a:srgbClr val="DDDDDD"/>
              </a:solidFill>
              <a:latin typeface="Tahoma" pitchFamily="34" charset="0"/>
              <a:ea typeface="HGP創英角ｺﾞｼｯｸUB" pitchFamily="50" charset="-128"/>
            </a:endParaRPr>
          </a:p>
        </p:txBody>
      </p:sp>
      <p:sp>
        <p:nvSpPr>
          <p:cNvPr id="1137669" name="Text Box 5"/>
          <p:cNvSpPr txBox="1">
            <a:spLocks noChangeAspect="1" noChangeArrowheads="1"/>
          </p:cNvSpPr>
          <p:nvPr/>
        </p:nvSpPr>
        <p:spPr bwMode="auto">
          <a:xfrm>
            <a:off x="7307264" y="4214818"/>
            <a:ext cx="155101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Interferometer</a:t>
            </a:r>
          </a:p>
          <a:p>
            <a:pPr algn="l">
              <a:buFontTx/>
              <a:buNone/>
            </a:pPr>
            <a:r>
              <a:rPr lang="en-US" altLang="ja-JP" sz="1400" b="1" dirty="0" smtClean="0">
                <a:solidFill>
                  <a:srgbClr val="DDDDDD"/>
                </a:solidFill>
              </a:rPr>
              <a:t>        module</a:t>
            </a:r>
            <a:endParaRPr lang="ja-JP" altLang="en-US" sz="1400" b="1" dirty="0">
              <a:solidFill>
                <a:srgbClr val="DDDDDD"/>
              </a:solidFill>
              <a:latin typeface="Tahoma" pitchFamily="34" charset="0"/>
              <a:ea typeface="HGP創英角ｺﾞｼｯｸUB" pitchFamily="50" charset="-128"/>
            </a:endParaRPr>
          </a:p>
        </p:txBody>
      </p:sp>
      <p:sp>
        <p:nvSpPr>
          <p:cNvPr id="1137670" name="Text Box 6"/>
          <p:cNvSpPr txBox="1">
            <a:spLocks noChangeAspect="1" noChangeArrowheads="1"/>
          </p:cNvSpPr>
          <p:nvPr/>
        </p:nvSpPr>
        <p:spPr bwMode="auto">
          <a:xfrm>
            <a:off x="3786182" y="5643578"/>
            <a:ext cx="1438276"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Satellite </a:t>
            </a:r>
          </a:p>
          <a:p>
            <a:pPr algn="l">
              <a:buFontTx/>
              <a:buNone/>
            </a:pPr>
            <a:r>
              <a:rPr lang="en-US" altLang="ja-JP" sz="1400" b="1" dirty="0" smtClean="0">
                <a:solidFill>
                  <a:srgbClr val="DDDDDD"/>
                </a:solidFill>
              </a:rPr>
              <a:t>Bus system</a:t>
            </a:r>
            <a:endParaRPr lang="ja-JP" altLang="en-US" sz="1400" b="1" dirty="0">
              <a:solidFill>
                <a:srgbClr val="DDDDDD"/>
              </a:solidFill>
              <a:latin typeface="Tahoma" pitchFamily="34" charset="0"/>
              <a:ea typeface="HGP創英角ｺﾞｼｯｸUB" pitchFamily="50" charset="-128"/>
            </a:endParaRPr>
          </a:p>
        </p:txBody>
      </p:sp>
      <p:sp>
        <p:nvSpPr>
          <p:cNvPr id="1137671" name="Text Box 7"/>
          <p:cNvSpPr txBox="1">
            <a:spLocks noChangeAspect="1" noChangeArrowheads="1"/>
          </p:cNvSpPr>
          <p:nvPr/>
        </p:nvSpPr>
        <p:spPr bwMode="auto">
          <a:xfrm>
            <a:off x="5916634" y="6196034"/>
            <a:ext cx="1655762" cy="30480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Solar Paddle</a:t>
            </a:r>
            <a:endParaRPr lang="ja-JP" altLang="en-US" sz="1400" b="1" dirty="0">
              <a:solidFill>
                <a:srgbClr val="DDDDDD"/>
              </a:solidFill>
              <a:latin typeface="Tahoma" pitchFamily="34" charset="0"/>
              <a:ea typeface="HGP創英角ｺﾞｼｯｸUB" pitchFamily="50" charset="-128"/>
            </a:endParaRPr>
          </a:p>
        </p:txBody>
      </p:sp>
      <p:sp>
        <p:nvSpPr>
          <p:cNvPr id="1137672" name="Text Box 8"/>
          <p:cNvSpPr txBox="1">
            <a:spLocks noChangeAspect="1" noChangeArrowheads="1"/>
          </p:cNvSpPr>
          <p:nvPr/>
        </p:nvSpPr>
        <p:spPr bwMode="auto">
          <a:xfrm>
            <a:off x="5357818" y="1428736"/>
            <a:ext cx="1511300" cy="523220"/>
          </a:xfrm>
          <a:prstGeom prst="rect">
            <a:avLst/>
          </a:prstGeom>
          <a:noFill/>
          <a:ln w="9525">
            <a:noFill/>
            <a:miter lim="800000"/>
            <a:headEnd/>
            <a:tailEnd/>
          </a:ln>
          <a:effectLst/>
        </p:spPr>
        <p:txBody>
          <a:bodyPr>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Mission</a:t>
            </a:r>
            <a:endParaRPr lang="ja-JP" altLang="en-US" sz="1400" b="1" dirty="0">
              <a:solidFill>
                <a:srgbClr val="DDDDDD"/>
              </a:solidFill>
              <a:latin typeface="Tahoma" pitchFamily="34" charset="0"/>
              <a:ea typeface="HGP創英角ｺﾞｼｯｸUB" pitchFamily="50" charset="-128"/>
            </a:endParaRPr>
          </a:p>
          <a:p>
            <a:pPr algn="l">
              <a:buFontTx/>
              <a:buNone/>
            </a:pPr>
            <a:r>
              <a:rPr lang="en-US" altLang="ja-JP" sz="1400" b="1" dirty="0" smtClean="0">
                <a:solidFill>
                  <a:srgbClr val="DDDDDD"/>
                </a:solidFill>
              </a:rPr>
              <a:t>Thruster head</a:t>
            </a:r>
            <a:endParaRPr lang="ja-JP" altLang="en-US" sz="1400" b="1" dirty="0">
              <a:solidFill>
                <a:srgbClr val="DDDDDD"/>
              </a:solidFill>
              <a:latin typeface="Tahoma" pitchFamily="34" charset="0"/>
              <a:ea typeface="HGP創英角ｺﾞｼｯｸUB" pitchFamily="50" charset="-128"/>
            </a:endParaRPr>
          </a:p>
        </p:txBody>
      </p:sp>
      <p:sp>
        <p:nvSpPr>
          <p:cNvPr id="1137673" name="Text Box 9"/>
          <p:cNvSpPr txBox="1">
            <a:spLocks noChangeAspect="1" noChangeArrowheads="1"/>
          </p:cNvSpPr>
          <p:nvPr/>
        </p:nvSpPr>
        <p:spPr bwMode="auto">
          <a:xfrm>
            <a:off x="7521577" y="2571744"/>
            <a:ext cx="1265265" cy="523220"/>
          </a:xfrm>
          <a:prstGeom prst="rect">
            <a:avLst/>
          </a:prstGeom>
          <a:noFill/>
          <a:ln w="9525">
            <a:noFill/>
            <a:miter lim="800000"/>
            <a:headEnd/>
            <a:tailEnd/>
          </a:ln>
          <a:effectLst/>
        </p:spPr>
        <p:txBody>
          <a:bodyPr wrap="squar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On-board</a:t>
            </a:r>
          </a:p>
          <a:p>
            <a:pPr algn="l">
              <a:buFontTx/>
              <a:buNone/>
            </a:pPr>
            <a:r>
              <a:rPr lang="en-US" altLang="ja-JP" sz="1400" b="1" dirty="0" smtClean="0">
                <a:solidFill>
                  <a:srgbClr val="DDDDDD"/>
                </a:solidFill>
              </a:rPr>
              <a:t>Computer</a:t>
            </a:r>
            <a:endParaRPr lang="ja-JP" altLang="en-US" sz="1400" b="1" dirty="0">
              <a:solidFill>
                <a:srgbClr val="DDDDDD"/>
              </a:solidFill>
              <a:latin typeface="Tahoma" pitchFamily="34" charset="0"/>
              <a:ea typeface="HGP創英角ｺﾞｼｯｸUB" pitchFamily="50" charset="-128"/>
            </a:endParaRPr>
          </a:p>
        </p:txBody>
      </p:sp>
      <p:sp>
        <p:nvSpPr>
          <p:cNvPr id="1137674" name="Text Box 10"/>
          <p:cNvSpPr txBox="1">
            <a:spLocks noChangeAspect="1" noChangeArrowheads="1"/>
          </p:cNvSpPr>
          <p:nvPr/>
        </p:nvSpPr>
        <p:spPr bwMode="auto">
          <a:xfrm>
            <a:off x="4620951" y="6121619"/>
            <a:ext cx="1308371" cy="307777"/>
          </a:xfrm>
          <a:prstGeom prst="rect">
            <a:avLst/>
          </a:prstGeom>
          <a:noFill/>
          <a:ln w="9525">
            <a:noFill/>
            <a:miter lim="800000"/>
            <a:headEnd/>
            <a:tailEnd/>
          </a:ln>
          <a:effectLst/>
        </p:spPr>
        <p:txBody>
          <a:bodyPr wrap="none">
            <a:spAutoFit/>
          </a:bodyPr>
          <a:lstStyle/>
          <a:p>
            <a:pPr algn="l">
              <a:buFontTx/>
              <a:buNone/>
            </a:pPr>
            <a:r>
              <a:rPr lang="en-US" altLang="ja-JP" sz="1400" b="1" dirty="0" smtClean="0">
                <a:solidFill>
                  <a:srgbClr val="DDDDDD"/>
                </a:solidFill>
                <a:latin typeface="Tahoma" pitchFamily="34" charset="0"/>
                <a:ea typeface="HGP創英角ｺﾞｼｯｸUB" pitchFamily="50" charset="-128"/>
              </a:rPr>
              <a:t>Bus</a:t>
            </a:r>
            <a:r>
              <a:rPr lang="ja-JP" altLang="en-US" sz="1400" b="1" dirty="0" smtClean="0">
                <a:solidFill>
                  <a:srgbClr val="DDDDDD"/>
                </a:solidFill>
                <a:latin typeface="Tahoma" pitchFamily="34" charset="0"/>
                <a:ea typeface="HGP創英角ｺﾞｼｯｸUB" pitchFamily="50" charset="-128"/>
              </a:rPr>
              <a:t> </a:t>
            </a:r>
            <a:r>
              <a:rPr lang="en-US" altLang="ja-JP" sz="1400" b="1" dirty="0" smtClean="0">
                <a:solidFill>
                  <a:srgbClr val="DDDDDD"/>
                </a:solidFill>
              </a:rPr>
              <a:t>thruster</a:t>
            </a:r>
            <a:endParaRPr lang="ja-JP" altLang="en-US" sz="1400" b="1" dirty="0">
              <a:solidFill>
                <a:srgbClr val="DDDDDD"/>
              </a:solidFill>
              <a:latin typeface="Tahoma" pitchFamily="34" charset="0"/>
              <a:ea typeface="HGP創英角ｺﾞｼｯｸUB" pitchFamily="50" charset="-128"/>
            </a:endParaRPr>
          </a:p>
        </p:txBody>
      </p:sp>
      <p:sp>
        <p:nvSpPr>
          <p:cNvPr id="1137675" name="Line 11"/>
          <p:cNvSpPr>
            <a:spLocks noChangeShapeType="1"/>
          </p:cNvSpPr>
          <p:nvPr/>
        </p:nvSpPr>
        <p:spPr bwMode="auto">
          <a:xfrm flipH="1" flipV="1">
            <a:off x="6443662" y="4005263"/>
            <a:ext cx="914419" cy="352431"/>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76" name="Line 12"/>
          <p:cNvSpPr>
            <a:spLocks noChangeShapeType="1"/>
          </p:cNvSpPr>
          <p:nvPr/>
        </p:nvSpPr>
        <p:spPr bwMode="auto">
          <a:xfrm flipH="1">
            <a:off x="7143767" y="2857496"/>
            <a:ext cx="428627" cy="142876"/>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77" name="Line 13"/>
          <p:cNvSpPr>
            <a:spLocks noChangeShapeType="1"/>
          </p:cNvSpPr>
          <p:nvPr/>
        </p:nvSpPr>
        <p:spPr bwMode="auto">
          <a:xfrm flipH="1">
            <a:off x="6643701" y="2133600"/>
            <a:ext cx="520686" cy="866772"/>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78" name="Line 14"/>
          <p:cNvSpPr>
            <a:spLocks noChangeShapeType="1"/>
          </p:cNvSpPr>
          <p:nvPr/>
        </p:nvSpPr>
        <p:spPr bwMode="auto">
          <a:xfrm>
            <a:off x="5715008" y="2000241"/>
            <a:ext cx="71438" cy="1071570"/>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79" name="Line 15"/>
          <p:cNvSpPr>
            <a:spLocks noChangeShapeType="1"/>
          </p:cNvSpPr>
          <p:nvPr/>
        </p:nvSpPr>
        <p:spPr bwMode="auto">
          <a:xfrm flipV="1">
            <a:off x="6732588" y="5643578"/>
            <a:ext cx="839808" cy="593710"/>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80" name="Line 16"/>
          <p:cNvSpPr>
            <a:spLocks noChangeShapeType="1"/>
          </p:cNvSpPr>
          <p:nvPr/>
        </p:nvSpPr>
        <p:spPr bwMode="auto">
          <a:xfrm flipV="1">
            <a:off x="5286379" y="5564389"/>
            <a:ext cx="292097" cy="579254"/>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81" name="Line 17"/>
          <p:cNvSpPr>
            <a:spLocks noChangeShapeType="1"/>
          </p:cNvSpPr>
          <p:nvPr/>
        </p:nvSpPr>
        <p:spPr bwMode="auto">
          <a:xfrm flipV="1">
            <a:off x="4714876" y="5214950"/>
            <a:ext cx="857256" cy="571504"/>
          </a:xfrm>
          <a:prstGeom prst="line">
            <a:avLst/>
          </a:prstGeom>
          <a:noFill/>
          <a:ln w="38100">
            <a:solidFill>
              <a:srgbClr val="B2B2B2"/>
            </a:solidFill>
            <a:round/>
            <a:headEnd/>
            <a:tailEnd type="triangle" w="med" len="med"/>
          </a:ln>
          <a:effectLst/>
        </p:spPr>
        <p:txBody>
          <a:bodyPr wrap="square" anchor="ctr">
            <a:spAutoFit/>
          </a:bodyPr>
          <a:lstStyle/>
          <a:p>
            <a:endParaRPr lang="ja-JP" altLang="en-US" dirty="0">
              <a:ea typeface="HGP創英角ｺﾞｼｯｸUB" pitchFamily="50" charset="-128"/>
            </a:endParaRPr>
          </a:p>
        </p:txBody>
      </p:sp>
      <p:sp>
        <p:nvSpPr>
          <p:cNvPr id="1137684" name="AutoShape 20"/>
          <p:cNvSpPr>
            <a:spLocks noChangeArrowheads="1"/>
          </p:cNvSpPr>
          <p:nvPr/>
        </p:nvSpPr>
        <p:spPr bwMode="auto">
          <a:xfrm>
            <a:off x="539750" y="3651250"/>
            <a:ext cx="2808288" cy="2706708"/>
          </a:xfrm>
          <a:prstGeom prst="roundRect">
            <a:avLst>
              <a:gd name="adj" fmla="val 6731"/>
            </a:avLst>
          </a:prstGeom>
          <a:solidFill>
            <a:srgbClr val="99CCFF">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5" name="Text Box 21"/>
          <p:cNvSpPr txBox="1">
            <a:spLocks noChangeAspect="1" noChangeArrowheads="1"/>
          </p:cNvSpPr>
          <p:nvPr/>
        </p:nvSpPr>
        <p:spPr bwMode="auto">
          <a:xfrm>
            <a:off x="541338" y="3644900"/>
            <a:ext cx="2735262" cy="611188"/>
          </a:xfrm>
          <a:prstGeom prst="rect">
            <a:avLst/>
          </a:prstGeom>
          <a:noFill/>
          <a:ln w="9525">
            <a:noFill/>
            <a:miter lim="800000"/>
            <a:headEnd/>
            <a:tailEnd/>
          </a:ln>
          <a:effectLst/>
        </p:spPr>
        <p:txBody>
          <a:bodyPr>
            <a:spAutoFit/>
          </a:bodyPr>
          <a:lstStyle/>
          <a:p>
            <a:pPr algn="l">
              <a:buFontTx/>
              <a:buNone/>
            </a:pPr>
            <a:r>
              <a:rPr lang="en-US" altLang="ja-JP" sz="1800" b="1" dirty="0">
                <a:solidFill>
                  <a:srgbClr val="99CCFF"/>
                </a:solidFill>
                <a:latin typeface="Tahoma" pitchFamily="34" charset="0"/>
                <a:ea typeface="HGP創英角ｺﾞｼｯｸUB" pitchFamily="50" charset="-128"/>
              </a:rPr>
              <a:t>Satellite Bus</a:t>
            </a:r>
          </a:p>
          <a:p>
            <a:pPr algn="l">
              <a:buFontTx/>
              <a:buNone/>
            </a:pPr>
            <a:r>
              <a:rPr lang="en-US" altLang="ja-JP" sz="1600" b="1" dirty="0">
                <a:solidFill>
                  <a:srgbClr val="99CCFF"/>
                </a:solidFill>
                <a:latin typeface="Tahoma" pitchFamily="34" charset="0"/>
                <a:ea typeface="HGP創英角ｺﾞｼｯｸUB" pitchFamily="50" charset="-128"/>
              </a:rPr>
              <a:t>   </a:t>
            </a:r>
            <a:r>
              <a:rPr lang="en-US" altLang="ja-JP" sz="1400" b="1" dirty="0">
                <a:solidFill>
                  <a:srgbClr val="99CCFF"/>
                </a:solidFill>
                <a:latin typeface="Tahoma" pitchFamily="34" charset="0"/>
                <a:ea typeface="HGP創英角ｺﾞｼｯｸUB" pitchFamily="50" charset="-128"/>
              </a:rPr>
              <a:t>(‘Standard bus’ system)</a:t>
            </a:r>
          </a:p>
        </p:txBody>
      </p:sp>
      <p:sp>
        <p:nvSpPr>
          <p:cNvPr id="1137686" name="AutoShape 22"/>
          <p:cNvSpPr>
            <a:spLocks noChangeArrowheads="1"/>
          </p:cNvSpPr>
          <p:nvPr/>
        </p:nvSpPr>
        <p:spPr bwMode="auto">
          <a:xfrm>
            <a:off x="538163" y="1196974"/>
            <a:ext cx="2808287" cy="1660521"/>
          </a:xfrm>
          <a:prstGeom prst="roundRect">
            <a:avLst>
              <a:gd name="adj" fmla="val 6731"/>
            </a:avLst>
          </a:prstGeom>
          <a:solidFill>
            <a:srgbClr val="CCFFCC">
              <a:alpha val="20000"/>
            </a:srgbClr>
          </a:solidFill>
          <a:ln w="15875">
            <a:noFill/>
            <a:round/>
            <a:headEnd/>
            <a:tailEnd/>
          </a:ln>
          <a:effectLst/>
        </p:spPr>
        <p:txBody>
          <a:bodyPr anchor="ctr">
            <a:noAutofit/>
          </a:bodyPr>
          <a:lstStyle/>
          <a:p>
            <a:endParaRPr lang="ja-JP" altLang="en-US" dirty="0">
              <a:ea typeface="HGP創英角ｺﾞｼｯｸUB" pitchFamily="50" charset="-128"/>
            </a:endParaRPr>
          </a:p>
        </p:txBody>
      </p:sp>
      <p:sp>
        <p:nvSpPr>
          <p:cNvPr id="1137687" name="Text Box 23"/>
          <p:cNvSpPr txBox="1">
            <a:spLocks noChangeAspect="1" noChangeArrowheads="1"/>
          </p:cNvSpPr>
          <p:nvPr/>
        </p:nvSpPr>
        <p:spPr bwMode="auto">
          <a:xfrm>
            <a:off x="539750" y="1220788"/>
            <a:ext cx="2735263" cy="1708146"/>
          </a:xfrm>
          <a:prstGeom prst="rect">
            <a:avLst/>
          </a:prstGeom>
          <a:noFill/>
          <a:ln w="9525">
            <a:noFill/>
            <a:miter lim="800000"/>
            <a:headEnd/>
            <a:tailEnd/>
          </a:ln>
          <a:effectLst/>
        </p:spPr>
        <p:txBody>
          <a:bodyPr>
            <a:noAutofit/>
          </a:bodyPr>
          <a:lstStyle/>
          <a:p>
            <a:pPr algn="l">
              <a:buFontTx/>
              <a:buNone/>
            </a:pPr>
            <a:r>
              <a:rPr lang="en-US" altLang="ja-JP" sz="1800" b="1" dirty="0">
                <a:solidFill>
                  <a:srgbClr val="99FF99"/>
                </a:solidFill>
                <a:latin typeface="Tahoma" pitchFamily="34" charset="0"/>
                <a:ea typeface="HGP創英角ｺﾞｼｯｸUB" pitchFamily="50" charset="-128"/>
              </a:rPr>
              <a:t>DPF Payload</a:t>
            </a:r>
          </a:p>
        </p:txBody>
      </p:sp>
      <p:sp>
        <p:nvSpPr>
          <p:cNvPr id="1137688" name="Rectangle 24"/>
          <p:cNvSpPr>
            <a:spLocks noChangeArrowheads="1"/>
          </p:cNvSpPr>
          <p:nvPr/>
        </p:nvSpPr>
        <p:spPr bwMode="auto">
          <a:xfrm>
            <a:off x="755154" y="1471613"/>
            <a:ext cx="2952750" cy="1433512"/>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Size :         950mm cube</a:t>
            </a:r>
          </a:p>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Weight :    </a:t>
            </a:r>
            <a:r>
              <a:rPr lang="en-US" altLang="ja-JP" sz="1600" dirty="0" smtClean="0">
                <a:solidFill>
                  <a:srgbClr val="F8F8F8"/>
                </a:solidFill>
              </a:rPr>
              <a:t>200</a:t>
            </a:r>
            <a:r>
              <a:rPr lang="en-US" altLang="ja-JP" sz="1600" dirty="0" smtClean="0">
                <a:solidFill>
                  <a:srgbClr val="F8F8F8"/>
                </a:solidFill>
                <a:latin typeface="Tahoma" pitchFamily="34" charset="0"/>
                <a:ea typeface="HGP創英角ｺﾞｼｯｸUB" pitchFamily="50" charset="-128"/>
              </a:rPr>
              <a:t>kg</a:t>
            </a:r>
            <a:endParaRPr lang="en-US" altLang="ja-JP" sz="1600" dirty="0">
              <a:solidFill>
                <a:srgbClr val="F8F8F8"/>
              </a:solidFill>
              <a:latin typeface="Tahoma" pitchFamily="34" charset="0"/>
              <a:ea typeface="HGP創英角ｺﾞｼｯｸUB" pitchFamily="50" charset="-128"/>
            </a:endParaRPr>
          </a:p>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Power :      130W</a:t>
            </a:r>
          </a:p>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Data Rate: 800kbps</a:t>
            </a:r>
          </a:p>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Mission thruster </a:t>
            </a:r>
            <a:r>
              <a:rPr lang="en-US" altLang="ja-JP" sz="1600" dirty="0" smtClean="0">
                <a:solidFill>
                  <a:srgbClr val="F8F8F8"/>
                </a:solidFill>
                <a:latin typeface="Tahoma" pitchFamily="34" charset="0"/>
                <a:ea typeface="HGP創英角ｺﾞｼｯｸUB" pitchFamily="50" charset="-128"/>
              </a:rPr>
              <a:t>x10</a:t>
            </a:r>
            <a:endParaRPr lang="en-US" altLang="ja-JP" sz="1600" dirty="0">
              <a:solidFill>
                <a:srgbClr val="F8F8F8"/>
              </a:solidFill>
              <a:latin typeface="Tahoma" pitchFamily="34" charset="0"/>
              <a:ea typeface="HGP創英角ｺﾞｼｯｸUB" pitchFamily="50" charset="-128"/>
            </a:endParaRPr>
          </a:p>
        </p:txBody>
      </p:sp>
      <p:sp>
        <p:nvSpPr>
          <p:cNvPr id="1137689" name="Rectangle 25"/>
          <p:cNvSpPr>
            <a:spLocks noChangeArrowheads="1"/>
          </p:cNvSpPr>
          <p:nvPr/>
        </p:nvSpPr>
        <p:spPr bwMode="auto">
          <a:xfrm>
            <a:off x="684213" y="2997200"/>
            <a:ext cx="2160587" cy="566309"/>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Power Supply</a:t>
            </a:r>
          </a:p>
          <a:p>
            <a:pPr algn="l">
              <a:lnSpc>
                <a:spcPct val="110000"/>
              </a:lnSpc>
              <a:buClr>
                <a:schemeClr val="accent2"/>
              </a:buClr>
              <a:buSzPct val="70000"/>
              <a:buFont typeface="Wingdings" pitchFamily="2" charset="2"/>
              <a:buNone/>
            </a:pPr>
            <a:r>
              <a:rPr lang="en-US" altLang="ja-JP" sz="1400" b="1" dirty="0">
                <a:solidFill>
                  <a:srgbClr val="F8F8F8"/>
                </a:solidFill>
                <a:latin typeface="Tahoma" pitchFamily="34" charset="0"/>
                <a:ea typeface="HGP創英角ｺﾞｼｯｸUB" pitchFamily="50" charset="-128"/>
              </a:rPr>
              <a:t>SpW Comm.</a:t>
            </a:r>
          </a:p>
        </p:txBody>
      </p:sp>
      <p:sp>
        <p:nvSpPr>
          <p:cNvPr id="1137690" name="Line 26"/>
          <p:cNvSpPr>
            <a:spLocks noChangeShapeType="1"/>
          </p:cNvSpPr>
          <p:nvPr/>
        </p:nvSpPr>
        <p:spPr bwMode="auto">
          <a:xfrm>
            <a:off x="2195513" y="2997200"/>
            <a:ext cx="0" cy="576263"/>
          </a:xfrm>
          <a:prstGeom prst="line">
            <a:avLst/>
          </a:prstGeom>
          <a:noFill/>
          <a:ln w="25400">
            <a:solidFill>
              <a:srgbClr val="DDDDDD"/>
            </a:solidFill>
            <a:round/>
            <a:headEnd type="stealth" w="lg" len="lg"/>
            <a:tailEnd type="stealth" w="lg" len="lg"/>
          </a:ln>
          <a:effectLst/>
        </p:spPr>
        <p:txBody>
          <a:bodyPr anchor="ctr">
            <a:spAutoFit/>
          </a:bodyPr>
          <a:lstStyle/>
          <a:p>
            <a:endParaRPr lang="ja-JP" altLang="en-US" dirty="0">
              <a:ea typeface="HGP創英角ｺﾞｼｯｸUB" pitchFamily="50" charset="-128"/>
            </a:endParaRPr>
          </a:p>
        </p:txBody>
      </p:sp>
      <p:sp>
        <p:nvSpPr>
          <p:cNvPr id="1137691" name="Rectangle 27"/>
          <p:cNvSpPr>
            <a:spLocks noChangeArrowheads="1"/>
          </p:cNvSpPr>
          <p:nvPr/>
        </p:nvSpPr>
        <p:spPr bwMode="auto">
          <a:xfrm>
            <a:off x="827088" y="4149725"/>
            <a:ext cx="2449512" cy="2238375"/>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Size :         </a:t>
            </a:r>
          </a:p>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     950x950x1100mm</a:t>
            </a:r>
          </a:p>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Weight :    </a:t>
            </a:r>
            <a:r>
              <a:rPr lang="en-US" altLang="ja-JP" sz="1600" dirty="0" smtClean="0">
                <a:solidFill>
                  <a:srgbClr val="F8F8F8"/>
                </a:solidFill>
                <a:latin typeface="Tahoma" pitchFamily="34" charset="0"/>
                <a:ea typeface="HGP創英角ｺﾞｼｯｸUB" pitchFamily="50" charset="-128"/>
              </a:rPr>
              <a:t>250kg</a:t>
            </a:r>
            <a:endParaRPr lang="en-US" altLang="ja-JP" sz="1600" dirty="0">
              <a:solidFill>
                <a:srgbClr val="F8F8F8"/>
              </a:solidFill>
              <a:latin typeface="Tahoma" pitchFamily="34" charset="0"/>
              <a:ea typeface="HGP創英角ｺﾞｼｯｸUB" pitchFamily="50" charset="-128"/>
            </a:endParaRPr>
          </a:p>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SAP :          960W </a:t>
            </a:r>
          </a:p>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Battery:     50AH</a:t>
            </a:r>
          </a:p>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Downlink : 2Mpbs</a:t>
            </a:r>
          </a:p>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DR:             1GByte</a:t>
            </a:r>
          </a:p>
          <a:p>
            <a:pPr algn="l">
              <a:lnSpc>
                <a:spcPct val="110000"/>
              </a:lnSpc>
              <a:buClr>
                <a:schemeClr val="accent2"/>
              </a:buClr>
              <a:buSzPct val="70000"/>
              <a:buFont typeface="Wingdings" pitchFamily="2" charset="2"/>
              <a:buNone/>
            </a:pPr>
            <a:r>
              <a:rPr lang="en-US" altLang="ja-JP" sz="1600" dirty="0">
                <a:solidFill>
                  <a:srgbClr val="F8F8F8"/>
                </a:solidFill>
                <a:latin typeface="Tahoma" pitchFamily="34" charset="0"/>
                <a:ea typeface="HGP創英角ｺﾞｼｯｸUB" pitchFamily="50" charset="-128"/>
              </a:rPr>
              <a:t>3N Thrusters x 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73" name="AutoShape 17"/>
          <p:cNvSpPr>
            <a:spLocks noChangeArrowheads="1"/>
          </p:cNvSpPr>
          <p:nvPr/>
        </p:nvSpPr>
        <p:spPr bwMode="auto">
          <a:xfrm>
            <a:off x="903767" y="2126512"/>
            <a:ext cx="7454447" cy="2636873"/>
          </a:xfrm>
          <a:prstGeom prst="roundRect">
            <a:avLst>
              <a:gd name="adj" fmla="val 6725"/>
            </a:avLst>
          </a:prstGeom>
          <a:solidFill>
            <a:srgbClr val="FFFFFF"/>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1145872" name="Picture 16" descr="DPF_layout_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4213" y="1928802"/>
            <a:ext cx="7848600" cy="3035300"/>
          </a:xfrm>
          <a:prstGeom prst="rect">
            <a:avLst/>
          </a:prstGeom>
          <a:noFill/>
        </p:spPr>
      </p:pic>
      <p:sp>
        <p:nvSpPr>
          <p:cNvPr id="1145858" name="Rectangle 2"/>
          <p:cNvSpPr>
            <a:spLocks noGrp="1" noChangeArrowheads="1"/>
          </p:cNvSpPr>
          <p:nvPr>
            <p:ph type="title"/>
          </p:nvPr>
        </p:nvSpPr>
        <p:spPr/>
        <p:txBody>
          <a:bodyPr/>
          <a:lstStyle/>
          <a:p>
            <a:r>
              <a:rPr lang="en-US" altLang="ja-JP" dirty="0" smtClean="0"/>
              <a:t>DPF mission payload</a:t>
            </a:r>
            <a:endParaRPr lang="ja-JP" altLang="en-US" dirty="0"/>
          </a:p>
        </p:txBody>
      </p:sp>
      <p:sp>
        <p:nvSpPr>
          <p:cNvPr id="1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a:ea typeface="HGP創英角ｺﾞｼｯｸUB" pitchFamily="50" charset="-128"/>
                <a:cs typeface="+mn-cs"/>
              </a:rPr>
              <a:t>10th International LISA Symposium</a:t>
            </a:r>
            <a:r>
              <a:rPr lang="ja-JP" altLang="en-US" sz="1200" kern="1200" smtClean="0">
                <a:solidFill>
                  <a:srgbClr val="EAEAEA"/>
                </a:solidFill>
                <a:latin typeface="Tahoma"/>
                <a:ea typeface="HGP創英角ｺﾞｼｯｸUB" pitchFamily="50" charset="-128"/>
                <a:cs typeface="+mn-cs"/>
              </a:rPr>
              <a:t>　</a:t>
            </a:r>
            <a:r>
              <a:rPr lang="en-US" altLang="ja-JP" sz="1200" kern="1200" smtClean="0">
                <a:solidFill>
                  <a:srgbClr val="EAEAEA"/>
                </a:solidFill>
                <a:latin typeface="Tahoma"/>
                <a:ea typeface="HGP創英角ｺﾞｼｯｸUB" pitchFamily="50" charset="-128"/>
                <a:cs typeface="+mn-cs"/>
              </a:rPr>
              <a:t>(May 19th, 2014, Florida, USA)</a:t>
            </a:r>
            <a:endParaRPr lang="en-US" altLang="ja-JP" sz="1200" kern="1200" dirty="0">
              <a:solidFill>
                <a:srgbClr val="EAEAEA"/>
              </a:solidFill>
              <a:latin typeface="Tahoma"/>
              <a:ea typeface="HGP創英角ｺﾞｼｯｸUB" pitchFamily="50" charset="-128"/>
              <a:cs typeface="+mn-cs"/>
            </a:endParaRPr>
          </a:p>
        </p:txBody>
      </p:sp>
      <p:sp>
        <p:nvSpPr>
          <p:cNvPr id="1145861" name="AutoShape 5"/>
          <p:cNvSpPr>
            <a:spLocks noChangeArrowheads="1"/>
          </p:cNvSpPr>
          <p:nvPr/>
        </p:nvSpPr>
        <p:spPr bwMode="auto">
          <a:xfrm>
            <a:off x="4857752" y="5013324"/>
            <a:ext cx="3643338" cy="1416071"/>
          </a:xfrm>
          <a:prstGeom prst="roundRect">
            <a:avLst>
              <a:gd name="adj" fmla="val 3069"/>
            </a:avLst>
          </a:prstGeom>
          <a:solidFill>
            <a:srgbClr val="99CCFF">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45864" name="AutoShape 8"/>
          <p:cNvSpPr>
            <a:spLocks noChangeArrowheads="1"/>
          </p:cNvSpPr>
          <p:nvPr/>
        </p:nvSpPr>
        <p:spPr bwMode="auto">
          <a:xfrm>
            <a:off x="714348" y="5143512"/>
            <a:ext cx="3929089" cy="1201757"/>
          </a:xfrm>
          <a:prstGeom prst="roundRect">
            <a:avLst>
              <a:gd name="adj" fmla="val 3069"/>
            </a:avLst>
          </a:prstGeom>
          <a:solidFill>
            <a:srgbClr val="CCFFCC">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145867" name="AutoShape 11"/>
          <p:cNvSpPr>
            <a:spLocks noChangeArrowheads="1"/>
          </p:cNvSpPr>
          <p:nvPr/>
        </p:nvSpPr>
        <p:spPr bwMode="auto">
          <a:xfrm>
            <a:off x="4930776" y="857232"/>
            <a:ext cx="3529012" cy="949314"/>
          </a:xfrm>
          <a:prstGeom prst="roundRect">
            <a:avLst>
              <a:gd name="adj" fmla="val 3069"/>
            </a:avLst>
          </a:prstGeom>
          <a:solidFill>
            <a:srgbClr val="FFFF99">
              <a:alpha val="10000"/>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16" name="Rectangle 5"/>
          <p:cNvSpPr>
            <a:spLocks noChangeArrowheads="1"/>
          </p:cNvSpPr>
          <p:nvPr/>
        </p:nvSpPr>
        <p:spPr bwMode="auto">
          <a:xfrm>
            <a:off x="4929190" y="5000636"/>
            <a:ext cx="4000528" cy="1477328"/>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Fabry-Perot interferometer</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   </a:t>
            </a:r>
            <a:r>
              <a:rPr kumimoji="1" lang="ja-JP" altLang="en-US" sz="1800" b="1" kern="1200" dirty="0">
                <a:solidFill>
                  <a:srgbClr val="FFFFFF"/>
                </a:solidFill>
                <a:latin typeface="Tahoma" pitchFamily="34" charset="0"/>
                <a:ea typeface="HGP創英角ｺﾞｼｯｸUB" pitchFamily="50" charset="-128"/>
                <a:cs typeface="+mn-cs"/>
              </a:rPr>
              <a:t>　</a:t>
            </a:r>
            <a:r>
              <a:rPr kumimoji="1" lang="ja-JP" altLang="en-US" sz="1800" kern="1200" dirty="0">
                <a:solidFill>
                  <a:srgbClr val="FFFFFF"/>
                </a:solidFill>
                <a:latin typeface="Tahoma" pitchFamily="34" charset="0"/>
                <a:ea typeface="HGP創英角ｺﾞｼｯｸUB" pitchFamily="50" charset="-128"/>
                <a:cs typeface="+mn-cs"/>
              </a:rPr>
              <a:t> </a:t>
            </a:r>
            <a:r>
              <a:rPr kumimoji="1" lang="en-US" altLang="ja-JP" sz="1800" kern="1200" dirty="0">
                <a:solidFill>
                  <a:srgbClr val="CCECFF"/>
                </a:solidFill>
                <a:latin typeface="Tahoma" pitchFamily="34" charset="0"/>
                <a:ea typeface="HGP創英角ｺﾞｼｯｸUB" pitchFamily="50" charset="-128"/>
                <a:cs typeface="+mn-cs"/>
              </a:rPr>
              <a:t>Finesse : 100</a:t>
            </a:r>
          </a:p>
          <a:p>
            <a:pPr algn="l" rtl="0" fontAlgn="base">
              <a:spcBef>
                <a:spcPct val="0"/>
              </a:spcBef>
              <a:spcAft>
                <a:spcPct val="0"/>
              </a:spcAft>
              <a:buClr>
                <a:srgbClr val="003366"/>
              </a:buClr>
              <a:buSzPct val="70000"/>
              <a:buFont typeface="Wingdings" pitchFamily="2" charset="2"/>
              <a:buNone/>
            </a:pPr>
            <a:r>
              <a:rPr kumimoji="1" lang="en-US" altLang="ja-JP" sz="1800" kern="1200" dirty="0">
                <a:solidFill>
                  <a:srgbClr val="CCECFF"/>
                </a:solidFill>
                <a:latin typeface="Tahoma" pitchFamily="34" charset="0"/>
                <a:ea typeface="HGP創英角ｺﾞｼｯｸUB" pitchFamily="50" charset="-128"/>
                <a:cs typeface="+mn-cs"/>
              </a:rPr>
              <a:t>   </a:t>
            </a:r>
            <a:r>
              <a:rPr kumimoji="1" lang="ja-JP" altLang="en-US" sz="1800" kern="1200" dirty="0">
                <a:solidFill>
                  <a:srgbClr val="CCECFF"/>
                </a:solidFill>
                <a:latin typeface="Tahoma" pitchFamily="34" charset="0"/>
                <a:ea typeface="HGP創英角ｺﾞｼｯｸUB" pitchFamily="50" charset="-128"/>
                <a:cs typeface="+mn-cs"/>
              </a:rPr>
              <a:t>　 </a:t>
            </a:r>
            <a:r>
              <a:rPr kumimoji="1" lang="en-US" altLang="ja-JP" sz="1800" kern="1200" dirty="0">
                <a:solidFill>
                  <a:srgbClr val="CCECFF"/>
                </a:solidFill>
                <a:latin typeface="Tahoma" pitchFamily="34" charset="0"/>
                <a:ea typeface="HGP創英角ｺﾞｼｯｸUB" pitchFamily="50" charset="-128"/>
                <a:cs typeface="+mn-cs"/>
              </a:rPr>
              <a:t>Length  : 30cm</a:t>
            </a:r>
          </a:p>
          <a:p>
            <a:pPr algn="l" rtl="0" fontAlgn="base">
              <a:spcBef>
                <a:spcPct val="0"/>
              </a:spcBef>
              <a:spcAft>
                <a:spcPct val="0"/>
              </a:spcAft>
              <a:buClr>
                <a:srgbClr val="003366"/>
              </a:buClr>
              <a:buSzPct val="70000"/>
              <a:buFont typeface="Wingdings" pitchFamily="2" charset="2"/>
              <a:buNone/>
            </a:pPr>
            <a:r>
              <a:rPr kumimoji="1" lang="en-US" altLang="ja-JP" sz="1800" kern="1200" dirty="0">
                <a:solidFill>
                  <a:srgbClr val="FFFFFF"/>
                </a:solidFill>
                <a:latin typeface="Tahoma" pitchFamily="34" charset="0"/>
                <a:ea typeface="HGP創英角ｺﾞｼｯｸUB" pitchFamily="50" charset="-128"/>
                <a:cs typeface="+mn-cs"/>
              </a:rPr>
              <a:t>    </a:t>
            </a:r>
            <a:r>
              <a:rPr kumimoji="1" lang="ja-JP" altLang="en-US" sz="1800" kern="1200" dirty="0">
                <a:solidFill>
                  <a:srgbClr val="FFFFFF"/>
                </a:solidFill>
                <a:latin typeface="Tahoma" pitchFamily="34" charset="0"/>
                <a:ea typeface="HGP創英角ｺﾞｼｯｸUB" pitchFamily="50" charset="-128"/>
                <a:cs typeface="+mn-cs"/>
              </a:rPr>
              <a:t>　</a:t>
            </a:r>
            <a:r>
              <a:rPr kumimoji="1" lang="en-US" altLang="ja-JP" sz="1800" kern="1200" dirty="0">
                <a:solidFill>
                  <a:srgbClr val="FFFFFF"/>
                </a:solidFill>
                <a:latin typeface="Tahoma" pitchFamily="34" charset="0"/>
                <a:ea typeface="HGP創英角ｺﾞｼｯｸUB" pitchFamily="50" charset="-128"/>
                <a:cs typeface="+mn-cs"/>
              </a:rPr>
              <a:t>Test mass : </a:t>
            </a:r>
            <a:r>
              <a:rPr kumimoji="1" lang="en-US" altLang="ja-JP" sz="1800" kern="1200" dirty="0" smtClean="0">
                <a:solidFill>
                  <a:srgbClr val="FFFFFF"/>
                </a:solidFill>
                <a:latin typeface="Tahoma" pitchFamily="34" charset="0"/>
                <a:ea typeface="HGP創英角ｺﾞｼｯｸUB" pitchFamily="50" charset="-128"/>
                <a:cs typeface="+mn-cs"/>
              </a:rPr>
              <a:t>~a few kg</a:t>
            </a:r>
            <a:endParaRPr kumimoji="1" lang="en-US" altLang="ja-JP" sz="1800" kern="1200" dirty="0">
              <a:solidFill>
                <a:srgbClr val="FFFFFF"/>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800" kern="1200" dirty="0">
                <a:solidFill>
                  <a:srgbClr val="FFFFFF"/>
                </a:solidFill>
                <a:latin typeface="Tahoma" pitchFamily="34" charset="0"/>
                <a:ea typeface="HGP創英角ｺﾞｼｯｸUB" pitchFamily="50" charset="-128"/>
                <a:cs typeface="+mn-cs"/>
              </a:rPr>
              <a:t>      Signal extraction by P</a:t>
            </a:r>
            <a:r>
              <a:rPr kumimoji="1" lang="en-US" altLang="ja-JP" sz="1800" b="1" kern="1200" dirty="0">
                <a:solidFill>
                  <a:srgbClr val="FFFFFF"/>
                </a:solidFill>
                <a:latin typeface="Tahoma" pitchFamily="34" charset="0"/>
                <a:ea typeface="HGP創英角ｺﾞｼｯｸUB" pitchFamily="50" charset="-128"/>
                <a:cs typeface="+mn-cs"/>
              </a:rPr>
              <a:t>DH</a:t>
            </a:r>
          </a:p>
        </p:txBody>
      </p:sp>
      <p:sp>
        <p:nvSpPr>
          <p:cNvPr id="20" name="Rectangle 9"/>
          <p:cNvSpPr>
            <a:spLocks noChangeArrowheads="1"/>
          </p:cNvSpPr>
          <p:nvPr/>
        </p:nvSpPr>
        <p:spPr bwMode="auto">
          <a:xfrm>
            <a:off x="5072066" y="883216"/>
            <a:ext cx="3643338" cy="923330"/>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CC"/>
                </a:solidFill>
                <a:latin typeface="Tahoma" pitchFamily="34" charset="0"/>
                <a:ea typeface="HGP創英角ｺﾞｼｯｸUB" pitchFamily="50" charset="-128"/>
                <a:cs typeface="+mn-cs"/>
              </a:rPr>
              <a:t>Drag-free control</a:t>
            </a:r>
          </a:p>
          <a:p>
            <a:pPr algn="l" rtl="0" fontAlgn="base">
              <a:spcBef>
                <a:spcPct val="0"/>
              </a:spcBef>
              <a:spcAft>
                <a:spcPct val="0"/>
              </a:spcAft>
              <a:buClr>
                <a:srgbClr val="003366"/>
              </a:buClr>
              <a:buSzPct val="70000"/>
              <a:buFont typeface="Wingdings" pitchFamily="2" charset="2"/>
              <a:buNone/>
            </a:pPr>
            <a:r>
              <a:rPr kumimoji="1" lang="en-US" altLang="ja-JP" sz="1800" kern="1200" dirty="0">
                <a:solidFill>
                  <a:srgbClr val="FFFFFF"/>
                </a:solidFill>
                <a:latin typeface="Tahoma" pitchFamily="34" charset="0"/>
                <a:ea typeface="HGP創英角ｺﾞｼｯｸUB" pitchFamily="50" charset="-128"/>
                <a:cs typeface="+mn-cs"/>
              </a:rPr>
              <a:t>    Local sensor signal </a:t>
            </a:r>
          </a:p>
          <a:p>
            <a:pPr algn="l" rtl="0" fontAlgn="base">
              <a:spcBef>
                <a:spcPct val="0"/>
              </a:spcBef>
              <a:spcAft>
                <a:spcPct val="0"/>
              </a:spcAft>
              <a:buClr>
                <a:srgbClr val="003366"/>
              </a:buClr>
              <a:buSzPct val="70000"/>
              <a:buFont typeface="Wingdings" pitchFamily="2" charset="2"/>
              <a:buNone/>
            </a:pPr>
            <a:r>
              <a:rPr kumimoji="1" lang="ja-JP" altLang="en-US" sz="1800" kern="1200" dirty="0">
                <a:solidFill>
                  <a:srgbClr val="FFFFFF"/>
                </a:solidFill>
                <a:latin typeface="Tahoma" pitchFamily="34" charset="0"/>
                <a:ea typeface="HGP創英角ｺﾞｼｯｸUB" pitchFamily="50" charset="-128"/>
                <a:cs typeface="+mn-cs"/>
              </a:rPr>
              <a:t>　　</a:t>
            </a:r>
            <a:r>
              <a:rPr kumimoji="1" lang="ja-JP" altLang="en-US" sz="1800" kern="1200" dirty="0">
                <a:solidFill>
                  <a:srgbClr val="FFFFFF"/>
                </a:solidFill>
                <a:latin typeface="Tahoma" pitchFamily="34" charset="0"/>
                <a:ea typeface="HGP創英角ｺﾞｼｯｸUB" pitchFamily="50" charset="-128"/>
                <a:cs typeface="+mn-cs"/>
                <a:sym typeface="Wingdings" pitchFamily="2" charset="2"/>
              </a:rPr>
              <a:t> </a:t>
            </a:r>
            <a:r>
              <a:rPr kumimoji="1" lang="en-US" altLang="ja-JP" sz="1800" kern="1200" dirty="0">
                <a:solidFill>
                  <a:srgbClr val="FFFFFF"/>
                </a:solidFill>
                <a:latin typeface="Tahoma" pitchFamily="34" charset="0"/>
                <a:ea typeface="HGP創英角ｺﾞｼｯｸUB" pitchFamily="50" charset="-128"/>
                <a:cs typeface="+mn-cs"/>
                <a:sym typeface="Wingdings" pitchFamily="2" charset="2"/>
              </a:rPr>
              <a:t>Feedback to </a:t>
            </a:r>
            <a:r>
              <a:rPr kumimoji="1" lang="en-US" altLang="ja-JP" sz="1800" kern="1200" dirty="0" smtClean="0">
                <a:solidFill>
                  <a:srgbClr val="FFFFFF"/>
                </a:solidFill>
                <a:latin typeface="Tahoma" pitchFamily="34" charset="0"/>
                <a:ea typeface="HGP創英角ｺﾞｼｯｸUB" pitchFamily="50" charset="-128"/>
                <a:cs typeface="+mn-cs"/>
                <a:sym typeface="Wingdings" pitchFamily="2" charset="2"/>
              </a:rPr>
              <a:t>thrusters</a:t>
            </a:r>
            <a:endParaRPr kumimoji="1" lang="en-US" altLang="ja-JP" sz="1800" kern="1200" dirty="0">
              <a:solidFill>
                <a:srgbClr val="FFFFFF"/>
              </a:solidFill>
              <a:latin typeface="Tahoma" pitchFamily="34" charset="0"/>
              <a:ea typeface="HGP創英角ｺﾞｼｯｸUB" pitchFamily="50" charset="-128"/>
              <a:cs typeface="+mn-cs"/>
            </a:endParaRPr>
          </a:p>
        </p:txBody>
      </p:sp>
      <p:sp>
        <p:nvSpPr>
          <p:cNvPr id="21" name="Rectangle 10"/>
          <p:cNvSpPr>
            <a:spLocks noChangeArrowheads="1"/>
          </p:cNvSpPr>
          <p:nvPr/>
        </p:nvSpPr>
        <p:spPr bwMode="auto">
          <a:xfrm>
            <a:off x="428596" y="928670"/>
            <a:ext cx="4357718" cy="646331"/>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Mission weight :  </a:t>
            </a:r>
            <a:r>
              <a:rPr kumimoji="1" lang="en-US" altLang="ja-JP" sz="1800" b="1" kern="1200" dirty="0" smtClean="0">
                <a:solidFill>
                  <a:srgbClr val="FFFFFF"/>
                </a:solidFill>
                <a:latin typeface="Tahoma" pitchFamily="34" charset="0"/>
                <a:ea typeface="HGP創英角ｺﾞｼｯｸUB" pitchFamily="50" charset="-128"/>
                <a:cs typeface="+mn-cs"/>
              </a:rPr>
              <a:t>~</a:t>
            </a:r>
            <a:r>
              <a:rPr lang="en-US" altLang="ja-JP" sz="1800" b="1" dirty="0" smtClean="0">
                <a:solidFill>
                  <a:srgbClr val="FFFFFF"/>
                </a:solidFill>
              </a:rPr>
              <a:t>20</a:t>
            </a:r>
            <a:r>
              <a:rPr kumimoji="1" lang="en-US" altLang="ja-JP" sz="1800" b="1" kern="1200" dirty="0" smtClean="0">
                <a:solidFill>
                  <a:srgbClr val="FFFFFF"/>
                </a:solidFill>
                <a:latin typeface="Tahoma" pitchFamily="34" charset="0"/>
                <a:ea typeface="HGP創英角ｺﾞｼｯｸUB" pitchFamily="50" charset="-128"/>
                <a:cs typeface="+mn-cs"/>
              </a:rPr>
              <a:t>0kg</a:t>
            </a:r>
            <a:endParaRPr kumimoji="1" lang="en-US" altLang="ja-JP" sz="1800" b="1" kern="1200" dirty="0">
              <a:solidFill>
                <a:srgbClr val="FFFFFF"/>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FFFFFF"/>
                </a:solidFill>
                <a:latin typeface="Tahoma" pitchFamily="34" charset="0"/>
                <a:ea typeface="HGP創英角ｺﾞｼｯｸUB" pitchFamily="50" charset="-128"/>
                <a:cs typeface="+mn-cs"/>
              </a:rPr>
              <a:t>Mission space   :  ~</a:t>
            </a:r>
            <a:r>
              <a:rPr kumimoji="1" lang="en-US" altLang="ja-JP" sz="1800" b="1" kern="1200" dirty="0" smtClean="0">
                <a:solidFill>
                  <a:srgbClr val="FFFFFF"/>
                </a:solidFill>
                <a:latin typeface="Tahoma" pitchFamily="34" charset="0"/>
                <a:ea typeface="HGP創英角ｺﾞｼｯｸUB" pitchFamily="50" charset="-128"/>
                <a:cs typeface="+mn-cs"/>
              </a:rPr>
              <a:t>95 </a:t>
            </a:r>
            <a:r>
              <a:rPr kumimoji="1" lang="en-US" altLang="ja-JP" sz="1800" b="1" kern="1200" dirty="0">
                <a:solidFill>
                  <a:srgbClr val="FFFFFF"/>
                </a:solidFill>
                <a:latin typeface="Tahoma" pitchFamily="34" charset="0"/>
                <a:ea typeface="HGP創英角ｺﾞｼｯｸUB" pitchFamily="50" charset="-128"/>
                <a:cs typeface="+mn-cs"/>
              </a:rPr>
              <a:t>x </a:t>
            </a:r>
            <a:r>
              <a:rPr kumimoji="1" lang="en-US" altLang="ja-JP" sz="1800" b="1" kern="1200" dirty="0" smtClean="0">
                <a:solidFill>
                  <a:srgbClr val="FFFFFF"/>
                </a:solidFill>
                <a:latin typeface="Tahoma" pitchFamily="34" charset="0"/>
                <a:ea typeface="HGP創英角ｺﾞｼｯｸUB" pitchFamily="50" charset="-128"/>
                <a:cs typeface="+mn-cs"/>
              </a:rPr>
              <a:t>95 </a:t>
            </a:r>
            <a:r>
              <a:rPr kumimoji="1" lang="en-US" altLang="ja-JP" sz="1800" b="1" kern="1200" dirty="0">
                <a:solidFill>
                  <a:srgbClr val="FFFFFF"/>
                </a:solidFill>
                <a:latin typeface="Tahoma" pitchFamily="34" charset="0"/>
                <a:ea typeface="HGP創英角ｺﾞｼｯｸUB" pitchFamily="50" charset="-128"/>
                <a:cs typeface="+mn-cs"/>
              </a:rPr>
              <a:t>x 90 cm</a:t>
            </a:r>
          </a:p>
        </p:txBody>
      </p:sp>
      <p:sp>
        <p:nvSpPr>
          <p:cNvPr id="24" name="Rectangle 7"/>
          <p:cNvSpPr>
            <a:spLocks noChangeArrowheads="1"/>
          </p:cNvSpPr>
          <p:nvPr/>
        </p:nvSpPr>
        <p:spPr bwMode="auto">
          <a:xfrm>
            <a:off x="714348" y="5157629"/>
            <a:ext cx="4071966" cy="1200329"/>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CCFFCC"/>
                </a:solidFill>
                <a:latin typeface="Tahoma" pitchFamily="34" charset="0"/>
                <a:ea typeface="HGP創英角ｺﾞｼｯｸUB" pitchFamily="50" charset="-128"/>
                <a:cs typeface="+mn-cs"/>
              </a:rPr>
              <a:t>Laser source </a:t>
            </a:r>
          </a:p>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000000"/>
                </a:solidFill>
                <a:latin typeface="Tahoma" pitchFamily="34" charset="0"/>
                <a:ea typeface="HGP創英角ｺﾞｼｯｸUB" pitchFamily="50" charset="-128"/>
                <a:cs typeface="+mn-cs"/>
              </a:rPr>
              <a:t>    </a:t>
            </a:r>
            <a:r>
              <a:rPr lang="en-US" altLang="ja-JP" sz="1800" dirty="0" smtClean="0">
                <a:solidFill>
                  <a:srgbClr val="FFFFFF"/>
                </a:solidFill>
              </a:rPr>
              <a:t>Yb</a:t>
            </a:r>
            <a:r>
              <a:rPr kumimoji="1" lang="en-US" altLang="ja-JP" sz="1800" kern="1200" dirty="0" smtClean="0">
                <a:solidFill>
                  <a:srgbClr val="FFFFFF"/>
                </a:solidFill>
              </a:rPr>
              <a:t>:YAG </a:t>
            </a:r>
            <a:r>
              <a:rPr kumimoji="1" lang="en-US" altLang="ja-JP" sz="1800" kern="1200" dirty="0">
                <a:solidFill>
                  <a:srgbClr val="FFFFFF"/>
                </a:solidFill>
              </a:rPr>
              <a:t>laser (</a:t>
            </a:r>
            <a:r>
              <a:rPr kumimoji="1" lang="en-US" altLang="ja-JP" sz="1800" kern="1200" dirty="0" smtClean="0">
                <a:solidFill>
                  <a:srgbClr val="FFFFFF"/>
                </a:solidFill>
              </a:rPr>
              <a:t>1030nm</a:t>
            </a:r>
            <a:r>
              <a:rPr kumimoji="1" lang="en-US" altLang="ja-JP" sz="1800" kern="1200" dirty="0">
                <a:solidFill>
                  <a:srgbClr val="FFFFFF"/>
                </a:solidFill>
              </a:rPr>
              <a:t>)</a:t>
            </a:r>
          </a:p>
          <a:p>
            <a:pPr algn="l" rtl="0" fontAlgn="base">
              <a:spcBef>
                <a:spcPct val="0"/>
              </a:spcBef>
              <a:spcAft>
                <a:spcPct val="0"/>
              </a:spcAft>
              <a:buClr>
                <a:srgbClr val="003366"/>
              </a:buClr>
              <a:buSzPct val="70000"/>
              <a:buFont typeface="Wingdings" pitchFamily="2" charset="2"/>
              <a:buNone/>
            </a:pPr>
            <a:r>
              <a:rPr kumimoji="1" lang="en-US" altLang="ja-JP" sz="1800" kern="1200" dirty="0">
                <a:solidFill>
                  <a:srgbClr val="000000"/>
                </a:solidFill>
              </a:rPr>
              <a:t>    </a:t>
            </a:r>
            <a:r>
              <a:rPr kumimoji="1" lang="en-US" altLang="ja-JP" sz="1800" kern="1200" dirty="0">
                <a:solidFill>
                  <a:srgbClr val="FFFFFF"/>
                </a:solidFill>
              </a:rPr>
              <a:t>Power : 25mW</a:t>
            </a:r>
          </a:p>
          <a:p>
            <a:pPr algn="l" rtl="0" fontAlgn="base">
              <a:spcBef>
                <a:spcPct val="0"/>
              </a:spcBef>
              <a:spcAft>
                <a:spcPct val="0"/>
              </a:spcAft>
              <a:buClr>
                <a:srgbClr val="003366"/>
              </a:buClr>
              <a:buSzPct val="70000"/>
              <a:buFont typeface="Wingdings" pitchFamily="2" charset="2"/>
              <a:buNone/>
            </a:pPr>
            <a:r>
              <a:rPr kumimoji="1" lang="en-US" altLang="ja-JP" sz="1800" kern="1200" dirty="0">
                <a:solidFill>
                  <a:srgbClr val="FFFFFF"/>
                </a:solidFill>
              </a:rPr>
              <a:t>    Freq. stab. by </a:t>
            </a:r>
            <a:r>
              <a:rPr kumimoji="1" lang="en-US" altLang="ja-JP" sz="1800" kern="1200" dirty="0" smtClean="0">
                <a:solidFill>
                  <a:srgbClr val="FFFFFF"/>
                </a:solidFill>
              </a:rPr>
              <a:t>Iodine abs. </a:t>
            </a:r>
            <a:r>
              <a:rPr lang="en-US" altLang="ja-JP" sz="1800" dirty="0" smtClean="0">
                <a:solidFill>
                  <a:srgbClr val="FFFFFF"/>
                </a:solidFill>
              </a:rPr>
              <a:t>line</a:t>
            </a:r>
            <a:endParaRPr kumimoji="1" lang="en-US" altLang="ja-JP" sz="1800" kern="1200" dirty="0">
              <a:solidFill>
                <a:srgbClr val="FFFFFF"/>
              </a:solidFill>
            </a:endParaRPr>
          </a:p>
        </p:txBody>
      </p:sp>
      <p:sp>
        <p:nvSpPr>
          <p:cNvPr id="14" name="Rectangle 10"/>
          <p:cNvSpPr>
            <a:spLocks noChangeArrowheads="1"/>
          </p:cNvSpPr>
          <p:nvPr/>
        </p:nvSpPr>
        <p:spPr bwMode="auto">
          <a:xfrm>
            <a:off x="3714744" y="1857364"/>
            <a:ext cx="1071570" cy="276999"/>
          </a:xfrm>
          <a:prstGeom prst="rect">
            <a:avLst/>
          </a:prstGeom>
          <a:noFill/>
          <a:ln w="15875">
            <a:noFill/>
            <a:miter lim="800000"/>
            <a:headEnd/>
            <a:tailEnd/>
          </a:ln>
          <a:effectLst/>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smtClean="0">
                <a:solidFill>
                  <a:srgbClr val="FFFFFF"/>
                </a:solidFill>
                <a:latin typeface="Tahoma" pitchFamily="34" charset="0"/>
                <a:ea typeface="HGP創英角ｺﾞｼｯｸUB" pitchFamily="50" charset="-128"/>
                <a:cs typeface="+mn-cs"/>
              </a:rPr>
              <a:t>Thruster</a:t>
            </a:r>
            <a:endParaRPr kumimoji="1" lang="en-US" altLang="ja-JP" sz="1200" b="1" kern="1200" dirty="0">
              <a:solidFill>
                <a:srgbClr val="FFFFFF"/>
              </a:solidFill>
              <a:latin typeface="Tahoma" pitchFamily="34" charset="0"/>
              <a:ea typeface="HGP創英角ｺﾞｼｯｸUB" pitchFamily="50"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1412776"/>
            <a:ext cx="4316879" cy="2880320"/>
          </a:xfrm>
          <a:prstGeom prst="rect">
            <a:avLst/>
          </a:prstGeom>
        </p:spPr>
      </p:pic>
      <p:sp>
        <p:nvSpPr>
          <p:cNvPr id="15" name="角丸四角形 14"/>
          <p:cNvSpPr/>
          <p:nvPr/>
        </p:nvSpPr>
        <p:spPr bwMode="auto">
          <a:xfrm>
            <a:off x="2529272" y="3663200"/>
            <a:ext cx="1368151" cy="477993"/>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33565" t="8445" r="28890" b="12890"/>
          <a:stretch/>
        </p:blipFill>
        <p:spPr>
          <a:xfrm>
            <a:off x="474868" y="2095981"/>
            <a:ext cx="1413361" cy="2220997"/>
          </a:xfrm>
          <a:prstGeom prst="rect">
            <a:avLst/>
          </a:prstGeom>
        </p:spPr>
      </p:pic>
      <p:sp>
        <p:nvSpPr>
          <p:cNvPr id="3" name="タイトル 2"/>
          <p:cNvSpPr>
            <a:spLocks noGrp="1"/>
          </p:cNvSpPr>
          <p:nvPr>
            <p:ph type="title"/>
          </p:nvPr>
        </p:nvSpPr>
        <p:spPr/>
        <p:txBody>
          <a:bodyPr/>
          <a:lstStyle/>
          <a:p>
            <a:r>
              <a:rPr lang="en-US" altLang="ja-JP" dirty="0" smtClean="0"/>
              <a:t>Interferometer Module</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pic>
        <p:nvPicPr>
          <p:cNvPr id="49" name="図 48" descr=":PICT00430.jpg"/>
          <p:cNvPicPr>
            <a:picLocks noChangeAspect="1"/>
          </p:cNvPicPr>
          <p:nvPr/>
        </p:nvPicPr>
        <p:blipFill>
          <a:blip r:embed="rId4" cstate="print"/>
          <a:srcRect/>
          <a:stretch>
            <a:fillRect/>
          </a:stretch>
        </p:blipFill>
        <p:spPr bwMode="auto">
          <a:xfrm>
            <a:off x="7022001" y="2744422"/>
            <a:ext cx="1877027" cy="1404657"/>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884168"/>
            <a:ext cx="2002972" cy="127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直線矢印コネクタ 28"/>
          <p:cNvCxnSpPr/>
          <p:nvPr/>
        </p:nvCxnSpPr>
        <p:spPr bwMode="auto">
          <a:xfrm flipH="1">
            <a:off x="5929312" y="3069488"/>
            <a:ext cx="1234976" cy="359512"/>
          </a:xfrm>
          <a:prstGeom prst="straightConnector1">
            <a:avLst/>
          </a:prstGeom>
          <a:solidFill>
            <a:srgbClr val="FAFFC9">
              <a:alpha val="50000"/>
            </a:srgbClr>
          </a:solidFill>
          <a:ln w="444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cxnSp>
        <p:nvCxnSpPr>
          <p:cNvPr id="50" name="直線矢印コネクタ 49"/>
          <p:cNvCxnSpPr/>
          <p:nvPr/>
        </p:nvCxnSpPr>
        <p:spPr bwMode="auto">
          <a:xfrm flipH="1" flipV="1">
            <a:off x="4149452" y="2222873"/>
            <a:ext cx="2872550" cy="521549"/>
          </a:xfrm>
          <a:prstGeom prst="straightConnector1">
            <a:avLst/>
          </a:prstGeom>
          <a:solidFill>
            <a:srgbClr val="FAFFC9">
              <a:alpha val="50000"/>
            </a:srgbClr>
          </a:solidFill>
          <a:ln w="444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cxnSp>
        <p:nvCxnSpPr>
          <p:cNvPr id="51" name="直線矢印コネクタ 50"/>
          <p:cNvCxnSpPr/>
          <p:nvPr/>
        </p:nvCxnSpPr>
        <p:spPr bwMode="auto">
          <a:xfrm flipV="1">
            <a:off x="1888229" y="1880797"/>
            <a:ext cx="1101943" cy="342075"/>
          </a:xfrm>
          <a:prstGeom prst="straightConnector1">
            <a:avLst/>
          </a:prstGeom>
          <a:solidFill>
            <a:srgbClr val="FAFFC9">
              <a:alpha val="50000"/>
            </a:srgbClr>
          </a:solidFill>
          <a:ln w="444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sp>
        <p:nvSpPr>
          <p:cNvPr id="52" name="Text Box 5"/>
          <p:cNvSpPr txBox="1">
            <a:spLocks noChangeArrowheads="1"/>
          </p:cNvSpPr>
          <p:nvPr/>
        </p:nvSpPr>
        <p:spPr bwMode="auto">
          <a:xfrm>
            <a:off x="383821" y="902972"/>
            <a:ext cx="16404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IO Optics</a:t>
            </a:r>
          </a:p>
        </p:txBody>
      </p:sp>
      <p:sp>
        <p:nvSpPr>
          <p:cNvPr id="53" name="Text Box 5"/>
          <p:cNvSpPr txBox="1">
            <a:spLocks noChangeArrowheads="1"/>
          </p:cNvSpPr>
          <p:nvPr/>
        </p:nvSpPr>
        <p:spPr bwMode="auto">
          <a:xfrm>
            <a:off x="6976960" y="1331475"/>
            <a:ext cx="20917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Test mass module</a:t>
            </a:r>
          </a:p>
        </p:txBody>
      </p:sp>
      <p:sp>
        <p:nvSpPr>
          <p:cNvPr id="54" name="Text Box 5"/>
          <p:cNvSpPr txBox="1">
            <a:spLocks noChangeArrowheads="1"/>
          </p:cNvSpPr>
          <p:nvPr/>
        </p:nvSpPr>
        <p:spPr bwMode="auto">
          <a:xfrm>
            <a:off x="490129" y="4700381"/>
            <a:ext cx="19556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Quad-RFPD</a:t>
            </a:r>
          </a:p>
        </p:txBody>
      </p:sp>
      <p:sp>
        <p:nvSpPr>
          <p:cNvPr id="55" name="Text Box 5"/>
          <p:cNvSpPr txBox="1">
            <a:spLocks noChangeArrowheads="1"/>
          </p:cNvSpPr>
          <p:nvPr/>
        </p:nvSpPr>
        <p:spPr bwMode="auto">
          <a:xfrm>
            <a:off x="4932040" y="4725144"/>
            <a:ext cx="192201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SpW signal-processing</a:t>
            </a:r>
          </a:p>
          <a:p>
            <a:pPr>
              <a:buFontTx/>
              <a:buNone/>
            </a:pPr>
            <a:r>
              <a:rPr lang="en-US" altLang="ja-JP" sz="1800" dirty="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 </a:t>
            </a: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board</a:t>
            </a:r>
          </a:p>
        </p:txBody>
      </p:sp>
      <p:sp>
        <p:nvSpPr>
          <p:cNvPr id="62" name="Text Box 5"/>
          <p:cNvSpPr txBox="1">
            <a:spLocks noChangeArrowheads="1"/>
          </p:cNvSpPr>
          <p:nvPr/>
        </p:nvSpPr>
        <p:spPr bwMode="auto">
          <a:xfrm>
            <a:off x="3347864" y="1043444"/>
            <a:ext cx="25202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Interferometer Module</a:t>
            </a:r>
          </a:p>
        </p:txBody>
      </p:sp>
      <p:sp>
        <p:nvSpPr>
          <p:cNvPr id="63" name="Text Box 5"/>
          <p:cNvSpPr txBox="1">
            <a:spLocks noChangeArrowheads="1"/>
          </p:cNvSpPr>
          <p:nvPr/>
        </p:nvSpPr>
        <p:spPr bwMode="auto">
          <a:xfrm>
            <a:off x="2596062" y="3605100"/>
            <a:ext cx="15121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IFO length</a:t>
            </a:r>
          </a:p>
          <a:p>
            <a:pPr>
              <a:buFontTx/>
              <a:buNone/>
            </a:pPr>
            <a:r>
              <a:rPr lang="en-US" altLang="ja-JP" sz="1600" dirty="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 </a:t>
            </a: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  </a:t>
            </a:r>
            <a:r>
              <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~30cm</a:t>
            </a:r>
          </a:p>
        </p:txBody>
      </p:sp>
      <p:cxnSp>
        <p:nvCxnSpPr>
          <p:cNvPr id="64" name="直線矢印コネクタ 63"/>
          <p:cNvCxnSpPr/>
          <p:nvPr/>
        </p:nvCxnSpPr>
        <p:spPr bwMode="auto">
          <a:xfrm>
            <a:off x="3416271" y="2852936"/>
            <a:ext cx="1296144" cy="1080120"/>
          </a:xfrm>
          <a:prstGeom prst="straightConnector1">
            <a:avLst/>
          </a:prstGeom>
          <a:solidFill>
            <a:srgbClr val="FAFFC9">
              <a:alpha val="50000"/>
            </a:srgbClr>
          </a:solidFill>
          <a:ln w="31750" cap="flat" cmpd="sng" algn="ctr">
            <a:solidFill>
              <a:srgbClr val="FFFF00"/>
            </a:solidFill>
            <a:prstDash val="solid"/>
            <a:round/>
            <a:headEnd type="arrow" w="med" len="med"/>
            <a:tailEnd type="arrow"/>
          </a:ln>
          <a:effectLst>
            <a:outerShdw blurRad="50800" dist="38100" dir="2700000" algn="tl" rotWithShape="0">
              <a:prstClr val="black">
                <a:alpha val="40000"/>
              </a:prstClr>
            </a:outerShdw>
          </a:effectLst>
        </p:spPr>
      </p:cxnSp>
      <p:sp>
        <p:nvSpPr>
          <p:cNvPr id="35" name="Text Box 5"/>
          <p:cNvSpPr txBox="1">
            <a:spLocks noChangeArrowheads="1"/>
          </p:cNvSpPr>
          <p:nvPr/>
        </p:nvSpPr>
        <p:spPr bwMode="auto">
          <a:xfrm>
            <a:off x="323528" y="5085184"/>
            <a:ext cx="24372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Quadrant PD + </a:t>
            </a:r>
            <a:r>
              <a:rPr lang="en-US" altLang="ja-JP" sz="1800" dirty="0" err="1"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Demod</a:t>
            </a: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 </a:t>
            </a:r>
            <a:r>
              <a:rPr lang="en-US" altLang="ja-JP" sz="1800" dirty="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c</a:t>
            </a: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ircuits for</a:t>
            </a:r>
          </a:p>
          <a:p>
            <a:pPr>
              <a:buFontTx/>
              <a:buNone/>
            </a:pPr>
            <a:r>
              <a:rPr lang="ja-JP" altLang="en-US"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 </a:t>
            </a: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length and alignment</a:t>
            </a:r>
          </a:p>
          <a:p>
            <a:pPr>
              <a:buFontTx/>
              <a:buNone/>
            </a:pPr>
            <a:r>
              <a:rPr lang="en-US" altLang="ja-JP" sz="1800" dirty="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 </a:t>
            </a: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 control signals</a:t>
            </a:r>
            <a:endParaRPr lang="en-US" altLang="ja-JP" sz="1800" dirty="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36" name="Text Box 5"/>
          <p:cNvSpPr txBox="1">
            <a:spLocks noChangeArrowheads="1"/>
          </p:cNvSpPr>
          <p:nvPr/>
        </p:nvSpPr>
        <p:spPr bwMode="auto">
          <a:xfrm>
            <a:off x="283772" y="1196752"/>
            <a:ext cx="216024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Monolithic opt. bench by silicate bonding</a:t>
            </a:r>
          </a:p>
        </p:txBody>
      </p:sp>
      <p:sp>
        <p:nvSpPr>
          <p:cNvPr id="37" name="Text Box 5"/>
          <p:cNvSpPr txBox="1">
            <a:spLocks noChangeArrowheads="1"/>
          </p:cNvSpPr>
          <p:nvPr/>
        </p:nvSpPr>
        <p:spPr bwMode="auto">
          <a:xfrm>
            <a:off x="7022001" y="1745833"/>
            <a:ext cx="187702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TM, Capacitive Sensor/Actuator,</a:t>
            </a:r>
            <a:r>
              <a:rPr lang="ja-JP" altLang="en-US"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 </a:t>
            </a: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Launch lock</a:t>
            </a:r>
          </a:p>
        </p:txBody>
      </p:sp>
      <p:sp>
        <p:nvSpPr>
          <p:cNvPr id="38" name="Text Box 5"/>
          <p:cNvSpPr txBox="1">
            <a:spLocks noChangeArrowheads="1"/>
          </p:cNvSpPr>
          <p:nvPr/>
        </p:nvSpPr>
        <p:spPr bwMode="auto">
          <a:xfrm>
            <a:off x="5082248" y="5658229"/>
            <a:ext cx="16499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SpW FPGA +</a:t>
            </a:r>
          </a:p>
          <a:p>
            <a:pPr>
              <a:buFontTx/>
              <a:buNone/>
            </a:pPr>
            <a:r>
              <a:rPr lang="en-US" altLang="ja-JP" sz="1800" dirty="0" smtClean="0">
                <a:solidFill>
                  <a:srgbClr val="FFFFFF"/>
                </a:solidFill>
                <a:effectLst>
                  <a:outerShdw blurRad="38100" dist="38100" dir="2700000" algn="tl">
                    <a:srgbClr val="000000">
                      <a:alpha val="43137"/>
                    </a:srgbClr>
                  </a:outerShdw>
                </a:effectLst>
                <a:latin typeface="Tahoma" pitchFamily="34" charset="0"/>
                <a:ea typeface="HGP創英角ｺﾞｼｯｸUB" pitchFamily="50" charset="-128"/>
              </a:rPr>
              <a:t>16bit AD/DA </a:t>
            </a:r>
          </a:p>
        </p:txBody>
      </p:sp>
      <p:pic>
        <p:nvPicPr>
          <p:cNvPr id="13066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5170" y="4755118"/>
            <a:ext cx="1826822" cy="144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角丸四角形 39"/>
          <p:cNvSpPr/>
          <p:nvPr/>
        </p:nvSpPr>
        <p:spPr bwMode="auto">
          <a:xfrm>
            <a:off x="357536" y="4582869"/>
            <a:ext cx="4218880" cy="1726451"/>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ffectLst>
                <a:outerShdw blurRad="38100" dist="38100" dir="2700000" algn="tl">
                  <a:srgbClr val="000000">
                    <a:alpha val="43137"/>
                  </a:srgbClr>
                </a:outerShdw>
              </a:effectLst>
            </a:endParaRPr>
          </a:p>
        </p:txBody>
      </p:sp>
      <p:sp>
        <p:nvSpPr>
          <p:cNvPr id="42" name="角丸四角形 41"/>
          <p:cNvSpPr/>
          <p:nvPr/>
        </p:nvSpPr>
        <p:spPr bwMode="auto">
          <a:xfrm>
            <a:off x="4875040" y="4715389"/>
            <a:ext cx="3966188" cy="1593931"/>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ffectLst>
                <a:outerShdw blurRad="38100" dist="38100" dir="2700000" algn="tl">
                  <a:srgbClr val="000000">
                    <a:alpha val="43137"/>
                  </a:srgbClr>
                </a:outerShdw>
              </a:effectLst>
            </a:endParaRPr>
          </a:p>
        </p:txBody>
      </p:sp>
      <p:sp>
        <p:nvSpPr>
          <p:cNvPr id="43" name="角丸四角形 42"/>
          <p:cNvSpPr/>
          <p:nvPr/>
        </p:nvSpPr>
        <p:spPr bwMode="auto">
          <a:xfrm>
            <a:off x="6908196" y="1259468"/>
            <a:ext cx="2128300" cy="2961620"/>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ffectLst>
                <a:outerShdw blurRad="38100" dist="38100" dir="2700000" algn="tl">
                  <a:srgbClr val="000000">
                    <a:alpha val="43137"/>
                  </a:srgbClr>
                </a:outerShdw>
              </a:effectLst>
            </a:endParaRPr>
          </a:p>
        </p:txBody>
      </p:sp>
      <p:sp>
        <p:nvSpPr>
          <p:cNvPr id="44" name="角丸四角形 43"/>
          <p:cNvSpPr/>
          <p:nvPr/>
        </p:nvSpPr>
        <p:spPr bwMode="auto">
          <a:xfrm>
            <a:off x="283460" y="836713"/>
            <a:ext cx="1767334" cy="3554896"/>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ffectLst>
                <a:outerShdw blurRad="38100" dist="38100" dir="2700000" algn="tl">
                  <a:srgbClr val="000000">
                    <a:alpha val="43137"/>
                  </a:srgbClr>
                </a:outerShdw>
              </a:effectLst>
            </a:endParaRPr>
          </a:p>
        </p:txBody>
      </p:sp>
      <p:sp>
        <p:nvSpPr>
          <p:cNvPr id="45" name="角丸四角形 44"/>
          <p:cNvSpPr/>
          <p:nvPr/>
        </p:nvSpPr>
        <p:spPr bwMode="auto">
          <a:xfrm>
            <a:off x="2182484" y="998847"/>
            <a:ext cx="4571824" cy="3392761"/>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ffectLst>
                <a:outerShdw blurRad="38100" dist="38100" dir="2700000" algn="tl">
                  <a:srgbClr val="000000">
                    <a:alpha val="43137"/>
                  </a:srgbClr>
                </a:outerShdw>
              </a:effectLst>
            </a:endParaRPr>
          </a:p>
        </p:txBody>
      </p:sp>
      <p:cxnSp>
        <p:nvCxnSpPr>
          <p:cNvPr id="56" name="直線矢印コネクタ 55"/>
          <p:cNvCxnSpPr/>
          <p:nvPr/>
        </p:nvCxnSpPr>
        <p:spPr bwMode="auto">
          <a:xfrm flipV="1">
            <a:off x="1951198" y="4179987"/>
            <a:ext cx="464163" cy="427349"/>
          </a:xfrm>
          <a:prstGeom prst="straightConnector1">
            <a:avLst/>
          </a:prstGeom>
          <a:solidFill>
            <a:srgbClr val="FAFFC9">
              <a:alpha val="50000"/>
            </a:srgbClr>
          </a:solidFill>
          <a:ln w="444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cxnSp>
        <p:nvCxnSpPr>
          <p:cNvPr id="57" name="直線矢印コネクタ 56"/>
          <p:cNvCxnSpPr/>
          <p:nvPr/>
        </p:nvCxnSpPr>
        <p:spPr bwMode="auto">
          <a:xfrm flipH="1" flipV="1">
            <a:off x="5585727" y="4077073"/>
            <a:ext cx="570449" cy="682664"/>
          </a:xfrm>
          <a:prstGeom prst="straightConnector1">
            <a:avLst/>
          </a:prstGeom>
          <a:solidFill>
            <a:srgbClr val="FAFFC9">
              <a:alpha val="50000"/>
            </a:srgbClr>
          </a:solidFill>
          <a:ln w="444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1874349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Frequency Stabilization Module</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16" name="Rectangle 32"/>
          <p:cNvSpPr>
            <a:spLocks noChangeArrowheads="1"/>
          </p:cNvSpPr>
          <p:nvPr/>
        </p:nvSpPr>
        <p:spPr bwMode="auto">
          <a:xfrm>
            <a:off x="624483" y="1340768"/>
            <a:ext cx="8195989" cy="1421928"/>
          </a:xfrm>
          <a:prstGeom prst="rect">
            <a:avLst/>
          </a:prstGeom>
          <a:noFill/>
          <a:ln w="15875">
            <a:noFill/>
            <a:miter lim="800000"/>
            <a:headEnd/>
            <a:tailEnd/>
          </a:ln>
          <a:effectLst/>
        </p:spPr>
        <p:txBody>
          <a:bodyPr wrap="square">
            <a:spAutoFit/>
          </a:bodyPr>
          <a:lstStyle/>
          <a:p>
            <a:pPr algn="l">
              <a:lnSpc>
                <a:spcPct val="120000"/>
              </a:lnSpc>
              <a:buFontTx/>
              <a:buNone/>
            </a:pPr>
            <a:r>
              <a:rPr lang="en-US" altLang="ja-JP" dirty="0" smtClean="0">
                <a:solidFill>
                  <a:srgbClr val="FFFFFF"/>
                </a:solidFill>
                <a:effectLst>
                  <a:outerShdw blurRad="38100" dist="38100" dir="2700000" algn="tl">
                    <a:srgbClr val="000000">
                      <a:alpha val="43137"/>
                    </a:srgbClr>
                  </a:outerShdw>
                </a:effectLst>
              </a:rPr>
              <a:t>- Use absorption line of Iodine molecule.</a:t>
            </a:r>
          </a:p>
          <a:p>
            <a:pPr algn="l">
              <a:lnSpc>
                <a:spcPct val="120000"/>
              </a:lnSpc>
              <a:buFontTx/>
              <a:buNone/>
            </a:pPr>
            <a:r>
              <a:rPr lang="en-US" altLang="ja-JP" dirty="0" smtClean="0">
                <a:solidFill>
                  <a:srgbClr val="FFFFFF"/>
                </a:solidFill>
                <a:effectLst>
                  <a:outerShdw blurRad="38100" dist="38100" dir="2700000" algn="tl">
                    <a:srgbClr val="000000">
                      <a:alpha val="43137"/>
                    </a:srgbClr>
                  </a:outerShdw>
                </a:effectLst>
              </a:rPr>
              <a:t>- Satisfy requirement</a:t>
            </a: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(0.5 Hz/Hz</a:t>
            </a:r>
            <a:r>
              <a:rPr lang="en-US" altLang="ja-JP" baseline="30000" dirty="0" smtClean="0">
                <a:solidFill>
                  <a:srgbClr val="FFFFFF"/>
                </a:solidFill>
                <a:effectLst>
                  <a:outerShdw blurRad="38100" dist="38100" dir="2700000" algn="tl">
                    <a:srgbClr val="000000">
                      <a:alpha val="43137"/>
                    </a:srgbClr>
                  </a:outerShdw>
                </a:effectLst>
              </a:rPr>
              <a:t>1/2</a:t>
            </a:r>
            <a:r>
              <a:rPr lang="en-US" altLang="ja-JP" dirty="0" smtClean="0">
                <a:solidFill>
                  <a:srgbClr val="FFFFFF"/>
                </a:solidFill>
                <a:effectLst>
                  <a:outerShdw blurRad="38100" dist="38100" dir="2700000" algn="tl">
                    <a:srgbClr val="000000">
                      <a:alpha val="43137"/>
                    </a:srgbClr>
                  </a:outerShdw>
                </a:effectLst>
              </a:rPr>
              <a:t>) </a:t>
            </a:r>
          </a:p>
          <a:p>
            <a:pPr algn="l">
              <a:lnSpc>
                <a:spcPct val="12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in error-signal measurement.</a:t>
            </a:r>
          </a:p>
        </p:txBody>
      </p:sp>
      <p:sp>
        <p:nvSpPr>
          <p:cNvPr id="34" name="Rectangle 32"/>
          <p:cNvSpPr>
            <a:spLocks noChangeArrowheads="1"/>
          </p:cNvSpPr>
          <p:nvPr/>
        </p:nvSpPr>
        <p:spPr bwMode="auto">
          <a:xfrm>
            <a:off x="257541" y="833078"/>
            <a:ext cx="8564413" cy="535531"/>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dirty="0" smtClean="0">
                <a:solidFill>
                  <a:srgbClr val="FFFFFF"/>
                </a:solidFill>
                <a:effectLst>
                  <a:outerShdw blurRad="38100" dist="38100" dir="2700000" algn="tl">
                    <a:srgbClr val="000000">
                      <a:alpha val="43137"/>
                    </a:srgbClr>
                  </a:outerShdw>
                </a:effectLst>
              </a:rPr>
              <a:t>・</a:t>
            </a:r>
            <a:r>
              <a:rPr lang="en-US" altLang="ja-JP" dirty="0" smtClean="0">
                <a:solidFill>
                  <a:srgbClr val="FFFFFF"/>
                </a:solidFill>
                <a:effectLst>
                  <a:outerShdw blurRad="38100" dist="38100" dir="2700000" algn="tl">
                    <a:srgbClr val="000000">
                      <a:alpha val="43137"/>
                    </a:srgbClr>
                  </a:outerShdw>
                </a:effectLst>
              </a:rPr>
              <a:t>Frequency Stabilization module BBM2</a:t>
            </a:r>
            <a:r>
              <a:rPr lang="ja-JP" altLang="en-US" dirty="0" smtClean="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(at UEC)</a:t>
            </a:r>
            <a:endParaRPr lang="ja-JP" altLang="en-US" dirty="0">
              <a:solidFill>
                <a:srgbClr val="FFFFFF"/>
              </a:solidFill>
              <a:effectLst>
                <a:outerShdw blurRad="38100" dist="38100" dir="2700000" algn="tl">
                  <a:srgbClr val="000000">
                    <a:alpha val="43137"/>
                  </a:srgbClr>
                </a:outerShdw>
              </a:effectLst>
            </a:endParaRPr>
          </a:p>
        </p:txBody>
      </p:sp>
      <p:pic>
        <p:nvPicPr>
          <p:cNvPr id="38" name="図 37"/>
          <p:cNvPicPr>
            <a:picLocks noChangeAspect="1"/>
          </p:cNvPicPr>
          <p:nvPr/>
        </p:nvPicPr>
        <p:blipFill>
          <a:blip r:embed="rId2" cstate="print">
            <a:extLst>
              <a:ext uri="{28A0092B-C50C-407E-A947-70E740481C1C}">
                <a14:useLocalDpi xmlns:a14="http://schemas.microsoft.com/office/drawing/2010/main" val="0"/>
              </a:ext>
            </a:extLst>
          </a:blip>
          <a:srcRect t="28409" b="3760"/>
          <a:stretch>
            <a:fillRect/>
          </a:stretch>
        </p:blipFill>
        <p:spPr bwMode="auto">
          <a:xfrm>
            <a:off x="3698317" y="3834544"/>
            <a:ext cx="4942641" cy="2519375"/>
          </a:xfrm>
          <a:prstGeom prst="rect">
            <a:avLst/>
          </a:prstGeom>
          <a:noFill/>
          <a:ln>
            <a:noFill/>
          </a:ln>
        </p:spPr>
      </p:pic>
      <p:pic>
        <p:nvPicPr>
          <p:cNvPr id="39" name="図 3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365104"/>
            <a:ext cx="2999840" cy="1840526"/>
          </a:xfrm>
          <a:prstGeom prst="rect">
            <a:avLst/>
          </a:prstGeom>
          <a:noFill/>
          <a:ln>
            <a:noFill/>
          </a:ln>
        </p:spPr>
      </p:pic>
      <p:sp>
        <p:nvSpPr>
          <p:cNvPr id="40" name="角丸四角形 39"/>
          <p:cNvSpPr/>
          <p:nvPr/>
        </p:nvSpPr>
        <p:spPr bwMode="auto">
          <a:xfrm>
            <a:off x="5817355" y="4632729"/>
            <a:ext cx="468030" cy="288032"/>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41" name="Text Box 5"/>
          <p:cNvSpPr txBox="1">
            <a:spLocks noChangeArrowheads="1"/>
          </p:cNvSpPr>
          <p:nvPr/>
        </p:nvSpPr>
        <p:spPr bwMode="auto">
          <a:xfrm>
            <a:off x="5783689" y="4626632"/>
            <a:ext cx="6250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4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TEC</a:t>
            </a:r>
          </a:p>
        </p:txBody>
      </p:sp>
      <p:sp>
        <p:nvSpPr>
          <p:cNvPr id="43" name="角丸四角形 42"/>
          <p:cNvSpPr/>
          <p:nvPr/>
        </p:nvSpPr>
        <p:spPr bwMode="auto">
          <a:xfrm>
            <a:off x="7977595" y="4785129"/>
            <a:ext cx="468030" cy="288032"/>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44" name="Text Box 5"/>
          <p:cNvSpPr txBox="1">
            <a:spLocks noChangeArrowheads="1"/>
          </p:cNvSpPr>
          <p:nvPr/>
        </p:nvSpPr>
        <p:spPr bwMode="auto">
          <a:xfrm>
            <a:off x="7943929" y="4779032"/>
            <a:ext cx="6250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4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PBS</a:t>
            </a:r>
          </a:p>
        </p:txBody>
      </p:sp>
      <p:sp>
        <p:nvSpPr>
          <p:cNvPr id="45" name="角丸四角形 44"/>
          <p:cNvSpPr/>
          <p:nvPr/>
        </p:nvSpPr>
        <p:spPr bwMode="auto">
          <a:xfrm>
            <a:off x="8215808" y="5149852"/>
            <a:ext cx="599115" cy="498124"/>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46" name="Text Box 5"/>
          <p:cNvSpPr txBox="1">
            <a:spLocks noChangeArrowheads="1"/>
          </p:cNvSpPr>
          <p:nvPr/>
        </p:nvSpPr>
        <p:spPr bwMode="auto">
          <a:xfrm>
            <a:off x="8208912" y="5130688"/>
            <a:ext cx="7555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4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Prism Mirror</a:t>
            </a:r>
          </a:p>
        </p:txBody>
      </p:sp>
      <p:sp>
        <p:nvSpPr>
          <p:cNvPr id="47" name="角丸四角形 46"/>
          <p:cNvSpPr/>
          <p:nvPr/>
        </p:nvSpPr>
        <p:spPr bwMode="auto">
          <a:xfrm>
            <a:off x="3850089" y="3912649"/>
            <a:ext cx="468030" cy="288032"/>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48" name="Text Box 5"/>
          <p:cNvSpPr txBox="1">
            <a:spLocks noChangeArrowheads="1"/>
          </p:cNvSpPr>
          <p:nvPr/>
        </p:nvSpPr>
        <p:spPr bwMode="auto">
          <a:xfrm>
            <a:off x="3816423" y="3906552"/>
            <a:ext cx="6250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4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AOM</a:t>
            </a:r>
          </a:p>
        </p:txBody>
      </p:sp>
      <p:sp>
        <p:nvSpPr>
          <p:cNvPr id="49" name="角丸四角形 48"/>
          <p:cNvSpPr/>
          <p:nvPr/>
        </p:nvSpPr>
        <p:spPr bwMode="auto">
          <a:xfrm>
            <a:off x="4521211" y="5477080"/>
            <a:ext cx="468030" cy="288032"/>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50" name="Text Box 5"/>
          <p:cNvSpPr txBox="1">
            <a:spLocks noChangeArrowheads="1"/>
          </p:cNvSpPr>
          <p:nvPr/>
        </p:nvSpPr>
        <p:spPr bwMode="auto">
          <a:xfrm>
            <a:off x="4487545" y="5470983"/>
            <a:ext cx="6250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4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PBS</a:t>
            </a:r>
          </a:p>
        </p:txBody>
      </p:sp>
      <p:sp>
        <p:nvSpPr>
          <p:cNvPr id="51" name="角丸四角形 50"/>
          <p:cNvSpPr/>
          <p:nvPr/>
        </p:nvSpPr>
        <p:spPr bwMode="auto">
          <a:xfrm>
            <a:off x="5695001" y="5701530"/>
            <a:ext cx="686414" cy="272062"/>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52" name="Text Box 5"/>
          <p:cNvSpPr txBox="1">
            <a:spLocks noChangeArrowheads="1"/>
          </p:cNvSpPr>
          <p:nvPr/>
        </p:nvSpPr>
        <p:spPr bwMode="auto">
          <a:xfrm>
            <a:off x="5661335" y="5696872"/>
            <a:ext cx="8640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4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I2 Cell</a:t>
            </a:r>
          </a:p>
        </p:txBody>
      </p:sp>
      <p:sp>
        <p:nvSpPr>
          <p:cNvPr id="60" name="角丸四角形 59"/>
          <p:cNvSpPr/>
          <p:nvPr/>
        </p:nvSpPr>
        <p:spPr bwMode="auto">
          <a:xfrm>
            <a:off x="3463280" y="4842656"/>
            <a:ext cx="599115" cy="498124"/>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61" name="Text Box 5"/>
          <p:cNvSpPr txBox="1">
            <a:spLocks noChangeArrowheads="1"/>
          </p:cNvSpPr>
          <p:nvPr/>
        </p:nvSpPr>
        <p:spPr bwMode="auto">
          <a:xfrm>
            <a:off x="3456383" y="4823492"/>
            <a:ext cx="10740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4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Prism Mirror</a:t>
            </a:r>
          </a:p>
        </p:txBody>
      </p:sp>
      <p:sp>
        <p:nvSpPr>
          <p:cNvPr id="65" name="角丸四角形 64"/>
          <p:cNvSpPr/>
          <p:nvPr/>
        </p:nvSpPr>
        <p:spPr bwMode="auto">
          <a:xfrm>
            <a:off x="4210656" y="4338600"/>
            <a:ext cx="599115" cy="288032"/>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67" name="Text Box 5"/>
          <p:cNvSpPr txBox="1">
            <a:spLocks noChangeArrowheads="1"/>
          </p:cNvSpPr>
          <p:nvPr/>
        </p:nvSpPr>
        <p:spPr bwMode="auto">
          <a:xfrm>
            <a:off x="4176463" y="4319436"/>
            <a:ext cx="1074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4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Mirror</a:t>
            </a:r>
          </a:p>
        </p:txBody>
      </p:sp>
      <p:sp>
        <p:nvSpPr>
          <p:cNvPr id="68" name="角丸四角形 67"/>
          <p:cNvSpPr/>
          <p:nvPr/>
        </p:nvSpPr>
        <p:spPr bwMode="auto">
          <a:xfrm>
            <a:off x="8337635" y="3964912"/>
            <a:ext cx="468030" cy="288032"/>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69" name="Text Box 5"/>
          <p:cNvSpPr txBox="1">
            <a:spLocks noChangeArrowheads="1"/>
          </p:cNvSpPr>
          <p:nvPr/>
        </p:nvSpPr>
        <p:spPr bwMode="auto">
          <a:xfrm>
            <a:off x="8303969" y="3958815"/>
            <a:ext cx="6250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4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PC</a:t>
            </a:r>
          </a:p>
        </p:txBody>
      </p:sp>
      <p:cxnSp>
        <p:nvCxnSpPr>
          <p:cNvPr id="70" name="直線矢印コネクタ 69"/>
          <p:cNvCxnSpPr/>
          <p:nvPr/>
        </p:nvCxnSpPr>
        <p:spPr bwMode="auto">
          <a:xfrm>
            <a:off x="8150551" y="3766304"/>
            <a:ext cx="192291" cy="364740"/>
          </a:xfrm>
          <a:prstGeom prst="straightConnector1">
            <a:avLst/>
          </a:prstGeom>
          <a:solidFill>
            <a:srgbClr val="FAFFC9">
              <a:alpha val="50000"/>
            </a:srgbClr>
          </a:solidFill>
          <a:ln w="444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cxnSp>
        <p:nvCxnSpPr>
          <p:cNvPr id="71" name="直線矢印コネクタ 70"/>
          <p:cNvCxnSpPr/>
          <p:nvPr/>
        </p:nvCxnSpPr>
        <p:spPr bwMode="auto">
          <a:xfrm>
            <a:off x="3776485" y="6050800"/>
            <a:ext cx="4580005" cy="36901"/>
          </a:xfrm>
          <a:prstGeom prst="straightConnector1">
            <a:avLst/>
          </a:prstGeom>
          <a:solidFill>
            <a:srgbClr val="FAFFC9">
              <a:alpha val="50000"/>
            </a:srgbClr>
          </a:solidFill>
          <a:ln w="31750" cap="flat" cmpd="sng" algn="ctr">
            <a:solidFill>
              <a:srgbClr val="FFFF00"/>
            </a:solidFill>
            <a:prstDash val="solid"/>
            <a:round/>
            <a:headEnd type="arrow" w="med" len="med"/>
            <a:tailEnd type="arrow"/>
          </a:ln>
          <a:effectLst>
            <a:outerShdw blurRad="50800" dist="38100" dir="2700000" algn="tl" rotWithShape="0">
              <a:prstClr val="black">
                <a:alpha val="40000"/>
              </a:prstClr>
            </a:outerShdw>
          </a:effectLst>
        </p:spPr>
      </p:cxnSp>
      <p:sp>
        <p:nvSpPr>
          <p:cNvPr id="73" name="角丸四角形 72"/>
          <p:cNvSpPr/>
          <p:nvPr/>
        </p:nvSpPr>
        <p:spPr bwMode="auto">
          <a:xfrm>
            <a:off x="5669571" y="6166096"/>
            <a:ext cx="924100" cy="228767"/>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74" name="Text Box 5"/>
          <p:cNvSpPr txBox="1">
            <a:spLocks noChangeArrowheads="1"/>
          </p:cNvSpPr>
          <p:nvPr/>
        </p:nvSpPr>
        <p:spPr bwMode="auto">
          <a:xfrm>
            <a:off x="5738977" y="6119055"/>
            <a:ext cx="9577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4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500mm</a:t>
            </a:r>
          </a:p>
        </p:txBody>
      </p:sp>
      <p:cxnSp>
        <p:nvCxnSpPr>
          <p:cNvPr id="75" name="直線矢印コネクタ 74"/>
          <p:cNvCxnSpPr/>
          <p:nvPr/>
        </p:nvCxnSpPr>
        <p:spPr bwMode="auto">
          <a:xfrm flipH="1" flipV="1">
            <a:off x="7748356" y="4447509"/>
            <a:ext cx="697269" cy="1640192"/>
          </a:xfrm>
          <a:prstGeom prst="straightConnector1">
            <a:avLst/>
          </a:prstGeom>
          <a:solidFill>
            <a:srgbClr val="FAFFC9">
              <a:alpha val="50000"/>
            </a:srgbClr>
          </a:solidFill>
          <a:ln w="31750" cap="flat" cmpd="sng" algn="ctr">
            <a:solidFill>
              <a:srgbClr val="FFFF00"/>
            </a:solidFill>
            <a:prstDash val="solid"/>
            <a:round/>
            <a:headEnd type="arrow" w="med" len="med"/>
            <a:tailEnd type="arrow"/>
          </a:ln>
          <a:effectLst>
            <a:outerShdw blurRad="50800" dist="38100" dir="2700000" algn="tl" rotWithShape="0">
              <a:prstClr val="black">
                <a:alpha val="40000"/>
              </a:prstClr>
            </a:outerShdw>
          </a:effectLst>
        </p:spPr>
      </p:cxnSp>
      <p:sp>
        <p:nvSpPr>
          <p:cNvPr id="76" name="角丸四角形 75"/>
          <p:cNvSpPr/>
          <p:nvPr/>
        </p:nvSpPr>
        <p:spPr bwMode="auto">
          <a:xfrm>
            <a:off x="7128791" y="4169617"/>
            <a:ext cx="924100" cy="228767"/>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77" name="Text Box 5"/>
          <p:cNvSpPr txBox="1">
            <a:spLocks noChangeArrowheads="1"/>
          </p:cNvSpPr>
          <p:nvPr/>
        </p:nvSpPr>
        <p:spPr bwMode="auto">
          <a:xfrm>
            <a:off x="7198197" y="4122576"/>
            <a:ext cx="9577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4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300mm</a:t>
            </a:r>
          </a:p>
        </p:txBody>
      </p:sp>
      <p:sp>
        <p:nvSpPr>
          <p:cNvPr id="78" name="Rectangle 32"/>
          <p:cNvSpPr>
            <a:spLocks noChangeArrowheads="1"/>
          </p:cNvSpPr>
          <p:nvPr/>
        </p:nvSpPr>
        <p:spPr bwMode="auto">
          <a:xfrm>
            <a:off x="639963" y="2708920"/>
            <a:ext cx="6092277" cy="978729"/>
          </a:xfrm>
          <a:prstGeom prst="rect">
            <a:avLst/>
          </a:prstGeom>
          <a:noFill/>
          <a:ln w="15875">
            <a:noFill/>
            <a:miter lim="800000"/>
            <a:headEnd/>
            <a:tailEnd/>
          </a:ln>
          <a:effectLst/>
        </p:spPr>
        <p:txBody>
          <a:bodyPr wrap="square">
            <a:spAutoFit/>
          </a:bodyPr>
          <a:lstStyle/>
          <a:p>
            <a:pPr algn="l">
              <a:lnSpc>
                <a:spcPct val="120000"/>
              </a:lnSpc>
              <a:buFontTx/>
              <a:buNone/>
            </a:pPr>
            <a:r>
              <a:rPr lang="en-US" altLang="ja-JP" dirty="0" smtClean="0">
                <a:solidFill>
                  <a:srgbClr val="FFFFFF"/>
                </a:solidFill>
                <a:effectLst>
                  <a:outerShdw blurRad="38100" dist="38100" dir="2700000" algn="tl">
                    <a:srgbClr val="000000">
                      <a:alpha val="43137"/>
                    </a:srgbClr>
                  </a:outerShdw>
                </a:effectLst>
              </a:rPr>
              <a:t>- Preparing one-more module for</a:t>
            </a:r>
          </a:p>
          <a:p>
            <a:pPr algn="l">
              <a:lnSpc>
                <a:spcPct val="120000"/>
              </a:lnSpc>
              <a:buFontTx/>
              <a:buNone/>
            </a:pPr>
            <a:r>
              <a:rPr lang="en-US" altLang="ja-JP" dirty="0" smtClean="0">
                <a:solidFill>
                  <a:srgbClr val="FFFFFF"/>
                </a:solidFill>
                <a:effectLst>
                  <a:outerShdw blurRad="38100" dist="38100" dir="2700000" algn="tl">
                    <a:srgbClr val="000000">
                      <a:alpha val="43137"/>
                    </a:srgbClr>
                  </a:outerShdw>
                </a:effectLst>
              </a:rPr>
              <a:t>             relative stability evaluation.</a:t>
            </a:r>
          </a:p>
        </p:txBody>
      </p:sp>
      <p:pic>
        <p:nvPicPr>
          <p:cNvPr id="131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948" y="1393775"/>
            <a:ext cx="2414930" cy="206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角丸四角形 35"/>
          <p:cNvSpPr/>
          <p:nvPr/>
        </p:nvSpPr>
        <p:spPr bwMode="auto">
          <a:xfrm>
            <a:off x="219268" y="3732376"/>
            <a:ext cx="8640960" cy="2662487"/>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ffectLst>
                <a:outerShdw blurRad="38100" dist="38100" dir="2700000" algn="tl">
                  <a:srgbClr val="000000">
                    <a:alpha val="43137"/>
                  </a:srgbClr>
                </a:outerShdw>
              </a:effectLst>
            </a:endParaRPr>
          </a:p>
        </p:txBody>
      </p:sp>
      <p:sp>
        <p:nvSpPr>
          <p:cNvPr id="37" name="Text Box 5"/>
          <p:cNvSpPr txBox="1">
            <a:spLocks noChangeArrowheads="1"/>
          </p:cNvSpPr>
          <p:nvPr/>
        </p:nvSpPr>
        <p:spPr bwMode="auto">
          <a:xfrm>
            <a:off x="363284" y="3887552"/>
            <a:ext cx="34170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en-US" altLang="ja-JP" sz="1800" dirty="0" smtClean="0">
                <a:solidFill>
                  <a:srgbClr val="6699FF"/>
                </a:solidFill>
                <a:effectLst>
                  <a:outerShdw blurRad="38100" dist="38100" dir="2700000" algn="tl">
                    <a:srgbClr val="000000">
                      <a:alpha val="43137"/>
                    </a:srgbClr>
                  </a:outerShdw>
                </a:effectLst>
                <a:latin typeface="Tahoma" pitchFamily="34" charset="0"/>
                <a:ea typeface="HGP創英角ｺﾞｼｯｸUB" pitchFamily="50" charset="-128"/>
              </a:rPr>
              <a:t>Freq. Stab module</a:t>
            </a:r>
          </a:p>
        </p:txBody>
      </p:sp>
    </p:spTree>
    <p:extLst>
      <p:ext uri="{BB962C8B-B14F-4D97-AF65-F5344CB8AC3E}">
        <p14:creationId xmlns:p14="http://schemas.microsoft.com/office/powerpoint/2010/main" val="754580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Mission Selection Result</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8" name="Rectangle 24"/>
          <p:cNvSpPr>
            <a:spLocks noChangeArrowheads="1"/>
          </p:cNvSpPr>
          <p:nvPr/>
        </p:nvSpPr>
        <p:spPr bwMode="auto">
          <a:xfrm>
            <a:off x="539552" y="1268760"/>
            <a:ext cx="8227640" cy="2751522"/>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ja-JP" altLang="en-US" dirty="0" smtClean="0">
                <a:solidFill>
                  <a:srgbClr val="DDDDDD"/>
                </a:solidFill>
              </a:rPr>
              <a:t>・</a:t>
            </a:r>
            <a:r>
              <a:rPr lang="en-US" altLang="ja-JP" dirty="0" smtClean="0">
                <a:solidFill>
                  <a:srgbClr val="DDDDDD"/>
                </a:solidFill>
              </a:rPr>
              <a:t>AO from JAXA (December 2013)</a:t>
            </a:r>
          </a:p>
          <a:p>
            <a:pPr algn="l">
              <a:lnSpc>
                <a:spcPct val="120000"/>
              </a:lnSpc>
              <a:buClr>
                <a:srgbClr val="003366"/>
              </a:buClr>
              <a:buSzPct val="70000"/>
              <a:buFont typeface="Wingdings" pitchFamily="2" charset="2"/>
              <a:buNone/>
            </a:pPr>
            <a:r>
              <a:rPr lang="en-US" altLang="ja-JP" dirty="0">
                <a:solidFill>
                  <a:srgbClr val="DDDDDD"/>
                </a:solidFill>
              </a:rPr>
              <a:t> </a:t>
            </a:r>
            <a:r>
              <a:rPr lang="en-US" altLang="ja-JP" dirty="0" smtClean="0">
                <a:solidFill>
                  <a:srgbClr val="DDDDDD"/>
                </a:solidFill>
              </a:rPr>
              <a:t>    for small science mission using epsilon rocket.</a:t>
            </a:r>
          </a:p>
          <a:p>
            <a:pPr algn="l">
              <a:lnSpc>
                <a:spcPct val="120000"/>
              </a:lnSpc>
              <a:buClr>
                <a:srgbClr val="003366"/>
              </a:buClr>
              <a:buSzPct val="70000"/>
              <a:buFont typeface="Wingdings" pitchFamily="2" charset="2"/>
              <a:buNone/>
            </a:pPr>
            <a:r>
              <a:rPr lang="en-US" altLang="ja-JP" dirty="0">
                <a:solidFill>
                  <a:srgbClr val="DDDDDD"/>
                </a:solidFill>
              </a:rPr>
              <a:t> </a:t>
            </a:r>
            <a:r>
              <a:rPr lang="en-US" altLang="ja-JP" dirty="0" smtClean="0">
                <a:solidFill>
                  <a:srgbClr val="DDDDDD"/>
                </a:solidFill>
              </a:rPr>
              <a:t>  - The program framework was changed:</a:t>
            </a:r>
          </a:p>
          <a:p>
            <a:pPr algn="l">
              <a:lnSpc>
                <a:spcPct val="120000"/>
              </a:lnSpc>
              <a:buClr>
                <a:srgbClr val="003366"/>
              </a:buClr>
              <a:buSzPct val="70000"/>
              <a:buFont typeface="Wingdings" pitchFamily="2" charset="2"/>
              <a:buNone/>
            </a:pPr>
            <a:r>
              <a:rPr lang="en-US" altLang="ja-JP" dirty="0" smtClean="0">
                <a:solidFill>
                  <a:srgbClr val="DDDDDD"/>
                </a:solidFill>
              </a:rPr>
              <a:t>         ~10 M$ payload mission </a:t>
            </a:r>
            <a:r>
              <a:rPr lang="en-US" altLang="ja-JP" dirty="0" smtClean="0">
                <a:solidFill>
                  <a:srgbClr val="DDDDDD"/>
                </a:solidFill>
                <a:sym typeface="Wingdings" panose="05000000000000000000" pitchFamily="2" charset="2"/>
              </a:rPr>
              <a:t> ~150 M$</a:t>
            </a:r>
            <a:r>
              <a:rPr lang="en-US" altLang="ja-JP" dirty="0" smtClean="0">
                <a:solidFill>
                  <a:srgbClr val="DDDDDD"/>
                </a:solidFill>
              </a:rPr>
              <a:t> mission</a:t>
            </a:r>
          </a:p>
          <a:p>
            <a:pPr algn="l">
              <a:lnSpc>
                <a:spcPct val="120000"/>
              </a:lnSpc>
              <a:buClr>
                <a:srgbClr val="003366"/>
              </a:buClr>
              <a:buSzPct val="70000"/>
              <a:buFont typeface="Wingdings" pitchFamily="2" charset="2"/>
              <a:buNone/>
            </a:pPr>
            <a:r>
              <a:rPr lang="en-US" altLang="ja-JP" dirty="0">
                <a:solidFill>
                  <a:srgbClr val="DDDDDD"/>
                </a:solidFill>
              </a:rPr>
              <a:t> </a:t>
            </a:r>
            <a:r>
              <a:rPr lang="en-US" altLang="ja-JP" dirty="0" smtClean="0">
                <a:solidFill>
                  <a:srgbClr val="DDDDDD"/>
                </a:solidFill>
              </a:rPr>
              <a:t>  - Deadline : End of February.</a:t>
            </a:r>
          </a:p>
          <a:p>
            <a:pPr algn="l">
              <a:lnSpc>
                <a:spcPct val="120000"/>
              </a:lnSpc>
              <a:buClr>
                <a:srgbClr val="003366"/>
              </a:buClr>
              <a:buSzPct val="70000"/>
              <a:buFont typeface="Wingdings" pitchFamily="2" charset="2"/>
              <a:buNone/>
            </a:pPr>
            <a:r>
              <a:rPr lang="en-US" altLang="ja-JP" dirty="0">
                <a:solidFill>
                  <a:srgbClr val="DDDDDD"/>
                </a:solidFill>
              </a:rPr>
              <a:t> </a:t>
            </a:r>
            <a:r>
              <a:rPr lang="en-US" altLang="ja-JP" dirty="0" smtClean="0">
                <a:solidFill>
                  <a:srgbClr val="DDDDDD"/>
                </a:solidFill>
              </a:rPr>
              <a:t>  - 7 mission proposals including DPF.      </a:t>
            </a:r>
            <a:endParaRPr lang="en-US" altLang="ja-JP" dirty="0">
              <a:solidFill>
                <a:srgbClr val="DDDDDD"/>
              </a:solidFill>
            </a:endParaRPr>
          </a:p>
        </p:txBody>
      </p:sp>
      <p:sp>
        <p:nvSpPr>
          <p:cNvPr id="9" name="右矢印 8"/>
          <p:cNvSpPr/>
          <p:nvPr/>
        </p:nvSpPr>
        <p:spPr bwMode="auto">
          <a:xfrm>
            <a:off x="899592" y="4308314"/>
            <a:ext cx="360040" cy="360040"/>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 name="Rectangle 24"/>
          <p:cNvSpPr>
            <a:spLocks noChangeArrowheads="1"/>
          </p:cNvSpPr>
          <p:nvPr/>
        </p:nvSpPr>
        <p:spPr bwMode="auto">
          <a:xfrm>
            <a:off x="1403648" y="4236306"/>
            <a:ext cx="7310264" cy="535531"/>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en-US" altLang="ja-JP" dirty="0" smtClean="0">
                <a:solidFill>
                  <a:srgbClr val="99FF99"/>
                </a:solidFill>
              </a:rPr>
              <a:t>DPF was dropped in the first down-selection (May)</a:t>
            </a:r>
          </a:p>
        </p:txBody>
      </p:sp>
      <p:sp>
        <p:nvSpPr>
          <p:cNvPr id="15" name="角丸四角形 14"/>
          <p:cNvSpPr/>
          <p:nvPr/>
        </p:nvSpPr>
        <p:spPr bwMode="auto">
          <a:xfrm>
            <a:off x="1366192" y="4222238"/>
            <a:ext cx="7401000" cy="535531"/>
          </a:xfrm>
          <a:prstGeom prst="roundRect">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6" name="Rectangle 24"/>
          <p:cNvSpPr>
            <a:spLocks noChangeArrowheads="1"/>
          </p:cNvSpPr>
          <p:nvPr/>
        </p:nvSpPr>
        <p:spPr bwMode="auto">
          <a:xfrm>
            <a:off x="691952" y="5391242"/>
            <a:ext cx="7408440" cy="486030"/>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ja-JP" altLang="en-US" dirty="0" smtClean="0">
                <a:solidFill>
                  <a:srgbClr val="DDDDDD"/>
                </a:solidFill>
              </a:rPr>
              <a:t>・</a:t>
            </a:r>
            <a:r>
              <a:rPr lang="en-US" altLang="ja-JP" dirty="0" smtClean="0">
                <a:solidFill>
                  <a:srgbClr val="DDDDDD"/>
                </a:solidFill>
              </a:rPr>
              <a:t>Started discussions on the next strategy.</a:t>
            </a:r>
          </a:p>
        </p:txBody>
      </p:sp>
    </p:spTree>
    <p:extLst>
      <p:ext uri="{BB962C8B-B14F-4D97-AF65-F5344CB8AC3E}">
        <p14:creationId xmlns:p14="http://schemas.microsoft.com/office/powerpoint/2010/main" val="29530805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Restructure of </a:t>
            </a:r>
            <a:r>
              <a:rPr lang="en-US" altLang="ja-JP" dirty="0" smtClean="0"/>
              <a:t>Space Program</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8" name="Rectangle 24"/>
          <p:cNvSpPr>
            <a:spLocks noChangeArrowheads="1"/>
          </p:cNvSpPr>
          <p:nvPr/>
        </p:nvSpPr>
        <p:spPr bwMode="auto">
          <a:xfrm>
            <a:off x="534380" y="764704"/>
            <a:ext cx="8227640" cy="978729"/>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ja-JP" altLang="en-US" dirty="0" smtClean="0">
                <a:solidFill>
                  <a:srgbClr val="DDDDDD"/>
                </a:solidFill>
              </a:rPr>
              <a:t>・</a:t>
            </a:r>
            <a:r>
              <a:rPr lang="en-US" altLang="ja-JP" dirty="0" smtClean="0">
                <a:solidFill>
                  <a:srgbClr val="DDDDDD"/>
                </a:solidFill>
              </a:rPr>
              <a:t>ISAS/JAXA decided a new plan for   </a:t>
            </a:r>
          </a:p>
          <a:p>
            <a:pPr algn="l">
              <a:lnSpc>
                <a:spcPct val="120000"/>
              </a:lnSpc>
              <a:buClr>
                <a:srgbClr val="003366"/>
              </a:buClr>
              <a:buSzPct val="70000"/>
              <a:buFont typeface="Wingdings" pitchFamily="2" charset="2"/>
              <a:buNone/>
            </a:pPr>
            <a:r>
              <a:rPr lang="en-US" altLang="ja-JP" dirty="0">
                <a:solidFill>
                  <a:srgbClr val="DDDDDD"/>
                </a:solidFill>
              </a:rPr>
              <a:t> </a:t>
            </a:r>
            <a:r>
              <a:rPr lang="en-US" altLang="ja-JP" dirty="0" smtClean="0">
                <a:solidFill>
                  <a:srgbClr val="DDDDDD"/>
                </a:solidFill>
              </a:rPr>
              <a:t>    space science and exploration program (2014)</a:t>
            </a:r>
            <a:endParaRPr lang="en-US" altLang="ja-JP" dirty="0">
              <a:solidFill>
                <a:srgbClr val="DDDDDD"/>
              </a:solidFill>
            </a:endParaRPr>
          </a:p>
        </p:txBody>
      </p:sp>
      <p:sp>
        <p:nvSpPr>
          <p:cNvPr id="10" name="Rectangle 24"/>
          <p:cNvSpPr>
            <a:spLocks noChangeArrowheads="1"/>
          </p:cNvSpPr>
          <p:nvPr/>
        </p:nvSpPr>
        <p:spPr bwMode="auto">
          <a:xfrm>
            <a:off x="736848" y="1724147"/>
            <a:ext cx="8227640" cy="4081117"/>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en-US" altLang="ja-JP" dirty="0" smtClean="0">
                <a:solidFill>
                  <a:srgbClr val="DDDDDD"/>
                </a:solidFill>
              </a:rPr>
              <a:t>- Three categories</a:t>
            </a:r>
          </a:p>
          <a:p>
            <a:pPr algn="l">
              <a:lnSpc>
                <a:spcPct val="120000"/>
              </a:lnSpc>
              <a:buClr>
                <a:srgbClr val="003366"/>
              </a:buClr>
              <a:buSzPct val="70000"/>
              <a:buFont typeface="Wingdings" pitchFamily="2" charset="2"/>
              <a:buNone/>
            </a:pPr>
            <a:r>
              <a:rPr lang="en-US" altLang="ja-JP" dirty="0" smtClean="0">
                <a:solidFill>
                  <a:srgbClr val="DDDDDD"/>
                </a:solidFill>
              </a:rPr>
              <a:t>    * </a:t>
            </a:r>
            <a:r>
              <a:rPr lang="en-US" altLang="ja-JP" dirty="0" smtClean="0">
                <a:solidFill>
                  <a:srgbClr val="99FF99"/>
                </a:solidFill>
              </a:rPr>
              <a:t>Strategic medium-scale missions (~300 M$)</a:t>
            </a:r>
          </a:p>
          <a:p>
            <a:pPr algn="l">
              <a:lnSpc>
                <a:spcPct val="120000"/>
              </a:lnSpc>
              <a:buClr>
                <a:srgbClr val="003366"/>
              </a:buClr>
              <a:buSzPct val="70000"/>
              <a:buFont typeface="Wingdings" pitchFamily="2" charset="2"/>
              <a:buNone/>
            </a:pPr>
            <a:r>
              <a:rPr lang="en-US" altLang="ja-JP" dirty="0">
                <a:solidFill>
                  <a:srgbClr val="DDDDDD"/>
                </a:solidFill>
              </a:rPr>
              <a:t> </a:t>
            </a:r>
            <a:r>
              <a:rPr lang="en-US" altLang="ja-JP" dirty="0" smtClean="0">
                <a:solidFill>
                  <a:srgbClr val="DDDDDD"/>
                </a:solidFill>
              </a:rPr>
              <a:t>         Hayabusa-2, ASTRO-H</a:t>
            </a:r>
          </a:p>
          <a:p>
            <a:pPr algn="l">
              <a:lnSpc>
                <a:spcPct val="120000"/>
              </a:lnSpc>
              <a:buClr>
                <a:srgbClr val="003366"/>
              </a:buClr>
              <a:buSzPct val="70000"/>
              <a:buFont typeface="Wingdings" pitchFamily="2" charset="2"/>
              <a:buNone/>
            </a:pPr>
            <a:r>
              <a:rPr lang="en-US" altLang="ja-JP" dirty="0" smtClean="0">
                <a:solidFill>
                  <a:srgbClr val="DDDDDD"/>
                </a:solidFill>
              </a:rPr>
              <a:t>    * </a:t>
            </a:r>
            <a:r>
              <a:rPr lang="en-US" altLang="ja-JP" dirty="0" smtClean="0">
                <a:solidFill>
                  <a:srgbClr val="99FF99"/>
                </a:solidFill>
              </a:rPr>
              <a:t>Small-scale missions (100 - 150 M$)</a:t>
            </a:r>
          </a:p>
          <a:p>
            <a:pPr algn="l">
              <a:lnSpc>
                <a:spcPct val="120000"/>
              </a:lnSpc>
              <a:buClr>
                <a:srgbClr val="003366"/>
              </a:buClr>
              <a:buSzPct val="70000"/>
              <a:buFont typeface="Wingdings" pitchFamily="2" charset="2"/>
              <a:buNone/>
            </a:pPr>
            <a:r>
              <a:rPr lang="en-US" altLang="ja-JP" dirty="0">
                <a:solidFill>
                  <a:srgbClr val="DDDDDD"/>
                </a:solidFill>
              </a:rPr>
              <a:t> </a:t>
            </a:r>
            <a:r>
              <a:rPr lang="en-US" altLang="ja-JP" dirty="0" smtClean="0">
                <a:solidFill>
                  <a:srgbClr val="DDDDDD"/>
                </a:solidFill>
              </a:rPr>
              <a:t>         AO in every two years</a:t>
            </a:r>
          </a:p>
          <a:p>
            <a:pPr algn="l">
              <a:lnSpc>
                <a:spcPct val="120000"/>
              </a:lnSpc>
              <a:buClr>
                <a:srgbClr val="003366"/>
              </a:buClr>
              <a:buSzPct val="70000"/>
              <a:buFont typeface="Wingdings" pitchFamily="2" charset="2"/>
              <a:buNone/>
            </a:pPr>
            <a:r>
              <a:rPr lang="en-US" altLang="ja-JP" dirty="0">
                <a:solidFill>
                  <a:srgbClr val="DDDDDD"/>
                </a:solidFill>
              </a:rPr>
              <a:t> </a:t>
            </a:r>
            <a:r>
              <a:rPr lang="en-US" altLang="ja-JP" dirty="0" smtClean="0">
                <a:solidFill>
                  <a:srgbClr val="DDDDDD"/>
                </a:solidFill>
              </a:rPr>
              <a:t>         HISAKI, ERG, …  </a:t>
            </a:r>
          </a:p>
          <a:p>
            <a:pPr algn="l">
              <a:lnSpc>
                <a:spcPct val="120000"/>
              </a:lnSpc>
              <a:buClr>
                <a:srgbClr val="003366"/>
              </a:buClr>
              <a:buSzPct val="70000"/>
              <a:buFont typeface="Wingdings" pitchFamily="2" charset="2"/>
              <a:buNone/>
            </a:pPr>
            <a:r>
              <a:rPr lang="en-US" altLang="ja-JP" dirty="0">
                <a:solidFill>
                  <a:srgbClr val="DDDDDD"/>
                </a:solidFill>
              </a:rPr>
              <a:t> </a:t>
            </a:r>
            <a:r>
              <a:rPr lang="en-US" altLang="ja-JP" dirty="0" smtClean="0">
                <a:solidFill>
                  <a:srgbClr val="DDDDDD"/>
                </a:solidFill>
              </a:rPr>
              <a:t>   * </a:t>
            </a:r>
            <a:r>
              <a:rPr lang="en-US" altLang="ja-JP" dirty="0" smtClean="0">
                <a:solidFill>
                  <a:srgbClr val="99FF99"/>
                </a:solidFill>
              </a:rPr>
              <a:t>Various small projects (~10 M$/year)</a:t>
            </a:r>
          </a:p>
          <a:p>
            <a:pPr algn="l">
              <a:lnSpc>
                <a:spcPct val="120000"/>
              </a:lnSpc>
              <a:buClr>
                <a:srgbClr val="003366"/>
              </a:buClr>
              <a:buSzPct val="70000"/>
              <a:buFont typeface="Wingdings" pitchFamily="2" charset="2"/>
              <a:buNone/>
            </a:pPr>
            <a:r>
              <a:rPr lang="en-US" altLang="ja-JP" dirty="0">
                <a:solidFill>
                  <a:srgbClr val="DDDDDD"/>
                </a:solidFill>
              </a:rPr>
              <a:t> </a:t>
            </a:r>
            <a:r>
              <a:rPr lang="en-US" altLang="ja-JP" dirty="0" smtClean="0">
                <a:solidFill>
                  <a:srgbClr val="DDDDDD"/>
                </a:solidFill>
              </a:rPr>
              <a:t>         ISS missions, International collaboration,</a:t>
            </a:r>
          </a:p>
          <a:p>
            <a:pPr algn="l">
              <a:lnSpc>
                <a:spcPct val="120000"/>
              </a:lnSpc>
              <a:buClr>
                <a:srgbClr val="003366"/>
              </a:buClr>
              <a:buSzPct val="70000"/>
              <a:buFont typeface="Wingdings" pitchFamily="2" charset="2"/>
              <a:buNone/>
            </a:pPr>
            <a:r>
              <a:rPr lang="en-US" altLang="ja-JP" dirty="0">
                <a:solidFill>
                  <a:srgbClr val="DDDDDD"/>
                </a:solidFill>
              </a:rPr>
              <a:t> </a:t>
            </a:r>
            <a:r>
              <a:rPr lang="en-US" altLang="ja-JP" dirty="0" smtClean="0">
                <a:solidFill>
                  <a:srgbClr val="DDDDDD"/>
                </a:solidFill>
              </a:rPr>
              <a:t>          Small rocket, Balloon, …</a:t>
            </a:r>
          </a:p>
        </p:txBody>
      </p:sp>
      <p:sp>
        <p:nvSpPr>
          <p:cNvPr id="5" name="右矢印 4"/>
          <p:cNvSpPr/>
          <p:nvPr/>
        </p:nvSpPr>
        <p:spPr bwMode="auto">
          <a:xfrm>
            <a:off x="827584" y="5877272"/>
            <a:ext cx="360040" cy="360040"/>
          </a:xfrm>
          <a:prstGeom prst="rightArrow">
            <a:avLst/>
          </a:prstGeom>
          <a:solidFill>
            <a:srgbClr val="FFFFFF">
              <a:alpha val="10000"/>
            </a:srgbClr>
          </a:solid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4" name="Rectangle 24"/>
          <p:cNvSpPr>
            <a:spLocks noChangeArrowheads="1"/>
          </p:cNvSpPr>
          <p:nvPr/>
        </p:nvSpPr>
        <p:spPr bwMode="auto">
          <a:xfrm>
            <a:off x="1331640" y="5805264"/>
            <a:ext cx="7166248" cy="535531"/>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en-US" altLang="ja-JP" dirty="0" smtClean="0">
                <a:solidFill>
                  <a:srgbClr val="DDDDDD"/>
                </a:solidFill>
              </a:rPr>
              <a:t>‘Small-scale’ mission became core program in JAXA</a:t>
            </a:r>
            <a:endParaRPr lang="en-US" altLang="ja-JP" dirty="0">
              <a:solidFill>
                <a:srgbClr val="DDDDDD"/>
              </a:solidFill>
            </a:endParaRPr>
          </a:p>
        </p:txBody>
      </p:sp>
      <p:sp>
        <p:nvSpPr>
          <p:cNvPr id="6" name="角丸四角形 5"/>
          <p:cNvSpPr/>
          <p:nvPr/>
        </p:nvSpPr>
        <p:spPr bwMode="auto">
          <a:xfrm>
            <a:off x="1303504" y="5791196"/>
            <a:ext cx="7166248" cy="535531"/>
          </a:xfrm>
          <a:prstGeom prst="roundRect">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extLst>
      <p:ext uri="{BB962C8B-B14F-4D97-AF65-F5344CB8AC3E}">
        <p14:creationId xmlns:p14="http://schemas.microsoft.com/office/powerpoint/2010/main" val="3307498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Mission Plan by JAXA</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5" name="Rectangle 24"/>
          <p:cNvSpPr>
            <a:spLocks noChangeArrowheads="1"/>
          </p:cNvSpPr>
          <p:nvPr/>
        </p:nvSpPr>
        <p:spPr bwMode="auto">
          <a:xfrm>
            <a:off x="827584" y="803383"/>
            <a:ext cx="7560840" cy="757130"/>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en-US" altLang="ja-JP" sz="1800" dirty="0" smtClean="0">
                <a:solidFill>
                  <a:srgbClr val="FFFFFF"/>
                </a:solidFill>
              </a:rPr>
              <a:t>From file submitted to the government by ISAS/JAXA</a:t>
            </a:r>
          </a:p>
          <a:p>
            <a:pPr algn="l">
              <a:lnSpc>
                <a:spcPct val="120000"/>
              </a:lnSpc>
              <a:buClr>
                <a:srgbClr val="003366"/>
              </a:buClr>
              <a:buSzPct val="70000"/>
              <a:buFont typeface="Wingdings" pitchFamily="2" charset="2"/>
              <a:buNone/>
            </a:pPr>
            <a:r>
              <a:rPr lang="ja-JP" altLang="en-US" sz="1800" dirty="0" smtClean="0">
                <a:solidFill>
                  <a:srgbClr val="FFFFFF"/>
                </a:solidFill>
              </a:rPr>
              <a:t>       </a:t>
            </a:r>
            <a:r>
              <a:rPr lang="en-US" altLang="ja-JP" sz="1800" dirty="0" smtClean="0">
                <a:solidFill>
                  <a:srgbClr val="FFFFFF"/>
                </a:solidFill>
              </a:rPr>
              <a:t>(</a:t>
            </a:r>
            <a:r>
              <a:rPr lang="ja-JP" altLang="en-US" sz="1800" dirty="0" smtClean="0">
                <a:solidFill>
                  <a:srgbClr val="FFFFFF"/>
                </a:solidFill>
              </a:rPr>
              <a:t>内閣府</a:t>
            </a:r>
            <a:r>
              <a:rPr lang="ja-JP" altLang="en-US" sz="1800" dirty="0">
                <a:solidFill>
                  <a:srgbClr val="FFFFFF"/>
                </a:solidFill>
              </a:rPr>
              <a:t>・宇宙政策</a:t>
            </a:r>
            <a:r>
              <a:rPr lang="ja-JP" altLang="en-US" sz="1800" dirty="0" smtClean="0">
                <a:solidFill>
                  <a:srgbClr val="FFFFFF"/>
                </a:solidFill>
              </a:rPr>
              <a:t>委員会・宇宙</a:t>
            </a:r>
            <a:r>
              <a:rPr lang="ja-JP" altLang="en-US" sz="1800" dirty="0">
                <a:solidFill>
                  <a:srgbClr val="FFFFFF"/>
                </a:solidFill>
              </a:rPr>
              <a:t>科学・探査</a:t>
            </a:r>
            <a:r>
              <a:rPr lang="ja-JP" altLang="en-US" sz="1800" dirty="0" smtClean="0">
                <a:solidFill>
                  <a:srgbClr val="FFFFFF"/>
                </a:solidFill>
              </a:rPr>
              <a:t>部会  </a:t>
            </a:r>
            <a:r>
              <a:rPr lang="en-US" altLang="ja-JP" sz="1800" dirty="0" smtClean="0">
                <a:solidFill>
                  <a:srgbClr val="FFFFFF"/>
                </a:solidFill>
              </a:rPr>
              <a:t>2013</a:t>
            </a:r>
            <a:r>
              <a:rPr lang="ja-JP" altLang="en-US" sz="1800" dirty="0" smtClean="0">
                <a:solidFill>
                  <a:srgbClr val="FFFFFF"/>
                </a:solidFill>
              </a:rPr>
              <a:t>年</a:t>
            </a:r>
            <a:r>
              <a:rPr lang="en-US" altLang="ja-JP" sz="1800" dirty="0" smtClean="0">
                <a:solidFill>
                  <a:srgbClr val="FFFFFF"/>
                </a:solidFill>
              </a:rPr>
              <a:t>9</a:t>
            </a:r>
            <a:r>
              <a:rPr lang="ja-JP" altLang="en-US" sz="1800" dirty="0" smtClean="0">
                <a:solidFill>
                  <a:srgbClr val="FFFFFF"/>
                </a:solidFill>
              </a:rPr>
              <a:t>月</a:t>
            </a:r>
            <a:r>
              <a:rPr lang="en-US" altLang="ja-JP" sz="1800" dirty="0" smtClean="0">
                <a:solidFill>
                  <a:srgbClr val="FFFFFF"/>
                </a:solidFill>
              </a:rPr>
              <a:t>19</a:t>
            </a:r>
            <a:r>
              <a:rPr lang="ja-JP" altLang="en-US" sz="1800" dirty="0" smtClean="0">
                <a:solidFill>
                  <a:srgbClr val="FFFFFF"/>
                </a:solidFill>
              </a:rPr>
              <a:t>日</a:t>
            </a:r>
            <a:r>
              <a:rPr lang="en-US" altLang="ja-JP" sz="1800" dirty="0" smtClean="0">
                <a:solidFill>
                  <a:srgbClr val="FFFFFF"/>
                </a:solidFill>
              </a:rPr>
              <a:t>).</a:t>
            </a:r>
            <a:endParaRPr lang="en-US" altLang="ja-JP" sz="1800" dirty="0">
              <a:solidFill>
                <a:srgbClr val="FFFFFF"/>
              </a:solidFill>
            </a:endParaRPr>
          </a:p>
        </p:txBody>
      </p:sp>
      <p:pic>
        <p:nvPicPr>
          <p:cNvPr id="6" name="図 5"/>
          <p:cNvPicPr>
            <a:picLocks noChangeAspect="1"/>
          </p:cNvPicPr>
          <p:nvPr/>
        </p:nvPicPr>
        <p:blipFill>
          <a:blip r:embed="rId2"/>
          <a:stretch>
            <a:fillRect/>
          </a:stretch>
        </p:blipFill>
        <p:spPr>
          <a:xfrm>
            <a:off x="1259632" y="1628800"/>
            <a:ext cx="7560840" cy="4680945"/>
          </a:xfrm>
          <a:prstGeom prst="rect">
            <a:avLst/>
          </a:prstGeom>
        </p:spPr>
      </p:pic>
      <p:sp>
        <p:nvSpPr>
          <p:cNvPr id="7" name="角丸四角形 6"/>
          <p:cNvSpPr/>
          <p:nvPr/>
        </p:nvSpPr>
        <p:spPr bwMode="auto">
          <a:xfrm>
            <a:off x="1259632" y="3360390"/>
            <a:ext cx="7560840" cy="2160240"/>
          </a:xfrm>
          <a:prstGeom prst="roundRect">
            <a:avLst>
              <a:gd name="adj" fmla="val 8201"/>
            </a:avLst>
          </a:prstGeom>
          <a:noFill/>
          <a:ln w="127000">
            <a:solidFill>
              <a:srgbClr val="99FF99"/>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110000"/>
              </a:lnSpc>
            </a:pPr>
            <a:endParaRPr kumimoji="1" lang="ja-JP" altLang="en-US" dirty="0">
              <a:solidFill>
                <a:srgbClr val="FFFFFF"/>
              </a:solidFill>
              <a:effectLst>
                <a:outerShdw blurRad="38100" dist="38100" dir="2700000" algn="tl">
                  <a:srgbClr val="000000">
                    <a:alpha val="43137"/>
                  </a:srgbClr>
                </a:outerShdw>
              </a:effectLst>
              <a:ea typeface="HGP創英角ｺﾞｼｯｸUB" pitchFamily="50" charset="-128"/>
            </a:endParaRPr>
          </a:p>
        </p:txBody>
      </p:sp>
    </p:spTree>
    <p:extLst>
      <p:ext uri="{BB962C8B-B14F-4D97-AF65-F5344CB8AC3E}">
        <p14:creationId xmlns:p14="http://schemas.microsoft.com/office/powerpoint/2010/main" val="631986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4034" name="Picture 2"/>
          <p:cNvPicPr>
            <a:picLocks noChangeAspect="1" noChangeArrowheads="1"/>
          </p:cNvPicPr>
          <p:nvPr/>
        </p:nvPicPr>
        <p:blipFill>
          <a:blip r:embed="rId3" cstate="print">
            <a:clrChange>
              <a:clrFrom>
                <a:srgbClr val="829DC4"/>
              </a:clrFrom>
              <a:clrTo>
                <a:srgbClr val="829DC4">
                  <a:alpha val="0"/>
                </a:srgbClr>
              </a:clrTo>
            </a:clrChange>
            <a:lum bright="-50000" contrast="-40000"/>
          </a:blip>
          <a:srcRect/>
          <a:stretch>
            <a:fillRect/>
          </a:stretch>
        </p:blipFill>
        <p:spPr bwMode="auto">
          <a:xfrm>
            <a:off x="2124075" y="873125"/>
            <a:ext cx="6732588" cy="5508625"/>
          </a:xfrm>
          <a:prstGeom prst="rect">
            <a:avLst/>
          </a:prstGeom>
          <a:noFill/>
          <a:ln w="15875">
            <a:noFill/>
            <a:miter lim="800000"/>
            <a:headEnd/>
            <a:tailEnd/>
          </a:ln>
          <a:effectLst/>
        </p:spPr>
      </p:pic>
      <p:sp>
        <p:nvSpPr>
          <p:cNvPr id="3" name="タイトル 2"/>
          <p:cNvSpPr>
            <a:spLocks noGrp="1"/>
          </p:cNvSpPr>
          <p:nvPr>
            <p:ph type="title"/>
          </p:nvPr>
        </p:nvSpPr>
        <p:spPr/>
        <p:txBody>
          <a:bodyPr/>
          <a:lstStyle/>
          <a:p>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pitchFamily="34" charset="0"/>
                <a:ea typeface="HGP創英角ｺﾞｼｯｸUB" pitchFamily="50" charset="-128"/>
                <a:cs typeface="+mn-cs"/>
              </a:rPr>
              <a:t>10th International LISA Symposium</a:t>
            </a:r>
            <a:r>
              <a:rPr lang="ja-JP" altLang="en-US" sz="1200" kern="1200" smtClean="0">
                <a:solidFill>
                  <a:srgbClr val="EAEAEA"/>
                </a:solidFill>
                <a:latin typeface="Tahoma" pitchFamily="34" charset="0"/>
                <a:ea typeface="HGP創英角ｺﾞｼｯｸUB" pitchFamily="50" charset="-128"/>
                <a:cs typeface="+mn-cs"/>
              </a:rPr>
              <a:t>　</a:t>
            </a:r>
            <a:r>
              <a:rPr lang="en-US" altLang="ja-JP" sz="1200" kern="1200" smtClean="0">
                <a:solidFill>
                  <a:srgbClr val="EAEAEA"/>
                </a:solidFill>
                <a:latin typeface="Tahoma" pitchFamily="34" charset="0"/>
                <a:ea typeface="HGP創英角ｺﾞｼｯｸUB" pitchFamily="50" charset="-128"/>
                <a:cs typeface="+mn-cs"/>
              </a:rPr>
              <a:t>(May 19th, 2014, Florida, USA)</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755277" y="1340768"/>
            <a:ext cx="7777163" cy="4392488"/>
          </a:xfrm>
          <a:prstGeom prst="rect">
            <a:avLst/>
          </a:prstGeom>
        </p:spPr>
        <p:txBody>
          <a:bodyPr/>
          <a:lstStyle/>
          <a:p>
            <a:pPr lvl="2">
              <a:lnSpc>
                <a:spcPct val="130000"/>
              </a:lnSpc>
              <a:spcBef>
                <a:spcPct val="0"/>
              </a:spcBef>
              <a:buClrTx/>
              <a:buFontTx/>
              <a:buNone/>
            </a:pPr>
            <a:r>
              <a:rPr lang="en-US" altLang="ja-JP" sz="2800" b="1" dirty="0" smtClean="0">
                <a:effectLst>
                  <a:outerShdw blurRad="38100" dist="38100" dir="2700000" algn="tl">
                    <a:srgbClr val="000000">
                      <a:alpha val="43137"/>
                    </a:srgbClr>
                  </a:outerShdw>
                </a:effectLst>
              </a:rPr>
              <a:t>   </a:t>
            </a:r>
          </a:p>
          <a:p>
            <a:pPr lvl="2">
              <a:lnSpc>
                <a:spcPct val="130000"/>
              </a:lnSpc>
              <a:spcBef>
                <a:spcPct val="0"/>
              </a:spcBef>
              <a:buClrTx/>
              <a:buFontTx/>
              <a:buNone/>
            </a:pPr>
            <a:endParaRPr lang="en-US" altLang="ja-JP" sz="3600" b="1" dirty="0" smtClean="0">
              <a:effectLst>
                <a:outerShdw blurRad="38100" dist="38100" dir="2700000" algn="tl">
                  <a:srgbClr val="000000">
                    <a:alpha val="43137"/>
                  </a:srgbClr>
                </a:outerShdw>
              </a:effectLst>
            </a:endParaRPr>
          </a:p>
          <a:p>
            <a:pPr lvl="2">
              <a:lnSpc>
                <a:spcPct val="130000"/>
              </a:lnSpc>
              <a:spcBef>
                <a:spcPct val="0"/>
              </a:spcBef>
              <a:buClrTx/>
              <a:buFontTx/>
              <a:buNone/>
            </a:pPr>
            <a:r>
              <a:rPr lang="ja-JP" altLang="en-US" sz="3600" b="1" dirty="0" smtClean="0">
                <a:effectLst>
                  <a:outerShdw blurRad="38100" dist="38100" dir="2700000" algn="tl">
                    <a:srgbClr val="000000">
                      <a:alpha val="43137"/>
                    </a:srgbClr>
                  </a:outerShdw>
                </a:effectLst>
              </a:rPr>
              <a:t>・</a:t>
            </a:r>
            <a:r>
              <a:rPr lang="en-US" altLang="ja-JP" sz="3600" b="1" dirty="0" smtClean="0">
                <a:effectLst>
                  <a:outerShdw blurRad="38100" dist="38100" dir="2700000" algn="tl">
                    <a:srgbClr val="000000">
                      <a:alpha val="43137"/>
                    </a:srgbClr>
                  </a:outerShdw>
                </a:effectLst>
              </a:rPr>
              <a:t> DECIGO</a:t>
            </a:r>
          </a:p>
          <a:p>
            <a:pPr lvl="2">
              <a:lnSpc>
                <a:spcPct val="130000"/>
              </a:lnSpc>
              <a:spcBef>
                <a:spcPct val="0"/>
              </a:spcBef>
              <a:buClrTx/>
              <a:buFontTx/>
              <a:buNone/>
            </a:pPr>
            <a:r>
              <a:rPr lang="ja-JP" altLang="en-US" sz="3600" b="1" dirty="0" smtClean="0">
                <a:effectLst>
                  <a:outerShdw blurRad="38100" dist="38100" dir="2700000" algn="tl">
                    <a:srgbClr val="000000">
                      <a:alpha val="43137"/>
                    </a:srgbClr>
                  </a:outerShdw>
                </a:effectLst>
              </a:rPr>
              <a:t>・ </a:t>
            </a:r>
            <a:r>
              <a:rPr lang="en-US" altLang="ja-JP" sz="3600" b="1" dirty="0" smtClean="0">
                <a:effectLst>
                  <a:outerShdw blurRad="38100" dist="38100" dir="2700000" algn="tl">
                    <a:srgbClr val="000000">
                      <a:alpha val="43137"/>
                    </a:srgbClr>
                  </a:outerShdw>
                </a:effectLst>
              </a:rPr>
              <a:t>DECIGO Pathfinder</a:t>
            </a:r>
            <a:r>
              <a:rPr lang="ja-JP" altLang="en-US" sz="2800" b="1" dirty="0" smtClean="0">
                <a:solidFill>
                  <a:srgbClr val="008000"/>
                </a:solidFill>
                <a:effectLst>
                  <a:outerShdw blurRad="38100" dist="38100" dir="2700000" algn="tl">
                    <a:srgbClr val="000000">
                      <a:alpha val="43137"/>
                    </a:srgbClr>
                  </a:outerShdw>
                </a:effectLst>
              </a:rPr>
              <a:t>          </a:t>
            </a:r>
            <a:endParaRPr lang="ja-JP" altLang="en-US" sz="2800"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pitchFamily="34" charset="0"/>
                <a:ea typeface="HGP創英角ｺﾞｼｯｸUB" pitchFamily="50" charset="-128"/>
                <a:cs typeface="+mn-cs"/>
              </a:rPr>
              <a:t>10th International LISA Symposium</a:t>
            </a:r>
            <a:r>
              <a:rPr lang="ja-JP" altLang="en-US" sz="1200" kern="1200" smtClean="0">
                <a:solidFill>
                  <a:srgbClr val="EAEAEA"/>
                </a:solidFill>
                <a:latin typeface="Tahoma" pitchFamily="34" charset="0"/>
                <a:ea typeface="HGP創英角ｺﾞｼｯｸUB" pitchFamily="50" charset="-128"/>
                <a:cs typeface="+mn-cs"/>
              </a:rPr>
              <a:t>　</a:t>
            </a:r>
            <a:r>
              <a:rPr lang="en-US" altLang="ja-JP" sz="1200" kern="1200" smtClean="0">
                <a:solidFill>
                  <a:srgbClr val="EAEAEA"/>
                </a:solidFill>
                <a:latin typeface="Tahoma" pitchFamily="34" charset="0"/>
                <a:ea typeface="HGP創英角ｺﾞｼｯｸUB" pitchFamily="50" charset="-128"/>
                <a:cs typeface="+mn-cs"/>
              </a:rPr>
              <a:t>(May 19th, 2014, Florida, USA)</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1285875" y="1074738"/>
            <a:ext cx="7858125" cy="5211762"/>
          </a:xfrm>
          <a:prstGeom prst="rect">
            <a:avLst/>
          </a:prstGeom>
        </p:spPr>
        <p:txBody>
          <a:bodyPr/>
          <a:lstStyle/>
          <a:p>
            <a:pPr lvl="2">
              <a:lnSpc>
                <a:spcPct val="130000"/>
              </a:lnSpc>
              <a:spcBef>
                <a:spcPct val="0"/>
              </a:spcBef>
              <a:buClrTx/>
              <a:buFontTx/>
              <a:buNone/>
            </a:pPr>
            <a:r>
              <a:rPr lang="en-US" altLang="ja-JP" sz="2800" b="1" dirty="0"/>
              <a:t>  </a:t>
            </a:r>
            <a:endParaRPr lang="en-US" altLang="ja-JP" sz="2800" b="1" dirty="0" smtClean="0"/>
          </a:p>
          <a:p>
            <a:pPr>
              <a:lnSpc>
                <a:spcPct val="130000"/>
              </a:lnSpc>
              <a:spcBef>
                <a:spcPct val="0"/>
              </a:spcBef>
              <a:buClrTx/>
              <a:buFontTx/>
              <a:buNone/>
            </a:pPr>
            <a:endParaRPr lang="en-US" altLang="ja-JP" sz="2800" b="1" dirty="0" smtClean="0"/>
          </a:p>
          <a:p>
            <a:pPr>
              <a:lnSpc>
                <a:spcPct val="130000"/>
              </a:lnSpc>
              <a:spcBef>
                <a:spcPct val="0"/>
              </a:spcBef>
              <a:buClrTx/>
              <a:buFontTx/>
              <a:buNone/>
            </a:pPr>
            <a:endParaRPr lang="en-US" altLang="ja-JP" sz="2800" b="1" dirty="0" smtClean="0"/>
          </a:p>
          <a:p>
            <a:pPr>
              <a:lnSpc>
                <a:spcPct val="130000"/>
              </a:lnSpc>
              <a:spcBef>
                <a:spcPct val="0"/>
              </a:spcBef>
              <a:buClrTx/>
              <a:buFontTx/>
              <a:buNone/>
            </a:pPr>
            <a:r>
              <a:rPr lang="en-US" altLang="ja-JP" sz="2800" b="1" dirty="0" smtClean="0"/>
              <a:t>                     </a:t>
            </a:r>
            <a:r>
              <a:rPr lang="en-US" altLang="ja-JP" sz="4000" b="1" dirty="0" smtClean="0"/>
              <a:t>Summary</a:t>
            </a:r>
            <a:endParaRPr lang="ja-JP" altLang="en-US" sz="2800" b="1" dirty="0"/>
          </a:p>
        </p:txBody>
      </p:sp>
    </p:spTree>
    <p:extLst>
      <p:ext uri="{BB962C8B-B14F-4D97-AF65-F5344CB8AC3E}">
        <p14:creationId xmlns:p14="http://schemas.microsoft.com/office/powerpoint/2010/main" val="155479516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ltLang="ja-JP" dirty="0" smtClean="0">
                <a:solidFill>
                  <a:srgbClr val="F8F8F8"/>
                </a:solidFill>
              </a:rPr>
              <a:t>Summary</a:t>
            </a:r>
            <a:endParaRPr lang="ja-JP" altLang="en-US" dirty="0">
              <a:solidFill>
                <a:srgbClr val="F8F8F8"/>
              </a:solidFill>
            </a:endParaRPr>
          </a:p>
        </p:txBody>
      </p:sp>
      <p:sp>
        <p:nvSpPr>
          <p:cNvPr id="1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pitchFamily="34" charset="0"/>
                <a:ea typeface="HGP創英角ｺﾞｼｯｸUB" pitchFamily="50" charset="-128"/>
                <a:cs typeface="+mn-cs"/>
              </a:rPr>
              <a:t>10th International LISA Symposium</a:t>
            </a:r>
            <a:r>
              <a:rPr lang="ja-JP" altLang="en-US" sz="1200" kern="1200" smtClean="0">
                <a:solidFill>
                  <a:srgbClr val="EAEAEA"/>
                </a:solidFill>
                <a:latin typeface="Tahoma" pitchFamily="34" charset="0"/>
                <a:ea typeface="HGP創英角ｺﾞｼｯｸUB" pitchFamily="50" charset="-128"/>
                <a:cs typeface="+mn-cs"/>
              </a:rPr>
              <a:t>　</a:t>
            </a:r>
            <a:r>
              <a:rPr lang="en-US" altLang="ja-JP" sz="1200" kern="1200" smtClean="0">
                <a:solidFill>
                  <a:srgbClr val="EAEAEA"/>
                </a:solidFill>
                <a:latin typeface="Tahoma" pitchFamily="34" charset="0"/>
                <a:ea typeface="HGP創英角ｺﾞｼｯｸUB" pitchFamily="50" charset="-128"/>
                <a:cs typeface="+mn-cs"/>
              </a:rPr>
              <a:t>(May 19th, 2014, Florida, USA)</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104900" name="Rectangle 4"/>
          <p:cNvSpPr>
            <a:spLocks noChangeArrowheads="1"/>
          </p:cNvSpPr>
          <p:nvPr/>
        </p:nvSpPr>
        <p:spPr bwMode="auto">
          <a:xfrm>
            <a:off x="1115616" y="1340768"/>
            <a:ext cx="6286544" cy="461665"/>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lang="en-US" altLang="ja-JP" b="1" kern="1200" dirty="0" smtClean="0">
                <a:solidFill>
                  <a:srgbClr val="99CCFF"/>
                </a:solidFill>
                <a:latin typeface="Tahoma" pitchFamily="34" charset="0"/>
                <a:ea typeface="HGP創英角ｺﾞｼｯｸUB" pitchFamily="50" charset="-128"/>
                <a:cs typeface="+mn-cs"/>
              </a:rPr>
              <a:t>DECIGO</a:t>
            </a:r>
            <a:r>
              <a:rPr lang="en-US" altLang="ja-JP" b="1" kern="1200" dirty="0" smtClean="0">
                <a:solidFill>
                  <a:srgbClr val="EAEAEA"/>
                </a:solidFill>
                <a:latin typeface="Tahoma" pitchFamily="34" charset="0"/>
                <a:ea typeface="HGP創英角ｺﾞｼｯｸUB" pitchFamily="50" charset="-128"/>
                <a:cs typeface="+mn-cs"/>
              </a:rPr>
              <a:t> :  Fruitful Sciences</a:t>
            </a:r>
            <a:endParaRPr lang="ja-JP" altLang="en-US" b="1" kern="1200" dirty="0">
              <a:solidFill>
                <a:srgbClr val="CCECFF"/>
              </a:solidFill>
              <a:latin typeface="Tahoma" pitchFamily="34" charset="0"/>
              <a:ea typeface="HGP創英角ｺﾞｼｯｸUB" pitchFamily="50" charset="-128"/>
              <a:cs typeface="+mn-cs"/>
            </a:endParaRPr>
          </a:p>
        </p:txBody>
      </p:sp>
      <p:sp>
        <p:nvSpPr>
          <p:cNvPr id="14" name="Rectangle 4"/>
          <p:cNvSpPr>
            <a:spLocks noChangeArrowheads="1"/>
          </p:cNvSpPr>
          <p:nvPr/>
        </p:nvSpPr>
        <p:spPr bwMode="auto">
          <a:xfrm>
            <a:off x="1615682" y="1840834"/>
            <a:ext cx="6286544" cy="1865126"/>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kern="1200" dirty="0" smtClean="0">
                <a:solidFill>
                  <a:srgbClr val="FFFFFF"/>
                </a:solidFill>
              </a:rPr>
              <a:t>Very beginning of the </a:t>
            </a:r>
            <a:r>
              <a:rPr lang="en-US" altLang="ja-JP" dirty="0" smtClean="0">
                <a:solidFill>
                  <a:srgbClr val="CCECFF"/>
                </a:solidFill>
              </a:rPr>
              <a:t>U</a:t>
            </a:r>
            <a:r>
              <a:rPr lang="en-US" altLang="ja-JP" kern="1200" dirty="0" smtClean="0">
                <a:solidFill>
                  <a:srgbClr val="CCECFF"/>
                </a:solidFill>
              </a:rPr>
              <a:t>niverse</a:t>
            </a:r>
          </a:p>
          <a:p>
            <a:pPr algn="l" rtl="0" fontAlgn="base">
              <a:lnSpc>
                <a:spcPct val="120000"/>
              </a:lnSpc>
              <a:spcBef>
                <a:spcPct val="0"/>
              </a:spcBef>
              <a:spcAft>
                <a:spcPct val="0"/>
              </a:spcAft>
              <a:buNone/>
            </a:pPr>
            <a:r>
              <a:rPr lang="en-US" altLang="ja-JP" kern="1200" dirty="0" smtClean="0">
                <a:solidFill>
                  <a:srgbClr val="CCECFF"/>
                </a:solidFill>
              </a:rPr>
              <a:t>Dark energy, Dark matter</a:t>
            </a:r>
          </a:p>
          <a:p>
            <a:pPr algn="l" rtl="0" fontAlgn="base">
              <a:lnSpc>
                <a:spcPct val="120000"/>
              </a:lnSpc>
              <a:spcBef>
                <a:spcPct val="0"/>
              </a:spcBef>
              <a:spcAft>
                <a:spcPct val="0"/>
              </a:spcAft>
              <a:buNone/>
            </a:pPr>
            <a:r>
              <a:rPr lang="en-US" altLang="ja-JP" dirty="0" smtClean="0">
                <a:solidFill>
                  <a:srgbClr val="CCECFF"/>
                </a:solidFill>
              </a:rPr>
              <a:t>Galaxy</a:t>
            </a:r>
            <a:r>
              <a:rPr lang="en-US" altLang="ja-JP" dirty="0" smtClean="0">
                <a:solidFill>
                  <a:srgbClr val="FFFFFF"/>
                </a:solidFill>
              </a:rPr>
              <a:t> formation</a:t>
            </a:r>
          </a:p>
          <a:p>
            <a:pPr algn="l" rtl="0" fontAlgn="base">
              <a:lnSpc>
                <a:spcPct val="120000"/>
              </a:lnSpc>
              <a:spcBef>
                <a:spcPct val="0"/>
              </a:spcBef>
              <a:spcAft>
                <a:spcPct val="0"/>
              </a:spcAft>
              <a:buNone/>
            </a:pPr>
            <a:r>
              <a:rPr lang="en-US" altLang="ja-JP" kern="1200" dirty="0">
                <a:solidFill>
                  <a:srgbClr val="FFFFFF"/>
                </a:solidFill>
              </a:rPr>
              <a:t> </a:t>
            </a:r>
            <a:r>
              <a:rPr lang="en-US" altLang="ja-JP" kern="1200" dirty="0" smtClean="0">
                <a:solidFill>
                  <a:srgbClr val="FFFFFF"/>
                </a:solidFill>
              </a:rPr>
              <a:t> </a:t>
            </a:r>
            <a:r>
              <a:rPr lang="en-US" altLang="ja-JP" kern="1200" dirty="0" smtClean="0">
                <a:solidFill>
                  <a:srgbClr val="FFFFFF"/>
                </a:solidFill>
                <a:sym typeface="Wingdings" panose="05000000000000000000" pitchFamily="2" charset="2"/>
              </a:rPr>
              <a:t> Will be realized at last.</a:t>
            </a:r>
            <a:endParaRPr lang="en-US" altLang="ja-JP" kern="1200" dirty="0" smtClean="0">
              <a:solidFill>
                <a:srgbClr val="FFFFFF"/>
              </a:solidFill>
            </a:endParaRPr>
          </a:p>
        </p:txBody>
      </p:sp>
      <p:sp>
        <p:nvSpPr>
          <p:cNvPr id="15" name="Rectangle 4"/>
          <p:cNvSpPr>
            <a:spLocks noChangeArrowheads="1"/>
          </p:cNvSpPr>
          <p:nvPr/>
        </p:nvSpPr>
        <p:spPr bwMode="auto">
          <a:xfrm>
            <a:off x="1115616" y="4095304"/>
            <a:ext cx="6286544" cy="461665"/>
          </a:xfrm>
          <a:prstGeom prst="rect">
            <a:avLst/>
          </a:prstGeom>
          <a:noFill/>
          <a:ln w="15875">
            <a:noFill/>
            <a:miter lim="800000"/>
            <a:headEnd/>
            <a:tailEnd/>
          </a:ln>
          <a:effectLst/>
        </p:spPr>
        <p:txBody>
          <a:bodyPr wrap="square">
            <a:spAutoFit/>
          </a:bodyPr>
          <a:lstStyle/>
          <a:p>
            <a:pPr algn="l" rtl="0" fontAlgn="base">
              <a:spcBef>
                <a:spcPct val="0"/>
              </a:spcBef>
              <a:spcAft>
                <a:spcPct val="0"/>
              </a:spcAft>
              <a:buNone/>
            </a:pPr>
            <a:r>
              <a:rPr lang="en-US" altLang="ja-JP" b="1" kern="1200" dirty="0" smtClean="0">
                <a:solidFill>
                  <a:srgbClr val="99FF99"/>
                </a:solidFill>
                <a:latin typeface="Tahoma" pitchFamily="34" charset="0"/>
                <a:ea typeface="HGP創英角ｺﾞｼｯｸUB" pitchFamily="50" charset="-128"/>
                <a:cs typeface="+mn-cs"/>
              </a:rPr>
              <a:t>DECIGO Pathfinder</a:t>
            </a:r>
            <a:endParaRPr lang="ja-JP" altLang="en-US" b="1" kern="1200" dirty="0">
              <a:solidFill>
                <a:srgbClr val="99FF99"/>
              </a:solidFill>
              <a:latin typeface="Tahoma" pitchFamily="34" charset="0"/>
              <a:ea typeface="HGP創英角ｺﾞｼｯｸUB" pitchFamily="50" charset="-128"/>
              <a:cs typeface="+mn-cs"/>
            </a:endParaRPr>
          </a:p>
        </p:txBody>
      </p:sp>
      <p:sp>
        <p:nvSpPr>
          <p:cNvPr id="16" name="Rectangle 4"/>
          <p:cNvSpPr>
            <a:spLocks noChangeArrowheads="1"/>
          </p:cNvSpPr>
          <p:nvPr/>
        </p:nvSpPr>
        <p:spPr bwMode="auto">
          <a:xfrm>
            <a:off x="1649312" y="4599360"/>
            <a:ext cx="6064250" cy="1421928"/>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dirty="0" smtClean="0">
                <a:solidFill>
                  <a:srgbClr val="EAEAEA"/>
                </a:solidFill>
              </a:rPr>
              <a:t>Submitted mission proposal, </a:t>
            </a:r>
          </a:p>
          <a:p>
            <a:pPr algn="l" rtl="0" fontAlgn="base">
              <a:lnSpc>
                <a:spcPct val="120000"/>
              </a:lnSpc>
              <a:spcBef>
                <a:spcPct val="0"/>
              </a:spcBef>
              <a:spcAft>
                <a:spcPct val="0"/>
              </a:spcAft>
              <a:buNone/>
            </a:pPr>
            <a:r>
              <a:rPr lang="en-US" altLang="ja-JP" dirty="0">
                <a:solidFill>
                  <a:srgbClr val="EAEAEA"/>
                </a:solidFill>
              </a:rPr>
              <a:t> </a:t>
            </a:r>
            <a:r>
              <a:rPr lang="en-US" altLang="ja-JP" dirty="0" smtClean="0">
                <a:solidFill>
                  <a:srgbClr val="EAEAEA"/>
                </a:solidFill>
              </a:rPr>
              <a:t>      but failed in the selection.</a:t>
            </a:r>
          </a:p>
          <a:p>
            <a:pPr algn="l" rtl="0" fontAlgn="base">
              <a:lnSpc>
                <a:spcPct val="120000"/>
              </a:lnSpc>
              <a:spcBef>
                <a:spcPct val="0"/>
              </a:spcBef>
              <a:spcAft>
                <a:spcPct val="0"/>
              </a:spcAft>
              <a:buNone/>
            </a:pPr>
            <a:r>
              <a:rPr lang="en-US" altLang="ja-JP" kern="1200" dirty="0">
                <a:solidFill>
                  <a:srgbClr val="EAEAEA"/>
                </a:solidFill>
              </a:rPr>
              <a:t> </a:t>
            </a:r>
            <a:r>
              <a:rPr lang="en-US" altLang="ja-JP" kern="1200" dirty="0" smtClean="0">
                <a:solidFill>
                  <a:srgbClr val="EAEAEA"/>
                </a:solidFill>
              </a:rPr>
              <a:t> </a:t>
            </a:r>
            <a:r>
              <a:rPr lang="en-US" altLang="ja-JP" kern="1200" dirty="0" smtClean="0">
                <a:solidFill>
                  <a:srgbClr val="EAEAEA"/>
                </a:solidFill>
                <a:sym typeface="Wingdings" panose="05000000000000000000" pitchFamily="2" charset="2"/>
              </a:rPr>
              <a:t> Start discussions on the next strategy.</a:t>
            </a:r>
            <a:endParaRPr lang="en-US" altLang="ja-JP" kern="1200" dirty="0" smtClean="0">
              <a:solidFill>
                <a:srgbClr val="EAEAEA"/>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0209" name="Picture 1"/>
          <p:cNvPicPr>
            <a:picLocks noChangeAspect="1" noChangeArrowheads="1"/>
          </p:cNvPicPr>
          <p:nvPr/>
        </p:nvPicPr>
        <p:blipFill>
          <a:blip r:embed="rId3" cstate="print"/>
          <a:srcRect/>
          <a:stretch>
            <a:fillRect/>
          </a:stretch>
        </p:blipFill>
        <p:spPr bwMode="auto">
          <a:xfrm>
            <a:off x="0" y="1000108"/>
            <a:ext cx="9144000" cy="5134406"/>
          </a:xfrm>
          <a:prstGeom prst="rect">
            <a:avLst/>
          </a:prstGeom>
          <a:noFill/>
          <a:ln w="9525">
            <a:noFill/>
            <a:miter lim="800000"/>
            <a:headEnd/>
            <a:tailEnd/>
          </a:ln>
        </p:spPr>
      </p:pic>
      <p:sp>
        <p:nvSpPr>
          <p:cNvPr id="3" name="タイトル 2"/>
          <p:cNvSpPr>
            <a:spLocks noGrp="1"/>
          </p:cNvSpPr>
          <p:nvPr>
            <p:ph type="title"/>
          </p:nvPr>
        </p:nvSpPr>
        <p:spPr/>
        <p:txBody>
          <a:bodyPr/>
          <a:lstStyle/>
          <a:p>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b="0" kern="1200" smtClean="0">
                <a:solidFill>
                  <a:srgbClr val="EAEAEA"/>
                </a:solidFill>
                <a:latin typeface="Tahoma" pitchFamily="34" charset="0"/>
                <a:ea typeface="HGP創英角ｺﾞｼｯｸUB" pitchFamily="50" charset="-128"/>
                <a:cs typeface="+mn-cs"/>
              </a:rPr>
              <a:t>10th International LISA Symposium</a:t>
            </a:r>
            <a:r>
              <a:rPr lang="ja-JP" altLang="en-US" sz="1200" b="0" kern="1200" smtClean="0">
                <a:solidFill>
                  <a:srgbClr val="EAEAEA"/>
                </a:solidFill>
                <a:latin typeface="Tahoma" pitchFamily="34" charset="0"/>
                <a:ea typeface="HGP創英角ｺﾞｼｯｸUB" pitchFamily="50" charset="-128"/>
                <a:cs typeface="+mn-cs"/>
              </a:rPr>
              <a:t>　</a:t>
            </a:r>
            <a:r>
              <a:rPr lang="en-US" altLang="ja-JP" sz="1200" b="0" kern="1200" smtClean="0">
                <a:solidFill>
                  <a:srgbClr val="EAEAEA"/>
                </a:solidFill>
                <a:latin typeface="Tahoma" pitchFamily="34" charset="0"/>
                <a:ea typeface="HGP創英角ｺﾞｼｯｸUB" pitchFamily="50" charset="-128"/>
                <a:cs typeface="+mn-cs"/>
              </a:rPr>
              <a:t>(May 19th, 2014, Florida, USA)</a:t>
            </a:r>
            <a:endParaRPr lang="en-US" altLang="ja-JP" sz="1200" b="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3275856" y="3140968"/>
            <a:ext cx="2286000" cy="1071563"/>
          </a:xfrm>
          <a:prstGeom prst="rect">
            <a:avLst/>
          </a:prstGeom>
        </p:spPr>
        <p:txBody>
          <a:bodyPr/>
          <a:lstStyle/>
          <a:p>
            <a:pPr lvl="2">
              <a:lnSpc>
                <a:spcPct val="120000"/>
              </a:lnSpc>
              <a:spcBef>
                <a:spcPct val="0"/>
              </a:spcBef>
              <a:buClrTx/>
              <a:buFontTx/>
              <a:buNone/>
            </a:pPr>
            <a:r>
              <a:rPr lang="en-US" altLang="ja-JP" sz="4800" b="1" dirty="0" smtClean="0">
                <a:effectLst>
                  <a:outerShdw blurRad="38100" dist="38100" dir="2700000" algn="tl">
                    <a:srgbClr val="000000">
                      <a:alpha val="43137"/>
                    </a:srgbClr>
                  </a:outerShdw>
                </a:effectLst>
              </a:rPr>
              <a:t>End</a:t>
            </a:r>
            <a:endParaRPr lang="ja-JP" altLang="en-US" sz="4800" b="1" dirty="0">
              <a:effectLst>
                <a:outerShdw blurRad="38100" dist="38100" dir="2700000" algn="tl">
                  <a:srgbClr val="000000">
                    <a:alpha val="43137"/>
                  </a:srgbClr>
                </a:outerShdw>
              </a:effectLst>
            </a:endParaRPr>
          </a:p>
          <a:p>
            <a:pPr lvl="3">
              <a:lnSpc>
                <a:spcPct val="120000"/>
              </a:lnSpc>
              <a:spcBef>
                <a:spcPct val="0"/>
              </a:spcBef>
              <a:buClrTx/>
              <a:buFontTx/>
              <a:buNone/>
            </a:pPr>
            <a:r>
              <a:rPr lang="ja-JP" altLang="en-US" sz="4800" b="1" dirty="0">
                <a:solidFill>
                  <a:srgbClr val="008000"/>
                </a:solidFill>
                <a:effectLst>
                  <a:outerShdw blurRad="38100" dist="38100" dir="2700000" algn="tl">
                    <a:srgbClr val="000000">
                      <a:alpha val="43137"/>
                    </a:srgbClr>
                  </a:outerShdw>
                </a:effectLst>
              </a:rPr>
              <a:t>　            </a:t>
            </a:r>
          </a:p>
          <a:p>
            <a:pPr lvl="3">
              <a:lnSpc>
                <a:spcPct val="120000"/>
              </a:lnSpc>
              <a:spcBef>
                <a:spcPct val="0"/>
              </a:spcBef>
              <a:buClrTx/>
              <a:buFontTx/>
              <a:buNone/>
            </a:pPr>
            <a:r>
              <a:rPr lang="ja-JP" altLang="en-US" sz="4800" b="1" dirty="0">
                <a:solidFill>
                  <a:srgbClr val="008000"/>
                </a:solidFill>
                <a:effectLst>
                  <a:outerShdw blurRad="38100" dist="38100" dir="2700000" algn="tl">
                    <a:srgbClr val="000000">
                      <a:alpha val="43137"/>
                    </a:srgbClr>
                  </a:outerShdw>
                </a:effectLst>
              </a:rPr>
              <a:t>            </a:t>
            </a:r>
            <a:endParaRPr lang="ja-JP" altLang="en-US" sz="4800" b="1" dirty="0">
              <a:effectLst>
                <a:outerShdw blurRad="38100" dist="38100" dir="2700000" algn="tl">
                  <a:srgbClr val="000000">
                    <a:alpha val="43137"/>
                  </a:srgbClr>
                </a:outerShdw>
              </a:effectLst>
            </a:endParaRPr>
          </a:p>
        </p:txBody>
      </p:sp>
      <p:pic>
        <p:nvPicPr>
          <p:cNvPr id="6" name="Picture 1"/>
          <p:cNvPicPr>
            <a:picLocks noChangeAspect="1" noChangeArrowheads="1"/>
          </p:cNvPicPr>
          <p:nvPr/>
        </p:nvPicPr>
        <p:blipFill>
          <a:blip r:embed="rId4" cstate="print">
            <a:clrChange>
              <a:clrFrom>
                <a:srgbClr val="000000"/>
              </a:clrFrom>
              <a:clrTo>
                <a:srgbClr val="000000">
                  <a:alpha val="0"/>
                </a:srgbClr>
              </a:clrTo>
            </a:clrChange>
            <a:duotone>
              <a:prstClr val="black"/>
              <a:srgbClr val="FFFFFF">
                <a:tint val="45000"/>
                <a:satMod val="400000"/>
              </a:srgbClr>
            </a:duotone>
          </a:blip>
          <a:srcRect/>
          <a:stretch>
            <a:fillRect/>
          </a:stretch>
        </p:blipFill>
        <p:spPr bwMode="auto">
          <a:xfrm>
            <a:off x="7893818" y="228273"/>
            <a:ext cx="928674" cy="383373"/>
          </a:xfrm>
          <a:prstGeom prst="rect">
            <a:avLst/>
          </a:prstGeom>
          <a:noFill/>
          <a:ln w="9525">
            <a:noFill/>
            <a:miter lim="800000"/>
            <a:headEnd/>
            <a:tailEnd/>
          </a:ln>
        </p:spPr>
      </p:pic>
      <p:grpSp>
        <p:nvGrpSpPr>
          <p:cNvPr id="8" name="グループ化 7"/>
          <p:cNvGrpSpPr/>
          <p:nvPr/>
        </p:nvGrpSpPr>
        <p:grpSpPr>
          <a:xfrm>
            <a:off x="6500826" y="1071546"/>
            <a:ext cx="2214578" cy="2000264"/>
            <a:chOff x="746556" y="1417215"/>
            <a:chExt cx="2000990" cy="1714512"/>
          </a:xfrm>
        </p:grpSpPr>
        <p:sp>
          <p:nvSpPr>
            <p:cNvPr id="9" name="台形 8"/>
            <p:cNvSpPr/>
            <p:nvPr/>
          </p:nvSpPr>
          <p:spPr bwMode="auto">
            <a:xfrm rot="4376614">
              <a:off x="2040800" y="1931207"/>
              <a:ext cx="188864" cy="855226"/>
            </a:xfrm>
            <a:prstGeom prst="trapezoid">
              <a:avLst>
                <a:gd name="adj" fmla="val 42482"/>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0" name="台形 9"/>
            <p:cNvSpPr/>
            <p:nvPr/>
          </p:nvSpPr>
          <p:spPr bwMode="auto">
            <a:xfrm rot="1090400">
              <a:off x="1468178" y="1550555"/>
              <a:ext cx="317392" cy="761824"/>
            </a:xfrm>
            <a:prstGeom prst="trapezoid">
              <a:avLst>
                <a:gd name="adj" fmla="val 44372"/>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 name="台形 10"/>
            <p:cNvSpPr/>
            <p:nvPr/>
          </p:nvSpPr>
          <p:spPr bwMode="auto">
            <a:xfrm rot="18597801">
              <a:off x="2132339" y="1409938"/>
              <a:ext cx="45719" cy="1001918"/>
            </a:xfrm>
            <a:prstGeom prst="trapezoid">
              <a:avLst>
                <a:gd name="adj" fmla="val 8241"/>
              </a:avLst>
            </a:prstGeom>
            <a:solidFill>
              <a:srgbClr val="CCFFCC">
                <a:alpha val="50000"/>
              </a:srgbClr>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12" name="Picture 3" descr="決定版"/>
            <p:cNvPicPr>
              <a:picLocks noChangeAspect="1" noChangeArrowheads="1"/>
            </p:cNvPicPr>
            <p:nvPr/>
          </p:nvPicPr>
          <p:blipFill>
            <a:blip r:embed="rId5" cstate="print">
              <a:clrChange>
                <a:clrFrom>
                  <a:srgbClr val="010101"/>
                </a:clrFrom>
                <a:clrTo>
                  <a:srgbClr val="010101">
                    <a:alpha val="0"/>
                  </a:srgbClr>
                </a:clrTo>
              </a:clrChange>
            </a:blip>
            <a:srcRect/>
            <a:stretch>
              <a:fillRect/>
            </a:stretch>
          </p:blipFill>
          <p:spPr bwMode="auto">
            <a:xfrm rot="21118203">
              <a:off x="746556" y="1417215"/>
              <a:ext cx="2000990" cy="1714512"/>
            </a:xfrm>
            <a:prstGeom prst="rect">
              <a:avLst/>
            </a:prstGeom>
            <a:noFill/>
          </p:spPr>
        </p:pic>
      </p:grpSp>
      <p:sp>
        <p:nvSpPr>
          <p:cNvPr id="13" name="Rectangle 5"/>
          <p:cNvSpPr>
            <a:spLocks noChangeArrowheads="1"/>
          </p:cNvSpPr>
          <p:nvPr/>
        </p:nvSpPr>
        <p:spPr bwMode="auto">
          <a:xfrm>
            <a:off x="7858148" y="2958582"/>
            <a:ext cx="1143008" cy="369332"/>
          </a:xfrm>
          <a:prstGeom prst="rect">
            <a:avLst/>
          </a:prstGeom>
          <a:noFill/>
          <a:ln w="15875">
            <a:noFill/>
            <a:miter lim="800000"/>
            <a:headEnd/>
            <a:tailEnd/>
          </a:ln>
          <a:effectLst/>
        </p:spPr>
        <p:txBody>
          <a:bodyPr wrap="square" anchor="ctr">
            <a:spAutoFit/>
          </a:bodyPr>
          <a:lstStyle/>
          <a:p>
            <a:pPr algn="l">
              <a:buFontTx/>
              <a:buNone/>
            </a:pPr>
            <a:r>
              <a:rPr lang="en-US" altLang="ja-JP" sz="900" b="1" dirty="0" smtClean="0">
                <a:solidFill>
                  <a:schemeClr val="bg1">
                    <a:lumMod val="25000"/>
                  </a:schemeClr>
                </a:solidFill>
              </a:rPr>
              <a:t>Original</a:t>
            </a:r>
            <a:r>
              <a:rPr lang="en-US" altLang="ja-JP" sz="900" b="1" dirty="0" smtClean="0">
                <a:solidFill>
                  <a:schemeClr val="bg1">
                    <a:lumMod val="25000"/>
                  </a:schemeClr>
                </a:solidFill>
                <a:latin typeface="Tahoma" pitchFamily="34" charset="0"/>
              </a:rPr>
              <a:t> </a:t>
            </a:r>
          </a:p>
          <a:p>
            <a:pPr algn="l">
              <a:buFontTx/>
              <a:buNone/>
            </a:pPr>
            <a:r>
              <a:rPr lang="en-US" altLang="ja-JP" sz="900" b="1" dirty="0" smtClean="0">
                <a:solidFill>
                  <a:schemeClr val="bg1">
                    <a:lumMod val="25000"/>
                  </a:schemeClr>
                </a:solidFill>
                <a:latin typeface="Tahoma" pitchFamily="34" charset="0"/>
              </a:rPr>
              <a:t>Picture </a:t>
            </a:r>
            <a:r>
              <a:rPr lang="en-US" altLang="ja-JP" sz="900" b="1" dirty="0" smtClean="0">
                <a:solidFill>
                  <a:schemeClr val="bg1">
                    <a:lumMod val="25000"/>
                  </a:schemeClr>
                </a:solidFill>
              </a:rPr>
              <a:t>:</a:t>
            </a:r>
            <a:r>
              <a:rPr lang="en-US" altLang="ja-JP" sz="900" b="1" dirty="0" smtClean="0">
                <a:solidFill>
                  <a:schemeClr val="bg1">
                    <a:lumMod val="25000"/>
                  </a:schemeClr>
                </a:solidFill>
                <a:latin typeface="Tahoma" pitchFamily="34" charset="0"/>
              </a:rPr>
              <a:t> Sora</a:t>
            </a:r>
            <a:endParaRPr lang="en-US" altLang="ja-JP" sz="900" b="1" dirty="0">
              <a:solidFill>
                <a:schemeClr val="bg1">
                  <a:lumMod val="25000"/>
                </a:schemeClr>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35" presetClass="path" presetSubtype="0" accel="50000" decel="50000" fill="hold" nodeType="afterEffect">
                                  <p:stCondLst>
                                    <p:cond delay="0"/>
                                  </p:stCondLst>
                                  <p:childTnLst>
                                    <p:animMotion origin="layout" path="M -2.22222E-6 -0.00092 L -0.78767 -4.44444E-6 " pathEditMode="relative" rAng="0" ptsTypes="AA">
                                      <p:cBhvr>
                                        <p:cTn id="10" dur="3000" fill="hold"/>
                                        <p:tgtEl>
                                          <p:spTgt spid="6"/>
                                        </p:tgtEl>
                                        <p:attrNameLst>
                                          <p:attrName>ppt_x</p:attrName>
                                          <p:attrName>ppt_y</p:attrName>
                                        </p:attrNameLst>
                                      </p:cBhvr>
                                      <p:rCtr x="-394" y="0"/>
                                    </p:animMotion>
                                  </p:childTnLst>
                                  <p:subTnLst>
                                    <p:animClr clrSpc="rgb" dir="cw">
                                      <p:cBhvr override="childStyle">
                                        <p:cTn dur="1" fill="hold" display="0" masterRel="nextClick" afterEffect="1"/>
                                        <p:tgtEl>
                                          <p:spTgt spid="6"/>
                                        </p:tgtEl>
                                        <p:attrNameLst>
                                          <p:attrName>ppt_c</p:attrName>
                                        </p:attrNameLst>
                                      </p:cBhvr>
                                      <p:to>
                                        <a:srgbClr val="CCECFF"/>
                                      </p:to>
                                    </p:animClr>
                                  </p:subTnLst>
                                </p:cTn>
                              </p:par>
                            </p:childTnLst>
                          </p:cTn>
                        </p:par>
                        <p:par>
                          <p:cTn id="11" fill="hold">
                            <p:stCondLst>
                              <p:cond delay="4000"/>
                            </p:stCondLst>
                            <p:childTnLst>
                              <p:par>
                                <p:cTn id="12" presetID="10" presetClass="exit" presetSubtype="0" fill="hold" nodeType="afterEffect">
                                  <p:stCondLst>
                                    <p:cond delay="0"/>
                                  </p:stCondLst>
                                  <p:childTnLst>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Restructure of space sections </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8" name="Rectangle 24"/>
          <p:cNvSpPr>
            <a:spLocks noChangeArrowheads="1"/>
          </p:cNvSpPr>
          <p:nvPr/>
        </p:nvSpPr>
        <p:spPr bwMode="auto">
          <a:xfrm>
            <a:off x="534380" y="836712"/>
            <a:ext cx="8227640" cy="1421928"/>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ja-JP" altLang="en-US" dirty="0" smtClean="0">
                <a:solidFill>
                  <a:srgbClr val="DDDDDD"/>
                </a:solidFill>
              </a:rPr>
              <a:t>・</a:t>
            </a:r>
            <a:r>
              <a:rPr lang="en-US" altLang="ja-JP" dirty="0" smtClean="0">
                <a:solidFill>
                  <a:srgbClr val="DDDDDD"/>
                </a:solidFill>
              </a:rPr>
              <a:t>Restructure of space sections in Japan (2008)</a:t>
            </a:r>
          </a:p>
          <a:p>
            <a:pPr algn="l">
              <a:lnSpc>
                <a:spcPct val="120000"/>
              </a:lnSpc>
              <a:buClr>
                <a:srgbClr val="003366"/>
              </a:buClr>
              <a:buSzPct val="70000"/>
              <a:buFont typeface="Wingdings" pitchFamily="2" charset="2"/>
              <a:buNone/>
            </a:pPr>
            <a:r>
              <a:rPr lang="en-US" altLang="ja-JP" dirty="0" smtClean="0">
                <a:solidFill>
                  <a:srgbClr val="DDDDDD"/>
                </a:solidFill>
              </a:rPr>
              <a:t>    Based on a new </a:t>
            </a:r>
            <a:r>
              <a:rPr lang="en-US" altLang="ja-JP" dirty="0">
                <a:solidFill>
                  <a:srgbClr val="DDDDDD"/>
                </a:solidFill>
              </a:rPr>
              <a:t>law : Basic Plan on Space Policy     </a:t>
            </a:r>
            <a:endParaRPr lang="en-US" altLang="ja-JP" dirty="0" smtClean="0">
              <a:solidFill>
                <a:srgbClr val="DDDDDD"/>
              </a:solidFill>
            </a:endParaRPr>
          </a:p>
          <a:p>
            <a:pPr algn="l">
              <a:lnSpc>
                <a:spcPct val="120000"/>
              </a:lnSpc>
              <a:buClr>
                <a:srgbClr val="003366"/>
              </a:buClr>
              <a:buSzPct val="70000"/>
              <a:buFont typeface="Wingdings" pitchFamily="2" charset="2"/>
              <a:buNone/>
            </a:pPr>
            <a:r>
              <a:rPr lang="en-US" altLang="ja-JP" dirty="0" smtClean="0">
                <a:solidFill>
                  <a:srgbClr val="DDDDDD"/>
                </a:solidFill>
              </a:rPr>
              <a:t>    ISAS/JAXA : MEXT </a:t>
            </a:r>
            <a:r>
              <a:rPr lang="en-US" altLang="ja-JP" dirty="0">
                <a:solidFill>
                  <a:srgbClr val="DDDDDD"/>
                </a:solidFill>
                <a:sym typeface="Wingdings" panose="05000000000000000000" pitchFamily="2" charset="2"/>
              </a:rPr>
              <a:t> Cabinet </a:t>
            </a:r>
            <a:r>
              <a:rPr lang="en-US" altLang="ja-JP" dirty="0" smtClean="0">
                <a:solidFill>
                  <a:srgbClr val="DDDDDD"/>
                </a:solidFill>
                <a:sym typeface="Wingdings" panose="05000000000000000000" pitchFamily="2" charset="2"/>
              </a:rPr>
              <a:t>Office (CAO)</a:t>
            </a:r>
            <a:endParaRPr lang="en-US" altLang="ja-JP" dirty="0">
              <a:solidFill>
                <a:srgbClr val="DDDDDD"/>
              </a:solidFill>
            </a:endParaRPr>
          </a:p>
        </p:txBody>
      </p:sp>
      <p:pic>
        <p:nvPicPr>
          <p:cNvPr id="4" name="図 3"/>
          <p:cNvPicPr>
            <a:picLocks noChangeAspect="1"/>
          </p:cNvPicPr>
          <p:nvPr/>
        </p:nvPicPr>
        <p:blipFill>
          <a:blip r:embed="rId2"/>
          <a:stretch>
            <a:fillRect/>
          </a:stretch>
        </p:blipFill>
        <p:spPr>
          <a:xfrm>
            <a:off x="251520" y="2276872"/>
            <a:ext cx="5603155" cy="3848500"/>
          </a:xfrm>
          <a:prstGeom prst="rect">
            <a:avLst/>
          </a:prstGeom>
        </p:spPr>
      </p:pic>
      <p:sp>
        <p:nvSpPr>
          <p:cNvPr id="9" name="角丸四角形 8"/>
          <p:cNvSpPr/>
          <p:nvPr/>
        </p:nvSpPr>
        <p:spPr bwMode="auto">
          <a:xfrm>
            <a:off x="4644008" y="3248450"/>
            <a:ext cx="1210667" cy="1004714"/>
          </a:xfrm>
          <a:prstGeom prst="roundRect">
            <a:avLst>
              <a:gd name="adj" fmla="val 8201"/>
            </a:avLst>
          </a:prstGeom>
          <a:noFill/>
          <a:ln w="127000">
            <a:solidFill>
              <a:srgbClr val="99FF99"/>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110000"/>
              </a:lnSpc>
            </a:pPr>
            <a:endParaRPr kumimoji="1" lang="ja-JP" altLang="en-US" dirty="0">
              <a:solidFill>
                <a:srgbClr val="FFFFFF"/>
              </a:solidFill>
              <a:effectLst>
                <a:outerShdw blurRad="38100" dist="38100" dir="2700000" algn="tl">
                  <a:srgbClr val="000000">
                    <a:alpha val="43137"/>
                  </a:srgbClr>
                </a:outerShdw>
              </a:effectLst>
              <a:ea typeface="HGP創英角ｺﾞｼｯｸUB" pitchFamily="50" charset="-128"/>
            </a:endParaRPr>
          </a:p>
        </p:txBody>
      </p:sp>
      <p:cxnSp>
        <p:nvCxnSpPr>
          <p:cNvPr id="11" name="直線矢印コネクタ 10"/>
          <p:cNvCxnSpPr/>
          <p:nvPr/>
        </p:nvCxnSpPr>
        <p:spPr bwMode="auto">
          <a:xfrm flipH="1">
            <a:off x="5861600" y="3645024"/>
            <a:ext cx="604559" cy="48889"/>
          </a:xfrm>
          <a:prstGeom prst="straightConnector1">
            <a:avLst/>
          </a:prstGeom>
          <a:solidFill>
            <a:srgbClr val="FAFFC9">
              <a:alpha val="50000"/>
            </a:srgbClr>
          </a:solidFill>
          <a:ln w="38100" cap="flat" cmpd="sng" algn="ctr">
            <a:solidFill>
              <a:srgbClr val="99FF99"/>
            </a:solidFill>
            <a:prstDash val="solid"/>
            <a:round/>
            <a:headEnd type="none" w="med" len="med"/>
            <a:tailEnd type="arrow" w="lg" len="lg"/>
          </a:ln>
          <a:effectLst/>
        </p:spPr>
      </p:cxnSp>
      <p:sp>
        <p:nvSpPr>
          <p:cNvPr id="13" name="Rectangle 24"/>
          <p:cNvSpPr>
            <a:spLocks noChangeArrowheads="1"/>
          </p:cNvSpPr>
          <p:nvPr/>
        </p:nvSpPr>
        <p:spPr bwMode="auto">
          <a:xfrm>
            <a:off x="6466159" y="3202141"/>
            <a:ext cx="2498329" cy="1200329"/>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en-US" altLang="ja-JP" sz="2000" dirty="0" smtClean="0">
                <a:solidFill>
                  <a:srgbClr val="99FF99"/>
                </a:solidFill>
              </a:rPr>
              <a:t>Space Science and</a:t>
            </a:r>
          </a:p>
          <a:p>
            <a:pPr algn="l">
              <a:lnSpc>
                <a:spcPct val="120000"/>
              </a:lnSpc>
              <a:buClr>
                <a:srgbClr val="003366"/>
              </a:buClr>
              <a:buSzPct val="70000"/>
              <a:buFont typeface="Wingdings" pitchFamily="2" charset="2"/>
              <a:buNone/>
            </a:pPr>
            <a:r>
              <a:rPr lang="en-US" altLang="ja-JP" sz="2000" dirty="0">
                <a:solidFill>
                  <a:srgbClr val="99FF99"/>
                </a:solidFill>
              </a:rPr>
              <a:t> </a:t>
            </a:r>
            <a:r>
              <a:rPr lang="en-US" altLang="ja-JP" sz="2000" dirty="0" smtClean="0">
                <a:solidFill>
                  <a:srgbClr val="99FF99"/>
                </a:solidFill>
              </a:rPr>
              <a:t> space exploration</a:t>
            </a:r>
          </a:p>
          <a:p>
            <a:pPr algn="l">
              <a:lnSpc>
                <a:spcPct val="120000"/>
              </a:lnSpc>
              <a:buClr>
                <a:srgbClr val="003366"/>
              </a:buClr>
              <a:buSzPct val="70000"/>
              <a:buFont typeface="Wingdings" pitchFamily="2" charset="2"/>
              <a:buNone/>
            </a:pPr>
            <a:r>
              <a:rPr lang="en-US" altLang="ja-JP" sz="2000" dirty="0">
                <a:solidFill>
                  <a:srgbClr val="99FF99"/>
                </a:solidFill>
              </a:rPr>
              <a:t> </a:t>
            </a:r>
            <a:r>
              <a:rPr lang="en-US" altLang="ja-JP" sz="2000" dirty="0" smtClean="0">
                <a:solidFill>
                  <a:srgbClr val="99FF99"/>
                </a:solidFill>
              </a:rPr>
              <a:t> program</a:t>
            </a:r>
            <a:endParaRPr lang="en-US" altLang="ja-JP" sz="2000" dirty="0">
              <a:solidFill>
                <a:srgbClr val="99FF99"/>
              </a:solidFill>
            </a:endParaRPr>
          </a:p>
        </p:txBody>
      </p:sp>
      <p:sp>
        <p:nvSpPr>
          <p:cNvPr id="15" name="正方形/長方形 14"/>
          <p:cNvSpPr/>
          <p:nvPr/>
        </p:nvSpPr>
        <p:spPr>
          <a:xfrm>
            <a:off x="251520" y="6123391"/>
            <a:ext cx="6192688" cy="307777"/>
          </a:xfrm>
          <a:prstGeom prst="rect">
            <a:avLst/>
          </a:prstGeom>
        </p:spPr>
        <p:txBody>
          <a:bodyPr wrap="square">
            <a:spAutoFit/>
          </a:bodyPr>
          <a:lstStyle/>
          <a:p>
            <a:pPr algn="l">
              <a:buNone/>
            </a:pPr>
            <a:r>
              <a:rPr lang="en-US" altLang="ja-JP" sz="1400" dirty="0" smtClean="0">
                <a:solidFill>
                  <a:srgbClr val="FFFFFF"/>
                </a:solidFill>
              </a:rPr>
              <a:t>From CAO Web Page :http</a:t>
            </a:r>
            <a:r>
              <a:rPr lang="en-US" altLang="ja-JP" sz="1400" dirty="0">
                <a:solidFill>
                  <a:srgbClr val="FFFFFF"/>
                </a:solidFill>
              </a:rPr>
              <a:t>://www8.cao.go.jp/space/plan/plan-eng.pdf</a:t>
            </a:r>
            <a:endParaRPr lang="ja-JP" altLang="en-US" sz="1400" dirty="0">
              <a:solidFill>
                <a:srgbClr val="FFFFFF"/>
              </a:solidFill>
            </a:endParaRPr>
          </a:p>
        </p:txBody>
      </p:sp>
    </p:spTree>
    <p:extLst>
      <p:ext uri="{BB962C8B-B14F-4D97-AF65-F5344CB8AC3E}">
        <p14:creationId xmlns:p14="http://schemas.microsoft.com/office/powerpoint/2010/main" val="1491101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4"/>
          <p:cNvSpPr>
            <a:spLocks noChangeArrowheads="1"/>
          </p:cNvSpPr>
          <p:nvPr/>
        </p:nvSpPr>
        <p:spPr bwMode="auto">
          <a:xfrm>
            <a:off x="942342" y="3866272"/>
            <a:ext cx="5357850" cy="1938992"/>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dirty="0" smtClean="0">
                <a:solidFill>
                  <a:srgbClr val="DDDDDD"/>
                </a:solidFill>
              </a:rPr>
              <a:t>1</a:t>
            </a:r>
            <a:r>
              <a:rPr lang="en-US" altLang="ja-JP" sz="2000" baseline="30000" dirty="0" smtClean="0">
                <a:solidFill>
                  <a:srgbClr val="DDDDDD"/>
                </a:solidFill>
              </a:rPr>
              <a:t>st</a:t>
            </a:r>
            <a:r>
              <a:rPr lang="en-US" altLang="ja-JP" sz="2000" dirty="0" smtClean="0">
                <a:solidFill>
                  <a:srgbClr val="DDDDDD"/>
                </a:solidFill>
              </a:rPr>
              <a:t>  mission (2012):  SPRINT-A/EXCEED</a:t>
            </a:r>
            <a:endParaRPr lang="en-US" altLang="ja-JP" sz="2000" dirty="0">
              <a:solidFill>
                <a:srgbClr val="DDDDDD"/>
              </a:solidFill>
            </a:endParaRPr>
          </a:p>
          <a:p>
            <a:pPr algn="l">
              <a:lnSpc>
                <a:spcPct val="120000"/>
              </a:lnSpc>
              <a:buClr>
                <a:schemeClr val="accent2"/>
              </a:buClr>
              <a:buSzPct val="70000"/>
              <a:buFont typeface="Wingdings" pitchFamily="2" charset="2"/>
              <a:buNone/>
            </a:pPr>
            <a:r>
              <a:rPr lang="en-US" altLang="ja-JP" sz="2000" dirty="0" smtClean="0">
                <a:solidFill>
                  <a:srgbClr val="DDDDDD"/>
                </a:solidFill>
              </a:rPr>
              <a:t>2</a:t>
            </a:r>
            <a:r>
              <a:rPr lang="en-US" altLang="ja-JP" sz="2000" baseline="30000" dirty="0" smtClean="0">
                <a:solidFill>
                  <a:srgbClr val="DDDDDD"/>
                </a:solidFill>
              </a:rPr>
              <a:t>nd</a:t>
            </a:r>
            <a:r>
              <a:rPr lang="en-US" altLang="ja-JP" sz="2000" dirty="0" smtClean="0">
                <a:solidFill>
                  <a:srgbClr val="DDDDDD"/>
                </a:solidFill>
              </a:rPr>
              <a:t> mission  (~2015) : SPRINT-B/ERG</a:t>
            </a:r>
          </a:p>
          <a:p>
            <a:pPr algn="l">
              <a:lnSpc>
                <a:spcPct val="120000"/>
              </a:lnSpc>
              <a:buClr>
                <a:schemeClr val="accent2"/>
              </a:buClr>
              <a:buSzPct val="70000"/>
              <a:buFont typeface="Wingdings" pitchFamily="2" charset="2"/>
              <a:buNone/>
            </a:pPr>
            <a:endParaRPr lang="en-US" altLang="ja-JP" sz="2000" dirty="0" smtClean="0">
              <a:solidFill>
                <a:srgbClr val="DDDDDD"/>
              </a:solidFill>
            </a:endParaRPr>
          </a:p>
          <a:p>
            <a:pPr algn="l">
              <a:lnSpc>
                <a:spcPct val="120000"/>
              </a:lnSpc>
              <a:buClr>
                <a:schemeClr val="accent2"/>
              </a:buClr>
              <a:buSzPct val="70000"/>
              <a:buFont typeface="Wingdings" pitchFamily="2" charset="2"/>
              <a:buNone/>
            </a:pPr>
            <a:r>
              <a:rPr lang="en-US" altLang="ja-JP" sz="2000" dirty="0" smtClean="0">
                <a:solidFill>
                  <a:srgbClr val="DDDDDD"/>
                </a:solidFill>
              </a:rPr>
              <a:t>3</a:t>
            </a:r>
            <a:r>
              <a:rPr lang="en-US" altLang="ja-JP" sz="2000" baseline="30000" dirty="0" smtClean="0">
                <a:solidFill>
                  <a:srgbClr val="DDDDDD"/>
                </a:solidFill>
              </a:rPr>
              <a:t>rd</a:t>
            </a:r>
            <a:r>
              <a:rPr lang="en-US" altLang="ja-JP" sz="2000" dirty="0" smtClean="0">
                <a:solidFill>
                  <a:srgbClr val="DDDDDD"/>
                </a:solidFill>
              </a:rPr>
              <a:t> mission (~2019) : TBD</a:t>
            </a:r>
          </a:p>
          <a:p>
            <a:pPr algn="l">
              <a:lnSpc>
                <a:spcPct val="120000"/>
              </a:lnSpc>
              <a:buClr>
                <a:schemeClr val="accent2"/>
              </a:buClr>
              <a:buSzPct val="70000"/>
              <a:buFont typeface="Wingdings" pitchFamily="2" charset="2"/>
              <a:buNone/>
            </a:pPr>
            <a:r>
              <a:rPr lang="en-US" altLang="ja-JP" sz="2000" dirty="0">
                <a:solidFill>
                  <a:srgbClr val="DDDDDD"/>
                </a:solidFill>
              </a:rPr>
              <a:t> </a:t>
            </a:r>
            <a:r>
              <a:rPr lang="en-US" altLang="ja-JP" sz="2000" dirty="0" smtClean="0">
                <a:solidFill>
                  <a:srgbClr val="DDDDDD"/>
                </a:solidFill>
              </a:rPr>
              <a:t>    Call for proposal : 2014</a:t>
            </a:r>
          </a:p>
        </p:txBody>
      </p:sp>
      <p:sp>
        <p:nvSpPr>
          <p:cNvPr id="826371" name="Rectangle 3"/>
          <p:cNvSpPr>
            <a:spLocks noGrp="1" noChangeArrowheads="1"/>
          </p:cNvSpPr>
          <p:nvPr>
            <p:ph type="title"/>
          </p:nvPr>
        </p:nvSpPr>
        <p:spPr/>
        <p:txBody>
          <a:bodyPr/>
          <a:lstStyle/>
          <a:p>
            <a:r>
              <a:rPr lang="en-US" altLang="ja-JP" dirty="0" smtClean="0"/>
              <a:t>DPF mission status</a:t>
            </a:r>
            <a:endParaRPr lang="ja-JP" altLang="en-US" dirty="0"/>
          </a:p>
        </p:txBody>
      </p:sp>
      <p:sp>
        <p:nvSpPr>
          <p:cNvPr id="16"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826384" name="Rectangle 16"/>
          <p:cNvSpPr>
            <a:spLocks noChangeArrowheads="1"/>
          </p:cNvSpPr>
          <p:nvPr/>
        </p:nvSpPr>
        <p:spPr bwMode="auto">
          <a:xfrm>
            <a:off x="611560" y="1464386"/>
            <a:ext cx="4824413" cy="791307"/>
          </a:xfrm>
          <a:prstGeom prst="rect">
            <a:avLst/>
          </a:prstGeom>
          <a:noFill/>
          <a:ln w="15875">
            <a:noFill/>
            <a:miter lim="800000"/>
            <a:headEnd/>
            <a:tailEnd/>
          </a:ln>
          <a:effectLst/>
        </p:spPr>
        <p:txBody>
          <a:bodyPr>
            <a:spAutoFit/>
          </a:bodyPr>
          <a:lstStyle/>
          <a:p>
            <a:pPr algn="l">
              <a:lnSpc>
                <a:spcPct val="120000"/>
              </a:lnSpc>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DPF </a:t>
            </a:r>
            <a:r>
              <a:rPr lang="en-US" altLang="ja-JP" sz="2000" b="1" dirty="0" smtClean="0">
                <a:solidFill>
                  <a:srgbClr val="DDDDDD"/>
                </a:solidFill>
              </a:rPr>
              <a:t>: O</a:t>
            </a:r>
            <a:r>
              <a:rPr lang="en-US" altLang="ja-JP" sz="2000" b="1" dirty="0" smtClean="0">
                <a:solidFill>
                  <a:srgbClr val="DDDDDD"/>
                </a:solidFill>
                <a:latin typeface="Tahoma" pitchFamily="34" charset="0"/>
                <a:ea typeface="HGP創英角ｺﾞｼｯｸUB" pitchFamily="50" charset="-128"/>
              </a:rPr>
              <a:t>ne of the candidate of</a:t>
            </a:r>
          </a:p>
          <a:p>
            <a:pPr algn="l">
              <a:lnSpc>
                <a:spcPct val="120000"/>
              </a:lnSpc>
              <a:buClr>
                <a:schemeClr val="accent2"/>
              </a:buClr>
              <a:buSzPct val="70000"/>
              <a:buFont typeface="Wingdings" pitchFamily="2" charset="2"/>
              <a:buNone/>
            </a:pPr>
            <a:r>
              <a:rPr lang="en-US" altLang="ja-JP" sz="2000" b="1" dirty="0" smtClean="0">
                <a:solidFill>
                  <a:srgbClr val="DDDDDD"/>
                </a:solidFill>
              </a:rPr>
              <a:t>     </a:t>
            </a:r>
            <a:r>
              <a:rPr lang="en-US" altLang="ja-JP" sz="2000" b="1" dirty="0" smtClean="0">
                <a:solidFill>
                  <a:srgbClr val="DDDDDD"/>
                </a:solidFill>
                <a:latin typeface="Tahoma" pitchFamily="34" charset="0"/>
                <a:ea typeface="HGP創英角ｺﾞｼｯｸUB" pitchFamily="50" charset="-128"/>
              </a:rPr>
              <a:t>JAXA’s</a:t>
            </a:r>
            <a:r>
              <a:rPr lang="ja-JP" altLang="en-US" sz="2000" b="1" dirty="0" smtClean="0">
                <a:solidFill>
                  <a:srgbClr val="DDDDDD"/>
                </a:solidFill>
              </a:rPr>
              <a:t> </a:t>
            </a:r>
            <a:r>
              <a:rPr lang="en-US" altLang="ja-JP" sz="2000" b="1" dirty="0" smtClean="0">
                <a:solidFill>
                  <a:srgbClr val="99FF99"/>
                </a:solidFill>
              </a:rPr>
              <a:t>s</a:t>
            </a:r>
            <a:r>
              <a:rPr lang="en-US" altLang="ja-JP" sz="2000" b="1" dirty="0" smtClean="0">
                <a:solidFill>
                  <a:srgbClr val="99FF99"/>
                </a:solidFill>
                <a:latin typeface="Tahoma" pitchFamily="34" charset="0"/>
                <a:ea typeface="HGP創英角ｺﾞｼｯｸUB" pitchFamily="50" charset="-128"/>
              </a:rPr>
              <a:t>mall satellite series</a:t>
            </a:r>
            <a:endParaRPr lang="ja-JP" altLang="en-US" sz="2000" b="1" dirty="0">
              <a:solidFill>
                <a:srgbClr val="DDDDDD"/>
              </a:solidFill>
              <a:latin typeface="Tahoma" pitchFamily="34" charset="0"/>
              <a:ea typeface="HGP創英角ｺﾞｼｯｸUB" pitchFamily="50" charset="-128"/>
            </a:endParaRPr>
          </a:p>
        </p:txBody>
      </p:sp>
      <p:sp>
        <p:nvSpPr>
          <p:cNvPr id="826391" name="Rectangle 23"/>
          <p:cNvSpPr>
            <a:spLocks noChangeArrowheads="1"/>
          </p:cNvSpPr>
          <p:nvPr/>
        </p:nvSpPr>
        <p:spPr bwMode="auto">
          <a:xfrm>
            <a:off x="1397378" y="2707520"/>
            <a:ext cx="4786346" cy="721480"/>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1800" dirty="0" smtClean="0">
                <a:solidFill>
                  <a:srgbClr val="DDDDDD"/>
                </a:solidFill>
              </a:rPr>
              <a:t>At  least </a:t>
            </a:r>
            <a:r>
              <a:rPr lang="en-US" altLang="ja-JP" sz="1800" dirty="0" smtClean="0">
                <a:solidFill>
                  <a:srgbClr val="99FF99"/>
                </a:solidFill>
              </a:rPr>
              <a:t>3 satellite</a:t>
            </a:r>
            <a:r>
              <a:rPr lang="ja-JP" altLang="en-US" sz="1800" dirty="0" smtClean="0">
                <a:solidFill>
                  <a:srgbClr val="99FF99"/>
                </a:solidFill>
              </a:rPr>
              <a:t> </a:t>
            </a:r>
            <a:r>
              <a:rPr lang="en-US" altLang="ja-JP" sz="1800" dirty="0" smtClean="0">
                <a:solidFill>
                  <a:srgbClr val="DDDDDD"/>
                </a:solidFill>
              </a:rPr>
              <a:t>in 5 years with</a:t>
            </a:r>
            <a:endParaRPr lang="ja-JP" altLang="en-US" sz="1800" dirty="0" smtClean="0">
              <a:solidFill>
                <a:srgbClr val="DDDDDD"/>
              </a:solidFill>
            </a:endParaRPr>
          </a:p>
          <a:p>
            <a:pPr algn="l">
              <a:lnSpc>
                <a:spcPct val="120000"/>
              </a:lnSpc>
              <a:buClr>
                <a:schemeClr val="accent2"/>
              </a:buClr>
              <a:buSzPct val="70000"/>
              <a:buFont typeface="Wingdings" pitchFamily="2" charset="2"/>
              <a:buNone/>
            </a:pPr>
            <a:r>
              <a:rPr lang="en-US" altLang="ja-JP" sz="1800" dirty="0" smtClean="0">
                <a:solidFill>
                  <a:schemeClr val="bg1"/>
                </a:solidFill>
              </a:rPr>
              <a:t>Standard Bus</a:t>
            </a:r>
            <a:r>
              <a:rPr lang="ja-JP" altLang="en-US" sz="1800" dirty="0" smtClean="0">
                <a:solidFill>
                  <a:schemeClr val="bg1"/>
                </a:solidFill>
              </a:rPr>
              <a:t> </a:t>
            </a:r>
            <a:r>
              <a:rPr lang="en-US" altLang="ja-JP" sz="1800" dirty="0">
                <a:solidFill>
                  <a:srgbClr val="DDDDDD"/>
                </a:solidFill>
              </a:rPr>
              <a:t>+ </a:t>
            </a:r>
            <a:r>
              <a:rPr lang="en-US" altLang="ja-JP" sz="1800" dirty="0" smtClean="0">
                <a:solidFill>
                  <a:srgbClr val="DDDDDD"/>
                </a:solidFill>
              </a:rPr>
              <a:t>M-V follow-on rocket</a:t>
            </a:r>
            <a:endParaRPr lang="ja-JP" altLang="en-US" sz="1800" dirty="0">
              <a:solidFill>
                <a:srgbClr val="000000"/>
              </a:solidFill>
            </a:endParaRPr>
          </a:p>
        </p:txBody>
      </p:sp>
      <p:sp>
        <p:nvSpPr>
          <p:cNvPr id="826394" name="Line 26"/>
          <p:cNvSpPr>
            <a:spLocks noChangeShapeType="1"/>
          </p:cNvSpPr>
          <p:nvPr/>
        </p:nvSpPr>
        <p:spPr bwMode="auto">
          <a:xfrm flipV="1">
            <a:off x="1894568" y="2250204"/>
            <a:ext cx="2684149" cy="0"/>
          </a:xfrm>
          <a:prstGeom prst="line">
            <a:avLst/>
          </a:prstGeom>
          <a:noFill/>
          <a:ln w="38100">
            <a:solidFill>
              <a:srgbClr val="99FF99"/>
            </a:solidFill>
            <a:round/>
            <a:headEnd/>
            <a:tailEnd/>
          </a:ln>
          <a:effectLst/>
        </p:spPr>
        <p:txBody>
          <a:bodyPr wrap="square" anchor="ctr">
            <a:spAutoFit/>
          </a:bodyPr>
          <a:lstStyle/>
          <a:p>
            <a:endParaRPr lang="ja-JP" altLang="en-US" dirty="0"/>
          </a:p>
        </p:txBody>
      </p:sp>
      <p:sp>
        <p:nvSpPr>
          <p:cNvPr id="826393" name="Rectangle 25"/>
          <p:cNvSpPr>
            <a:spLocks noChangeArrowheads="1"/>
          </p:cNvSpPr>
          <p:nvPr/>
        </p:nvSpPr>
        <p:spPr bwMode="auto">
          <a:xfrm>
            <a:off x="1326015" y="4652660"/>
            <a:ext cx="4244977" cy="398892"/>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dirty="0" smtClean="0">
                <a:solidFill>
                  <a:srgbClr val="CCFFCC"/>
                </a:solidFill>
              </a:rPr>
              <a:t>DPF survived until final two</a:t>
            </a:r>
            <a:endParaRPr lang="ja-JP" altLang="en-US" sz="2000" dirty="0">
              <a:solidFill>
                <a:srgbClr val="CCFFCC"/>
              </a:solidFill>
            </a:endParaRPr>
          </a:p>
        </p:txBody>
      </p:sp>
      <p:sp>
        <p:nvSpPr>
          <p:cNvPr id="826395" name="Text Box 27"/>
          <p:cNvSpPr txBox="1">
            <a:spLocks noChangeArrowheads="1"/>
          </p:cNvSpPr>
          <p:nvPr/>
        </p:nvSpPr>
        <p:spPr bwMode="auto">
          <a:xfrm>
            <a:off x="6937386" y="3286124"/>
            <a:ext cx="2063770" cy="461665"/>
          </a:xfrm>
          <a:prstGeom prst="rect">
            <a:avLst/>
          </a:prstGeom>
          <a:noFill/>
          <a:ln w="15875">
            <a:noFill/>
            <a:miter lim="800000"/>
            <a:headEnd/>
            <a:tailEnd/>
          </a:ln>
          <a:effectLst/>
        </p:spPr>
        <p:txBody>
          <a:bodyPr wrap="square">
            <a:spAutoFit/>
          </a:bodyPr>
          <a:lstStyle/>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SPRINT-A /EXCEED</a:t>
            </a:r>
          </a:p>
          <a:p>
            <a:pPr algn="l">
              <a:buFontTx/>
              <a:buNone/>
            </a:pPr>
            <a:r>
              <a:rPr lang="en-US" altLang="ja-JP" sz="1200" b="1" dirty="0" smtClean="0">
                <a:solidFill>
                  <a:srgbClr val="C0C0C0"/>
                </a:solidFill>
                <a:sym typeface="Wingdings" pitchFamily="2" charset="2"/>
              </a:rPr>
              <a:t>  UV  telescope mission</a:t>
            </a:r>
            <a:endParaRPr lang="en-US" altLang="ja-JP" sz="1200" b="1" dirty="0">
              <a:solidFill>
                <a:srgbClr val="C0C0C0"/>
              </a:solidFill>
              <a:latin typeface="Tahoma" pitchFamily="34" charset="0"/>
              <a:ea typeface="HGP創英角ｺﾞｼｯｸUB" pitchFamily="50" charset="-128"/>
            </a:endParaRPr>
          </a:p>
        </p:txBody>
      </p:sp>
      <p:sp>
        <p:nvSpPr>
          <p:cNvPr id="24" name="Line 224"/>
          <p:cNvSpPr>
            <a:spLocks noChangeShapeType="1"/>
          </p:cNvSpPr>
          <p:nvPr/>
        </p:nvSpPr>
        <p:spPr bwMode="auto">
          <a:xfrm flipH="1" flipV="1">
            <a:off x="2897576" y="2321640"/>
            <a:ext cx="142876" cy="428629"/>
          </a:xfrm>
          <a:prstGeom prst="line">
            <a:avLst/>
          </a:prstGeom>
          <a:noFill/>
          <a:ln w="38100">
            <a:solidFill>
              <a:schemeClr val="bg1">
                <a:lumMod val="90000"/>
              </a:schemeClr>
            </a:solidFill>
            <a:round/>
            <a:headEnd/>
            <a:tailEnd type="stealth" w="lg" len="lg"/>
          </a:ln>
          <a:effectLst/>
        </p:spPr>
        <p:txBody>
          <a:bodyPr wrap="square" anchor="ctr">
            <a:sp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14" name="Picture 44" descr="新小型固体ロケット（イメージ）">
            <a:hlinkClick r:id="rId3"/>
          </p:cNvPr>
          <p:cNvPicPr>
            <a:picLocks noChangeAspect="1" noChangeArrowheads="1"/>
          </p:cNvPicPr>
          <p:nvPr/>
        </p:nvPicPr>
        <p:blipFill>
          <a:blip r:embed="rId4" cstate="print"/>
          <a:srcRect/>
          <a:stretch>
            <a:fillRect/>
          </a:stretch>
        </p:blipFill>
        <p:spPr bwMode="auto">
          <a:xfrm>
            <a:off x="6143635" y="3922609"/>
            <a:ext cx="2836925" cy="1931894"/>
          </a:xfrm>
          <a:prstGeom prst="rect">
            <a:avLst/>
          </a:prstGeom>
          <a:noFill/>
        </p:spPr>
      </p:pic>
      <p:sp>
        <p:nvSpPr>
          <p:cNvPr id="15" name="Text Box 27"/>
          <p:cNvSpPr txBox="1">
            <a:spLocks noChangeArrowheads="1"/>
          </p:cNvSpPr>
          <p:nvPr/>
        </p:nvSpPr>
        <p:spPr bwMode="auto">
          <a:xfrm>
            <a:off x="6357950" y="5854503"/>
            <a:ext cx="2492398" cy="646331"/>
          </a:xfrm>
          <a:prstGeom prst="rect">
            <a:avLst/>
          </a:prstGeom>
          <a:noFill/>
          <a:ln w="15875">
            <a:noFill/>
            <a:miter lim="800000"/>
            <a:headEnd/>
            <a:tailEnd/>
          </a:ln>
          <a:effectLst/>
        </p:spPr>
        <p:txBody>
          <a:bodyPr wrap="square">
            <a:spAutoFit/>
          </a:bodyPr>
          <a:lstStyle/>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Next-generation</a:t>
            </a:r>
          </a:p>
          <a:p>
            <a:pPr algn="l">
              <a:buFontTx/>
              <a:buNone/>
            </a:pPr>
            <a:r>
              <a:rPr lang="en-US" altLang="ja-JP" sz="1200" b="1" dirty="0" smtClean="0">
                <a:solidFill>
                  <a:srgbClr val="C0C0C0"/>
                </a:solidFill>
                <a:sym typeface="Wingdings" pitchFamily="2" charset="2"/>
              </a:rPr>
              <a:t>Solid rocket booster (M-V FO)</a:t>
            </a:r>
          </a:p>
          <a:p>
            <a:pPr algn="l">
              <a:buFontTx/>
              <a:buNone/>
            </a:pPr>
            <a:r>
              <a:rPr lang="en-US" altLang="ja-JP" sz="1200" b="1" dirty="0" smtClean="0">
                <a:solidFill>
                  <a:srgbClr val="C0C0C0"/>
                </a:solidFill>
                <a:latin typeface="Tahoma" pitchFamily="34" charset="0"/>
                <a:ea typeface="HGP創英角ｺﾞｼｯｸUB" pitchFamily="50" charset="-128"/>
                <a:sym typeface="Wingdings" pitchFamily="2" charset="2"/>
              </a:rPr>
              <a:t>                            Fig. by JAXA</a:t>
            </a:r>
            <a:endParaRPr lang="en-US" altLang="ja-JP" sz="1200" b="1" dirty="0">
              <a:solidFill>
                <a:srgbClr val="C0C0C0"/>
              </a:solidFill>
              <a:latin typeface="Tahoma" pitchFamily="34" charset="0"/>
              <a:ea typeface="HGP創英角ｺﾞｼｯｸUB" pitchFamily="50" charset="-128"/>
            </a:endParaRPr>
          </a:p>
        </p:txBody>
      </p:sp>
      <p:pic>
        <p:nvPicPr>
          <p:cNvPr id="22" name="図 21" descr="kogata_xxs_1.jpg"/>
          <p:cNvPicPr>
            <a:picLocks noChangeAspect="1"/>
          </p:cNvPicPr>
          <p:nvPr/>
        </p:nvPicPr>
        <p:blipFill>
          <a:blip r:embed="rId5" cstate="print"/>
          <a:stretch>
            <a:fillRect/>
          </a:stretch>
        </p:blipFill>
        <p:spPr>
          <a:xfrm>
            <a:off x="6048412" y="1071546"/>
            <a:ext cx="2952744" cy="22145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2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2639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小型科学衛星</a:t>
            </a:r>
            <a:r>
              <a:rPr lang="ja-JP" altLang="en-US" dirty="0" smtClean="0"/>
              <a:t>シリーズ</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4" name="Rectangle 24"/>
          <p:cNvSpPr>
            <a:spLocks noChangeArrowheads="1"/>
          </p:cNvSpPr>
          <p:nvPr/>
        </p:nvSpPr>
        <p:spPr bwMode="auto">
          <a:xfrm>
            <a:off x="367391" y="980728"/>
            <a:ext cx="8227640" cy="5262979"/>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ja-JP" altLang="en-US" sz="2000" dirty="0" smtClean="0">
                <a:solidFill>
                  <a:srgbClr val="DDDDDD"/>
                </a:solidFill>
              </a:rPr>
              <a:t>・小型科学衛星シリーズの位置づけが見直された</a:t>
            </a:r>
            <a:r>
              <a:rPr lang="en-US" altLang="ja-JP" sz="2000" dirty="0" smtClean="0">
                <a:solidFill>
                  <a:srgbClr val="DDDDDD"/>
                </a:solidFill>
              </a:rPr>
              <a:t>.</a:t>
            </a:r>
          </a:p>
          <a:p>
            <a:pPr algn="l">
              <a:lnSpc>
                <a:spcPct val="120000"/>
              </a:lnSpc>
              <a:buClr>
                <a:srgbClr val="003366"/>
              </a:buClr>
              <a:buSzPct val="70000"/>
              <a:buFont typeface="Wingdings" pitchFamily="2" charset="2"/>
              <a:buNone/>
            </a:pPr>
            <a:r>
              <a:rPr lang="en-US" altLang="ja-JP" sz="2000" dirty="0">
                <a:solidFill>
                  <a:srgbClr val="DDDDDD"/>
                </a:solidFill>
              </a:rPr>
              <a:t> </a:t>
            </a:r>
            <a:r>
              <a:rPr lang="en-US" altLang="ja-JP" sz="2000" dirty="0" smtClean="0">
                <a:solidFill>
                  <a:srgbClr val="DDDDDD"/>
                </a:solidFill>
              </a:rPr>
              <a:t> - </a:t>
            </a:r>
            <a:r>
              <a:rPr lang="ja-JP" altLang="en-US" sz="2000" dirty="0" smtClean="0">
                <a:solidFill>
                  <a:srgbClr val="DDDDDD"/>
                </a:solidFill>
              </a:rPr>
              <a:t>小型</a:t>
            </a:r>
            <a:r>
              <a:rPr lang="ja-JP" altLang="en-US" sz="2000" dirty="0">
                <a:solidFill>
                  <a:srgbClr val="DDDDDD"/>
                </a:solidFill>
              </a:rPr>
              <a:t>科学衛星プログラム</a:t>
            </a:r>
            <a:r>
              <a:rPr lang="ja-JP" altLang="en-US" sz="2000" dirty="0" smtClean="0">
                <a:solidFill>
                  <a:srgbClr val="DDDDDD"/>
                </a:solidFill>
              </a:rPr>
              <a:t>は </a:t>
            </a:r>
            <a:r>
              <a:rPr lang="ja-JP" altLang="en-US" sz="2000" dirty="0" smtClean="0">
                <a:solidFill>
                  <a:srgbClr val="66FF66"/>
                </a:solidFill>
              </a:rPr>
              <a:t>「</a:t>
            </a:r>
            <a:r>
              <a:rPr lang="ja-JP" altLang="en-US" sz="2000" dirty="0">
                <a:solidFill>
                  <a:srgbClr val="66FF66"/>
                </a:solidFill>
              </a:rPr>
              <a:t>特徴ある宇宙科学ミッションを</a:t>
            </a:r>
            <a:r>
              <a:rPr lang="ja-JP" altLang="en-US" sz="2000" dirty="0" smtClean="0">
                <a:solidFill>
                  <a:srgbClr val="66FF66"/>
                </a:solidFill>
              </a:rPr>
              <a:t>迅速かつ</a:t>
            </a:r>
            <a:endParaRPr lang="en-US" altLang="ja-JP" sz="2000" dirty="0" smtClean="0">
              <a:solidFill>
                <a:srgbClr val="66FF66"/>
              </a:solidFill>
            </a:endParaRPr>
          </a:p>
          <a:p>
            <a:pPr algn="l">
              <a:lnSpc>
                <a:spcPct val="120000"/>
              </a:lnSpc>
              <a:buClr>
                <a:srgbClr val="003366"/>
              </a:buClr>
              <a:buSzPct val="70000"/>
              <a:buFont typeface="Wingdings" pitchFamily="2" charset="2"/>
              <a:buNone/>
            </a:pPr>
            <a:r>
              <a:rPr lang="ja-JP" altLang="en-US" sz="2000" dirty="0">
                <a:solidFill>
                  <a:srgbClr val="66FF66"/>
                </a:solidFill>
              </a:rPr>
              <a:t>　</a:t>
            </a:r>
            <a:r>
              <a:rPr lang="ja-JP" altLang="en-US" sz="2000" dirty="0" smtClean="0">
                <a:solidFill>
                  <a:srgbClr val="66FF66"/>
                </a:solidFill>
              </a:rPr>
              <a:t>　高頻度</a:t>
            </a:r>
            <a:r>
              <a:rPr lang="ja-JP" altLang="en-US" sz="2000" dirty="0">
                <a:solidFill>
                  <a:srgbClr val="66FF66"/>
                </a:solidFill>
              </a:rPr>
              <a:t>に実現する</a:t>
            </a:r>
            <a:r>
              <a:rPr lang="ja-JP" altLang="en-US" sz="2000" dirty="0" smtClean="0">
                <a:solidFill>
                  <a:srgbClr val="66FF66"/>
                </a:solidFill>
              </a:rPr>
              <a:t>」 </a:t>
            </a:r>
            <a:r>
              <a:rPr lang="ja-JP" altLang="en-US" sz="2000" dirty="0" smtClean="0">
                <a:solidFill>
                  <a:srgbClr val="DDDDDD"/>
                </a:solidFill>
              </a:rPr>
              <a:t>目的</a:t>
            </a:r>
            <a:r>
              <a:rPr lang="ja-JP" altLang="en-US" sz="2000" dirty="0">
                <a:solidFill>
                  <a:srgbClr val="DDDDDD"/>
                </a:solidFill>
              </a:rPr>
              <a:t>で進められた</a:t>
            </a:r>
            <a:r>
              <a:rPr lang="ja-JP" altLang="en-US" sz="2000" dirty="0" smtClean="0">
                <a:solidFill>
                  <a:srgbClr val="DDDDDD"/>
                </a:solidFill>
              </a:rPr>
              <a:t>．</a:t>
            </a:r>
            <a:endParaRPr lang="en-US" altLang="ja-JP" sz="2000" dirty="0" smtClean="0">
              <a:solidFill>
                <a:srgbClr val="DDDDDD"/>
              </a:solidFill>
            </a:endParaRPr>
          </a:p>
          <a:p>
            <a:pPr algn="l">
              <a:lnSpc>
                <a:spcPct val="120000"/>
              </a:lnSpc>
              <a:buClr>
                <a:srgbClr val="003366"/>
              </a:buClr>
              <a:buSzPct val="70000"/>
              <a:buFont typeface="Wingdings" pitchFamily="2" charset="2"/>
              <a:buNone/>
            </a:pPr>
            <a:r>
              <a:rPr lang="ja-JP" altLang="en-US" sz="2000" dirty="0" smtClean="0">
                <a:solidFill>
                  <a:srgbClr val="DDDDDD"/>
                </a:solidFill>
              </a:rPr>
              <a:t>  </a:t>
            </a:r>
            <a:r>
              <a:rPr lang="en-US" altLang="ja-JP" sz="2000" dirty="0" smtClean="0">
                <a:solidFill>
                  <a:srgbClr val="DDDDDD"/>
                </a:solidFill>
              </a:rPr>
              <a:t>- </a:t>
            </a:r>
            <a:r>
              <a:rPr lang="ja-JP" altLang="en-US" sz="2000" dirty="0" smtClean="0">
                <a:solidFill>
                  <a:srgbClr val="DDDDDD"/>
                </a:solidFill>
              </a:rPr>
              <a:t>しかし</a:t>
            </a:r>
            <a:r>
              <a:rPr lang="ja-JP" altLang="en-US" sz="2000" dirty="0">
                <a:solidFill>
                  <a:srgbClr val="DDDDDD"/>
                </a:solidFill>
              </a:rPr>
              <a:t>，</a:t>
            </a:r>
            <a:r>
              <a:rPr lang="en-US" altLang="ja-JP" sz="2000" dirty="0">
                <a:solidFill>
                  <a:srgbClr val="DDDDDD"/>
                </a:solidFill>
              </a:rPr>
              <a:t>2011</a:t>
            </a:r>
            <a:r>
              <a:rPr lang="ja-JP" altLang="en-US" sz="2000" dirty="0">
                <a:solidFill>
                  <a:srgbClr val="DDDDDD"/>
                </a:solidFill>
              </a:rPr>
              <a:t>年に</a:t>
            </a:r>
            <a:r>
              <a:rPr lang="en-US" altLang="ja-JP" sz="2000" dirty="0" smtClean="0">
                <a:solidFill>
                  <a:srgbClr val="DDDDDD"/>
                </a:solidFill>
              </a:rPr>
              <a:t>ERG </a:t>
            </a:r>
            <a:r>
              <a:rPr lang="ja-JP" altLang="en-US" sz="2000" dirty="0" smtClean="0">
                <a:solidFill>
                  <a:srgbClr val="DDDDDD"/>
                </a:solidFill>
              </a:rPr>
              <a:t>（小型科学衛星</a:t>
            </a:r>
            <a:r>
              <a:rPr lang="en-US" altLang="ja-JP" sz="2000" dirty="0" smtClean="0">
                <a:solidFill>
                  <a:srgbClr val="DDDDDD"/>
                </a:solidFill>
              </a:rPr>
              <a:t>2</a:t>
            </a:r>
            <a:r>
              <a:rPr lang="ja-JP" altLang="en-US" sz="2000" dirty="0">
                <a:solidFill>
                  <a:srgbClr val="DDDDDD"/>
                </a:solidFill>
              </a:rPr>
              <a:t>号機）の想定資金から</a:t>
            </a:r>
            <a:r>
              <a:rPr lang="ja-JP" altLang="en-US" sz="2000" dirty="0" smtClean="0">
                <a:solidFill>
                  <a:srgbClr val="DDDDDD"/>
                </a:solidFill>
              </a:rPr>
              <a:t>の大幅</a:t>
            </a:r>
            <a:endParaRPr lang="en-US" altLang="ja-JP" sz="2000" dirty="0" smtClean="0">
              <a:solidFill>
                <a:srgbClr val="DDDDDD"/>
              </a:solidFill>
            </a:endParaRPr>
          </a:p>
          <a:p>
            <a:pPr algn="l">
              <a:lnSpc>
                <a:spcPct val="120000"/>
              </a:lnSpc>
              <a:buClr>
                <a:srgbClr val="003366"/>
              </a:buClr>
              <a:buSzPct val="70000"/>
              <a:buFont typeface="Wingdings" pitchFamily="2" charset="2"/>
              <a:buNone/>
            </a:pPr>
            <a:r>
              <a:rPr lang="ja-JP" altLang="en-US" sz="2000" dirty="0">
                <a:solidFill>
                  <a:srgbClr val="DDDDDD"/>
                </a:solidFill>
              </a:rPr>
              <a:t>　</a:t>
            </a:r>
            <a:r>
              <a:rPr lang="ja-JP" altLang="en-US" sz="2000" dirty="0" smtClean="0">
                <a:solidFill>
                  <a:srgbClr val="DDDDDD"/>
                </a:solidFill>
              </a:rPr>
              <a:t>　超過</a:t>
            </a:r>
            <a:r>
              <a:rPr lang="ja-JP" altLang="en-US" sz="2000" dirty="0">
                <a:solidFill>
                  <a:srgbClr val="DDDDDD"/>
                </a:solidFill>
              </a:rPr>
              <a:t>をきっかけとして，</a:t>
            </a:r>
            <a:r>
              <a:rPr lang="ja-JP" altLang="en-US" sz="2000" dirty="0">
                <a:solidFill>
                  <a:srgbClr val="66FF66"/>
                </a:solidFill>
              </a:rPr>
              <a:t>小型</a:t>
            </a:r>
            <a:r>
              <a:rPr lang="ja-JP" altLang="en-US" sz="2000" dirty="0" smtClean="0">
                <a:solidFill>
                  <a:srgbClr val="66FF66"/>
                </a:solidFill>
              </a:rPr>
              <a:t>科学衛星シリーズ</a:t>
            </a:r>
            <a:r>
              <a:rPr lang="ja-JP" altLang="en-US" sz="2000" dirty="0">
                <a:solidFill>
                  <a:srgbClr val="66FF66"/>
                </a:solidFill>
              </a:rPr>
              <a:t>としての</a:t>
            </a:r>
            <a:r>
              <a:rPr lang="ja-JP" altLang="en-US" sz="2000" dirty="0" smtClean="0">
                <a:solidFill>
                  <a:srgbClr val="66FF66"/>
                </a:solidFill>
              </a:rPr>
              <a:t>プロジェクトは</a:t>
            </a:r>
            <a:endParaRPr lang="en-US" altLang="ja-JP" sz="2000" dirty="0" smtClean="0">
              <a:solidFill>
                <a:srgbClr val="66FF66"/>
              </a:solidFill>
            </a:endParaRPr>
          </a:p>
          <a:p>
            <a:pPr algn="l">
              <a:lnSpc>
                <a:spcPct val="120000"/>
              </a:lnSpc>
              <a:buClr>
                <a:srgbClr val="003366"/>
              </a:buClr>
              <a:buSzPct val="70000"/>
              <a:buFont typeface="Wingdings" pitchFamily="2" charset="2"/>
              <a:buNone/>
            </a:pPr>
            <a:r>
              <a:rPr lang="ja-JP" altLang="en-US" sz="2000" dirty="0">
                <a:solidFill>
                  <a:srgbClr val="66FF66"/>
                </a:solidFill>
              </a:rPr>
              <a:t>　　</a:t>
            </a:r>
            <a:r>
              <a:rPr lang="ja-JP" altLang="en-US" sz="2000" dirty="0" smtClean="0">
                <a:solidFill>
                  <a:srgbClr val="66FF66"/>
                </a:solidFill>
              </a:rPr>
              <a:t> </a:t>
            </a:r>
            <a:r>
              <a:rPr lang="en-US" altLang="ja-JP" sz="2000" dirty="0">
                <a:solidFill>
                  <a:srgbClr val="66FF66"/>
                </a:solidFill>
              </a:rPr>
              <a:t>T</a:t>
            </a:r>
            <a:r>
              <a:rPr lang="en-US" altLang="ja-JP" sz="2000" dirty="0" smtClean="0">
                <a:solidFill>
                  <a:srgbClr val="66FF66"/>
                </a:solidFill>
              </a:rPr>
              <a:t>ermination </a:t>
            </a:r>
            <a:r>
              <a:rPr lang="ja-JP" altLang="en-US" sz="2000" dirty="0">
                <a:solidFill>
                  <a:srgbClr val="66FF66"/>
                </a:solidFill>
              </a:rPr>
              <a:t>された</a:t>
            </a:r>
            <a:r>
              <a:rPr lang="ja-JP" altLang="en-US" sz="2000" dirty="0">
                <a:solidFill>
                  <a:srgbClr val="DDDDDD"/>
                </a:solidFill>
              </a:rPr>
              <a:t>．</a:t>
            </a:r>
          </a:p>
          <a:p>
            <a:pPr algn="l">
              <a:lnSpc>
                <a:spcPct val="120000"/>
              </a:lnSpc>
              <a:buClr>
                <a:srgbClr val="003366"/>
              </a:buClr>
              <a:buSzPct val="70000"/>
              <a:buFont typeface="Wingdings" pitchFamily="2" charset="2"/>
              <a:buNone/>
            </a:pPr>
            <a:r>
              <a:rPr lang="en-US" altLang="ja-JP" sz="2000" dirty="0" smtClean="0">
                <a:solidFill>
                  <a:srgbClr val="DDDDDD"/>
                </a:solidFill>
              </a:rPr>
              <a:t>  - </a:t>
            </a:r>
            <a:r>
              <a:rPr lang="ja-JP" altLang="en-US" sz="2000" dirty="0" smtClean="0">
                <a:solidFill>
                  <a:srgbClr val="DDDDDD"/>
                </a:solidFill>
              </a:rPr>
              <a:t>小型科学</a:t>
            </a:r>
            <a:r>
              <a:rPr lang="ja-JP" altLang="en-US" sz="2000" dirty="0">
                <a:solidFill>
                  <a:srgbClr val="DDDDDD"/>
                </a:solidFill>
              </a:rPr>
              <a:t>衛星専門委員会に</a:t>
            </a:r>
            <a:r>
              <a:rPr lang="ja-JP" altLang="en-US" sz="2000" dirty="0" smtClean="0">
                <a:solidFill>
                  <a:srgbClr val="DDDDDD"/>
                </a:solidFill>
              </a:rPr>
              <a:t>よるコスト</a:t>
            </a:r>
            <a:endParaRPr lang="en-US" altLang="ja-JP" sz="2000" dirty="0" smtClean="0">
              <a:solidFill>
                <a:srgbClr val="DDDDDD"/>
              </a:solidFill>
            </a:endParaRPr>
          </a:p>
          <a:p>
            <a:pPr algn="l">
              <a:lnSpc>
                <a:spcPct val="120000"/>
              </a:lnSpc>
              <a:buClr>
                <a:srgbClr val="003366"/>
              </a:buClr>
              <a:buSzPct val="70000"/>
              <a:buFont typeface="Wingdings" pitchFamily="2" charset="2"/>
              <a:buNone/>
            </a:pPr>
            <a:r>
              <a:rPr lang="en-US" altLang="ja-JP" sz="2000" dirty="0">
                <a:solidFill>
                  <a:srgbClr val="DDDDDD"/>
                </a:solidFill>
              </a:rPr>
              <a:t> </a:t>
            </a:r>
            <a:r>
              <a:rPr lang="en-US" altLang="ja-JP" sz="2000" dirty="0" smtClean="0">
                <a:solidFill>
                  <a:srgbClr val="DDDDDD"/>
                </a:solidFill>
              </a:rPr>
              <a:t>    </a:t>
            </a:r>
            <a:r>
              <a:rPr lang="ja-JP" altLang="en-US" sz="2000" dirty="0" smtClean="0">
                <a:solidFill>
                  <a:srgbClr val="DDDDDD"/>
                </a:solidFill>
              </a:rPr>
              <a:t>評価</a:t>
            </a:r>
            <a:r>
              <a:rPr lang="ja-JP" altLang="en-US" sz="2000" dirty="0">
                <a:solidFill>
                  <a:srgbClr val="DDDDDD"/>
                </a:solidFill>
              </a:rPr>
              <a:t>，</a:t>
            </a:r>
            <a:r>
              <a:rPr lang="ja-JP" altLang="en-US" sz="2000" dirty="0" smtClean="0">
                <a:solidFill>
                  <a:srgbClr val="DDDDDD"/>
                </a:solidFill>
              </a:rPr>
              <a:t>および，</a:t>
            </a:r>
            <a:r>
              <a:rPr lang="en-US" altLang="ja-JP" sz="2000" dirty="0" smtClean="0">
                <a:solidFill>
                  <a:srgbClr val="DDDDDD"/>
                </a:solidFill>
              </a:rPr>
              <a:t>SE</a:t>
            </a:r>
            <a:r>
              <a:rPr lang="ja-JP" altLang="en-US" sz="2000" dirty="0">
                <a:solidFill>
                  <a:srgbClr val="DDDDDD"/>
                </a:solidFill>
              </a:rPr>
              <a:t>推進室の</a:t>
            </a:r>
            <a:r>
              <a:rPr lang="ja-JP" altLang="en-US" sz="2000" dirty="0" smtClean="0">
                <a:solidFill>
                  <a:srgbClr val="DDDDDD"/>
                </a:solidFill>
              </a:rPr>
              <a:t>評価．</a:t>
            </a:r>
            <a:endParaRPr lang="en-US" altLang="ja-JP" sz="2000" dirty="0" smtClean="0">
              <a:solidFill>
                <a:srgbClr val="DDDDDD"/>
              </a:solidFill>
            </a:endParaRPr>
          </a:p>
          <a:p>
            <a:pPr algn="l">
              <a:lnSpc>
                <a:spcPct val="120000"/>
              </a:lnSpc>
              <a:buClr>
                <a:srgbClr val="003366"/>
              </a:buClr>
              <a:buSzPct val="70000"/>
              <a:buFont typeface="Wingdings" pitchFamily="2" charset="2"/>
              <a:buNone/>
            </a:pPr>
            <a:r>
              <a:rPr lang="en-US" altLang="ja-JP" sz="2000" dirty="0">
                <a:solidFill>
                  <a:srgbClr val="DDDDDD"/>
                </a:solidFill>
              </a:rPr>
              <a:t> </a:t>
            </a:r>
            <a:r>
              <a:rPr lang="en-US" altLang="ja-JP" sz="2000" dirty="0" smtClean="0">
                <a:solidFill>
                  <a:srgbClr val="DDDDDD"/>
                </a:solidFill>
              </a:rPr>
              <a:t>  </a:t>
            </a:r>
            <a:r>
              <a:rPr lang="en-US" altLang="ja-JP" sz="2000" dirty="0" smtClean="0">
                <a:solidFill>
                  <a:srgbClr val="DDDDDD"/>
                </a:solidFill>
                <a:sym typeface="Wingdings" panose="05000000000000000000" pitchFamily="2" charset="2"/>
              </a:rPr>
              <a:t> </a:t>
            </a:r>
            <a:r>
              <a:rPr lang="ja-JP" altLang="en-US" sz="2000" dirty="0" smtClean="0">
                <a:solidFill>
                  <a:srgbClr val="DDDDDD"/>
                </a:solidFill>
              </a:rPr>
              <a:t>検討中</a:t>
            </a:r>
            <a:r>
              <a:rPr lang="ja-JP" altLang="en-US" sz="2000" dirty="0">
                <a:solidFill>
                  <a:srgbClr val="DDDDDD"/>
                </a:solidFill>
              </a:rPr>
              <a:t>の</a:t>
            </a:r>
            <a:r>
              <a:rPr lang="en-US" altLang="ja-JP" sz="2000" dirty="0">
                <a:solidFill>
                  <a:srgbClr val="DDDDDD"/>
                </a:solidFill>
              </a:rPr>
              <a:t>WG</a:t>
            </a:r>
            <a:r>
              <a:rPr lang="ja-JP" altLang="en-US" sz="2000" dirty="0" smtClean="0">
                <a:solidFill>
                  <a:srgbClr val="DDDDDD"/>
                </a:solidFill>
              </a:rPr>
              <a:t>のミッション</a:t>
            </a:r>
            <a:r>
              <a:rPr lang="ja-JP" altLang="en-US" sz="2000" dirty="0">
                <a:solidFill>
                  <a:srgbClr val="DDDDDD"/>
                </a:solidFill>
              </a:rPr>
              <a:t>実現</a:t>
            </a:r>
            <a:r>
              <a:rPr lang="ja-JP" altLang="en-US" sz="2000" dirty="0" smtClean="0">
                <a:solidFill>
                  <a:srgbClr val="DDDDDD"/>
                </a:solidFill>
              </a:rPr>
              <a:t>には，</a:t>
            </a:r>
            <a:endParaRPr lang="en-US" altLang="ja-JP" sz="2000" dirty="0" smtClean="0">
              <a:solidFill>
                <a:srgbClr val="DDDDDD"/>
              </a:solidFill>
            </a:endParaRPr>
          </a:p>
          <a:p>
            <a:pPr algn="l">
              <a:lnSpc>
                <a:spcPct val="120000"/>
              </a:lnSpc>
              <a:buClr>
                <a:srgbClr val="003366"/>
              </a:buClr>
              <a:buSzPct val="70000"/>
              <a:buFont typeface="Wingdings" pitchFamily="2" charset="2"/>
              <a:buNone/>
            </a:pPr>
            <a:r>
              <a:rPr lang="en-US" altLang="ja-JP" sz="2000" dirty="0">
                <a:solidFill>
                  <a:srgbClr val="DDDDDD"/>
                </a:solidFill>
              </a:rPr>
              <a:t> </a:t>
            </a:r>
            <a:r>
              <a:rPr lang="en-US" altLang="ja-JP" sz="2000" dirty="0" smtClean="0">
                <a:solidFill>
                  <a:srgbClr val="DDDDDD"/>
                </a:solidFill>
              </a:rPr>
              <a:t>     </a:t>
            </a:r>
            <a:r>
              <a:rPr lang="ja-JP" altLang="en-US" sz="2000" dirty="0" smtClean="0">
                <a:solidFill>
                  <a:srgbClr val="66FF66"/>
                </a:solidFill>
              </a:rPr>
              <a:t>マージン</a:t>
            </a:r>
            <a:r>
              <a:rPr lang="ja-JP" altLang="en-US" sz="2000" dirty="0">
                <a:solidFill>
                  <a:srgbClr val="66FF66"/>
                </a:solidFill>
              </a:rPr>
              <a:t>無しで</a:t>
            </a:r>
            <a:r>
              <a:rPr lang="en-US" altLang="ja-JP" sz="2000" dirty="0" smtClean="0">
                <a:solidFill>
                  <a:srgbClr val="66FF66"/>
                </a:solidFill>
              </a:rPr>
              <a:t>70</a:t>
            </a:r>
            <a:r>
              <a:rPr lang="ja-JP" altLang="en-US" sz="2000" dirty="0" smtClean="0">
                <a:solidFill>
                  <a:srgbClr val="66FF66"/>
                </a:solidFill>
              </a:rPr>
              <a:t>から</a:t>
            </a:r>
            <a:r>
              <a:rPr lang="en-US" altLang="ja-JP" sz="2000" dirty="0">
                <a:solidFill>
                  <a:srgbClr val="66FF66"/>
                </a:solidFill>
              </a:rPr>
              <a:t>120</a:t>
            </a:r>
            <a:r>
              <a:rPr lang="ja-JP" altLang="en-US" sz="2000" dirty="0">
                <a:solidFill>
                  <a:srgbClr val="66FF66"/>
                </a:solidFill>
              </a:rPr>
              <a:t>億</a:t>
            </a:r>
            <a:r>
              <a:rPr lang="ja-JP" altLang="en-US" sz="2000" dirty="0" smtClean="0">
                <a:solidFill>
                  <a:srgbClr val="66FF66"/>
                </a:solidFill>
              </a:rPr>
              <a:t>円の衛星</a:t>
            </a:r>
            <a:endParaRPr lang="en-US" altLang="ja-JP" sz="2000" dirty="0" smtClean="0">
              <a:solidFill>
                <a:srgbClr val="66FF66"/>
              </a:solidFill>
            </a:endParaRPr>
          </a:p>
          <a:p>
            <a:pPr algn="l">
              <a:lnSpc>
                <a:spcPct val="120000"/>
              </a:lnSpc>
              <a:buClr>
                <a:srgbClr val="003366"/>
              </a:buClr>
              <a:buSzPct val="70000"/>
              <a:buFont typeface="Wingdings" pitchFamily="2" charset="2"/>
              <a:buNone/>
            </a:pPr>
            <a:r>
              <a:rPr lang="en-US" altLang="ja-JP" sz="2000" dirty="0">
                <a:solidFill>
                  <a:srgbClr val="66FF66"/>
                </a:solidFill>
              </a:rPr>
              <a:t> </a:t>
            </a:r>
            <a:r>
              <a:rPr lang="en-US" altLang="ja-JP" sz="2000" dirty="0" smtClean="0">
                <a:solidFill>
                  <a:srgbClr val="66FF66"/>
                </a:solidFill>
              </a:rPr>
              <a:t>     </a:t>
            </a:r>
            <a:r>
              <a:rPr lang="ja-JP" altLang="en-US" sz="2000" dirty="0" smtClean="0">
                <a:solidFill>
                  <a:srgbClr val="66FF66"/>
                </a:solidFill>
              </a:rPr>
              <a:t>コスト </a:t>
            </a:r>
            <a:r>
              <a:rPr lang="ja-JP" altLang="en-US" sz="2000" dirty="0" smtClean="0">
                <a:solidFill>
                  <a:srgbClr val="DDDDDD"/>
                </a:solidFill>
              </a:rPr>
              <a:t>（当初想定の</a:t>
            </a:r>
            <a:r>
              <a:rPr lang="en-US" altLang="ja-JP" sz="2000" dirty="0" smtClean="0">
                <a:solidFill>
                  <a:srgbClr val="DDDDDD"/>
                </a:solidFill>
              </a:rPr>
              <a:t>1.7</a:t>
            </a:r>
            <a:r>
              <a:rPr lang="ja-JP" altLang="en-US" sz="2000" dirty="0" smtClean="0">
                <a:solidFill>
                  <a:srgbClr val="DDDDDD"/>
                </a:solidFill>
              </a:rPr>
              <a:t>から</a:t>
            </a:r>
            <a:r>
              <a:rPr lang="en-US" altLang="ja-JP" sz="2000" dirty="0" smtClean="0">
                <a:solidFill>
                  <a:srgbClr val="DDDDDD"/>
                </a:solidFill>
              </a:rPr>
              <a:t>3.4</a:t>
            </a:r>
            <a:r>
              <a:rPr lang="ja-JP" altLang="en-US" sz="2000" dirty="0" smtClean="0">
                <a:solidFill>
                  <a:srgbClr val="DDDDDD"/>
                </a:solidFill>
              </a:rPr>
              <a:t>倍）が</a:t>
            </a:r>
            <a:endParaRPr lang="en-US" altLang="ja-JP" sz="2000" dirty="0" smtClean="0">
              <a:solidFill>
                <a:srgbClr val="DDDDDD"/>
              </a:solidFill>
            </a:endParaRPr>
          </a:p>
          <a:p>
            <a:pPr algn="l">
              <a:lnSpc>
                <a:spcPct val="120000"/>
              </a:lnSpc>
              <a:buClr>
                <a:srgbClr val="003366"/>
              </a:buClr>
              <a:buSzPct val="70000"/>
              <a:buFont typeface="Wingdings" pitchFamily="2" charset="2"/>
              <a:buNone/>
            </a:pPr>
            <a:r>
              <a:rPr lang="en-US" altLang="ja-JP" sz="2000" dirty="0">
                <a:solidFill>
                  <a:srgbClr val="DDDDDD"/>
                </a:solidFill>
              </a:rPr>
              <a:t> </a:t>
            </a:r>
            <a:r>
              <a:rPr lang="en-US" altLang="ja-JP" sz="2000" dirty="0" smtClean="0">
                <a:solidFill>
                  <a:srgbClr val="DDDDDD"/>
                </a:solidFill>
              </a:rPr>
              <a:t>     </a:t>
            </a:r>
            <a:r>
              <a:rPr lang="ja-JP" altLang="en-US" sz="2000" dirty="0" smtClean="0">
                <a:solidFill>
                  <a:srgbClr val="DDDDDD"/>
                </a:solidFill>
              </a:rPr>
              <a:t>必要であること</a:t>
            </a:r>
            <a:r>
              <a:rPr lang="ja-JP" altLang="en-US" sz="2000" dirty="0">
                <a:solidFill>
                  <a:srgbClr val="DDDDDD"/>
                </a:solidFill>
              </a:rPr>
              <a:t>が示唆</a:t>
            </a:r>
            <a:r>
              <a:rPr lang="ja-JP" altLang="en-US" sz="2000" dirty="0" smtClean="0">
                <a:solidFill>
                  <a:srgbClr val="DDDDDD"/>
                </a:solidFill>
              </a:rPr>
              <a:t>された．</a:t>
            </a:r>
            <a:r>
              <a:rPr lang="en-US" altLang="ja-JP" sz="2000" dirty="0" smtClean="0">
                <a:solidFill>
                  <a:srgbClr val="DDDDDD"/>
                </a:solidFill>
              </a:rPr>
              <a:t>     </a:t>
            </a:r>
          </a:p>
          <a:p>
            <a:pPr algn="l">
              <a:lnSpc>
                <a:spcPct val="120000"/>
              </a:lnSpc>
              <a:buClr>
                <a:srgbClr val="003366"/>
              </a:buClr>
              <a:buSzPct val="70000"/>
              <a:buFont typeface="Wingdings" pitchFamily="2" charset="2"/>
              <a:buNone/>
            </a:pPr>
            <a:r>
              <a:rPr lang="en-US" altLang="ja-JP" sz="2000" dirty="0">
                <a:solidFill>
                  <a:srgbClr val="DDDDDD"/>
                </a:solidFill>
              </a:rPr>
              <a:t> </a:t>
            </a:r>
            <a:r>
              <a:rPr lang="en-US" altLang="ja-JP" sz="2000" dirty="0" smtClean="0">
                <a:solidFill>
                  <a:srgbClr val="DDDDDD"/>
                </a:solidFill>
              </a:rPr>
              <a:t> - </a:t>
            </a:r>
            <a:r>
              <a:rPr lang="ja-JP" altLang="en-US" sz="2000" dirty="0" smtClean="0">
                <a:solidFill>
                  <a:srgbClr val="DDDDDD"/>
                </a:solidFill>
              </a:rPr>
              <a:t>これまで</a:t>
            </a:r>
            <a:r>
              <a:rPr lang="en-US" altLang="ja-JP" sz="2000" dirty="0" smtClean="0">
                <a:solidFill>
                  <a:srgbClr val="DDDDDD"/>
                </a:solidFill>
              </a:rPr>
              <a:t>: </a:t>
            </a:r>
            <a:r>
              <a:rPr lang="ja-JP" altLang="en-US" sz="2000" dirty="0" smtClean="0">
                <a:solidFill>
                  <a:srgbClr val="DDDDDD"/>
                </a:solidFill>
              </a:rPr>
              <a:t>ミッション部 </a:t>
            </a:r>
            <a:r>
              <a:rPr lang="en-US" altLang="ja-JP" sz="2000" dirty="0" smtClean="0">
                <a:solidFill>
                  <a:srgbClr val="DDDDDD"/>
                </a:solidFill>
              </a:rPr>
              <a:t>10</a:t>
            </a:r>
            <a:r>
              <a:rPr lang="ja-JP" altLang="en-US" sz="2000" dirty="0" smtClean="0">
                <a:solidFill>
                  <a:srgbClr val="DDDDDD"/>
                </a:solidFill>
              </a:rPr>
              <a:t>億円以内</a:t>
            </a:r>
            <a:endParaRPr lang="en-US" altLang="ja-JP" sz="2000" dirty="0" smtClean="0">
              <a:solidFill>
                <a:srgbClr val="DDDDDD"/>
              </a:solidFill>
            </a:endParaRPr>
          </a:p>
          <a:p>
            <a:pPr algn="l">
              <a:lnSpc>
                <a:spcPct val="120000"/>
              </a:lnSpc>
              <a:buClr>
                <a:srgbClr val="003366"/>
              </a:buClr>
              <a:buSzPct val="70000"/>
              <a:buFont typeface="Wingdings" pitchFamily="2" charset="2"/>
              <a:buNone/>
            </a:pPr>
            <a:r>
              <a:rPr lang="en-US" altLang="ja-JP" sz="2000" dirty="0">
                <a:solidFill>
                  <a:srgbClr val="DDDDDD"/>
                </a:solidFill>
              </a:rPr>
              <a:t> </a:t>
            </a:r>
            <a:r>
              <a:rPr lang="en-US" altLang="ja-JP" sz="2000" dirty="0" smtClean="0">
                <a:solidFill>
                  <a:srgbClr val="DDDDDD"/>
                </a:solidFill>
              </a:rPr>
              <a:t>     </a:t>
            </a:r>
            <a:r>
              <a:rPr lang="en-US" altLang="ja-JP" sz="2000" dirty="0" smtClean="0">
                <a:solidFill>
                  <a:srgbClr val="DDDDDD"/>
                </a:solidFill>
                <a:sym typeface="Wingdings" panose="05000000000000000000" pitchFamily="2" charset="2"/>
              </a:rPr>
              <a:t> </a:t>
            </a:r>
            <a:r>
              <a:rPr lang="ja-JP" altLang="en-US" sz="2000" dirty="0" smtClean="0">
                <a:solidFill>
                  <a:srgbClr val="DDDDDD"/>
                </a:solidFill>
                <a:sym typeface="Wingdings" panose="05000000000000000000" pitchFamily="2" charset="2"/>
              </a:rPr>
              <a:t>今後 ミッション部 </a:t>
            </a:r>
            <a:r>
              <a:rPr lang="en-US" altLang="ja-JP" sz="2000" dirty="0" smtClean="0">
                <a:solidFill>
                  <a:srgbClr val="DDDDDD"/>
                </a:solidFill>
                <a:sym typeface="Wingdings" panose="05000000000000000000" pitchFamily="2" charset="2"/>
              </a:rPr>
              <a:t>20~30+α</a:t>
            </a:r>
            <a:r>
              <a:rPr lang="ja-JP" altLang="en-US" sz="2000" dirty="0" smtClean="0">
                <a:solidFill>
                  <a:srgbClr val="DDDDDD"/>
                </a:solidFill>
                <a:sym typeface="Wingdings" panose="05000000000000000000" pitchFamily="2" charset="2"/>
              </a:rPr>
              <a:t>億円</a:t>
            </a:r>
            <a:r>
              <a:rPr lang="en-US" altLang="ja-JP" sz="2000" dirty="0" smtClean="0">
                <a:solidFill>
                  <a:srgbClr val="DDDDDD"/>
                </a:solidFill>
                <a:sym typeface="Wingdings" panose="05000000000000000000" pitchFamily="2" charset="2"/>
              </a:rPr>
              <a:t>.</a:t>
            </a:r>
            <a:r>
              <a:rPr lang="en-US" altLang="ja-JP" sz="2000" dirty="0" smtClean="0">
                <a:solidFill>
                  <a:srgbClr val="DDDDDD"/>
                </a:solidFill>
              </a:rPr>
              <a:t>  </a:t>
            </a:r>
            <a:endParaRPr lang="en-US" altLang="ja-JP" sz="2000" dirty="0">
              <a:solidFill>
                <a:srgbClr val="DDDDDD"/>
              </a:solidFill>
            </a:endParaRPr>
          </a:p>
        </p:txBody>
      </p:sp>
      <p:pic>
        <p:nvPicPr>
          <p:cNvPr id="5" name="図 4">
            <a:hlinkClick r:id="rId2" action="ppaction://hlinkfile"/>
          </p:cNvPr>
          <p:cNvPicPr>
            <a:picLocks noChangeAspect="1"/>
          </p:cNvPicPr>
          <p:nvPr/>
        </p:nvPicPr>
        <p:blipFill rotWithShape="1">
          <a:blip r:embed="rId3"/>
          <a:srcRect t="1" r="666" b="-468"/>
          <a:stretch/>
        </p:blipFill>
        <p:spPr>
          <a:xfrm>
            <a:off x="5076056" y="3429000"/>
            <a:ext cx="3744416" cy="2502077"/>
          </a:xfrm>
          <a:prstGeom prst="rect">
            <a:avLst/>
          </a:prstGeom>
        </p:spPr>
      </p:pic>
    </p:spTree>
    <p:extLst>
      <p:ext uri="{BB962C8B-B14F-4D97-AF65-F5344CB8AC3E}">
        <p14:creationId xmlns:p14="http://schemas.microsoft.com/office/powerpoint/2010/main" val="123591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宇宙科学・探査ロードマップ</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pic>
        <p:nvPicPr>
          <p:cNvPr id="4" name="図 3">
            <a:hlinkClick r:id="rId2" action="ppaction://hlinkfile"/>
          </p:cNvPr>
          <p:cNvPicPr>
            <a:picLocks noChangeAspect="1"/>
          </p:cNvPicPr>
          <p:nvPr/>
        </p:nvPicPr>
        <p:blipFill>
          <a:blip r:embed="rId3"/>
          <a:stretch>
            <a:fillRect/>
          </a:stretch>
        </p:blipFill>
        <p:spPr>
          <a:xfrm>
            <a:off x="1259632" y="1405376"/>
            <a:ext cx="6624736" cy="4903944"/>
          </a:xfrm>
          <a:prstGeom prst="rect">
            <a:avLst/>
          </a:prstGeom>
        </p:spPr>
      </p:pic>
      <p:sp>
        <p:nvSpPr>
          <p:cNvPr id="5" name="Rectangle 24"/>
          <p:cNvSpPr>
            <a:spLocks noChangeArrowheads="1"/>
          </p:cNvSpPr>
          <p:nvPr/>
        </p:nvSpPr>
        <p:spPr bwMode="auto">
          <a:xfrm>
            <a:off x="812344" y="901100"/>
            <a:ext cx="7560840" cy="424732"/>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ja-JP" altLang="en-US" sz="1800" dirty="0" smtClean="0">
                <a:solidFill>
                  <a:srgbClr val="FFFFFF"/>
                </a:solidFill>
              </a:rPr>
              <a:t>内閣府</a:t>
            </a:r>
            <a:r>
              <a:rPr lang="ja-JP" altLang="en-US" sz="1800" dirty="0">
                <a:solidFill>
                  <a:srgbClr val="FFFFFF"/>
                </a:solidFill>
              </a:rPr>
              <a:t>・宇宙政策</a:t>
            </a:r>
            <a:r>
              <a:rPr lang="ja-JP" altLang="en-US" sz="1800" dirty="0" smtClean="0">
                <a:solidFill>
                  <a:srgbClr val="FFFFFF"/>
                </a:solidFill>
              </a:rPr>
              <a:t>委員会・宇宙</a:t>
            </a:r>
            <a:r>
              <a:rPr lang="ja-JP" altLang="en-US" sz="1800" dirty="0">
                <a:solidFill>
                  <a:srgbClr val="FFFFFF"/>
                </a:solidFill>
              </a:rPr>
              <a:t>科学・探査</a:t>
            </a:r>
            <a:r>
              <a:rPr lang="ja-JP" altLang="en-US" sz="1800" dirty="0" smtClean="0">
                <a:solidFill>
                  <a:srgbClr val="FFFFFF"/>
                </a:solidFill>
              </a:rPr>
              <a:t>部会 資料より </a:t>
            </a:r>
            <a:r>
              <a:rPr lang="en-US" altLang="ja-JP" sz="1800" dirty="0" smtClean="0">
                <a:solidFill>
                  <a:srgbClr val="FFFFFF"/>
                </a:solidFill>
              </a:rPr>
              <a:t>(2013</a:t>
            </a:r>
            <a:r>
              <a:rPr lang="ja-JP" altLang="en-US" sz="1800" dirty="0" smtClean="0">
                <a:solidFill>
                  <a:srgbClr val="FFFFFF"/>
                </a:solidFill>
              </a:rPr>
              <a:t>年</a:t>
            </a:r>
            <a:r>
              <a:rPr lang="en-US" altLang="ja-JP" sz="1800" dirty="0" smtClean="0">
                <a:solidFill>
                  <a:srgbClr val="FFFFFF"/>
                </a:solidFill>
              </a:rPr>
              <a:t>9</a:t>
            </a:r>
            <a:r>
              <a:rPr lang="ja-JP" altLang="en-US" sz="1800" dirty="0" smtClean="0">
                <a:solidFill>
                  <a:srgbClr val="FFFFFF"/>
                </a:solidFill>
              </a:rPr>
              <a:t>月</a:t>
            </a:r>
            <a:r>
              <a:rPr lang="en-US" altLang="ja-JP" sz="1800" dirty="0" smtClean="0">
                <a:solidFill>
                  <a:srgbClr val="FFFFFF"/>
                </a:solidFill>
              </a:rPr>
              <a:t>19</a:t>
            </a:r>
            <a:r>
              <a:rPr lang="ja-JP" altLang="en-US" sz="1800" dirty="0" smtClean="0">
                <a:solidFill>
                  <a:srgbClr val="FFFFFF"/>
                </a:solidFill>
              </a:rPr>
              <a:t>日</a:t>
            </a:r>
            <a:r>
              <a:rPr lang="en-US" altLang="ja-JP" sz="1800" dirty="0" smtClean="0">
                <a:solidFill>
                  <a:srgbClr val="FFFFFF"/>
                </a:solidFill>
              </a:rPr>
              <a:t>).</a:t>
            </a:r>
            <a:endParaRPr lang="en-US" altLang="ja-JP" sz="1800" dirty="0">
              <a:solidFill>
                <a:srgbClr val="FFFFFF"/>
              </a:solidFill>
            </a:endParaRPr>
          </a:p>
        </p:txBody>
      </p:sp>
    </p:spTree>
    <p:extLst>
      <p:ext uri="{BB962C8B-B14F-4D97-AF65-F5344CB8AC3E}">
        <p14:creationId xmlns:p14="http://schemas.microsoft.com/office/powerpoint/2010/main" val="13283997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p:txBody>
          <a:bodyPr/>
          <a:lstStyle/>
          <a:p>
            <a:r>
              <a:rPr lang="en-US" altLang="ja-JP" dirty="0" smtClean="0"/>
              <a:t>Collaboration and support</a:t>
            </a:r>
            <a:endParaRPr lang="ja-JP" altLang="en-US" dirty="0"/>
          </a:p>
        </p:txBody>
      </p:sp>
      <p:sp>
        <p:nvSpPr>
          <p:cNvPr id="9"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a:ea typeface="HGP創英角ｺﾞｼｯｸUB" pitchFamily="50" charset="-128"/>
                <a:cs typeface="+mn-cs"/>
              </a:rPr>
              <a:t>10th International LISA Symposium</a:t>
            </a:r>
            <a:r>
              <a:rPr lang="ja-JP" altLang="en-US" sz="1200" kern="1200" smtClean="0">
                <a:solidFill>
                  <a:srgbClr val="EAEAEA"/>
                </a:solidFill>
                <a:latin typeface="Tahoma"/>
                <a:ea typeface="HGP創英角ｺﾞｼｯｸUB" pitchFamily="50" charset="-128"/>
                <a:cs typeface="+mn-cs"/>
              </a:rPr>
              <a:t>　</a:t>
            </a:r>
            <a:r>
              <a:rPr lang="en-US" altLang="ja-JP" sz="1200" kern="1200" smtClean="0">
                <a:solidFill>
                  <a:srgbClr val="EAEAEA"/>
                </a:solidFill>
                <a:latin typeface="Tahoma"/>
                <a:ea typeface="HGP創英角ｺﾞｼｯｸUB" pitchFamily="50" charset="-128"/>
                <a:cs typeface="+mn-cs"/>
              </a:rPr>
              <a:t>(May 19th, 2014, Florida, USA)</a:t>
            </a:r>
            <a:endParaRPr lang="en-US" altLang="ja-JP" sz="1200" kern="1200" dirty="0">
              <a:solidFill>
                <a:srgbClr val="EAEAEA"/>
              </a:solidFill>
              <a:latin typeface="Tahoma"/>
              <a:ea typeface="HGP創英角ｺﾞｼｯｸUB" pitchFamily="50" charset="-128"/>
              <a:cs typeface="+mn-cs"/>
            </a:endParaRPr>
          </a:p>
        </p:txBody>
      </p:sp>
      <p:sp>
        <p:nvSpPr>
          <p:cNvPr id="11" name="正方形/長方形 10"/>
          <p:cNvSpPr/>
          <p:nvPr/>
        </p:nvSpPr>
        <p:spPr>
          <a:xfrm>
            <a:off x="818846" y="764704"/>
            <a:ext cx="7929618" cy="5715411"/>
          </a:xfrm>
          <a:prstGeom prst="rect">
            <a:avLst/>
          </a:prstGeom>
        </p:spPr>
        <p:txBody>
          <a:bodyPr wrap="square">
            <a:spAutoFit/>
          </a:bodyPr>
          <a:lstStyle/>
          <a:p>
            <a:pPr algn="l">
              <a:lnSpc>
                <a:spcPct val="11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Supports from </a:t>
            </a:r>
            <a:r>
              <a:rPr lang="en-US" altLang="ja-JP" sz="1800" b="1" dirty="0" smtClean="0">
                <a:solidFill>
                  <a:srgbClr val="99FF99"/>
                </a:solidFill>
                <a:latin typeface="Tahoma" pitchFamily="34" charset="0"/>
                <a:ea typeface="HGP創英角ｺﾞｼｯｸUB" pitchFamily="50" charset="-128"/>
              </a:rPr>
              <a:t>LISA</a:t>
            </a:r>
            <a:r>
              <a:rPr lang="ja-JP" altLang="en-US" sz="1800" b="1" dirty="0" smtClean="0">
                <a:solidFill>
                  <a:srgbClr val="F8F8F8"/>
                </a:solidFill>
              </a:rPr>
              <a:t> </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ja-JP" altLang="en-US" sz="1800" b="1" dirty="0">
                <a:solidFill>
                  <a:srgbClr val="F8F8F8"/>
                </a:solidFill>
                <a:latin typeface="Tahoma" pitchFamily="34" charset="0"/>
                <a:ea typeface="HGP創英角ｺﾞｼｯｸUB" pitchFamily="50" charset="-128"/>
              </a:rPr>
              <a:t>　</a:t>
            </a:r>
            <a:r>
              <a:rPr lang="ja-JP" altLang="en-US" sz="1800" b="1" dirty="0" smtClean="0">
                <a:solidFill>
                  <a:srgbClr val="F8F8F8"/>
                </a:solidFill>
                <a:latin typeface="Tahoma" pitchFamily="34" charset="0"/>
                <a:ea typeface="HGP創英角ｺﾞｼｯｸUB" pitchFamily="50" charset="-128"/>
              </a:rPr>
              <a:t>　</a:t>
            </a:r>
            <a:r>
              <a:rPr lang="ja-JP" altLang="en-US" sz="1800" dirty="0" smtClean="0">
                <a:solidFill>
                  <a:srgbClr val="F8F8F8"/>
                </a:solidFill>
              </a:rPr>
              <a:t>   </a:t>
            </a:r>
            <a:r>
              <a:rPr lang="en-US" altLang="ja-JP" sz="1800" dirty="0" smtClean="0">
                <a:solidFill>
                  <a:srgbClr val="F8F8F8"/>
                </a:solidFill>
              </a:rPr>
              <a:t>Technical advices from LISA/LPF experiences</a:t>
            </a:r>
          </a:p>
          <a:p>
            <a:pPr algn="l">
              <a:lnSpc>
                <a:spcPct val="110000"/>
              </a:lnSpc>
              <a:buNone/>
            </a:pPr>
            <a:r>
              <a:rPr lang="en-US" altLang="ja-JP" sz="1800" dirty="0" smtClean="0">
                <a:solidFill>
                  <a:srgbClr val="F8F8F8"/>
                </a:solidFill>
              </a:rPr>
              <a:t> </a:t>
            </a:r>
            <a:r>
              <a:rPr lang="ja-JP" altLang="en-US" sz="1800" dirty="0" smtClean="0">
                <a:solidFill>
                  <a:srgbClr val="F8F8F8"/>
                </a:solidFill>
              </a:rPr>
              <a:t>       </a:t>
            </a:r>
            <a:r>
              <a:rPr lang="en-US" altLang="ja-JP" sz="1800" dirty="0" smtClean="0">
                <a:solidFill>
                  <a:srgbClr val="F8F8F8"/>
                </a:solidFill>
              </a:rPr>
              <a:t>Support  Letter for DECIGO/DPF, Joint workshop </a:t>
            </a:r>
            <a:r>
              <a:rPr lang="en-US" altLang="ja-JP" sz="1600" dirty="0" smtClean="0">
                <a:solidFill>
                  <a:srgbClr val="F8F8F8"/>
                </a:solidFill>
              </a:rPr>
              <a:t>(2008.11)</a:t>
            </a:r>
            <a:endParaRPr lang="en-US" altLang="ja-JP" sz="1800" dirty="0" smtClean="0">
              <a:solidFill>
                <a:srgbClr val="F8F8F8"/>
              </a:solidFill>
            </a:endParaRPr>
          </a:p>
          <a:p>
            <a:pPr algn="l">
              <a:lnSpc>
                <a:spcPct val="18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Collab. with </a:t>
            </a:r>
            <a:r>
              <a:rPr lang="en-US" altLang="ja-JP" sz="1800" b="1" dirty="0" smtClean="0">
                <a:solidFill>
                  <a:srgbClr val="99FF99"/>
                </a:solidFill>
                <a:latin typeface="Tahoma" pitchFamily="34" charset="0"/>
                <a:ea typeface="HGP創英角ｺﾞｼｯｸUB" pitchFamily="50" charset="-128"/>
              </a:rPr>
              <a:t>Stanford univ. group</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dirty="0" smtClean="0">
                <a:solidFill>
                  <a:srgbClr val="CCFFCC"/>
                </a:solidFill>
              </a:rPr>
              <a:t>        Drag-free control</a:t>
            </a:r>
            <a:r>
              <a:rPr lang="ja-JP" altLang="en-US" sz="1800" dirty="0" smtClean="0">
                <a:solidFill>
                  <a:srgbClr val="CCFFCC"/>
                </a:solidFill>
              </a:rPr>
              <a:t> </a:t>
            </a:r>
            <a:r>
              <a:rPr lang="en-US" altLang="ja-JP" sz="1800" dirty="0" smtClean="0">
                <a:solidFill>
                  <a:srgbClr val="F8F8F8"/>
                </a:solidFill>
              </a:rPr>
              <a:t>of DECIGO/DPF</a:t>
            </a:r>
            <a:endParaRPr lang="ja-JP" altLang="en-US" sz="1800" dirty="0" smtClean="0">
              <a:solidFill>
                <a:srgbClr val="F8F8F8"/>
              </a:solidFill>
            </a:endParaRPr>
          </a:p>
          <a:p>
            <a:pPr algn="l">
              <a:lnSpc>
                <a:spcPct val="110000"/>
              </a:lnSpc>
              <a:buNone/>
            </a:pPr>
            <a:r>
              <a:rPr lang="ja-JP" altLang="en-US" sz="1800" dirty="0" smtClean="0">
                <a:solidFill>
                  <a:srgbClr val="F8F8F8"/>
                </a:solidFill>
              </a:rPr>
              <a:t>        </a:t>
            </a:r>
            <a:r>
              <a:rPr lang="en-US" altLang="ja-JP" sz="1800" dirty="0" smtClean="0">
                <a:solidFill>
                  <a:srgbClr val="F8F8F8"/>
                </a:solidFill>
                <a:sym typeface="Wingdings" pitchFamily="2" charset="2"/>
              </a:rPr>
              <a:t>UV LED Charge Management System</a:t>
            </a:r>
            <a:r>
              <a:rPr lang="ja-JP" altLang="en-US" sz="1800" dirty="0" smtClean="0">
                <a:solidFill>
                  <a:srgbClr val="F8F8F8"/>
                </a:solidFill>
                <a:sym typeface="Wingdings" pitchFamily="2" charset="2"/>
              </a:rPr>
              <a:t>　</a:t>
            </a:r>
            <a:r>
              <a:rPr lang="en-US" altLang="ja-JP" sz="1800" dirty="0" smtClean="0">
                <a:solidFill>
                  <a:srgbClr val="F8F8F8"/>
                </a:solidFill>
                <a:sym typeface="Wingdings" pitchFamily="2" charset="2"/>
              </a:rPr>
              <a:t>for </a:t>
            </a:r>
            <a:r>
              <a:rPr lang="en-US" altLang="ja-JP" sz="1800" dirty="0" smtClean="0">
                <a:solidFill>
                  <a:srgbClr val="F8F8F8"/>
                </a:solidFill>
              </a:rPr>
              <a:t>DPF</a:t>
            </a:r>
          </a:p>
          <a:p>
            <a:pPr algn="l">
              <a:lnSpc>
                <a:spcPct val="18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rPr>
              <a:t>Collab. with </a:t>
            </a:r>
            <a:r>
              <a:rPr lang="en-US" altLang="ja-JP" sz="1800" b="1" dirty="0" smtClean="0">
                <a:solidFill>
                  <a:schemeClr val="bg1">
                    <a:lumMod val="90000"/>
                  </a:schemeClr>
                </a:solidFill>
              </a:rPr>
              <a:t>NASA/GSFC</a:t>
            </a:r>
          </a:p>
          <a:p>
            <a:pPr algn="l">
              <a:lnSpc>
                <a:spcPct val="110000"/>
              </a:lnSpc>
              <a:buNone/>
            </a:pPr>
            <a:r>
              <a:rPr lang="en-US" altLang="ja-JP" sz="1800" dirty="0" smtClean="0">
                <a:solidFill>
                  <a:srgbClr val="F8F8F8"/>
                </a:solidFill>
              </a:rPr>
              <a:t>        Fiber Laser ,  </a:t>
            </a:r>
            <a:r>
              <a:rPr lang="en-US" altLang="ja-JP" sz="1800" u="sng" dirty="0" smtClean="0">
                <a:solidFill>
                  <a:srgbClr val="F8F8F8"/>
                </a:solidFill>
              </a:rPr>
              <a:t>Earth’s gravity observation</a:t>
            </a:r>
            <a:endParaRPr lang="ja-JP" altLang="en-US" sz="1800" u="sng" dirty="0" smtClean="0">
              <a:solidFill>
                <a:srgbClr val="F8F8F8"/>
              </a:solidFill>
            </a:endParaRPr>
          </a:p>
          <a:p>
            <a:pPr algn="l">
              <a:lnSpc>
                <a:spcPct val="180000"/>
              </a:lnSpc>
              <a:buNone/>
            </a:pPr>
            <a:r>
              <a:rPr lang="ja-JP" altLang="en-US" sz="1800" b="1" dirty="0" smtClean="0">
                <a:solidFill>
                  <a:srgbClr val="F8F8F8"/>
                </a:solidFill>
                <a:latin typeface="Tahoma" pitchFamily="34" charset="0"/>
                <a:ea typeface="HGP創英角ｺﾞｼｯｸUB" pitchFamily="50" charset="-128"/>
              </a:rPr>
              <a:t>・</a:t>
            </a:r>
            <a:r>
              <a:rPr lang="en-US" altLang="ja-JP" sz="1800" b="1" dirty="0" smtClean="0">
                <a:solidFill>
                  <a:srgbClr val="F8F8F8"/>
                </a:solidFill>
                <a:latin typeface="Tahoma" pitchFamily="34" charset="0"/>
                <a:ea typeface="HGP創英角ｺﾞｼｯｸUB" pitchFamily="50" charset="-128"/>
              </a:rPr>
              <a:t>Collab. with </a:t>
            </a:r>
            <a:r>
              <a:rPr lang="en-US" altLang="ja-JP" sz="1800" b="1" dirty="0" smtClean="0">
                <a:solidFill>
                  <a:srgbClr val="99FF99"/>
                </a:solidFill>
                <a:latin typeface="Tahoma" pitchFamily="34" charset="0"/>
                <a:ea typeface="HGP創英角ｺﾞｼｯｸUB" pitchFamily="50" charset="-128"/>
              </a:rPr>
              <a:t>JAXA</a:t>
            </a:r>
            <a:r>
              <a:rPr lang="en-US" altLang="ja-JP" sz="1800" b="1" dirty="0" smtClean="0">
                <a:solidFill>
                  <a:srgbClr val="99FF99"/>
                </a:solidFill>
              </a:rPr>
              <a:t> </a:t>
            </a:r>
            <a:r>
              <a:rPr lang="en-US" altLang="ja-JP" sz="1800" b="1" dirty="0">
                <a:solidFill>
                  <a:srgbClr val="99FF99"/>
                </a:solidFill>
              </a:rPr>
              <a:t>Trajectory and Navigation </a:t>
            </a:r>
            <a:r>
              <a:rPr lang="en-US" altLang="ja-JP" sz="1800" b="1" dirty="0" smtClean="0">
                <a:solidFill>
                  <a:srgbClr val="99FF99"/>
                </a:solidFill>
              </a:rPr>
              <a:t>group</a:t>
            </a:r>
            <a:endParaRPr lang="en-US" altLang="ja-JP" sz="1800" b="1" dirty="0" smtClean="0">
              <a:solidFill>
                <a:srgbClr val="F8F8F8"/>
              </a:solidFill>
              <a:latin typeface="Tahoma" pitchFamily="34" charset="0"/>
              <a:ea typeface="HGP創英角ｺﾞｼｯｸUB" pitchFamily="50" charset="-128"/>
            </a:endParaRPr>
          </a:p>
          <a:p>
            <a:pPr algn="l">
              <a:lnSpc>
                <a:spcPct val="110000"/>
              </a:lnSpc>
              <a:buNone/>
            </a:pPr>
            <a:r>
              <a:rPr lang="en-US" altLang="ja-JP" sz="1800" dirty="0" smtClean="0">
                <a:solidFill>
                  <a:srgbClr val="F8F8F8"/>
                </a:solidFill>
                <a:sym typeface="Wingdings" pitchFamily="2" charset="2"/>
              </a:rPr>
              <a:t>       Formation flight of </a:t>
            </a:r>
            <a:r>
              <a:rPr lang="en-US" altLang="ja-JP" sz="1800" dirty="0" smtClean="0">
                <a:solidFill>
                  <a:srgbClr val="F8F8F8"/>
                </a:solidFill>
              </a:rPr>
              <a:t>DECIGO,  DPF drag-free control</a:t>
            </a:r>
          </a:p>
          <a:p>
            <a:pPr algn="l">
              <a:lnSpc>
                <a:spcPct val="180000"/>
              </a:lnSpc>
              <a:buNone/>
            </a:pPr>
            <a:r>
              <a:rPr lang="ja-JP" altLang="en-US" sz="1800" b="1" dirty="0" smtClean="0">
                <a:solidFill>
                  <a:srgbClr val="F8F8F8"/>
                </a:solidFill>
              </a:rPr>
              <a:t>・</a:t>
            </a:r>
            <a:r>
              <a:rPr lang="en-US" altLang="ja-JP" sz="1800" b="1" u="sng" dirty="0" smtClean="0">
                <a:solidFill>
                  <a:srgbClr val="F8F8F8"/>
                </a:solidFill>
              </a:rPr>
              <a:t>Geophysics group </a:t>
            </a:r>
            <a:r>
              <a:rPr lang="en-US" altLang="ja-JP" sz="1800" b="1" dirty="0" smtClean="0">
                <a:solidFill>
                  <a:srgbClr val="F8F8F8"/>
                </a:solidFill>
              </a:rPr>
              <a:t>(Kyoto, ERI, UEC, NAOJ)</a:t>
            </a:r>
          </a:p>
          <a:p>
            <a:pPr algn="l">
              <a:lnSpc>
                <a:spcPct val="180000"/>
              </a:lnSpc>
              <a:buNone/>
            </a:pPr>
            <a:r>
              <a:rPr lang="ja-JP" altLang="en-US" sz="1800" b="1" dirty="0" smtClean="0">
                <a:solidFill>
                  <a:srgbClr val="F8F8F8"/>
                </a:solidFill>
              </a:rPr>
              <a:t>・</a:t>
            </a:r>
            <a:r>
              <a:rPr lang="en-US" altLang="ja-JP" sz="1800" b="1" dirty="0" smtClean="0">
                <a:solidFill>
                  <a:srgbClr val="F8F8F8"/>
                </a:solidFill>
              </a:rPr>
              <a:t>Advanced technology center ( </a:t>
            </a:r>
            <a:r>
              <a:rPr lang="en-US" altLang="ja-JP" sz="1800" b="1" dirty="0" smtClean="0">
                <a:solidFill>
                  <a:schemeClr val="bg1">
                    <a:lumMod val="90000"/>
                  </a:schemeClr>
                </a:solidFill>
              </a:rPr>
              <a:t>ATC</a:t>
            </a:r>
            <a:r>
              <a:rPr lang="en-US" altLang="ja-JP" sz="1800" b="1" dirty="0" smtClean="0">
                <a:solidFill>
                  <a:srgbClr val="F8F8F8"/>
                </a:solidFill>
              </a:rPr>
              <a:t>) of </a:t>
            </a:r>
            <a:r>
              <a:rPr lang="en-US" altLang="ja-JP" sz="1800" b="1" dirty="0" smtClean="0">
                <a:solidFill>
                  <a:schemeClr val="bg1">
                    <a:lumMod val="90000"/>
                  </a:schemeClr>
                </a:solidFill>
              </a:rPr>
              <a:t>NAOJ</a:t>
            </a:r>
          </a:p>
          <a:p>
            <a:pPr algn="l">
              <a:lnSpc>
                <a:spcPct val="180000"/>
              </a:lnSpc>
              <a:buNone/>
            </a:pPr>
            <a:r>
              <a:rPr lang="ja-JP" altLang="en-US" sz="1800" b="1" dirty="0" smtClean="0">
                <a:solidFill>
                  <a:srgbClr val="F8F8F8"/>
                </a:solidFill>
              </a:rPr>
              <a:t>・</a:t>
            </a:r>
            <a:r>
              <a:rPr lang="en-US" altLang="ja-JP" sz="1800" b="1" dirty="0" smtClean="0">
                <a:solidFill>
                  <a:srgbClr val="F8F8F8"/>
                </a:solidFill>
              </a:rPr>
              <a:t>JAXA’s fund for small satellite development </a:t>
            </a:r>
            <a:endParaRPr lang="en-US" altLang="ja-JP" sz="1800" b="1" dirty="0" smtClean="0">
              <a:solidFill>
                <a:srgbClr val="F8F8F8"/>
              </a:solidFill>
              <a:latin typeface="Tahoma" pitchFamily="34" charset="0"/>
            </a:endParaRPr>
          </a:p>
          <a:p>
            <a:pPr algn="l">
              <a:lnSpc>
                <a:spcPct val="180000"/>
              </a:lnSpc>
              <a:buNone/>
            </a:pPr>
            <a:r>
              <a:rPr lang="ja-JP" altLang="en-US" sz="1800" b="1" dirty="0" smtClean="0">
                <a:solidFill>
                  <a:srgbClr val="F8F8F8"/>
                </a:solidFill>
                <a:latin typeface="Tahoma" pitchFamily="34" charset="0"/>
              </a:rPr>
              <a:t>・</a:t>
            </a:r>
            <a:r>
              <a:rPr lang="en-US" altLang="ja-JP" sz="1800" b="1" dirty="0" smtClean="0">
                <a:solidFill>
                  <a:srgbClr val="F8F8F8"/>
                </a:solidFill>
              </a:rPr>
              <a:t>Research Center for the Early Universe </a:t>
            </a:r>
            <a:r>
              <a:rPr lang="en-US" altLang="ja-JP" sz="1800" b="1" dirty="0" smtClean="0">
                <a:solidFill>
                  <a:srgbClr val="99FF99"/>
                </a:solidFill>
                <a:latin typeface="Tahoma" pitchFamily="34" charset="0"/>
              </a:rPr>
              <a:t>(RESCEU)</a:t>
            </a:r>
            <a:r>
              <a:rPr lang="en-US" altLang="ja-JP" sz="1800" b="1" dirty="0" smtClean="0">
                <a:solidFill>
                  <a:srgbClr val="F8F8F8"/>
                </a:solidFill>
              </a:rPr>
              <a:t>, Univ. of Tokyo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pPr eaLnBrk="1" hangingPunct="1">
              <a:defRPr/>
            </a:pPr>
            <a:r>
              <a:rPr lang="en-US" altLang="ja-JP" dirty="0" smtClean="0"/>
              <a:t>Astronomy and Cosmology</a:t>
            </a:r>
            <a:endParaRPr lang="en-US" altLang="ja-JP" sz="2000" dirty="0" smtClean="0"/>
          </a:p>
        </p:txBody>
      </p:sp>
      <p:sp>
        <p:nvSpPr>
          <p:cNvPr id="26626" name="フッター プレースホルダ 3"/>
          <p:cNvSpPr>
            <a:spLocks noGrp="1"/>
          </p:cNvSpPr>
          <p:nvPr>
            <p:ph type="ftr" sz="quarter" idx="10"/>
          </p:nvPr>
        </p:nvSpPr>
        <p:spPr>
          <a:noFill/>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40" name="Text Box 4"/>
          <p:cNvSpPr txBox="1">
            <a:spLocks noChangeArrowheads="1"/>
          </p:cNvSpPr>
          <p:nvPr/>
        </p:nvSpPr>
        <p:spPr bwMode="auto">
          <a:xfrm>
            <a:off x="642910" y="947306"/>
            <a:ext cx="7929618" cy="1200329"/>
          </a:xfrm>
          <a:prstGeom prst="rect">
            <a:avLst/>
          </a:prstGeom>
          <a:noFill/>
          <a:ln w="9525">
            <a:noFill/>
            <a:miter lim="800000"/>
            <a:headEnd/>
            <a:tailEnd/>
          </a:ln>
          <a:effectLst/>
        </p:spPr>
        <p:txBody>
          <a:bodyPr wrap="square">
            <a:spAutoFit/>
          </a:bodyPr>
          <a:lstStyle/>
          <a:p>
            <a:pPr algn="l">
              <a:lnSpc>
                <a:spcPct val="120000"/>
              </a:lnSpc>
              <a:buNone/>
            </a:pPr>
            <a:r>
              <a:rPr lang="ja-JP" altLang="en-US" sz="2000" b="1" dirty="0" smtClean="0">
                <a:solidFill>
                  <a:srgbClr val="FFFFFF"/>
                </a:solidFill>
              </a:rPr>
              <a:t>・</a:t>
            </a:r>
            <a:r>
              <a:rPr lang="en-US" altLang="ja-JP" sz="2000" b="1" dirty="0" smtClean="0">
                <a:solidFill>
                  <a:srgbClr val="FFFFFF"/>
                </a:solidFill>
              </a:rPr>
              <a:t>Verification of the alternative theories of gravity</a:t>
            </a:r>
          </a:p>
          <a:p>
            <a:pPr algn="l">
              <a:lnSpc>
                <a:spcPct val="120000"/>
              </a:lnSpc>
              <a:buNone/>
            </a:pPr>
            <a:r>
              <a:rPr lang="ja-JP" altLang="en-US" sz="2000" b="1" dirty="0" smtClean="0">
                <a:solidFill>
                  <a:srgbClr val="FFFFFF"/>
                </a:solidFill>
              </a:rPr>
              <a:t>　  </a:t>
            </a:r>
            <a:r>
              <a:rPr lang="en-US" altLang="ja-JP" sz="2000" b="1" dirty="0" smtClean="0">
                <a:solidFill>
                  <a:srgbClr val="FFFFFF"/>
                </a:solidFill>
              </a:rPr>
              <a:t> </a:t>
            </a:r>
            <a:r>
              <a:rPr lang="en-US" altLang="ja-JP" sz="2000" dirty="0" smtClean="0">
                <a:solidFill>
                  <a:srgbClr val="FFFFFF"/>
                </a:solidFill>
              </a:rPr>
              <a:t>Test </a:t>
            </a:r>
            <a:r>
              <a:rPr lang="en-US" altLang="ja-JP" sz="2000" dirty="0" smtClean="0">
                <a:solidFill>
                  <a:srgbClr val="99CCFF"/>
                </a:solidFill>
              </a:rPr>
              <a:t>Brans-Dicke theory </a:t>
            </a:r>
            <a:r>
              <a:rPr lang="ja-JP" altLang="en-US" sz="2000" dirty="0" smtClean="0">
                <a:solidFill>
                  <a:srgbClr val="99CCFF"/>
                </a:solidFill>
              </a:rPr>
              <a:t> </a:t>
            </a:r>
            <a:r>
              <a:rPr lang="en-US" altLang="ja-JP" sz="2000" dirty="0" smtClean="0">
                <a:solidFill>
                  <a:srgbClr val="FFFFFF"/>
                </a:solidFill>
              </a:rPr>
              <a:t>by NS/BH binary evolution </a:t>
            </a:r>
          </a:p>
          <a:p>
            <a:pPr algn="l">
              <a:lnSpc>
                <a:spcPct val="120000"/>
              </a:lnSpc>
              <a:buNone/>
            </a:pPr>
            <a:r>
              <a:rPr lang="en-US" altLang="ja-JP" sz="2000" dirty="0" smtClean="0">
                <a:solidFill>
                  <a:srgbClr val="FFFFFF"/>
                </a:solidFill>
                <a:sym typeface="Wingdings" pitchFamily="2" charset="2"/>
              </a:rPr>
              <a:t>        </a:t>
            </a:r>
            <a:r>
              <a:rPr lang="en-US" altLang="ja-JP" sz="2000" dirty="0" smtClean="0">
                <a:solidFill>
                  <a:srgbClr val="FFFFFF"/>
                </a:solidFill>
              </a:rPr>
              <a:t> Stronger constraint by  10</a:t>
            </a:r>
            <a:r>
              <a:rPr lang="en-US" altLang="ja-JP" sz="2000" baseline="30000" dirty="0" smtClean="0">
                <a:solidFill>
                  <a:srgbClr val="FFFFFF"/>
                </a:solidFill>
              </a:rPr>
              <a:t>4</a:t>
            </a:r>
            <a:r>
              <a:rPr lang="en-US" altLang="ja-JP" sz="2000" dirty="0" smtClean="0">
                <a:solidFill>
                  <a:srgbClr val="FFFFFF"/>
                </a:solidFill>
              </a:rPr>
              <a:t> times</a:t>
            </a:r>
          </a:p>
        </p:txBody>
      </p:sp>
      <p:sp>
        <p:nvSpPr>
          <p:cNvPr id="10" name="正方形/長方形 9"/>
          <p:cNvSpPr/>
          <p:nvPr/>
        </p:nvSpPr>
        <p:spPr>
          <a:xfrm>
            <a:off x="1357290" y="2161752"/>
            <a:ext cx="6429420" cy="338554"/>
          </a:xfrm>
          <a:prstGeom prst="rect">
            <a:avLst/>
          </a:prstGeom>
        </p:spPr>
        <p:txBody>
          <a:bodyPr wrap="square">
            <a:spAutoFit/>
          </a:bodyPr>
          <a:lstStyle/>
          <a:p>
            <a:pPr>
              <a:buNone/>
            </a:pPr>
            <a:r>
              <a:rPr lang="en-US" altLang="ja-JP" sz="1600" dirty="0" smtClean="0">
                <a:solidFill>
                  <a:srgbClr val="C0C0C0"/>
                </a:solidFill>
              </a:rPr>
              <a:t>K. Yagi and T. Tanaka, Prog. Theor. Phys. 123, 1069 (2010)</a:t>
            </a:r>
            <a:endParaRPr lang="ja-JP" altLang="en-US" sz="1600" dirty="0">
              <a:solidFill>
                <a:srgbClr val="C0C0C0"/>
              </a:solidFill>
            </a:endParaRPr>
          </a:p>
        </p:txBody>
      </p:sp>
      <p:sp>
        <p:nvSpPr>
          <p:cNvPr id="11" name="Text Box 4"/>
          <p:cNvSpPr txBox="1">
            <a:spLocks noChangeArrowheads="1"/>
          </p:cNvSpPr>
          <p:nvPr/>
        </p:nvSpPr>
        <p:spPr bwMode="auto">
          <a:xfrm>
            <a:off x="571472" y="4716860"/>
            <a:ext cx="7643866" cy="1569660"/>
          </a:xfrm>
          <a:prstGeom prst="rect">
            <a:avLst/>
          </a:prstGeom>
          <a:noFill/>
          <a:ln w="9525">
            <a:noFill/>
            <a:miter lim="800000"/>
            <a:headEnd/>
            <a:tailEnd/>
          </a:ln>
          <a:effectLst/>
        </p:spPr>
        <p:txBody>
          <a:bodyPr wrap="square">
            <a:spAutoFit/>
          </a:bodyPr>
          <a:lstStyle/>
          <a:p>
            <a:pPr algn="l">
              <a:lnSpc>
                <a:spcPct val="120000"/>
              </a:lnSpc>
              <a:buNone/>
            </a:pPr>
            <a:r>
              <a:rPr lang="ja-JP" altLang="en-US" sz="2000" b="1" dirty="0" smtClean="0">
                <a:solidFill>
                  <a:srgbClr val="FFFFFF"/>
                </a:solidFill>
              </a:rPr>
              <a:t>・</a:t>
            </a:r>
            <a:r>
              <a:rPr lang="en-US" altLang="ja-JP" sz="2000" b="1" dirty="0" smtClean="0">
                <a:solidFill>
                  <a:srgbClr val="FFFFFF"/>
                </a:solidFill>
              </a:rPr>
              <a:t> Neutron-star physics </a:t>
            </a:r>
          </a:p>
          <a:p>
            <a:pPr algn="l">
              <a:lnSpc>
                <a:spcPct val="120000"/>
              </a:lnSpc>
              <a:buNone/>
            </a:pPr>
            <a:r>
              <a:rPr lang="en-US" altLang="ja-JP" sz="2000" dirty="0" smtClean="0">
                <a:solidFill>
                  <a:srgbClr val="FFFFFF"/>
                </a:solidFill>
              </a:rPr>
              <a:t>     Determine masses of 10</a:t>
            </a:r>
            <a:r>
              <a:rPr lang="en-US" altLang="ja-JP" sz="2000" baseline="30000" dirty="0" smtClean="0">
                <a:solidFill>
                  <a:srgbClr val="FFFFFF"/>
                </a:solidFill>
              </a:rPr>
              <a:t>5</a:t>
            </a:r>
            <a:r>
              <a:rPr lang="en-US" altLang="ja-JP" sz="2000" dirty="0" smtClean="0">
                <a:solidFill>
                  <a:srgbClr val="FFFFFF"/>
                </a:solidFill>
              </a:rPr>
              <a:t> NSs per year</a:t>
            </a:r>
          </a:p>
          <a:p>
            <a:pPr algn="l">
              <a:lnSpc>
                <a:spcPct val="120000"/>
              </a:lnSpc>
              <a:buNone/>
            </a:pPr>
            <a:r>
              <a:rPr lang="en-US" altLang="ja-JP" sz="2000" dirty="0" smtClean="0">
                <a:solidFill>
                  <a:srgbClr val="FFFFFF"/>
                </a:solidFill>
              </a:rPr>
              <a:t>     </a:t>
            </a:r>
            <a:r>
              <a:rPr lang="en-US" altLang="ja-JP" sz="2000" dirty="0" smtClean="0">
                <a:solidFill>
                  <a:srgbClr val="FFFFFF"/>
                </a:solidFill>
                <a:sym typeface="Wingdings" pitchFamily="2" charset="2"/>
              </a:rPr>
              <a:t> </a:t>
            </a:r>
            <a:r>
              <a:rPr lang="en-US" altLang="ja-JP" sz="2000" dirty="0" smtClean="0">
                <a:solidFill>
                  <a:srgbClr val="FFFFFF"/>
                </a:solidFill>
              </a:rPr>
              <a:t>Constrain the </a:t>
            </a:r>
            <a:r>
              <a:rPr lang="en-US" altLang="ja-JP" sz="2000" dirty="0" smtClean="0">
                <a:solidFill>
                  <a:srgbClr val="99CCFF"/>
                </a:solidFill>
              </a:rPr>
              <a:t>EoS of NS</a:t>
            </a:r>
          </a:p>
          <a:p>
            <a:pPr algn="l">
              <a:lnSpc>
                <a:spcPct val="120000"/>
              </a:lnSpc>
              <a:buNone/>
            </a:pPr>
            <a:r>
              <a:rPr lang="en-US" altLang="ja-JP" sz="2000" dirty="0" smtClean="0">
                <a:solidFill>
                  <a:srgbClr val="FFFFFF"/>
                </a:solidFill>
              </a:rPr>
              <a:t>         Formation process of NS from the spectrum</a:t>
            </a:r>
            <a:endParaRPr kumimoji="1" lang="en-US" altLang="ja-JP" sz="2000" kern="1200" dirty="0" smtClean="0">
              <a:solidFill>
                <a:srgbClr val="FFFFCC"/>
              </a:solidFill>
            </a:endParaRPr>
          </a:p>
        </p:txBody>
      </p:sp>
      <p:sp>
        <p:nvSpPr>
          <p:cNvPr id="12" name="Text Box 4"/>
          <p:cNvSpPr txBox="1">
            <a:spLocks noChangeArrowheads="1"/>
          </p:cNvSpPr>
          <p:nvPr/>
        </p:nvSpPr>
        <p:spPr bwMode="auto">
          <a:xfrm>
            <a:off x="500034" y="2643182"/>
            <a:ext cx="8215370" cy="1569660"/>
          </a:xfrm>
          <a:prstGeom prst="rect">
            <a:avLst/>
          </a:prstGeom>
          <a:noFill/>
          <a:ln w="9525">
            <a:noFill/>
            <a:miter lim="800000"/>
            <a:headEnd/>
            <a:tailEnd/>
          </a:ln>
          <a:effectLst/>
        </p:spPr>
        <p:txBody>
          <a:bodyPr wrap="square">
            <a:spAutoFit/>
          </a:bodyPr>
          <a:lstStyle/>
          <a:p>
            <a:pPr algn="l">
              <a:lnSpc>
                <a:spcPct val="120000"/>
              </a:lnSpc>
              <a:buNone/>
            </a:pPr>
            <a:r>
              <a:rPr lang="ja-JP" altLang="en-US" sz="2000" b="1" dirty="0" smtClean="0">
                <a:solidFill>
                  <a:srgbClr val="FFFFFF"/>
                </a:solidFill>
              </a:rPr>
              <a:t>・</a:t>
            </a:r>
            <a:r>
              <a:rPr lang="en-US" altLang="ja-JP" sz="2000" b="1" dirty="0" smtClean="0">
                <a:solidFill>
                  <a:srgbClr val="FFFFFF"/>
                </a:solidFill>
              </a:rPr>
              <a:t> Black hole dark matter</a:t>
            </a:r>
          </a:p>
          <a:p>
            <a:pPr algn="l">
              <a:lnSpc>
                <a:spcPct val="120000"/>
              </a:lnSpc>
              <a:buNone/>
            </a:pPr>
            <a:r>
              <a:rPr lang="en-US" altLang="ja-JP" sz="2000" dirty="0" smtClean="0">
                <a:solidFill>
                  <a:srgbClr val="FFFFFF"/>
                </a:solidFill>
              </a:rPr>
              <a:t>      Gravitational collapse of the primordial density fluctuations  </a:t>
            </a:r>
          </a:p>
          <a:p>
            <a:pPr algn="l">
              <a:lnSpc>
                <a:spcPct val="120000"/>
              </a:lnSpc>
              <a:buNone/>
            </a:pPr>
            <a:r>
              <a:rPr lang="en-US" altLang="ja-JP" sz="2000" dirty="0" smtClean="0">
                <a:solidFill>
                  <a:srgbClr val="FFFFFF"/>
                </a:solidFill>
              </a:rPr>
              <a:t>         </a:t>
            </a:r>
            <a:r>
              <a:rPr lang="en-US" altLang="ja-JP" sz="2000" dirty="0" smtClean="0">
                <a:solidFill>
                  <a:srgbClr val="FFFFFF"/>
                </a:solidFill>
                <a:sym typeface="Wingdings" pitchFamily="2" charset="2"/>
              </a:rPr>
              <a:t> </a:t>
            </a:r>
            <a:r>
              <a:rPr lang="en-US" altLang="ja-JP" sz="2000" dirty="0" smtClean="0">
                <a:solidFill>
                  <a:srgbClr val="99CCFF"/>
                </a:solidFill>
                <a:sym typeface="Wingdings" pitchFamily="2" charset="2"/>
              </a:rPr>
              <a:t>P</a:t>
            </a:r>
            <a:r>
              <a:rPr lang="en-US" altLang="ja-JP" sz="2000" dirty="0" smtClean="0">
                <a:solidFill>
                  <a:srgbClr val="99CCFF"/>
                </a:solidFill>
              </a:rPr>
              <a:t>rimordial black holes </a:t>
            </a:r>
            <a:r>
              <a:rPr lang="en-US" altLang="ja-JP" sz="2000" dirty="0" smtClean="0">
                <a:solidFill>
                  <a:srgbClr val="FFFFFF"/>
                </a:solidFill>
              </a:rPr>
              <a:t>(PBHs)</a:t>
            </a:r>
          </a:p>
          <a:p>
            <a:pPr algn="l">
              <a:lnSpc>
                <a:spcPct val="120000"/>
              </a:lnSpc>
              <a:buNone/>
            </a:pPr>
            <a:r>
              <a:rPr lang="en-US" altLang="ja-JP" sz="2000" dirty="0" smtClean="0">
                <a:solidFill>
                  <a:srgbClr val="FFFFFF"/>
                </a:solidFill>
              </a:rPr>
              <a:t>                        as a candidate of dark matter</a:t>
            </a:r>
          </a:p>
        </p:txBody>
      </p:sp>
      <p:sp>
        <p:nvSpPr>
          <p:cNvPr id="13" name="正方形/長方形 12"/>
          <p:cNvSpPr/>
          <p:nvPr/>
        </p:nvSpPr>
        <p:spPr>
          <a:xfrm>
            <a:off x="1428728" y="4162016"/>
            <a:ext cx="6429420" cy="338554"/>
          </a:xfrm>
          <a:prstGeom prst="rect">
            <a:avLst/>
          </a:prstGeom>
        </p:spPr>
        <p:txBody>
          <a:bodyPr wrap="square">
            <a:spAutoFit/>
          </a:bodyPr>
          <a:lstStyle/>
          <a:p>
            <a:pPr>
              <a:buNone/>
            </a:pPr>
            <a:r>
              <a:rPr lang="en-US" altLang="ja-JP" sz="1600" dirty="0" smtClean="0">
                <a:solidFill>
                  <a:srgbClr val="C0C0C0"/>
                </a:solidFill>
              </a:rPr>
              <a:t>R. Saito and J. Yokoyama, Phys. Rev. Lett. 102 161101 (2009)</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AutoShape 2"/>
          <p:cNvSpPr>
            <a:spLocks noChangeAspect="1" noChangeArrowheads="1"/>
          </p:cNvSpPr>
          <p:nvPr/>
        </p:nvSpPr>
        <p:spPr bwMode="auto">
          <a:xfrm>
            <a:off x="5291138" y="1000256"/>
            <a:ext cx="3529012" cy="5453080"/>
          </a:xfrm>
          <a:prstGeom prst="roundRect">
            <a:avLst>
              <a:gd name="adj" fmla="val 3796"/>
            </a:avLst>
          </a:prstGeom>
          <a:solidFill>
            <a:srgbClr val="CCFFCC">
              <a:alpha val="10000"/>
            </a:srgbClr>
          </a:solidFill>
          <a:ln w="9525">
            <a:noFill/>
            <a:round/>
            <a:headEnd/>
            <a:tailEnd/>
          </a:ln>
        </p:spPr>
        <p:txBody>
          <a:bodyPr anchor="ctr">
            <a:noAutofit/>
          </a:bodyPr>
          <a:lstStyle/>
          <a:p>
            <a:endParaRPr lang="ja-JP" altLang="en-US" dirty="0"/>
          </a:p>
        </p:txBody>
      </p:sp>
      <p:sp>
        <p:nvSpPr>
          <p:cNvPr id="37893" name="AutoShape 4"/>
          <p:cNvSpPr>
            <a:spLocks noChangeAspect="1" noChangeArrowheads="1"/>
          </p:cNvSpPr>
          <p:nvPr/>
        </p:nvSpPr>
        <p:spPr bwMode="auto">
          <a:xfrm>
            <a:off x="1258888" y="1000109"/>
            <a:ext cx="3887787" cy="5429287"/>
          </a:xfrm>
          <a:prstGeom prst="roundRect">
            <a:avLst>
              <a:gd name="adj" fmla="val 3796"/>
            </a:avLst>
          </a:prstGeom>
          <a:solidFill>
            <a:srgbClr val="99CCFF">
              <a:alpha val="10000"/>
            </a:srgbClr>
          </a:solidFill>
          <a:ln w="9525">
            <a:noFill/>
            <a:round/>
            <a:headEnd/>
            <a:tailEnd/>
          </a:ln>
        </p:spPr>
        <p:txBody>
          <a:bodyPr wrap="square" anchor="ctr">
            <a:noAutofit/>
          </a:bodyPr>
          <a:lstStyle/>
          <a:p>
            <a:endParaRPr lang="ja-JP" altLang="en-US" dirty="0"/>
          </a:p>
        </p:txBody>
      </p:sp>
      <p:pic>
        <p:nvPicPr>
          <p:cNvPr id="57" name="Picture 41"/>
          <p:cNvPicPr>
            <a:picLocks noChangeAspect="1" noChangeArrowheads="1"/>
          </p:cNvPicPr>
          <p:nvPr/>
        </p:nvPicPr>
        <p:blipFill>
          <a:blip r:embed="rId3"/>
          <a:srcRect/>
          <a:stretch>
            <a:fillRect/>
          </a:stretch>
        </p:blipFill>
        <p:spPr bwMode="auto">
          <a:xfrm>
            <a:off x="2500298" y="3571876"/>
            <a:ext cx="1414222" cy="1127112"/>
          </a:xfrm>
          <a:prstGeom prst="rect">
            <a:avLst/>
          </a:prstGeom>
          <a:noFill/>
          <a:ln w="15875">
            <a:noFill/>
            <a:miter lim="800000"/>
            <a:headEnd/>
            <a:tailEnd/>
          </a:ln>
        </p:spPr>
      </p:pic>
      <p:sp>
        <p:nvSpPr>
          <p:cNvPr id="1330183" name="Rectangle 7"/>
          <p:cNvSpPr>
            <a:spLocks noGrp="1" noChangeArrowheads="1"/>
          </p:cNvSpPr>
          <p:nvPr>
            <p:ph type="title"/>
          </p:nvPr>
        </p:nvSpPr>
        <p:spPr/>
        <p:txBody>
          <a:bodyPr/>
          <a:lstStyle/>
          <a:p>
            <a:pPr eaLnBrk="1" hangingPunct="1">
              <a:defRPr/>
            </a:pPr>
            <a:r>
              <a:rPr lang="en-US" altLang="ja-JP" dirty="0" smtClean="0">
                <a:solidFill>
                  <a:srgbClr val="F8F8F8"/>
                </a:solidFill>
              </a:rPr>
              <a:t>GW observation roadmap</a:t>
            </a:r>
            <a:endParaRPr lang="ja-JP" altLang="en-US" dirty="0" smtClean="0">
              <a:solidFill>
                <a:srgbClr val="F8F8F8"/>
              </a:solidFill>
            </a:endParaRPr>
          </a:p>
        </p:txBody>
      </p:sp>
      <p:sp>
        <p:nvSpPr>
          <p:cNvPr id="37890" name="フッター プレースホルダ 3"/>
          <p:cNvSpPr>
            <a:spLocks noGrp="1"/>
          </p:cNvSpPr>
          <p:nvPr>
            <p:ph type="ftr" sz="quarter" idx="10"/>
          </p:nvPr>
        </p:nvSpPr>
        <p:spPr>
          <a:noFill/>
        </p:spPr>
        <p:txBody>
          <a:bodyPr/>
          <a:lstStyle/>
          <a:p>
            <a:r>
              <a:rPr lang="en-US" altLang="zh-TW" smtClean="0"/>
              <a:t>10th International LISA Symposium</a:t>
            </a:r>
            <a:r>
              <a:rPr lang="zh-TW" altLang="en-US" smtClean="0"/>
              <a:t>　</a:t>
            </a:r>
            <a:r>
              <a:rPr lang="en-US" altLang="zh-TW" smtClean="0"/>
              <a:t>(May 19th, 2014, Florida, USA)</a:t>
            </a:r>
            <a:endParaRPr lang="en-US" altLang="ja-JP" dirty="0"/>
          </a:p>
        </p:txBody>
      </p:sp>
      <p:pic>
        <p:nvPicPr>
          <p:cNvPr id="37892" name="Picture 3" descr="LISA-waves">
            <a:hlinkClick r:id="" action="ppaction://noaction"/>
          </p:cNvPr>
          <p:cNvPicPr>
            <a:picLocks noChangeAspect="1" noChangeArrowheads="1"/>
          </p:cNvPicPr>
          <p:nvPr/>
        </p:nvPicPr>
        <p:blipFill>
          <a:blip r:embed="rId4"/>
          <a:srcRect/>
          <a:stretch>
            <a:fillRect/>
          </a:stretch>
        </p:blipFill>
        <p:spPr bwMode="auto">
          <a:xfrm>
            <a:off x="5364163" y="3465513"/>
            <a:ext cx="1438275" cy="1079500"/>
          </a:xfrm>
          <a:prstGeom prst="rect">
            <a:avLst/>
          </a:prstGeom>
          <a:noFill/>
          <a:ln w="9525">
            <a:noFill/>
            <a:miter lim="800000"/>
            <a:headEnd/>
            <a:tailEnd/>
          </a:ln>
        </p:spPr>
      </p:pic>
      <p:sp>
        <p:nvSpPr>
          <p:cNvPr id="37894" name="AutoShape 5"/>
          <p:cNvSpPr>
            <a:spLocks noChangeArrowheads="1"/>
          </p:cNvSpPr>
          <p:nvPr/>
        </p:nvSpPr>
        <p:spPr bwMode="auto">
          <a:xfrm rot="5400000">
            <a:off x="2807494" y="2743994"/>
            <a:ext cx="1223963" cy="288925"/>
          </a:xfrm>
          <a:custGeom>
            <a:avLst/>
            <a:gdLst>
              <a:gd name="T0" fmla="*/ 1017533 w 21600"/>
              <a:gd name="T1" fmla="*/ 0 h 21600"/>
              <a:gd name="T2" fmla="*/ 0 w 21600"/>
              <a:gd name="T3" fmla="*/ 144463 h 21600"/>
              <a:gd name="T4" fmla="*/ 1017533 w 21600"/>
              <a:gd name="T5" fmla="*/ 288925 h 21600"/>
              <a:gd name="T6" fmla="*/ 1223963 w 21600"/>
              <a:gd name="T7" fmla="*/ 144463 h 21600"/>
              <a:gd name="T8" fmla="*/ 17694720 60000 65536"/>
              <a:gd name="T9" fmla="*/ 11796480 60000 65536"/>
              <a:gd name="T10" fmla="*/ 5898240 60000 65536"/>
              <a:gd name="T11" fmla="*/ 0 60000 65536"/>
              <a:gd name="T12" fmla="*/ 3375 w 21600"/>
              <a:gd name="T13" fmla="*/ 4628 h 21600"/>
              <a:gd name="T14" fmla="*/ 19518 w 21600"/>
              <a:gd name="T15" fmla="*/ 16972 h 21600"/>
            </a:gdLst>
            <a:ahLst/>
            <a:cxnLst>
              <a:cxn ang="T8">
                <a:pos x="T0" y="T1"/>
              </a:cxn>
              <a:cxn ang="T9">
                <a:pos x="T2" y="T3"/>
              </a:cxn>
              <a:cxn ang="T10">
                <a:pos x="T4" y="T5"/>
              </a:cxn>
              <a:cxn ang="T11">
                <a:pos x="T6" y="T7"/>
              </a:cxn>
            </a:cxnLst>
            <a:rect l="T12" t="T13" r="T14" b="T15"/>
            <a:pathLst>
              <a:path w="21600" h="21600">
                <a:moveTo>
                  <a:pt x="17957" y="0"/>
                </a:moveTo>
                <a:lnTo>
                  <a:pt x="17957" y="4628"/>
                </a:lnTo>
                <a:lnTo>
                  <a:pt x="3375" y="4628"/>
                </a:lnTo>
                <a:lnTo>
                  <a:pt x="3375" y="16972"/>
                </a:lnTo>
                <a:lnTo>
                  <a:pt x="17957" y="16972"/>
                </a:lnTo>
                <a:lnTo>
                  <a:pt x="17957" y="21600"/>
                </a:lnTo>
                <a:lnTo>
                  <a:pt x="21600" y="10800"/>
                </a:lnTo>
                <a:close/>
              </a:path>
              <a:path w="21600" h="21600">
                <a:moveTo>
                  <a:pt x="1350" y="4628"/>
                </a:moveTo>
                <a:lnTo>
                  <a:pt x="1350" y="16972"/>
                </a:lnTo>
                <a:lnTo>
                  <a:pt x="2700" y="16972"/>
                </a:lnTo>
                <a:lnTo>
                  <a:pt x="2700" y="4628"/>
                </a:lnTo>
                <a:close/>
              </a:path>
              <a:path w="21600" h="21600">
                <a:moveTo>
                  <a:pt x="0" y="4628"/>
                </a:moveTo>
                <a:lnTo>
                  <a:pt x="0" y="16972"/>
                </a:lnTo>
                <a:lnTo>
                  <a:pt x="675" y="16972"/>
                </a:lnTo>
                <a:lnTo>
                  <a:pt x="675" y="4628"/>
                </a:lnTo>
                <a:close/>
              </a:path>
            </a:pathLst>
          </a:custGeom>
          <a:solidFill>
            <a:srgbClr val="CCFFCC">
              <a:alpha val="20000"/>
            </a:srgbClr>
          </a:solidFill>
          <a:ln w="12700">
            <a:solidFill>
              <a:srgbClr val="CCFFCC">
                <a:alpha val="50000"/>
              </a:srgbClr>
            </a:solidFill>
            <a:miter lim="800000"/>
            <a:headEnd/>
            <a:tailEnd/>
          </a:ln>
        </p:spPr>
        <p:txBody>
          <a:bodyPr anchor="ctr">
            <a:spAutoFit/>
          </a:bodyPr>
          <a:lstStyle/>
          <a:p>
            <a:endParaRPr lang="ja-JP" altLang="en-US" dirty="0"/>
          </a:p>
        </p:txBody>
      </p:sp>
      <p:sp>
        <p:nvSpPr>
          <p:cNvPr id="37895" name="AutoShape 6"/>
          <p:cNvSpPr>
            <a:spLocks noChangeArrowheads="1"/>
          </p:cNvSpPr>
          <p:nvPr/>
        </p:nvSpPr>
        <p:spPr bwMode="auto">
          <a:xfrm rot="5400000">
            <a:off x="3960019" y="2743994"/>
            <a:ext cx="1223963" cy="288925"/>
          </a:xfrm>
          <a:custGeom>
            <a:avLst/>
            <a:gdLst>
              <a:gd name="T0" fmla="*/ 1017533 w 21600"/>
              <a:gd name="T1" fmla="*/ 0 h 21600"/>
              <a:gd name="T2" fmla="*/ 0 w 21600"/>
              <a:gd name="T3" fmla="*/ 144463 h 21600"/>
              <a:gd name="T4" fmla="*/ 1017533 w 21600"/>
              <a:gd name="T5" fmla="*/ 288925 h 21600"/>
              <a:gd name="T6" fmla="*/ 1223963 w 21600"/>
              <a:gd name="T7" fmla="*/ 144463 h 21600"/>
              <a:gd name="T8" fmla="*/ 17694720 60000 65536"/>
              <a:gd name="T9" fmla="*/ 11796480 60000 65536"/>
              <a:gd name="T10" fmla="*/ 5898240 60000 65536"/>
              <a:gd name="T11" fmla="*/ 0 60000 65536"/>
              <a:gd name="T12" fmla="*/ 3375 w 21600"/>
              <a:gd name="T13" fmla="*/ 4628 h 21600"/>
              <a:gd name="T14" fmla="*/ 19518 w 21600"/>
              <a:gd name="T15" fmla="*/ 16972 h 21600"/>
            </a:gdLst>
            <a:ahLst/>
            <a:cxnLst>
              <a:cxn ang="T8">
                <a:pos x="T0" y="T1"/>
              </a:cxn>
              <a:cxn ang="T9">
                <a:pos x="T2" y="T3"/>
              </a:cxn>
              <a:cxn ang="T10">
                <a:pos x="T4" y="T5"/>
              </a:cxn>
              <a:cxn ang="T11">
                <a:pos x="T6" y="T7"/>
              </a:cxn>
            </a:cxnLst>
            <a:rect l="T12" t="T13" r="T14" b="T15"/>
            <a:pathLst>
              <a:path w="21600" h="21600">
                <a:moveTo>
                  <a:pt x="17957" y="0"/>
                </a:moveTo>
                <a:lnTo>
                  <a:pt x="17957" y="4628"/>
                </a:lnTo>
                <a:lnTo>
                  <a:pt x="3375" y="4628"/>
                </a:lnTo>
                <a:lnTo>
                  <a:pt x="3375" y="16972"/>
                </a:lnTo>
                <a:lnTo>
                  <a:pt x="17957" y="16972"/>
                </a:lnTo>
                <a:lnTo>
                  <a:pt x="17957" y="21600"/>
                </a:lnTo>
                <a:lnTo>
                  <a:pt x="21600" y="10800"/>
                </a:lnTo>
                <a:close/>
              </a:path>
              <a:path w="21600" h="21600">
                <a:moveTo>
                  <a:pt x="1350" y="4628"/>
                </a:moveTo>
                <a:lnTo>
                  <a:pt x="1350" y="16972"/>
                </a:lnTo>
                <a:lnTo>
                  <a:pt x="2700" y="16972"/>
                </a:lnTo>
                <a:lnTo>
                  <a:pt x="2700" y="4628"/>
                </a:lnTo>
                <a:close/>
              </a:path>
              <a:path w="21600" h="21600">
                <a:moveTo>
                  <a:pt x="0" y="4628"/>
                </a:moveTo>
                <a:lnTo>
                  <a:pt x="0" y="16972"/>
                </a:lnTo>
                <a:lnTo>
                  <a:pt x="675" y="16972"/>
                </a:lnTo>
                <a:lnTo>
                  <a:pt x="675" y="4628"/>
                </a:lnTo>
                <a:close/>
              </a:path>
            </a:pathLst>
          </a:custGeom>
          <a:solidFill>
            <a:srgbClr val="CCECFF">
              <a:alpha val="20000"/>
            </a:srgbClr>
          </a:solidFill>
          <a:ln w="12700">
            <a:solidFill>
              <a:srgbClr val="CCECFF">
                <a:alpha val="50000"/>
              </a:srgbClr>
            </a:solidFill>
            <a:miter lim="800000"/>
            <a:headEnd/>
            <a:tailEnd/>
          </a:ln>
        </p:spPr>
        <p:txBody>
          <a:bodyPr anchor="ctr">
            <a:spAutoFit/>
          </a:bodyPr>
          <a:lstStyle/>
          <a:p>
            <a:endParaRPr lang="ja-JP" altLang="en-US" dirty="0"/>
          </a:p>
        </p:txBody>
      </p:sp>
      <p:sp>
        <p:nvSpPr>
          <p:cNvPr id="37897" name="Rectangle 9"/>
          <p:cNvSpPr>
            <a:spLocks noChangeArrowheads="1"/>
          </p:cNvSpPr>
          <p:nvPr/>
        </p:nvSpPr>
        <p:spPr bwMode="auto">
          <a:xfrm>
            <a:off x="539750" y="2371725"/>
            <a:ext cx="8382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dirty="0">
                <a:solidFill>
                  <a:srgbClr val="F8F8F8"/>
                </a:solidFill>
                <a:sym typeface="Wingdings" pitchFamily="2" charset="2"/>
              </a:rPr>
              <a:t>2010</a:t>
            </a:r>
          </a:p>
        </p:txBody>
      </p:sp>
      <p:sp>
        <p:nvSpPr>
          <p:cNvPr id="37898" name="Rectangle 10"/>
          <p:cNvSpPr>
            <a:spLocks noChangeArrowheads="1"/>
          </p:cNvSpPr>
          <p:nvPr/>
        </p:nvSpPr>
        <p:spPr bwMode="auto">
          <a:xfrm>
            <a:off x="539750" y="3429000"/>
            <a:ext cx="8382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dirty="0">
                <a:solidFill>
                  <a:srgbClr val="F8F8F8"/>
                </a:solidFill>
                <a:sym typeface="Wingdings" pitchFamily="2" charset="2"/>
              </a:rPr>
              <a:t>2015</a:t>
            </a:r>
          </a:p>
        </p:txBody>
      </p:sp>
      <p:sp>
        <p:nvSpPr>
          <p:cNvPr id="37899" name="Rectangle 11"/>
          <p:cNvSpPr>
            <a:spLocks noChangeArrowheads="1"/>
          </p:cNvSpPr>
          <p:nvPr/>
        </p:nvSpPr>
        <p:spPr bwMode="auto">
          <a:xfrm>
            <a:off x="539750" y="4460875"/>
            <a:ext cx="8382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dirty="0">
                <a:solidFill>
                  <a:srgbClr val="F8F8F8"/>
                </a:solidFill>
                <a:sym typeface="Wingdings" pitchFamily="2" charset="2"/>
              </a:rPr>
              <a:t>2020</a:t>
            </a:r>
          </a:p>
        </p:txBody>
      </p:sp>
      <p:sp>
        <p:nvSpPr>
          <p:cNvPr id="37900" name="Rectangle 12"/>
          <p:cNvSpPr>
            <a:spLocks noChangeArrowheads="1"/>
          </p:cNvSpPr>
          <p:nvPr/>
        </p:nvSpPr>
        <p:spPr bwMode="auto">
          <a:xfrm>
            <a:off x="585788" y="5540375"/>
            <a:ext cx="8382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dirty="0">
                <a:solidFill>
                  <a:srgbClr val="F8F8F8"/>
                </a:solidFill>
                <a:sym typeface="Wingdings" pitchFamily="2" charset="2"/>
              </a:rPr>
              <a:t>2025</a:t>
            </a:r>
          </a:p>
        </p:txBody>
      </p:sp>
      <p:sp>
        <p:nvSpPr>
          <p:cNvPr id="37901" name="Rectangle 13"/>
          <p:cNvSpPr>
            <a:spLocks noChangeArrowheads="1"/>
          </p:cNvSpPr>
          <p:nvPr/>
        </p:nvSpPr>
        <p:spPr bwMode="auto">
          <a:xfrm>
            <a:off x="1857356" y="4700588"/>
            <a:ext cx="1676400" cy="646331"/>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200" dirty="0" smtClean="0">
                <a:solidFill>
                  <a:srgbClr val="CCECFF"/>
                </a:solidFill>
              </a:rPr>
              <a:t>Detection rate </a:t>
            </a:r>
          </a:p>
          <a:p>
            <a:pPr algn="l">
              <a:buClr>
                <a:schemeClr val="accent2"/>
              </a:buClr>
              <a:buSzPct val="70000"/>
              <a:buFont typeface="Wingdings" pitchFamily="2" charset="2"/>
              <a:buNone/>
            </a:pPr>
            <a:r>
              <a:rPr lang="en-US" altLang="ja-JP" sz="1200" dirty="0">
                <a:solidFill>
                  <a:srgbClr val="CCECFF"/>
                </a:solidFill>
              </a:rPr>
              <a:t> </a:t>
            </a:r>
            <a:r>
              <a:rPr lang="en-US" altLang="ja-JP" sz="1200" dirty="0" smtClean="0">
                <a:solidFill>
                  <a:srgbClr val="CCECFF"/>
                </a:solidFill>
              </a:rPr>
              <a:t>  ~10 </a:t>
            </a:r>
            <a:r>
              <a:rPr lang="en-US" altLang="ja-JP" sz="1200" dirty="0">
                <a:solidFill>
                  <a:srgbClr val="CCECFF"/>
                </a:solidFill>
              </a:rPr>
              <a:t>event/yr</a:t>
            </a:r>
          </a:p>
          <a:p>
            <a:pPr algn="l">
              <a:buClr>
                <a:schemeClr val="accent2"/>
              </a:buClr>
              <a:buSzPct val="70000"/>
              <a:buFont typeface="Wingdings" pitchFamily="2" charset="2"/>
              <a:buNone/>
            </a:pPr>
            <a:r>
              <a:rPr lang="ja-JP" altLang="en-US" sz="1200" dirty="0">
                <a:solidFill>
                  <a:srgbClr val="CCECFF"/>
                </a:solidFill>
              </a:rPr>
              <a:t>　</a:t>
            </a:r>
            <a:endParaRPr lang="ja-JP" altLang="en-US" sz="1200" dirty="0">
              <a:solidFill>
                <a:srgbClr val="CCECFF"/>
              </a:solidFill>
              <a:sym typeface="Wingdings" pitchFamily="2" charset="2"/>
            </a:endParaRPr>
          </a:p>
        </p:txBody>
      </p:sp>
      <p:sp>
        <p:nvSpPr>
          <p:cNvPr id="37902" name="Rectangle 14">
            <a:hlinkClick r:id="" action="ppaction://noaction"/>
          </p:cNvPr>
          <p:cNvSpPr>
            <a:spLocks noChangeArrowheads="1"/>
          </p:cNvSpPr>
          <p:nvPr/>
        </p:nvSpPr>
        <p:spPr bwMode="auto">
          <a:xfrm>
            <a:off x="1619672" y="1010233"/>
            <a:ext cx="3313113" cy="646331"/>
          </a:xfrm>
          <a:prstGeom prst="rect">
            <a:avLst/>
          </a:prstGeom>
          <a:noFill/>
          <a:ln w="15875">
            <a:noFill/>
            <a:miter lim="800000"/>
            <a:headEnd/>
            <a:tailEnd/>
          </a:ln>
        </p:spPr>
        <p:txBody>
          <a:bodyPr wrap="square">
            <a:spAutoFit/>
          </a:bodyPr>
          <a:lstStyle/>
          <a:p>
            <a:pPr algn="l">
              <a:lnSpc>
                <a:spcPct val="120000"/>
              </a:lnSpc>
              <a:buClr>
                <a:schemeClr val="accent2"/>
              </a:buClr>
              <a:buSzPct val="70000"/>
              <a:buFont typeface="Wingdings" pitchFamily="2" charset="2"/>
              <a:buNone/>
            </a:pPr>
            <a:r>
              <a:rPr lang="en-US" altLang="ja-JP" sz="1600" b="1" dirty="0" smtClean="0">
                <a:solidFill>
                  <a:srgbClr val="99CCFF"/>
                </a:solidFill>
              </a:rPr>
              <a:t>Ground-based Observatory</a:t>
            </a:r>
            <a:endParaRPr lang="ja-JP" altLang="en-US" sz="1600" b="1" dirty="0">
              <a:solidFill>
                <a:srgbClr val="99CCFF"/>
              </a:solidFill>
            </a:endParaRPr>
          </a:p>
          <a:p>
            <a:pPr algn="l">
              <a:lnSpc>
                <a:spcPct val="120000"/>
              </a:lnSpc>
              <a:buClr>
                <a:schemeClr val="accent2"/>
              </a:buClr>
              <a:buSzPct val="70000"/>
              <a:buFont typeface="Wingdings" pitchFamily="2" charset="2"/>
              <a:buNone/>
            </a:pPr>
            <a:r>
              <a:rPr lang="ja-JP" altLang="en-US" sz="1400" dirty="0" smtClean="0">
                <a:solidFill>
                  <a:srgbClr val="DDDDDD"/>
                </a:solidFill>
              </a:rPr>
              <a:t>     </a:t>
            </a:r>
            <a:r>
              <a:rPr lang="en-US" altLang="ja-JP" sz="1400" dirty="0" smtClean="0">
                <a:solidFill>
                  <a:srgbClr val="DDDDDD"/>
                </a:solidFill>
              </a:rPr>
              <a:t>Better sensitivity</a:t>
            </a:r>
            <a:r>
              <a:rPr lang="ja-JP" altLang="en-US" sz="1400" dirty="0" smtClean="0">
                <a:solidFill>
                  <a:srgbClr val="DDDDDD"/>
                </a:solidFill>
              </a:rPr>
              <a:t> </a:t>
            </a:r>
            <a:r>
              <a:rPr lang="en-US" altLang="ja-JP" sz="1400" dirty="0">
                <a:solidFill>
                  <a:srgbClr val="DDDDDD"/>
                </a:solidFill>
              </a:rPr>
              <a:t>(</a:t>
            </a:r>
            <a:r>
              <a:rPr lang="en-US" altLang="ja-JP" sz="1400" dirty="0" smtClean="0">
                <a:solidFill>
                  <a:srgbClr val="DDDDDD"/>
                </a:solidFill>
              </a:rPr>
              <a:t>10Hz-1kHz</a:t>
            </a:r>
            <a:r>
              <a:rPr lang="en-US" altLang="ja-JP" sz="1400" dirty="0">
                <a:solidFill>
                  <a:srgbClr val="DDDDDD"/>
                </a:solidFill>
              </a:rPr>
              <a:t>)</a:t>
            </a:r>
          </a:p>
        </p:txBody>
      </p:sp>
      <p:sp>
        <p:nvSpPr>
          <p:cNvPr id="37903" name="Rectangle 15"/>
          <p:cNvSpPr>
            <a:spLocks noChangeArrowheads="1"/>
          </p:cNvSpPr>
          <p:nvPr/>
        </p:nvSpPr>
        <p:spPr bwMode="auto">
          <a:xfrm>
            <a:off x="5580112" y="1074222"/>
            <a:ext cx="3226179" cy="338554"/>
          </a:xfrm>
          <a:prstGeom prst="rect">
            <a:avLst/>
          </a:prstGeom>
          <a:noFill/>
          <a:ln w="15875">
            <a:noFill/>
            <a:miter lim="800000"/>
            <a:headEnd/>
            <a:tailEnd/>
          </a:ln>
        </p:spPr>
        <p:txBody>
          <a:bodyPr wrap="square">
            <a:spAutoFit/>
          </a:bodyPr>
          <a:lstStyle/>
          <a:p>
            <a:pPr algn="l">
              <a:buClr>
                <a:schemeClr val="accent2"/>
              </a:buClr>
              <a:buSzPct val="70000"/>
              <a:buFont typeface="Wingdings" pitchFamily="2" charset="2"/>
              <a:buNone/>
            </a:pPr>
            <a:r>
              <a:rPr lang="en-US" altLang="ja-JP" sz="1600" b="1" dirty="0" smtClean="0">
                <a:solidFill>
                  <a:srgbClr val="99FF99"/>
                </a:solidFill>
              </a:rPr>
              <a:t>Space-borne observatory</a:t>
            </a:r>
            <a:endParaRPr lang="ja-JP" altLang="en-US" sz="1600" b="1" dirty="0">
              <a:solidFill>
                <a:srgbClr val="99FF99"/>
              </a:solidFill>
              <a:sym typeface="Wingdings" pitchFamily="2" charset="2"/>
            </a:endParaRPr>
          </a:p>
        </p:txBody>
      </p:sp>
      <p:sp>
        <p:nvSpPr>
          <p:cNvPr id="37904" name="Rectangle 16"/>
          <p:cNvSpPr>
            <a:spLocks noChangeArrowheads="1"/>
          </p:cNvSpPr>
          <p:nvPr/>
        </p:nvSpPr>
        <p:spPr bwMode="auto">
          <a:xfrm>
            <a:off x="5221288" y="4508500"/>
            <a:ext cx="1511300" cy="646331"/>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200" dirty="0">
                <a:solidFill>
                  <a:srgbClr val="CCFFCC"/>
                </a:solidFill>
              </a:rPr>
              <a:t>0.1mHz-10mHz</a:t>
            </a:r>
            <a:endParaRPr lang="en-US" altLang="ja-JP" sz="1200" dirty="0">
              <a:solidFill>
                <a:srgbClr val="CCFFCC"/>
              </a:solidFill>
              <a:sym typeface="Wingdings" pitchFamily="2" charset="2"/>
            </a:endParaRPr>
          </a:p>
          <a:p>
            <a:pPr algn="l">
              <a:buClr>
                <a:schemeClr val="accent2"/>
              </a:buClr>
              <a:buSzPct val="70000"/>
              <a:buFont typeface="Wingdings" pitchFamily="2" charset="2"/>
              <a:buNone/>
            </a:pPr>
            <a:r>
              <a:rPr lang="en-US" altLang="ja-JP" sz="1200" dirty="0" smtClean="0">
                <a:solidFill>
                  <a:srgbClr val="CCFFCC"/>
                </a:solidFill>
                <a:sym typeface="Wingdings" pitchFamily="2" charset="2"/>
              </a:rPr>
              <a:t>Guaranteed sources</a:t>
            </a:r>
            <a:endParaRPr lang="ja-JP" altLang="en-US" sz="1200" dirty="0">
              <a:solidFill>
                <a:srgbClr val="CCFFCC"/>
              </a:solidFill>
              <a:sym typeface="Wingdings" pitchFamily="2" charset="2"/>
            </a:endParaRPr>
          </a:p>
        </p:txBody>
      </p:sp>
      <p:sp>
        <p:nvSpPr>
          <p:cNvPr id="37905" name="Rectangle 17"/>
          <p:cNvSpPr>
            <a:spLocks noChangeArrowheads="1"/>
          </p:cNvSpPr>
          <p:nvPr/>
        </p:nvSpPr>
        <p:spPr bwMode="auto">
          <a:xfrm>
            <a:off x="5507038" y="5734050"/>
            <a:ext cx="1873274" cy="461665"/>
          </a:xfrm>
          <a:prstGeom prst="rect">
            <a:avLst/>
          </a:prstGeom>
          <a:noFill/>
          <a:ln w="15875">
            <a:noFill/>
            <a:miter lim="800000"/>
            <a:headEnd/>
            <a:tailEnd/>
          </a:ln>
        </p:spPr>
        <p:txBody>
          <a:bodyPr wrap="square">
            <a:spAutoFit/>
          </a:bodyPr>
          <a:lstStyle/>
          <a:p>
            <a:pPr algn="l">
              <a:buClr>
                <a:schemeClr val="accent2"/>
              </a:buClr>
              <a:buSzPct val="70000"/>
              <a:buFont typeface="Wingdings" pitchFamily="2" charset="2"/>
              <a:buNone/>
            </a:pPr>
            <a:r>
              <a:rPr lang="en-US" altLang="ja-JP" sz="1200" dirty="0" smtClean="0">
                <a:solidFill>
                  <a:srgbClr val="CCFFCC"/>
                </a:solidFill>
              </a:rPr>
              <a:t>0.1Hz</a:t>
            </a:r>
            <a:r>
              <a:rPr lang="ja-JP" altLang="en-US" sz="1200" dirty="0">
                <a:solidFill>
                  <a:srgbClr val="CCFFCC"/>
                </a:solidFill>
              </a:rPr>
              <a:t> </a:t>
            </a:r>
            <a:r>
              <a:rPr lang="en-US" altLang="ja-JP" sz="1200" dirty="0" smtClean="0">
                <a:solidFill>
                  <a:srgbClr val="CCFFCC"/>
                </a:solidFill>
              </a:rPr>
              <a:t>band</a:t>
            </a:r>
            <a:endParaRPr lang="ja-JP" altLang="en-US" sz="1200" dirty="0">
              <a:solidFill>
                <a:srgbClr val="CCFFCC"/>
              </a:solidFill>
              <a:sym typeface="Wingdings" pitchFamily="2" charset="2"/>
            </a:endParaRPr>
          </a:p>
          <a:p>
            <a:pPr algn="l">
              <a:buClr>
                <a:schemeClr val="accent2"/>
              </a:buClr>
              <a:buSzPct val="70000"/>
              <a:buFont typeface="Wingdings" pitchFamily="2" charset="2"/>
              <a:buNone/>
            </a:pPr>
            <a:r>
              <a:rPr lang="en-US" altLang="ja-JP" sz="1200" dirty="0" smtClean="0">
                <a:solidFill>
                  <a:srgbClr val="CCFFCC"/>
                </a:solidFill>
                <a:sym typeface="Wingdings" pitchFamily="2" charset="2"/>
              </a:rPr>
              <a:t>Cosmological GWs</a:t>
            </a:r>
            <a:endParaRPr lang="ja-JP" altLang="en-US" sz="1200" dirty="0">
              <a:solidFill>
                <a:srgbClr val="CCFFCC"/>
              </a:solidFill>
              <a:sym typeface="Wingdings" pitchFamily="2" charset="2"/>
            </a:endParaRPr>
          </a:p>
        </p:txBody>
      </p:sp>
      <p:sp>
        <p:nvSpPr>
          <p:cNvPr id="37906" name="Rectangle 18"/>
          <p:cNvSpPr>
            <a:spLocks noChangeArrowheads="1"/>
          </p:cNvSpPr>
          <p:nvPr/>
        </p:nvSpPr>
        <p:spPr bwMode="auto">
          <a:xfrm>
            <a:off x="5789587" y="1412776"/>
            <a:ext cx="2886869" cy="307777"/>
          </a:xfrm>
          <a:prstGeom prst="rect">
            <a:avLst/>
          </a:prstGeom>
          <a:noFill/>
          <a:ln w="15875">
            <a:noFill/>
            <a:miter lim="800000"/>
            <a:headEnd/>
            <a:tailEnd/>
          </a:ln>
        </p:spPr>
        <p:txBody>
          <a:bodyPr wrap="square">
            <a:spAutoFit/>
          </a:bodyPr>
          <a:lstStyle/>
          <a:p>
            <a:pPr algn="l">
              <a:buFontTx/>
              <a:buNone/>
            </a:pPr>
            <a:r>
              <a:rPr lang="en-US" altLang="ja-JP" sz="1400" dirty="0" smtClean="0">
                <a:solidFill>
                  <a:srgbClr val="DDDDDD"/>
                </a:solidFill>
              </a:rPr>
              <a:t>Low-freq. observation (&lt;1Hz)</a:t>
            </a:r>
            <a:endParaRPr lang="ja-JP" altLang="en-US" sz="1400" dirty="0">
              <a:solidFill>
                <a:srgbClr val="DDDDDD"/>
              </a:solidFill>
            </a:endParaRPr>
          </a:p>
        </p:txBody>
      </p:sp>
      <p:pic>
        <p:nvPicPr>
          <p:cNvPr id="37908" name="Picture 20" descr="Fact Sheet: "/>
          <p:cNvPicPr>
            <a:picLocks noChangeAspect="1" noChangeArrowheads="1"/>
          </p:cNvPicPr>
          <p:nvPr/>
        </p:nvPicPr>
        <p:blipFill>
          <a:blip r:embed="rId5"/>
          <a:srcRect/>
          <a:stretch>
            <a:fillRect/>
          </a:stretch>
        </p:blipFill>
        <p:spPr bwMode="auto">
          <a:xfrm>
            <a:off x="5435600" y="2276475"/>
            <a:ext cx="1296988" cy="1050925"/>
          </a:xfrm>
          <a:prstGeom prst="rect">
            <a:avLst/>
          </a:prstGeom>
          <a:noFill/>
          <a:ln w="9525">
            <a:noFill/>
            <a:miter lim="800000"/>
            <a:headEnd/>
            <a:tailEnd/>
          </a:ln>
        </p:spPr>
      </p:pic>
      <p:pic>
        <p:nvPicPr>
          <p:cNvPr id="37909" name="Picture 21" descr="Advanced LIGO"/>
          <p:cNvPicPr>
            <a:picLocks noChangeAspect="1" noChangeArrowheads="1"/>
          </p:cNvPicPr>
          <p:nvPr/>
        </p:nvPicPr>
        <p:blipFill>
          <a:blip r:embed="rId6"/>
          <a:srcRect/>
          <a:stretch>
            <a:fillRect/>
          </a:stretch>
        </p:blipFill>
        <p:spPr bwMode="auto">
          <a:xfrm>
            <a:off x="1331913" y="3573463"/>
            <a:ext cx="1014412" cy="1135062"/>
          </a:xfrm>
          <a:prstGeom prst="rect">
            <a:avLst/>
          </a:prstGeom>
          <a:noFill/>
          <a:ln w="9525">
            <a:noFill/>
            <a:miter lim="800000"/>
            <a:headEnd/>
            <a:tailEnd/>
          </a:ln>
        </p:spPr>
      </p:pic>
      <p:sp>
        <p:nvSpPr>
          <p:cNvPr id="1330199" name="Rectangle 23"/>
          <p:cNvSpPr>
            <a:spLocks noChangeArrowheads="1"/>
          </p:cNvSpPr>
          <p:nvPr/>
        </p:nvSpPr>
        <p:spPr bwMode="auto">
          <a:xfrm>
            <a:off x="3278188" y="3544888"/>
            <a:ext cx="717550" cy="246221"/>
          </a:xfrm>
          <a:prstGeom prst="rect">
            <a:avLst/>
          </a:prstGeom>
          <a:noFill/>
          <a:ln w="15875">
            <a:noFill/>
            <a:miter lim="800000"/>
            <a:headEnd/>
            <a:tailEnd/>
          </a:ln>
          <a:effectLst/>
        </p:spPr>
        <p:txBody>
          <a:bodyPr>
            <a:spAutoFit/>
          </a:bodyPr>
          <a:lstStyle/>
          <a:p>
            <a:pPr>
              <a:buFontTx/>
              <a:buNone/>
              <a:defRPr/>
            </a:pPr>
            <a:r>
              <a:rPr lang="en-US" altLang="ja-JP" sz="1000" b="1" dirty="0" smtClean="0">
                <a:solidFill>
                  <a:srgbClr val="33CC33"/>
                </a:solidFill>
                <a:effectLst>
                  <a:outerShdw blurRad="38100" dist="38100" dir="2700000" algn="tl">
                    <a:srgbClr val="000000">
                      <a:alpha val="43137"/>
                    </a:srgbClr>
                  </a:outerShdw>
                </a:effectLst>
              </a:rPr>
              <a:t>KAGRA</a:t>
            </a:r>
            <a:endParaRPr lang="ja-JP" altLang="en-US" sz="1000" b="1" dirty="0">
              <a:solidFill>
                <a:srgbClr val="33CC33"/>
              </a:solidFill>
              <a:effectLst>
                <a:outerShdw blurRad="38100" dist="38100" dir="2700000" algn="tl">
                  <a:srgbClr val="000000">
                    <a:alpha val="43137"/>
                  </a:srgbClr>
                </a:outerShdw>
              </a:effectLst>
            </a:endParaRPr>
          </a:p>
        </p:txBody>
      </p:sp>
      <p:sp>
        <p:nvSpPr>
          <p:cNvPr id="1330200" name="Rectangle 24"/>
          <p:cNvSpPr>
            <a:spLocks noChangeArrowheads="1"/>
          </p:cNvSpPr>
          <p:nvPr/>
        </p:nvSpPr>
        <p:spPr bwMode="auto">
          <a:xfrm>
            <a:off x="1403350" y="3573463"/>
            <a:ext cx="1004888" cy="244475"/>
          </a:xfrm>
          <a:prstGeom prst="rect">
            <a:avLst/>
          </a:prstGeom>
          <a:noFill/>
          <a:ln w="15875">
            <a:noFill/>
            <a:miter lim="800000"/>
            <a:headEnd/>
            <a:tailEnd/>
          </a:ln>
          <a:effectLst/>
        </p:spPr>
        <p:txBody>
          <a:bodyPr>
            <a:spAutoFit/>
          </a:bodyPr>
          <a:lstStyle/>
          <a:p>
            <a:pPr>
              <a:buFontTx/>
              <a:buNone/>
              <a:defRPr/>
            </a:pPr>
            <a:r>
              <a:rPr lang="ja-JP" altLang="en-US" sz="1000" b="1" dirty="0">
                <a:solidFill>
                  <a:srgbClr val="33CC33"/>
                </a:solidFill>
                <a:effectLst>
                  <a:outerShdw blurRad="38100" dist="38100" dir="2700000" algn="tl">
                    <a:srgbClr val="000000">
                      <a:alpha val="43137"/>
                    </a:srgbClr>
                  </a:outerShdw>
                </a:effectLst>
              </a:rPr>
              <a:t>Ａｄ</a:t>
            </a:r>
            <a:r>
              <a:rPr lang="en-US" altLang="ja-JP" sz="1000" b="1" dirty="0">
                <a:solidFill>
                  <a:srgbClr val="33CC33"/>
                </a:solidFill>
                <a:effectLst>
                  <a:outerShdw blurRad="38100" dist="38100" dir="2700000" algn="tl">
                    <a:srgbClr val="000000">
                      <a:alpha val="43137"/>
                    </a:srgbClr>
                  </a:outerShdw>
                </a:effectLst>
              </a:rPr>
              <a:t>.</a:t>
            </a:r>
            <a:r>
              <a:rPr lang="ja-JP" altLang="en-US" sz="1000" b="1" dirty="0">
                <a:solidFill>
                  <a:srgbClr val="33CC33"/>
                </a:solidFill>
                <a:effectLst>
                  <a:outerShdw blurRad="38100" dist="38100" dir="2700000" algn="tl">
                    <a:srgbClr val="000000">
                      <a:alpha val="43137"/>
                    </a:srgbClr>
                  </a:outerShdw>
                </a:effectLst>
              </a:rPr>
              <a:t>　ＬＩＧＯ</a:t>
            </a:r>
          </a:p>
        </p:txBody>
      </p:sp>
      <p:sp>
        <p:nvSpPr>
          <p:cNvPr id="1330201" name="Rectangle 25"/>
          <p:cNvSpPr>
            <a:spLocks noChangeArrowheads="1"/>
          </p:cNvSpPr>
          <p:nvPr/>
        </p:nvSpPr>
        <p:spPr bwMode="auto">
          <a:xfrm>
            <a:off x="5435600" y="2276475"/>
            <a:ext cx="414338" cy="244475"/>
          </a:xfrm>
          <a:prstGeom prst="rect">
            <a:avLst/>
          </a:prstGeom>
          <a:noFill/>
          <a:ln w="15875">
            <a:noFill/>
            <a:miter lim="800000"/>
            <a:headEnd/>
            <a:tailEnd/>
          </a:ln>
          <a:effectLst/>
        </p:spPr>
        <p:txBody>
          <a:bodyPr wrap="none">
            <a:spAutoFit/>
          </a:bodyPr>
          <a:lstStyle/>
          <a:p>
            <a:pPr>
              <a:buFontTx/>
              <a:buNone/>
              <a:defRPr/>
            </a:pPr>
            <a:r>
              <a:rPr lang="en-US" altLang="ja-JP" sz="1000" b="1" dirty="0">
                <a:solidFill>
                  <a:srgbClr val="33CC33"/>
                </a:solidFill>
                <a:effectLst>
                  <a:outerShdw blurRad="38100" dist="38100" dir="2700000" algn="tl">
                    <a:srgbClr val="000000">
                      <a:alpha val="43137"/>
                    </a:srgbClr>
                  </a:outerShdw>
                </a:effectLst>
              </a:rPr>
              <a:t>LPF</a:t>
            </a:r>
          </a:p>
        </p:txBody>
      </p:sp>
      <p:sp>
        <p:nvSpPr>
          <p:cNvPr id="1330202" name="Rectangle 26"/>
          <p:cNvSpPr>
            <a:spLocks noChangeArrowheads="1"/>
          </p:cNvSpPr>
          <p:nvPr/>
        </p:nvSpPr>
        <p:spPr bwMode="auto">
          <a:xfrm>
            <a:off x="7185868" y="5272757"/>
            <a:ext cx="698500" cy="244475"/>
          </a:xfrm>
          <a:prstGeom prst="rect">
            <a:avLst/>
          </a:prstGeom>
          <a:noFill/>
          <a:ln w="15875">
            <a:noFill/>
            <a:miter lim="800000"/>
            <a:headEnd/>
            <a:tailEnd/>
          </a:ln>
          <a:effectLst/>
        </p:spPr>
        <p:txBody>
          <a:bodyPr wrap="none">
            <a:spAutoFit/>
          </a:bodyPr>
          <a:lstStyle/>
          <a:p>
            <a:pPr>
              <a:buFontTx/>
              <a:buNone/>
              <a:defRPr/>
            </a:pPr>
            <a:r>
              <a:rPr lang="en-US" altLang="ja-JP" sz="1000" b="1" dirty="0">
                <a:solidFill>
                  <a:srgbClr val="33CC33"/>
                </a:solidFill>
                <a:effectLst>
                  <a:outerShdw blurRad="38100" dist="38100" dir="2700000" algn="tl">
                    <a:srgbClr val="000000">
                      <a:alpha val="43137"/>
                    </a:srgbClr>
                  </a:outerShdw>
                </a:effectLst>
              </a:rPr>
              <a:t>DECIGO</a:t>
            </a:r>
          </a:p>
        </p:txBody>
      </p:sp>
      <p:sp>
        <p:nvSpPr>
          <p:cNvPr id="37915" name="AutoShape 27"/>
          <p:cNvSpPr>
            <a:spLocks noChangeArrowheads="1"/>
          </p:cNvSpPr>
          <p:nvPr/>
        </p:nvSpPr>
        <p:spPr bwMode="auto">
          <a:xfrm>
            <a:off x="1476375" y="1989138"/>
            <a:ext cx="309563" cy="504825"/>
          </a:xfrm>
          <a:prstGeom prst="downArrow">
            <a:avLst>
              <a:gd name="adj1" fmla="val 55898"/>
              <a:gd name="adj2" fmla="val 32872"/>
            </a:avLst>
          </a:prstGeom>
          <a:solidFill>
            <a:srgbClr val="FFCCCC">
              <a:alpha val="20000"/>
            </a:srgbClr>
          </a:solidFill>
          <a:ln w="6350">
            <a:solidFill>
              <a:srgbClr val="FFCCCC">
                <a:alpha val="50000"/>
              </a:srgbClr>
            </a:solidFill>
            <a:miter lim="800000"/>
            <a:headEnd/>
            <a:tailEnd/>
          </a:ln>
        </p:spPr>
        <p:txBody>
          <a:bodyPr anchor="ctr">
            <a:spAutoFit/>
          </a:bodyPr>
          <a:lstStyle/>
          <a:p>
            <a:endParaRPr lang="ja-JP" altLang="en-US" dirty="0"/>
          </a:p>
        </p:txBody>
      </p:sp>
      <p:sp>
        <p:nvSpPr>
          <p:cNvPr id="37916" name="AutoShape 28"/>
          <p:cNvSpPr>
            <a:spLocks noChangeArrowheads="1"/>
          </p:cNvSpPr>
          <p:nvPr/>
        </p:nvSpPr>
        <p:spPr bwMode="auto">
          <a:xfrm rot="5400000">
            <a:off x="1296194" y="2817019"/>
            <a:ext cx="1223963" cy="288925"/>
          </a:xfrm>
          <a:custGeom>
            <a:avLst/>
            <a:gdLst>
              <a:gd name="T0" fmla="*/ 1017533 w 21600"/>
              <a:gd name="T1" fmla="*/ 0 h 21600"/>
              <a:gd name="T2" fmla="*/ 0 w 21600"/>
              <a:gd name="T3" fmla="*/ 144463 h 21600"/>
              <a:gd name="T4" fmla="*/ 1017533 w 21600"/>
              <a:gd name="T5" fmla="*/ 288925 h 21600"/>
              <a:gd name="T6" fmla="*/ 1223963 w 21600"/>
              <a:gd name="T7" fmla="*/ 144463 h 21600"/>
              <a:gd name="T8" fmla="*/ 17694720 60000 65536"/>
              <a:gd name="T9" fmla="*/ 11796480 60000 65536"/>
              <a:gd name="T10" fmla="*/ 5898240 60000 65536"/>
              <a:gd name="T11" fmla="*/ 0 60000 65536"/>
              <a:gd name="T12" fmla="*/ 3375 w 21600"/>
              <a:gd name="T13" fmla="*/ 4628 h 21600"/>
              <a:gd name="T14" fmla="*/ 19518 w 21600"/>
              <a:gd name="T15" fmla="*/ 16972 h 21600"/>
            </a:gdLst>
            <a:ahLst/>
            <a:cxnLst>
              <a:cxn ang="T8">
                <a:pos x="T0" y="T1"/>
              </a:cxn>
              <a:cxn ang="T9">
                <a:pos x="T2" y="T3"/>
              </a:cxn>
              <a:cxn ang="T10">
                <a:pos x="T4" y="T5"/>
              </a:cxn>
              <a:cxn ang="T11">
                <a:pos x="T6" y="T7"/>
              </a:cxn>
            </a:cxnLst>
            <a:rect l="T12" t="T13" r="T14" b="T15"/>
            <a:pathLst>
              <a:path w="21600" h="21600">
                <a:moveTo>
                  <a:pt x="17957" y="0"/>
                </a:moveTo>
                <a:lnTo>
                  <a:pt x="17957" y="4628"/>
                </a:lnTo>
                <a:lnTo>
                  <a:pt x="3375" y="4628"/>
                </a:lnTo>
                <a:lnTo>
                  <a:pt x="3375" y="16972"/>
                </a:lnTo>
                <a:lnTo>
                  <a:pt x="17957" y="16972"/>
                </a:lnTo>
                <a:lnTo>
                  <a:pt x="17957" y="21600"/>
                </a:lnTo>
                <a:lnTo>
                  <a:pt x="21600" y="10800"/>
                </a:lnTo>
                <a:close/>
              </a:path>
              <a:path w="21600" h="21600">
                <a:moveTo>
                  <a:pt x="1350" y="4628"/>
                </a:moveTo>
                <a:lnTo>
                  <a:pt x="1350" y="16972"/>
                </a:lnTo>
                <a:lnTo>
                  <a:pt x="2700" y="16972"/>
                </a:lnTo>
                <a:lnTo>
                  <a:pt x="2700" y="4628"/>
                </a:lnTo>
                <a:close/>
              </a:path>
              <a:path w="21600" h="21600">
                <a:moveTo>
                  <a:pt x="0" y="4628"/>
                </a:moveTo>
                <a:lnTo>
                  <a:pt x="0" y="16972"/>
                </a:lnTo>
                <a:lnTo>
                  <a:pt x="675" y="16972"/>
                </a:lnTo>
                <a:lnTo>
                  <a:pt x="675" y="4628"/>
                </a:lnTo>
                <a:close/>
              </a:path>
            </a:pathLst>
          </a:custGeom>
          <a:solidFill>
            <a:srgbClr val="FFCCCC">
              <a:alpha val="50000"/>
            </a:srgbClr>
          </a:solidFill>
          <a:ln w="12700">
            <a:solidFill>
              <a:srgbClr val="FFCCCC">
                <a:alpha val="50000"/>
              </a:srgbClr>
            </a:solidFill>
            <a:miter lim="800000"/>
            <a:headEnd/>
            <a:tailEnd/>
          </a:ln>
        </p:spPr>
        <p:txBody>
          <a:bodyPr anchor="ctr">
            <a:spAutoFit/>
          </a:bodyPr>
          <a:lstStyle/>
          <a:p>
            <a:endParaRPr lang="ja-JP" altLang="en-US" dirty="0"/>
          </a:p>
        </p:txBody>
      </p:sp>
      <p:sp>
        <p:nvSpPr>
          <p:cNvPr id="37917" name="AutoShape 29"/>
          <p:cNvSpPr>
            <a:spLocks noChangeArrowheads="1"/>
          </p:cNvSpPr>
          <p:nvPr/>
        </p:nvSpPr>
        <p:spPr bwMode="auto">
          <a:xfrm>
            <a:off x="3059113" y="1916113"/>
            <a:ext cx="309562" cy="360362"/>
          </a:xfrm>
          <a:prstGeom prst="downArrow">
            <a:avLst>
              <a:gd name="adj1" fmla="val 49741"/>
              <a:gd name="adj2" fmla="val 42053"/>
            </a:avLst>
          </a:prstGeom>
          <a:solidFill>
            <a:srgbClr val="CCFFCC">
              <a:alpha val="20000"/>
            </a:srgbClr>
          </a:solidFill>
          <a:ln w="6350">
            <a:solidFill>
              <a:srgbClr val="CCFFCC">
                <a:alpha val="50000"/>
              </a:srgbClr>
            </a:solidFill>
            <a:miter lim="800000"/>
            <a:headEnd/>
            <a:tailEnd/>
          </a:ln>
        </p:spPr>
        <p:txBody>
          <a:bodyPr anchor="ctr">
            <a:spAutoFit/>
          </a:bodyPr>
          <a:lstStyle/>
          <a:p>
            <a:endParaRPr lang="ja-JP" altLang="en-US" dirty="0"/>
          </a:p>
        </p:txBody>
      </p:sp>
      <p:sp>
        <p:nvSpPr>
          <p:cNvPr id="37918" name="AutoShape 30"/>
          <p:cNvSpPr>
            <a:spLocks noChangeArrowheads="1"/>
          </p:cNvSpPr>
          <p:nvPr/>
        </p:nvSpPr>
        <p:spPr bwMode="auto">
          <a:xfrm rot="5400000">
            <a:off x="3455988" y="3968750"/>
            <a:ext cx="1511300" cy="288925"/>
          </a:xfrm>
          <a:custGeom>
            <a:avLst/>
            <a:gdLst>
              <a:gd name="T0" fmla="*/ 1261096 w 21600"/>
              <a:gd name="T1" fmla="*/ 0 h 21600"/>
              <a:gd name="T2" fmla="*/ 0 w 21600"/>
              <a:gd name="T3" fmla="*/ 144463 h 21600"/>
              <a:gd name="T4" fmla="*/ 1261096 w 21600"/>
              <a:gd name="T5" fmla="*/ 288925 h 21600"/>
              <a:gd name="T6" fmla="*/ 1511300 w 21600"/>
              <a:gd name="T7" fmla="*/ 144463 h 21600"/>
              <a:gd name="T8" fmla="*/ 17694720 60000 65536"/>
              <a:gd name="T9" fmla="*/ 11796480 60000 65536"/>
              <a:gd name="T10" fmla="*/ 5898240 60000 65536"/>
              <a:gd name="T11" fmla="*/ 0 60000 65536"/>
              <a:gd name="T12" fmla="*/ 3375 w 21600"/>
              <a:gd name="T13" fmla="*/ 3916 h 21600"/>
              <a:gd name="T14" fmla="*/ 19321 w 21600"/>
              <a:gd name="T15" fmla="*/ 17684 h 21600"/>
            </a:gdLst>
            <a:ahLst/>
            <a:cxnLst>
              <a:cxn ang="T8">
                <a:pos x="T0" y="T1"/>
              </a:cxn>
              <a:cxn ang="T9">
                <a:pos x="T2" y="T3"/>
              </a:cxn>
              <a:cxn ang="T10">
                <a:pos x="T4" y="T5"/>
              </a:cxn>
              <a:cxn ang="T11">
                <a:pos x="T6" y="T7"/>
              </a:cxn>
            </a:cxnLst>
            <a:rect l="T12" t="T13" r="T14" b="T15"/>
            <a:pathLst>
              <a:path w="21600" h="21600">
                <a:moveTo>
                  <a:pt x="18024" y="0"/>
                </a:moveTo>
                <a:lnTo>
                  <a:pt x="18024" y="3916"/>
                </a:lnTo>
                <a:lnTo>
                  <a:pt x="3375" y="3916"/>
                </a:lnTo>
                <a:lnTo>
                  <a:pt x="3375" y="17684"/>
                </a:lnTo>
                <a:lnTo>
                  <a:pt x="18024" y="17684"/>
                </a:lnTo>
                <a:lnTo>
                  <a:pt x="18024" y="21600"/>
                </a:lnTo>
                <a:lnTo>
                  <a:pt x="21600" y="10800"/>
                </a:lnTo>
                <a:close/>
              </a:path>
              <a:path w="21600" h="21600">
                <a:moveTo>
                  <a:pt x="1350" y="3916"/>
                </a:moveTo>
                <a:lnTo>
                  <a:pt x="1350" y="17684"/>
                </a:lnTo>
                <a:lnTo>
                  <a:pt x="2700" y="17684"/>
                </a:lnTo>
                <a:lnTo>
                  <a:pt x="2700" y="3916"/>
                </a:lnTo>
                <a:close/>
              </a:path>
              <a:path w="21600" h="21600">
                <a:moveTo>
                  <a:pt x="0" y="3916"/>
                </a:moveTo>
                <a:lnTo>
                  <a:pt x="0" y="17684"/>
                </a:lnTo>
                <a:lnTo>
                  <a:pt x="675" y="17684"/>
                </a:lnTo>
                <a:lnTo>
                  <a:pt x="675" y="3916"/>
                </a:lnTo>
                <a:close/>
              </a:path>
            </a:pathLst>
          </a:custGeom>
          <a:solidFill>
            <a:srgbClr val="CCECFF">
              <a:alpha val="20000"/>
            </a:srgbClr>
          </a:solidFill>
          <a:ln w="12700">
            <a:solidFill>
              <a:srgbClr val="CCECFF">
                <a:alpha val="50000"/>
              </a:srgbClr>
            </a:solidFill>
            <a:miter lim="800000"/>
            <a:headEnd/>
            <a:tailEnd/>
          </a:ln>
        </p:spPr>
        <p:txBody>
          <a:bodyPr anchor="ctr">
            <a:spAutoFit/>
          </a:bodyPr>
          <a:lstStyle/>
          <a:p>
            <a:endParaRPr lang="ja-JP" altLang="en-US" dirty="0"/>
          </a:p>
        </p:txBody>
      </p:sp>
      <p:sp>
        <p:nvSpPr>
          <p:cNvPr id="37919" name="AutoShape 31"/>
          <p:cNvSpPr>
            <a:spLocks noChangeArrowheads="1"/>
          </p:cNvSpPr>
          <p:nvPr/>
        </p:nvSpPr>
        <p:spPr bwMode="auto">
          <a:xfrm>
            <a:off x="4405313" y="1916113"/>
            <a:ext cx="309562" cy="360362"/>
          </a:xfrm>
          <a:prstGeom prst="downArrow">
            <a:avLst>
              <a:gd name="adj1" fmla="val 49741"/>
              <a:gd name="adj2" fmla="val 42053"/>
            </a:avLst>
          </a:prstGeom>
          <a:solidFill>
            <a:srgbClr val="CCECFF">
              <a:alpha val="20000"/>
            </a:srgbClr>
          </a:solidFill>
          <a:ln w="6350">
            <a:solidFill>
              <a:srgbClr val="CCECFF">
                <a:alpha val="50000"/>
              </a:srgbClr>
            </a:solidFill>
            <a:miter lim="800000"/>
            <a:headEnd/>
            <a:tailEnd/>
          </a:ln>
        </p:spPr>
        <p:txBody>
          <a:bodyPr anchor="ctr">
            <a:spAutoFit/>
          </a:bodyPr>
          <a:lstStyle/>
          <a:p>
            <a:endParaRPr lang="ja-JP" altLang="en-US" dirty="0"/>
          </a:p>
        </p:txBody>
      </p:sp>
      <p:sp>
        <p:nvSpPr>
          <p:cNvPr id="37920" name="AutoShape 32"/>
          <p:cNvSpPr>
            <a:spLocks noChangeArrowheads="1"/>
          </p:cNvSpPr>
          <p:nvPr/>
        </p:nvSpPr>
        <p:spPr bwMode="auto">
          <a:xfrm rot="5400000">
            <a:off x="6192838" y="3968750"/>
            <a:ext cx="1511300" cy="288925"/>
          </a:xfrm>
          <a:custGeom>
            <a:avLst/>
            <a:gdLst>
              <a:gd name="T0" fmla="*/ 1261096 w 21600"/>
              <a:gd name="T1" fmla="*/ 0 h 21600"/>
              <a:gd name="T2" fmla="*/ 0 w 21600"/>
              <a:gd name="T3" fmla="*/ 144463 h 21600"/>
              <a:gd name="T4" fmla="*/ 1261096 w 21600"/>
              <a:gd name="T5" fmla="*/ 288925 h 21600"/>
              <a:gd name="T6" fmla="*/ 1511300 w 21600"/>
              <a:gd name="T7" fmla="*/ 144463 h 21600"/>
              <a:gd name="T8" fmla="*/ 17694720 60000 65536"/>
              <a:gd name="T9" fmla="*/ 11796480 60000 65536"/>
              <a:gd name="T10" fmla="*/ 5898240 60000 65536"/>
              <a:gd name="T11" fmla="*/ 0 60000 65536"/>
              <a:gd name="T12" fmla="*/ 3375 w 21600"/>
              <a:gd name="T13" fmla="*/ 3916 h 21600"/>
              <a:gd name="T14" fmla="*/ 19321 w 21600"/>
              <a:gd name="T15" fmla="*/ 17684 h 21600"/>
            </a:gdLst>
            <a:ahLst/>
            <a:cxnLst>
              <a:cxn ang="T8">
                <a:pos x="T0" y="T1"/>
              </a:cxn>
              <a:cxn ang="T9">
                <a:pos x="T2" y="T3"/>
              </a:cxn>
              <a:cxn ang="T10">
                <a:pos x="T4" y="T5"/>
              </a:cxn>
              <a:cxn ang="T11">
                <a:pos x="T6" y="T7"/>
              </a:cxn>
            </a:cxnLst>
            <a:rect l="T12" t="T13" r="T14" b="T15"/>
            <a:pathLst>
              <a:path w="21600" h="21600">
                <a:moveTo>
                  <a:pt x="18024" y="0"/>
                </a:moveTo>
                <a:lnTo>
                  <a:pt x="18024" y="3916"/>
                </a:lnTo>
                <a:lnTo>
                  <a:pt x="3375" y="3916"/>
                </a:lnTo>
                <a:lnTo>
                  <a:pt x="3375" y="17684"/>
                </a:lnTo>
                <a:lnTo>
                  <a:pt x="18024" y="17684"/>
                </a:lnTo>
                <a:lnTo>
                  <a:pt x="18024" y="21600"/>
                </a:lnTo>
                <a:lnTo>
                  <a:pt x="21600" y="10800"/>
                </a:lnTo>
                <a:close/>
              </a:path>
              <a:path w="21600" h="21600">
                <a:moveTo>
                  <a:pt x="1350" y="3916"/>
                </a:moveTo>
                <a:lnTo>
                  <a:pt x="1350" y="17684"/>
                </a:lnTo>
                <a:lnTo>
                  <a:pt x="2700" y="17684"/>
                </a:lnTo>
                <a:lnTo>
                  <a:pt x="2700" y="3916"/>
                </a:lnTo>
                <a:close/>
              </a:path>
              <a:path w="21600" h="21600">
                <a:moveTo>
                  <a:pt x="0" y="3916"/>
                </a:moveTo>
                <a:lnTo>
                  <a:pt x="0" y="17684"/>
                </a:lnTo>
                <a:lnTo>
                  <a:pt x="675" y="17684"/>
                </a:lnTo>
                <a:lnTo>
                  <a:pt x="675" y="3916"/>
                </a:lnTo>
                <a:close/>
              </a:path>
            </a:pathLst>
          </a:custGeom>
          <a:solidFill>
            <a:srgbClr val="CCFFCC">
              <a:alpha val="20000"/>
            </a:srgbClr>
          </a:solidFill>
          <a:ln w="12700">
            <a:solidFill>
              <a:srgbClr val="CCFFCC">
                <a:alpha val="50000"/>
              </a:srgbClr>
            </a:solidFill>
            <a:miter lim="800000"/>
            <a:headEnd/>
            <a:tailEnd/>
          </a:ln>
        </p:spPr>
        <p:txBody>
          <a:bodyPr anchor="ctr">
            <a:spAutoFit/>
          </a:bodyPr>
          <a:lstStyle/>
          <a:p>
            <a:endParaRPr lang="ja-JP" altLang="en-US" dirty="0"/>
          </a:p>
        </p:txBody>
      </p:sp>
      <p:sp>
        <p:nvSpPr>
          <p:cNvPr id="37921" name="AutoShape 33"/>
          <p:cNvSpPr>
            <a:spLocks noChangeArrowheads="1"/>
          </p:cNvSpPr>
          <p:nvPr/>
        </p:nvSpPr>
        <p:spPr bwMode="auto">
          <a:xfrm>
            <a:off x="6781800" y="2060575"/>
            <a:ext cx="309563" cy="1223963"/>
          </a:xfrm>
          <a:prstGeom prst="downArrow">
            <a:avLst>
              <a:gd name="adj1" fmla="val 49741"/>
              <a:gd name="adj2" fmla="val 83086"/>
            </a:avLst>
          </a:prstGeom>
          <a:solidFill>
            <a:srgbClr val="CCFFCC">
              <a:alpha val="20000"/>
            </a:srgbClr>
          </a:solidFill>
          <a:ln w="12700">
            <a:solidFill>
              <a:srgbClr val="CCFFCC">
                <a:alpha val="50000"/>
              </a:srgbClr>
            </a:solidFill>
            <a:miter lim="800000"/>
            <a:headEnd/>
            <a:tailEnd/>
          </a:ln>
        </p:spPr>
        <p:txBody>
          <a:bodyPr anchor="ctr">
            <a:spAutoFit/>
          </a:bodyPr>
          <a:lstStyle/>
          <a:p>
            <a:endParaRPr lang="ja-JP" altLang="en-US" dirty="0"/>
          </a:p>
        </p:txBody>
      </p:sp>
      <p:sp>
        <p:nvSpPr>
          <p:cNvPr id="37922" name="AutoShape 34"/>
          <p:cNvSpPr>
            <a:spLocks noChangeArrowheads="1"/>
          </p:cNvSpPr>
          <p:nvPr/>
        </p:nvSpPr>
        <p:spPr bwMode="auto">
          <a:xfrm rot="5400000">
            <a:off x="7343776" y="4903787"/>
            <a:ext cx="1511300" cy="288925"/>
          </a:xfrm>
          <a:custGeom>
            <a:avLst/>
            <a:gdLst>
              <a:gd name="T0" fmla="*/ 1261096 w 21600"/>
              <a:gd name="T1" fmla="*/ 0 h 21600"/>
              <a:gd name="T2" fmla="*/ 0 w 21600"/>
              <a:gd name="T3" fmla="*/ 144463 h 21600"/>
              <a:gd name="T4" fmla="*/ 1261096 w 21600"/>
              <a:gd name="T5" fmla="*/ 288925 h 21600"/>
              <a:gd name="T6" fmla="*/ 1511300 w 21600"/>
              <a:gd name="T7" fmla="*/ 144463 h 21600"/>
              <a:gd name="T8" fmla="*/ 17694720 60000 65536"/>
              <a:gd name="T9" fmla="*/ 11796480 60000 65536"/>
              <a:gd name="T10" fmla="*/ 5898240 60000 65536"/>
              <a:gd name="T11" fmla="*/ 0 60000 65536"/>
              <a:gd name="T12" fmla="*/ 3375 w 21600"/>
              <a:gd name="T13" fmla="*/ 3916 h 21600"/>
              <a:gd name="T14" fmla="*/ 19321 w 21600"/>
              <a:gd name="T15" fmla="*/ 17684 h 21600"/>
            </a:gdLst>
            <a:ahLst/>
            <a:cxnLst>
              <a:cxn ang="T8">
                <a:pos x="T0" y="T1"/>
              </a:cxn>
              <a:cxn ang="T9">
                <a:pos x="T2" y="T3"/>
              </a:cxn>
              <a:cxn ang="T10">
                <a:pos x="T4" y="T5"/>
              </a:cxn>
              <a:cxn ang="T11">
                <a:pos x="T6" y="T7"/>
              </a:cxn>
            </a:cxnLst>
            <a:rect l="T12" t="T13" r="T14" b="T15"/>
            <a:pathLst>
              <a:path w="21600" h="21600">
                <a:moveTo>
                  <a:pt x="18024" y="0"/>
                </a:moveTo>
                <a:lnTo>
                  <a:pt x="18024" y="3916"/>
                </a:lnTo>
                <a:lnTo>
                  <a:pt x="3375" y="3916"/>
                </a:lnTo>
                <a:lnTo>
                  <a:pt x="3375" y="17684"/>
                </a:lnTo>
                <a:lnTo>
                  <a:pt x="18024" y="17684"/>
                </a:lnTo>
                <a:lnTo>
                  <a:pt x="18024" y="21600"/>
                </a:lnTo>
                <a:lnTo>
                  <a:pt x="21600" y="10800"/>
                </a:lnTo>
                <a:close/>
              </a:path>
              <a:path w="21600" h="21600">
                <a:moveTo>
                  <a:pt x="1350" y="3916"/>
                </a:moveTo>
                <a:lnTo>
                  <a:pt x="1350" y="17684"/>
                </a:lnTo>
                <a:lnTo>
                  <a:pt x="2700" y="17684"/>
                </a:lnTo>
                <a:lnTo>
                  <a:pt x="2700" y="3916"/>
                </a:lnTo>
                <a:close/>
              </a:path>
              <a:path w="21600" h="21600">
                <a:moveTo>
                  <a:pt x="0" y="3916"/>
                </a:moveTo>
                <a:lnTo>
                  <a:pt x="0" y="17684"/>
                </a:lnTo>
                <a:lnTo>
                  <a:pt x="675" y="17684"/>
                </a:lnTo>
                <a:lnTo>
                  <a:pt x="675" y="3916"/>
                </a:lnTo>
                <a:close/>
              </a:path>
            </a:pathLst>
          </a:custGeom>
          <a:solidFill>
            <a:srgbClr val="CCFFCC">
              <a:alpha val="20000"/>
            </a:srgbClr>
          </a:solidFill>
          <a:ln w="12700">
            <a:solidFill>
              <a:srgbClr val="CCFFCC">
                <a:alpha val="50000"/>
              </a:srgbClr>
            </a:solidFill>
            <a:miter lim="800000"/>
            <a:headEnd/>
            <a:tailEnd/>
          </a:ln>
        </p:spPr>
        <p:txBody>
          <a:bodyPr anchor="ctr">
            <a:spAutoFit/>
          </a:bodyPr>
          <a:lstStyle/>
          <a:p>
            <a:endParaRPr lang="ja-JP" altLang="en-US" dirty="0"/>
          </a:p>
        </p:txBody>
      </p:sp>
      <p:sp>
        <p:nvSpPr>
          <p:cNvPr id="37923" name="AutoShape 35"/>
          <p:cNvSpPr>
            <a:spLocks noChangeArrowheads="1"/>
          </p:cNvSpPr>
          <p:nvPr/>
        </p:nvSpPr>
        <p:spPr bwMode="auto">
          <a:xfrm>
            <a:off x="7862888" y="2133600"/>
            <a:ext cx="309562" cy="935038"/>
          </a:xfrm>
          <a:prstGeom prst="downArrow">
            <a:avLst>
              <a:gd name="adj1" fmla="val 49741"/>
              <a:gd name="adj2" fmla="val 84616"/>
            </a:avLst>
          </a:prstGeom>
          <a:solidFill>
            <a:srgbClr val="CCFFCC">
              <a:alpha val="20000"/>
            </a:srgbClr>
          </a:solidFill>
          <a:ln w="12700">
            <a:solidFill>
              <a:srgbClr val="CCFFCC">
                <a:alpha val="50000"/>
              </a:srgbClr>
            </a:solidFill>
            <a:miter lim="800000"/>
            <a:headEnd/>
            <a:tailEnd/>
          </a:ln>
        </p:spPr>
        <p:txBody>
          <a:bodyPr anchor="ctr">
            <a:spAutoFit/>
          </a:bodyPr>
          <a:lstStyle/>
          <a:p>
            <a:endParaRPr lang="ja-JP" altLang="en-US" dirty="0"/>
          </a:p>
        </p:txBody>
      </p:sp>
      <p:sp>
        <p:nvSpPr>
          <p:cNvPr id="37924" name="AutoShape 36"/>
          <p:cNvSpPr>
            <a:spLocks noChangeArrowheads="1"/>
          </p:cNvSpPr>
          <p:nvPr/>
        </p:nvSpPr>
        <p:spPr bwMode="auto">
          <a:xfrm>
            <a:off x="7934325" y="3286125"/>
            <a:ext cx="309563" cy="935038"/>
          </a:xfrm>
          <a:prstGeom prst="downArrow">
            <a:avLst>
              <a:gd name="adj1" fmla="val 49741"/>
              <a:gd name="adj2" fmla="val 84616"/>
            </a:avLst>
          </a:prstGeom>
          <a:solidFill>
            <a:srgbClr val="CCFFCC">
              <a:alpha val="20000"/>
            </a:srgbClr>
          </a:solidFill>
          <a:ln w="12700">
            <a:solidFill>
              <a:srgbClr val="CCFFCC">
                <a:alpha val="50000"/>
              </a:srgbClr>
            </a:solidFill>
            <a:miter lim="800000"/>
            <a:headEnd/>
            <a:tailEnd/>
          </a:ln>
        </p:spPr>
        <p:txBody>
          <a:bodyPr anchor="ctr">
            <a:spAutoFit/>
          </a:bodyPr>
          <a:lstStyle/>
          <a:p>
            <a:endParaRPr lang="ja-JP" altLang="en-US" dirty="0"/>
          </a:p>
        </p:txBody>
      </p:sp>
      <p:sp>
        <p:nvSpPr>
          <p:cNvPr id="37925" name="Rectangle 37"/>
          <p:cNvSpPr>
            <a:spLocks noChangeArrowheads="1"/>
          </p:cNvSpPr>
          <p:nvPr/>
        </p:nvSpPr>
        <p:spPr bwMode="auto">
          <a:xfrm>
            <a:off x="7669213" y="4581525"/>
            <a:ext cx="10795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DECIGO</a:t>
            </a:r>
            <a:endParaRPr lang="en-US" altLang="ja-JP" sz="1600" b="1" dirty="0">
              <a:solidFill>
                <a:srgbClr val="F8F8F8"/>
              </a:solidFill>
              <a:sym typeface="Wingdings" pitchFamily="2" charset="2"/>
            </a:endParaRPr>
          </a:p>
        </p:txBody>
      </p:sp>
      <p:sp>
        <p:nvSpPr>
          <p:cNvPr id="37926" name="AutoShape 38"/>
          <p:cNvSpPr>
            <a:spLocks noChangeArrowheads="1"/>
          </p:cNvSpPr>
          <p:nvPr/>
        </p:nvSpPr>
        <p:spPr bwMode="auto">
          <a:xfrm rot="5400000">
            <a:off x="6047582" y="5120481"/>
            <a:ext cx="1081088" cy="288925"/>
          </a:xfrm>
          <a:custGeom>
            <a:avLst/>
            <a:gdLst>
              <a:gd name="T0" fmla="*/ 902108 w 21600"/>
              <a:gd name="T1" fmla="*/ 0 h 21600"/>
              <a:gd name="T2" fmla="*/ 0 w 21600"/>
              <a:gd name="T3" fmla="*/ 144463 h 21600"/>
              <a:gd name="T4" fmla="*/ 902108 w 21600"/>
              <a:gd name="T5" fmla="*/ 288925 h 21600"/>
              <a:gd name="T6" fmla="*/ 1081088 w 21600"/>
              <a:gd name="T7" fmla="*/ 144463 h 21600"/>
              <a:gd name="T8" fmla="*/ 17694720 60000 65536"/>
              <a:gd name="T9" fmla="*/ 11796480 60000 65536"/>
              <a:gd name="T10" fmla="*/ 5898240 60000 65536"/>
              <a:gd name="T11" fmla="*/ 0 60000 65536"/>
              <a:gd name="T12" fmla="*/ 3375 w 21600"/>
              <a:gd name="T13" fmla="*/ 3916 h 21600"/>
              <a:gd name="T14" fmla="*/ 19321 w 21600"/>
              <a:gd name="T15" fmla="*/ 17684 h 21600"/>
            </a:gdLst>
            <a:ahLst/>
            <a:cxnLst>
              <a:cxn ang="T8">
                <a:pos x="T0" y="T1"/>
              </a:cxn>
              <a:cxn ang="T9">
                <a:pos x="T2" y="T3"/>
              </a:cxn>
              <a:cxn ang="T10">
                <a:pos x="T4" y="T5"/>
              </a:cxn>
              <a:cxn ang="T11">
                <a:pos x="T6" y="T7"/>
              </a:cxn>
            </a:cxnLst>
            <a:rect l="T12" t="T13" r="T14" b="T15"/>
            <a:pathLst>
              <a:path w="21600" h="21600">
                <a:moveTo>
                  <a:pt x="18024" y="0"/>
                </a:moveTo>
                <a:lnTo>
                  <a:pt x="18024" y="3916"/>
                </a:lnTo>
                <a:lnTo>
                  <a:pt x="3375" y="3916"/>
                </a:lnTo>
                <a:lnTo>
                  <a:pt x="3375" y="17684"/>
                </a:lnTo>
                <a:lnTo>
                  <a:pt x="18024" y="17684"/>
                </a:lnTo>
                <a:lnTo>
                  <a:pt x="18024" y="21600"/>
                </a:lnTo>
                <a:lnTo>
                  <a:pt x="21600" y="10800"/>
                </a:lnTo>
                <a:close/>
              </a:path>
              <a:path w="21600" h="21600">
                <a:moveTo>
                  <a:pt x="1350" y="3916"/>
                </a:moveTo>
                <a:lnTo>
                  <a:pt x="1350" y="17684"/>
                </a:lnTo>
                <a:lnTo>
                  <a:pt x="2700" y="17684"/>
                </a:lnTo>
                <a:lnTo>
                  <a:pt x="2700" y="3916"/>
                </a:lnTo>
                <a:close/>
              </a:path>
              <a:path w="21600" h="21600">
                <a:moveTo>
                  <a:pt x="0" y="3916"/>
                </a:moveTo>
                <a:lnTo>
                  <a:pt x="0" y="17684"/>
                </a:lnTo>
                <a:lnTo>
                  <a:pt x="675" y="17684"/>
                </a:lnTo>
                <a:lnTo>
                  <a:pt x="675" y="3916"/>
                </a:lnTo>
                <a:close/>
              </a:path>
            </a:pathLst>
          </a:custGeom>
          <a:solidFill>
            <a:srgbClr val="CCFFCC">
              <a:alpha val="20000"/>
            </a:srgbClr>
          </a:solidFill>
          <a:ln w="12700">
            <a:solidFill>
              <a:srgbClr val="CCFFCC">
                <a:alpha val="50000"/>
              </a:srgbClr>
            </a:solidFill>
            <a:miter lim="800000"/>
            <a:headEnd/>
            <a:tailEnd/>
          </a:ln>
        </p:spPr>
        <p:txBody>
          <a:bodyPr anchor="ctr">
            <a:spAutoFit/>
          </a:bodyPr>
          <a:lstStyle/>
          <a:p>
            <a:endParaRPr lang="ja-JP" altLang="en-US" dirty="0"/>
          </a:p>
        </p:txBody>
      </p:sp>
      <p:sp>
        <p:nvSpPr>
          <p:cNvPr id="1330215" name="Rectangle 39"/>
          <p:cNvSpPr>
            <a:spLocks noChangeArrowheads="1"/>
          </p:cNvSpPr>
          <p:nvPr/>
        </p:nvSpPr>
        <p:spPr bwMode="auto">
          <a:xfrm>
            <a:off x="5329238" y="3500438"/>
            <a:ext cx="487362" cy="244475"/>
          </a:xfrm>
          <a:prstGeom prst="rect">
            <a:avLst/>
          </a:prstGeom>
          <a:noFill/>
          <a:ln w="15875">
            <a:noFill/>
            <a:miter lim="800000"/>
            <a:headEnd/>
            <a:tailEnd/>
          </a:ln>
          <a:effectLst/>
        </p:spPr>
        <p:txBody>
          <a:bodyPr wrap="none">
            <a:spAutoFit/>
          </a:bodyPr>
          <a:lstStyle/>
          <a:p>
            <a:pPr>
              <a:buFontTx/>
              <a:buNone/>
              <a:defRPr/>
            </a:pPr>
            <a:r>
              <a:rPr lang="en-US" altLang="ja-JP" sz="1000" b="1" dirty="0">
                <a:solidFill>
                  <a:srgbClr val="33CC33"/>
                </a:solidFill>
                <a:effectLst>
                  <a:outerShdw blurRad="38100" dist="38100" dir="2700000" algn="tl">
                    <a:srgbClr val="000000">
                      <a:alpha val="43137"/>
                    </a:srgbClr>
                  </a:outerShdw>
                </a:effectLst>
              </a:rPr>
              <a:t>LISA</a:t>
            </a:r>
          </a:p>
        </p:txBody>
      </p:sp>
      <p:sp>
        <p:nvSpPr>
          <p:cNvPr id="37928" name="Rectangle 40"/>
          <p:cNvSpPr>
            <a:spLocks noChangeArrowheads="1"/>
          </p:cNvSpPr>
          <p:nvPr/>
        </p:nvSpPr>
        <p:spPr bwMode="auto">
          <a:xfrm>
            <a:off x="5957888" y="5229225"/>
            <a:ext cx="9906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BBO</a:t>
            </a:r>
            <a:endParaRPr lang="en-US" altLang="ja-JP" sz="1600" b="1" dirty="0">
              <a:solidFill>
                <a:srgbClr val="F8F8F8"/>
              </a:solidFill>
              <a:sym typeface="Wingdings" pitchFamily="2" charset="2"/>
            </a:endParaRPr>
          </a:p>
        </p:txBody>
      </p:sp>
      <p:sp>
        <p:nvSpPr>
          <p:cNvPr id="37929" name="Rectangle 41"/>
          <p:cNvSpPr>
            <a:spLocks noChangeArrowheads="1"/>
          </p:cNvSpPr>
          <p:nvPr/>
        </p:nvSpPr>
        <p:spPr bwMode="auto">
          <a:xfrm>
            <a:off x="1331913" y="1628775"/>
            <a:ext cx="8636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LIGO</a:t>
            </a:r>
            <a:endParaRPr lang="en-US" altLang="ja-JP" sz="1600" b="1" dirty="0">
              <a:solidFill>
                <a:srgbClr val="F8F8F8"/>
              </a:solidFill>
              <a:sym typeface="Wingdings" pitchFamily="2" charset="2"/>
            </a:endParaRPr>
          </a:p>
        </p:txBody>
      </p:sp>
      <p:sp>
        <p:nvSpPr>
          <p:cNvPr id="37930" name="Rectangle 42"/>
          <p:cNvSpPr>
            <a:spLocks noChangeArrowheads="1"/>
          </p:cNvSpPr>
          <p:nvPr/>
        </p:nvSpPr>
        <p:spPr bwMode="auto">
          <a:xfrm>
            <a:off x="2771775" y="1628775"/>
            <a:ext cx="8636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TAMA</a:t>
            </a:r>
            <a:endParaRPr lang="en-US" altLang="ja-JP" sz="1600" b="1" dirty="0">
              <a:solidFill>
                <a:srgbClr val="F8F8F8"/>
              </a:solidFill>
              <a:sym typeface="Wingdings" pitchFamily="2" charset="2"/>
            </a:endParaRPr>
          </a:p>
        </p:txBody>
      </p:sp>
      <p:sp>
        <p:nvSpPr>
          <p:cNvPr id="37931" name="Rectangle 43"/>
          <p:cNvSpPr>
            <a:spLocks noChangeArrowheads="1"/>
          </p:cNvSpPr>
          <p:nvPr/>
        </p:nvSpPr>
        <p:spPr bwMode="auto">
          <a:xfrm>
            <a:off x="1763713" y="1974850"/>
            <a:ext cx="1368425" cy="52322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400" b="1" dirty="0">
                <a:solidFill>
                  <a:srgbClr val="F8F8F8"/>
                </a:solidFill>
              </a:rPr>
              <a:t>Enhanced</a:t>
            </a:r>
          </a:p>
          <a:p>
            <a:pPr algn="l">
              <a:buClr>
                <a:schemeClr val="accent2"/>
              </a:buClr>
              <a:buSzPct val="70000"/>
              <a:buFont typeface="Wingdings" pitchFamily="2" charset="2"/>
              <a:buNone/>
            </a:pPr>
            <a:r>
              <a:rPr lang="en-US" altLang="ja-JP" sz="1400" b="1" dirty="0">
                <a:solidFill>
                  <a:srgbClr val="F8F8F8"/>
                </a:solidFill>
              </a:rPr>
              <a:t>   LIGO </a:t>
            </a:r>
            <a:endParaRPr lang="en-US" altLang="ja-JP" sz="1400" b="1" dirty="0">
              <a:solidFill>
                <a:srgbClr val="F8F8F8"/>
              </a:solidFill>
              <a:sym typeface="Wingdings" pitchFamily="2" charset="2"/>
            </a:endParaRPr>
          </a:p>
        </p:txBody>
      </p:sp>
      <p:sp>
        <p:nvSpPr>
          <p:cNvPr id="37932" name="Rectangle 44"/>
          <p:cNvSpPr>
            <a:spLocks noChangeArrowheads="1"/>
          </p:cNvSpPr>
          <p:nvPr/>
        </p:nvSpPr>
        <p:spPr bwMode="auto">
          <a:xfrm>
            <a:off x="3419475" y="1628775"/>
            <a:ext cx="8636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CLIO</a:t>
            </a:r>
            <a:endParaRPr lang="en-US" altLang="ja-JP" sz="1600" b="1" dirty="0">
              <a:solidFill>
                <a:srgbClr val="F8F8F8"/>
              </a:solidFill>
              <a:sym typeface="Wingdings" pitchFamily="2" charset="2"/>
            </a:endParaRPr>
          </a:p>
        </p:txBody>
      </p:sp>
      <p:sp>
        <p:nvSpPr>
          <p:cNvPr id="37933" name="Rectangle 45"/>
          <p:cNvSpPr>
            <a:spLocks noChangeArrowheads="1"/>
          </p:cNvSpPr>
          <p:nvPr/>
        </p:nvSpPr>
        <p:spPr bwMode="auto">
          <a:xfrm>
            <a:off x="1403350" y="2636838"/>
            <a:ext cx="1223963" cy="581025"/>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Advanced       </a:t>
            </a:r>
          </a:p>
          <a:p>
            <a:pPr algn="l">
              <a:buClr>
                <a:schemeClr val="accent2"/>
              </a:buClr>
              <a:buSzPct val="70000"/>
              <a:buFont typeface="Wingdings" pitchFamily="2" charset="2"/>
              <a:buNone/>
            </a:pPr>
            <a:r>
              <a:rPr lang="en-US" altLang="ja-JP" sz="1600" b="1" dirty="0">
                <a:solidFill>
                  <a:srgbClr val="F8F8F8"/>
                </a:solidFill>
              </a:rPr>
              <a:t>   LIGO</a:t>
            </a:r>
            <a:endParaRPr lang="en-US" altLang="ja-JP" sz="1600" b="1" dirty="0">
              <a:solidFill>
                <a:srgbClr val="F8F8F8"/>
              </a:solidFill>
              <a:sym typeface="Wingdings" pitchFamily="2" charset="2"/>
            </a:endParaRPr>
          </a:p>
        </p:txBody>
      </p:sp>
      <p:sp>
        <p:nvSpPr>
          <p:cNvPr id="37934" name="Rectangle 46"/>
          <p:cNvSpPr>
            <a:spLocks noChangeArrowheads="1"/>
          </p:cNvSpPr>
          <p:nvPr/>
        </p:nvSpPr>
        <p:spPr bwMode="auto">
          <a:xfrm>
            <a:off x="2915816" y="2516188"/>
            <a:ext cx="1079922" cy="338554"/>
          </a:xfrm>
          <a:prstGeom prst="rect">
            <a:avLst/>
          </a:prstGeom>
          <a:noFill/>
          <a:ln w="15875">
            <a:noFill/>
            <a:miter lim="800000"/>
            <a:headEnd/>
            <a:tailEnd/>
          </a:ln>
        </p:spPr>
        <p:txBody>
          <a:bodyPr wrap="square">
            <a:spAutoFit/>
          </a:bodyPr>
          <a:lstStyle/>
          <a:p>
            <a:pPr algn="l">
              <a:buClr>
                <a:schemeClr val="accent2"/>
              </a:buClr>
              <a:buSzPct val="70000"/>
              <a:buFont typeface="Wingdings" pitchFamily="2" charset="2"/>
              <a:buNone/>
            </a:pPr>
            <a:r>
              <a:rPr lang="en-US" altLang="ja-JP" sz="1600" b="1" dirty="0" smtClean="0">
                <a:solidFill>
                  <a:srgbClr val="F8F8F8"/>
                </a:solidFill>
              </a:rPr>
              <a:t>KAGRA</a:t>
            </a:r>
            <a:endParaRPr lang="en-US" altLang="ja-JP" sz="1600" b="1" dirty="0">
              <a:solidFill>
                <a:srgbClr val="F8F8F8"/>
              </a:solidFill>
              <a:sym typeface="Wingdings" pitchFamily="2" charset="2"/>
            </a:endParaRPr>
          </a:p>
        </p:txBody>
      </p:sp>
      <p:sp>
        <p:nvSpPr>
          <p:cNvPr id="37935" name="Rectangle 47"/>
          <p:cNvSpPr>
            <a:spLocks noChangeArrowheads="1"/>
          </p:cNvSpPr>
          <p:nvPr/>
        </p:nvSpPr>
        <p:spPr bwMode="auto">
          <a:xfrm>
            <a:off x="3995738" y="2492375"/>
            <a:ext cx="1296987" cy="581025"/>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Advanced</a:t>
            </a:r>
          </a:p>
          <a:p>
            <a:pPr algn="l">
              <a:buClr>
                <a:schemeClr val="accent2"/>
              </a:buClr>
              <a:buSzPct val="70000"/>
              <a:buFont typeface="Wingdings" pitchFamily="2" charset="2"/>
              <a:buNone/>
            </a:pPr>
            <a:r>
              <a:rPr lang="en-US" altLang="ja-JP" sz="1600" b="1" dirty="0">
                <a:solidFill>
                  <a:srgbClr val="F8F8F8"/>
                </a:solidFill>
              </a:rPr>
              <a:t>   Virgo</a:t>
            </a:r>
            <a:endParaRPr lang="en-US" altLang="ja-JP" sz="1600" b="1" dirty="0">
              <a:solidFill>
                <a:srgbClr val="F8F8F8"/>
              </a:solidFill>
              <a:sym typeface="Wingdings" pitchFamily="2" charset="2"/>
            </a:endParaRPr>
          </a:p>
        </p:txBody>
      </p:sp>
      <p:sp>
        <p:nvSpPr>
          <p:cNvPr id="37936" name="Rectangle 48"/>
          <p:cNvSpPr>
            <a:spLocks noChangeArrowheads="1"/>
          </p:cNvSpPr>
          <p:nvPr/>
        </p:nvSpPr>
        <p:spPr bwMode="auto">
          <a:xfrm>
            <a:off x="4283075" y="1628775"/>
            <a:ext cx="863600"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Virgo</a:t>
            </a:r>
            <a:endParaRPr lang="en-US" altLang="ja-JP" sz="1600" b="1" dirty="0">
              <a:solidFill>
                <a:srgbClr val="F8F8F8"/>
              </a:solidFill>
              <a:sym typeface="Wingdings" pitchFamily="2" charset="2"/>
            </a:endParaRPr>
          </a:p>
        </p:txBody>
      </p:sp>
      <p:sp>
        <p:nvSpPr>
          <p:cNvPr id="37937" name="Rectangle 49"/>
          <p:cNvSpPr>
            <a:spLocks noChangeArrowheads="1"/>
          </p:cNvSpPr>
          <p:nvPr/>
        </p:nvSpPr>
        <p:spPr bwMode="auto">
          <a:xfrm>
            <a:off x="3997325" y="3860800"/>
            <a:ext cx="719138"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ET</a:t>
            </a:r>
            <a:endParaRPr lang="en-US" altLang="ja-JP" sz="1600" b="1" dirty="0">
              <a:solidFill>
                <a:srgbClr val="F8F8F8"/>
              </a:solidFill>
              <a:sym typeface="Wingdings" pitchFamily="2" charset="2"/>
            </a:endParaRPr>
          </a:p>
        </p:txBody>
      </p:sp>
      <p:sp>
        <p:nvSpPr>
          <p:cNvPr id="37938" name="Rectangle 50"/>
          <p:cNvSpPr>
            <a:spLocks noChangeArrowheads="1"/>
          </p:cNvSpPr>
          <p:nvPr/>
        </p:nvSpPr>
        <p:spPr bwMode="auto">
          <a:xfrm>
            <a:off x="6591300" y="2420938"/>
            <a:ext cx="931863"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LPF</a:t>
            </a:r>
            <a:endParaRPr lang="en-US" altLang="ja-JP" sz="1600" b="1" dirty="0">
              <a:solidFill>
                <a:srgbClr val="F8F8F8"/>
              </a:solidFill>
              <a:sym typeface="Wingdings" pitchFamily="2" charset="2"/>
            </a:endParaRPr>
          </a:p>
        </p:txBody>
      </p:sp>
      <p:sp>
        <p:nvSpPr>
          <p:cNvPr id="37939" name="Rectangle 51"/>
          <p:cNvSpPr>
            <a:spLocks noChangeArrowheads="1"/>
          </p:cNvSpPr>
          <p:nvPr/>
        </p:nvSpPr>
        <p:spPr bwMode="auto">
          <a:xfrm>
            <a:off x="8099425" y="2371725"/>
            <a:ext cx="642938"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DPF</a:t>
            </a:r>
            <a:endParaRPr lang="en-US" altLang="ja-JP" sz="1600" b="1" dirty="0">
              <a:solidFill>
                <a:srgbClr val="F8F8F8"/>
              </a:solidFill>
              <a:sym typeface="Wingdings" pitchFamily="2" charset="2"/>
            </a:endParaRPr>
          </a:p>
        </p:txBody>
      </p:sp>
      <p:sp>
        <p:nvSpPr>
          <p:cNvPr id="37940" name="Rectangle 52"/>
          <p:cNvSpPr>
            <a:spLocks noChangeArrowheads="1"/>
          </p:cNvSpPr>
          <p:nvPr/>
        </p:nvSpPr>
        <p:spPr bwMode="auto">
          <a:xfrm>
            <a:off x="7740650" y="3429000"/>
            <a:ext cx="1008063" cy="581025"/>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Pre-DECIGO</a:t>
            </a:r>
            <a:endParaRPr lang="en-US" altLang="ja-JP" sz="1600" b="1" dirty="0">
              <a:solidFill>
                <a:srgbClr val="F8F8F8"/>
              </a:solidFill>
              <a:sym typeface="Wingdings" pitchFamily="2" charset="2"/>
            </a:endParaRPr>
          </a:p>
        </p:txBody>
      </p:sp>
      <p:sp>
        <p:nvSpPr>
          <p:cNvPr id="37941" name="Rectangle 53"/>
          <p:cNvSpPr>
            <a:spLocks noChangeArrowheads="1"/>
          </p:cNvSpPr>
          <p:nvPr/>
        </p:nvSpPr>
        <p:spPr bwMode="auto">
          <a:xfrm>
            <a:off x="6664325" y="4005263"/>
            <a:ext cx="931863" cy="336550"/>
          </a:xfrm>
          <a:prstGeom prst="rect">
            <a:avLst/>
          </a:prstGeom>
          <a:noFill/>
          <a:ln w="15875">
            <a:noFill/>
            <a:miter lim="800000"/>
            <a:headEnd/>
            <a:tailEnd/>
          </a:ln>
        </p:spPr>
        <p:txBody>
          <a:bodyPr>
            <a:spAutoFit/>
          </a:bodyPr>
          <a:lstStyle/>
          <a:p>
            <a:pPr algn="l">
              <a:buClr>
                <a:schemeClr val="accent2"/>
              </a:buClr>
              <a:buSzPct val="70000"/>
              <a:buFont typeface="Wingdings" pitchFamily="2" charset="2"/>
              <a:buNone/>
            </a:pPr>
            <a:r>
              <a:rPr lang="en-US" altLang="ja-JP" sz="1600" b="1" dirty="0">
                <a:solidFill>
                  <a:srgbClr val="F8F8F8"/>
                </a:solidFill>
              </a:rPr>
              <a:t>LISA</a:t>
            </a:r>
            <a:endParaRPr lang="en-US" altLang="ja-JP" sz="1600" b="1" dirty="0">
              <a:solidFill>
                <a:srgbClr val="F8F8F8"/>
              </a:solidFill>
              <a:sym typeface="Wingdings" pitchFamily="2" charset="2"/>
            </a:endParaRPr>
          </a:p>
        </p:txBody>
      </p:sp>
      <p:pic>
        <p:nvPicPr>
          <p:cNvPr id="56" name="Picture 11" descr="ET-fp7"/>
          <p:cNvPicPr>
            <a:picLocks noChangeAspect="1" noChangeArrowheads="1"/>
          </p:cNvPicPr>
          <p:nvPr/>
        </p:nvPicPr>
        <p:blipFill>
          <a:blip r:embed="rId7" cstate="print"/>
          <a:srcRect/>
          <a:stretch>
            <a:fillRect/>
          </a:stretch>
        </p:blipFill>
        <p:spPr bwMode="auto">
          <a:xfrm>
            <a:off x="3286116" y="4929198"/>
            <a:ext cx="1857388" cy="1312516"/>
          </a:xfrm>
          <a:prstGeom prst="rect">
            <a:avLst/>
          </a:prstGeom>
          <a:noFill/>
          <a:ln w="9525">
            <a:noFill/>
            <a:miter lim="800000"/>
            <a:headEnd/>
            <a:tailEnd/>
          </a:ln>
        </p:spPr>
      </p:pic>
      <p:grpSp>
        <p:nvGrpSpPr>
          <p:cNvPr id="58" name="グループ化 57"/>
          <p:cNvGrpSpPr/>
          <p:nvPr/>
        </p:nvGrpSpPr>
        <p:grpSpPr>
          <a:xfrm rot="15785392">
            <a:off x="7443909" y="5125746"/>
            <a:ext cx="1293092" cy="1174827"/>
            <a:chOff x="9501222" y="714356"/>
            <a:chExt cx="5338763" cy="4864101"/>
          </a:xfrm>
        </p:grpSpPr>
        <p:sp>
          <p:nvSpPr>
            <p:cNvPr id="59"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2"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3"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65"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3" name="Group 16"/>
            <p:cNvGrpSpPr>
              <a:grpSpLocks/>
            </p:cNvGrpSpPr>
            <p:nvPr/>
          </p:nvGrpSpPr>
          <p:grpSpPr bwMode="auto">
            <a:xfrm rot="7209001">
              <a:off x="11449039" y="2208261"/>
              <a:ext cx="600087" cy="495300"/>
              <a:chOff x="4785" y="11039"/>
              <a:chExt cx="829" cy="688"/>
            </a:xfrm>
          </p:grpSpPr>
          <p:sp>
            <p:nvSpPr>
              <p:cNvPr id="260"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1"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2"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3"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4"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8" name="Group 26"/>
            <p:cNvGrpSpPr>
              <a:grpSpLocks/>
            </p:cNvGrpSpPr>
            <p:nvPr/>
          </p:nvGrpSpPr>
          <p:grpSpPr bwMode="auto">
            <a:xfrm rot="7209001">
              <a:off x="11403003" y="2178095"/>
              <a:ext cx="600087" cy="500063"/>
              <a:chOff x="4785" y="11039"/>
              <a:chExt cx="829" cy="688"/>
            </a:xfrm>
          </p:grpSpPr>
          <p:sp>
            <p:nvSpPr>
              <p:cNvPr id="255"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6"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7"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8"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9"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9"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6" name="Group 49"/>
            <p:cNvGrpSpPr>
              <a:grpSpLocks/>
            </p:cNvGrpSpPr>
            <p:nvPr/>
          </p:nvGrpSpPr>
          <p:grpSpPr bwMode="auto">
            <a:xfrm rot="3616332">
              <a:off x="12330179" y="2190798"/>
              <a:ext cx="600087" cy="503238"/>
              <a:chOff x="4785" y="11039"/>
              <a:chExt cx="829" cy="688"/>
            </a:xfrm>
          </p:grpSpPr>
          <p:sp>
            <p:nvSpPr>
              <p:cNvPr id="250"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1"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2"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3"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4"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7"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3" name="Group 61"/>
            <p:cNvGrpSpPr>
              <a:grpSpLocks/>
            </p:cNvGrpSpPr>
            <p:nvPr/>
          </p:nvGrpSpPr>
          <p:grpSpPr bwMode="auto">
            <a:xfrm rot="14462297">
              <a:off x="12703220" y="1458910"/>
              <a:ext cx="223837" cy="180975"/>
              <a:chOff x="5504" y="8144"/>
              <a:chExt cx="291" cy="236"/>
            </a:xfrm>
          </p:grpSpPr>
          <p:sp>
            <p:nvSpPr>
              <p:cNvPr id="248"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9"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4" name="Group 64"/>
            <p:cNvGrpSpPr>
              <a:grpSpLocks/>
            </p:cNvGrpSpPr>
            <p:nvPr/>
          </p:nvGrpSpPr>
          <p:grpSpPr bwMode="auto">
            <a:xfrm rot="7209001">
              <a:off x="11436374" y="1468435"/>
              <a:ext cx="227014" cy="180975"/>
              <a:chOff x="5504" y="8144"/>
              <a:chExt cx="291" cy="236"/>
            </a:xfrm>
          </p:grpSpPr>
          <p:sp>
            <p:nvSpPr>
              <p:cNvPr id="246"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7"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5"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6" name="Group 78"/>
            <p:cNvGrpSpPr>
              <a:grpSpLocks/>
            </p:cNvGrpSpPr>
            <p:nvPr/>
          </p:nvGrpSpPr>
          <p:grpSpPr bwMode="auto">
            <a:xfrm flipH="1">
              <a:off x="12703129" y="4371956"/>
              <a:ext cx="600087" cy="495300"/>
              <a:chOff x="4785" y="11039"/>
              <a:chExt cx="829" cy="688"/>
            </a:xfrm>
          </p:grpSpPr>
          <p:sp>
            <p:nvSpPr>
              <p:cNvPr id="241"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2"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3"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4"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5"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21" name="Group 88"/>
            <p:cNvGrpSpPr>
              <a:grpSpLocks/>
            </p:cNvGrpSpPr>
            <p:nvPr/>
          </p:nvGrpSpPr>
          <p:grpSpPr bwMode="auto">
            <a:xfrm flipH="1">
              <a:off x="12703129" y="4416406"/>
              <a:ext cx="600087" cy="500063"/>
              <a:chOff x="4785" y="11039"/>
              <a:chExt cx="829" cy="688"/>
            </a:xfrm>
          </p:grpSpPr>
          <p:sp>
            <p:nvSpPr>
              <p:cNvPr id="236"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7"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8"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9"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0"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2"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9" name="Group 111"/>
            <p:cNvGrpSpPr>
              <a:grpSpLocks/>
            </p:cNvGrpSpPr>
            <p:nvPr/>
          </p:nvGrpSpPr>
          <p:grpSpPr bwMode="auto">
            <a:xfrm rot="3592668" flipH="1">
              <a:off x="13154018" y="3611479"/>
              <a:ext cx="600087" cy="503238"/>
              <a:chOff x="4785" y="11039"/>
              <a:chExt cx="829" cy="688"/>
            </a:xfrm>
          </p:grpSpPr>
          <p:sp>
            <p:nvSpPr>
              <p:cNvPr id="231"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2"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3"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4"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5"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0"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3"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4"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6" name="Group 123"/>
            <p:cNvGrpSpPr>
              <a:grpSpLocks/>
            </p:cNvGrpSpPr>
            <p:nvPr/>
          </p:nvGrpSpPr>
          <p:grpSpPr bwMode="auto">
            <a:xfrm rot="14346703" flipH="1">
              <a:off x="14209737" y="4059201"/>
              <a:ext cx="223837" cy="180975"/>
              <a:chOff x="5504" y="8144"/>
              <a:chExt cx="291" cy="236"/>
            </a:xfrm>
          </p:grpSpPr>
          <p:sp>
            <p:nvSpPr>
              <p:cNvPr id="229"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0"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47" name="Group 126"/>
            <p:cNvGrpSpPr>
              <a:grpSpLocks/>
            </p:cNvGrpSpPr>
            <p:nvPr/>
          </p:nvGrpSpPr>
          <p:grpSpPr bwMode="auto">
            <a:xfrm flipH="1">
              <a:off x="13565203" y="5149831"/>
              <a:ext cx="227014" cy="180975"/>
              <a:chOff x="5504" y="8144"/>
              <a:chExt cx="291" cy="236"/>
            </a:xfrm>
          </p:grpSpPr>
          <p:sp>
            <p:nvSpPr>
              <p:cNvPr id="227"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8"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8"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59" name="Group 141"/>
            <p:cNvGrpSpPr>
              <a:grpSpLocks/>
            </p:cNvGrpSpPr>
            <p:nvPr/>
          </p:nvGrpSpPr>
          <p:grpSpPr bwMode="auto">
            <a:xfrm>
              <a:off x="11052279" y="4424344"/>
              <a:ext cx="600087" cy="500063"/>
              <a:chOff x="4785" y="11039"/>
              <a:chExt cx="829" cy="688"/>
            </a:xfrm>
          </p:grpSpPr>
          <p:sp>
            <p:nvSpPr>
              <p:cNvPr id="222"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0"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7"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8"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9"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4"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6"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84" name="Group 171"/>
            <p:cNvGrpSpPr>
              <a:grpSpLocks/>
            </p:cNvGrpSpPr>
            <p:nvPr/>
          </p:nvGrpSpPr>
          <p:grpSpPr bwMode="auto">
            <a:xfrm rot="18007332">
              <a:off x="10577577" y="3603541"/>
              <a:ext cx="600087" cy="500063"/>
              <a:chOff x="4785" y="11039"/>
              <a:chExt cx="829" cy="688"/>
            </a:xfrm>
          </p:grpSpPr>
          <p:sp>
            <p:nvSpPr>
              <p:cNvPr id="217"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85"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8"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0"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7"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208" name="Group 200"/>
            <p:cNvGrpSpPr>
              <a:grpSpLocks/>
            </p:cNvGrpSpPr>
            <p:nvPr/>
          </p:nvGrpSpPr>
          <p:grpSpPr bwMode="auto">
            <a:xfrm rot="7253297">
              <a:off x="9904436" y="4089397"/>
              <a:ext cx="227014" cy="180975"/>
              <a:chOff x="5504" y="8144"/>
              <a:chExt cx="291" cy="236"/>
            </a:xfrm>
          </p:grpSpPr>
          <p:sp>
            <p:nvSpPr>
              <p:cNvPr id="215"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209" name="Group 203"/>
            <p:cNvGrpSpPr>
              <a:grpSpLocks/>
            </p:cNvGrpSpPr>
            <p:nvPr/>
          </p:nvGrpSpPr>
          <p:grpSpPr bwMode="auto">
            <a:xfrm>
              <a:off x="10534666" y="5156181"/>
              <a:ext cx="223837" cy="180975"/>
              <a:chOff x="5504" y="8144"/>
              <a:chExt cx="291" cy="236"/>
            </a:xfrm>
          </p:grpSpPr>
          <p:sp>
            <p:nvSpPr>
              <p:cNvPr id="213"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10"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Tree>
    <p:extLst>
      <p:ext uri="{BB962C8B-B14F-4D97-AF65-F5344CB8AC3E}">
        <p14:creationId xmlns:p14="http://schemas.microsoft.com/office/powerpoint/2010/main" val="3496435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pitchFamily="34" charset="0"/>
                <a:ea typeface="HGP創英角ｺﾞｼｯｸUB" pitchFamily="50" charset="-128"/>
                <a:cs typeface="+mn-cs"/>
              </a:rPr>
              <a:t>10th International LISA Symposium</a:t>
            </a:r>
            <a:r>
              <a:rPr lang="ja-JP" altLang="en-US" sz="1200" kern="1200" smtClean="0">
                <a:solidFill>
                  <a:srgbClr val="EAEAEA"/>
                </a:solidFill>
                <a:latin typeface="Tahoma" pitchFamily="34" charset="0"/>
                <a:ea typeface="HGP創英角ｺﾞｼｯｸUB" pitchFamily="50" charset="-128"/>
                <a:cs typeface="+mn-cs"/>
              </a:rPr>
              <a:t>　</a:t>
            </a:r>
            <a:r>
              <a:rPr lang="en-US" altLang="ja-JP" sz="1200" kern="1200" smtClean="0">
                <a:solidFill>
                  <a:srgbClr val="EAEAEA"/>
                </a:solidFill>
                <a:latin typeface="Tahoma" pitchFamily="34" charset="0"/>
                <a:ea typeface="HGP創英角ｺﾞｼｯｸUB" pitchFamily="50" charset="-128"/>
                <a:cs typeface="+mn-cs"/>
              </a:rPr>
              <a:t>(May 19th, 2014, Florida, USA)</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683568" y="1074738"/>
            <a:ext cx="7858125" cy="5211762"/>
          </a:xfrm>
          <a:prstGeom prst="rect">
            <a:avLst/>
          </a:prstGeom>
        </p:spPr>
        <p:txBody>
          <a:bodyPr/>
          <a:lstStyle/>
          <a:p>
            <a:pPr lvl="2">
              <a:lnSpc>
                <a:spcPct val="130000"/>
              </a:lnSpc>
              <a:spcBef>
                <a:spcPct val="0"/>
              </a:spcBef>
              <a:buClrTx/>
              <a:buFontTx/>
              <a:buNone/>
            </a:pPr>
            <a:r>
              <a:rPr lang="en-US" altLang="ja-JP" sz="2800" b="1" dirty="0"/>
              <a:t>  </a:t>
            </a:r>
            <a:endParaRPr lang="en-US" altLang="ja-JP" sz="2800" b="1" dirty="0" smtClean="0"/>
          </a:p>
          <a:p>
            <a:pPr>
              <a:lnSpc>
                <a:spcPct val="130000"/>
              </a:lnSpc>
              <a:spcBef>
                <a:spcPct val="0"/>
              </a:spcBef>
              <a:buClrTx/>
              <a:buFontTx/>
              <a:buNone/>
            </a:pPr>
            <a:endParaRPr lang="en-US" altLang="ja-JP" sz="2800" b="1" dirty="0" smtClean="0"/>
          </a:p>
          <a:p>
            <a:pPr>
              <a:lnSpc>
                <a:spcPct val="130000"/>
              </a:lnSpc>
              <a:spcBef>
                <a:spcPct val="0"/>
              </a:spcBef>
              <a:buClrTx/>
              <a:buFontTx/>
              <a:buNone/>
            </a:pPr>
            <a:endParaRPr lang="en-US" altLang="ja-JP" sz="2800" b="1" dirty="0" smtClean="0"/>
          </a:p>
          <a:p>
            <a:pPr>
              <a:lnSpc>
                <a:spcPct val="130000"/>
              </a:lnSpc>
              <a:spcBef>
                <a:spcPct val="0"/>
              </a:spcBef>
              <a:buClrTx/>
              <a:buFontTx/>
              <a:buNone/>
            </a:pPr>
            <a:r>
              <a:rPr lang="en-US" altLang="ja-JP" sz="2800" b="1" dirty="0" smtClean="0"/>
              <a:t>                          </a:t>
            </a:r>
            <a:r>
              <a:rPr lang="en-US" altLang="ja-JP" sz="4000" b="1" dirty="0" smtClean="0"/>
              <a:t>DECIGO</a:t>
            </a:r>
            <a:endParaRPr lang="ja-JP" altLang="en-US" sz="2800" b="1" dirty="0"/>
          </a:p>
        </p:txBody>
      </p:sp>
    </p:spTree>
    <p:extLst>
      <p:ext uri="{BB962C8B-B14F-4D97-AF65-F5344CB8AC3E}">
        <p14:creationId xmlns:p14="http://schemas.microsoft.com/office/powerpoint/2010/main" val="219938884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角丸四角形 335"/>
          <p:cNvSpPr/>
          <p:nvPr/>
        </p:nvSpPr>
        <p:spPr bwMode="auto">
          <a:xfrm>
            <a:off x="4716016" y="1259941"/>
            <a:ext cx="4255140" cy="1953035"/>
          </a:xfrm>
          <a:prstGeom prst="roundRect">
            <a:avLst>
              <a:gd name="adj" fmla="val 5599"/>
            </a:avLst>
          </a:prstGeom>
          <a:solidFill>
            <a:srgbClr val="99FF99">
              <a:alpha val="15000"/>
            </a:srgbClr>
          </a:solidFill>
          <a:ln w="15875">
            <a:noFill/>
            <a:miter lim="800000"/>
            <a:headEnd/>
            <a:tailEnd/>
          </a:ln>
          <a:effectLst/>
        </p:spPr>
        <p:txBody>
          <a:bodyPr wrap="square" rtlCol="0" anchor="ctr">
            <a:noAutofit/>
          </a:bodyPr>
          <a:lstStyle/>
          <a:p>
            <a:pPr algn="l">
              <a:lnSpc>
                <a:spcPct val="120000"/>
              </a:lnSpc>
              <a:buClr>
                <a:srgbClr val="003366"/>
              </a:buClr>
              <a:buSzPct val="70000"/>
              <a:buFont typeface="Wingdings" pitchFamily="2" charset="2"/>
              <a:buNone/>
            </a:pPr>
            <a:endParaRPr lang="ja-JP" altLang="en-US" sz="2000" dirty="0" smtClean="0">
              <a:solidFill>
                <a:srgbClr val="EAEAEA"/>
              </a:solidFill>
              <a:effectLst>
                <a:outerShdw blurRad="38100" dist="38100" dir="2700000" algn="tl">
                  <a:srgbClr val="000000">
                    <a:alpha val="43137"/>
                  </a:srgbClr>
                </a:outerShdw>
              </a:effectLst>
            </a:endParaRPr>
          </a:p>
        </p:txBody>
      </p:sp>
      <p:sp>
        <p:nvSpPr>
          <p:cNvPr id="334" name="角丸四角形 333"/>
          <p:cNvSpPr/>
          <p:nvPr/>
        </p:nvSpPr>
        <p:spPr bwMode="auto">
          <a:xfrm>
            <a:off x="242000" y="1259941"/>
            <a:ext cx="4255140" cy="1953035"/>
          </a:xfrm>
          <a:prstGeom prst="roundRect">
            <a:avLst>
              <a:gd name="adj" fmla="val 5599"/>
            </a:avLst>
          </a:prstGeom>
          <a:solidFill>
            <a:schemeClr val="accent1">
              <a:alpha val="15000"/>
            </a:schemeClr>
          </a:solidFill>
          <a:ln w="15875">
            <a:noFill/>
            <a:miter lim="800000"/>
            <a:headEnd/>
            <a:tailEnd/>
          </a:ln>
          <a:effectLst/>
        </p:spPr>
        <p:txBody>
          <a:bodyPr wrap="square" rtlCol="0" anchor="ctr">
            <a:noAutofit/>
          </a:bodyPr>
          <a:lstStyle/>
          <a:p>
            <a:pPr algn="l">
              <a:lnSpc>
                <a:spcPct val="120000"/>
              </a:lnSpc>
              <a:buClr>
                <a:srgbClr val="003366"/>
              </a:buClr>
              <a:buSzPct val="70000"/>
              <a:buFont typeface="Wingdings" pitchFamily="2" charset="2"/>
              <a:buNone/>
            </a:pPr>
            <a:endParaRPr lang="ja-JP" altLang="en-US" sz="2000" dirty="0" smtClean="0">
              <a:solidFill>
                <a:srgbClr val="EAEAEA"/>
              </a:solidFill>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ja-JP" altLang="en-US" dirty="0" smtClean="0"/>
              <a:t>インフレーション</a:t>
            </a:r>
            <a:r>
              <a:rPr lang="ja-JP" altLang="en-US" dirty="0"/>
              <a:t>の</a:t>
            </a:r>
            <a:r>
              <a:rPr lang="ja-JP" altLang="en-US" dirty="0" smtClean="0"/>
              <a:t>重力波観測</a:t>
            </a:r>
            <a:endParaRPr kumimoji="1" lang="ja-JP" altLang="en-US" dirty="0"/>
          </a:p>
        </p:txBody>
      </p:sp>
      <p:sp>
        <p:nvSpPr>
          <p:cNvPr id="4" name="フッター プレースホルダ 3"/>
          <p:cNvSpPr>
            <a:spLocks noGrp="1"/>
          </p:cNvSpPr>
          <p:nvPr>
            <p:ph type="ftr" sz="quarter" idx="10"/>
          </p:nvPr>
        </p:nvSpPr>
        <p:spPr/>
        <p:txBody>
          <a:bodyPr/>
          <a:lstStyle/>
          <a:p>
            <a:r>
              <a:rPr lang="en-US" altLang="ja-JP" smtClean="0">
                <a:solidFill>
                  <a:srgbClr val="EAEAEA"/>
                </a:solidFill>
              </a:rPr>
              <a:t>10th International LISA Symposium</a:t>
            </a:r>
            <a:r>
              <a:rPr lang="ja-JP" altLang="en-US" smtClean="0">
                <a:solidFill>
                  <a:srgbClr val="EAEAEA"/>
                </a:solidFill>
              </a:rPr>
              <a:t>　</a:t>
            </a:r>
            <a:r>
              <a:rPr lang="en-US" altLang="ja-JP" smtClean="0">
                <a:solidFill>
                  <a:srgbClr val="EAEAEA"/>
                </a:solidFill>
              </a:rPr>
              <a:t>(May 19th, 2014, Florida, USA)</a:t>
            </a:r>
            <a:endParaRPr lang="en-US" altLang="ja-JP" dirty="0">
              <a:solidFill>
                <a:srgbClr val="EAEAEA"/>
              </a:solidFill>
            </a:endParaRPr>
          </a:p>
        </p:txBody>
      </p:sp>
      <p:cxnSp>
        <p:nvCxnSpPr>
          <p:cNvPr id="62" name="直線コネクタ 61"/>
          <p:cNvCxnSpPr/>
          <p:nvPr/>
        </p:nvCxnSpPr>
        <p:spPr bwMode="auto">
          <a:xfrm rot="16200000" flipH="1">
            <a:off x="1879207" y="4923470"/>
            <a:ext cx="2262018" cy="14004"/>
          </a:xfrm>
          <a:prstGeom prst="line">
            <a:avLst/>
          </a:prstGeom>
          <a:ln w="28575">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186" name="Rectangle 69">
            <a:hlinkClick r:id="rId3" action="ppaction://hlinkfile"/>
          </p:cNvPr>
          <p:cNvSpPr>
            <a:spLocks noChangeArrowheads="1"/>
          </p:cNvSpPr>
          <p:nvPr/>
        </p:nvSpPr>
        <p:spPr bwMode="auto">
          <a:xfrm>
            <a:off x="392683" y="1809695"/>
            <a:ext cx="3927665" cy="1403281"/>
          </a:xfrm>
          <a:prstGeom prst="rect">
            <a:avLst/>
          </a:prstGeom>
          <a:noFill/>
          <a:ln w="15875">
            <a:noFill/>
            <a:miter lim="800000"/>
            <a:headEnd/>
            <a:tailEnd/>
          </a:ln>
          <a:effectLst/>
        </p:spPr>
        <p:txBody>
          <a:bodyPr wrap="square">
            <a:noAutofit/>
          </a:bodyPr>
          <a:lstStyle/>
          <a:p>
            <a:pPr algn="l">
              <a:lnSpc>
                <a:spcPct val="120000"/>
              </a:lnSpc>
              <a:buFontTx/>
              <a:buNone/>
            </a:pPr>
            <a:r>
              <a:rPr lang="ja-JP" altLang="en-US" dirty="0" smtClean="0">
                <a:solidFill>
                  <a:srgbClr val="FFFFFF"/>
                </a:solidFill>
                <a:effectLst>
                  <a:outerShdw blurRad="38100" dist="38100" dir="2700000" algn="tl">
                    <a:srgbClr val="000000">
                      <a:alpha val="43137"/>
                    </a:srgbClr>
                  </a:outerShdw>
                </a:effectLst>
              </a:rPr>
              <a:t>マイクロ波望遠鏡を用いた</a:t>
            </a:r>
            <a:endParaRPr lang="en-US" altLang="ja-JP" dirty="0" smtClean="0">
              <a:solidFill>
                <a:srgbClr val="FFFFFF"/>
              </a:solidFill>
              <a:effectLst>
                <a:outerShdw blurRad="38100" dist="38100" dir="2700000" algn="tl">
                  <a:srgbClr val="000000">
                    <a:alpha val="43137"/>
                  </a:srgbClr>
                </a:outerShdw>
              </a:effectLst>
            </a:endParaRPr>
          </a:p>
          <a:p>
            <a:pPr algn="l">
              <a:lnSpc>
                <a:spcPct val="120000"/>
              </a:lnSpc>
              <a:buFontTx/>
              <a:buNone/>
            </a:pPr>
            <a:r>
              <a:rPr lang="ja-JP" altLang="en-US" dirty="0" smtClean="0">
                <a:solidFill>
                  <a:srgbClr val="FFFF00"/>
                </a:solidFill>
                <a:effectLst>
                  <a:outerShdw blurRad="38100" dist="38100" dir="2700000" algn="tl">
                    <a:srgbClr val="000000">
                      <a:alpha val="43137"/>
                    </a:srgbClr>
                  </a:outerShdw>
                </a:effectLst>
              </a:rPr>
              <a:t> 宇宙背景放射 </a:t>
            </a:r>
            <a:r>
              <a:rPr lang="en-US" altLang="ja-JP" dirty="0" smtClean="0">
                <a:solidFill>
                  <a:srgbClr val="FFFF00"/>
                </a:solidFill>
                <a:effectLst>
                  <a:outerShdw blurRad="38100" dist="38100" dir="2700000" algn="tl">
                    <a:srgbClr val="000000">
                      <a:alpha val="43137"/>
                    </a:srgbClr>
                  </a:outerShdw>
                </a:effectLst>
              </a:rPr>
              <a:t>B-mode</a:t>
            </a:r>
            <a:r>
              <a:rPr lang="ja-JP" altLang="en-US" dirty="0" smtClean="0">
                <a:solidFill>
                  <a:srgbClr val="FFFF00"/>
                </a:solidFill>
                <a:effectLst>
                  <a:outerShdw blurRad="38100" dist="38100" dir="2700000" algn="tl">
                    <a:srgbClr val="000000">
                      <a:alpha val="43137"/>
                    </a:srgbClr>
                  </a:outerShdw>
                </a:effectLst>
              </a:rPr>
              <a:t>偏光</a:t>
            </a:r>
            <a:endParaRPr lang="en-US" altLang="ja-JP" dirty="0" smtClean="0">
              <a:solidFill>
                <a:srgbClr val="FFFF00"/>
              </a:solidFill>
              <a:effectLst>
                <a:outerShdw blurRad="38100" dist="38100" dir="2700000" algn="tl">
                  <a:srgbClr val="000000">
                    <a:alpha val="43137"/>
                  </a:srgbClr>
                </a:outerShdw>
              </a:effectLst>
            </a:endParaRPr>
          </a:p>
          <a:p>
            <a:pPr algn="l">
              <a:lnSpc>
                <a:spcPct val="120000"/>
              </a:lnSpc>
              <a:buFontTx/>
              <a:buNone/>
            </a:pPr>
            <a:r>
              <a:rPr lang="en-US" altLang="ja-JP" dirty="0">
                <a:solidFill>
                  <a:srgbClr val="FFFFFF"/>
                </a:solidFill>
                <a:effectLst>
                  <a:outerShdw blurRad="38100" dist="38100" dir="2700000" algn="tl">
                    <a:srgbClr val="000000">
                      <a:alpha val="43137"/>
                    </a:srgbClr>
                  </a:outerShdw>
                </a:effectLst>
              </a:rPr>
              <a:t> </a:t>
            </a:r>
            <a:r>
              <a:rPr lang="ja-JP" altLang="en-US" dirty="0" smtClean="0">
                <a:solidFill>
                  <a:srgbClr val="FFFFFF"/>
                </a:solidFill>
                <a:effectLst>
                  <a:outerShdw blurRad="38100" dist="38100" dir="2700000" algn="tl">
                    <a:srgbClr val="000000">
                      <a:alpha val="43137"/>
                    </a:srgbClr>
                  </a:outerShdw>
                </a:effectLst>
              </a:rPr>
              <a:t>成分の観測</a:t>
            </a:r>
            <a:r>
              <a:rPr lang="en-US" altLang="ja-JP" dirty="0" smtClean="0">
                <a:solidFill>
                  <a:srgbClr val="FFFFFF"/>
                </a:solidFill>
                <a:effectLst>
                  <a:outerShdw blurRad="38100" dist="38100" dir="2700000" algn="tl">
                    <a:srgbClr val="000000">
                      <a:alpha val="43137"/>
                    </a:srgbClr>
                  </a:outerShdw>
                </a:effectLst>
              </a:rPr>
              <a:t>.</a:t>
            </a:r>
          </a:p>
        </p:txBody>
      </p:sp>
      <p:sp>
        <p:nvSpPr>
          <p:cNvPr id="105" name="Rectangle 69"/>
          <p:cNvSpPr>
            <a:spLocks noChangeArrowheads="1"/>
          </p:cNvSpPr>
          <p:nvPr/>
        </p:nvSpPr>
        <p:spPr bwMode="auto">
          <a:xfrm>
            <a:off x="467544" y="6230371"/>
            <a:ext cx="2880320" cy="268043"/>
          </a:xfrm>
          <a:prstGeom prst="rect">
            <a:avLst/>
          </a:prstGeom>
          <a:noFill/>
          <a:ln w="15875">
            <a:noFill/>
            <a:miter lim="800000"/>
            <a:headEnd/>
            <a:tailEnd/>
          </a:ln>
          <a:effectLst/>
        </p:spPr>
        <p:txBody>
          <a:bodyPr wrap="square">
            <a:noAutofit/>
          </a:bodyPr>
          <a:lstStyle/>
          <a:p>
            <a:pPr algn="l">
              <a:lnSpc>
                <a:spcPct val="120000"/>
              </a:lnSpc>
              <a:buFontTx/>
              <a:buNone/>
            </a:pPr>
            <a:r>
              <a:rPr lang="ja-JP" altLang="en-US" sz="1100" dirty="0" smtClean="0">
                <a:solidFill>
                  <a:srgbClr val="B2B2B2"/>
                </a:solidFill>
                <a:effectLst>
                  <a:outerShdw blurRad="38100" dist="38100" dir="2700000" algn="tl">
                    <a:srgbClr val="000000">
                      <a:alpha val="43137"/>
                    </a:srgbClr>
                  </a:outerShdw>
                </a:effectLst>
              </a:rPr>
              <a:t>図</a:t>
            </a:r>
            <a:r>
              <a:rPr lang="en-US" altLang="ja-JP" sz="1100" dirty="0" smtClean="0">
                <a:solidFill>
                  <a:srgbClr val="B2B2B2"/>
                </a:solidFill>
                <a:effectLst>
                  <a:outerShdw blurRad="38100" dist="38100" dir="2700000" algn="tl">
                    <a:srgbClr val="000000">
                      <a:alpha val="43137"/>
                    </a:srgbClr>
                  </a:outerShdw>
                </a:effectLst>
              </a:rPr>
              <a:t>: </a:t>
            </a:r>
            <a:r>
              <a:rPr lang="ja-JP" altLang="en-US" sz="1100" dirty="0" smtClean="0">
                <a:solidFill>
                  <a:srgbClr val="B2B2B2"/>
                </a:solidFill>
                <a:effectLst>
                  <a:outerShdw blurRad="38100" dist="38100" dir="2700000" algn="tl">
                    <a:srgbClr val="000000">
                      <a:alpha val="43137"/>
                    </a:srgbClr>
                  </a:outerShdw>
                </a:effectLst>
              </a:rPr>
              <a:t>田島氏談話会資料より</a:t>
            </a:r>
            <a:r>
              <a:rPr lang="en-US" altLang="ja-JP" sz="1100" dirty="0" smtClean="0">
                <a:solidFill>
                  <a:srgbClr val="B2B2B2"/>
                </a:solidFill>
                <a:effectLst>
                  <a:outerShdw blurRad="38100" dist="38100" dir="2700000" algn="tl">
                    <a:srgbClr val="000000">
                      <a:alpha val="43137"/>
                    </a:srgbClr>
                  </a:outerShdw>
                </a:effectLst>
              </a:rPr>
              <a:t>(2011</a:t>
            </a:r>
            <a:r>
              <a:rPr lang="ja-JP" altLang="en-US" sz="1100" dirty="0" smtClean="0">
                <a:solidFill>
                  <a:srgbClr val="B2B2B2"/>
                </a:solidFill>
                <a:effectLst>
                  <a:outerShdw blurRad="38100" dist="38100" dir="2700000" algn="tl">
                    <a:srgbClr val="000000">
                      <a:alpha val="43137"/>
                    </a:srgbClr>
                  </a:outerShdw>
                </a:effectLst>
              </a:rPr>
              <a:t> 京都大学</a:t>
            </a:r>
            <a:r>
              <a:rPr lang="en-US" altLang="ja-JP" sz="1100" dirty="0" smtClean="0">
                <a:solidFill>
                  <a:srgbClr val="B2B2B2"/>
                </a:solidFill>
                <a:effectLst>
                  <a:outerShdw blurRad="38100" dist="38100" dir="2700000" algn="tl">
                    <a:srgbClr val="000000">
                      <a:alpha val="43137"/>
                    </a:srgbClr>
                  </a:outerShdw>
                </a:effectLst>
              </a:rPr>
              <a:t>)</a:t>
            </a:r>
          </a:p>
        </p:txBody>
      </p:sp>
      <p:grpSp>
        <p:nvGrpSpPr>
          <p:cNvPr id="8" name="グループ化 7"/>
          <p:cNvGrpSpPr/>
          <p:nvPr/>
        </p:nvGrpSpPr>
        <p:grpSpPr>
          <a:xfrm>
            <a:off x="539552" y="3946373"/>
            <a:ext cx="6635949" cy="2163135"/>
            <a:chOff x="652434" y="3426105"/>
            <a:chExt cx="7886700" cy="2398209"/>
          </a:xfrm>
        </p:grpSpPr>
        <p:pic>
          <p:nvPicPr>
            <p:cNvPr id="1727490" name="Picture 2"/>
            <p:cNvPicPr>
              <a:picLocks noChangeAspect="1" noChangeArrowheads="1"/>
            </p:cNvPicPr>
            <p:nvPr/>
          </p:nvPicPr>
          <p:blipFill>
            <a:blip r:embed="rId4">
              <a:clrChange>
                <a:clrFrom>
                  <a:srgbClr val="263450"/>
                </a:clrFrom>
                <a:clrTo>
                  <a:srgbClr val="263450">
                    <a:alpha val="0"/>
                  </a:srgbClr>
                </a:clrTo>
              </a:clrChange>
              <a:extLst>
                <a:ext uri="{28A0092B-C50C-407E-A947-70E740481C1C}">
                  <a14:useLocalDpi xmlns:a14="http://schemas.microsoft.com/office/drawing/2010/main" val="0"/>
                </a:ext>
              </a:extLst>
            </a:blip>
            <a:srcRect/>
            <a:stretch>
              <a:fillRect/>
            </a:stretch>
          </p:blipFill>
          <p:spPr bwMode="auto">
            <a:xfrm>
              <a:off x="652434" y="3426105"/>
              <a:ext cx="788670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bwMode="auto">
            <a:xfrm>
              <a:off x="3410347" y="5730590"/>
              <a:ext cx="3096344" cy="93724"/>
            </a:xfrm>
            <a:prstGeom prst="rect">
              <a:avLst/>
            </a:prstGeom>
            <a:solidFill>
              <a:srgbClr val="000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ffectLst>
                  <a:outerShdw blurRad="38100" dist="38100" dir="2700000" algn="tl">
                    <a:srgbClr val="000000">
                      <a:alpha val="43137"/>
                    </a:srgbClr>
                  </a:outerShdw>
                </a:effectLst>
              </a:endParaRPr>
            </a:p>
          </p:txBody>
        </p:sp>
      </p:grpSp>
      <p:grpSp>
        <p:nvGrpSpPr>
          <p:cNvPr id="66" name="グループ化 12"/>
          <p:cNvGrpSpPr/>
          <p:nvPr/>
        </p:nvGrpSpPr>
        <p:grpSpPr>
          <a:xfrm rot="15785392">
            <a:off x="6767351" y="4812395"/>
            <a:ext cx="1026168" cy="976984"/>
            <a:chOff x="9501222" y="714356"/>
            <a:chExt cx="5338763" cy="4864101"/>
          </a:xfrm>
        </p:grpSpPr>
        <p:sp>
          <p:nvSpPr>
            <p:cNvPr id="67"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FontTx/>
                <a:buNone/>
              </a:pPr>
              <a:endParaRPr lang="ja-JP" altLang="en-US" dirty="0">
                <a:solidFill>
                  <a:srgbClr val="000000"/>
                </a:solidFill>
              </a:endParaRPr>
            </a:p>
          </p:txBody>
        </p:sp>
        <p:sp>
          <p:nvSpPr>
            <p:cNvPr id="68"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FontTx/>
                <a:buNone/>
              </a:pPr>
              <a:endParaRPr lang="ja-JP" altLang="en-US" dirty="0">
                <a:solidFill>
                  <a:srgbClr val="000000"/>
                </a:solidFill>
              </a:endParaRPr>
            </a:p>
          </p:txBody>
        </p:sp>
        <p:sp>
          <p:nvSpPr>
            <p:cNvPr id="69"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FontTx/>
                <a:buNone/>
              </a:pPr>
              <a:endParaRPr lang="ja-JP" altLang="en-US" dirty="0">
                <a:solidFill>
                  <a:srgbClr val="000000"/>
                </a:solidFill>
              </a:endParaRPr>
            </a:p>
          </p:txBody>
        </p:sp>
        <p:sp>
          <p:nvSpPr>
            <p:cNvPr id="70"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71"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72"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FontTx/>
                <a:buNone/>
              </a:pPr>
              <a:endParaRPr lang="ja-JP" altLang="en-US" dirty="0">
                <a:solidFill>
                  <a:srgbClr val="CCFFCC">
                    <a:lumMod val="50000"/>
                  </a:srgbClr>
                </a:solidFill>
              </a:endParaRPr>
            </a:p>
          </p:txBody>
        </p:sp>
        <p:sp>
          <p:nvSpPr>
            <p:cNvPr id="73"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74"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75"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76"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77"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78"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79"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80"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nvGrpSpPr>
            <p:cNvPr id="81" name="Group 16"/>
            <p:cNvGrpSpPr>
              <a:grpSpLocks/>
            </p:cNvGrpSpPr>
            <p:nvPr/>
          </p:nvGrpSpPr>
          <p:grpSpPr bwMode="auto">
            <a:xfrm rot="7209001">
              <a:off x="11449039" y="2208261"/>
              <a:ext cx="600087" cy="495300"/>
              <a:chOff x="4785" y="11039"/>
              <a:chExt cx="829" cy="688"/>
            </a:xfrm>
          </p:grpSpPr>
          <p:sp>
            <p:nvSpPr>
              <p:cNvPr id="324"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25"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26"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27"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28"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sp>
          <p:nvSpPr>
            <p:cNvPr id="82"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83"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84"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85"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nvGrpSpPr>
            <p:cNvPr id="86" name="Group 26"/>
            <p:cNvGrpSpPr>
              <a:grpSpLocks/>
            </p:cNvGrpSpPr>
            <p:nvPr/>
          </p:nvGrpSpPr>
          <p:grpSpPr bwMode="auto">
            <a:xfrm rot="7209001">
              <a:off x="11403003" y="2178095"/>
              <a:ext cx="600087" cy="500063"/>
              <a:chOff x="4785" y="11039"/>
              <a:chExt cx="829" cy="688"/>
            </a:xfrm>
          </p:grpSpPr>
          <p:sp>
            <p:nvSpPr>
              <p:cNvPr id="319"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20"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21"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22"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23"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sp>
          <p:nvSpPr>
            <p:cNvPr id="87"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88"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89"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90"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91"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92"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93"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94"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95"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96"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97"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98"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99"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00"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01"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02"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03"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nvGrpSpPr>
            <p:cNvPr id="104" name="Group 49"/>
            <p:cNvGrpSpPr>
              <a:grpSpLocks/>
            </p:cNvGrpSpPr>
            <p:nvPr/>
          </p:nvGrpSpPr>
          <p:grpSpPr bwMode="auto">
            <a:xfrm rot="3616332">
              <a:off x="12330179" y="2190798"/>
              <a:ext cx="600087" cy="503238"/>
              <a:chOff x="4785" y="11039"/>
              <a:chExt cx="829" cy="688"/>
            </a:xfrm>
          </p:grpSpPr>
          <p:sp>
            <p:nvSpPr>
              <p:cNvPr id="314"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15"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16"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17"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18"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sp>
          <p:nvSpPr>
            <p:cNvPr id="106"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11"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12"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13"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14"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FontTx/>
                <a:buNone/>
              </a:pPr>
              <a:endParaRPr lang="ja-JP" altLang="en-US" dirty="0">
                <a:solidFill>
                  <a:srgbClr val="000000"/>
                </a:solidFill>
              </a:endParaRPr>
            </a:p>
          </p:txBody>
        </p:sp>
        <p:sp>
          <p:nvSpPr>
            <p:cNvPr id="115"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FontTx/>
                <a:buNone/>
              </a:pPr>
              <a:endParaRPr lang="ja-JP" altLang="en-US" dirty="0">
                <a:solidFill>
                  <a:srgbClr val="000000"/>
                </a:solidFill>
              </a:endParaRPr>
            </a:p>
          </p:txBody>
        </p:sp>
        <p:grpSp>
          <p:nvGrpSpPr>
            <p:cNvPr id="116" name="Group 61"/>
            <p:cNvGrpSpPr>
              <a:grpSpLocks/>
            </p:cNvGrpSpPr>
            <p:nvPr/>
          </p:nvGrpSpPr>
          <p:grpSpPr bwMode="auto">
            <a:xfrm rot="14462297">
              <a:off x="12703220" y="1458910"/>
              <a:ext cx="223837" cy="180975"/>
              <a:chOff x="5504" y="8144"/>
              <a:chExt cx="291" cy="236"/>
            </a:xfrm>
          </p:grpSpPr>
          <p:sp>
            <p:nvSpPr>
              <p:cNvPr id="312"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313"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grpSp>
        <p:grpSp>
          <p:nvGrpSpPr>
            <p:cNvPr id="117" name="Group 64"/>
            <p:cNvGrpSpPr>
              <a:grpSpLocks/>
            </p:cNvGrpSpPr>
            <p:nvPr/>
          </p:nvGrpSpPr>
          <p:grpSpPr bwMode="auto">
            <a:xfrm rot="7209001">
              <a:off x="11436374" y="1468435"/>
              <a:ext cx="227014" cy="180975"/>
              <a:chOff x="5504" y="8144"/>
              <a:chExt cx="291" cy="236"/>
            </a:xfrm>
          </p:grpSpPr>
          <p:sp>
            <p:nvSpPr>
              <p:cNvPr id="310"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311"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grpSp>
        <p:sp>
          <p:nvSpPr>
            <p:cNvPr id="118"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119"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120"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121"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123"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124"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172"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73"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174"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75"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76"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nvGrpSpPr>
            <p:cNvPr id="177" name="Group 78"/>
            <p:cNvGrpSpPr>
              <a:grpSpLocks/>
            </p:cNvGrpSpPr>
            <p:nvPr/>
          </p:nvGrpSpPr>
          <p:grpSpPr bwMode="auto">
            <a:xfrm flipH="1">
              <a:off x="12703129" y="4371956"/>
              <a:ext cx="600087" cy="495300"/>
              <a:chOff x="4785" y="11039"/>
              <a:chExt cx="829" cy="688"/>
            </a:xfrm>
          </p:grpSpPr>
          <p:sp>
            <p:nvSpPr>
              <p:cNvPr id="305"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06"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07"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08"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09"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sp>
          <p:nvSpPr>
            <p:cNvPr id="178"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79"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80"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81"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nvGrpSpPr>
            <p:cNvPr id="182" name="Group 88"/>
            <p:cNvGrpSpPr>
              <a:grpSpLocks/>
            </p:cNvGrpSpPr>
            <p:nvPr/>
          </p:nvGrpSpPr>
          <p:grpSpPr bwMode="auto">
            <a:xfrm flipH="1">
              <a:off x="12703129" y="4416406"/>
              <a:ext cx="600087" cy="500063"/>
              <a:chOff x="4785" y="11039"/>
              <a:chExt cx="829" cy="688"/>
            </a:xfrm>
          </p:grpSpPr>
          <p:sp>
            <p:nvSpPr>
              <p:cNvPr id="300"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01"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02"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03"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304"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sp>
          <p:nvSpPr>
            <p:cNvPr id="183"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84"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85"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89"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90"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91"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92"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93"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94"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95"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96"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97"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98"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199"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200"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201"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202"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nvGrpSpPr>
            <p:cNvPr id="203" name="Group 111"/>
            <p:cNvGrpSpPr>
              <a:grpSpLocks/>
            </p:cNvGrpSpPr>
            <p:nvPr/>
          </p:nvGrpSpPr>
          <p:grpSpPr bwMode="auto">
            <a:xfrm rot="3592668" flipH="1">
              <a:off x="13154018" y="3611479"/>
              <a:ext cx="600087" cy="503238"/>
              <a:chOff x="4785" y="11039"/>
              <a:chExt cx="829" cy="688"/>
            </a:xfrm>
          </p:grpSpPr>
          <p:sp>
            <p:nvSpPr>
              <p:cNvPr id="295"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296"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297"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298"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299"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grpSp>
        <p:sp>
          <p:nvSpPr>
            <p:cNvPr id="204"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205"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206"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207"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FontTx/>
                <a:buNone/>
              </a:pPr>
              <a:endParaRPr lang="ja-JP" altLang="en-US" dirty="0">
                <a:solidFill>
                  <a:srgbClr val="000000"/>
                </a:solidFill>
              </a:endParaRPr>
            </a:p>
          </p:txBody>
        </p:sp>
        <p:sp>
          <p:nvSpPr>
            <p:cNvPr id="208"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FontTx/>
                <a:buNone/>
              </a:pPr>
              <a:endParaRPr lang="ja-JP" altLang="en-US" dirty="0">
                <a:solidFill>
                  <a:srgbClr val="000000"/>
                </a:solidFill>
              </a:endParaRPr>
            </a:p>
          </p:txBody>
        </p:sp>
        <p:sp>
          <p:nvSpPr>
            <p:cNvPr id="209"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FontTx/>
                <a:buNone/>
              </a:pPr>
              <a:endParaRPr lang="ja-JP" altLang="en-US" dirty="0">
                <a:solidFill>
                  <a:srgbClr val="000000"/>
                </a:solidFill>
              </a:endParaRPr>
            </a:p>
          </p:txBody>
        </p:sp>
        <p:grpSp>
          <p:nvGrpSpPr>
            <p:cNvPr id="210" name="Group 123"/>
            <p:cNvGrpSpPr>
              <a:grpSpLocks/>
            </p:cNvGrpSpPr>
            <p:nvPr/>
          </p:nvGrpSpPr>
          <p:grpSpPr bwMode="auto">
            <a:xfrm rot="14346703" flipH="1">
              <a:off x="14209737" y="4059201"/>
              <a:ext cx="223837" cy="180975"/>
              <a:chOff x="5504" y="8144"/>
              <a:chExt cx="291" cy="236"/>
            </a:xfrm>
          </p:grpSpPr>
          <p:sp>
            <p:nvSpPr>
              <p:cNvPr id="293"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94"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grpSp>
        <p:grpSp>
          <p:nvGrpSpPr>
            <p:cNvPr id="211" name="Group 126"/>
            <p:cNvGrpSpPr>
              <a:grpSpLocks/>
            </p:cNvGrpSpPr>
            <p:nvPr/>
          </p:nvGrpSpPr>
          <p:grpSpPr bwMode="auto">
            <a:xfrm flipH="1">
              <a:off x="13565203" y="5149831"/>
              <a:ext cx="227014" cy="180975"/>
              <a:chOff x="5504" y="8144"/>
              <a:chExt cx="291" cy="236"/>
            </a:xfrm>
          </p:grpSpPr>
          <p:sp>
            <p:nvSpPr>
              <p:cNvPr id="291"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92"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grpSp>
        <p:sp>
          <p:nvSpPr>
            <p:cNvPr id="212"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13"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14"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15"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16"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17"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18"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19"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20"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21"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22"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grpSp>
          <p:nvGrpSpPr>
            <p:cNvPr id="223" name="Group 141"/>
            <p:cNvGrpSpPr>
              <a:grpSpLocks/>
            </p:cNvGrpSpPr>
            <p:nvPr/>
          </p:nvGrpSpPr>
          <p:grpSpPr bwMode="auto">
            <a:xfrm>
              <a:off x="11052279" y="4424344"/>
              <a:ext cx="600087" cy="500063"/>
              <a:chOff x="4785" y="11039"/>
              <a:chExt cx="829" cy="688"/>
            </a:xfrm>
          </p:grpSpPr>
          <p:sp>
            <p:nvSpPr>
              <p:cNvPr id="286"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87"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88"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89"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90"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grpSp>
        <p:sp>
          <p:nvSpPr>
            <p:cNvPr id="224"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FontTx/>
                <a:buNone/>
              </a:pPr>
              <a:endParaRPr lang="ja-JP" altLang="en-US" dirty="0">
                <a:solidFill>
                  <a:srgbClr val="000000"/>
                </a:solidFill>
              </a:endParaRPr>
            </a:p>
          </p:txBody>
        </p:sp>
        <p:sp>
          <p:nvSpPr>
            <p:cNvPr id="225"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FontTx/>
                <a:buNone/>
              </a:pPr>
              <a:endParaRPr lang="ja-JP" altLang="en-US" dirty="0">
                <a:solidFill>
                  <a:srgbClr val="000000"/>
                </a:solidFill>
              </a:endParaRPr>
            </a:p>
          </p:txBody>
        </p:sp>
        <p:sp>
          <p:nvSpPr>
            <p:cNvPr id="226"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27"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FontTx/>
                <a:buNone/>
              </a:pPr>
              <a:endParaRPr lang="ja-JP" altLang="en-US" dirty="0">
                <a:solidFill>
                  <a:srgbClr val="000000"/>
                </a:solidFill>
              </a:endParaRPr>
            </a:p>
          </p:txBody>
        </p:sp>
        <p:sp>
          <p:nvSpPr>
            <p:cNvPr id="228"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29"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30"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31"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32"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33"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34"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35"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36"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37"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38"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39"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40"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41"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42"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43"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44"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45"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46"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47"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grpSp>
          <p:nvGrpSpPr>
            <p:cNvPr id="248" name="Group 171"/>
            <p:cNvGrpSpPr>
              <a:grpSpLocks/>
            </p:cNvGrpSpPr>
            <p:nvPr/>
          </p:nvGrpSpPr>
          <p:grpSpPr bwMode="auto">
            <a:xfrm rot="18007332">
              <a:off x="10577577" y="3603541"/>
              <a:ext cx="600087" cy="500063"/>
              <a:chOff x="4785" y="11039"/>
              <a:chExt cx="829" cy="688"/>
            </a:xfrm>
          </p:grpSpPr>
          <p:sp>
            <p:nvSpPr>
              <p:cNvPr id="281"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82"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83"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84"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85"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grpSp>
        <p:sp>
          <p:nvSpPr>
            <p:cNvPr id="249"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FontTx/>
                <a:buNone/>
              </a:pPr>
              <a:endParaRPr lang="ja-JP" altLang="en-US" dirty="0">
                <a:solidFill>
                  <a:srgbClr val="000000"/>
                </a:solidFill>
              </a:endParaRPr>
            </a:p>
          </p:txBody>
        </p:sp>
        <p:sp>
          <p:nvSpPr>
            <p:cNvPr id="250"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FontTx/>
                <a:buNone/>
              </a:pPr>
              <a:endParaRPr lang="ja-JP" altLang="en-US" dirty="0">
                <a:solidFill>
                  <a:srgbClr val="000000"/>
                </a:solidFill>
              </a:endParaRPr>
            </a:p>
          </p:txBody>
        </p:sp>
        <p:sp>
          <p:nvSpPr>
            <p:cNvPr id="251"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52"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FontTx/>
                <a:buNone/>
              </a:pPr>
              <a:endParaRPr lang="ja-JP" altLang="en-US" dirty="0">
                <a:solidFill>
                  <a:srgbClr val="000000"/>
                </a:solidFill>
              </a:endParaRPr>
            </a:p>
          </p:txBody>
        </p:sp>
        <p:sp>
          <p:nvSpPr>
            <p:cNvPr id="253"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54"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55"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56"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57"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58"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59"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60"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61"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62"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63"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64"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65"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66"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67"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68"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69"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FontTx/>
                <a:buNone/>
              </a:pPr>
              <a:endParaRPr lang="ja-JP" altLang="en-US" dirty="0">
                <a:solidFill>
                  <a:srgbClr val="000000"/>
                </a:solidFill>
              </a:endParaRPr>
            </a:p>
          </p:txBody>
        </p:sp>
        <p:sp>
          <p:nvSpPr>
            <p:cNvPr id="270"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FontTx/>
                <a:buNone/>
              </a:pPr>
              <a:endParaRPr lang="ja-JP" altLang="en-US" dirty="0">
                <a:solidFill>
                  <a:srgbClr val="000000"/>
                </a:solidFill>
              </a:endParaRPr>
            </a:p>
          </p:txBody>
        </p:sp>
        <p:sp>
          <p:nvSpPr>
            <p:cNvPr id="271"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FontTx/>
                <a:buNone/>
              </a:pPr>
              <a:endParaRPr lang="ja-JP" altLang="en-US" dirty="0">
                <a:solidFill>
                  <a:srgbClr val="000000"/>
                </a:solidFill>
              </a:endParaRPr>
            </a:p>
          </p:txBody>
        </p:sp>
        <p:grpSp>
          <p:nvGrpSpPr>
            <p:cNvPr id="272" name="Group 200"/>
            <p:cNvGrpSpPr>
              <a:grpSpLocks/>
            </p:cNvGrpSpPr>
            <p:nvPr/>
          </p:nvGrpSpPr>
          <p:grpSpPr bwMode="auto">
            <a:xfrm rot="7253297">
              <a:off x="9904436" y="4089397"/>
              <a:ext cx="227014" cy="180975"/>
              <a:chOff x="5504" y="8144"/>
              <a:chExt cx="291" cy="236"/>
            </a:xfrm>
          </p:grpSpPr>
          <p:sp>
            <p:nvSpPr>
              <p:cNvPr id="279"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80"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dirty="0">
                  <a:solidFill>
                    <a:srgbClr val="000000"/>
                  </a:solidFill>
                </a:endParaRPr>
              </a:p>
            </p:txBody>
          </p:sp>
        </p:grpSp>
        <p:grpSp>
          <p:nvGrpSpPr>
            <p:cNvPr id="273" name="Group 203"/>
            <p:cNvGrpSpPr>
              <a:grpSpLocks/>
            </p:cNvGrpSpPr>
            <p:nvPr/>
          </p:nvGrpSpPr>
          <p:grpSpPr bwMode="auto">
            <a:xfrm>
              <a:off x="10534666" y="5156181"/>
              <a:ext cx="223837" cy="180975"/>
              <a:chOff x="5504" y="8144"/>
              <a:chExt cx="291" cy="236"/>
            </a:xfrm>
          </p:grpSpPr>
          <p:sp>
            <p:nvSpPr>
              <p:cNvPr id="277"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78"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dirty="0">
                  <a:solidFill>
                    <a:srgbClr val="000000"/>
                  </a:solidFill>
                </a:endParaRPr>
              </a:p>
            </p:txBody>
          </p:sp>
        </p:grpSp>
        <p:sp>
          <p:nvSpPr>
            <p:cNvPr id="274"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75"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dirty="0">
                <a:solidFill>
                  <a:srgbClr val="000000"/>
                </a:solidFill>
              </a:endParaRPr>
            </a:p>
          </p:txBody>
        </p:sp>
        <p:sp>
          <p:nvSpPr>
            <p:cNvPr id="276"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FontTx/>
                <a:buNone/>
              </a:pPr>
              <a:endParaRPr lang="ja-JP" altLang="en-US" dirty="0">
                <a:solidFill>
                  <a:srgbClr val="000000"/>
                </a:solidFill>
              </a:endParaRPr>
            </a:p>
          </p:txBody>
        </p:sp>
      </p:grpSp>
      <p:pic>
        <p:nvPicPr>
          <p:cNvPr id="32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8428" t="30083" r="20328" b="39262"/>
          <a:stretch/>
        </p:blipFill>
        <p:spPr bwMode="auto">
          <a:xfrm>
            <a:off x="6609732" y="3821612"/>
            <a:ext cx="1255371" cy="83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 name="Rectangle 69"/>
          <p:cNvSpPr>
            <a:spLocks noChangeArrowheads="1"/>
          </p:cNvSpPr>
          <p:nvPr/>
        </p:nvSpPr>
        <p:spPr bwMode="auto">
          <a:xfrm>
            <a:off x="6355967" y="3439950"/>
            <a:ext cx="2115829" cy="493106"/>
          </a:xfrm>
          <a:prstGeom prst="rect">
            <a:avLst/>
          </a:prstGeom>
          <a:noFill/>
          <a:ln w="15875">
            <a:noFill/>
            <a:miter lim="800000"/>
            <a:headEnd/>
            <a:tailEnd/>
          </a:ln>
          <a:effectLst/>
        </p:spPr>
        <p:txBody>
          <a:bodyPr wrap="square">
            <a:noAutofit/>
          </a:bodyPr>
          <a:lstStyle/>
          <a:p>
            <a:pPr algn="l">
              <a:lnSpc>
                <a:spcPct val="120000"/>
              </a:lnSpc>
              <a:buFontTx/>
              <a:buNone/>
            </a:pPr>
            <a:r>
              <a:rPr lang="en-US" altLang="ja-JP" sz="1600" dirty="0" smtClean="0">
                <a:solidFill>
                  <a:srgbClr val="FFFFFF"/>
                </a:solidFill>
                <a:effectLst>
                  <a:outerShdw blurRad="38100" dist="38100" dir="2700000" algn="tl">
                    <a:srgbClr val="000000">
                      <a:alpha val="43137"/>
                    </a:srgbClr>
                  </a:outerShdw>
                </a:effectLst>
              </a:rPr>
              <a:t>CMB</a:t>
            </a:r>
            <a:r>
              <a:rPr lang="ja-JP" altLang="en-US" sz="1600" dirty="0" smtClean="0">
                <a:solidFill>
                  <a:srgbClr val="FFFFFF"/>
                </a:solidFill>
                <a:effectLst>
                  <a:outerShdw blurRad="38100" dist="38100" dir="2700000" algn="tl">
                    <a:srgbClr val="000000">
                      <a:alpha val="43137"/>
                    </a:srgbClr>
                  </a:outerShdw>
                </a:effectLst>
              </a:rPr>
              <a:t>偏光観測望遠鏡</a:t>
            </a:r>
            <a:endParaRPr lang="en-US" altLang="ja-JP" sz="1600" dirty="0" smtClean="0">
              <a:solidFill>
                <a:srgbClr val="FFFFFF"/>
              </a:solidFill>
              <a:effectLst>
                <a:outerShdw blurRad="38100" dist="38100" dir="2700000" algn="tl">
                  <a:srgbClr val="000000">
                    <a:alpha val="43137"/>
                  </a:srgbClr>
                </a:outerShdw>
              </a:effectLst>
            </a:endParaRPr>
          </a:p>
        </p:txBody>
      </p:sp>
      <p:sp>
        <p:nvSpPr>
          <p:cNvPr id="331" name="Rectangle 69"/>
          <p:cNvSpPr>
            <a:spLocks noChangeArrowheads="1"/>
          </p:cNvSpPr>
          <p:nvPr/>
        </p:nvSpPr>
        <p:spPr bwMode="auto">
          <a:xfrm>
            <a:off x="6480950" y="6016179"/>
            <a:ext cx="2115829" cy="389956"/>
          </a:xfrm>
          <a:prstGeom prst="rect">
            <a:avLst/>
          </a:prstGeom>
          <a:noFill/>
          <a:ln w="15875">
            <a:noFill/>
            <a:miter lim="800000"/>
            <a:headEnd/>
            <a:tailEnd/>
          </a:ln>
          <a:effectLst/>
        </p:spPr>
        <p:txBody>
          <a:bodyPr wrap="square">
            <a:noAutofit/>
          </a:bodyPr>
          <a:lstStyle/>
          <a:p>
            <a:pPr algn="l">
              <a:lnSpc>
                <a:spcPct val="120000"/>
              </a:lnSpc>
              <a:buFontTx/>
              <a:buNone/>
            </a:pPr>
            <a:r>
              <a:rPr lang="ja-JP" altLang="en-US" sz="1600" dirty="0">
                <a:solidFill>
                  <a:srgbClr val="FFFFFF"/>
                </a:solidFill>
                <a:effectLst>
                  <a:outerShdw blurRad="38100" dist="38100" dir="2700000" algn="tl">
                    <a:srgbClr val="000000">
                      <a:alpha val="43137"/>
                    </a:srgbClr>
                  </a:outerShdw>
                </a:effectLst>
              </a:rPr>
              <a:t>重力波</a:t>
            </a:r>
            <a:r>
              <a:rPr lang="ja-JP" altLang="en-US" sz="1600" dirty="0" smtClean="0">
                <a:solidFill>
                  <a:srgbClr val="FFFFFF"/>
                </a:solidFill>
                <a:effectLst>
                  <a:outerShdw blurRad="38100" dist="38100" dir="2700000" algn="tl">
                    <a:srgbClr val="000000">
                      <a:alpha val="43137"/>
                    </a:srgbClr>
                  </a:outerShdw>
                </a:effectLst>
              </a:rPr>
              <a:t>観測望遠鏡</a:t>
            </a:r>
            <a:endParaRPr lang="en-US" altLang="ja-JP" sz="1600" dirty="0" smtClean="0">
              <a:solidFill>
                <a:srgbClr val="FFFFFF"/>
              </a:solidFill>
              <a:effectLst>
                <a:outerShdw blurRad="38100" dist="38100" dir="2700000" algn="tl">
                  <a:srgbClr val="000000">
                    <a:alpha val="43137"/>
                  </a:srgbClr>
                </a:outerShdw>
              </a:effectLst>
            </a:endParaRPr>
          </a:p>
        </p:txBody>
      </p:sp>
      <p:sp>
        <p:nvSpPr>
          <p:cNvPr id="9" name="角丸四角形 8"/>
          <p:cNvSpPr/>
          <p:nvPr/>
        </p:nvSpPr>
        <p:spPr bwMode="auto">
          <a:xfrm>
            <a:off x="6364593" y="3433582"/>
            <a:ext cx="2046416" cy="366309"/>
          </a:xfrm>
          <a:prstGeom prst="roundRect">
            <a:avLst/>
          </a:prstGeom>
          <a:noFill/>
          <a:ln w="15875">
            <a:solidFill>
              <a:srgbClr val="FFFFFF"/>
            </a:solidFill>
            <a:miter lim="800000"/>
            <a:headEnd/>
            <a:tailEnd/>
          </a:ln>
          <a:effectLst/>
        </p:spPr>
        <p:txBody>
          <a:bodyPr wrap="square" rtlCol="0" anchor="ctr">
            <a:noAutofit/>
          </a:bodyPr>
          <a:lstStyle/>
          <a:p>
            <a:pPr algn="l">
              <a:lnSpc>
                <a:spcPct val="120000"/>
              </a:lnSpc>
              <a:buClr>
                <a:srgbClr val="003366"/>
              </a:buClr>
              <a:buSzPct val="70000"/>
              <a:buFont typeface="Wingdings" pitchFamily="2" charset="2"/>
              <a:buNone/>
            </a:pPr>
            <a:endParaRPr lang="ja-JP" altLang="en-US" sz="2000" dirty="0" smtClean="0">
              <a:solidFill>
                <a:srgbClr val="EAEAEA"/>
              </a:solidFill>
              <a:effectLst>
                <a:outerShdw blurRad="38100" dist="38100" dir="2700000" algn="tl">
                  <a:srgbClr val="000000">
                    <a:alpha val="43137"/>
                  </a:srgbClr>
                </a:outerShdw>
              </a:effectLst>
            </a:endParaRPr>
          </a:p>
        </p:txBody>
      </p:sp>
      <p:sp>
        <p:nvSpPr>
          <p:cNvPr id="332" name="角丸四角形 331"/>
          <p:cNvSpPr/>
          <p:nvPr/>
        </p:nvSpPr>
        <p:spPr bwMode="auto">
          <a:xfrm>
            <a:off x="6433080" y="6012662"/>
            <a:ext cx="2046416" cy="366309"/>
          </a:xfrm>
          <a:prstGeom prst="roundRect">
            <a:avLst/>
          </a:prstGeom>
          <a:noFill/>
          <a:ln w="15875">
            <a:solidFill>
              <a:srgbClr val="FFFFFF"/>
            </a:solidFill>
            <a:miter lim="800000"/>
            <a:headEnd/>
            <a:tailEnd/>
          </a:ln>
          <a:effectLst/>
        </p:spPr>
        <p:txBody>
          <a:bodyPr wrap="square" rtlCol="0" anchor="ctr">
            <a:noAutofit/>
          </a:bodyPr>
          <a:lstStyle/>
          <a:p>
            <a:pPr algn="l">
              <a:lnSpc>
                <a:spcPct val="120000"/>
              </a:lnSpc>
              <a:buClr>
                <a:srgbClr val="003366"/>
              </a:buClr>
              <a:buSzPct val="70000"/>
              <a:buFont typeface="Wingdings" pitchFamily="2" charset="2"/>
              <a:buNone/>
            </a:pPr>
            <a:endParaRPr lang="ja-JP" altLang="en-US" sz="2000" dirty="0" smtClean="0">
              <a:solidFill>
                <a:srgbClr val="EAEAEA"/>
              </a:solidFill>
              <a:effectLst>
                <a:outerShdw blurRad="38100" dist="38100" dir="2700000" algn="tl">
                  <a:srgbClr val="000000">
                    <a:alpha val="43137"/>
                  </a:srgbClr>
                </a:outerShdw>
              </a:effectLst>
            </a:endParaRPr>
          </a:p>
        </p:txBody>
      </p:sp>
      <p:sp>
        <p:nvSpPr>
          <p:cNvPr id="333" name="Rectangle 69"/>
          <p:cNvSpPr>
            <a:spLocks noChangeArrowheads="1"/>
          </p:cNvSpPr>
          <p:nvPr/>
        </p:nvSpPr>
        <p:spPr bwMode="auto">
          <a:xfrm>
            <a:off x="3303989" y="4977133"/>
            <a:ext cx="1598856" cy="420436"/>
          </a:xfrm>
          <a:prstGeom prst="rect">
            <a:avLst/>
          </a:prstGeom>
          <a:noFill/>
          <a:ln w="15875">
            <a:noFill/>
            <a:miter lim="800000"/>
            <a:headEnd/>
            <a:tailEnd/>
          </a:ln>
          <a:effectLst/>
        </p:spPr>
        <p:txBody>
          <a:bodyPr wrap="square">
            <a:noAutofit/>
          </a:bodyPr>
          <a:lstStyle/>
          <a:p>
            <a:pPr algn="l">
              <a:lnSpc>
                <a:spcPct val="120000"/>
              </a:lnSpc>
              <a:buFontTx/>
              <a:buNone/>
            </a:pPr>
            <a:r>
              <a:rPr lang="ja-JP" altLang="en-US" dirty="0" smtClean="0">
                <a:solidFill>
                  <a:srgbClr val="99FF99"/>
                </a:solidFill>
                <a:effectLst>
                  <a:outerShdw blurRad="38100" dist="38100" dir="2700000" algn="tl">
                    <a:srgbClr val="000000">
                      <a:alpha val="43137"/>
                    </a:srgbClr>
                  </a:outerShdw>
                </a:effectLst>
              </a:rPr>
              <a:t>重力波</a:t>
            </a:r>
            <a:endParaRPr lang="en-US" altLang="ja-JP" dirty="0" smtClean="0">
              <a:solidFill>
                <a:srgbClr val="99FF99"/>
              </a:solidFill>
              <a:effectLst>
                <a:outerShdw blurRad="38100" dist="38100" dir="2700000" algn="tl">
                  <a:srgbClr val="000000">
                    <a:alpha val="43137"/>
                  </a:srgbClr>
                </a:outerShdw>
              </a:effectLst>
            </a:endParaRPr>
          </a:p>
        </p:txBody>
      </p:sp>
      <p:sp>
        <p:nvSpPr>
          <p:cNvPr id="335" name="Rectangle 69">
            <a:hlinkClick r:id="rId3" action="ppaction://hlinkfile"/>
          </p:cNvPr>
          <p:cNvSpPr>
            <a:spLocks noChangeArrowheads="1"/>
          </p:cNvSpPr>
          <p:nvPr/>
        </p:nvSpPr>
        <p:spPr bwMode="auto">
          <a:xfrm>
            <a:off x="248666" y="1259942"/>
            <a:ext cx="4298186" cy="549753"/>
          </a:xfrm>
          <a:prstGeom prst="rect">
            <a:avLst/>
          </a:prstGeom>
          <a:noFill/>
          <a:ln w="15875">
            <a:noFill/>
            <a:miter lim="800000"/>
            <a:headEnd/>
            <a:tailEnd/>
          </a:ln>
          <a:effectLst/>
        </p:spPr>
        <p:txBody>
          <a:bodyPr wrap="square">
            <a:noAutofit/>
          </a:bodyPr>
          <a:lstStyle/>
          <a:p>
            <a:pPr algn="l">
              <a:lnSpc>
                <a:spcPct val="120000"/>
              </a:lnSpc>
              <a:buFontTx/>
              <a:buNone/>
            </a:pPr>
            <a:r>
              <a:rPr lang="en-US" altLang="ja-JP" dirty="0" smtClean="0">
                <a:solidFill>
                  <a:srgbClr val="FFFFFF"/>
                </a:solidFill>
                <a:effectLst>
                  <a:outerShdw blurRad="38100" dist="38100" dir="2700000" algn="tl">
                    <a:srgbClr val="000000">
                      <a:alpha val="43137"/>
                    </a:srgbClr>
                  </a:outerShdw>
                </a:effectLst>
              </a:rPr>
              <a:t>BICEP2, (POLARBEAR,…)</a:t>
            </a:r>
          </a:p>
        </p:txBody>
      </p:sp>
      <p:sp>
        <p:nvSpPr>
          <p:cNvPr id="337" name="Rectangle 69">
            <a:hlinkClick r:id="rId3" action="ppaction://hlinkfile"/>
          </p:cNvPr>
          <p:cNvSpPr>
            <a:spLocks noChangeArrowheads="1"/>
          </p:cNvSpPr>
          <p:nvPr/>
        </p:nvSpPr>
        <p:spPr bwMode="auto">
          <a:xfrm>
            <a:off x="5037978" y="1885283"/>
            <a:ext cx="3730080" cy="1039580"/>
          </a:xfrm>
          <a:prstGeom prst="rect">
            <a:avLst/>
          </a:prstGeom>
          <a:noFill/>
          <a:ln w="15875">
            <a:noFill/>
            <a:miter lim="800000"/>
            <a:headEnd/>
            <a:tailEnd/>
          </a:ln>
          <a:effectLst/>
        </p:spPr>
        <p:txBody>
          <a:bodyPr wrap="square">
            <a:noAutofit/>
          </a:bodyPr>
          <a:lstStyle/>
          <a:p>
            <a:pPr algn="l">
              <a:lnSpc>
                <a:spcPct val="120000"/>
              </a:lnSpc>
              <a:buFontTx/>
              <a:buNone/>
            </a:pPr>
            <a:r>
              <a:rPr lang="ja-JP" altLang="en-US" dirty="0" smtClean="0">
                <a:solidFill>
                  <a:srgbClr val="FFFFFF"/>
                </a:solidFill>
                <a:effectLst>
                  <a:outerShdw blurRad="38100" dist="38100" dir="2700000" algn="tl">
                    <a:srgbClr val="000000">
                      <a:alpha val="43137"/>
                    </a:srgbClr>
                  </a:outerShdw>
                </a:effectLst>
              </a:rPr>
              <a:t>重力波望遠鏡を用いた</a:t>
            </a:r>
            <a:endParaRPr lang="en-US" altLang="ja-JP" dirty="0" smtClean="0">
              <a:solidFill>
                <a:srgbClr val="FFFFFF"/>
              </a:solidFill>
              <a:effectLst>
                <a:outerShdw blurRad="38100" dist="38100" dir="2700000" algn="tl">
                  <a:srgbClr val="000000">
                    <a:alpha val="43137"/>
                  </a:srgbClr>
                </a:outerShdw>
              </a:effectLst>
            </a:endParaRPr>
          </a:p>
          <a:p>
            <a:pPr algn="l">
              <a:lnSpc>
                <a:spcPct val="120000"/>
              </a:lnSpc>
              <a:buFontTx/>
              <a:buNone/>
            </a:pPr>
            <a:r>
              <a:rPr lang="ja-JP" altLang="en-US" dirty="0" smtClean="0">
                <a:solidFill>
                  <a:srgbClr val="FFFF00"/>
                </a:solidFill>
                <a:effectLst>
                  <a:outerShdw blurRad="38100" dist="38100" dir="2700000" algn="tl">
                    <a:srgbClr val="000000">
                      <a:alpha val="43137"/>
                    </a:srgbClr>
                  </a:outerShdw>
                </a:effectLst>
              </a:rPr>
              <a:t> </a:t>
            </a:r>
            <a:r>
              <a:rPr lang="ja-JP" altLang="en-US" dirty="0" smtClean="0">
                <a:solidFill>
                  <a:srgbClr val="99FF99"/>
                </a:solidFill>
                <a:effectLst>
                  <a:outerShdw blurRad="38100" dist="38100" dir="2700000" algn="tl">
                    <a:srgbClr val="000000">
                      <a:alpha val="43137"/>
                    </a:srgbClr>
                  </a:outerShdw>
                </a:effectLst>
              </a:rPr>
              <a:t>宇宙背景重力波</a:t>
            </a:r>
            <a:r>
              <a:rPr lang="ja-JP" altLang="en-US" dirty="0" smtClean="0">
                <a:solidFill>
                  <a:srgbClr val="FFFFFF"/>
                </a:solidFill>
                <a:effectLst>
                  <a:outerShdw blurRad="38100" dist="38100" dir="2700000" algn="tl">
                    <a:srgbClr val="000000">
                      <a:alpha val="43137"/>
                    </a:srgbClr>
                  </a:outerShdw>
                </a:effectLst>
              </a:rPr>
              <a:t>の観測</a:t>
            </a:r>
            <a:r>
              <a:rPr lang="en-US" altLang="ja-JP" dirty="0" smtClean="0">
                <a:solidFill>
                  <a:srgbClr val="FFFFFF"/>
                </a:solidFill>
                <a:effectLst>
                  <a:outerShdw blurRad="38100" dist="38100" dir="2700000" algn="tl">
                    <a:srgbClr val="000000">
                      <a:alpha val="43137"/>
                    </a:srgbClr>
                  </a:outerShdw>
                </a:effectLst>
              </a:rPr>
              <a:t>.</a:t>
            </a:r>
          </a:p>
        </p:txBody>
      </p:sp>
      <p:sp>
        <p:nvSpPr>
          <p:cNvPr id="338" name="Rectangle 69">
            <a:hlinkClick r:id="rId3" action="ppaction://hlinkfile"/>
          </p:cNvPr>
          <p:cNvSpPr>
            <a:spLocks noChangeArrowheads="1"/>
          </p:cNvSpPr>
          <p:nvPr/>
        </p:nvSpPr>
        <p:spPr bwMode="auto">
          <a:xfrm>
            <a:off x="4765727" y="1259943"/>
            <a:ext cx="4274583" cy="558572"/>
          </a:xfrm>
          <a:prstGeom prst="rect">
            <a:avLst/>
          </a:prstGeom>
          <a:noFill/>
          <a:ln w="15875">
            <a:noFill/>
            <a:miter lim="800000"/>
            <a:headEnd/>
            <a:tailEnd/>
          </a:ln>
          <a:effectLst/>
        </p:spPr>
        <p:txBody>
          <a:bodyPr wrap="square">
            <a:noAutofit/>
          </a:bodyPr>
          <a:lstStyle/>
          <a:p>
            <a:pPr algn="l">
              <a:lnSpc>
                <a:spcPct val="120000"/>
              </a:lnSpc>
              <a:buFontTx/>
              <a:buNone/>
            </a:pPr>
            <a:r>
              <a:rPr lang="en-US" altLang="ja-JP" dirty="0" smtClean="0">
                <a:solidFill>
                  <a:srgbClr val="FFFFFF"/>
                </a:solidFill>
                <a:effectLst>
                  <a:outerShdw blurRad="38100" dist="38100" dir="2700000" algn="tl">
                    <a:srgbClr val="000000">
                      <a:alpha val="43137"/>
                    </a:srgbClr>
                  </a:outerShdw>
                </a:effectLst>
              </a:rPr>
              <a:t>DECIGO, (KAGRA, aLIGO,…)</a:t>
            </a:r>
          </a:p>
        </p:txBody>
      </p:sp>
    </p:spTree>
    <p:extLst>
      <p:ext uri="{BB962C8B-B14F-4D97-AF65-F5344CB8AC3E}">
        <p14:creationId xmlns:p14="http://schemas.microsoft.com/office/powerpoint/2010/main" val="612065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角丸四角形 234"/>
          <p:cNvSpPr/>
          <p:nvPr/>
        </p:nvSpPr>
        <p:spPr bwMode="auto">
          <a:xfrm>
            <a:off x="642910" y="2928934"/>
            <a:ext cx="3429024" cy="1571636"/>
          </a:xfrm>
          <a:prstGeom prst="roundRect">
            <a:avLst>
              <a:gd name="adj" fmla="val 4342"/>
            </a:avLst>
          </a:prstGeom>
          <a:solidFill>
            <a:srgbClr val="CCFFCC">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31522" name="Rectangle 2"/>
          <p:cNvSpPr>
            <a:spLocks noGrp="1" noChangeArrowheads="1"/>
          </p:cNvSpPr>
          <p:nvPr>
            <p:ph type="title"/>
          </p:nvPr>
        </p:nvSpPr>
        <p:spPr/>
        <p:txBody>
          <a:bodyPr/>
          <a:lstStyle/>
          <a:p>
            <a:r>
              <a:rPr lang="en-US" altLang="ja-JP" dirty="0" smtClean="0"/>
              <a:t>DECIGO Interferometer</a:t>
            </a:r>
            <a:endParaRPr lang="en-US" altLang="ja-JP" dirty="0"/>
          </a:p>
        </p:txBody>
      </p:sp>
      <p:sp>
        <p:nvSpPr>
          <p:cNvPr id="16"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18" name="Text Box 3"/>
          <p:cNvSpPr txBox="1">
            <a:spLocks noChangeArrowheads="1"/>
          </p:cNvSpPr>
          <p:nvPr/>
        </p:nvSpPr>
        <p:spPr bwMode="auto">
          <a:xfrm>
            <a:off x="509593" y="1740747"/>
            <a:ext cx="4848225" cy="830997"/>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Interferometer Unit: </a:t>
            </a:r>
          </a:p>
          <a:p>
            <a:pPr algn="l" rtl="0" fontAlgn="base">
              <a:lnSpc>
                <a:spcPct val="120000"/>
              </a:lnSpc>
              <a:spcBef>
                <a:spcPct val="0"/>
              </a:spcBef>
              <a:spcAft>
                <a:spcPct val="0"/>
              </a:spcAft>
              <a:buNone/>
            </a:pPr>
            <a:r>
              <a:rPr kumimoji="1" lang="en-US" altLang="ja-JP" sz="2000" b="1" kern="1200" dirty="0" smtClean="0">
                <a:solidFill>
                  <a:srgbClr val="FFFFFF"/>
                </a:solidFill>
                <a:latin typeface="+mj-lt"/>
                <a:ea typeface="ＭＳ Ｐゴシック" pitchFamily="50" charset="-128"/>
                <a:cs typeface="+mn-cs"/>
              </a:rPr>
              <a:t>   </a:t>
            </a:r>
            <a:r>
              <a:rPr kumimoji="1" lang="en-US" altLang="ja-JP" sz="2000" b="1" kern="1200" dirty="0" smtClean="0">
                <a:solidFill>
                  <a:schemeClr val="bg1">
                    <a:lumMod val="90000"/>
                  </a:schemeClr>
                </a:solidFill>
                <a:latin typeface="+mj-lt"/>
                <a:ea typeface="ＭＳ Ｐゴシック" pitchFamily="50" charset="-128"/>
                <a:cs typeface="+mn-cs"/>
              </a:rPr>
              <a:t>Differential </a:t>
            </a:r>
            <a:r>
              <a:rPr kumimoji="1" lang="en-US" altLang="ja-JP" sz="2000" b="1" kern="1200" dirty="0">
                <a:solidFill>
                  <a:schemeClr val="bg1">
                    <a:lumMod val="90000"/>
                  </a:schemeClr>
                </a:solidFill>
                <a:latin typeface="+mj-lt"/>
                <a:ea typeface="ＭＳ Ｐゴシック" pitchFamily="50" charset="-128"/>
                <a:cs typeface="+mn-cs"/>
              </a:rPr>
              <a:t>FP </a:t>
            </a:r>
            <a:r>
              <a:rPr kumimoji="1" lang="en-US" altLang="ja-JP" sz="2000" b="1" kern="1200" dirty="0" smtClean="0">
                <a:solidFill>
                  <a:schemeClr val="bg1">
                    <a:lumMod val="90000"/>
                  </a:schemeClr>
                </a:solidFill>
                <a:latin typeface="+mj-lt"/>
                <a:ea typeface="ＭＳ Ｐゴシック" pitchFamily="50" charset="-128"/>
                <a:cs typeface="+mn-cs"/>
              </a:rPr>
              <a:t>interferometer</a:t>
            </a:r>
            <a:endParaRPr kumimoji="1" lang="en-US" altLang="ja-JP" sz="2000" b="1" kern="1200" dirty="0">
              <a:solidFill>
                <a:schemeClr val="bg1">
                  <a:lumMod val="90000"/>
                </a:schemeClr>
              </a:solidFill>
              <a:latin typeface="+mj-lt"/>
              <a:ea typeface="ＭＳ Ｐゴシック" pitchFamily="50" charset="-128"/>
              <a:cs typeface="+mn-cs"/>
            </a:endParaRPr>
          </a:p>
        </p:txBody>
      </p:sp>
      <p:grpSp>
        <p:nvGrpSpPr>
          <p:cNvPr id="232" name="グループ化 231"/>
          <p:cNvGrpSpPr/>
          <p:nvPr/>
        </p:nvGrpSpPr>
        <p:grpSpPr>
          <a:xfrm>
            <a:off x="3590955" y="1196961"/>
            <a:ext cx="5338763" cy="5018121"/>
            <a:chOff x="3590955" y="1196961"/>
            <a:chExt cx="5338763" cy="5018121"/>
          </a:xfrm>
        </p:grpSpPr>
        <p:sp>
          <p:nvSpPr>
            <p:cNvPr id="114" name="Oval 137"/>
            <p:cNvSpPr>
              <a:spLocks noChangeArrowheads="1"/>
            </p:cNvSpPr>
            <p:nvPr/>
          </p:nvSpPr>
          <p:spPr bwMode="auto">
            <a:xfrm>
              <a:off x="3590955"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Oval 209"/>
            <p:cNvSpPr>
              <a:spLocks noChangeArrowheads="1"/>
            </p:cNvSpPr>
            <p:nvPr/>
          </p:nvSpPr>
          <p:spPr bwMode="auto">
            <a:xfrm>
              <a:off x="5354668" y="1196961"/>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Oval 210"/>
            <p:cNvSpPr>
              <a:spLocks noChangeArrowheads="1"/>
            </p:cNvSpPr>
            <p:nvPr/>
          </p:nvSpPr>
          <p:spPr bwMode="auto">
            <a:xfrm>
              <a:off x="7124730" y="4259249"/>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Freeform 5"/>
            <p:cNvSpPr>
              <a:spLocks/>
            </p:cNvSpPr>
            <p:nvPr/>
          </p:nvSpPr>
          <p:spPr bwMode="auto">
            <a:xfrm rot="14397729">
              <a:off x="6053168" y="372743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6"/>
            <p:cNvSpPr>
              <a:spLocks/>
            </p:cNvSpPr>
            <p:nvPr/>
          </p:nvSpPr>
          <p:spPr bwMode="auto">
            <a:xfrm rot="14397729" flipV="1">
              <a:off x="6184930" y="365441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7"/>
            <p:cNvSpPr>
              <a:spLocks/>
            </p:cNvSpPr>
            <p:nvPr/>
          </p:nvSpPr>
          <p:spPr bwMode="auto">
            <a:xfrm rot="14397729">
              <a:off x="6137305" y="3506773"/>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3" name="Rectangle 8"/>
            <p:cNvSpPr>
              <a:spLocks noChangeArrowheads="1"/>
            </p:cNvSpPr>
            <p:nvPr/>
          </p:nvSpPr>
          <p:spPr bwMode="auto">
            <a:xfrm rot="11744560">
              <a:off x="6373843" y="2201849"/>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 name="Rectangle 9"/>
            <p:cNvSpPr>
              <a:spLocks noChangeArrowheads="1"/>
            </p:cNvSpPr>
            <p:nvPr/>
          </p:nvSpPr>
          <p:spPr bwMode="auto">
            <a:xfrm rot="9888311">
              <a:off x="6130955" y="2193911"/>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10"/>
            <p:cNvSpPr>
              <a:spLocks noChangeArrowheads="1"/>
            </p:cNvSpPr>
            <p:nvPr/>
          </p:nvSpPr>
          <p:spPr bwMode="auto">
            <a:xfrm rot="10780961">
              <a:off x="6227793" y="19018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Line 11"/>
            <p:cNvSpPr>
              <a:spLocks noChangeShapeType="1"/>
            </p:cNvSpPr>
            <p:nvPr/>
          </p:nvSpPr>
          <p:spPr bwMode="auto">
            <a:xfrm rot="7209001" flipV="1">
              <a:off x="5557868" y="2105011"/>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Rectangle 12"/>
            <p:cNvSpPr>
              <a:spLocks noChangeArrowheads="1"/>
            </p:cNvSpPr>
            <p:nvPr/>
          </p:nvSpPr>
          <p:spPr bwMode="auto">
            <a:xfrm rot="7209001">
              <a:off x="6364318" y="1533511"/>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Freeform 13"/>
            <p:cNvSpPr>
              <a:spLocks/>
            </p:cNvSpPr>
            <p:nvPr/>
          </p:nvSpPr>
          <p:spPr bwMode="auto">
            <a:xfrm rot="7209001">
              <a:off x="6024593" y="236853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Line 14"/>
            <p:cNvSpPr>
              <a:spLocks noChangeShapeType="1"/>
            </p:cNvSpPr>
            <p:nvPr/>
          </p:nvSpPr>
          <p:spPr bwMode="auto">
            <a:xfrm rot="7209001">
              <a:off x="6083330" y="24717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5"/>
            <p:cNvSpPr>
              <a:spLocks noChangeShapeType="1"/>
            </p:cNvSpPr>
            <p:nvPr/>
          </p:nvSpPr>
          <p:spPr bwMode="auto">
            <a:xfrm rot="7209001">
              <a:off x="5970618" y="2411399"/>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1" name="Group 16"/>
            <p:cNvGrpSpPr>
              <a:grpSpLocks/>
            </p:cNvGrpSpPr>
            <p:nvPr/>
          </p:nvGrpSpPr>
          <p:grpSpPr bwMode="auto">
            <a:xfrm rot="7209001">
              <a:off x="5538818" y="2690798"/>
              <a:ext cx="600075" cy="495300"/>
              <a:chOff x="4785" y="11039"/>
              <a:chExt cx="829" cy="688"/>
            </a:xfrm>
          </p:grpSpPr>
          <p:sp>
            <p:nvSpPr>
              <p:cNvPr id="221"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5"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2" name="Freeform 22"/>
            <p:cNvSpPr>
              <a:spLocks/>
            </p:cNvSpPr>
            <p:nvPr/>
          </p:nvSpPr>
          <p:spPr bwMode="auto">
            <a:xfrm rot="9872463">
              <a:off x="5869018" y="24717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Freeform 23"/>
            <p:cNvSpPr>
              <a:spLocks/>
            </p:cNvSpPr>
            <p:nvPr/>
          </p:nvSpPr>
          <p:spPr bwMode="auto">
            <a:xfrm rot="7209001">
              <a:off x="5748368" y="2481248"/>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Arc 24"/>
            <p:cNvSpPr>
              <a:spLocks/>
            </p:cNvSpPr>
            <p:nvPr/>
          </p:nvSpPr>
          <p:spPr bwMode="auto">
            <a:xfrm rot="14146499">
              <a:off x="6054755" y="23605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5"/>
            <p:cNvSpPr>
              <a:spLocks/>
            </p:cNvSpPr>
            <p:nvPr/>
          </p:nvSpPr>
          <p:spPr bwMode="auto">
            <a:xfrm rot="271502" flipV="1">
              <a:off x="5770593" y="2198674"/>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6" name="Group 26"/>
            <p:cNvGrpSpPr>
              <a:grpSpLocks/>
            </p:cNvGrpSpPr>
            <p:nvPr/>
          </p:nvGrpSpPr>
          <p:grpSpPr bwMode="auto">
            <a:xfrm rot="7209001">
              <a:off x="5492780" y="2660636"/>
              <a:ext cx="600075" cy="500063"/>
              <a:chOff x="4785" y="11039"/>
              <a:chExt cx="829" cy="688"/>
            </a:xfrm>
          </p:grpSpPr>
          <p:sp>
            <p:nvSpPr>
              <p:cNvPr id="216"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7" name="Arc 32"/>
            <p:cNvSpPr>
              <a:spLocks/>
            </p:cNvSpPr>
            <p:nvPr/>
          </p:nvSpPr>
          <p:spPr bwMode="auto">
            <a:xfrm rot="9872463" flipH="1" flipV="1">
              <a:off x="5767418" y="246854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Arc 33"/>
            <p:cNvSpPr>
              <a:spLocks/>
            </p:cNvSpPr>
            <p:nvPr/>
          </p:nvSpPr>
          <p:spPr bwMode="auto">
            <a:xfrm rot="9872463">
              <a:off x="5840443" y="23304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4"/>
            <p:cNvSpPr>
              <a:spLocks/>
            </p:cNvSpPr>
            <p:nvPr/>
          </p:nvSpPr>
          <p:spPr bwMode="auto">
            <a:xfrm rot="9872463">
              <a:off x="6024593" y="231138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5"/>
            <p:cNvSpPr>
              <a:spLocks/>
            </p:cNvSpPr>
            <p:nvPr/>
          </p:nvSpPr>
          <p:spPr bwMode="auto">
            <a:xfrm rot="9872463" flipH="1" flipV="1">
              <a:off x="5957918" y="24288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Line 36"/>
            <p:cNvSpPr>
              <a:spLocks noChangeShapeType="1"/>
            </p:cNvSpPr>
            <p:nvPr/>
          </p:nvSpPr>
          <p:spPr bwMode="auto">
            <a:xfrm rot="9016332" flipV="1">
              <a:off x="6453218" y="203516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37"/>
            <p:cNvSpPr>
              <a:spLocks/>
            </p:cNvSpPr>
            <p:nvPr/>
          </p:nvSpPr>
          <p:spPr bwMode="auto">
            <a:xfrm rot="3616332">
              <a:off x="6429405" y="2368536"/>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Line 38"/>
            <p:cNvSpPr>
              <a:spLocks noChangeShapeType="1"/>
            </p:cNvSpPr>
            <p:nvPr/>
          </p:nvSpPr>
          <p:spPr bwMode="auto">
            <a:xfrm rot="3616332">
              <a:off x="6491318" y="24082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9"/>
            <p:cNvSpPr>
              <a:spLocks noChangeShapeType="1"/>
            </p:cNvSpPr>
            <p:nvPr/>
          </p:nvSpPr>
          <p:spPr bwMode="auto">
            <a:xfrm rot="3616332">
              <a:off x="6380193" y="2476486"/>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Freeform 40"/>
            <p:cNvSpPr>
              <a:spLocks/>
            </p:cNvSpPr>
            <p:nvPr/>
          </p:nvSpPr>
          <p:spPr bwMode="auto">
            <a:xfrm rot="3616332">
              <a:off x="6553230" y="2549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Line 41"/>
            <p:cNvSpPr>
              <a:spLocks noChangeShapeType="1"/>
            </p:cNvSpPr>
            <p:nvPr/>
          </p:nvSpPr>
          <p:spPr bwMode="auto">
            <a:xfrm rot="3616332">
              <a:off x="6594505" y="246219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2"/>
            <p:cNvSpPr>
              <a:spLocks noChangeShapeType="1"/>
            </p:cNvSpPr>
            <p:nvPr/>
          </p:nvSpPr>
          <p:spPr bwMode="auto">
            <a:xfrm rot="3616332">
              <a:off x="6707218" y="2638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3"/>
            <p:cNvSpPr>
              <a:spLocks noChangeShapeType="1"/>
            </p:cNvSpPr>
            <p:nvPr/>
          </p:nvSpPr>
          <p:spPr bwMode="auto">
            <a:xfrm rot="3616332">
              <a:off x="6380193" y="2825736"/>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44"/>
            <p:cNvSpPr>
              <a:spLocks/>
            </p:cNvSpPr>
            <p:nvPr/>
          </p:nvSpPr>
          <p:spPr bwMode="auto">
            <a:xfrm rot="17144832">
              <a:off x="6511955" y="269556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Freeform 45"/>
            <p:cNvSpPr>
              <a:spLocks/>
            </p:cNvSpPr>
            <p:nvPr/>
          </p:nvSpPr>
          <p:spPr bwMode="auto">
            <a:xfrm rot="6279794">
              <a:off x="6440518" y="2478073"/>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6"/>
            <p:cNvSpPr>
              <a:spLocks/>
            </p:cNvSpPr>
            <p:nvPr/>
          </p:nvSpPr>
          <p:spPr bwMode="auto">
            <a:xfrm rot="3616332">
              <a:off x="6332568" y="2482836"/>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Arc 47"/>
            <p:cNvSpPr>
              <a:spLocks/>
            </p:cNvSpPr>
            <p:nvPr/>
          </p:nvSpPr>
          <p:spPr bwMode="auto">
            <a:xfrm rot="10553830">
              <a:off x="6470680" y="2198674"/>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8"/>
            <p:cNvSpPr>
              <a:spLocks/>
            </p:cNvSpPr>
            <p:nvPr/>
          </p:nvSpPr>
          <p:spPr bwMode="auto">
            <a:xfrm rot="18278834" flipV="1">
              <a:off x="6186518" y="236536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4" name="Group 49"/>
            <p:cNvGrpSpPr>
              <a:grpSpLocks/>
            </p:cNvGrpSpPr>
            <p:nvPr/>
          </p:nvGrpSpPr>
          <p:grpSpPr bwMode="auto">
            <a:xfrm rot="3616332">
              <a:off x="6419880" y="2673336"/>
              <a:ext cx="600075" cy="503238"/>
              <a:chOff x="4785" y="11039"/>
              <a:chExt cx="829" cy="688"/>
            </a:xfrm>
          </p:grpSpPr>
          <p:sp>
            <p:nvSpPr>
              <p:cNvPr id="211"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5" name="Arc 55"/>
            <p:cNvSpPr>
              <a:spLocks/>
            </p:cNvSpPr>
            <p:nvPr/>
          </p:nvSpPr>
          <p:spPr bwMode="auto">
            <a:xfrm rot="6279794" flipH="1" flipV="1">
              <a:off x="6413530" y="2471723"/>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Arc 56"/>
            <p:cNvSpPr>
              <a:spLocks/>
            </p:cNvSpPr>
            <p:nvPr/>
          </p:nvSpPr>
          <p:spPr bwMode="auto">
            <a:xfrm rot="6279794">
              <a:off x="6330980" y="233996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7"/>
            <p:cNvSpPr>
              <a:spLocks/>
            </p:cNvSpPr>
            <p:nvPr/>
          </p:nvSpPr>
          <p:spPr bwMode="auto">
            <a:xfrm rot="6279794">
              <a:off x="6369080" y="231456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8"/>
            <p:cNvSpPr>
              <a:spLocks/>
            </p:cNvSpPr>
            <p:nvPr/>
          </p:nvSpPr>
          <p:spPr bwMode="auto">
            <a:xfrm rot="6279794" flipH="1" flipV="1">
              <a:off x="6434168" y="242886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Line 59"/>
            <p:cNvSpPr>
              <a:spLocks noChangeShapeType="1"/>
            </p:cNvSpPr>
            <p:nvPr/>
          </p:nvSpPr>
          <p:spPr bwMode="auto">
            <a:xfrm rot="7209001">
              <a:off x="5934105" y="192403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60"/>
            <p:cNvSpPr>
              <a:spLocks noChangeShapeType="1"/>
            </p:cNvSpPr>
            <p:nvPr/>
          </p:nvSpPr>
          <p:spPr bwMode="auto">
            <a:xfrm rot="14429284">
              <a:off x="6605618" y="1931973"/>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1" name="Group 61"/>
            <p:cNvGrpSpPr>
              <a:grpSpLocks/>
            </p:cNvGrpSpPr>
            <p:nvPr/>
          </p:nvGrpSpPr>
          <p:grpSpPr bwMode="auto">
            <a:xfrm rot="14462297">
              <a:off x="6792943" y="1941498"/>
              <a:ext cx="223838" cy="180975"/>
              <a:chOff x="5504" y="8144"/>
              <a:chExt cx="291" cy="236"/>
            </a:xfrm>
          </p:grpSpPr>
          <p:sp>
            <p:nvSpPr>
              <p:cNvPr id="209"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62" name="Group 64"/>
            <p:cNvGrpSpPr>
              <a:grpSpLocks/>
            </p:cNvGrpSpPr>
            <p:nvPr/>
          </p:nvGrpSpPr>
          <p:grpSpPr bwMode="auto">
            <a:xfrm rot="7209001">
              <a:off x="5526118" y="1951023"/>
              <a:ext cx="227013" cy="180975"/>
              <a:chOff x="5504" y="8144"/>
              <a:chExt cx="291" cy="236"/>
            </a:xfrm>
          </p:grpSpPr>
          <p:sp>
            <p:nvSpPr>
              <p:cNvPr id="207"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3" name="Rectangle 67"/>
            <p:cNvSpPr>
              <a:spLocks noChangeArrowheads="1"/>
            </p:cNvSpPr>
            <p:nvPr/>
          </p:nvSpPr>
          <p:spPr bwMode="auto">
            <a:xfrm rot="10780961">
              <a:off x="6224618" y="1900224"/>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4" name="Rectangle 68"/>
            <p:cNvSpPr>
              <a:spLocks noChangeArrowheads="1"/>
            </p:cNvSpPr>
            <p:nvPr/>
          </p:nvSpPr>
          <p:spPr bwMode="auto">
            <a:xfrm rot="9888311">
              <a:off x="6130955" y="2193911"/>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9"/>
            <p:cNvSpPr>
              <a:spLocks noChangeArrowheads="1"/>
            </p:cNvSpPr>
            <p:nvPr/>
          </p:nvSpPr>
          <p:spPr bwMode="auto">
            <a:xfrm rot="11744560">
              <a:off x="6373843" y="2201849"/>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70"/>
            <p:cNvSpPr>
              <a:spLocks noChangeArrowheads="1"/>
            </p:cNvSpPr>
            <p:nvPr/>
          </p:nvSpPr>
          <p:spPr bwMode="auto">
            <a:xfrm rot="17064441" flipH="1">
              <a:off x="7912130" y="4856148"/>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1"/>
            <p:cNvSpPr>
              <a:spLocks noChangeArrowheads="1"/>
            </p:cNvSpPr>
            <p:nvPr/>
          </p:nvSpPr>
          <p:spPr bwMode="auto">
            <a:xfrm rot="18920690" flipH="1">
              <a:off x="7797830" y="5068874"/>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2"/>
            <p:cNvSpPr>
              <a:spLocks noChangeArrowheads="1"/>
            </p:cNvSpPr>
            <p:nvPr/>
          </p:nvSpPr>
          <p:spPr bwMode="auto">
            <a:xfrm rot="18028040" flipH="1">
              <a:off x="8023255" y="5000611"/>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Line 73"/>
            <p:cNvSpPr>
              <a:spLocks noChangeShapeType="1"/>
            </p:cNvSpPr>
            <p:nvPr/>
          </p:nvSpPr>
          <p:spPr bwMode="auto">
            <a:xfrm flipH="1" flipV="1">
              <a:off x="7323168" y="5154599"/>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Rectangle 74"/>
            <p:cNvSpPr>
              <a:spLocks noChangeArrowheads="1"/>
            </p:cNvSpPr>
            <p:nvPr/>
          </p:nvSpPr>
          <p:spPr bwMode="auto">
            <a:xfrm flipH="1">
              <a:off x="8405843" y="5059349"/>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Freeform 75"/>
            <p:cNvSpPr>
              <a:spLocks/>
            </p:cNvSpPr>
            <p:nvPr/>
          </p:nvSpPr>
          <p:spPr bwMode="auto">
            <a:xfrm flipH="1">
              <a:off x="7597805" y="508316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Line 76"/>
            <p:cNvSpPr>
              <a:spLocks noChangeShapeType="1"/>
            </p:cNvSpPr>
            <p:nvPr/>
          </p:nvSpPr>
          <p:spPr bwMode="auto">
            <a:xfrm flipH="1">
              <a:off x="7600980" y="509109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7"/>
            <p:cNvSpPr>
              <a:spLocks noChangeShapeType="1"/>
            </p:cNvSpPr>
            <p:nvPr/>
          </p:nvSpPr>
          <p:spPr bwMode="auto">
            <a:xfrm flipH="1">
              <a:off x="7599393" y="5219686"/>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4" name="Group 78"/>
            <p:cNvGrpSpPr>
              <a:grpSpLocks/>
            </p:cNvGrpSpPr>
            <p:nvPr/>
          </p:nvGrpSpPr>
          <p:grpSpPr bwMode="auto">
            <a:xfrm flipH="1">
              <a:off x="6792943" y="4854561"/>
              <a:ext cx="600075" cy="495300"/>
              <a:chOff x="4785" y="11039"/>
              <a:chExt cx="829" cy="688"/>
            </a:xfrm>
          </p:grpSpPr>
          <p:sp>
            <p:nvSpPr>
              <p:cNvPr id="202"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5" name="Freeform 84"/>
            <p:cNvSpPr>
              <a:spLocks/>
            </p:cNvSpPr>
            <p:nvPr/>
          </p:nvSpPr>
          <p:spPr bwMode="auto">
            <a:xfrm rot="18936538" flipH="1">
              <a:off x="7364443" y="5049824"/>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Freeform 85"/>
            <p:cNvSpPr>
              <a:spLocks/>
            </p:cNvSpPr>
            <p:nvPr/>
          </p:nvSpPr>
          <p:spPr bwMode="auto">
            <a:xfrm flipH="1">
              <a:off x="7231093" y="504029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86"/>
            <p:cNvSpPr>
              <a:spLocks/>
            </p:cNvSpPr>
            <p:nvPr/>
          </p:nvSpPr>
          <p:spPr bwMode="auto">
            <a:xfrm rot="14662502" flipH="1">
              <a:off x="7483505" y="4824398"/>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7"/>
            <p:cNvSpPr>
              <a:spLocks/>
            </p:cNvSpPr>
            <p:nvPr/>
          </p:nvSpPr>
          <p:spPr bwMode="auto">
            <a:xfrm rot="6937498" flipH="1" flipV="1">
              <a:off x="7481918" y="5149836"/>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9" name="Group 88"/>
            <p:cNvGrpSpPr>
              <a:grpSpLocks/>
            </p:cNvGrpSpPr>
            <p:nvPr/>
          </p:nvGrpSpPr>
          <p:grpSpPr bwMode="auto">
            <a:xfrm flipH="1">
              <a:off x="6792943" y="4899011"/>
              <a:ext cx="600075" cy="500063"/>
              <a:chOff x="4785" y="11039"/>
              <a:chExt cx="829" cy="688"/>
            </a:xfrm>
          </p:grpSpPr>
          <p:sp>
            <p:nvSpPr>
              <p:cNvPr id="197"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0" name="Arc 94"/>
            <p:cNvSpPr>
              <a:spLocks/>
            </p:cNvSpPr>
            <p:nvPr/>
          </p:nvSpPr>
          <p:spPr bwMode="auto">
            <a:xfrm rot="18936538" flipV="1">
              <a:off x="7221568" y="4976799"/>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 name="Arc 95"/>
            <p:cNvSpPr>
              <a:spLocks/>
            </p:cNvSpPr>
            <p:nvPr/>
          </p:nvSpPr>
          <p:spPr bwMode="auto">
            <a:xfrm rot="18936538" flipH="1">
              <a:off x="7378730" y="498473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6"/>
            <p:cNvSpPr>
              <a:spLocks/>
            </p:cNvSpPr>
            <p:nvPr/>
          </p:nvSpPr>
          <p:spPr bwMode="auto">
            <a:xfrm rot="18936538" flipH="1">
              <a:off x="7631143" y="50847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7"/>
            <p:cNvSpPr>
              <a:spLocks/>
            </p:cNvSpPr>
            <p:nvPr/>
          </p:nvSpPr>
          <p:spPr bwMode="auto">
            <a:xfrm rot="18936538" flipV="1">
              <a:off x="7497793" y="50831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Line 98"/>
            <p:cNvSpPr>
              <a:spLocks noChangeShapeType="1"/>
            </p:cNvSpPr>
            <p:nvPr/>
          </p:nvSpPr>
          <p:spPr bwMode="auto">
            <a:xfrm rot="19792668" flipH="1" flipV="1">
              <a:off x="7864505" y="447038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Freeform 99"/>
            <p:cNvSpPr>
              <a:spLocks/>
            </p:cNvSpPr>
            <p:nvPr/>
          </p:nvSpPr>
          <p:spPr bwMode="auto">
            <a:xfrm rot="3592668" flipH="1">
              <a:off x="7802593" y="4732323"/>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Line 100"/>
            <p:cNvSpPr>
              <a:spLocks noChangeShapeType="1"/>
            </p:cNvSpPr>
            <p:nvPr/>
          </p:nvSpPr>
          <p:spPr bwMode="auto">
            <a:xfrm rot="3592668" flipH="1">
              <a:off x="7861330" y="477042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1"/>
            <p:cNvSpPr>
              <a:spLocks noChangeShapeType="1"/>
            </p:cNvSpPr>
            <p:nvPr/>
          </p:nvSpPr>
          <p:spPr bwMode="auto">
            <a:xfrm rot="3592668" flipH="1">
              <a:off x="7747030" y="4830748"/>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Freeform 102"/>
            <p:cNvSpPr>
              <a:spLocks/>
            </p:cNvSpPr>
            <p:nvPr/>
          </p:nvSpPr>
          <p:spPr bwMode="auto">
            <a:xfrm rot="3592668" flipH="1">
              <a:off x="7585105" y="4322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Line 103"/>
            <p:cNvSpPr>
              <a:spLocks noChangeShapeType="1"/>
            </p:cNvSpPr>
            <p:nvPr/>
          </p:nvSpPr>
          <p:spPr bwMode="auto">
            <a:xfrm rot="3592668" flipH="1">
              <a:off x="7712105" y="438307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4"/>
            <p:cNvSpPr>
              <a:spLocks noChangeShapeType="1"/>
            </p:cNvSpPr>
            <p:nvPr/>
          </p:nvSpPr>
          <p:spPr bwMode="auto">
            <a:xfrm rot="3592668" flipH="1">
              <a:off x="7742268" y="4416411"/>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5"/>
            <p:cNvSpPr>
              <a:spLocks noChangeShapeType="1"/>
            </p:cNvSpPr>
            <p:nvPr/>
          </p:nvSpPr>
          <p:spPr bwMode="auto">
            <a:xfrm rot="3592668" flipH="1">
              <a:off x="7413655" y="4602148"/>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Arc 106"/>
            <p:cNvSpPr>
              <a:spLocks/>
            </p:cNvSpPr>
            <p:nvPr/>
          </p:nvSpPr>
          <p:spPr bwMode="auto">
            <a:xfrm rot="11664170" flipH="1">
              <a:off x="7294593" y="40354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Freeform 107"/>
            <p:cNvSpPr>
              <a:spLocks/>
            </p:cNvSpPr>
            <p:nvPr/>
          </p:nvSpPr>
          <p:spPr bwMode="auto">
            <a:xfrm rot="929206" flipH="1">
              <a:off x="7647018" y="455293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8"/>
            <p:cNvSpPr>
              <a:spLocks/>
            </p:cNvSpPr>
            <p:nvPr/>
          </p:nvSpPr>
          <p:spPr bwMode="auto">
            <a:xfrm rot="3592668" flipH="1">
              <a:off x="7523193" y="4532298"/>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Arc 109"/>
            <p:cNvSpPr>
              <a:spLocks/>
            </p:cNvSpPr>
            <p:nvPr/>
          </p:nvSpPr>
          <p:spPr bwMode="auto">
            <a:xfrm rot="18255170" flipH="1">
              <a:off x="7831168" y="454499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10"/>
            <p:cNvSpPr>
              <a:spLocks/>
            </p:cNvSpPr>
            <p:nvPr/>
          </p:nvSpPr>
          <p:spPr bwMode="auto">
            <a:xfrm rot="10530167" flipH="1" flipV="1">
              <a:off x="7547005" y="4708511"/>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7" name="Group 111"/>
            <p:cNvGrpSpPr>
              <a:grpSpLocks/>
            </p:cNvGrpSpPr>
            <p:nvPr/>
          </p:nvGrpSpPr>
          <p:grpSpPr bwMode="auto">
            <a:xfrm rot="3592668" flipH="1">
              <a:off x="7243793" y="4094148"/>
              <a:ext cx="600075" cy="503238"/>
              <a:chOff x="4785" y="11039"/>
              <a:chExt cx="829" cy="688"/>
            </a:xfrm>
          </p:grpSpPr>
          <p:sp>
            <p:nvSpPr>
              <p:cNvPr id="192"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8" name="Arc 117"/>
            <p:cNvSpPr>
              <a:spLocks/>
            </p:cNvSpPr>
            <p:nvPr/>
          </p:nvSpPr>
          <p:spPr bwMode="auto">
            <a:xfrm rot="929206" flipV="1">
              <a:off x="7545418" y="441641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 name="Arc 118"/>
            <p:cNvSpPr>
              <a:spLocks/>
            </p:cNvSpPr>
            <p:nvPr/>
          </p:nvSpPr>
          <p:spPr bwMode="auto">
            <a:xfrm rot="929206" flipH="1">
              <a:off x="7616855" y="455611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9"/>
            <p:cNvSpPr>
              <a:spLocks/>
            </p:cNvSpPr>
            <p:nvPr/>
          </p:nvSpPr>
          <p:spPr bwMode="auto">
            <a:xfrm rot="929206" flipH="1">
              <a:off x="7801005" y="47862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20"/>
            <p:cNvSpPr>
              <a:spLocks/>
            </p:cNvSpPr>
            <p:nvPr/>
          </p:nvSpPr>
          <p:spPr bwMode="auto">
            <a:xfrm rot="929206" flipV="1">
              <a:off x="7735918" y="4670411"/>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Line 121"/>
            <p:cNvSpPr>
              <a:spLocks noChangeShapeType="1"/>
            </p:cNvSpPr>
            <p:nvPr/>
          </p:nvSpPr>
          <p:spPr bwMode="auto">
            <a:xfrm flipH="1">
              <a:off x="7793068" y="513396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2"/>
            <p:cNvSpPr>
              <a:spLocks noChangeShapeType="1"/>
            </p:cNvSpPr>
            <p:nvPr/>
          </p:nvSpPr>
          <p:spPr bwMode="auto">
            <a:xfrm rot="14379716" flipH="1">
              <a:off x="8124855" y="4549761"/>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4" name="Group 123"/>
            <p:cNvGrpSpPr>
              <a:grpSpLocks/>
            </p:cNvGrpSpPr>
            <p:nvPr/>
          </p:nvGrpSpPr>
          <p:grpSpPr bwMode="auto">
            <a:xfrm rot="14346703" flipH="1">
              <a:off x="8299480" y="4541823"/>
              <a:ext cx="223838" cy="180975"/>
              <a:chOff x="5504" y="8144"/>
              <a:chExt cx="291" cy="236"/>
            </a:xfrm>
          </p:grpSpPr>
          <p:sp>
            <p:nvSpPr>
              <p:cNvPr id="190"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5" name="Group 126"/>
            <p:cNvGrpSpPr>
              <a:grpSpLocks/>
            </p:cNvGrpSpPr>
            <p:nvPr/>
          </p:nvGrpSpPr>
          <p:grpSpPr bwMode="auto">
            <a:xfrm flipH="1">
              <a:off x="7654955" y="5632436"/>
              <a:ext cx="227013" cy="180975"/>
              <a:chOff x="5504" y="8144"/>
              <a:chExt cx="291" cy="236"/>
            </a:xfrm>
          </p:grpSpPr>
          <p:sp>
            <p:nvSpPr>
              <p:cNvPr id="188"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6" name="Rectangle 129"/>
            <p:cNvSpPr>
              <a:spLocks noChangeArrowheads="1"/>
            </p:cNvSpPr>
            <p:nvPr/>
          </p:nvSpPr>
          <p:spPr bwMode="auto">
            <a:xfrm rot="18028040" flipH="1">
              <a:off x="8021668" y="5002198"/>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Rectangle 130"/>
            <p:cNvSpPr>
              <a:spLocks noChangeArrowheads="1"/>
            </p:cNvSpPr>
            <p:nvPr/>
          </p:nvSpPr>
          <p:spPr bwMode="auto">
            <a:xfrm rot="18920690" flipH="1">
              <a:off x="7797830" y="5068874"/>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1"/>
            <p:cNvSpPr>
              <a:spLocks noChangeArrowheads="1"/>
            </p:cNvSpPr>
            <p:nvPr/>
          </p:nvSpPr>
          <p:spPr bwMode="auto">
            <a:xfrm rot="17064441" flipH="1">
              <a:off x="7912130" y="4856148"/>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2"/>
            <p:cNvSpPr>
              <a:spLocks noChangeArrowheads="1"/>
            </p:cNvSpPr>
            <p:nvPr/>
          </p:nvSpPr>
          <p:spPr bwMode="auto">
            <a:xfrm rot="4535559">
              <a:off x="4584730" y="4862498"/>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3"/>
            <p:cNvSpPr>
              <a:spLocks noChangeArrowheads="1"/>
            </p:cNvSpPr>
            <p:nvPr/>
          </p:nvSpPr>
          <p:spPr bwMode="auto">
            <a:xfrm rot="2679310">
              <a:off x="4697443" y="5073636"/>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4"/>
            <p:cNvSpPr>
              <a:spLocks noChangeArrowheads="1"/>
            </p:cNvSpPr>
            <p:nvPr/>
          </p:nvSpPr>
          <p:spPr bwMode="auto">
            <a:xfrm rot="3571960">
              <a:off x="4472018" y="5006961"/>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Line 135"/>
            <p:cNvSpPr>
              <a:spLocks noChangeShapeType="1"/>
            </p:cNvSpPr>
            <p:nvPr/>
          </p:nvSpPr>
          <p:spPr bwMode="auto">
            <a:xfrm flipV="1">
              <a:off x="3871268" y="5153690"/>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Rectangle 136"/>
            <p:cNvSpPr>
              <a:spLocks noChangeArrowheads="1"/>
            </p:cNvSpPr>
            <p:nvPr/>
          </p:nvSpPr>
          <p:spPr bwMode="auto">
            <a:xfrm>
              <a:off x="3778280" y="5106643"/>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4857780" y="508951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4864130" y="509586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4867305" y="522603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8" name="Group 141"/>
            <p:cNvGrpSpPr>
              <a:grpSpLocks/>
            </p:cNvGrpSpPr>
            <p:nvPr/>
          </p:nvGrpSpPr>
          <p:grpSpPr bwMode="auto">
            <a:xfrm>
              <a:off x="5141943" y="4906949"/>
              <a:ext cx="600075" cy="500063"/>
              <a:chOff x="4785" y="11039"/>
              <a:chExt cx="829" cy="688"/>
            </a:xfrm>
          </p:grpSpPr>
          <p:sp>
            <p:nvSpPr>
              <p:cNvPr id="183"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6"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5059393" y="5065699"/>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5057805" y="5219686"/>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4953030" y="5056174"/>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5251480" y="5065699"/>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4853018" y="5046649"/>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4760943" y="4830748"/>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4760943" y="51561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7213630" y="497044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7383493" y="495616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7210455" y="4967274"/>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7205693" y="534192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6797705" y="489742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5153055" y="4976799"/>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5151468" y="496251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5141943" y="5348274"/>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5235605" y="4903773"/>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4960968" y="4981561"/>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4805393" y="499108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4764118" y="509109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4895880" y="508951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4623135" y="4709470"/>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4654580" y="473708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4605368" y="4773598"/>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4719668" y="483551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43" name="Group 171"/>
            <p:cNvGrpSpPr>
              <a:grpSpLocks/>
            </p:cNvGrpSpPr>
            <p:nvPr/>
          </p:nvGrpSpPr>
          <p:grpSpPr bwMode="auto">
            <a:xfrm rot="18007332">
              <a:off x="4667280" y="4086211"/>
              <a:ext cx="600075" cy="500063"/>
              <a:chOff x="4785" y="11039"/>
              <a:chExt cx="829" cy="688"/>
            </a:xfrm>
          </p:grpSpPr>
          <p:sp>
            <p:nvSpPr>
              <p:cNvPr id="178"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4171980" y="3673461"/>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4302155" y="3751248"/>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4670455" y="4559286"/>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4379943" y="3519473"/>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4559330" y="4537061"/>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4413280" y="4549761"/>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4694268" y="4711686"/>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5810280" y="2544748"/>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5937280" y="2455848"/>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5643593" y="2632061"/>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5964268" y="2820973"/>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5515005" y="2689211"/>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4781580" y="4327511"/>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4822855" y="438783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4540280" y="4635423"/>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4933980" y="4606911"/>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4738718" y="4040174"/>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4638705" y="4421174"/>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4567268" y="4560874"/>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4594255" y="4792649"/>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4657755" y="4676761"/>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4740305" y="5140311"/>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4411693" y="4556111"/>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67" name="Group 200"/>
            <p:cNvGrpSpPr>
              <a:grpSpLocks/>
            </p:cNvGrpSpPr>
            <p:nvPr/>
          </p:nvGrpSpPr>
          <p:grpSpPr bwMode="auto">
            <a:xfrm rot="7253297">
              <a:off x="3994180" y="4571986"/>
              <a:ext cx="227013" cy="180975"/>
              <a:chOff x="5504" y="8144"/>
              <a:chExt cx="291" cy="236"/>
            </a:xfrm>
          </p:grpSpPr>
          <p:sp>
            <p:nvSpPr>
              <p:cNvPr id="176"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68" name="Group 203"/>
            <p:cNvGrpSpPr>
              <a:grpSpLocks/>
            </p:cNvGrpSpPr>
            <p:nvPr/>
          </p:nvGrpSpPr>
          <p:grpSpPr bwMode="auto">
            <a:xfrm>
              <a:off x="4624418" y="5638786"/>
              <a:ext cx="223838" cy="180975"/>
              <a:chOff x="5504" y="8144"/>
              <a:chExt cx="291" cy="236"/>
            </a:xfrm>
          </p:grpSpPr>
          <p:sp>
            <p:nvSpPr>
              <p:cNvPr id="174"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4470430" y="5006961"/>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4697443" y="5073636"/>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4584730" y="4860911"/>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Text Box 211"/>
            <p:cNvSpPr txBox="1">
              <a:spLocks noChangeArrowheads="1"/>
            </p:cNvSpPr>
            <p:nvPr/>
          </p:nvSpPr>
          <p:spPr bwMode="auto">
            <a:xfrm>
              <a:off x="3636993" y="5264136"/>
              <a:ext cx="957262" cy="28575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Laser</a:t>
              </a:r>
            </a:p>
          </p:txBody>
        </p:sp>
        <p:sp>
          <p:nvSpPr>
            <p:cNvPr id="227" name="Text Box 212"/>
            <p:cNvSpPr txBox="1">
              <a:spLocks noChangeArrowheads="1"/>
            </p:cNvSpPr>
            <p:nvPr/>
          </p:nvSpPr>
          <p:spPr bwMode="auto">
            <a:xfrm>
              <a:off x="3929093" y="5489561"/>
              <a:ext cx="800100" cy="423862"/>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Photo-</a:t>
              </a:r>
            </a:p>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detector</a:t>
              </a:r>
            </a:p>
          </p:txBody>
        </p:sp>
        <p:sp>
          <p:nvSpPr>
            <p:cNvPr id="228" name="Text Box 214"/>
            <p:cNvSpPr txBox="1">
              <a:spLocks noChangeArrowheads="1"/>
            </p:cNvSpPr>
            <p:nvPr/>
          </p:nvSpPr>
          <p:spPr bwMode="auto">
            <a:xfrm>
              <a:off x="5632468" y="4500570"/>
              <a:ext cx="1582738"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1000km</a:t>
              </a:r>
            </a:p>
            <a:p>
              <a:pPr algn="just" rtl="0" fontAlgn="base">
                <a:spcBef>
                  <a:spcPct val="0"/>
                </a:spcBef>
                <a:spcAft>
                  <a:spcPct val="0"/>
                </a:spcAft>
                <a:buNone/>
              </a:pPr>
              <a:r>
                <a:rPr kumimoji="1" lang="en-US" altLang="ja-JP" sz="1600" b="1" kern="1200" dirty="0" smtClean="0">
                  <a:solidFill>
                    <a:srgbClr val="CCFFCC"/>
                  </a:solidFill>
                  <a:latin typeface="+mj-lt"/>
                  <a:ea typeface="ＭＳ Ｐゴシック" pitchFamily="50" charset="-128"/>
                  <a:cs typeface="+mn-cs"/>
                </a:rPr>
                <a:t>Arm </a:t>
              </a:r>
              <a:r>
                <a:rPr kumimoji="1" lang="en-US" altLang="ja-JP" sz="1600" b="1" kern="1200" dirty="0">
                  <a:solidFill>
                    <a:srgbClr val="CCFFCC"/>
                  </a:solidFill>
                  <a:latin typeface="+mj-lt"/>
                  <a:ea typeface="ＭＳ Ｐゴシック" pitchFamily="50" charset="-128"/>
                  <a:cs typeface="+mn-cs"/>
                </a:rPr>
                <a:t>cavity</a:t>
              </a:r>
            </a:p>
          </p:txBody>
        </p:sp>
        <p:sp>
          <p:nvSpPr>
            <p:cNvPr id="229" name="Text Box 215"/>
            <p:cNvSpPr txBox="1">
              <a:spLocks noChangeArrowheads="1"/>
            </p:cNvSpPr>
            <p:nvPr/>
          </p:nvSpPr>
          <p:spPr bwMode="auto">
            <a:xfrm>
              <a:off x="5143504" y="5811857"/>
              <a:ext cx="1943100" cy="403225"/>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600" b="1" kern="1200" dirty="0">
                  <a:solidFill>
                    <a:srgbClr val="FFCCFF"/>
                  </a:solidFill>
                  <a:latin typeface="+mj-lt"/>
                  <a:ea typeface="ＭＳ Ｐゴシック" pitchFamily="50" charset="-128"/>
                  <a:cs typeface="+mn-cs"/>
                </a:rPr>
                <a:t>Drag-free S/C</a:t>
              </a:r>
            </a:p>
          </p:txBody>
        </p:sp>
        <p:sp>
          <p:nvSpPr>
            <p:cNvPr id="230" name="Text Box 216"/>
            <p:cNvSpPr txBox="1">
              <a:spLocks noChangeArrowheads="1"/>
            </p:cNvSpPr>
            <p:nvPr/>
          </p:nvSpPr>
          <p:spPr bwMode="auto">
            <a:xfrm rot="17950394">
              <a:off x="4408785" y="3176419"/>
              <a:ext cx="1543050" cy="368300"/>
            </a:xfrm>
            <a:prstGeom prst="rect">
              <a:avLst/>
            </a:prstGeom>
            <a:noFill/>
            <a:ln w="9525">
              <a:noFill/>
              <a:miter lim="800000"/>
              <a:headEnd/>
              <a:tailEnd/>
            </a:ln>
          </p:spPr>
          <p:txBody>
            <a:bodyPr lIns="74295" tIns="8890" rIns="74295" bIns="8890"/>
            <a:lstStyle/>
            <a:p>
              <a:pPr algn="just" rtl="0" fontAlgn="base">
                <a:spcBef>
                  <a:spcPct val="0"/>
                </a:spcBef>
                <a:spcAft>
                  <a:spcPct val="0"/>
                </a:spcAft>
                <a:buNone/>
              </a:pPr>
              <a:r>
                <a:rPr kumimoji="1" lang="en-US" altLang="ja-JP" sz="1600" b="1" kern="1200" dirty="0">
                  <a:solidFill>
                    <a:srgbClr val="CCFFCC"/>
                  </a:solidFill>
                  <a:latin typeface="+mj-lt"/>
                  <a:ea typeface="ＭＳ Ｐゴシック" pitchFamily="50" charset="-128"/>
                  <a:cs typeface="+mn-cs"/>
                </a:rPr>
                <a:t>Arm cavity</a:t>
              </a:r>
            </a:p>
          </p:txBody>
        </p:sp>
        <p:sp>
          <p:nvSpPr>
            <p:cNvPr id="231" name="Text Box 218"/>
            <p:cNvSpPr txBox="1">
              <a:spLocks noChangeArrowheads="1"/>
            </p:cNvSpPr>
            <p:nvPr/>
          </p:nvSpPr>
          <p:spPr bwMode="auto">
            <a:xfrm>
              <a:off x="4760943" y="5314936"/>
              <a:ext cx="722312" cy="319087"/>
            </a:xfrm>
            <a:prstGeom prst="rect">
              <a:avLst/>
            </a:prstGeom>
            <a:noFill/>
            <a:ln w="9525">
              <a:noFill/>
              <a:miter lim="800000"/>
              <a:headEnd/>
              <a:tailEnd/>
            </a:ln>
          </p:spPr>
          <p:txBody>
            <a:bodyPr/>
            <a:lstStyle/>
            <a:p>
              <a:pPr algn="just" rtl="0" fontAlgn="base">
                <a:spcBef>
                  <a:spcPct val="0"/>
                </a:spcBef>
                <a:spcAft>
                  <a:spcPct val="0"/>
                </a:spcAft>
                <a:buNone/>
              </a:pPr>
              <a:r>
                <a:rPr kumimoji="1" lang="en-US" altLang="ja-JP" sz="1200" b="1" kern="1200" dirty="0">
                  <a:solidFill>
                    <a:srgbClr val="FFFFFF"/>
                  </a:solidFill>
                  <a:latin typeface="Arial" charset="0"/>
                  <a:ea typeface="ＭＳ Ｐゴシック" pitchFamily="50" charset="-128"/>
                  <a:cs typeface="+mn-cs"/>
                </a:rPr>
                <a:t>Mirror</a:t>
              </a:r>
            </a:p>
          </p:txBody>
        </p:sp>
      </p:grpSp>
      <p:sp>
        <p:nvSpPr>
          <p:cNvPr id="233" name="Text Box 3"/>
          <p:cNvSpPr txBox="1">
            <a:spLocks noChangeArrowheads="1"/>
          </p:cNvSpPr>
          <p:nvPr/>
        </p:nvSpPr>
        <p:spPr bwMode="auto">
          <a:xfrm>
            <a:off x="723907" y="2939460"/>
            <a:ext cx="3705217" cy="1569660"/>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dirty="0" smtClean="0">
                <a:solidFill>
                  <a:srgbClr val="FFFFFF"/>
                </a:solidFill>
                <a:latin typeface="+mj-lt"/>
                <a:ea typeface="ＭＳ Ｐゴシック" pitchFamily="50" charset="-128"/>
              </a:rPr>
              <a:t>Baseline</a:t>
            </a:r>
            <a:r>
              <a:rPr kumimoji="1" lang="en-US" altLang="ja-JP" sz="2000" kern="1200" dirty="0" smtClean="0">
                <a:solidFill>
                  <a:srgbClr val="FFFFFF"/>
                </a:solidFill>
                <a:latin typeface="+mj-lt"/>
                <a:ea typeface="ＭＳ Ｐゴシック" pitchFamily="50" charset="-128"/>
              </a:rPr>
              <a:t> </a:t>
            </a:r>
            <a:r>
              <a:rPr kumimoji="1" lang="en-US" altLang="ja-JP" sz="2000" kern="1200" dirty="0">
                <a:solidFill>
                  <a:srgbClr val="FFFFFF"/>
                </a:solidFill>
                <a:latin typeface="+mj-lt"/>
                <a:ea typeface="ＭＳ Ｐゴシック" pitchFamily="50" charset="-128"/>
              </a:rPr>
              <a:t>length: </a:t>
            </a:r>
            <a:r>
              <a:rPr kumimoji="1" lang="en-US" altLang="ja-JP" sz="2000" kern="1200" dirty="0" smtClean="0">
                <a:solidFill>
                  <a:srgbClr val="FFFFFF"/>
                </a:solidFill>
                <a:latin typeface="+mj-lt"/>
                <a:ea typeface="ＭＳ Ｐゴシック" pitchFamily="50" charset="-128"/>
              </a:rPr>
              <a:t>   </a:t>
            </a:r>
            <a:r>
              <a:rPr kumimoji="1" lang="en-US" altLang="ja-JP" sz="2000" kern="1200" dirty="0" smtClean="0">
                <a:solidFill>
                  <a:srgbClr val="CCFFCC"/>
                </a:solidFill>
                <a:latin typeface="+mj-lt"/>
                <a:ea typeface="ＭＳ Ｐゴシック" pitchFamily="50" charset="-128"/>
              </a:rPr>
              <a:t>1000 </a:t>
            </a:r>
            <a:r>
              <a:rPr kumimoji="1" lang="en-US" altLang="ja-JP" sz="2000" kern="1200" dirty="0">
                <a:solidFill>
                  <a:srgbClr val="CCFFCC"/>
                </a:solidFill>
                <a:latin typeface="+mj-lt"/>
                <a:ea typeface="ＭＳ Ｐゴシック" pitchFamily="50" charset="-128"/>
              </a:rPr>
              <a:t>km</a:t>
            </a:r>
          </a:p>
          <a:p>
            <a:pPr algn="l" rtl="0" fontAlgn="base">
              <a:lnSpc>
                <a:spcPct val="120000"/>
              </a:lnSpc>
              <a:spcBef>
                <a:spcPct val="0"/>
              </a:spcBef>
              <a:spcAft>
                <a:spcPct val="0"/>
              </a:spcAft>
              <a:buNone/>
            </a:pPr>
            <a:r>
              <a:rPr kumimoji="1" lang="en-US" altLang="ja-JP" sz="2000" kern="1200" dirty="0" smtClean="0">
                <a:solidFill>
                  <a:srgbClr val="FFFFFF"/>
                </a:solidFill>
                <a:latin typeface="+mj-lt"/>
                <a:ea typeface="ＭＳ Ｐゴシック" pitchFamily="50" charset="-128"/>
              </a:rPr>
              <a:t>3 S/C  formation flight</a:t>
            </a:r>
          </a:p>
          <a:p>
            <a:pPr algn="l" rtl="0" fontAlgn="base">
              <a:lnSpc>
                <a:spcPct val="120000"/>
              </a:lnSpc>
              <a:spcBef>
                <a:spcPct val="0"/>
              </a:spcBef>
              <a:spcAft>
                <a:spcPct val="0"/>
              </a:spcAft>
              <a:buNone/>
            </a:pPr>
            <a:r>
              <a:rPr lang="en-US" altLang="ja-JP" sz="2000" dirty="0" smtClean="0">
                <a:solidFill>
                  <a:srgbClr val="FFFFFF"/>
                </a:solidFill>
                <a:latin typeface="+mj-lt"/>
                <a:ea typeface="ＭＳ Ｐゴシック" pitchFamily="50" charset="-128"/>
              </a:rPr>
              <a:t>      3 FP interferometers</a:t>
            </a:r>
            <a:endParaRPr kumimoji="1" lang="en-US" altLang="ja-JP" sz="2000" kern="1200" dirty="0" smtClean="0">
              <a:solidFill>
                <a:srgbClr val="CCFFCC"/>
              </a:solidFill>
              <a:latin typeface="+mj-lt"/>
              <a:ea typeface="ＭＳ Ｐゴシック" pitchFamily="50" charset="-128"/>
            </a:endParaRPr>
          </a:p>
          <a:p>
            <a:pPr algn="l" rtl="0" fontAlgn="base">
              <a:lnSpc>
                <a:spcPct val="120000"/>
              </a:lnSpc>
              <a:spcBef>
                <a:spcPct val="0"/>
              </a:spcBef>
              <a:spcAft>
                <a:spcPct val="0"/>
              </a:spcAft>
              <a:buNone/>
            </a:pPr>
            <a:r>
              <a:rPr kumimoji="1" lang="en-US" altLang="ja-JP" sz="2000" kern="1200" dirty="0" smtClean="0">
                <a:solidFill>
                  <a:srgbClr val="FFFFFF"/>
                </a:solidFill>
                <a:latin typeface="+mj-lt"/>
                <a:ea typeface="ＭＳ Ｐゴシック" pitchFamily="50" charset="-128"/>
              </a:rPr>
              <a:t>      Drag-free control</a:t>
            </a:r>
            <a:endParaRPr kumimoji="1" lang="en-US" altLang="ja-JP" sz="2000" kern="1200" dirty="0">
              <a:solidFill>
                <a:srgbClr val="CCFFCC"/>
              </a:solidFill>
              <a:latin typeface="+mj-lt"/>
              <a:ea typeface="ＭＳ Ｐゴシック"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32" name="Rectangle 76"/>
          <p:cNvSpPr>
            <a:spLocks noChangeArrowheads="1"/>
          </p:cNvSpPr>
          <p:nvPr/>
        </p:nvSpPr>
        <p:spPr bwMode="auto">
          <a:xfrm>
            <a:off x="214282" y="4143381"/>
            <a:ext cx="3071834" cy="1071570"/>
          </a:xfrm>
          <a:prstGeom prst="rect">
            <a:avLst/>
          </a:prstGeom>
          <a:solidFill>
            <a:srgbClr val="CCFFCC">
              <a:alpha val="20000"/>
            </a:srgbClr>
          </a:solidFill>
          <a:ln w="9525">
            <a:noFill/>
            <a:miter lim="800000"/>
            <a:headEnd/>
            <a:tailEnd/>
          </a:ln>
          <a:effectLst/>
        </p:spPr>
        <p:txBody>
          <a:bodyPr wrap="none" anchor="ct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37" name="Rectangle 76"/>
          <p:cNvSpPr>
            <a:spLocks noChangeArrowheads="1"/>
          </p:cNvSpPr>
          <p:nvPr/>
        </p:nvSpPr>
        <p:spPr bwMode="auto">
          <a:xfrm>
            <a:off x="214282" y="5214950"/>
            <a:ext cx="8696355" cy="1221761"/>
          </a:xfrm>
          <a:prstGeom prst="rect">
            <a:avLst/>
          </a:prstGeom>
          <a:solidFill>
            <a:srgbClr val="CCFFCC">
              <a:alpha val="20000"/>
            </a:srgbClr>
          </a:solidFill>
          <a:ln w="9525">
            <a:noFill/>
            <a:miter lim="800000"/>
            <a:headEnd/>
            <a:tailEnd/>
          </a:ln>
          <a:effectLst/>
        </p:spPr>
        <p:txBody>
          <a:bodyPr wrap="none" anchor="ctr"/>
          <a:lstStyle/>
          <a:p>
            <a:pPr algn="l" rtl="0" fontAlgn="base">
              <a:spcBef>
                <a:spcPct val="0"/>
              </a:spcBef>
              <a:spcAft>
                <a:spcPct val="0"/>
              </a:spcAft>
              <a:buNone/>
            </a:pPr>
            <a:endParaRPr kumimoji="1" lang="ja-JP" altLang="en-US" kern="1200" dirty="0">
              <a:solidFill>
                <a:srgbClr val="000000"/>
              </a:solidFill>
              <a:latin typeface="Arial" charset="0"/>
              <a:ea typeface="ＭＳ Ｐゴシック" pitchFamily="50" charset="-128"/>
              <a:cs typeface="+mn-cs"/>
            </a:endParaRPr>
          </a:p>
        </p:txBody>
      </p:sp>
      <p:sp>
        <p:nvSpPr>
          <p:cNvPr id="96298" name="AutoShape 42"/>
          <p:cNvSpPr>
            <a:spLocks noChangeArrowheads="1"/>
          </p:cNvSpPr>
          <p:nvPr/>
        </p:nvSpPr>
        <p:spPr bwMode="auto">
          <a:xfrm>
            <a:off x="260339" y="5449907"/>
            <a:ext cx="1490684" cy="908050"/>
          </a:xfrm>
          <a:prstGeom prst="roundRect">
            <a:avLst>
              <a:gd name="adj" fmla="val 16667"/>
            </a:avLst>
          </a:prstGeom>
          <a:solidFill>
            <a:srgbClr val="333333">
              <a:alpha val="50000"/>
            </a:srgbClr>
          </a:solidFill>
          <a:ln w="3175">
            <a:solidFill>
              <a:srgbClr val="B2B2B2"/>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smtClean="0">
                <a:solidFill>
                  <a:srgbClr val="CCFFCC"/>
                </a:solidFill>
                <a:latin typeface="Arial" charset="0"/>
                <a:ea typeface="ＭＳ Ｐゴシック" pitchFamily="50" charset="-128"/>
                <a:cs typeface="+mn-cs"/>
              </a:rPr>
              <a:t>Detector</a:t>
            </a:r>
            <a:endParaRPr kumimoji="1" lang="en-US" altLang="ja-JP" sz="1300" b="1" kern="1200" dirty="0">
              <a:solidFill>
                <a:srgbClr val="CCFFCC"/>
              </a:solidFill>
              <a:latin typeface="Arial" charset="0"/>
              <a:ea typeface="ＭＳ Ｐゴシック" pitchFamily="50" charset="-128"/>
              <a:cs typeface="+mn-cs"/>
            </a:endParaRPr>
          </a:p>
          <a:p>
            <a:pPr algn="ctr" rtl="0" fontAlgn="base">
              <a:lnSpc>
                <a:spcPct val="80000"/>
              </a:lnSpc>
              <a:spcBef>
                <a:spcPct val="0"/>
              </a:spcBef>
              <a:spcAft>
                <a:spcPct val="0"/>
              </a:spcAft>
              <a:buNone/>
            </a:pPr>
            <a:r>
              <a:rPr lang="en-US" altLang="ja-JP" sz="1300" b="1" dirty="0" smtClean="0">
                <a:solidFill>
                  <a:srgbClr val="CCFFCC"/>
                </a:solidFill>
                <a:latin typeface="Arial" charset="0"/>
                <a:ea typeface="ＭＳ Ｐゴシック" pitchFamily="50" charset="-128"/>
              </a:rPr>
              <a:t>Sato  </a:t>
            </a:r>
            <a:r>
              <a:rPr kumimoji="1" lang="en-US" altLang="ja-JP" sz="1300" b="1" kern="1200" dirty="0" smtClean="0">
                <a:solidFill>
                  <a:srgbClr val="CCFFCC"/>
                </a:solidFill>
                <a:latin typeface="Arial" charset="0"/>
                <a:ea typeface="ＭＳ Ｐゴシック" pitchFamily="50" charset="-128"/>
                <a:cs typeface="+mn-cs"/>
              </a:rPr>
              <a:t>(</a:t>
            </a:r>
            <a:r>
              <a:rPr lang="en-US" altLang="ja-JP" sz="1300" b="1" dirty="0" smtClean="0">
                <a:solidFill>
                  <a:srgbClr val="CCFFCC"/>
                </a:solidFill>
                <a:latin typeface="Arial" charset="0"/>
                <a:ea typeface="ＭＳ Ｐゴシック" pitchFamily="50" charset="-128"/>
              </a:rPr>
              <a:t>Hosei</a:t>
            </a:r>
            <a:r>
              <a:rPr kumimoji="1" lang="en-US" altLang="ja-JP" sz="1300" b="1" kern="1200" dirty="0" smtClean="0">
                <a:solidFill>
                  <a:srgbClr val="CCFFCC"/>
                </a:solidFill>
                <a:latin typeface="Arial" charset="0"/>
                <a:ea typeface="ＭＳ Ｐゴシック" pitchFamily="50" charset="-128"/>
                <a:cs typeface="+mn-cs"/>
              </a:rPr>
              <a:t>)</a:t>
            </a:r>
          </a:p>
          <a:p>
            <a:pPr algn="ctr" rtl="0" fontAlgn="base">
              <a:lnSpc>
                <a:spcPct val="80000"/>
              </a:lnSpc>
              <a:spcBef>
                <a:spcPct val="0"/>
              </a:spcBef>
              <a:spcAft>
                <a:spcPct val="0"/>
              </a:spcAft>
              <a:buNone/>
            </a:pPr>
            <a:r>
              <a:rPr kumimoji="1" lang="en-US" altLang="ja-JP" sz="1300" b="1" kern="1200" dirty="0" smtClean="0">
                <a:solidFill>
                  <a:srgbClr val="CCFFCC"/>
                </a:solidFill>
                <a:latin typeface="Arial" charset="0"/>
                <a:ea typeface="ＭＳ Ｐゴシック" pitchFamily="50" charset="-128"/>
                <a:cs typeface="+mn-cs"/>
              </a:rPr>
              <a:t>Akutsu (NAOJ)</a:t>
            </a:r>
          </a:p>
          <a:p>
            <a:pPr algn="ctr" rtl="0" fontAlgn="base">
              <a:lnSpc>
                <a:spcPct val="80000"/>
              </a:lnSpc>
              <a:spcBef>
                <a:spcPct val="0"/>
              </a:spcBef>
              <a:spcAft>
                <a:spcPct val="0"/>
              </a:spcAft>
              <a:buNone/>
            </a:pPr>
            <a:r>
              <a:rPr lang="en-US" altLang="ja-JP" sz="1300" b="1" dirty="0" smtClean="0">
                <a:solidFill>
                  <a:srgbClr val="CCFFCC"/>
                </a:solidFill>
                <a:latin typeface="Arial" charset="0"/>
                <a:ea typeface="ＭＳ Ｐゴシック" pitchFamily="50" charset="-128"/>
              </a:rPr>
              <a:t>Ueda (NAOJ)</a:t>
            </a:r>
          </a:p>
          <a:p>
            <a:pPr algn="ctr" rtl="0" fontAlgn="base">
              <a:lnSpc>
                <a:spcPct val="80000"/>
              </a:lnSpc>
              <a:spcBef>
                <a:spcPct val="0"/>
              </a:spcBef>
              <a:spcAft>
                <a:spcPct val="0"/>
              </a:spcAft>
              <a:buNone/>
            </a:pPr>
            <a:r>
              <a:rPr kumimoji="1" lang="en-US" altLang="ja-JP" sz="1300" b="1" kern="1200" dirty="0" smtClean="0">
                <a:solidFill>
                  <a:srgbClr val="CCFFCC"/>
                </a:solidFill>
                <a:latin typeface="Arial" charset="0"/>
                <a:ea typeface="ＭＳ Ｐゴシック" pitchFamily="50" charset="-128"/>
                <a:cs typeface="+mn-cs"/>
              </a:rPr>
              <a:t>Aso  (Tokyo)</a:t>
            </a:r>
            <a:endParaRPr kumimoji="1" lang="en-US" altLang="ja-JP" sz="1300" b="1" kern="1200" dirty="0">
              <a:solidFill>
                <a:srgbClr val="CCFFCC"/>
              </a:solidFill>
              <a:latin typeface="Arial" charset="0"/>
              <a:ea typeface="ＭＳ Ｐゴシック" pitchFamily="50" charset="-128"/>
              <a:cs typeface="+mn-cs"/>
            </a:endParaRPr>
          </a:p>
        </p:txBody>
      </p:sp>
      <p:sp>
        <p:nvSpPr>
          <p:cNvPr id="96333" name="Rectangle 77"/>
          <p:cNvSpPr>
            <a:spLocks noChangeArrowheads="1"/>
          </p:cNvSpPr>
          <p:nvPr/>
        </p:nvSpPr>
        <p:spPr bwMode="auto">
          <a:xfrm>
            <a:off x="2141538" y="3068639"/>
            <a:ext cx="6840537" cy="1074742"/>
          </a:xfrm>
          <a:prstGeom prst="rect">
            <a:avLst/>
          </a:prstGeom>
          <a:solidFill>
            <a:srgbClr val="DDDDDD">
              <a:alpha val="10000"/>
            </a:srgbClr>
          </a:solidFill>
          <a:ln w="3175">
            <a:noFill/>
            <a:miter lim="800000"/>
            <a:headEnd/>
            <a:tailEnd/>
          </a:ln>
          <a:effectLst/>
        </p:spPr>
        <p:txBody>
          <a:bodyPr wrap="none" anchor="ct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258" name="Rectangle 2"/>
          <p:cNvSpPr>
            <a:spLocks noGrp="1" noChangeArrowheads="1"/>
          </p:cNvSpPr>
          <p:nvPr>
            <p:ph type="title"/>
          </p:nvPr>
        </p:nvSpPr>
        <p:spPr/>
        <p:txBody>
          <a:bodyPr/>
          <a:lstStyle/>
          <a:p>
            <a:r>
              <a:rPr lang="en-US" altLang="ja-JP" dirty="0" smtClean="0">
                <a:latin typeface="Arial" charset="0"/>
              </a:rPr>
              <a:t>Organization</a:t>
            </a:r>
            <a:endParaRPr lang="en-US" altLang="ja-JP" dirty="0">
              <a:latin typeface="Arial" charset="0"/>
            </a:endParaRPr>
          </a:p>
        </p:txBody>
      </p:sp>
      <p:sp>
        <p:nvSpPr>
          <p:cNvPr id="41" name="フッター プレースホルダ 40"/>
          <p:cNvSpPr>
            <a:spLocks noGrp="1"/>
          </p:cNvSpPr>
          <p:nvPr>
            <p:ph type="ftr" sz="quarter" idx="10"/>
          </p:nvPr>
        </p:nvSpPr>
        <p:spPr/>
        <p:txBody>
          <a:bodyPr/>
          <a:lstStyle/>
          <a:p>
            <a:pPr>
              <a:defRPr/>
            </a:pPr>
            <a:r>
              <a:rPr lang="en-US" altLang="ja-JP" smtClean="0"/>
              <a:t>10th International LISA Symposium</a:t>
            </a:r>
            <a:r>
              <a:rPr lang="ja-JP" altLang="en-US" smtClean="0"/>
              <a:t>　</a:t>
            </a:r>
            <a:r>
              <a:rPr lang="en-US" altLang="ja-JP" smtClean="0"/>
              <a:t>(May 19th, 2014, Florida, USA)</a:t>
            </a:r>
            <a:endParaRPr lang="en-US" altLang="ja-JP" dirty="0"/>
          </a:p>
        </p:txBody>
      </p:sp>
      <p:sp>
        <p:nvSpPr>
          <p:cNvPr id="96288" name="AutoShape 32"/>
          <p:cNvSpPr>
            <a:spLocks noChangeArrowheads="1"/>
          </p:cNvSpPr>
          <p:nvPr/>
        </p:nvSpPr>
        <p:spPr bwMode="auto">
          <a:xfrm>
            <a:off x="1115616" y="928688"/>
            <a:ext cx="3710735" cy="790575"/>
          </a:xfrm>
          <a:prstGeom prst="roundRect">
            <a:avLst>
              <a:gd name="adj" fmla="val 16667"/>
            </a:avLst>
          </a:prstGeom>
          <a:solidFill>
            <a:srgbClr val="FFFFCC">
              <a:alpha val="10000"/>
            </a:srgbClr>
          </a:solidFill>
          <a:ln w="3175">
            <a:solidFill>
              <a:srgbClr val="B2B2B2"/>
            </a:solidFill>
            <a:round/>
            <a:headEnd/>
            <a:tailEnd/>
          </a:ln>
          <a:effectLst/>
        </p:spPr>
        <p:txBody>
          <a:bodyPr wrap="none" anchor="ctr"/>
          <a:lstStyle/>
          <a:p>
            <a:pPr algn="ctr" rtl="0" fontAlgn="base">
              <a:spcBef>
                <a:spcPct val="0"/>
              </a:spcBef>
              <a:spcAft>
                <a:spcPct val="0"/>
              </a:spcAft>
              <a:buNone/>
            </a:pPr>
            <a:r>
              <a:rPr kumimoji="1" lang="en-US" altLang="ja-JP" sz="1800" b="1" kern="1200" dirty="0">
                <a:solidFill>
                  <a:srgbClr val="FFFFFF"/>
                </a:solidFill>
                <a:latin typeface="Arial" charset="0"/>
                <a:ea typeface="ＭＳ Ｐゴシック" pitchFamily="50" charset="-128"/>
                <a:cs typeface="+mn-cs"/>
              </a:rPr>
              <a:t>PI: </a:t>
            </a:r>
            <a:r>
              <a:rPr lang="en-US" altLang="ja-JP" sz="1800" b="1" dirty="0" smtClean="0">
                <a:solidFill>
                  <a:srgbClr val="FFFFFF"/>
                </a:solidFill>
                <a:latin typeface="Arial" charset="0"/>
                <a:ea typeface="ＭＳ Ｐゴシック" pitchFamily="50" charset="-128"/>
              </a:rPr>
              <a:t>Nakamura</a:t>
            </a:r>
            <a:r>
              <a:rPr kumimoji="1" lang="en-US" altLang="ja-JP" sz="1800" b="1" kern="1200" dirty="0" smtClean="0">
                <a:solidFill>
                  <a:srgbClr val="FFFFFF"/>
                </a:solidFill>
                <a:latin typeface="Arial" charset="0"/>
                <a:ea typeface="ＭＳ Ｐゴシック" pitchFamily="50" charset="-128"/>
                <a:cs typeface="+mn-cs"/>
              </a:rPr>
              <a:t> (</a:t>
            </a:r>
            <a:r>
              <a:rPr lang="en-US" altLang="ja-JP" sz="1800" b="1" dirty="0" smtClean="0">
                <a:solidFill>
                  <a:srgbClr val="FFFFFF"/>
                </a:solidFill>
                <a:latin typeface="Arial" charset="0"/>
                <a:ea typeface="ＭＳ Ｐゴシック" pitchFamily="50" charset="-128"/>
              </a:rPr>
              <a:t>Kyoto</a:t>
            </a:r>
            <a:r>
              <a:rPr kumimoji="1" lang="en-US" altLang="ja-JP" sz="1800" b="1" kern="1200" dirty="0" smtClean="0">
                <a:solidFill>
                  <a:srgbClr val="FFFFFF"/>
                </a:solidFill>
                <a:latin typeface="Arial" charset="0"/>
                <a:ea typeface="ＭＳ Ｐゴシック" pitchFamily="50" charset="-128"/>
                <a:cs typeface="+mn-cs"/>
              </a:rPr>
              <a:t>)</a:t>
            </a:r>
            <a:endParaRPr kumimoji="1" lang="en-US" altLang="ja-JP" sz="1800" b="1" kern="1200" dirty="0">
              <a:solidFill>
                <a:srgbClr val="FFFFFF"/>
              </a:solidFill>
              <a:latin typeface="Arial" charset="0"/>
              <a:ea typeface="ＭＳ Ｐゴシック" pitchFamily="50" charset="-128"/>
              <a:cs typeface="+mn-cs"/>
            </a:endParaRPr>
          </a:p>
          <a:p>
            <a:pPr algn="ctr" rtl="0" fontAlgn="base">
              <a:spcBef>
                <a:spcPct val="0"/>
              </a:spcBef>
              <a:spcAft>
                <a:spcPct val="0"/>
              </a:spcAft>
              <a:buNone/>
            </a:pPr>
            <a:r>
              <a:rPr kumimoji="1" lang="en-US" altLang="ja-JP" sz="1600" b="1" kern="1200" dirty="0">
                <a:solidFill>
                  <a:srgbClr val="FFFFFF"/>
                </a:solidFill>
                <a:latin typeface="Arial" charset="0"/>
                <a:ea typeface="ＭＳ Ｐゴシック" pitchFamily="50" charset="-128"/>
                <a:cs typeface="+mn-cs"/>
              </a:rPr>
              <a:t>Deputy: Ando </a:t>
            </a:r>
            <a:r>
              <a:rPr kumimoji="1" lang="en-US" altLang="ja-JP" sz="1600" b="1" kern="1200" dirty="0" smtClean="0">
                <a:solidFill>
                  <a:srgbClr val="FFFFFF"/>
                </a:solidFill>
                <a:latin typeface="Arial" charset="0"/>
                <a:ea typeface="ＭＳ Ｐゴシック" pitchFamily="50" charset="-128"/>
                <a:cs typeface="+mn-cs"/>
              </a:rPr>
              <a:t>(</a:t>
            </a:r>
            <a:r>
              <a:rPr lang="en-US" altLang="ja-JP" sz="1600" b="1" dirty="0" smtClean="0">
                <a:solidFill>
                  <a:srgbClr val="FFFFFF"/>
                </a:solidFill>
                <a:latin typeface="Arial" charset="0"/>
                <a:ea typeface="ＭＳ Ｐゴシック" pitchFamily="50" charset="-128"/>
              </a:rPr>
              <a:t>Tokyo</a:t>
            </a:r>
            <a:r>
              <a:rPr kumimoji="1" lang="en-US" altLang="ja-JP" sz="1600" b="1" kern="1200" dirty="0" smtClean="0">
                <a:solidFill>
                  <a:srgbClr val="FFFFFF"/>
                </a:solidFill>
                <a:latin typeface="Arial" charset="0"/>
                <a:ea typeface="ＭＳ Ｐゴシック" pitchFamily="50" charset="-128"/>
                <a:cs typeface="+mn-cs"/>
              </a:rPr>
              <a:t>),Seto (Kyoto)</a:t>
            </a:r>
            <a:endParaRPr kumimoji="1" lang="en-US" altLang="ja-JP" sz="1600" b="1" kern="1200" dirty="0">
              <a:solidFill>
                <a:srgbClr val="FFFFFF"/>
              </a:solidFill>
              <a:latin typeface="Arial" charset="0"/>
              <a:ea typeface="ＭＳ Ｐゴシック" pitchFamily="50" charset="-128"/>
              <a:cs typeface="+mn-cs"/>
            </a:endParaRPr>
          </a:p>
        </p:txBody>
      </p:sp>
      <p:sp>
        <p:nvSpPr>
          <p:cNvPr id="96290" name="AutoShape 34"/>
          <p:cNvSpPr>
            <a:spLocks noChangeArrowheads="1"/>
          </p:cNvSpPr>
          <p:nvPr/>
        </p:nvSpPr>
        <p:spPr bwMode="auto">
          <a:xfrm>
            <a:off x="3402013" y="1785926"/>
            <a:ext cx="5384829" cy="1071570"/>
          </a:xfrm>
          <a:prstGeom prst="roundRect">
            <a:avLst>
              <a:gd name="adj" fmla="val 16667"/>
            </a:avLst>
          </a:prstGeom>
          <a:solidFill>
            <a:srgbClr val="CCFFCC">
              <a:alpha val="15000"/>
            </a:srgbClr>
          </a:solidFill>
          <a:ln w="3175">
            <a:solidFill>
              <a:srgbClr val="B2B2B2"/>
            </a:solidFill>
            <a:round/>
            <a:headEnd/>
            <a:tailEnd/>
          </a:ln>
          <a:effectLst/>
        </p:spPr>
        <p:txBody>
          <a:bodyPr lIns="0" rIns="0" anchor="ctr"/>
          <a:lstStyle/>
          <a:p>
            <a:pPr>
              <a:buNone/>
            </a:pPr>
            <a:r>
              <a:rPr kumimoji="1" lang="en-US" altLang="ja-JP" sz="1300" b="1" kern="1200" dirty="0">
                <a:solidFill>
                  <a:srgbClr val="FFFFFF"/>
                </a:solidFill>
                <a:latin typeface="Arial" charset="0"/>
                <a:ea typeface="ＭＳ Ｐゴシック" pitchFamily="50" charset="-128"/>
                <a:cs typeface="+mn-cs"/>
              </a:rPr>
              <a:t>Executive Committee</a:t>
            </a:r>
          </a:p>
          <a:p>
            <a:pPr>
              <a:buNone/>
            </a:pPr>
            <a:r>
              <a:rPr kumimoji="1" lang="en-US" altLang="ja-JP" sz="1300" b="1" kern="1200" dirty="0">
                <a:solidFill>
                  <a:srgbClr val="FFFFFF"/>
                </a:solidFill>
                <a:latin typeface="Arial" charset="0"/>
                <a:ea typeface="ＭＳ Ｐゴシック" pitchFamily="50" charset="-128"/>
                <a:cs typeface="+mn-cs"/>
              </a:rPr>
              <a:t>Kawamura </a:t>
            </a:r>
            <a:r>
              <a:rPr kumimoji="1" lang="en-US" altLang="ja-JP" sz="1300" b="1" kern="1200" dirty="0" smtClean="0">
                <a:solidFill>
                  <a:srgbClr val="FFFFFF"/>
                </a:solidFill>
                <a:latin typeface="Arial" charset="0"/>
                <a:ea typeface="ＭＳ Ｐゴシック" pitchFamily="50" charset="-128"/>
                <a:cs typeface="+mn-cs"/>
              </a:rPr>
              <a:t>(</a:t>
            </a:r>
            <a:r>
              <a:rPr lang="en-US" altLang="ja-JP" sz="1300" b="1" dirty="0" smtClean="0">
                <a:solidFill>
                  <a:srgbClr val="FFFFFF"/>
                </a:solidFill>
                <a:latin typeface="Arial" charset="0"/>
                <a:ea typeface="ＭＳ Ｐゴシック" pitchFamily="50" charset="-128"/>
              </a:rPr>
              <a:t>ICRR</a:t>
            </a:r>
            <a:r>
              <a:rPr kumimoji="1" lang="en-US" altLang="ja-JP" sz="1300" b="1" kern="1200" dirty="0" smtClean="0">
                <a:solidFill>
                  <a:srgbClr val="FFFFFF"/>
                </a:solidFill>
                <a:latin typeface="Arial" charset="0"/>
                <a:ea typeface="ＭＳ Ｐゴシック" pitchFamily="50" charset="-128"/>
                <a:cs typeface="+mn-cs"/>
              </a:rPr>
              <a:t>), </a:t>
            </a:r>
            <a:r>
              <a:rPr kumimoji="1" lang="en-US" altLang="ja-JP" sz="1300" b="1" kern="1200" dirty="0">
                <a:solidFill>
                  <a:srgbClr val="FFFFFF"/>
                </a:solidFill>
                <a:latin typeface="Arial" charset="0"/>
                <a:ea typeface="ＭＳ Ｐゴシック" pitchFamily="50" charset="-128"/>
                <a:cs typeface="+mn-cs"/>
              </a:rPr>
              <a:t>Ando </a:t>
            </a:r>
            <a:r>
              <a:rPr kumimoji="1" lang="en-US" altLang="ja-JP" sz="1300" b="1" kern="1200" dirty="0" smtClean="0">
                <a:solidFill>
                  <a:srgbClr val="FFFFFF"/>
                </a:solidFill>
                <a:latin typeface="Arial" charset="0"/>
                <a:ea typeface="ＭＳ Ｐゴシック" pitchFamily="50" charset="-128"/>
                <a:cs typeface="+mn-cs"/>
              </a:rPr>
              <a:t>(Tokyo), </a:t>
            </a:r>
            <a:r>
              <a:rPr kumimoji="1" lang="en-US" altLang="ja-JP" sz="1300" b="1" kern="1200" dirty="0">
                <a:solidFill>
                  <a:srgbClr val="FFFFFF"/>
                </a:solidFill>
                <a:latin typeface="Arial" charset="0"/>
                <a:ea typeface="ＭＳ Ｐゴシック" pitchFamily="50" charset="-128"/>
                <a:cs typeface="+mn-cs"/>
              </a:rPr>
              <a:t>Seto </a:t>
            </a:r>
            <a:r>
              <a:rPr kumimoji="1" lang="en-US" altLang="ja-JP" sz="1300" b="1" kern="1200" dirty="0" smtClean="0">
                <a:solidFill>
                  <a:srgbClr val="FFFFFF"/>
                </a:solidFill>
                <a:latin typeface="Arial" charset="0"/>
                <a:ea typeface="ＭＳ Ｐゴシック" pitchFamily="50" charset="-128"/>
                <a:cs typeface="+mn-cs"/>
              </a:rPr>
              <a:t>(</a:t>
            </a:r>
            <a:r>
              <a:rPr lang="en-US" altLang="ja-JP" sz="1300" b="1" dirty="0" smtClean="0">
                <a:solidFill>
                  <a:srgbClr val="FFFFFF"/>
                </a:solidFill>
                <a:latin typeface="Arial" charset="0"/>
                <a:ea typeface="ＭＳ Ｐゴシック" pitchFamily="50" charset="-128"/>
              </a:rPr>
              <a:t>Kyoto</a:t>
            </a:r>
            <a:r>
              <a:rPr kumimoji="1" lang="en-US" altLang="ja-JP" sz="1300" b="1" kern="1200" dirty="0" smtClean="0">
                <a:solidFill>
                  <a:srgbClr val="FFFFFF"/>
                </a:solidFill>
                <a:latin typeface="Arial" charset="0"/>
                <a:ea typeface="ＭＳ Ｐゴシック" pitchFamily="50" charset="-128"/>
                <a:cs typeface="+mn-cs"/>
              </a:rPr>
              <a:t>), </a:t>
            </a:r>
            <a:r>
              <a:rPr kumimoji="1" lang="en-US" altLang="ja-JP" sz="1300" b="1" kern="1200" dirty="0">
                <a:solidFill>
                  <a:srgbClr val="FFFFFF"/>
                </a:solidFill>
                <a:latin typeface="Arial" charset="0"/>
                <a:ea typeface="ＭＳ Ｐゴシック" pitchFamily="50" charset="-128"/>
                <a:cs typeface="+mn-cs"/>
              </a:rPr>
              <a:t>Nakamura (Kyoto), Tsubono </a:t>
            </a:r>
            <a:r>
              <a:rPr kumimoji="1" lang="en-US" altLang="ja-JP" sz="1300" b="1" kern="1200" dirty="0" smtClean="0">
                <a:solidFill>
                  <a:srgbClr val="FFFFFF"/>
                </a:solidFill>
                <a:latin typeface="Arial" charset="0"/>
                <a:ea typeface="ＭＳ Ｐゴシック" pitchFamily="50" charset="-128"/>
                <a:cs typeface="+mn-cs"/>
              </a:rPr>
              <a:t>(Waseda), </a:t>
            </a:r>
            <a:r>
              <a:rPr kumimoji="1" lang="en-US" altLang="ja-JP" sz="1300" b="1" kern="1200" dirty="0">
                <a:solidFill>
                  <a:srgbClr val="FFFFFF"/>
                </a:solidFill>
                <a:latin typeface="Arial" charset="0"/>
                <a:ea typeface="ＭＳ Ｐゴシック" pitchFamily="50" charset="-128"/>
                <a:cs typeface="+mn-cs"/>
              </a:rPr>
              <a:t>Tanaka (Kyoto), Funaki (ISAS), Numata (Maryland), Sato (Hosei), Kanda (Osaka city), Takashima (ISAS), Ioka (</a:t>
            </a:r>
            <a:r>
              <a:rPr kumimoji="1" lang="en-US" altLang="ja-JP" sz="1300" b="1" kern="1200" dirty="0" smtClean="0">
                <a:solidFill>
                  <a:srgbClr val="FFFFFF"/>
                </a:solidFill>
                <a:latin typeface="Arial" charset="0"/>
                <a:ea typeface="ＭＳ Ｐゴシック" pitchFamily="50" charset="-128"/>
                <a:cs typeface="+mn-cs"/>
              </a:rPr>
              <a:t>KEK), Yokoyama (Tokyo), Akutsu (NAOJ)</a:t>
            </a:r>
            <a:endParaRPr kumimoji="1" lang="en-US" altLang="ja-JP" sz="1300" b="1" kern="1200" dirty="0">
              <a:solidFill>
                <a:srgbClr val="FFFFFF"/>
              </a:solidFill>
              <a:latin typeface="Arial" charset="0"/>
              <a:ea typeface="ＭＳ Ｐゴシック" pitchFamily="50" charset="-128"/>
              <a:cs typeface="+mn-cs"/>
            </a:endParaRPr>
          </a:p>
        </p:txBody>
      </p:sp>
      <p:sp>
        <p:nvSpPr>
          <p:cNvPr id="96291" name="AutoShape 35"/>
          <p:cNvSpPr>
            <a:spLocks noChangeArrowheads="1"/>
          </p:cNvSpPr>
          <p:nvPr/>
        </p:nvSpPr>
        <p:spPr bwMode="auto">
          <a:xfrm>
            <a:off x="2232025" y="3159125"/>
            <a:ext cx="1530350" cy="900113"/>
          </a:xfrm>
          <a:prstGeom prst="roundRect">
            <a:avLst>
              <a:gd name="adj" fmla="val 16667"/>
            </a:avLst>
          </a:prstGeom>
          <a:solidFill>
            <a:srgbClr val="FFCCFF">
              <a:alpha val="15000"/>
            </a:srgbClr>
          </a:solidFill>
          <a:ln w="3175">
            <a:solidFill>
              <a:srgbClr val="B2B2B2"/>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FFCCCC"/>
                </a:solidFill>
                <a:latin typeface="Arial" charset="0"/>
                <a:ea typeface="ＭＳ Ｐゴシック" pitchFamily="50" charset="-128"/>
                <a:cs typeface="+mn-cs"/>
              </a:rPr>
              <a:t>Pre-DECIGO</a:t>
            </a:r>
          </a:p>
          <a:p>
            <a:pPr algn="ctr" rtl="0" fontAlgn="base">
              <a:lnSpc>
                <a:spcPct val="80000"/>
              </a:lnSpc>
              <a:spcBef>
                <a:spcPct val="0"/>
              </a:spcBef>
              <a:spcAft>
                <a:spcPct val="0"/>
              </a:spcAft>
              <a:buNone/>
            </a:pPr>
            <a:endParaRPr kumimoji="1" lang="en-US" altLang="ja-JP" sz="1300" b="1" kern="1200" dirty="0">
              <a:solidFill>
                <a:srgbClr val="FFCCCC"/>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FFCCCC"/>
                </a:solidFill>
                <a:latin typeface="Arial" charset="0"/>
                <a:ea typeface="ＭＳ Ｐゴシック" pitchFamily="50" charset="-128"/>
                <a:cs typeface="+mn-cs"/>
              </a:rPr>
              <a:t>Sato (Hosei)</a:t>
            </a:r>
          </a:p>
        </p:txBody>
      </p:sp>
      <p:sp>
        <p:nvSpPr>
          <p:cNvPr id="96295" name="AutoShape 39"/>
          <p:cNvSpPr>
            <a:spLocks noChangeArrowheads="1"/>
          </p:cNvSpPr>
          <p:nvPr/>
        </p:nvSpPr>
        <p:spPr bwMode="auto">
          <a:xfrm>
            <a:off x="7362825" y="3159125"/>
            <a:ext cx="1528763" cy="900113"/>
          </a:xfrm>
          <a:prstGeom prst="roundRect">
            <a:avLst>
              <a:gd name="adj" fmla="val 16667"/>
            </a:avLst>
          </a:prstGeom>
          <a:solidFill>
            <a:srgbClr val="FFCCFF">
              <a:alpha val="15000"/>
            </a:srgbClr>
          </a:solidFill>
          <a:ln w="3175">
            <a:solidFill>
              <a:srgbClr val="B2B2B2"/>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FFFFCC"/>
                </a:solidFill>
                <a:latin typeface="Arial" charset="0"/>
                <a:ea typeface="ＭＳ Ｐゴシック" pitchFamily="50" charset="-128"/>
                <a:cs typeface="+mn-cs"/>
              </a:rPr>
              <a:t>Satellite</a:t>
            </a:r>
          </a:p>
          <a:p>
            <a:pPr algn="ctr" rtl="0" fontAlgn="base">
              <a:lnSpc>
                <a:spcPct val="80000"/>
              </a:lnSpc>
              <a:spcBef>
                <a:spcPct val="0"/>
              </a:spcBef>
              <a:spcAft>
                <a:spcPct val="0"/>
              </a:spcAft>
              <a:buNone/>
            </a:pPr>
            <a:endParaRPr kumimoji="1" lang="en-US" altLang="ja-JP" sz="1300" b="1" kern="1200" dirty="0">
              <a:solidFill>
                <a:srgbClr val="FFFFCC"/>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FFFFCC"/>
                </a:solidFill>
                <a:latin typeface="Arial" charset="0"/>
                <a:ea typeface="ＭＳ Ｐゴシック" pitchFamily="50" charset="-128"/>
                <a:cs typeface="+mn-cs"/>
              </a:rPr>
              <a:t>Funaki (ISAS)</a:t>
            </a:r>
          </a:p>
        </p:txBody>
      </p:sp>
      <p:sp>
        <p:nvSpPr>
          <p:cNvPr id="96296" name="AutoShape 40"/>
          <p:cNvSpPr>
            <a:spLocks noChangeArrowheads="1"/>
          </p:cNvSpPr>
          <p:nvPr/>
        </p:nvSpPr>
        <p:spPr bwMode="auto">
          <a:xfrm>
            <a:off x="5651500" y="3159125"/>
            <a:ext cx="1530350" cy="900113"/>
          </a:xfrm>
          <a:prstGeom prst="roundRect">
            <a:avLst>
              <a:gd name="adj" fmla="val 16667"/>
            </a:avLst>
          </a:prstGeom>
          <a:solidFill>
            <a:srgbClr val="FFCCFF">
              <a:alpha val="15000"/>
            </a:srgbClr>
          </a:solidFill>
          <a:ln w="3175">
            <a:solidFill>
              <a:srgbClr val="B2B2B2"/>
            </a:solidFill>
            <a:round/>
            <a:headEnd/>
            <a:tailEnd/>
          </a:ln>
          <a:effectLst/>
        </p:spPr>
        <p:txBody>
          <a:bodyPr wrap="none" anchor="ctr"/>
          <a:lstStyle/>
          <a:p>
            <a:pPr algn="ctr" rtl="0" fontAlgn="base">
              <a:lnSpc>
                <a:spcPct val="80000"/>
              </a:lnSpc>
              <a:spcBef>
                <a:spcPct val="0"/>
              </a:spcBef>
              <a:spcAft>
                <a:spcPct val="0"/>
              </a:spcAft>
              <a:buNone/>
            </a:pPr>
            <a:r>
              <a:rPr kumimoji="1" lang="en-US" altLang="ja-JP" sz="1300" b="1" kern="1200" dirty="0">
                <a:solidFill>
                  <a:srgbClr val="FFFFCC"/>
                </a:solidFill>
                <a:latin typeface="Arial" charset="0"/>
                <a:ea typeface="ＭＳ Ｐゴシック" pitchFamily="50" charset="-128"/>
                <a:cs typeface="+mn-cs"/>
              </a:rPr>
              <a:t>Science, Data</a:t>
            </a:r>
          </a:p>
          <a:p>
            <a:pPr algn="ctr" rtl="0" fontAlgn="base">
              <a:lnSpc>
                <a:spcPct val="80000"/>
              </a:lnSpc>
              <a:spcBef>
                <a:spcPct val="0"/>
              </a:spcBef>
              <a:spcAft>
                <a:spcPct val="0"/>
              </a:spcAft>
              <a:buNone/>
            </a:pPr>
            <a:endParaRPr kumimoji="1" lang="en-US" altLang="ja-JP" sz="1300" b="1" kern="1200" dirty="0">
              <a:solidFill>
                <a:srgbClr val="FFFFCC"/>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FFFFCC"/>
                </a:solidFill>
                <a:latin typeface="Arial" charset="0"/>
                <a:ea typeface="ＭＳ Ｐゴシック" pitchFamily="50" charset="-128"/>
                <a:cs typeface="+mn-cs"/>
              </a:rPr>
              <a:t>Tanaka (Kyoto)</a:t>
            </a:r>
          </a:p>
          <a:p>
            <a:pPr algn="ctr" rtl="0" fontAlgn="base">
              <a:lnSpc>
                <a:spcPct val="80000"/>
              </a:lnSpc>
              <a:spcBef>
                <a:spcPct val="0"/>
              </a:spcBef>
              <a:spcAft>
                <a:spcPct val="0"/>
              </a:spcAft>
              <a:buNone/>
            </a:pPr>
            <a:r>
              <a:rPr kumimoji="1" lang="en-US" altLang="ja-JP" sz="1300" b="1" kern="1200" dirty="0">
                <a:solidFill>
                  <a:srgbClr val="FFFFCC"/>
                </a:solidFill>
                <a:latin typeface="Arial" charset="0"/>
                <a:ea typeface="ＭＳ Ｐゴシック" pitchFamily="50" charset="-128"/>
                <a:cs typeface="+mn-cs"/>
              </a:rPr>
              <a:t>Seto </a:t>
            </a:r>
            <a:r>
              <a:rPr kumimoji="1" lang="en-US" altLang="ja-JP" sz="1300" b="1" kern="1200" dirty="0" smtClean="0">
                <a:solidFill>
                  <a:srgbClr val="FFFFCC"/>
                </a:solidFill>
                <a:latin typeface="Arial" charset="0"/>
                <a:ea typeface="ＭＳ Ｐゴシック" pitchFamily="50" charset="-128"/>
                <a:cs typeface="+mn-cs"/>
              </a:rPr>
              <a:t>(Kyoto)</a:t>
            </a:r>
            <a:endParaRPr kumimoji="1" lang="en-US" altLang="ja-JP" sz="1300" b="1" kern="1200" dirty="0">
              <a:solidFill>
                <a:srgbClr val="FFFFCC"/>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FFFFCC"/>
                </a:solidFill>
                <a:latin typeface="Arial" charset="0"/>
                <a:ea typeface="ＭＳ Ｐゴシック" pitchFamily="50" charset="-128"/>
                <a:cs typeface="+mn-cs"/>
              </a:rPr>
              <a:t>Kanda (Osaka city)</a:t>
            </a:r>
          </a:p>
        </p:txBody>
      </p:sp>
      <p:sp>
        <p:nvSpPr>
          <p:cNvPr id="96297" name="AutoShape 41"/>
          <p:cNvSpPr>
            <a:spLocks noChangeArrowheads="1"/>
          </p:cNvSpPr>
          <p:nvPr/>
        </p:nvSpPr>
        <p:spPr bwMode="auto">
          <a:xfrm>
            <a:off x="250825" y="4214817"/>
            <a:ext cx="2881313" cy="874728"/>
          </a:xfrm>
          <a:prstGeom prst="roundRect">
            <a:avLst>
              <a:gd name="adj" fmla="val 16667"/>
            </a:avLst>
          </a:prstGeom>
          <a:solidFill>
            <a:srgbClr val="333333">
              <a:alpha val="50000"/>
            </a:srgbClr>
          </a:solidFill>
          <a:ln w="3175">
            <a:solidFill>
              <a:srgbClr val="B2B2B2"/>
            </a:solidFill>
            <a:round/>
            <a:headEnd/>
            <a:tailEnd/>
          </a:ln>
          <a:effectLst/>
        </p:spPr>
        <p:txBody>
          <a:bodyPr wrap="none" anchor="ctr"/>
          <a:lstStyle/>
          <a:p>
            <a:pPr algn="ctr" rtl="0" fontAlgn="base">
              <a:spcBef>
                <a:spcPct val="0"/>
              </a:spcBef>
              <a:spcAft>
                <a:spcPct val="0"/>
              </a:spcAft>
              <a:buNone/>
            </a:pPr>
            <a:r>
              <a:rPr kumimoji="1" lang="en-US" altLang="ja-JP" sz="1600" b="1" kern="1200" dirty="0">
                <a:solidFill>
                  <a:srgbClr val="CCFFCC"/>
                </a:solidFill>
                <a:latin typeface="Arial" charset="0"/>
                <a:ea typeface="ＭＳ Ｐゴシック" pitchFamily="50" charset="-128"/>
                <a:cs typeface="+mn-cs"/>
              </a:rPr>
              <a:t>DECIGO pathfinder</a:t>
            </a:r>
          </a:p>
          <a:p>
            <a:pPr algn="ctr" rtl="0" fontAlgn="base">
              <a:spcBef>
                <a:spcPct val="0"/>
              </a:spcBef>
              <a:spcAft>
                <a:spcPct val="0"/>
              </a:spcAft>
              <a:buNone/>
            </a:pPr>
            <a:r>
              <a:rPr kumimoji="1" lang="en-US" altLang="ja-JP" sz="1600" b="1" kern="1200" dirty="0">
                <a:solidFill>
                  <a:srgbClr val="CCFFCC"/>
                </a:solidFill>
                <a:latin typeface="Arial" charset="0"/>
                <a:ea typeface="ＭＳ Ｐゴシック" pitchFamily="50" charset="-128"/>
                <a:cs typeface="+mn-cs"/>
              </a:rPr>
              <a:t>Leader: Ando </a:t>
            </a:r>
            <a:r>
              <a:rPr kumimoji="1" lang="en-US" altLang="ja-JP" sz="1600" b="1" kern="1200" dirty="0" smtClean="0">
                <a:solidFill>
                  <a:srgbClr val="CCFFCC"/>
                </a:solidFill>
                <a:latin typeface="Arial" charset="0"/>
                <a:ea typeface="ＭＳ Ｐゴシック" pitchFamily="50" charset="-128"/>
                <a:cs typeface="+mn-cs"/>
              </a:rPr>
              <a:t>(</a:t>
            </a:r>
            <a:r>
              <a:rPr lang="en-US" altLang="ja-JP" sz="1600" b="1" dirty="0" smtClean="0">
                <a:solidFill>
                  <a:srgbClr val="CCFFCC"/>
                </a:solidFill>
                <a:latin typeface="Arial" charset="0"/>
                <a:ea typeface="ＭＳ Ｐゴシック" pitchFamily="50" charset="-128"/>
              </a:rPr>
              <a:t>Tokyo</a:t>
            </a:r>
            <a:r>
              <a:rPr kumimoji="1" lang="en-US" altLang="ja-JP" sz="1600" b="1" kern="1200" dirty="0" smtClean="0">
                <a:solidFill>
                  <a:srgbClr val="CCFFCC"/>
                </a:solidFill>
                <a:latin typeface="Arial" charset="0"/>
                <a:ea typeface="ＭＳ Ｐゴシック" pitchFamily="50" charset="-128"/>
                <a:cs typeface="+mn-cs"/>
              </a:rPr>
              <a:t>)</a:t>
            </a:r>
            <a:endParaRPr kumimoji="1" lang="en-US" altLang="ja-JP" sz="1600" b="1" kern="1200" dirty="0">
              <a:solidFill>
                <a:srgbClr val="CCFFCC"/>
              </a:solidFill>
              <a:latin typeface="Arial" charset="0"/>
              <a:ea typeface="ＭＳ Ｐゴシック" pitchFamily="50" charset="-128"/>
              <a:cs typeface="+mn-cs"/>
            </a:endParaRPr>
          </a:p>
        </p:txBody>
      </p:sp>
      <p:sp>
        <p:nvSpPr>
          <p:cNvPr id="96300" name="AutoShape 44"/>
          <p:cNvSpPr>
            <a:spLocks noChangeArrowheads="1"/>
          </p:cNvSpPr>
          <p:nvPr/>
        </p:nvSpPr>
        <p:spPr bwMode="auto">
          <a:xfrm>
            <a:off x="1955819" y="5449907"/>
            <a:ext cx="1295402" cy="908050"/>
          </a:xfrm>
          <a:prstGeom prst="roundRect">
            <a:avLst>
              <a:gd name="adj" fmla="val 16667"/>
            </a:avLst>
          </a:prstGeom>
          <a:solidFill>
            <a:srgbClr val="333333">
              <a:alpha val="50000"/>
            </a:srgbClr>
          </a:solidFill>
          <a:ln w="3175">
            <a:solidFill>
              <a:srgbClr val="B2B2B2"/>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smtClean="0">
                <a:solidFill>
                  <a:srgbClr val="CCFFCC"/>
                </a:solidFill>
                <a:latin typeface="Arial" charset="0"/>
                <a:ea typeface="ＭＳ Ｐゴシック" pitchFamily="50" charset="-128"/>
                <a:cs typeface="+mn-cs"/>
              </a:rPr>
              <a:t>Laser</a:t>
            </a:r>
          </a:p>
          <a:p>
            <a:pPr algn="ctr" rtl="0" fontAlgn="base">
              <a:lnSpc>
                <a:spcPct val="80000"/>
              </a:lnSpc>
              <a:spcBef>
                <a:spcPct val="0"/>
              </a:spcBef>
              <a:spcAft>
                <a:spcPct val="0"/>
              </a:spcAft>
              <a:buNone/>
            </a:pPr>
            <a:endParaRPr kumimoji="1" lang="en-US" altLang="ja-JP" sz="1300" b="1" kern="1200" dirty="0">
              <a:solidFill>
                <a:srgbClr val="CCFFCC"/>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smtClean="0">
                <a:solidFill>
                  <a:srgbClr val="CCFFCC"/>
                </a:solidFill>
                <a:latin typeface="Arial" charset="0"/>
                <a:ea typeface="ＭＳ Ｐゴシック" pitchFamily="50" charset="-128"/>
                <a:cs typeface="+mn-cs"/>
              </a:rPr>
              <a:t>Musha (ILS)</a:t>
            </a:r>
          </a:p>
          <a:p>
            <a:pPr algn="ctr" rtl="0" fontAlgn="base">
              <a:lnSpc>
                <a:spcPct val="80000"/>
              </a:lnSpc>
              <a:spcBef>
                <a:spcPct val="0"/>
              </a:spcBef>
              <a:spcAft>
                <a:spcPct val="0"/>
              </a:spcAft>
              <a:buNone/>
            </a:pPr>
            <a:r>
              <a:rPr kumimoji="1" lang="en-US" altLang="ja-JP" sz="1300" b="1" kern="1200" dirty="0" smtClean="0">
                <a:solidFill>
                  <a:srgbClr val="CCFFCC"/>
                </a:solidFill>
                <a:latin typeface="Arial" charset="0"/>
                <a:ea typeface="ＭＳ Ｐゴシック" pitchFamily="50" charset="-128"/>
                <a:cs typeface="+mn-cs"/>
              </a:rPr>
              <a:t>Ueda  (</a:t>
            </a:r>
            <a:r>
              <a:rPr kumimoji="1" lang="en-US" altLang="ja-JP" sz="1300" b="1" kern="1200" dirty="0">
                <a:solidFill>
                  <a:srgbClr val="CCFFCC"/>
                </a:solidFill>
                <a:latin typeface="Arial" charset="0"/>
                <a:ea typeface="ＭＳ Ｐゴシック" pitchFamily="50" charset="-128"/>
                <a:cs typeface="+mn-cs"/>
              </a:rPr>
              <a:t>ILS</a:t>
            </a:r>
            <a:r>
              <a:rPr kumimoji="1" lang="en-US" altLang="ja-JP" sz="1300" b="1" kern="1200" dirty="0" smtClean="0">
                <a:solidFill>
                  <a:srgbClr val="CCFFCC"/>
                </a:solidFill>
                <a:latin typeface="Arial" charset="0"/>
                <a:ea typeface="ＭＳ Ｐゴシック" pitchFamily="50" charset="-128"/>
                <a:cs typeface="+mn-cs"/>
              </a:rPr>
              <a:t>)</a:t>
            </a:r>
            <a:endParaRPr kumimoji="1" lang="en-US" altLang="ja-JP" sz="1300" b="1" kern="1200" dirty="0">
              <a:solidFill>
                <a:srgbClr val="CCFFCC"/>
              </a:solidFill>
              <a:latin typeface="Arial" charset="0"/>
              <a:ea typeface="ＭＳ Ｐゴシック" pitchFamily="50" charset="-128"/>
              <a:cs typeface="+mn-cs"/>
            </a:endParaRPr>
          </a:p>
        </p:txBody>
      </p:sp>
      <p:sp>
        <p:nvSpPr>
          <p:cNvPr id="96301" name="AutoShape 45"/>
          <p:cNvSpPr>
            <a:spLocks noChangeArrowheads="1"/>
          </p:cNvSpPr>
          <p:nvPr/>
        </p:nvSpPr>
        <p:spPr bwMode="auto">
          <a:xfrm>
            <a:off x="3465535" y="5449907"/>
            <a:ext cx="1539882" cy="908050"/>
          </a:xfrm>
          <a:prstGeom prst="roundRect">
            <a:avLst>
              <a:gd name="adj" fmla="val 16667"/>
            </a:avLst>
          </a:prstGeom>
          <a:solidFill>
            <a:srgbClr val="333333">
              <a:alpha val="50000"/>
            </a:srgbClr>
          </a:solidFill>
          <a:ln w="3175">
            <a:solidFill>
              <a:srgbClr val="B2B2B2"/>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CCFFCC"/>
                </a:solidFill>
                <a:latin typeface="Arial" charset="0"/>
                <a:ea typeface="ＭＳ Ｐゴシック" pitchFamily="50" charset="-128"/>
                <a:cs typeface="+mn-cs"/>
              </a:rPr>
              <a:t>Drag </a:t>
            </a:r>
            <a:r>
              <a:rPr kumimoji="1" lang="en-US" altLang="ja-JP" sz="1300" b="1" kern="1200" dirty="0" smtClean="0">
                <a:solidFill>
                  <a:srgbClr val="CCFFCC"/>
                </a:solidFill>
                <a:latin typeface="Arial" charset="0"/>
                <a:ea typeface="ＭＳ Ｐゴシック" pitchFamily="50" charset="-128"/>
                <a:cs typeface="+mn-cs"/>
              </a:rPr>
              <a:t>free</a:t>
            </a:r>
          </a:p>
          <a:p>
            <a:pPr algn="ctr" rtl="0" fontAlgn="base">
              <a:lnSpc>
                <a:spcPct val="80000"/>
              </a:lnSpc>
              <a:spcBef>
                <a:spcPct val="0"/>
              </a:spcBef>
              <a:spcAft>
                <a:spcPct val="0"/>
              </a:spcAft>
              <a:buNone/>
            </a:pPr>
            <a:endParaRPr kumimoji="1" lang="en-US" altLang="ja-JP" sz="1300" b="1" kern="1200" dirty="0">
              <a:solidFill>
                <a:srgbClr val="CCFFCC"/>
              </a:solidFill>
              <a:latin typeface="Arial" charset="0"/>
              <a:ea typeface="ＭＳ Ｐゴシック" pitchFamily="50" charset="-128"/>
              <a:cs typeface="+mn-cs"/>
            </a:endParaRPr>
          </a:p>
          <a:p>
            <a:pPr algn="ctr" rtl="0" fontAlgn="base">
              <a:lnSpc>
                <a:spcPct val="80000"/>
              </a:lnSpc>
              <a:spcBef>
                <a:spcPct val="0"/>
              </a:spcBef>
              <a:spcAft>
                <a:spcPct val="0"/>
              </a:spcAft>
              <a:buNone/>
            </a:pPr>
            <a:r>
              <a:rPr lang="en-US" altLang="ja-JP" sz="1300" b="1" dirty="0" smtClean="0">
                <a:solidFill>
                  <a:srgbClr val="CCFFCC"/>
                </a:solidFill>
                <a:latin typeface="Arial" charset="0"/>
                <a:ea typeface="ＭＳ Ｐゴシック" pitchFamily="50" charset="-128"/>
              </a:rPr>
              <a:t>Sato</a:t>
            </a:r>
            <a:r>
              <a:rPr kumimoji="1" lang="en-US" altLang="ja-JP" sz="1300" b="1" kern="1200" dirty="0" smtClean="0">
                <a:solidFill>
                  <a:srgbClr val="CCFFCC"/>
                </a:solidFill>
                <a:latin typeface="Arial" charset="0"/>
                <a:ea typeface="ＭＳ Ｐゴシック" pitchFamily="50" charset="-128"/>
                <a:cs typeface="+mn-cs"/>
              </a:rPr>
              <a:t> (</a:t>
            </a:r>
            <a:r>
              <a:rPr lang="en-US" altLang="ja-JP" sz="1300" b="1" dirty="0" smtClean="0">
                <a:solidFill>
                  <a:srgbClr val="CCFFCC"/>
                </a:solidFill>
                <a:latin typeface="Arial" charset="0"/>
                <a:ea typeface="ＭＳ Ｐゴシック" pitchFamily="50" charset="-128"/>
              </a:rPr>
              <a:t>Hosei</a:t>
            </a:r>
            <a:r>
              <a:rPr kumimoji="1" lang="en-US" altLang="ja-JP" sz="1300" b="1" kern="1200" dirty="0" smtClean="0">
                <a:solidFill>
                  <a:srgbClr val="CCFFCC"/>
                </a:solidFill>
                <a:latin typeface="Arial" charset="0"/>
                <a:ea typeface="ＭＳ Ｐゴシック" pitchFamily="50" charset="-128"/>
                <a:cs typeface="+mn-cs"/>
              </a:rPr>
              <a:t>)</a:t>
            </a:r>
            <a:endParaRPr kumimoji="1" lang="en-US" altLang="ja-JP" sz="1300" b="1" kern="1200" dirty="0">
              <a:solidFill>
                <a:srgbClr val="CCFFCC"/>
              </a:solidFill>
              <a:latin typeface="Arial" charset="0"/>
              <a:ea typeface="ＭＳ Ｐゴシック" pitchFamily="50" charset="-128"/>
              <a:cs typeface="+mn-cs"/>
            </a:endParaRPr>
          </a:p>
        </p:txBody>
      </p:sp>
      <p:sp>
        <p:nvSpPr>
          <p:cNvPr id="96302" name="AutoShape 46"/>
          <p:cNvSpPr>
            <a:spLocks noChangeArrowheads="1"/>
          </p:cNvSpPr>
          <p:nvPr/>
        </p:nvSpPr>
        <p:spPr bwMode="auto">
          <a:xfrm>
            <a:off x="5186392" y="5449907"/>
            <a:ext cx="1081088" cy="908050"/>
          </a:xfrm>
          <a:prstGeom prst="roundRect">
            <a:avLst>
              <a:gd name="adj" fmla="val 16667"/>
            </a:avLst>
          </a:prstGeom>
          <a:solidFill>
            <a:srgbClr val="333333">
              <a:alpha val="50000"/>
            </a:srgbClr>
          </a:solidFill>
          <a:ln w="3175">
            <a:solidFill>
              <a:srgbClr val="B2B2B2"/>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CCFFCC"/>
                </a:solidFill>
                <a:latin typeface="Arial" charset="0"/>
                <a:ea typeface="ＭＳ Ｐゴシック" pitchFamily="50" charset="-128"/>
                <a:cs typeface="+mn-cs"/>
              </a:rPr>
              <a:t>Thruster</a:t>
            </a:r>
          </a:p>
          <a:p>
            <a:pPr algn="ctr" rtl="0" fontAlgn="base">
              <a:lnSpc>
                <a:spcPct val="80000"/>
              </a:lnSpc>
              <a:spcBef>
                <a:spcPct val="0"/>
              </a:spcBef>
              <a:spcAft>
                <a:spcPct val="0"/>
              </a:spcAft>
              <a:buNone/>
            </a:pPr>
            <a:endParaRPr kumimoji="1" lang="en-US" altLang="ja-JP" sz="1300" b="1" kern="1200" dirty="0">
              <a:solidFill>
                <a:srgbClr val="CCFFCC"/>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CCFFCC"/>
                </a:solidFill>
                <a:latin typeface="Arial" charset="0"/>
                <a:ea typeface="ＭＳ Ｐゴシック" pitchFamily="50" charset="-128"/>
                <a:cs typeface="+mn-cs"/>
              </a:rPr>
              <a:t>Funaki (ISAS)</a:t>
            </a:r>
          </a:p>
        </p:txBody>
      </p:sp>
      <p:sp>
        <p:nvSpPr>
          <p:cNvPr id="96303" name="AutoShape 47"/>
          <p:cNvSpPr>
            <a:spLocks noChangeArrowheads="1"/>
          </p:cNvSpPr>
          <p:nvPr/>
        </p:nvSpPr>
        <p:spPr bwMode="auto">
          <a:xfrm>
            <a:off x="6445280" y="5449907"/>
            <a:ext cx="1127116" cy="908050"/>
          </a:xfrm>
          <a:prstGeom prst="roundRect">
            <a:avLst>
              <a:gd name="adj" fmla="val 16667"/>
            </a:avLst>
          </a:prstGeom>
          <a:solidFill>
            <a:srgbClr val="333333">
              <a:alpha val="50000"/>
            </a:srgbClr>
          </a:solidFill>
          <a:ln w="3175">
            <a:solidFill>
              <a:srgbClr val="B2B2B2"/>
            </a:solidFill>
            <a:round/>
            <a:headEnd/>
            <a:tailEnd/>
          </a:ln>
          <a:effectLst/>
        </p:spPr>
        <p:txBody>
          <a:bodyPr anchor="ctr"/>
          <a:lstStyle/>
          <a:p>
            <a:pPr algn="ctr" rtl="0" fontAlgn="base">
              <a:lnSpc>
                <a:spcPct val="80000"/>
              </a:lnSpc>
              <a:spcBef>
                <a:spcPct val="0"/>
              </a:spcBef>
              <a:spcAft>
                <a:spcPct val="0"/>
              </a:spcAft>
              <a:buNone/>
            </a:pPr>
            <a:r>
              <a:rPr lang="en-US" altLang="ja-JP" sz="1300" b="1" dirty="0" smtClean="0">
                <a:solidFill>
                  <a:srgbClr val="CCFFCC"/>
                </a:solidFill>
                <a:latin typeface="Arial" charset="0"/>
                <a:ea typeface="ＭＳ Ｐゴシック" pitchFamily="50" charset="-128"/>
              </a:rPr>
              <a:t>Satellite</a:t>
            </a:r>
            <a:endParaRPr kumimoji="1" lang="en-US" altLang="ja-JP" sz="1300" b="1" kern="1200" dirty="0">
              <a:solidFill>
                <a:srgbClr val="CCFFCC"/>
              </a:solidFill>
              <a:latin typeface="Arial" charset="0"/>
              <a:ea typeface="ＭＳ Ｐゴシック" pitchFamily="50" charset="-128"/>
              <a:cs typeface="+mn-cs"/>
            </a:endParaRPr>
          </a:p>
          <a:p>
            <a:pPr algn="ctr" rtl="0" fontAlgn="base">
              <a:lnSpc>
                <a:spcPct val="80000"/>
              </a:lnSpc>
              <a:spcBef>
                <a:spcPct val="0"/>
              </a:spcBef>
              <a:spcAft>
                <a:spcPct val="0"/>
              </a:spcAft>
              <a:buNone/>
            </a:pPr>
            <a:endParaRPr kumimoji="1" lang="en-US" altLang="ja-JP" sz="1300" b="1" kern="1200" dirty="0">
              <a:solidFill>
                <a:srgbClr val="CCFFCC"/>
              </a:solidFill>
              <a:latin typeface="Arial" charset="0"/>
              <a:ea typeface="ＭＳ Ｐゴシック" pitchFamily="50" charset="-128"/>
              <a:cs typeface="+mn-cs"/>
            </a:endParaRPr>
          </a:p>
          <a:p>
            <a:pPr algn="ctr" rtl="0" fontAlgn="base">
              <a:lnSpc>
                <a:spcPct val="80000"/>
              </a:lnSpc>
              <a:spcBef>
                <a:spcPct val="0"/>
              </a:spcBef>
              <a:spcAft>
                <a:spcPct val="0"/>
              </a:spcAft>
              <a:buNone/>
            </a:pPr>
            <a:r>
              <a:rPr lang="en-US" altLang="ja-JP" sz="1300" b="1" dirty="0" smtClean="0">
                <a:solidFill>
                  <a:srgbClr val="CCFFCC"/>
                </a:solidFill>
                <a:latin typeface="Arial" charset="0"/>
                <a:ea typeface="ＭＳ Ｐゴシック" pitchFamily="50" charset="-128"/>
              </a:rPr>
              <a:t>Sato</a:t>
            </a:r>
            <a:r>
              <a:rPr kumimoji="1" lang="en-US" altLang="ja-JP" sz="1300" b="1" kern="1200" dirty="0" smtClean="0">
                <a:solidFill>
                  <a:srgbClr val="CCFFCC"/>
                </a:solidFill>
                <a:latin typeface="Arial" charset="0"/>
                <a:ea typeface="ＭＳ Ｐゴシック" pitchFamily="50" charset="-128"/>
                <a:cs typeface="+mn-cs"/>
              </a:rPr>
              <a:t> (</a:t>
            </a:r>
            <a:r>
              <a:rPr lang="en-US" altLang="ja-JP" sz="1300" b="1" dirty="0" smtClean="0">
                <a:solidFill>
                  <a:srgbClr val="CCFFCC"/>
                </a:solidFill>
                <a:latin typeface="Arial" charset="0"/>
                <a:ea typeface="ＭＳ Ｐゴシック" pitchFamily="50" charset="-128"/>
              </a:rPr>
              <a:t>Hosei</a:t>
            </a:r>
            <a:r>
              <a:rPr kumimoji="1" lang="en-US" altLang="ja-JP" sz="1300" b="1" kern="1200" dirty="0" smtClean="0">
                <a:solidFill>
                  <a:srgbClr val="CCFFCC"/>
                </a:solidFill>
                <a:latin typeface="Arial" charset="0"/>
                <a:ea typeface="ＭＳ Ｐゴシック" pitchFamily="50" charset="-128"/>
                <a:cs typeface="+mn-cs"/>
              </a:rPr>
              <a:t>)</a:t>
            </a:r>
            <a:endParaRPr kumimoji="1" lang="en-US" altLang="ja-JP" sz="1300" b="1" kern="1200" dirty="0">
              <a:solidFill>
                <a:srgbClr val="CCFFCC"/>
              </a:solidFill>
              <a:latin typeface="Arial" charset="0"/>
              <a:ea typeface="ＭＳ Ｐゴシック" pitchFamily="50" charset="-128"/>
              <a:cs typeface="+mn-cs"/>
            </a:endParaRPr>
          </a:p>
        </p:txBody>
      </p:sp>
      <p:sp>
        <p:nvSpPr>
          <p:cNvPr id="96304" name="AutoShape 48"/>
          <p:cNvSpPr>
            <a:spLocks noChangeArrowheads="1"/>
          </p:cNvSpPr>
          <p:nvPr/>
        </p:nvSpPr>
        <p:spPr bwMode="auto">
          <a:xfrm>
            <a:off x="7705755" y="5449907"/>
            <a:ext cx="1081087" cy="908050"/>
          </a:xfrm>
          <a:prstGeom prst="roundRect">
            <a:avLst>
              <a:gd name="adj" fmla="val 16667"/>
            </a:avLst>
          </a:prstGeom>
          <a:solidFill>
            <a:srgbClr val="333333">
              <a:alpha val="50000"/>
            </a:srgbClr>
          </a:solidFill>
          <a:ln w="3175">
            <a:solidFill>
              <a:srgbClr val="B2B2B2"/>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CCFFCC"/>
                </a:solidFill>
                <a:latin typeface="Arial" charset="0"/>
                <a:ea typeface="ＭＳ Ｐゴシック" pitchFamily="50" charset="-128"/>
                <a:cs typeface="+mn-cs"/>
              </a:rPr>
              <a:t>Data</a:t>
            </a:r>
          </a:p>
          <a:p>
            <a:pPr algn="ctr" rtl="0" fontAlgn="base">
              <a:lnSpc>
                <a:spcPct val="80000"/>
              </a:lnSpc>
              <a:spcBef>
                <a:spcPct val="0"/>
              </a:spcBef>
              <a:spcAft>
                <a:spcPct val="0"/>
              </a:spcAft>
              <a:buNone/>
            </a:pPr>
            <a:endParaRPr kumimoji="1" lang="en-US" altLang="ja-JP" sz="1300" b="1" kern="1200" dirty="0">
              <a:solidFill>
                <a:srgbClr val="CCFFCC"/>
              </a:solidFill>
              <a:latin typeface="Arial" charset="0"/>
              <a:ea typeface="ＭＳ Ｐゴシック" pitchFamily="50" charset="-128"/>
              <a:cs typeface="+mn-cs"/>
            </a:endParaRPr>
          </a:p>
          <a:p>
            <a:pPr algn="ctr" rtl="0" fontAlgn="base">
              <a:lnSpc>
                <a:spcPct val="80000"/>
              </a:lnSpc>
              <a:spcBef>
                <a:spcPct val="0"/>
              </a:spcBef>
              <a:spcAft>
                <a:spcPct val="0"/>
              </a:spcAft>
              <a:buNone/>
            </a:pPr>
            <a:r>
              <a:rPr kumimoji="1" lang="en-US" altLang="ja-JP" sz="1300" b="1" kern="1200" dirty="0">
                <a:solidFill>
                  <a:srgbClr val="CCFFCC"/>
                </a:solidFill>
                <a:latin typeface="Arial" charset="0"/>
                <a:ea typeface="ＭＳ Ｐゴシック" pitchFamily="50" charset="-128"/>
                <a:cs typeface="+mn-cs"/>
              </a:rPr>
              <a:t>Kanda (Osaka city)</a:t>
            </a:r>
          </a:p>
        </p:txBody>
      </p:sp>
      <p:sp>
        <p:nvSpPr>
          <p:cNvPr id="96312" name="Line 56"/>
          <p:cNvSpPr>
            <a:spLocks noChangeShapeType="1"/>
          </p:cNvSpPr>
          <p:nvPr/>
        </p:nvSpPr>
        <p:spPr bwMode="auto">
          <a:xfrm>
            <a:off x="2997200" y="1719263"/>
            <a:ext cx="0" cy="1260475"/>
          </a:xfrm>
          <a:prstGeom prst="line">
            <a:avLst/>
          </a:prstGeom>
          <a:noFill/>
          <a:ln w="3175">
            <a:solidFill>
              <a:srgbClr val="FFFFFF"/>
            </a:solidFill>
            <a:round/>
            <a:headEnd/>
            <a:tailEnd/>
          </a:ln>
          <a:effectLst/>
        </p:spPr>
        <p:txBody>
          <a:bodyPr/>
          <a:lstStyle/>
          <a:p>
            <a:pPr algn="l" rtl="0" fontAlgn="base">
              <a:spcBef>
                <a:spcPct val="0"/>
              </a:spcBef>
              <a:spcAft>
                <a:spcPct val="0"/>
              </a:spcAft>
            </a:pPr>
            <a:endParaRPr kumimoji="1" lang="ja-JP" altLang="en-US" kern="1200" dirty="0">
              <a:solidFill>
                <a:srgbClr val="000000"/>
              </a:solidFill>
              <a:latin typeface="Arial" charset="0"/>
              <a:ea typeface="ＭＳ Ｐゴシック" pitchFamily="50" charset="-128"/>
              <a:cs typeface="+mn-cs"/>
            </a:endParaRPr>
          </a:p>
        </p:txBody>
      </p:sp>
      <p:sp>
        <p:nvSpPr>
          <p:cNvPr id="96313" name="Line 57"/>
          <p:cNvSpPr>
            <a:spLocks noChangeShapeType="1"/>
          </p:cNvSpPr>
          <p:nvPr/>
        </p:nvSpPr>
        <p:spPr bwMode="auto">
          <a:xfrm flipH="1" flipV="1">
            <a:off x="1708128" y="2973076"/>
            <a:ext cx="6352" cy="1241742"/>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14" name="Line 58"/>
          <p:cNvSpPr>
            <a:spLocks noChangeShapeType="1"/>
          </p:cNvSpPr>
          <p:nvPr/>
        </p:nvSpPr>
        <p:spPr bwMode="auto">
          <a:xfrm>
            <a:off x="1692275" y="2979738"/>
            <a:ext cx="6435725" cy="0"/>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15" name="AutoShape 59"/>
          <p:cNvSpPr>
            <a:spLocks noChangeArrowheads="1"/>
          </p:cNvSpPr>
          <p:nvPr/>
        </p:nvSpPr>
        <p:spPr bwMode="auto">
          <a:xfrm>
            <a:off x="3941763" y="3159125"/>
            <a:ext cx="1530350" cy="900113"/>
          </a:xfrm>
          <a:prstGeom prst="roundRect">
            <a:avLst>
              <a:gd name="adj" fmla="val 16667"/>
            </a:avLst>
          </a:prstGeom>
          <a:solidFill>
            <a:srgbClr val="FFCCFF">
              <a:alpha val="15000"/>
            </a:srgbClr>
          </a:solidFill>
          <a:ln w="3175">
            <a:solidFill>
              <a:srgbClr val="B2B2B2"/>
            </a:solidFill>
            <a:round/>
            <a:headEnd/>
            <a:tailEnd/>
          </a:ln>
          <a:effectLst/>
        </p:spPr>
        <p:txBody>
          <a:bodyPr anchor="ctr"/>
          <a:lstStyle/>
          <a:p>
            <a:pPr algn="ctr" rtl="0" fontAlgn="base">
              <a:lnSpc>
                <a:spcPct val="80000"/>
              </a:lnSpc>
              <a:spcBef>
                <a:spcPct val="0"/>
              </a:spcBef>
              <a:spcAft>
                <a:spcPct val="0"/>
              </a:spcAft>
              <a:buNone/>
            </a:pPr>
            <a:r>
              <a:rPr kumimoji="1" lang="en-US" altLang="ja-JP" sz="1300" b="1" kern="1200" dirty="0">
                <a:solidFill>
                  <a:srgbClr val="FFFFCC"/>
                </a:solidFill>
                <a:latin typeface="Arial" charset="0"/>
                <a:ea typeface="ＭＳ 明朝" pitchFamily="17" charset="-128"/>
                <a:cs typeface="+mn-cs"/>
              </a:rPr>
              <a:t>Detector</a:t>
            </a:r>
          </a:p>
          <a:p>
            <a:pPr algn="ctr" rtl="0" fontAlgn="base">
              <a:lnSpc>
                <a:spcPct val="80000"/>
              </a:lnSpc>
              <a:spcBef>
                <a:spcPct val="0"/>
              </a:spcBef>
              <a:spcAft>
                <a:spcPct val="0"/>
              </a:spcAft>
              <a:buNone/>
            </a:pPr>
            <a:endParaRPr kumimoji="1" lang="en-US" altLang="ja-JP" sz="1300" b="1" kern="1200" dirty="0">
              <a:solidFill>
                <a:srgbClr val="FFFFCC"/>
              </a:solidFill>
              <a:latin typeface="Arial" charset="0"/>
              <a:ea typeface="ＭＳ 明朝" pitchFamily="17" charset="-128"/>
              <a:cs typeface="+mn-cs"/>
            </a:endParaRPr>
          </a:p>
          <a:p>
            <a:pPr algn="ctr" rtl="0" fontAlgn="base">
              <a:lnSpc>
                <a:spcPct val="80000"/>
              </a:lnSpc>
              <a:spcBef>
                <a:spcPct val="0"/>
              </a:spcBef>
              <a:spcAft>
                <a:spcPct val="0"/>
              </a:spcAft>
              <a:buNone/>
            </a:pPr>
            <a:r>
              <a:rPr kumimoji="1" lang="en-US" altLang="ja-JP" sz="1300" b="1" kern="1200" dirty="0" smtClean="0">
                <a:solidFill>
                  <a:srgbClr val="FFFFCC"/>
                </a:solidFill>
                <a:latin typeface="Arial" charset="0"/>
                <a:ea typeface="ＭＳ 明朝" pitchFamily="17" charset="-128"/>
                <a:cs typeface="+mn-cs"/>
              </a:rPr>
              <a:t>Akutsu (NAOJ)</a:t>
            </a:r>
          </a:p>
          <a:p>
            <a:pPr algn="ctr" rtl="0" fontAlgn="base">
              <a:lnSpc>
                <a:spcPct val="80000"/>
              </a:lnSpc>
              <a:spcBef>
                <a:spcPct val="0"/>
              </a:spcBef>
              <a:spcAft>
                <a:spcPct val="0"/>
              </a:spcAft>
              <a:buNone/>
            </a:pPr>
            <a:r>
              <a:rPr kumimoji="1" lang="en-US" altLang="ja-JP" sz="1300" b="1" kern="1200" dirty="0" smtClean="0">
                <a:solidFill>
                  <a:srgbClr val="FFFFCC"/>
                </a:solidFill>
                <a:latin typeface="Arial" charset="0"/>
                <a:ea typeface="ＭＳ 明朝" pitchFamily="17" charset="-128"/>
                <a:cs typeface="+mn-cs"/>
              </a:rPr>
              <a:t>Numata </a:t>
            </a:r>
            <a:r>
              <a:rPr kumimoji="1" lang="en-US" altLang="ja-JP" sz="1300" b="1" kern="1200" dirty="0">
                <a:solidFill>
                  <a:srgbClr val="FFFFCC"/>
                </a:solidFill>
                <a:latin typeface="Arial" charset="0"/>
                <a:ea typeface="ＭＳ 明朝" pitchFamily="17" charset="-128"/>
                <a:cs typeface="+mn-cs"/>
              </a:rPr>
              <a:t>(Maryland</a:t>
            </a:r>
            <a:r>
              <a:rPr kumimoji="1" lang="en-US" altLang="ja-JP" sz="1300" b="1" kern="1200" dirty="0" smtClean="0">
                <a:solidFill>
                  <a:srgbClr val="FFFFCC"/>
                </a:solidFill>
                <a:latin typeface="Arial" charset="0"/>
                <a:ea typeface="ＭＳ 明朝" pitchFamily="17" charset="-128"/>
                <a:cs typeface="+mn-cs"/>
              </a:rPr>
              <a:t>)</a:t>
            </a:r>
            <a:endParaRPr kumimoji="1" lang="en-US" altLang="ja-JP" sz="1300" b="1" kern="1200" dirty="0">
              <a:solidFill>
                <a:srgbClr val="FFFFCC"/>
              </a:solidFill>
              <a:latin typeface="Arial" charset="0"/>
              <a:ea typeface="ＭＳ 明朝" pitchFamily="17" charset="-128"/>
              <a:cs typeface="+mn-cs"/>
            </a:endParaRPr>
          </a:p>
        </p:txBody>
      </p:sp>
      <p:sp>
        <p:nvSpPr>
          <p:cNvPr id="96316" name="Line 60"/>
          <p:cNvSpPr>
            <a:spLocks noChangeShapeType="1"/>
          </p:cNvSpPr>
          <p:nvPr/>
        </p:nvSpPr>
        <p:spPr bwMode="auto">
          <a:xfrm flipV="1">
            <a:off x="2997200" y="2979738"/>
            <a:ext cx="0" cy="179387"/>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17" name="Line 61"/>
          <p:cNvSpPr>
            <a:spLocks noChangeShapeType="1"/>
          </p:cNvSpPr>
          <p:nvPr/>
        </p:nvSpPr>
        <p:spPr bwMode="auto">
          <a:xfrm flipV="1">
            <a:off x="8128000" y="2979738"/>
            <a:ext cx="0" cy="179387"/>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18" name="Line 62"/>
          <p:cNvSpPr>
            <a:spLocks noChangeShapeType="1"/>
          </p:cNvSpPr>
          <p:nvPr/>
        </p:nvSpPr>
        <p:spPr bwMode="auto">
          <a:xfrm flipV="1">
            <a:off x="4706938" y="2979738"/>
            <a:ext cx="0" cy="179387"/>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19" name="Line 63"/>
          <p:cNvSpPr>
            <a:spLocks noChangeShapeType="1"/>
          </p:cNvSpPr>
          <p:nvPr/>
        </p:nvSpPr>
        <p:spPr bwMode="auto">
          <a:xfrm flipV="1">
            <a:off x="6416675" y="2979738"/>
            <a:ext cx="0" cy="179387"/>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21" name="Line 65"/>
          <p:cNvSpPr>
            <a:spLocks noChangeShapeType="1"/>
          </p:cNvSpPr>
          <p:nvPr/>
        </p:nvSpPr>
        <p:spPr bwMode="auto">
          <a:xfrm>
            <a:off x="1692275" y="5089545"/>
            <a:ext cx="0" cy="180975"/>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22" name="Line 66"/>
          <p:cNvSpPr>
            <a:spLocks noChangeShapeType="1"/>
          </p:cNvSpPr>
          <p:nvPr/>
        </p:nvSpPr>
        <p:spPr bwMode="auto">
          <a:xfrm>
            <a:off x="685830" y="5270520"/>
            <a:ext cx="7559675" cy="0"/>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23" name="Line 67"/>
          <p:cNvSpPr>
            <a:spLocks noChangeShapeType="1"/>
          </p:cNvSpPr>
          <p:nvPr/>
        </p:nvSpPr>
        <p:spPr bwMode="auto">
          <a:xfrm flipV="1">
            <a:off x="679453" y="5270520"/>
            <a:ext cx="0" cy="179387"/>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24" name="Line 68"/>
          <p:cNvSpPr>
            <a:spLocks noChangeShapeType="1"/>
          </p:cNvSpPr>
          <p:nvPr/>
        </p:nvSpPr>
        <p:spPr bwMode="auto">
          <a:xfrm flipV="1">
            <a:off x="5726142" y="5270520"/>
            <a:ext cx="0" cy="179387"/>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25" name="Line 69"/>
          <p:cNvSpPr>
            <a:spLocks noChangeShapeType="1"/>
          </p:cNvSpPr>
          <p:nvPr/>
        </p:nvSpPr>
        <p:spPr bwMode="auto">
          <a:xfrm flipV="1">
            <a:off x="4465667" y="5270520"/>
            <a:ext cx="0" cy="179387"/>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28" name="Line 72"/>
          <p:cNvSpPr>
            <a:spLocks noChangeShapeType="1"/>
          </p:cNvSpPr>
          <p:nvPr/>
        </p:nvSpPr>
        <p:spPr bwMode="auto">
          <a:xfrm flipV="1">
            <a:off x="2465403" y="5270520"/>
            <a:ext cx="0" cy="179387"/>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29" name="Line 73"/>
          <p:cNvSpPr>
            <a:spLocks noChangeShapeType="1"/>
          </p:cNvSpPr>
          <p:nvPr/>
        </p:nvSpPr>
        <p:spPr bwMode="auto">
          <a:xfrm flipV="1">
            <a:off x="8245505" y="5270520"/>
            <a:ext cx="0" cy="179387"/>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30" name="Line 74"/>
          <p:cNvSpPr>
            <a:spLocks noChangeShapeType="1"/>
          </p:cNvSpPr>
          <p:nvPr/>
        </p:nvSpPr>
        <p:spPr bwMode="auto">
          <a:xfrm flipV="1">
            <a:off x="6986617" y="5270520"/>
            <a:ext cx="0" cy="179387"/>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31" name="Line 75"/>
          <p:cNvSpPr>
            <a:spLocks noChangeShapeType="1"/>
          </p:cNvSpPr>
          <p:nvPr/>
        </p:nvSpPr>
        <p:spPr bwMode="auto">
          <a:xfrm flipH="1">
            <a:off x="2997200" y="2349500"/>
            <a:ext cx="404813" cy="0"/>
          </a:xfrm>
          <a:prstGeom prst="line">
            <a:avLst/>
          </a:prstGeom>
          <a:noFill/>
          <a:ln w="3175">
            <a:solidFill>
              <a:srgbClr val="FFFFFF"/>
            </a:solidFill>
            <a:round/>
            <a:headEnd/>
            <a:tailEnd/>
          </a:ln>
          <a:effectLst/>
        </p:spPr>
        <p:txBody>
          <a:bodyPr/>
          <a:lstStyle/>
          <a:p>
            <a:pPr algn="l" rtl="0" fontAlgn="base">
              <a:spcBef>
                <a:spcPct val="0"/>
              </a:spcBef>
              <a:spcAft>
                <a:spcPct val="0"/>
              </a:spcAft>
              <a:buNone/>
            </a:pPr>
            <a:endParaRPr kumimoji="1" lang="ja-JP" altLang="en-US" kern="1200" dirty="0">
              <a:solidFill>
                <a:srgbClr val="FFFFFF"/>
              </a:solidFill>
              <a:latin typeface="Arial" charset="0"/>
              <a:ea typeface="ＭＳ Ｐゴシック" pitchFamily="50" charset="-128"/>
              <a:cs typeface="+mn-cs"/>
            </a:endParaRPr>
          </a:p>
        </p:txBody>
      </p:sp>
      <p:sp>
        <p:nvSpPr>
          <p:cNvPr id="96334" name="Text Box 78"/>
          <p:cNvSpPr txBox="1">
            <a:spLocks noChangeArrowheads="1"/>
          </p:cNvSpPr>
          <p:nvPr/>
        </p:nvSpPr>
        <p:spPr bwMode="auto">
          <a:xfrm>
            <a:off x="4751388" y="4857759"/>
            <a:ext cx="1935162" cy="369332"/>
          </a:xfrm>
          <a:prstGeom prst="rect">
            <a:avLst/>
          </a:prstGeom>
          <a:noFill/>
          <a:ln w="3175">
            <a:noFill/>
            <a:miter lim="800000"/>
            <a:headEnd/>
            <a:tailEnd/>
          </a:ln>
          <a:effectLst/>
        </p:spPr>
        <p:txBody>
          <a:bodyPr>
            <a:spAutoFit/>
          </a:bodyPr>
          <a:lstStyle/>
          <a:p>
            <a:pPr algn="l">
              <a:spcBef>
                <a:spcPct val="50000"/>
              </a:spcBef>
              <a:buNone/>
            </a:pPr>
            <a:r>
              <a:rPr kumimoji="1" lang="en-US" altLang="ja-JP" sz="1800" b="1" kern="1200" dirty="0">
                <a:solidFill>
                  <a:srgbClr val="FFFFFF"/>
                </a:solidFill>
                <a:latin typeface="Arial" charset="0"/>
                <a:ea typeface="ＭＳ Ｐゴシック" pitchFamily="50" charset="-128"/>
                <a:cs typeface="+mn-cs"/>
              </a:rPr>
              <a:t>Mission phase</a:t>
            </a:r>
          </a:p>
        </p:txBody>
      </p:sp>
      <p:sp>
        <p:nvSpPr>
          <p:cNvPr id="96335" name="Text Box 79"/>
          <p:cNvSpPr txBox="1">
            <a:spLocks noChangeArrowheads="1"/>
          </p:cNvSpPr>
          <p:nvPr/>
        </p:nvSpPr>
        <p:spPr bwMode="auto">
          <a:xfrm>
            <a:off x="4751388" y="4103687"/>
            <a:ext cx="1800225" cy="369332"/>
          </a:xfrm>
          <a:prstGeom prst="rect">
            <a:avLst/>
          </a:prstGeom>
          <a:noFill/>
          <a:ln w="3175">
            <a:noFill/>
            <a:miter lim="800000"/>
            <a:headEnd/>
            <a:tailEnd/>
          </a:ln>
          <a:effectLst/>
        </p:spPr>
        <p:txBody>
          <a:bodyPr>
            <a:spAutoFit/>
          </a:bodyPr>
          <a:lstStyle/>
          <a:p>
            <a:pPr algn="l">
              <a:spcBef>
                <a:spcPct val="50000"/>
              </a:spcBef>
              <a:buNone/>
            </a:pPr>
            <a:r>
              <a:rPr kumimoji="1" lang="en-US" altLang="ja-JP" sz="1800" b="1" kern="1200" dirty="0">
                <a:solidFill>
                  <a:srgbClr val="FFFFFF"/>
                </a:solidFill>
                <a:latin typeface="Arial" charset="0"/>
                <a:ea typeface="ＭＳ Ｐゴシック" pitchFamily="50" charset="-128"/>
                <a:cs typeface="+mn-cs"/>
              </a:rPr>
              <a:t>Design phase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角丸四角形 1285"/>
          <p:cNvSpPr/>
          <p:nvPr/>
        </p:nvSpPr>
        <p:spPr bwMode="auto">
          <a:xfrm>
            <a:off x="642910" y="2071678"/>
            <a:ext cx="4429156" cy="1285884"/>
          </a:xfrm>
          <a:prstGeom prst="roundRect">
            <a:avLst>
              <a:gd name="adj" fmla="val 4342"/>
            </a:avLst>
          </a:prstGeom>
          <a:solidFill>
            <a:srgbClr val="FFCC99">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441346" name="Rectangle 2"/>
          <p:cNvSpPr>
            <a:spLocks noGrp="1" noChangeArrowheads="1"/>
          </p:cNvSpPr>
          <p:nvPr>
            <p:ph type="title"/>
          </p:nvPr>
        </p:nvSpPr>
        <p:spPr/>
        <p:txBody>
          <a:bodyPr/>
          <a:lstStyle/>
          <a:p>
            <a:r>
              <a:rPr lang="en-US" altLang="ja-JP" dirty="0" smtClean="0"/>
              <a:t>Orbit and Constellation</a:t>
            </a:r>
            <a:endParaRPr lang="en-US" altLang="ja-JP" dirty="0"/>
          </a:p>
        </p:txBody>
      </p:sp>
      <p:sp>
        <p:nvSpPr>
          <p:cNvPr id="63"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DDDDDD"/>
                </a:solidFill>
                <a:latin typeface="Tahoma"/>
                <a:ea typeface="HGP創英角ｺﾞｼｯｸUB"/>
                <a:cs typeface="+mn-cs"/>
              </a:rPr>
              <a:t>10th International LISA Symposium</a:t>
            </a:r>
            <a:r>
              <a:rPr lang="ja-JP" altLang="en-US" sz="1200" kern="1200" smtClean="0">
                <a:solidFill>
                  <a:srgbClr val="DDDDDD"/>
                </a:solidFill>
                <a:latin typeface="Tahoma"/>
                <a:ea typeface="HGP創英角ｺﾞｼｯｸUB"/>
                <a:cs typeface="+mn-cs"/>
              </a:rPr>
              <a:t>　</a:t>
            </a:r>
            <a:r>
              <a:rPr lang="en-US" altLang="ja-JP" sz="1200" kern="1200" smtClean="0">
                <a:solidFill>
                  <a:srgbClr val="DDDDDD"/>
                </a:solidFill>
                <a:latin typeface="Tahoma"/>
                <a:ea typeface="HGP創英角ｺﾞｼｯｸUB"/>
                <a:cs typeface="+mn-cs"/>
              </a:rPr>
              <a:t>(May 19th, 2014, Florida, USA)</a:t>
            </a:r>
            <a:endParaRPr lang="en-US" altLang="ja-JP" sz="1200" kern="1200" dirty="0">
              <a:solidFill>
                <a:srgbClr val="DDDDDD"/>
              </a:solidFill>
              <a:latin typeface="Tahoma"/>
              <a:ea typeface="HGP創英角ｺﾞｼｯｸUB"/>
              <a:cs typeface="+mn-cs"/>
            </a:endParaRPr>
          </a:p>
        </p:txBody>
      </p:sp>
      <p:pic>
        <p:nvPicPr>
          <p:cNvPr id="14" name="Picture 5" descr="LISAorbit"/>
          <p:cNvPicPr>
            <a:picLocks noChangeAspect="1" noChangeArrowheads="1"/>
          </p:cNvPicPr>
          <p:nvPr/>
        </p:nvPicPr>
        <p:blipFill>
          <a:blip r:embed="rId3" cstate="print"/>
          <a:srcRect/>
          <a:stretch>
            <a:fillRect/>
          </a:stretch>
        </p:blipFill>
        <p:spPr bwMode="auto">
          <a:xfrm>
            <a:off x="5286380" y="1845084"/>
            <a:ext cx="3643338" cy="2726924"/>
          </a:xfrm>
          <a:prstGeom prst="rect">
            <a:avLst/>
          </a:prstGeom>
          <a:noFill/>
          <a:ln w="9525">
            <a:noFill/>
            <a:miter lim="800000"/>
            <a:headEnd/>
            <a:tailEnd/>
          </a:ln>
        </p:spPr>
      </p:pic>
      <p:sp>
        <p:nvSpPr>
          <p:cNvPr id="16" name="Rectangle 64"/>
          <p:cNvSpPr>
            <a:spLocks noChangeArrowheads="1"/>
          </p:cNvSpPr>
          <p:nvPr/>
        </p:nvSpPr>
        <p:spPr bwMode="auto">
          <a:xfrm>
            <a:off x="642910" y="2103274"/>
            <a:ext cx="4857784"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dirty="0" smtClean="0">
                <a:solidFill>
                  <a:srgbClr val="DDDDDD"/>
                </a:solidFill>
                <a:sym typeface="Wingdings" pitchFamily="2" charset="2"/>
              </a:rPr>
              <a:t>Record-disk orbit around the Sun</a:t>
            </a:r>
            <a:endParaRPr kumimoji="1" lang="en-US" altLang="ja-JP" sz="2000" kern="1200" dirty="0">
              <a:solidFill>
                <a:srgbClr val="DDDDDD"/>
              </a:solidFill>
            </a:endParaRPr>
          </a:p>
        </p:txBody>
      </p:sp>
      <p:sp>
        <p:nvSpPr>
          <p:cNvPr id="17" name="Rectangle 64"/>
          <p:cNvSpPr>
            <a:spLocks noChangeArrowheads="1"/>
          </p:cNvSpPr>
          <p:nvPr/>
        </p:nvSpPr>
        <p:spPr bwMode="auto">
          <a:xfrm>
            <a:off x="1214414" y="2529643"/>
            <a:ext cx="4214842"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dirty="0" smtClean="0">
                <a:solidFill>
                  <a:srgbClr val="DDDDDD"/>
                </a:solidFill>
                <a:sym typeface="Wingdings" pitchFamily="2" charset="2"/>
              </a:rPr>
              <a:t>Relative  acc.     </a:t>
            </a:r>
            <a:r>
              <a:rPr lang="en-US" altLang="ja-JP" sz="2000" dirty="0" smtClean="0">
                <a:solidFill>
                  <a:srgbClr val="FFCC99"/>
                </a:solidFill>
                <a:sym typeface="Wingdings" pitchFamily="2" charset="2"/>
              </a:rPr>
              <a:t>4x10</a:t>
            </a:r>
            <a:r>
              <a:rPr lang="en-US" altLang="ja-JP" sz="2000" baseline="30000" dirty="0" smtClean="0">
                <a:solidFill>
                  <a:srgbClr val="FFCC99"/>
                </a:solidFill>
                <a:sym typeface="Wingdings" pitchFamily="2" charset="2"/>
              </a:rPr>
              <a:t>-12</a:t>
            </a:r>
            <a:r>
              <a:rPr lang="en-US" altLang="ja-JP" sz="2000" dirty="0" smtClean="0">
                <a:solidFill>
                  <a:srgbClr val="FFCC99"/>
                </a:solidFill>
                <a:sym typeface="Wingdings" pitchFamily="2" charset="2"/>
              </a:rPr>
              <a:t> m/s</a:t>
            </a:r>
            <a:r>
              <a:rPr lang="en-US" altLang="ja-JP" sz="2000" baseline="30000" dirty="0" smtClean="0">
                <a:solidFill>
                  <a:srgbClr val="FFCC99"/>
                </a:solidFill>
                <a:sym typeface="Wingdings" pitchFamily="2" charset="2"/>
              </a:rPr>
              <a:t>2</a:t>
            </a:r>
            <a:r>
              <a:rPr kumimoji="1" lang="en-US" altLang="ja-JP" sz="2000" kern="1200" dirty="0" smtClean="0">
                <a:solidFill>
                  <a:srgbClr val="FFCC99"/>
                </a:solidFill>
                <a:sym typeface="Wingdings" pitchFamily="2" charset="2"/>
              </a:rPr>
              <a:t> </a:t>
            </a:r>
            <a:endParaRPr kumimoji="1" lang="en-US" altLang="ja-JP" sz="2000" kern="1200" dirty="0">
              <a:solidFill>
                <a:srgbClr val="FFCC99"/>
              </a:solidFill>
            </a:endParaRPr>
          </a:p>
        </p:txBody>
      </p:sp>
      <p:sp>
        <p:nvSpPr>
          <p:cNvPr id="20" name="Rectangle 64"/>
          <p:cNvSpPr>
            <a:spLocks noChangeArrowheads="1"/>
          </p:cNvSpPr>
          <p:nvPr/>
        </p:nvSpPr>
        <p:spPr bwMode="auto">
          <a:xfrm>
            <a:off x="1331640" y="2928934"/>
            <a:ext cx="3071834"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dirty="0" smtClean="0">
                <a:solidFill>
                  <a:srgbClr val="DDDDDD"/>
                </a:solidFill>
                <a:sym typeface="Wingdings" pitchFamily="2" charset="2"/>
              </a:rPr>
              <a:t>(Mirror force  ~</a:t>
            </a:r>
            <a:r>
              <a:rPr lang="en-US" altLang="ja-JP" sz="2000" dirty="0" smtClean="0">
                <a:solidFill>
                  <a:srgbClr val="FFCC99"/>
                </a:solidFill>
                <a:sym typeface="Wingdings" pitchFamily="2" charset="2"/>
              </a:rPr>
              <a:t>10</a:t>
            </a:r>
            <a:r>
              <a:rPr lang="en-US" altLang="ja-JP" sz="2000" baseline="30000" dirty="0" smtClean="0">
                <a:solidFill>
                  <a:srgbClr val="FFCC99"/>
                </a:solidFill>
                <a:sym typeface="Wingdings" pitchFamily="2" charset="2"/>
              </a:rPr>
              <a:t>-9</a:t>
            </a:r>
            <a:r>
              <a:rPr lang="en-US" altLang="ja-JP" sz="2000" dirty="0" smtClean="0">
                <a:solidFill>
                  <a:srgbClr val="FFCC99"/>
                </a:solidFill>
                <a:sym typeface="Wingdings" pitchFamily="2" charset="2"/>
              </a:rPr>
              <a:t> N</a:t>
            </a:r>
            <a:r>
              <a:rPr kumimoji="1" lang="en-US" altLang="ja-JP" sz="2000" kern="1200" dirty="0" smtClean="0">
                <a:solidFill>
                  <a:srgbClr val="DDDDDD"/>
                </a:solidFill>
                <a:sym typeface="Wingdings" pitchFamily="2" charset="2"/>
              </a:rPr>
              <a:t> </a:t>
            </a:r>
            <a:r>
              <a:rPr lang="en-US" altLang="ja-JP" sz="2000" dirty="0" smtClean="0">
                <a:solidFill>
                  <a:srgbClr val="DDDDDD"/>
                </a:solidFill>
                <a:sym typeface="Wingdings" pitchFamily="2" charset="2"/>
              </a:rPr>
              <a:t>)</a:t>
            </a:r>
            <a:endParaRPr kumimoji="1" lang="en-US" altLang="ja-JP" sz="2000" kern="1200" dirty="0">
              <a:solidFill>
                <a:srgbClr val="DDDDDD"/>
              </a:solidFill>
            </a:endParaRPr>
          </a:p>
        </p:txBody>
      </p:sp>
      <p:grpSp>
        <p:nvGrpSpPr>
          <p:cNvPr id="658" name="グループ化 657"/>
          <p:cNvGrpSpPr/>
          <p:nvPr/>
        </p:nvGrpSpPr>
        <p:grpSpPr>
          <a:xfrm rot="15025950">
            <a:off x="6309537" y="3665393"/>
            <a:ext cx="468631" cy="386138"/>
            <a:chOff x="9501222" y="714356"/>
            <a:chExt cx="5338763" cy="4864101"/>
          </a:xfrm>
        </p:grpSpPr>
        <p:sp>
          <p:nvSpPr>
            <p:cNvPr id="659"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0"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1"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2"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3"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4"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665"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6"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7"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8"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9"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0"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1"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2"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73" name="Group 16"/>
            <p:cNvGrpSpPr>
              <a:grpSpLocks/>
            </p:cNvGrpSpPr>
            <p:nvPr/>
          </p:nvGrpSpPr>
          <p:grpSpPr bwMode="auto">
            <a:xfrm rot="7209001">
              <a:off x="11449039" y="2208261"/>
              <a:ext cx="600087" cy="495300"/>
              <a:chOff x="4785" y="11039"/>
              <a:chExt cx="829" cy="688"/>
            </a:xfrm>
          </p:grpSpPr>
          <p:sp>
            <p:nvSpPr>
              <p:cNvPr id="860"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1"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2"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3"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4"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4"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5"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6"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7"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78" name="Group 26"/>
            <p:cNvGrpSpPr>
              <a:grpSpLocks/>
            </p:cNvGrpSpPr>
            <p:nvPr/>
          </p:nvGrpSpPr>
          <p:grpSpPr bwMode="auto">
            <a:xfrm rot="7209001">
              <a:off x="11403004" y="2178095"/>
              <a:ext cx="600087" cy="500063"/>
              <a:chOff x="4785" y="11039"/>
              <a:chExt cx="829" cy="688"/>
            </a:xfrm>
          </p:grpSpPr>
          <p:sp>
            <p:nvSpPr>
              <p:cNvPr id="855"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6"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7"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8"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9"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79"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0"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1"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2"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3"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4"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5"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6"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7"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8"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9"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0"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1"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2"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3"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4"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5"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96" name="Group 49"/>
            <p:cNvGrpSpPr>
              <a:grpSpLocks/>
            </p:cNvGrpSpPr>
            <p:nvPr/>
          </p:nvGrpSpPr>
          <p:grpSpPr bwMode="auto">
            <a:xfrm rot="3616332">
              <a:off x="12330179" y="2190799"/>
              <a:ext cx="600087" cy="503238"/>
              <a:chOff x="4785" y="11039"/>
              <a:chExt cx="829" cy="688"/>
            </a:xfrm>
          </p:grpSpPr>
          <p:sp>
            <p:nvSpPr>
              <p:cNvPr id="850"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1"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2"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3"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4"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97"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8"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9"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0"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1"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2"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03" name="Group 61"/>
            <p:cNvGrpSpPr>
              <a:grpSpLocks/>
            </p:cNvGrpSpPr>
            <p:nvPr/>
          </p:nvGrpSpPr>
          <p:grpSpPr bwMode="auto">
            <a:xfrm rot="14462297">
              <a:off x="12703220" y="1458910"/>
              <a:ext cx="223837" cy="180975"/>
              <a:chOff x="5504" y="8144"/>
              <a:chExt cx="291" cy="236"/>
            </a:xfrm>
          </p:grpSpPr>
          <p:sp>
            <p:nvSpPr>
              <p:cNvPr id="848"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9"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04" name="Group 64"/>
            <p:cNvGrpSpPr>
              <a:grpSpLocks/>
            </p:cNvGrpSpPr>
            <p:nvPr/>
          </p:nvGrpSpPr>
          <p:grpSpPr bwMode="auto">
            <a:xfrm rot="7209001">
              <a:off x="11436374" y="1468435"/>
              <a:ext cx="227014" cy="180975"/>
              <a:chOff x="5504" y="8144"/>
              <a:chExt cx="291" cy="236"/>
            </a:xfrm>
          </p:grpSpPr>
          <p:sp>
            <p:nvSpPr>
              <p:cNvPr id="846"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7"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05"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6"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7"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8"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9"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0"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1"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2"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3"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4"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5"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16" name="Group 78"/>
            <p:cNvGrpSpPr>
              <a:grpSpLocks/>
            </p:cNvGrpSpPr>
            <p:nvPr/>
          </p:nvGrpSpPr>
          <p:grpSpPr bwMode="auto">
            <a:xfrm flipH="1">
              <a:off x="12703128" y="4371956"/>
              <a:ext cx="600087" cy="495300"/>
              <a:chOff x="4785" y="11039"/>
              <a:chExt cx="829" cy="688"/>
            </a:xfrm>
          </p:grpSpPr>
          <p:sp>
            <p:nvSpPr>
              <p:cNvPr id="841"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2"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3"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4"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5"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17"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8"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9"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0"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21" name="Group 88"/>
            <p:cNvGrpSpPr>
              <a:grpSpLocks/>
            </p:cNvGrpSpPr>
            <p:nvPr/>
          </p:nvGrpSpPr>
          <p:grpSpPr bwMode="auto">
            <a:xfrm flipH="1">
              <a:off x="12703128" y="4416406"/>
              <a:ext cx="600087" cy="500063"/>
              <a:chOff x="4785" y="11039"/>
              <a:chExt cx="829" cy="688"/>
            </a:xfrm>
          </p:grpSpPr>
          <p:sp>
            <p:nvSpPr>
              <p:cNvPr id="836"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7"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8"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9"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0"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22"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3"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4"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5"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6"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7"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8"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9"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0"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1"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2"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3"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4"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5"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6"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7"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8"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39" name="Group 111"/>
            <p:cNvGrpSpPr>
              <a:grpSpLocks/>
            </p:cNvGrpSpPr>
            <p:nvPr/>
          </p:nvGrpSpPr>
          <p:grpSpPr bwMode="auto">
            <a:xfrm rot="3592668" flipH="1">
              <a:off x="13154019" y="3611480"/>
              <a:ext cx="600087" cy="503238"/>
              <a:chOff x="4785" y="11039"/>
              <a:chExt cx="829" cy="688"/>
            </a:xfrm>
          </p:grpSpPr>
          <p:sp>
            <p:nvSpPr>
              <p:cNvPr id="831"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2"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3"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4"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5"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0"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1"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2"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3"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4"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5"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46" name="Group 123"/>
            <p:cNvGrpSpPr>
              <a:grpSpLocks/>
            </p:cNvGrpSpPr>
            <p:nvPr/>
          </p:nvGrpSpPr>
          <p:grpSpPr bwMode="auto">
            <a:xfrm rot="14346703" flipH="1">
              <a:off x="14209737" y="4059201"/>
              <a:ext cx="223837" cy="180975"/>
              <a:chOff x="5504" y="8144"/>
              <a:chExt cx="291" cy="236"/>
            </a:xfrm>
          </p:grpSpPr>
          <p:sp>
            <p:nvSpPr>
              <p:cNvPr id="829"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0"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47" name="Group 126"/>
            <p:cNvGrpSpPr>
              <a:grpSpLocks/>
            </p:cNvGrpSpPr>
            <p:nvPr/>
          </p:nvGrpSpPr>
          <p:grpSpPr bwMode="auto">
            <a:xfrm flipH="1">
              <a:off x="13565203" y="5149831"/>
              <a:ext cx="227014" cy="180975"/>
              <a:chOff x="5504" y="8144"/>
              <a:chExt cx="291" cy="236"/>
            </a:xfrm>
          </p:grpSpPr>
          <p:sp>
            <p:nvSpPr>
              <p:cNvPr id="827"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8"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8"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9"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0"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1"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2"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3"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4"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5"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6"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7"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8"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59" name="Group 141"/>
            <p:cNvGrpSpPr>
              <a:grpSpLocks/>
            </p:cNvGrpSpPr>
            <p:nvPr/>
          </p:nvGrpSpPr>
          <p:grpSpPr bwMode="auto">
            <a:xfrm>
              <a:off x="11052280" y="4424344"/>
              <a:ext cx="600087" cy="500063"/>
              <a:chOff x="4785" y="11039"/>
              <a:chExt cx="829" cy="688"/>
            </a:xfrm>
          </p:grpSpPr>
          <p:sp>
            <p:nvSpPr>
              <p:cNvPr id="822"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3"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4"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5"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6"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0"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1"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2"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3"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4"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5"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6"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7"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8"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9"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0"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1"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2"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3"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4"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5"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6"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7"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8"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9"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0"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1"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2"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3"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84" name="Group 171"/>
            <p:cNvGrpSpPr>
              <a:grpSpLocks/>
            </p:cNvGrpSpPr>
            <p:nvPr/>
          </p:nvGrpSpPr>
          <p:grpSpPr bwMode="auto">
            <a:xfrm rot="18007332">
              <a:off x="10577576" y="3603541"/>
              <a:ext cx="600087" cy="500063"/>
              <a:chOff x="4785" y="11039"/>
              <a:chExt cx="829" cy="688"/>
            </a:xfrm>
          </p:grpSpPr>
          <p:sp>
            <p:nvSpPr>
              <p:cNvPr id="817"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8"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9"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0"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1"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85"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6"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7"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8"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9"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0"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1"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2"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3"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4"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5"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6"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7"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8"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9"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0"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1"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2"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3"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4"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5"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6"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07"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8" name="Group 200"/>
            <p:cNvGrpSpPr>
              <a:grpSpLocks/>
            </p:cNvGrpSpPr>
            <p:nvPr/>
          </p:nvGrpSpPr>
          <p:grpSpPr bwMode="auto">
            <a:xfrm rot="7253297">
              <a:off x="9904436" y="4089397"/>
              <a:ext cx="227014" cy="180975"/>
              <a:chOff x="5504" y="8144"/>
              <a:chExt cx="291" cy="236"/>
            </a:xfrm>
          </p:grpSpPr>
          <p:sp>
            <p:nvSpPr>
              <p:cNvPr id="815"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6"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09" name="Group 203"/>
            <p:cNvGrpSpPr>
              <a:grpSpLocks/>
            </p:cNvGrpSpPr>
            <p:nvPr/>
          </p:nvGrpSpPr>
          <p:grpSpPr bwMode="auto">
            <a:xfrm>
              <a:off x="10534666" y="5156181"/>
              <a:ext cx="223837" cy="180975"/>
              <a:chOff x="5504" y="8144"/>
              <a:chExt cx="291" cy="236"/>
            </a:xfrm>
          </p:grpSpPr>
          <p:sp>
            <p:nvSpPr>
              <p:cNvPr id="813"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4"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0"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1"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12"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89" name="グループ化 1288"/>
          <p:cNvGrpSpPr/>
          <p:nvPr/>
        </p:nvGrpSpPr>
        <p:grpSpPr>
          <a:xfrm>
            <a:off x="571472" y="1500174"/>
            <a:ext cx="8572560" cy="4214842"/>
            <a:chOff x="571472" y="1857364"/>
            <a:chExt cx="8572560" cy="4214842"/>
          </a:xfrm>
        </p:grpSpPr>
        <p:sp>
          <p:nvSpPr>
            <p:cNvPr id="1281" name="下矢印 1280"/>
            <p:cNvSpPr/>
            <p:nvPr/>
          </p:nvSpPr>
          <p:spPr bwMode="auto">
            <a:xfrm rot="1710309" flipV="1">
              <a:off x="6167088" y="4514198"/>
              <a:ext cx="268500" cy="341599"/>
            </a:xfrm>
            <a:prstGeom prst="down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4" name="Rectangle 64"/>
            <p:cNvSpPr>
              <a:spLocks noChangeArrowheads="1"/>
            </p:cNvSpPr>
            <p:nvPr/>
          </p:nvSpPr>
          <p:spPr bwMode="auto">
            <a:xfrm>
              <a:off x="5143504" y="4475728"/>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FFCC"/>
                  </a:solidFill>
                  <a:sym typeface="Wingdings" pitchFamily="2" charset="2"/>
                </a:rPr>
                <a:t>Separated</a:t>
              </a:r>
            </a:p>
            <a:p>
              <a:pPr algn="l">
                <a:lnSpc>
                  <a:spcPct val="110000"/>
                </a:lnSpc>
                <a:buClr>
                  <a:srgbClr val="003366"/>
                </a:buClr>
                <a:buSzPct val="70000"/>
                <a:buNone/>
              </a:pPr>
              <a:r>
                <a:rPr lang="en-US" altLang="ja-JP" sz="1400" b="1" dirty="0" smtClean="0">
                  <a:solidFill>
                    <a:srgbClr val="DDDDDD"/>
                  </a:solidFill>
                  <a:sym typeface="Wingdings" pitchFamily="2" charset="2"/>
                </a:rPr>
                <a:t>      unit</a:t>
              </a:r>
              <a:endParaRPr kumimoji="1" lang="en-US" altLang="ja-JP" sz="1400" b="1" kern="1200" dirty="0">
                <a:solidFill>
                  <a:srgbClr val="DDDDDD"/>
                </a:solidFill>
                <a:latin typeface="Tahoma" pitchFamily="34" charset="0"/>
                <a:ea typeface="HGP創英角ｺﾞｼｯｸUB" pitchFamily="50" charset="-128"/>
                <a:cs typeface="+mn-cs"/>
              </a:endParaRPr>
            </a:p>
          </p:txBody>
        </p:sp>
        <p:grpSp>
          <p:nvGrpSpPr>
            <p:cNvPr id="1279" name="グループ化 1278"/>
            <p:cNvGrpSpPr/>
            <p:nvPr/>
          </p:nvGrpSpPr>
          <p:grpSpPr>
            <a:xfrm>
              <a:off x="571472" y="1857364"/>
              <a:ext cx="8572560" cy="4214842"/>
              <a:chOff x="571472" y="1857364"/>
              <a:chExt cx="8572560" cy="4214842"/>
            </a:xfrm>
          </p:grpSpPr>
          <p:sp>
            <p:nvSpPr>
              <p:cNvPr id="1288" name="角丸四角形 1287"/>
              <p:cNvSpPr/>
              <p:nvPr/>
            </p:nvSpPr>
            <p:spPr bwMode="auto">
              <a:xfrm>
                <a:off x="1071538" y="5256351"/>
                <a:ext cx="5429288" cy="815855"/>
              </a:xfrm>
              <a:prstGeom prst="roundRect">
                <a:avLst>
                  <a:gd name="adj" fmla="val 4342"/>
                </a:avLst>
              </a:prstGeom>
              <a:solidFill>
                <a:srgbClr val="FFFFFF">
                  <a:alpha val="1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0" name="Rectangle 64"/>
              <p:cNvSpPr>
                <a:spLocks noChangeArrowheads="1"/>
              </p:cNvSpPr>
              <p:nvPr/>
            </p:nvSpPr>
            <p:spPr bwMode="auto">
              <a:xfrm>
                <a:off x="571472" y="4357694"/>
                <a:ext cx="4000528"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Constellation</a:t>
                </a:r>
                <a:r>
                  <a:rPr kumimoji="1" lang="en-US" altLang="ja-JP" sz="2000" b="1" kern="1200" dirty="0" smtClean="0">
                    <a:solidFill>
                      <a:srgbClr val="DDDDDD"/>
                    </a:solidFill>
                    <a:latin typeface="Tahoma" pitchFamily="34" charset="0"/>
                    <a:ea typeface="HGP創英角ｺﾞｼｯｸUB" pitchFamily="50" charset="-128"/>
                    <a:cs typeface="+mn-cs"/>
                    <a:sym typeface="Wingdings" pitchFamily="2" charset="2"/>
                  </a:rPr>
                  <a:t> </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2" name="Rectangle 64"/>
              <p:cNvSpPr>
                <a:spLocks noChangeArrowheads="1"/>
              </p:cNvSpPr>
              <p:nvPr/>
            </p:nvSpPr>
            <p:spPr bwMode="auto">
              <a:xfrm>
                <a:off x="857224" y="4786322"/>
                <a:ext cx="4286280" cy="398892"/>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dirty="0" smtClean="0">
                    <a:solidFill>
                      <a:srgbClr val="DDDDDD"/>
                    </a:solidFill>
                    <a:sym typeface="Wingdings" pitchFamily="2" charset="2"/>
                  </a:rPr>
                  <a:t>4 interferometer units</a:t>
                </a:r>
                <a:endParaRPr kumimoji="1" lang="en-US" altLang="ja-JP" sz="2000" kern="1200" dirty="0">
                  <a:solidFill>
                    <a:srgbClr val="DDDDDD"/>
                  </a:solidFill>
                </a:endParaRPr>
              </a:p>
            </p:txBody>
          </p:sp>
          <p:sp>
            <p:nvSpPr>
              <p:cNvPr id="23" name="Rectangle 64"/>
              <p:cNvSpPr>
                <a:spLocks noChangeArrowheads="1"/>
              </p:cNvSpPr>
              <p:nvPr/>
            </p:nvSpPr>
            <p:spPr bwMode="auto">
              <a:xfrm>
                <a:off x="1071538" y="5256351"/>
                <a:ext cx="5500726" cy="40363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dirty="0" smtClean="0">
                    <a:solidFill>
                      <a:srgbClr val="DDDDDD"/>
                    </a:solidFill>
                    <a:sym typeface="Wingdings" pitchFamily="2" charset="2"/>
                  </a:rPr>
                  <a:t>2 </a:t>
                </a:r>
                <a:r>
                  <a:rPr lang="en-US" altLang="ja-JP" sz="2000" dirty="0" smtClean="0">
                    <a:solidFill>
                      <a:srgbClr val="CCECFF"/>
                    </a:solidFill>
                    <a:sym typeface="Wingdings" pitchFamily="2" charset="2"/>
                  </a:rPr>
                  <a:t>overlapped</a:t>
                </a:r>
                <a:r>
                  <a:rPr lang="en-US" altLang="ja-JP" sz="2000" dirty="0" smtClean="0">
                    <a:solidFill>
                      <a:srgbClr val="DDDDDD"/>
                    </a:solidFill>
                    <a:sym typeface="Wingdings" pitchFamily="2" charset="2"/>
                  </a:rPr>
                  <a:t> units   Cross correlation</a:t>
                </a:r>
                <a:endParaRPr kumimoji="1" lang="en-US" altLang="ja-JP" sz="2000" kern="1200" dirty="0">
                  <a:solidFill>
                    <a:srgbClr val="DDDDDD"/>
                  </a:solidFill>
                </a:endParaRPr>
              </a:p>
            </p:txBody>
          </p:sp>
          <p:sp>
            <p:nvSpPr>
              <p:cNvPr id="24" name="Rectangle 64"/>
              <p:cNvSpPr>
                <a:spLocks noChangeArrowheads="1"/>
              </p:cNvSpPr>
              <p:nvPr/>
            </p:nvSpPr>
            <p:spPr bwMode="auto">
              <a:xfrm>
                <a:off x="1071538" y="5641319"/>
                <a:ext cx="6000792" cy="40363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dirty="0" smtClean="0">
                    <a:solidFill>
                      <a:srgbClr val="DDDDDD"/>
                    </a:solidFill>
                    <a:sym typeface="Wingdings" pitchFamily="2" charset="2"/>
                  </a:rPr>
                  <a:t>2 </a:t>
                </a:r>
                <a:r>
                  <a:rPr lang="en-US" altLang="ja-JP" sz="2000" dirty="0" smtClean="0">
                    <a:solidFill>
                      <a:srgbClr val="CCFFCC"/>
                    </a:solidFill>
                    <a:sym typeface="Wingdings" pitchFamily="2" charset="2"/>
                  </a:rPr>
                  <a:t>separated</a:t>
                </a:r>
                <a:r>
                  <a:rPr lang="en-US" altLang="ja-JP" sz="2000" dirty="0" smtClean="0">
                    <a:solidFill>
                      <a:srgbClr val="DDDDDD"/>
                    </a:solidFill>
                    <a:sym typeface="Wingdings" pitchFamily="2" charset="2"/>
                  </a:rPr>
                  <a:t> units     Angular resolution</a:t>
                </a:r>
                <a:endParaRPr kumimoji="1" lang="en-US" altLang="ja-JP" sz="2000" kern="1200" dirty="0">
                  <a:solidFill>
                    <a:srgbClr val="DDDDDD"/>
                  </a:solidFill>
                </a:endParaRPr>
              </a:p>
            </p:txBody>
          </p:sp>
          <p:grpSp>
            <p:nvGrpSpPr>
              <p:cNvPr id="25" name="グループ化 24"/>
              <p:cNvGrpSpPr/>
              <p:nvPr/>
            </p:nvGrpSpPr>
            <p:grpSpPr>
              <a:xfrm rot="15785392">
                <a:off x="8272319" y="3563211"/>
                <a:ext cx="468631" cy="386138"/>
                <a:chOff x="9501222" y="714356"/>
                <a:chExt cx="5338763" cy="4864101"/>
              </a:xfrm>
            </p:grpSpPr>
            <p:sp>
              <p:nvSpPr>
                <p:cNvPr id="2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3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0" name="Group 16"/>
                <p:cNvGrpSpPr>
                  <a:grpSpLocks/>
                </p:cNvGrpSpPr>
                <p:nvPr/>
              </p:nvGrpSpPr>
              <p:grpSpPr bwMode="auto">
                <a:xfrm rot="7209001">
                  <a:off x="11449039" y="2208261"/>
                  <a:ext cx="600087" cy="495300"/>
                  <a:chOff x="4785" y="11039"/>
                  <a:chExt cx="829" cy="688"/>
                </a:xfrm>
              </p:grpSpPr>
              <p:sp>
                <p:nvSpPr>
                  <p:cNvPr id="237"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8"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9"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0"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41"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5" name="Group 26"/>
                <p:cNvGrpSpPr>
                  <a:grpSpLocks/>
                </p:cNvGrpSpPr>
                <p:nvPr/>
              </p:nvGrpSpPr>
              <p:grpSpPr bwMode="auto">
                <a:xfrm rot="7209001">
                  <a:off x="11403003" y="2178095"/>
                  <a:ext cx="600087" cy="500063"/>
                  <a:chOff x="4785" y="11039"/>
                  <a:chExt cx="829" cy="688"/>
                </a:xfrm>
              </p:grpSpPr>
              <p:sp>
                <p:nvSpPr>
                  <p:cNvPr id="232"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3"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4"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5"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6"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4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73" name="Group 49"/>
                <p:cNvGrpSpPr>
                  <a:grpSpLocks/>
                </p:cNvGrpSpPr>
                <p:nvPr/>
              </p:nvGrpSpPr>
              <p:grpSpPr bwMode="auto">
                <a:xfrm rot="3616332">
                  <a:off x="12330179" y="2190798"/>
                  <a:ext cx="600087" cy="503238"/>
                  <a:chOff x="4785" y="11039"/>
                  <a:chExt cx="829" cy="688"/>
                </a:xfrm>
              </p:grpSpPr>
              <p:sp>
                <p:nvSpPr>
                  <p:cNvPr id="227"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8"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9"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0"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1"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0" name="Group 61"/>
                <p:cNvGrpSpPr>
                  <a:grpSpLocks/>
                </p:cNvGrpSpPr>
                <p:nvPr/>
              </p:nvGrpSpPr>
              <p:grpSpPr bwMode="auto">
                <a:xfrm rot="14462297">
                  <a:off x="12703220" y="1458910"/>
                  <a:ext cx="223837" cy="180975"/>
                  <a:chOff x="5504" y="8144"/>
                  <a:chExt cx="291" cy="236"/>
                </a:xfrm>
              </p:grpSpPr>
              <p:sp>
                <p:nvSpPr>
                  <p:cNvPr id="225"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6"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1" name="Group 64"/>
                <p:cNvGrpSpPr>
                  <a:grpSpLocks/>
                </p:cNvGrpSpPr>
                <p:nvPr/>
              </p:nvGrpSpPr>
              <p:grpSpPr bwMode="auto">
                <a:xfrm rot="7209001">
                  <a:off x="11436374" y="1468435"/>
                  <a:ext cx="227014" cy="180975"/>
                  <a:chOff x="5504" y="8144"/>
                  <a:chExt cx="291" cy="236"/>
                </a:xfrm>
              </p:grpSpPr>
              <p:sp>
                <p:nvSpPr>
                  <p:cNvPr id="223"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4"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3" name="Group 78"/>
                <p:cNvGrpSpPr>
                  <a:grpSpLocks/>
                </p:cNvGrpSpPr>
                <p:nvPr/>
              </p:nvGrpSpPr>
              <p:grpSpPr bwMode="auto">
                <a:xfrm flipH="1">
                  <a:off x="12703129" y="4371956"/>
                  <a:ext cx="600087" cy="495300"/>
                  <a:chOff x="4785" y="11039"/>
                  <a:chExt cx="829" cy="688"/>
                </a:xfrm>
              </p:grpSpPr>
              <p:sp>
                <p:nvSpPr>
                  <p:cNvPr id="218"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9"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8" name="Group 88"/>
                <p:cNvGrpSpPr>
                  <a:grpSpLocks/>
                </p:cNvGrpSpPr>
                <p:nvPr/>
              </p:nvGrpSpPr>
              <p:grpSpPr bwMode="auto">
                <a:xfrm flipH="1">
                  <a:off x="12703129" y="4416406"/>
                  <a:ext cx="600087" cy="500063"/>
                  <a:chOff x="4785" y="11039"/>
                  <a:chExt cx="829" cy="688"/>
                </a:xfrm>
              </p:grpSpPr>
              <p:sp>
                <p:nvSpPr>
                  <p:cNvPr id="213"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4"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6" name="Group 111"/>
                <p:cNvGrpSpPr>
                  <a:grpSpLocks/>
                </p:cNvGrpSpPr>
                <p:nvPr/>
              </p:nvGrpSpPr>
              <p:grpSpPr bwMode="auto">
                <a:xfrm rot="3592668" flipH="1">
                  <a:off x="13154018" y="3611479"/>
                  <a:ext cx="600087" cy="503238"/>
                  <a:chOff x="4785" y="11039"/>
                  <a:chExt cx="829" cy="688"/>
                </a:xfrm>
              </p:grpSpPr>
              <p:sp>
                <p:nvSpPr>
                  <p:cNvPr id="208"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9"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23" name="Group 123"/>
                <p:cNvGrpSpPr>
                  <a:grpSpLocks/>
                </p:cNvGrpSpPr>
                <p:nvPr/>
              </p:nvGrpSpPr>
              <p:grpSpPr bwMode="auto">
                <a:xfrm rot="14346703" flipH="1">
                  <a:off x="14209737" y="4059201"/>
                  <a:ext cx="223837" cy="180975"/>
                  <a:chOff x="5504" y="8144"/>
                  <a:chExt cx="291" cy="236"/>
                </a:xfrm>
              </p:grpSpPr>
              <p:sp>
                <p:nvSpPr>
                  <p:cNvPr id="206"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7"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4" name="Group 126"/>
                <p:cNvGrpSpPr>
                  <a:grpSpLocks/>
                </p:cNvGrpSpPr>
                <p:nvPr/>
              </p:nvGrpSpPr>
              <p:grpSpPr bwMode="auto">
                <a:xfrm flipH="1">
                  <a:off x="13565203" y="5149831"/>
                  <a:ext cx="227014" cy="180975"/>
                  <a:chOff x="5504" y="8144"/>
                  <a:chExt cx="291" cy="236"/>
                </a:xfrm>
              </p:grpSpPr>
              <p:sp>
                <p:nvSpPr>
                  <p:cNvPr id="204"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5"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36" name="Group 141"/>
                <p:cNvGrpSpPr>
                  <a:grpSpLocks/>
                </p:cNvGrpSpPr>
                <p:nvPr/>
              </p:nvGrpSpPr>
              <p:grpSpPr bwMode="auto">
                <a:xfrm>
                  <a:off x="11052279" y="4424344"/>
                  <a:ext cx="600087" cy="500063"/>
                  <a:chOff x="4785" y="11039"/>
                  <a:chExt cx="829" cy="688"/>
                </a:xfrm>
              </p:grpSpPr>
              <p:sp>
                <p:nvSpPr>
                  <p:cNvPr id="199"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0"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3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61" name="Group 171"/>
                <p:cNvGrpSpPr>
                  <a:grpSpLocks/>
                </p:cNvGrpSpPr>
                <p:nvPr/>
              </p:nvGrpSpPr>
              <p:grpSpPr bwMode="auto">
                <a:xfrm rot="18007332">
                  <a:off x="10577577" y="3603541"/>
                  <a:ext cx="600087" cy="500063"/>
                  <a:chOff x="4785" y="11039"/>
                  <a:chExt cx="829" cy="688"/>
                </a:xfrm>
              </p:grpSpPr>
              <p:sp>
                <p:nvSpPr>
                  <p:cNvPr id="194"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5"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85" name="Group 200"/>
                <p:cNvGrpSpPr>
                  <a:grpSpLocks/>
                </p:cNvGrpSpPr>
                <p:nvPr/>
              </p:nvGrpSpPr>
              <p:grpSpPr bwMode="auto">
                <a:xfrm rot="7253297">
                  <a:off x="9904436" y="4089397"/>
                  <a:ext cx="227014" cy="180975"/>
                  <a:chOff x="5504" y="8144"/>
                  <a:chExt cx="291" cy="236"/>
                </a:xfrm>
              </p:grpSpPr>
              <p:sp>
                <p:nvSpPr>
                  <p:cNvPr id="192"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86" name="Group 203"/>
                <p:cNvGrpSpPr>
                  <a:grpSpLocks/>
                </p:cNvGrpSpPr>
                <p:nvPr/>
              </p:nvGrpSpPr>
              <p:grpSpPr bwMode="auto">
                <a:xfrm>
                  <a:off x="10534666" y="5156181"/>
                  <a:ext cx="223837" cy="180975"/>
                  <a:chOff x="5504" y="8144"/>
                  <a:chExt cx="291" cy="236"/>
                </a:xfrm>
              </p:grpSpPr>
              <p:sp>
                <p:nvSpPr>
                  <p:cNvPr id="190"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8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865" name="グループ化 864"/>
              <p:cNvGrpSpPr/>
              <p:nvPr/>
            </p:nvGrpSpPr>
            <p:grpSpPr>
              <a:xfrm rot="16975186" flipH="1">
                <a:off x="7026076" y="2637549"/>
                <a:ext cx="192265" cy="439894"/>
                <a:chOff x="9501222" y="714356"/>
                <a:chExt cx="5338763" cy="4864101"/>
              </a:xfrm>
            </p:grpSpPr>
            <p:sp>
              <p:nvSpPr>
                <p:cNvPr id="866"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7"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8"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9"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0"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1"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872"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3"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4"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5"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6"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7"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8"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9"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80" name="Group 16"/>
                <p:cNvGrpSpPr>
                  <a:grpSpLocks/>
                </p:cNvGrpSpPr>
                <p:nvPr/>
              </p:nvGrpSpPr>
              <p:grpSpPr bwMode="auto">
                <a:xfrm rot="7209001">
                  <a:off x="11449039" y="2208261"/>
                  <a:ext cx="600087" cy="495300"/>
                  <a:chOff x="4785" y="11039"/>
                  <a:chExt cx="829" cy="688"/>
                </a:xfrm>
              </p:grpSpPr>
              <p:sp>
                <p:nvSpPr>
                  <p:cNvPr id="1067"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8"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9"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0"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1"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81"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2"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3"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4"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85" name="Group 26"/>
                <p:cNvGrpSpPr>
                  <a:grpSpLocks/>
                </p:cNvGrpSpPr>
                <p:nvPr/>
              </p:nvGrpSpPr>
              <p:grpSpPr bwMode="auto">
                <a:xfrm rot="7209001">
                  <a:off x="11403005" y="2178095"/>
                  <a:ext cx="600087" cy="500063"/>
                  <a:chOff x="4785" y="11039"/>
                  <a:chExt cx="829" cy="688"/>
                </a:xfrm>
              </p:grpSpPr>
              <p:sp>
                <p:nvSpPr>
                  <p:cNvPr id="1062"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3"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4"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5"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6"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86"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7"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8"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9"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0"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1"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2"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3"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4"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5"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6"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7"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8"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9"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0"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1"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2"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03" name="Group 49"/>
                <p:cNvGrpSpPr>
                  <a:grpSpLocks/>
                </p:cNvGrpSpPr>
                <p:nvPr/>
              </p:nvGrpSpPr>
              <p:grpSpPr bwMode="auto">
                <a:xfrm rot="3616332">
                  <a:off x="12330179" y="2190800"/>
                  <a:ext cx="600087" cy="503238"/>
                  <a:chOff x="4785" y="11039"/>
                  <a:chExt cx="829" cy="688"/>
                </a:xfrm>
              </p:grpSpPr>
              <p:sp>
                <p:nvSpPr>
                  <p:cNvPr id="1057"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8"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9"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0"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61"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04"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5"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6"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7"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8"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9"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10" name="Group 61"/>
                <p:cNvGrpSpPr>
                  <a:grpSpLocks/>
                </p:cNvGrpSpPr>
                <p:nvPr/>
              </p:nvGrpSpPr>
              <p:grpSpPr bwMode="auto">
                <a:xfrm rot="14462297">
                  <a:off x="12703220" y="1458910"/>
                  <a:ext cx="223837" cy="180975"/>
                  <a:chOff x="5504" y="8144"/>
                  <a:chExt cx="291" cy="236"/>
                </a:xfrm>
              </p:grpSpPr>
              <p:sp>
                <p:nvSpPr>
                  <p:cNvPr id="1055"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6"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11" name="Group 64"/>
                <p:cNvGrpSpPr>
                  <a:grpSpLocks/>
                </p:cNvGrpSpPr>
                <p:nvPr/>
              </p:nvGrpSpPr>
              <p:grpSpPr bwMode="auto">
                <a:xfrm rot="7209001">
                  <a:off x="11436374" y="1468435"/>
                  <a:ext cx="227014" cy="180975"/>
                  <a:chOff x="5504" y="8144"/>
                  <a:chExt cx="291" cy="236"/>
                </a:xfrm>
              </p:grpSpPr>
              <p:sp>
                <p:nvSpPr>
                  <p:cNvPr id="1053"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4"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12"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3"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4"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5"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6"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7"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8"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9"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0"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1"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2"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23" name="Group 78"/>
                <p:cNvGrpSpPr>
                  <a:grpSpLocks/>
                </p:cNvGrpSpPr>
                <p:nvPr/>
              </p:nvGrpSpPr>
              <p:grpSpPr bwMode="auto">
                <a:xfrm flipH="1">
                  <a:off x="12703127" y="4371956"/>
                  <a:ext cx="600087" cy="495300"/>
                  <a:chOff x="4785" y="11039"/>
                  <a:chExt cx="829" cy="688"/>
                </a:xfrm>
              </p:grpSpPr>
              <p:sp>
                <p:nvSpPr>
                  <p:cNvPr id="1048"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9"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0"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1"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52"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24"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5"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6"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7"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28" name="Group 88"/>
                <p:cNvGrpSpPr>
                  <a:grpSpLocks/>
                </p:cNvGrpSpPr>
                <p:nvPr/>
              </p:nvGrpSpPr>
              <p:grpSpPr bwMode="auto">
                <a:xfrm flipH="1">
                  <a:off x="12703127" y="4416406"/>
                  <a:ext cx="600087" cy="500063"/>
                  <a:chOff x="4785" y="11039"/>
                  <a:chExt cx="829" cy="688"/>
                </a:xfrm>
              </p:grpSpPr>
              <p:sp>
                <p:nvSpPr>
                  <p:cNvPr id="1043"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4"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5"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6"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7"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29"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0"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1"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2"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3"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4"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5"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6"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7"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8"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9"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0"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1"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2"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3"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4"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5"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46" name="Group 111"/>
                <p:cNvGrpSpPr>
                  <a:grpSpLocks/>
                </p:cNvGrpSpPr>
                <p:nvPr/>
              </p:nvGrpSpPr>
              <p:grpSpPr bwMode="auto">
                <a:xfrm rot="3592668" flipH="1">
                  <a:off x="13154020" y="3611481"/>
                  <a:ext cx="600087" cy="503238"/>
                  <a:chOff x="4785" y="11039"/>
                  <a:chExt cx="829" cy="688"/>
                </a:xfrm>
              </p:grpSpPr>
              <p:sp>
                <p:nvSpPr>
                  <p:cNvPr id="1038"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9"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0"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1"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2"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47"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8"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9"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0"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1"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2"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53" name="Group 123"/>
                <p:cNvGrpSpPr>
                  <a:grpSpLocks/>
                </p:cNvGrpSpPr>
                <p:nvPr/>
              </p:nvGrpSpPr>
              <p:grpSpPr bwMode="auto">
                <a:xfrm rot="14346703" flipH="1">
                  <a:off x="14209737" y="4059201"/>
                  <a:ext cx="223837" cy="180975"/>
                  <a:chOff x="5504" y="8144"/>
                  <a:chExt cx="291" cy="236"/>
                </a:xfrm>
              </p:grpSpPr>
              <p:sp>
                <p:nvSpPr>
                  <p:cNvPr id="1036"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7"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954" name="Group 126"/>
                <p:cNvGrpSpPr>
                  <a:grpSpLocks/>
                </p:cNvGrpSpPr>
                <p:nvPr/>
              </p:nvGrpSpPr>
              <p:grpSpPr bwMode="auto">
                <a:xfrm flipH="1">
                  <a:off x="13565203" y="5149831"/>
                  <a:ext cx="227014" cy="180975"/>
                  <a:chOff x="5504" y="8144"/>
                  <a:chExt cx="291" cy="236"/>
                </a:xfrm>
              </p:grpSpPr>
              <p:sp>
                <p:nvSpPr>
                  <p:cNvPr id="1034"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5"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55"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6"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7"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8"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9"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0"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1"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2"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3"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4"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5"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66" name="Group 141"/>
                <p:cNvGrpSpPr>
                  <a:grpSpLocks/>
                </p:cNvGrpSpPr>
                <p:nvPr/>
              </p:nvGrpSpPr>
              <p:grpSpPr bwMode="auto">
                <a:xfrm>
                  <a:off x="11052281" y="4424344"/>
                  <a:ext cx="600087" cy="500063"/>
                  <a:chOff x="4785" y="11039"/>
                  <a:chExt cx="829" cy="688"/>
                </a:xfrm>
              </p:grpSpPr>
              <p:sp>
                <p:nvSpPr>
                  <p:cNvPr id="1029"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0"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1"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2"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3"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67"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8"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9"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0"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1"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2"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3"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4"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5"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6"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7"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8"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9"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0"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1"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2"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3"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4"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5"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6"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7"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8"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89"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0"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91" name="Group 171"/>
                <p:cNvGrpSpPr>
                  <a:grpSpLocks/>
                </p:cNvGrpSpPr>
                <p:nvPr/>
              </p:nvGrpSpPr>
              <p:grpSpPr bwMode="auto">
                <a:xfrm rot="18007332">
                  <a:off x="10577575" y="3603541"/>
                  <a:ext cx="600087" cy="500063"/>
                  <a:chOff x="4785" y="11039"/>
                  <a:chExt cx="829" cy="688"/>
                </a:xfrm>
              </p:grpSpPr>
              <p:sp>
                <p:nvSpPr>
                  <p:cNvPr id="1024"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5"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6"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7"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8"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2"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3"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4"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5" name="Freeform 180"/>
                <p:cNvSpPr>
                  <a:spLocks/>
                </p:cNvSpPr>
                <p:nvPr/>
              </p:nvSpPr>
              <p:spPr bwMode="auto">
                <a:xfrm rot="18007332">
                  <a:off x="10290209" y="3036875"/>
                  <a:ext cx="2006606" cy="198431"/>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6"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7"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8"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99"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0"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1"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2"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3"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4"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5"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6"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7"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8"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9"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0"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1"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2"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3"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4"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15" name="Group 200"/>
                <p:cNvGrpSpPr>
                  <a:grpSpLocks/>
                </p:cNvGrpSpPr>
                <p:nvPr/>
              </p:nvGrpSpPr>
              <p:grpSpPr bwMode="auto">
                <a:xfrm rot="7253297">
                  <a:off x="9904436" y="4089397"/>
                  <a:ext cx="227014" cy="180975"/>
                  <a:chOff x="5504" y="8144"/>
                  <a:chExt cx="291" cy="236"/>
                </a:xfrm>
              </p:grpSpPr>
              <p:sp>
                <p:nvSpPr>
                  <p:cNvPr id="1022"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3"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16" name="Group 203"/>
                <p:cNvGrpSpPr>
                  <a:grpSpLocks/>
                </p:cNvGrpSpPr>
                <p:nvPr/>
              </p:nvGrpSpPr>
              <p:grpSpPr bwMode="auto">
                <a:xfrm>
                  <a:off x="10534666" y="5156181"/>
                  <a:ext cx="223837" cy="180975"/>
                  <a:chOff x="5504" y="8144"/>
                  <a:chExt cx="291" cy="236"/>
                </a:xfrm>
              </p:grpSpPr>
              <p:sp>
                <p:nvSpPr>
                  <p:cNvPr id="1020"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1"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17"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8"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9"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072" name="グループ化 1071"/>
              <p:cNvGrpSpPr/>
              <p:nvPr/>
            </p:nvGrpSpPr>
            <p:grpSpPr>
              <a:xfrm rot="19664887">
                <a:off x="8272319" y="3519113"/>
                <a:ext cx="468631" cy="386138"/>
                <a:chOff x="9501222" y="714356"/>
                <a:chExt cx="5338763" cy="4864101"/>
              </a:xfrm>
            </p:grpSpPr>
            <p:sp>
              <p:nvSpPr>
                <p:cNvPr id="1073"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4"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5"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6"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7"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78"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1079"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0"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1"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2"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3"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4"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5"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6"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87" name="Group 16"/>
                <p:cNvGrpSpPr>
                  <a:grpSpLocks/>
                </p:cNvGrpSpPr>
                <p:nvPr/>
              </p:nvGrpSpPr>
              <p:grpSpPr bwMode="auto">
                <a:xfrm rot="7209001">
                  <a:off x="11449039" y="2208261"/>
                  <a:ext cx="600087" cy="495300"/>
                  <a:chOff x="4785" y="11039"/>
                  <a:chExt cx="829" cy="688"/>
                </a:xfrm>
              </p:grpSpPr>
              <p:sp>
                <p:nvSpPr>
                  <p:cNvPr id="1274"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5"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6"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7"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8"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88"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9"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0"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1"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92" name="Group 26"/>
                <p:cNvGrpSpPr>
                  <a:grpSpLocks/>
                </p:cNvGrpSpPr>
                <p:nvPr/>
              </p:nvGrpSpPr>
              <p:grpSpPr bwMode="auto">
                <a:xfrm rot="7209001">
                  <a:off x="11403006" y="2178095"/>
                  <a:ext cx="600087" cy="500063"/>
                  <a:chOff x="4785" y="11039"/>
                  <a:chExt cx="829" cy="688"/>
                </a:xfrm>
              </p:grpSpPr>
              <p:sp>
                <p:nvSpPr>
                  <p:cNvPr id="1269"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0"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1"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2"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3"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93"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4"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5"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6"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7"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8"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9"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0"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1"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2"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3"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4"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5"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6"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7"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8"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9"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10" name="Group 49"/>
                <p:cNvGrpSpPr>
                  <a:grpSpLocks/>
                </p:cNvGrpSpPr>
                <p:nvPr/>
              </p:nvGrpSpPr>
              <p:grpSpPr bwMode="auto">
                <a:xfrm rot="3616332">
                  <a:off x="12330179" y="2190801"/>
                  <a:ext cx="600087" cy="503238"/>
                  <a:chOff x="4785" y="11039"/>
                  <a:chExt cx="829" cy="688"/>
                </a:xfrm>
              </p:grpSpPr>
              <p:sp>
                <p:nvSpPr>
                  <p:cNvPr id="1264"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5"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6"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7"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8"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11"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2"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3"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4"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5"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6"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17" name="Group 61"/>
                <p:cNvGrpSpPr>
                  <a:grpSpLocks/>
                </p:cNvGrpSpPr>
                <p:nvPr/>
              </p:nvGrpSpPr>
              <p:grpSpPr bwMode="auto">
                <a:xfrm rot="14462297">
                  <a:off x="12703220" y="1458910"/>
                  <a:ext cx="223837" cy="180975"/>
                  <a:chOff x="5504" y="8144"/>
                  <a:chExt cx="291" cy="236"/>
                </a:xfrm>
              </p:grpSpPr>
              <p:sp>
                <p:nvSpPr>
                  <p:cNvPr id="1262"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3"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118" name="Group 64"/>
                <p:cNvGrpSpPr>
                  <a:grpSpLocks/>
                </p:cNvGrpSpPr>
                <p:nvPr/>
              </p:nvGrpSpPr>
              <p:grpSpPr bwMode="auto">
                <a:xfrm rot="7209001">
                  <a:off x="11436374" y="1468435"/>
                  <a:ext cx="227014" cy="180975"/>
                  <a:chOff x="5504" y="8144"/>
                  <a:chExt cx="291" cy="236"/>
                </a:xfrm>
              </p:grpSpPr>
              <p:sp>
                <p:nvSpPr>
                  <p:cNvPr id="1260"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1"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19"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0"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1"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2"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3"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4"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5"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6"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7"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8"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9"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30" name="Group 78"/>
                <p:cNvGrpSpPr>
                  <a:grpSpLocks/>
                </p:cNvGrpSpPr>
                <p:nvPr/>
              </p:nvGrpSpPr>
              <p:grpSpPr bwMode="auto">
                <a:xfrm flipH="1">
                  <a:off x="12703126" y="4371956"/>
                  <a:ext cx="600087" cy="495300"/>
                  <a:chOff x="4785" y="11039"/>
                  <a:chExt cx="829" cy="688"/>
                </a:xfrm>
              </p:grpSpPr>
              <p:sp>
                <p:nvSpPr>
                  <p:cNvPr id="1255"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6"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7"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8"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9"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31"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2"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3"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4"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35" name="Group 88"/>
                <p:cNvGrpSpPr>
                  <a:grpSpLocks/>
                </p:cNvGrpSpPr>
                <p:nvPr/>
              </p:nvGrpSpPr>
              <p:grpSpPr bwMode="auto">
                <a:xfrm flipH="1">
                  <a:off x="12703126" y="4416406"/>
                  <a:ext cx="600087" cy="500063"/>
                  <a:chOff x="4785" y="11039"/>
                  <a:chExt cx="829" cy="688"/>
                </a:xfrm>
              </p:grpSpPr>
              <p:sp>
                <p:nvSpPr>
                  <p:cNvPr id="1250"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1"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2"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3"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4"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36"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7"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8"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9"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0"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1"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2"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3"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4"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5"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6"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7"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8"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9"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0"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1"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2"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53" name="Group 111"/>
                <p:cNvGrpSpPr>
                  <a:grpSpLocks/>
                </p:cNvGrpSpPr>
                <p:nvPr/>
              </p:nvGrpSpPr>
              <p:grpSpPr bwMode="auto">
                <a:xfrm rot="3592668" flipH="1">
                  <a:off x="13154021" y="3611482"/>
                  <a:ext cx="600087" cy="503238"/>
                  <a:chOff x="4785" y="11039"/>
                  <a:chExt cx="829" cy="688"/>
                </a:xfrm>
              </p:grpSpPr>
              <p:sp>
                <p:nvSpPr>
                  <p:cNvPr id="1245"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6"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7"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8"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9"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54"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5"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6"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7"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8"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9"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60" name="Group 123"/>
                <p:cNvGrpSpPr>
                  <a:grpSpLocks/>
                </p:cNvGrpSpPr>
                <p:nvPr/>
              </p:nvGrpSpPr>
              <p:grpSpPr bwMode="auto">
                <a:xfrm rot="14346703" flipH="1">
                  <a:off x="14209737" y="4059201"/>
                  <a:ext cx="223837" cy="180975"/>
                  <a:chOff x="5504" y="8144"/>
                  <a:chExt cx="291" cy="236"/>
                </a:xfrm>
              </p:grpSpPr>
              <p:sp>
                <p:nvSpPr>
                  <p:cNvPr id="1243"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4"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161" name="Group 126"/>
                <p:cNvGrpSpPr>
                  <a:grpSpLocks/>
                </p:cNvGrpSpPr>
                <p:nvPr/>
              </p:nvGrpSpPr>
              <p:grpSpPr bwMode="auto">
                <a:xfrm flipH="1">
                  <a:off x="13565203" y="5149831"/>
                  <a:ext cx="227014" cy="180975"/>
                  <a:chOff x="5504" y="8144"/>
                  <a:chExt cx="291" cy="236"/>
                </a:xfrm>
              </p:grpSpPr>
              <p:sp>
                <p:nvSpPr>
                  <p:cNvPr id="1241"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2"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62"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3"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4"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5"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6"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7"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8"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9"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0"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1"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2"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73" name="Group 141"/>
                <p:cNvGrpSpPr>
                  <a:grpSpLocks/>
                </p:cNvGrpSpPr>
                <p:nvPr/>
              </p:nvGrpSpPr>
              <p:grpSpPr bwMode="auto">
                <a:xfrm>
                  <a:off x="11052282" y="4424344"/>
                  <a:ext cx="600087" cy="500063"/>
                  <a:chOff x="4785" y="11039"/>
                  <a:chExt cx="829" cy="688"/>
                </a:xfrm>
              </p:grpSpPr>
              <p:sp>
                <p:nvSpPr>
                  <p:cNvPr id="1236"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7"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8"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9"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0"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74"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5"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6"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7"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8"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9"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0"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1"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2"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3"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4"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5"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6"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7"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8"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89"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0"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1"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2"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3"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4"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5"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6"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97"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98" name="Group 171"/>
                <p:cNvGrpSpPr>
                  <a:grpSpLocks/>
                </p:cNvGrpSpPr>
                <p:nvPr/>
              </p:nvGrpSpPr>
              <p:grpSpPr bwMode="auto">
                <a:xfrm rot="18007332">
                  <a:off x="10577574" y="3603541"/>
                  <a:ext cx="600087" cy="500063"/>
                  <a:chOff x="4785" y="11039"/>
                  <a:chExt cx="829" cy="688"/>
                </a:xfrm>
              </p:grpSpPr>
              <p:sp>
                <p:nvSpPr>
                  <p:cNvPr id="1231"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2"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3"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4"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5"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9"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0"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1"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2"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3"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4"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5"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6"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7"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8"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9"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0"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1"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2"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3"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4"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5"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6"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7"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8"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9"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0"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1"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222" name="Group 200"/>
                <p:cNvGrpSpPr>
                  <a:grpSpLocks/>
                </p:cNvGrpSpPr>
                <p:nvPr/>
              </p:nvGrpSpPr>
              <p:grpSpPr bwMode="auto">
                <a:xfrm rot="7253297">
                  <a:off x="9904436" y="4089397"/>
                  <a:ext cx="227014" cy="180975"/>
                  <a:chOff x="5504" y="8144"/>
                  <a:chExt cx="291" cy="236"/>
                </a:xfrm>
              </p:grpSpPr>
              <p:sp>
                <p:nvSpPr>
                  <p:cNvPr id="1229"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0"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223" name="Group 203"/>
                <p:cNvGrpSpPr>
                  <a:grpSpLocks/>
                </p:cNvGrpSpPr>
                <p:nvPr/>
              </p:nvGrpSpPr>
              <p:grpSpPr bwMode="auto">
                <a:xfrm>
                  <a:off x="10534666" y="5156181"/>
                  <a:ext cx="223837" cy="180975"/>
                  <a:chOff x="5504" y="8144"/>
                  <a:chExt cx="291" cy="236"/>
                </a:xfrm>
              </p:grpSpPr>
              <p:sp>
                <p:nvSpPr>
                  <p:cNvPr id="1227"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8"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24"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5"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6"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280" name="下矢印 1279"/>
              <p:cNvSpPr/>
              <p:nvPr/>
            </p:nvSpPr>
            <p:spPr bwMode="auto">
              <a:xfrm rot="8239608" flipV="1">
                <a:off x="6738940" y="2403942"/>
                <a:ext cx="268337" cy="335601"/>
              </a:xfrm>
              <a:prstGeom prst="downArrow">
                <a:avLst/>
              </a:prstGeom>
              <a:solidFill>
                <a:srgbClr val="CCFFCC">
                  <a:alpha val="10000"/>
                </a:srgbClr>
              </a:solidFill>
              <a:ln w="15875" cap="flat" cmpd="sng" algn="ctr">
                <a:solidFill>
                  <a:srgbClr val="CCFFCC"/>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2" name="下矢印 1281"/>
              <p:cNvSpPr/>
              <p:nvPr/>
            </p:nvSpPr>
            <p:spPr bwMode="auto">
              <a:xfrm rot="21421127" flipV="1">
                <a:off x="8389957" y="4276692"/>
                <a:ext cx="318192" cy="287236"/>
              </a:xfrm>
              <a:prstGeom prst="downArrow">
                <a:avLst/>
              </a:prstGeom>
              <a:solidFill>
                <a:srgbClr val="CCECFF">
                  <a:alpha val="10000"/>
                </a:srgbClr>
              </a:solidFill>
              <a:ln w="15875" cap="flat" cmpd="sng" algn="ctr">
                <a:solidFill>
                  <a:srgbClr val="CCE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283" name="Rectangle 64"/>
              <p:cNvSpPr>
                <a:spLocks noChangeArrowheads="1"/>
              </p:cNvSpPr>
              <p:nvPr/>
            </p:nvSpPr>
            <p:spPr bwMode="auto">
              <a:xfrm>
                <a:off x="7858148" y="4572008"/>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ECFF"/>
                    </a:solidFill>
                    <a:sym typeface="Wingdings" pitchFamily="2" charset="2"/>
                  </a:rPr>
                  <a:t>overlapped</a:t>
                </a:r>
                <a:r>
                  <a:rPr lang="en-US" altLang="ja-JP" sz="1400" b="1" dirty="0" smtClean="0">
                    <a:solidFill>
                      <a:srgbClr val="DDDDDD"/>
                    </a:solidFill>
                    <a:sym typeface="Wingdings" pitchFamily="2" charset="2"/>
                  </a:rPr>
                  <a:t> </a:t>
                </a:r>
              </a:p>
              <a:p>
                <a:pPr algn="l">
                  <a:lnSpc>
                    <a:spcPct val="110000"/>
                  </a:lnSpc>
                  <a:buClr>
                    <a:srgbClr val="003366"/>
                  </a:buClr>
                  <a:buSzPct val="70000"/>
                  <a:buNone/>
                </a:pPr>
                <a:r>
                  <a:rPr lang="en-US" altLang="ja-JP" sz="1400" b="1" dirty="0" smtClean="0">
                    <a:solidFill>
                      <a:srgbClr val="DDDDDD"/>
                    </a:solidFill>
                    <a:sym typeface="Wingdings" pitchFamily="2" charset="2"/>
                  </a:rPr>
                  <a:t>      units</a:t>
                </a:r>
                <a:endParaRPr kumimoji="1" lang="en-US" altLang="ja-JP" sz="1400" b="1" kern="1200" dirty="0">
                  <a:solidFill>
                    <a:srgbClr val="DDDDDD"/>
                  </a:solidFill>
                  <a:latin typeface="Tahoma" pitchFamily="34" charset="0"/>
                  <a:ea typeface="HGP創英角ｺﾞｼｯｸUB" pitchFamily="50" charset="-128"/>
                  <a:cs typeface="+mn-cs"/>
                </a:endParaRPr>
              </a:p>
            </p:txBody>
          </p:sp>
          <p:sp>
            <p:nvSpPr>
              <p:cNvPr id="1285" name="Rectangle 64"/>
              <p:cNvSpPr>
                <a:spLocks noChangeArrowheads="1"/>
              </p:cNvSpPr>
              <p:nvPr/>
            </p:nvSpPr>
            <p:spPr bwMode="auto">
              <a:xfrm>
                <a:off x="6072198" y="1857364"/>
                <a:ext cx="1285884" cy="566309"/>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400" b="1" dirty="0" smtClean="0">
                    <a:solidFill>
                      <a:srgbClr val="CCFFCC"/>
                    </a:solidFill>
                    <a:sym typeface="Wingdings" pitchFamily="2" charset="2"/>
                  </a:rPr>
                  <a:t>Separated</a:t>
                </a:r>
              </a:p>
              <a:p>
                <a:pPr algn="l">
                  <a:lnSpc>
                    <a:spcPct val="110000"/>
                  </a:lnSpc>
                  <a:buClr>
                    <a:srgbClr val="003366"/>
                  </a:buClr>
                  <a:buSzPct val="70000"/>
                  <a:buNone/>
                </a:pPr>
                <a:r>
                  <a:rPr lang="en-US" altLang="ja-JP" sz="1400" b="1" dirty="0" smtClean="0">
                    <a:solidFill>
                      <a:srgbClr val="DDDDDD"/>
                    </a:solidFill>
                    <a:sym typeface="Wingdings" pitchFamily="2" charset="2"/>
                  </a:rPr>
                  <a:t>      unit</a:t>
                </a:r>
                <a:endParaRPr kumimoji="1" lang="en-US" altLang="ja-JP" sz="1400" b="1" kern="1200" dirty="0">
                  <a:solidFill>
                    <a:srgbClr val="DDDDDD"/>
                  </a:solidFill>
                  <a:latin typeface="Tahoma" pitchFamily="34" charset="0"/>
                  <a:ea typeface="HGP創英角ｺﾞｼｯｸUB" pitchFamily="50" charset="-128"/>
                  <a:cs typeface="+mn-cs"/>
                </a:endParaRPr>
              </a:p>
            </p:txBody>
          </p:sp>
        </p:grpSp>
      </p:grpSp>
      <p:sp>
        <p:nvSpPr>
          <p:cNvPr id="1287" name="Rectangle 64"/>
          <p:cNvSpPr>
            <a:spLocks noChangeArrowheads="1"/>
          </p:cNvSpPr>
          <p:nvPr/>
        </p:nvSpPr>
        <p:spPr bwMode="auto">
          <a:xfrm>
            <a:off x="500034" y="1643050"/>
            <a:ext cx="4857784"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b="1" dirty="0" smtClean="0">
                <a:solidFill>
                  <a:srgbClr val="DDDDDD"/>
                </a:solidFill>
                <a:sym typeface="Wingdings" pitchFamily="2" charset="2"/>
              </a:rPr>
              <a:t>Candidate of orbit: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1"/>
          <p:cNvPicPr>
            <a:picLocks noChangeAspect="1" noChangeArrowheads="1"/>
          </p:cNvPicPr>
          <p:nvPr/>
        </p:nvPicPr>
        <p:blipFill>
          <a:blip r:embed="rId3" cstate="print"/>
          <a:srcRect/>
          <a:stretch>
            <a:fillRect/>
          </a:stretch>
        </p:blipFill>
        <p:spPr bwMode="auto">
          <a:xfrm>
            <a:off x="111608" y="1142984"/>
            <a:ext cx="8889548" cy="4991530"/>
          </a:xfrm>
          <a:prstGeom prst="rect">
            <a:avLst/>
          </a:prstGeom>
          <a:noFill/>
          <a:ln w="9525">
            <a:noFill/>
            <a:miter lim="800000"/>
            <a:headEnd/>
            <a:tailEnd/>
          </a:ln>
        </p:spPr>
      </p:pic>
      <p:sp>
        <p:nvSpPr>
          <p:cNvPr id="1108996" name="AutoShape 4"/>
          <p:cNvSpPr>
            <a:spLocks noChangeArrowheads="1"/>
          </p:cNvSpPr>
          <p:nvPr/>
        </p:nvSpPr>
        <p:spPr bwMode="auto">
          <a:xfrm>
            <a:off x="3428992" y="1214421"/>
            <a:ext cx="5286412" cy="2143141"/>
          </a:xfrm>
          <a:prstGeom prst="roundRect">
            <a:avLst>
              <a:gd name="adj" fmla="val 3069"/>
            </a:avLst>
          </a:prstGeom>
          <a:solidFill>
            <a:srgbClr val="CCECFF">
              <a:alpha val="9804"/>
            </a:srgbClr>
          </a:solidFill>
          <a:ln w="15875">
            <a:noFill/>
            <a:round/>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307" name="AutoShape 4"/>
          <p:cNvSpPr>
            <a:spLocks noChangeArrowheads="1"/>
          </p:cNvSpPr>
          <p:nvPr/>
        </p:nvSpPr>
        <p:spPr bwMode="auto">
          <a:xfrm>
            <a:off x="3500430" y="3500437"/>
            <a:ext cx="5286412" cy="2714645"/>
          </a:xfrm>
          <a:prstGeom prst="roundRect">
            <a:avLst>
              <a:gd name="adj" fmla="val 3069"/>
            </a:avLst>
          </a:prstGeom>
          <a:solidFill>
            <a:schemeClr val="bg1">
              <a:alpha val="10000"/>
            </a:schemeClr>
          </a:solidFill>
          <a:ln w="15875">
            <a:noFill/>
            <a:round/>
            <a:headEnd/>
            <a:tailEnd/>
          </a:ln>
          <a:effectLst/>
        </p:spPr>
        <p:txBody>
          <a:bodyPr anchor="ctr">
            <a:noAutofit/>
          </a:bodyPr>
          <a:lstStyle/>
          <a:p>
            <a:pPr algn="l" rtl="0" fontAlgn="base">
              <a:spcBef>
                <a:spcPct val="0"/>
              </a:spcBef>
              <a:spcAft>
                <a:spcPct val="0"/>
              </a:spcAft>
            </a:pPr>
            <a:endParaRPr kumimoji="1" lang="ja-JP" altLang="en-US" sz="2400" kern="1200" dirty="0">
              <a:solidFill>
                <a:srgbClr val="003366"/>
              </a:solidFill>
              <a:latin typeface="Tahoma" pitchFamily="34" charset="0"/>
              <a:ea typeface="HGP創英角ｺﾞｼｯｸUB" pitchFamily="50" charset="-128"/>
              <a:cs typeface="+mn-cs"/>
            </a:endParaRPr>
          </a:p>
        </p:txBody>
      </p:sp>
      <p:sp>
        <p:nvSpPr>
          <p:cNvPr id="1108994" name="Rectangle 2"/>
          <p:cNvSpPr>
            <a:spLocks noGrp="1" noChangeArrowheads="1"/>
          </p:cNvSpPr>
          <p:nvPr>
            <p:ph type="title"/>
          </p:nvPr>
        </p:nvSpPr>
        <p:spPr/>
        <p:txBody>
          <a:bodyPr/>
          <a:lstStyle/>
          <a:p>
            <a:r>
              <a:rPr lang="en-US" altLang="ja-JP" dirty="0" smtClean="0"/>
              <a:t>Targets of DPF</a:t>
            </a:r>
            <a:endParaRPr lang="en-US" altLang="ja-JP" dirty="0"/>
          </a:p>
        </p:txBody>
      </p:sp>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a:ea typeface="HGP創英角ｺﾞｼｯｸUB" pitchFamily="50" charset="-128"/>
                <a:cs typeface="+mn-cs"/>
              </a:rPr>
              <a:t>10th International LISA Symposium</a:t>
            </a:r>
            <a:r>
              <a:rPr lang="ja-JP" altLang="en-US" sz="1200" kern="1200" smtClean="0">
                <a:solidFill>
                  <a:srgbClr val="EAEAEA"/>
                </a:solidFill>
                <a:latin typeface="Tahoma"/>
                <a:ea typeface="HGP創英角ｺﾞｼｯｸUB" pitchFamily="50" charset="-128"/>
                <a:cs typeface="+mn-cs"/>
              </a:rPr>
              <a:t>　</a:t>
            </a:r>
            <a:r>
              <a:rPr lang="en-US" altLang="ja-JP" sz="1200" kern="1200" smtClean="0">
                <a:solidFill>
                  <a:srgbClr val="EAEAEA"/>
                </a:solidFill>
                <a:latin typeface="Tahoma"/>
                <a:ea typeface="HGP創英角ｺﾞｼｯｸUB" pitchFamily="50" charset="-128"/>
                <a:cs typeface="+mn-cs"/>
              </a:rPr>
              <a:t>(May 19th, 2014, Florida, USA)</a:t>
            </a:r>
            <a:endParaRPr lang="en-US" altLang="ja-JP" sz="1200" kern="1200" dirty="0">
              <a:solidFill>
                <a:srgbClr val="EAEAEA"/>
              </a:solidFill>
              <a:latin typeface="Tahoma"/>
              <a:ea typeface="HGP創英角ｺﾞｼｯｸUB" pitchFamily="50" charset="-128"/>
              <a:cs typeface="+mn-cs"/>
            </a:endParaRPr>
          </a:p>
        </p:txBody>
      </p:sp>
      <p:sp>
        <p:nvSpPr>
          <p:cNvPr id="1108995" name="Rectangle 3"/>
          <p:cNvSpPr>
            <a:spLocks noGrp="1" noChangeArrowheads="1"/>
          </p:cNvSpPr>
          <p:nvPr>
            <p:ph idx="4294967295"/>
          </p:nvPr>
        </p:nvSpPr>
        <p:spPr>
          <a:xfrm>
            <a:off x="3434655" y="1250950"/>
            <a:ext cx="5457825" cy="606425"/>
          </a:xfrm>
          <a:prstGeom prst="rect">
            <a:avLst/>
          </a:prstGeom>
        </p:spPr>
        <p:txBody>
          <a:bodyPr/>
          <a:lstStyle/>
          <a:p>
            <a:pPr>
              <a:buFont typeface="Wingdings" pitchFamily="2" charset="2"/>
              <a:buNone/>
            </a:pPr>
            <a:r>
              <a:rPr lang="en-US" altLang="ja-JP" sz="2200" b="1" dirty="0" smtClean="0">
                <a:solidFill>
                  <a:srgbClr val="CCECFF"/>
                </a:solidFill>
              </a:rPr>
              <a:t>Scientific observations</a:t>
            </a:r>
            <a:endParaRPr lang="en-US" altLang="ja-JP" sz="2200" b="1" dirty="0">
              <a:solidFill>
                <a:srgbClr val="CCECFF"/>
              </a:solidFill>
            </a:endParaRPr>
          </a:p>
        </p:txBody>
      </p:sp>
      <p:sp>
        <p:nvSpPr>
          <p:cNvPr id="281" name="Rectangle 51"/>
          <p:cNvSpPr>
            <a:spLocks noChangeArrowheads="1"/>
          </p:cNvSpPr>
          <p:nvPr/>
        </p:nvSpPr>
        <p:spPr bwMode="auto">
          <a:xfrm>
            <a:off x="3643306" y="1716464"/>
            <a:ext cx="5187946" cy="1569660"/>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FFFFF"/>
                </a:solidFill>
                <a:latin typeface="Tahoma" pitchFamily="34" charset="0"/>
                <a:ea typeface="HGP創英角ｺﾞｼｯｸUB" pitchFamily="50" charset="-128"/>
                <a:cs typeface="+mn-cs"/>
              </a:rPr>
              <a:t>Gravitational Waves form </a:t>
            </a:r>
            <a:r>
              <a:rPr kumimoji="1" lang="en-US" altLang="ja-JP" sz="2000" b="1" kern="1200" dirty="0" smtClean="0">
                <a:solidFill>
                  <a:srgbClr val="CCECFF"/>
                </a:solidFill>
                <a:latin typeface="Tahoma" pitchFamily="34" charset="0"/>
                <a:ea typeface="HGP創英角ｺﾞｼｯｸUB" pitchFamily="50" charset="-128"/>
                <a:cs typeface="+mn-cs"/>
              </a:rPr>
              <a:t>BH mergers</a:t>
            </a:r>
          </a:p>
          <a:p>
            <a:pPr algn="l" rtl="0" fontAlgn="base">
              <a:lnSpc>
                <a:spcPct val="120000"/>
              </a:lnSpc>
              <a:spcBef>
                <a:spcPct val="0"/>
              </a:spcBef>
              <a:spcAft>
                <a:spcPct val="0"/>
              </a:spcAft>
              <a:buClr>
                <a:srgbClr val="003366"/>
              </a:buClr>
              <a:buSzPct val="70000"/>
              <a:buFont typeface="Wingdings" pitchFamily="2" charset="2"/>
              <a:buNone/>
            </a:pPr>
            <a:r>
              <a:rPr lang="en-US" altLang="ja-JP" sz="2000" dirty="0" smtClean="0">
                <a:solidFill>
                  <a:srgbClr val="FFFFFF"/>
                </a:solidFill>
              </a:rPr>
              <a:t>    </a:t>
            </a:r>
            <a:r>
              <a:rPr lang="en-US" altLang="ja-JP" sz="2000" dirty="0" smtClean="0">
                <a:solidFill>
                  <a:srgbClr val="FFFFFF"/>
                </a:solidFill>
                <a:sym typeface="Wingdings" pitchFamily="2" charset="2"/>
              </a:rPr>
              <a:t> BH formation mechanism</a:t>
            </a:r>
            <a:r>
              <a:rPr lang="en-US" altLang="ja-JP" sz="2000" dirty="0" smtClean="0">
                <a:solidFill>
                  <a:srgbClr val="FFFFFF"/>
                </a:solidFill>
              </a:rPr>
              <a:t> </a:t>
            </a:r>
          </a:p>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rPr>
              <a:t>Gravity of the </a:t>
            </a:r>
            <a:r>
              <a:rPr lang="en-US" altLang="ja-JP" sz="2000" b="1" dirty="0" smtClean="0">
                <a:solidFill>
                  <a:srgbClr val="CCECFF"/>
                </a:solidFill>
              </a:rPr>
              <a:t>Earth</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2000" kern="1200" dirty="0" smtClean="0">
                <a:solidFill>
                  <a:srgbClr val="FFFFFF"/>
                </a:solidFill>
              </a:rPr>
              <a:t>    </a:t>
            </a:r>
            <a:r>
              <a:rPr kumimoji="1" lang="en-US" altLang="ja-JP" sz="2000" kern="1200" dirty="0" smtClean="0">
                <a:solidFill>
                  <a:srgbClr val="FFFFFF"/>
                </a:solidFill>
                <a:sym typeface="Wingdings" pitchFamily="2" charset="2"/>
              </a:rPr>
              <a:t> Geophysics, Earth </a:t>
            </a:r>
            <a:r>
              <a:rPr lang="en-US" altLang="ja-JP" sz="2000" dirty="0" smtClean="0">
                <a:solidFill>
                  <a:srgbClr val="FFFFFF"/>
                </a:solidFill>
                <a:sym typeface="Wingdings" pitchFamily="2" charset="2"/>
              </a:rPr>
              <a:t>e</a:t>
            </a:r>
            <a:r>
              <a:rPr kumimoji="1" lang="en-US" altLang="ja-JP" sz="2000" kern="1200" dirty="0" smtClean="0">
                <a:solidFill>
                  <a:srgbClr val="FFFFFF"/>
                </a:solidFill>
                <a:sym typeface="Wingdings" pitchFamily="2" charset="2"/>
              </a:rPr>
              <a:t>nvironment </a:t>
            </a:r>
            <a:endParaRPr kumimoji="1" lang="ja-JP" altLang="en-US" sz="2000" kern="1200" dirty="0">
              <a:solidFill>
                <a:srgbClr val="CCFFCC"/>
              </a:solidFill>
            </a:endParaRPr>
          </a:p>
        </p:txBody>
      </p:sp>
      <p:sp>
        <p:nvSpPr>
          <p:cNvPr id="299" name="Rectangle 3"/>
          <p:cNvSpPr txBox="1">
            <a:spLocks noChangeArrowheads="1"/>
          </p:cNvSpPr>
          <p:nvPr/>
        </p:nvSpPr>
        <p:spPr>
          <a:xfrm>
            <a:off x="3543331" y="3465517"/>
            <a:ext cx="5029197" cy="606425"/>
          </a:xfrm>
          <a:prstGeom prst="rect">
            <a:avLst/>
          </a:prstGeom>
        </p:spPr>
        <p:txBody>
          <a:bodyPr/>
          <a:lstStyle/>
          <a:p>
            <a:pPr marL="193675" marR="0" lvl="0" indent="-193675" algn="l" defTabSz="914400" rtl="0" eaLnBrk="0" fontAlgn="base" latinLnBrk="0" hangingPunct="0">
              <a:lnSpc>
                <a:spcPct val="110000"/>
              </a:lnSpc>
              <a:spcBef>
                <a:spcPct val="20000"/>
              </a:spcBef>
              <a:spcAft>
                <a:spcPct val="0"/>
              </a:spcAft>
              <a:buClr>
                <a:schemeClr val="accent2"/>
              </a:buClr>
              <a:buSzPct val="70000"/>
              <a:buFont typeface="Wingdings" pitchFamily="2" charset="2"/>
              <a:buNone/>
              <a:tabLst/>
              <a:defRPr/>
            </a:pPr>
            <a:r>
              <a:rPr kumimoji="1" lang="en-US" altLang="ja-JP" sz="2200" b="1" i="0" u="none" strike="noStrike" kern="0" cap="none" spc="0" normalizeH="0" baseline="0" noProof="0" dirty="0" smtClean="0">
                <a:ln>
                  <a:noFill/>
                </a:ln>
                <a:solidFill>
                  <a:srgbClr val="CCFFCC"/>
                </a:solidFill>
                <a:effectLst/>
                <a:uLnTx/>
                <a:uFillTx/>
                <a:latin typeface="+mn-lt"/>
                <a:ea typeface="+mn-ea"/>
                <a:cs typeface="+mn-cs"/>
              </a:rPr>
              <a:t>Science</a:t>
            </a:r>
            <a:r>
              <a:rPr kumimoji="1" lang="en-US" altLang="ja-JP" sz="2200" b="1" i="0" u="none" strike="noStrike" kern="0" cap="none" spc="0" normalizeH="0" noProof="0" dirty="0" smtClean="0">
                <a:ln>
                  <a:noFill/>
                </a:ln>
                <a:solidFill>
                  <a:srgbClr val="CCFFCC"/>
                </a:solidFill>
                <a:effectLst/>
                <a:uLnTx/>
                <a:uFillTx/>
                <a:latin typeface="+mn-lt"/>
                <a:ea typeface="+mn-ea"/>
                <a:cs typeface="+mn-cs"/>
              </a:rPr>
              <a:t> technology</a:t>
            </a:r>
            <a:endParaRPr kumimoji="1" lang="en-US" altLang="ja-JP" sz="2200" b="1" i="0" u="none" strike="noStrike" kern="0" cap="none" spc="0" normalizeH="0" baseline="0" noProof="0" dirty="0">
              <a:ln>
                <a:noFill/>
              </a:ln>
              <a:solidFill>
                <a:srgbClr val="CCFFCC"/>
              </a:solidFill>
              <a:effectLst/>
              <a:uLnTx/>
              <a:uFillTx/>
              <a:latin typeface="+mn-lt"/>
              <a:ea typeface="+mn-ea"/>
              <a:cs typeface="+mn-cs"/>
            </a:endParaRPr>
          </a:p>
        </p:txBody>
      </p:sp>
      <p:sp>
        <p:nvSpPr>
          <p:cNvPr id="306" name="Rectangle 51"/>
          <p:cNvSpPr>
            <a:spLocks noChangeArrowheads="1"/>
          </p:cNvSpPr>
          <p:nvPr/>
        </p:nvSpPr>
        <p:spPr bwMode="auto">
          <a:xfrm>
            <a:off x="3707904" y="3906758"/>
            <a:ext cx="5187946" cy="2308324"/>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Clr>
                <a:srgbClr val="003366"/>
              </a:buClr>
              <a:buSzPct val="70000"/>
              <a:buFont typeface="Wingdings" pitchFamily="2" charset="2"/>
              <a:buNone/>
            </a:pPr>
            <a:r>
              <a:rPr kumimoji="1" lang="en-US" altLang="ja-JP" sz="2000" b="1" kern="1200" dirty="0" smtClean="0">
                <a:solidFill>
                  <a:srgbClr val="FFFFFF"/>
                </a:solidFill>
                <a:latin typeface="Tahoma" pitchFamily="34" charset="0"/>
                <a:ea typeface="HGP創英角ｺﾞｼｯｸUB" pitchFamily="50" charset="-128"/>
                <a:cs typeface="+mn-cs"/>
              </a:rPr>
              <a:t>Space demonstration for </a:t>
            </a:r>
            <a:r>
              <a:rPr kumimoji="1" lang="en-US" altLang="ja-JP" sz="2000" b="1" kern="1200" dirty="0" smtClean="0">
                <a:solidFill>
                  <a:srgbClr val="CCFFCC"/>
                </a:solidFill>
                <a:latin typeface="Tahoma" pitchFamily="34" charset="0"/>
                <a:ea typeface="HGP創英角ｺﾞｼｯｸUB" pitchFamily="50" charset="-128"/>
                <a:cs typeface="+mn-cs"/>
              </a:rPr>
              <a:t>DECIGO</a:t>
            </a:r>
          </a:p>
          <a:p>
            <a:pPr algn="l" rtl="0" fontAlgn="base">
              <a:lnSpc>
                <a:spcPct val="120000"/>
              </a:lnSpc>
              <a:spcBef>
                <a:spcPct val="0"/>
              </a:spcBef>
              <a:spcAft>
                <a:spcPct val="0"/>
              </a:spcAft>
              <a:buClr>
                <a:srgbClr val="003366"/>
              </a:buClr>
              <a:buSzPct val="70000"/>
              <a:buFont typeface="Wingdings" pitchFamily="2" charset="2"/>
              <a:buNone/>
            </a:pPr>
            <a:r>
              <a:rPr lang="en-US" altLang="ja-JP" sz="2000" dirty="0" smtClean="0">
                <a:solidFill>
                  <a:srgbClr val="FFFFFF"/>
                </a:solidFill>
              </a:rPr>
              <a:t>    </a:t>
            </a:r>
            <a:r>
              <a:rPr lang="en-US" altLang="ja-JP" sz="2000" dirty="0" smtClean="0">
                <a:solidFill>
                  <a:srgbClr val="FFFFFF"/>
                </a:solidFill>
                <a:sym typeface="Wingdings" pitchFamily="2" charset="2"/>
              </a:rPr>
              <a:t> Most tech. with single satellite</a:t>
            </a:r>
          </a:p>
          <a:p>
            <a:pPr algn="l" rtl="0" fontAlgn="base">
              <a:lnSpc>
                <a:spcPct val="120000"/>
              </a:lnSpc>
              <a:spcBef>
                <a:spcPct val="0"/>
              </a:spcBef>
              <a:spcAft>
                <a:spcPct val="0"/>
              </a:spcAft>
              <a:buClr>
                <a:srgbClr val="003366"/>
              </a:buClr>
              <a:buSzPct val="70000"/>
              <a:buFont typeface="Wingdings" pitchFamily="2" charset="2"/>
              <a:buNone/>
            </a:pPr>
            <a:r>
              <a:rPr lang="en-US" altLang="ja-JP" sz="2000" dirty="0" smtClean="0">
                <a:solidFill>
                  <a:srgbClr val="FFFFFF"/>
                </a:solidFill>
                <a:sym typeface="Wingdings" pitchFamily="2" charset="2"/>
              </a:rPr>
              <a:t>          (IFO, Laser, Drag-free) </a:t>
            </a:r>
            <a:r>
              <a:rPr lang="en-US" altLang="ja-JP" sz="2000" dirty="0" smtClean="0">
                <a:solidFill>
                  <a:srgbClr val="FFFFFF"/>
                </a:solidFill>
              </a:rPr>
              <a:t> </a:t>
            </a:r>
          </a:p>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FFFFFF"/>
                </a:solidFill>
              </a:rPr>
              <a:t>Precision measurement in orbit</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2000" kern="1200" dirty="0" smtClean="0">
                <a:solidFill>
                  <a:srgbClr val="FFFFFF"/>
                </a:solidFill>
              </a:rPr>
              <a:t>    </a:t>
            </a:r>
            <a:r>
              <a:rPr kumimoji="1" lang="en-US" altLang="ja-JP" sz="2000" kern="1200" dirty="0" smtClean="0">
                <a:solidFill>
                  <a:srgbClr val="FFFFFF"/>
                </a:solidFill>
                <a:sym typeface="Wingdings" pitchFamily="2" charset="2"/>
              </a:rPr>
              <a:t> IFO measurement </a:t>
            </a:r>
          </a:p>
          <a:p>
            <a:pPr algn="l" rtl="0" fontAlgn="base">
              <a:lnSpc>
                <a:spcPct val="120000"/>
              </a:lnSpc>
              <a:spcBef>
                <a:spcPct val="0"/>
              </a:spcBef>
              <a:spcAft>
                <a:spcPct val="0"/>
              </a:spcAft>
              <a:buClr>
                <a:srgbClr val="003366"/>
              </a:buClr>
              <a:buSzPct val="70000"/>
              <a:buFont typeface="Wingdings" pitchFamily="2" charset="2"/>
              <a:buNone/>
            </a:pPr>
            <a:r>
              <a:rPr lang="en-US" altLang="ja-JP" sz="2000" dirty="0" smtClean="0">
                <a:solidFill>
                  <a:srgbClr val="FFFFFF"/>
                </a:solidFill>
                <a:sym typeface="Wingdings" pitchFamily="2" charset="2"/>
              </a:rPr>
              <a:t>               under</a:t>
            </a:r>
            <a:r>
              <a:rPr kumimoji="1" lang="en-US" altLang="ja-JP" sz="2000" kern="1200" dirty="0" smtClean="0">
                <a:solidFill>
                  <a:srgbClr val="FFFFFF"/>
                </a:solidFill>
                <a:sym typeface="Wingdings" pitchFamily="2" charset="2"/>
              </a:rPr>
              <a:t> stable zero-gravity </a:t>
            </a:r>
            <a:endParaRPr kumimoji="1" lang="ja-JP" altLang="en-US" sz="2000" kern="1200" dirty="0">
              <a:solidFill>
                <a:srgbClr val="CCFFCC"/>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2"/>
          <p:cNvSpPr>
            <a:spLocks noGrp="1" noChangeArrowheads="1"/>
          </p:cNvSpPr>
          <p:nvPr>
            <p:ph type="title"/>
          </p:nvPr>
        </p:nvSpPr>
        <p:spPr/>
        <p:txBody>
          <a:bodyPr/>
          <a:lstStyle/>
          <a:p>
            <a:r>
              <a:rPr lang="en-US" altLang="ja-JP" dirty="0" smtClean="0"/>
              <a:t>DPF</a:t>
            </a:r>
            <a:r>
              <a:rPr lang="ja-JP" altLang="en-US" dirty="0" smtClean="0"/>
              <a:t> </a:t>
            </a:r>
            <a:r>
              <a:rPr lang="en-US" altLang="ja-JP" dirty="0" smtClean="0"/>
              <a:t>Science</a:t>
            </a:r>
            <a:endParaRPr lang="en-US" altLang="ja-JP" dirty="0"/>
          </a:p>
        </p:txBody>
      </p:sp>
      <p:sp>
        <p:nvSpPr>
          <p:cNvPr id="50"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a:ea typeface="HGP創英角ｺﾞｼｯｸUB" pitchFamily="50" charset="-128"/>
                <a:cs typeface="+mn-cs"/>
              </a:rPr>
              <a:t>10th International LISA Symposium</a:t>
            </a:r>
            <a:r>
              <a:rPr lang="ja-JP" altLang="en-US" sz="1200" kern="1200" smtClean="0">
                <a:solidFill>
                  <a:srgbClr val="EAEAEA"/>
                </a:solidFill>
                <a:latin typeface="Tahoma"/>
                <a:ea typeface="HGP創英角ｺﾞｼｯｸUB" pitchFamily="50" charset="-128"/>
                <a:cs typeface="+mn-cs"/>
              </a:rPr>
              <a:t>　</a:t>
            </a:r>
            <a:r>
              <a:rPr lang="en-US" altLang="ja-JP" sz="1200" kern="1200" smtClean="0">
                <a:solidFill>
                  <a:srgbClr val="EAEAEA"/>
                </a:solidFill>
                <a:latin typeface="Tahoma"/>
                <a:ea typeface="HGP創英角ｺﾞｼｯｸUB" pitchFamily="50" charset="-128"/>
                <a:cs typeface="+mn-cs"/>
              </a:rPr>
              <a:t>(May 19th, 2014, Florida, USA)</a:t>
            </a:r>
            <a:endParaRPr lang="en-US" altLang="ja-JP" sz="1200" kern="1200" dirty="0">
              <a:solidFill>
                <a:srgbClr val="EAEAEA"/>
              </a:solidFill>
              <a:latin typeface="Tahoma"/>
              <a:ea typeface="HGP創英角ｺﾞｼｯｸUB" pitchFamily="50" charset="-128"/>
              <a:cs typeface="+mn-cs"/>
            </a:endParaRPr>
          </a:p>
        </p:txBody>
      </p:sp>
      <p:sp>
        <p:nvSpPr>
          <p:cNvPr id="1108998" name="Rectangle 6"/>
          <p:cNvSpPr>
            <a:spLocks noChangeArrowheads="1"/>
          </p:cNvSpPr>
          <p:nvPr/>
        </p:nvSpPr>
        <p:spPr bwMode="auto">
          <a:xfrm>
            <a:off x="642910" y="1216398"/>
            <a:ext cx="4724400" cy="1569660"/>
          </a:xfrm>
          <a:prstGeom prst="rect">
            <a:avLst/>
          </a:prstGeom>
          <a:noFill/>
          <a:ln w="15875">
            <a:noFill/>
            <a:miter lim="800000"/>
            <a:headEnd/>
            <a:tailEnd/>
          </a:ln>
          <a:effectLst/>
        </p:spPr>
        <p:txBody>
          <a:bodyPr>
            <a:spAutoFit/>
          </a:bodyPr>
          <a:lstStyle/>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99CCFF"/>
                </a:solidFill>
              </a:rPr>
              <a:t>Astronomical observation</a:t>
            </a:r>
            <a:endParaRPr kumimoji="1" lang="en-US" altLang="ja-JP" sz="2000" b="1" kern="1200" dirty="0" smtClean="0">
              <a:solidFill>
                <a:srgbClr val="99CCFF"/>
              </a:solidFill>
              <a:latin typeface="Tahoma" pitchFamily="34" charset="0"/>
              <a:ea typeface="HGP創英角ｺﾞｼｯｸUB" pitchFamily="50" charset="-128"/>
              <a:cs typeface="+mn-cs"/>
            </a:endParaRPr>
          </a:p>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latin typeface="Tahoma" pitchFamily="34" charset="0"/>
                <a:sym typeface="Wingdings" pitchFamily="2" charset="2"/>
              </a:rPr>
              <a:t>    </a:t>
            </a:r>
            <a:r>
              <a:rPr lang="en-US" altLang="ja-JP" sz="2000" dirty="0" smtClean="0">
                <a:solidFill>
                  <a:srgbClr val="FFFFFF"/>
                </a:solidFill>
                <a:sym typeface="Wingdings" pitchFamily="2" charset="2"/>
              </a:rPr>
              <a:t>GW from merger of IMBHs</a:t>
            </a:r>
          </a:p>
          <a:p>
            <a:pPr algn="l" rtl="0" fontAlgn="base">
              <a:lnSpc>
                <a:spcPct val="120000"/>
              </a:lnSpc>
              <a:spcBef>
                <a:spcPct val="0"/>
              </a:spcBef>
              <a:spcAft>
                <a:spcPct val="0"/>
              </a:spcAft>
              <a:buClr>
                <a:srgbClr val="003366"/>
              </a:buClr>
              <a:buSzPct val="70000"/>
              <a:buFont typeface="Wingdings" pitchFamily="2" charset="2"/>
              <a:buNone/>
            </a:pPr>
            <a:r>
              <a:rPr kumimoji="1" lang="en-US" altLang="ja-JP" sz="2000" kern="1200" dirty="0" smtClean="0">
                <a:solidFill>
                  <a:srgbClr val="FFFFFF"/>
                </a:solidFill>
                <a:sym typeface="Wingdings" pitchFamily="2" charset="2"/>
              </a:rPr>
              <a:t>       Formation mechanism</a:t>
            </a:r>
          </a:p>
          <a:p>
            <a:pPr algn="l" rtl="0" fontAlgn="base">
              <a:lnSpc>
                <a:spcPct val="120000"/>
              </a:lnSpc>
              <a:spcBef>
                <a:spcPct val="0"/>
              </a:spcBef>
              <a:spcAft>
                <a:spcPct val="0"/>
              </a:spcAft>
              <a:buClr>
                <a:srgbClr val="003366"/>
              </a:buClr>
              <a:buSzPct val="70000"/>
              <a:buFont typeface="Wingdings" pitchFamily="2" charset="2"/>
              <a:buNone/>
            </a:pPr>
            <a:r>
              <a:rPr lang="en-US" altLang="ja-JP" sz="2000" dirty="0" smtClean="0">
                <a:solidFill>
                  <a:srgbClr val="FFFFFF"/>
                </a:solidFill>
                <a:sym typeface="Wingdings" pitchFamily="2" charset="2"/>
              </a:rPr>
              <a:t>          </a:t>
            </a:r>
            <a:r>
              <a:rPr kumimoji="1" lang="en-US" altLang="ja-JP" sz="2000" kern="1200" dirty="0" smtClean="0">
                <a:solidFill>
                  <a:srgbClr val="FFFFFF"/>
                </a:solidFill>
                <a:sym typeface="Wingdings" pitchFamily="2" charset="2"/>
              </a:rPr>
              <a:t> of supermassive BHs</a:t>
            </a:r>
            <a:endParaRPr kumimoji="1" lang="ja-JP" altLang="en-US" sz="2000" kern="1200" dirty="0">
              <a:solidFill>
                <a:srgbClr val="FFFFFF"/>
              </a:solidFill>
            </a:endParaRPr>
          </a:p>
        </p:txBody>
      </p:sp>
      <p:sp>
        <p:nvSpPr>
          <p:cNvPr id="21" name="Rectangle 10"/>
          <p:cNvSpPr>
            <a:spLocks noChangeArrowheads="1"/>
          </p:cNvSpPr>
          <p:nvPr/>
        </p:nvSpPr>
        <p:spPr bwMode="auto">
          <a:xfrm>
            <a:off x="1000100" y="2857496"/>
            <a:ext cx="4071966"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ECFF"/>
                </a:solidFill>
                <a:latin typeface="Tahoma" pitchFamily="34" charset="0"/>
              </a:rPr>
              <a:t>~30 GCs within DPF range</a:t>
            </a:r>
          </a:p>
        </p:txBody>
      </p:sp>
      <p:grpSp>
        <p:nvGrpSpPr>
          <p:cNvPr id="2" name="グループ化 31"/>
          <p:cNvGrpSpPr>
            <a:grpSpLocks noChangeAspect="1"/>
          </p:cNvGrpSpPr>
          <p:nvPr/>
        </p:nvGrpSpPr>
        <p:grpSpPr>
          <a:xfrm>
            <a:off x="4714876" y="1071546"/>
            <a:ext cx="4071966" cy="2664743"/>
            <a:chOff x="3618423" y="3000372"/>
            <a:chExt cx="5239857" cy="3429024"/>
          </a:xfrm>
        </p:grpSpPr>
        <p:pic>
          <p:nvPicPr>
            <p:cNvPr id="16" name="Picture 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618423" y="3000372"/>
              <a:ext cx="5239857" cy="3429024"/>
            </a:xfrm>
            <a:prstGeom prst="rect">
              <a:avLst/>
            </a:prstGeom>
            <a:noFill/>
            <a:ln w="9525">
              <a:noFill/>
              <a:miter lim="800000"/>
              <a:headEnd/>
              <a:tailEnd/>
            </a:ln>
            <a:effectLst/>
          </p:spPr>
        </p:pic>
        <p:sp>
          <p:nvSpPr>
            <p:cNvPr id="22" name="Rectangle 10"/>
            <p:cNvSpPr>
              <a:spLocks noChangeArrowheads="1"/>
            </p:cNvSpPr>
            <p:nvPr/>
          </p:nvSpPr>
          <p:spPr bwMode="auto">
            <a:xfrm>
              <a:off x="6072198" y="4171249"/>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NGC6441</a:t>
              </a:r>
            </a:p>
          </p:txBody>
        </p:sp>
        <p:sp>
          <p:nvSpPr>
            <p:cNvPr id="23" name="Rectangle 10"/>
            <p:cNvSpPr>
              <a:spLocks noChangeArrowheads="1"/>
            </p:cNvSpPr>
            <p:nvPr/>
          </p:nvSpPr>
          <p:spPr bwMode="auto">
            <a:xfrm>
              <a:off x="5429256" y="4622254"/>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NGC6256</a:t>
              </a:r>
            </a:p>
          </p:txBody>
        </p:sp>
        <p:sp>
          <p:nvSpPr>
            <p:cNvPr id="24" name="Rectangle 10"/>
            <p:cNvSpPr>
              <a:spLocks noChangeArrowheads="1"/>
            </p:cNvSpPr>
            <p:nvPr/>
          </p:nvSpPr>
          <p:spPr bwMode="auto">
            <a:xfrm>
              <a:off x="5500694" y="3143248"/>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NGC7078</a:t>
              </a:r>
            </a:p>
          </p:txBody>
        </p:sp>
        <p:sp>
          <p:nvSpPr>
            <p:cNvPr id="25" name="Rectangle 10"/>
            <p:cNvSpPr>
              <a:spLocks noChangeArrowheads="1"/>
            </p:cNvSpPr>
            <p:nvPr/>
          </p:nvSpPr>
          <p:spPr bwMode="auto">
            <a:xfrm>
              <a:off x="4500562" y="3286124"/>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NGC7093</a:t>
              </a:r>
            </a:p>
          </p:txBody>
        </p:sp>
        <p:sp>
          <p:nvSpPr>
            <p:cNvPr id="26" name="Rectangle 10"/>
            <p:cNvSpPr>
              <a:spLocks noChangeArrowheads="1"/>
            </p:cNvSpPr>
            <p:nvPr/>
          </p:nvSpPr>
          <p:spPr bwMode="auto">
            <a:xfrm>
              <a:off x="4643438" y="4429132"/>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NGC104</a:t>
              </a:r>
            </a:p>
          </p:txBody>
        </p:sp>
        <p:cxnSp>
          <p:nvCxnSpPr>
            <p:cNvPr id="27" name="直線コネクタ 26"/>
            <p:cNvCxnSpPr/>
            <p:nvPr/>
          </p:nvCxnSpPr>
          <p:spPr bwMode="auto">
            <a:xfrm>
              <a:off x="6072198" y="4071942"/>
              <a:ext cx="214314" cy="142876"/>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28" name="直線コネクタ 27"/>
            <p:cNvCxnSpPr/>
            <p:nvPr/>
          </p:nvCxnSpPr>
          <p:spPr bwMode="auto">
            <a:xfrm rot="16200000" flipH="1">
              <a:off x="5464975" y="4321975"/>
              <a:ext cx="357190" cy="285752"/>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29" name="直線コネクタ 28"/>
            <p:cNvCxnSpPr>
              <a:endCxn id="25" idx="3"/>
            </p:cNvCxnSpPr>
            <p:nvPr/>
          </p:nvCxnSpPr>
          <p:spPr bwMode="auto">
            <a:xfrm rot="5400000" flipH="1" flipV="1">
              <a:off x="5351782" y="3494404"/>
              <a:ext cx="583576" cy="428627"/>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30" name="直線コネクタ 29"/>
            <p:cNvCxnSpPr/>
            <p:nvPr/>
          </p:nvCxnSpPr>
          <p:spPr bwMode="auto">
            <a:xfrm rot="16200000" flipV="1">
              <a:off x="4929190" y="3643314"/>
              <a:ext cx="428628" cy="285752"/>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31" name="直線コネクタ 30"/>
            <p:cNvCxnSpPr/>
            <p:nvPr/>
          </p:nvCxnSpPr>
          <p:spPr bwMode="auto">
            <a:xfrm>
              <a:off x="4500562" y="4500570"/>
              <a:ext cx="214314" cy="71438"/>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grpSp>
      <p:grpSp>
        <p:nvGrpSpPr>
          <p:cNvPr id="4" name="グループ化 3"/>
          <p:cNvGrpSpPr/>
          <p:nvPr/>
        </p:nvGrpSpPr>
        <p:grpSpPr>
          <a:xfrm>
            <a:off x="642910" y="3573016"/>
            <a:ext cx="8292899" cy="2820428"/>
            <a:chOff x="642910" y="3573016"/>
            <a:chExt cx="8292899" cy="2820428"/>
          </a:xfrm>
        </p:grpSpPr>
        <p:grpSp>
          <p:nvGrpSpPr>
            <p:cNvPr id="3" name="グループ化 2"/>
            <p:cNvGrpSpPr/>
            <p:nvPr/>
          </p:nvGrpSpPr>
          <p:grpSpPr>
            <a:xfrm>
              <a:off x="642910" y="3573016"/>
              <a:ext cx="8292899" cy="2820428"/>
              <a:chOff x="642910" y="3573016"/>
              <a:chExt cx="8292899" cy="2820428"/>
            </a:xfrm>
          </p:grpSpPr>
          <p:sp>
            <p:nvSpPr>
              <p:cNvPr id="15" name="Rectangle 6"/>
              <p:cNvSpPr>
                <a:spLocks noChangeArrowheads="1"/>
              </p:cNvSpPr>
              <p:nvPr/>
            </p:nvSpPr>
            <p:spPr bwMode="auto">
              <a:xfrm>
                <a:off x="642910" y="3573016"/>
                <a:ext cx="4429156" cy="1569660"/>
              </a:xfrm>
              <a:prstGeom prst="rect">
                <a:avLst/>
              </a:prstGeom>
              <a:noFill/>
              <a:ln w="15875">
                <a:noFill/>
                <a:miter lim="800000"/>
                <a:headEnd/>
                <a:tailEnd/>
              </a:ln>
              <a:effectLst/>
            </p:spPr>
            <p:txBody>
              <a:bodyPr wrap="square">
                <a:spAutoFit/>
              </a:bodyPr>
              <a:lstStyle/>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99FF99"/>
                    </a:solidFill>
                  </a:rPr>
                  <a:t>Observation of the earth</a:t>
                </a:r>
                <a:r>
                  <a:rPr kumimoji="1" lang="ja-JP" altLang="en-US" sz="2000" b="1" kern="1200" dirty="0" smtClean="0">
                    <a:solidFill>
                      <a:srgbClr val="99FF99"/>
                    </a:solidFill>
                    <a:latin typeface="Tahoma" pitchFamily="34" charset="0"/>
                    <a:ea typeface="HGP創英角ｺﾞｼｯｸUB" pitchFamily="50" charset="-128"/>
                    <a:cs typeface="+mn-cs"/>
                  </a:rPr>
                  <a:t>　</a:t>
                </a:r>
                <a:endParaRPr kumimoji="1" lang="en-US" altLang="ja-JP" sz="2000" b="1" kern="1200" dirty="0" smtClean="0">
                  <a:solidFill>
                    <a:srgbClr val="99FF99"/>
                  </a:solidFill>
                  <a:latin typeface="Tahoma" pitchFamily="34" charset="0"/>
                  <a:ea typeface="HGP創英角ｺﾞｼｯｸUB" pitchFamily="50" charset="-128"/>
                  <a:cs typeface="+mn-cs"/>
                </a:endParaRPr>
              </a:p>
              <a:p>
                <a:pPr algn="l" rtl="0" fontAlgn="base">
                  <a:lnSpc>
                    <a:spcPct val="120000"/>
                  </a:lnSpc>
                  <a:spcBef>
                    <a:spcPct val="0"/>
                  </a:spcBef>
                  <a:spcAft>
                    <a:spcPct val="0"/>
                  </a:spcAft>
                  <a:buClr>
                    <a:srgbClr val="003366"/>
                  </a:buClr>
                  <a:buSzPct val="70000"/>
                  <a:buFont typeface="Wingdings" pitchFamily="2" charset="2"/>
                  <a:buNone/>
                </a:pPr>
                <a:r>
                  <a:rPr lang="en-US" altLang="ja-JP" sz="2000" b="1" dirty="0" smtClean="0">
                    <a:solidFill>
                      <a:srgbClr val="CCECFF"/>
                    </a:solidFill>
                    <a:latin typeface="Tahoma" pitchFamily="34" charset="0"/>
                    <a:sym typeface="Wingdings" pitchFamily="2" charset="2"/>
                  </a:rPr>
                  <a:t>    </a:t>
                </a:r>
                <a:r>
                  <a:rPr lang="en-US" altLang="ja-JP" sz="2000" dirty="0" smtClean="0">
                    <a:solidFill>
                      <a:srgbClr val="FFFFFF"/>
                    </a:solidFill>
                    <a:sym typeface="Wingdings" pitchFamily="2" charset="2"/>
                  </a:rPr>
                  <a:t>Gravitational potential</a:t>
                </a:r>
              </a:p>
              <a:p>
                <a:pPr algn="l">
                  <a:lnSpc>
                    <a:spcPct val="120000"/>
                  </a:lnSpc>
                  <a:buClr>
                    <a:srgbClr val="003366"/>
                  </a:buClr>
                  <a:buSzPct val="70000"/>
                  <a:buNone/>
                </a:pPr>
                <a:r>
                  <a:rPr lang="ja-JP" altLang="en-US" sz="2000" dirty="0" smtClean="0">
                    <a:solidFill>
                      <a:srgbClr val="FFFFFF"/>
                    </a:solidFill>
                    <a:sym typeface="Wingdings" pitchFamily="2" charset="2"/>
                  </a:rPr>
                  <a:t>　　　</a:t>
                </a:r>
                <a:r>
                  <a:rPr lang="en-US" altLang="ja-JP" sz="2000" dirty="0" smtClean="0">
                    <a:solidFill>
                      <a:srgbClr val="FFFFFF"/>
                    </a:solidFill>
                    <a:sym typeface="Wingdings" pitchFamily="2" charset="2"/>
                  </a:rPr>
                  <a:t> Shape of the earth</a:t>
                </a:r>
                <a:endParaRPr kumimoji="1" lang="en-US" altLang="ja-JP" sz="2000" kern="1200" dirty="0" smtClean="0">
                  <a:solidFill>
                    <a:srgbClr val="FFFFFF"/>
                  </a:solidFill>
                  <a:sym typeface="Wingdings" pitchFamily="2" charset="2"/>
                </a:endParaRPr>
              </a:p>
              <a:p>
                <a:pPr algn="l" rtl="0" fontAlgn="base">
                  <a:lnSpc>
                    <a:spcPct val="120000"/>
                  </a:lnSpc>
                  <a:spcBef>
                    <a:spcPct val="0"/>
                  </a:spcBef>
                  <a:spcAft>
                    <a:spcPct val="0"/>
                  </a:spcAft>
                  <a:buClr>
                    <a:srgbClr val="003366"/>
                  </a:buClr>
                  <a:buSzPct val="70000"/>
                  <a:buFont typeface="Wingdings" pitchFamily="2" charset="2"/>
                  <a:buNone/>
                </a:pPr>
                <a:r>
                  <a:rPr lang="ja-JP" altLang="en-US" sz="2000" dirty="0" smtClean="0">
                    <a:solidFill>
                      <a:srgbClr val="FFFFFF"/>
                    </a:solidFill>
                    <a:sym typeface="Wingdings" pitchFamily="2" charset="2"/>
                  </a:rPr>
                  <a:t>　　 　   </a:t>
                </a:r>
                <a:r>
                  <a:rPr lang="en-US" altLang="ja-JP" sz="2000" dirty="0" smtClean="0">
                    <a:solidFill>
                      <a:srgbClr val="FFFFFF"/>
                    </a:solidFill>
                    <a:sym typeface="Wingdings" pitchFamily="2" charset="2"/>
                  </a:rPr>
                  <a:t>Environment monitor</a:t>
                </a:r>
                <a:endParaRPr kumimoji="1" lang="ja-JP" altLang="en-US" sz="2000" kern="1200" dirty="0">
                  <a:solidFill>
                    <a:srgbClr val="FFFFFF"/>
                  </a:solidFill>
                </a:endParaRPr>
              </a:p>
            </p:txBody>
          </p:sp>
          <p:sp>
            <p:nvSpPr>
              <p:cNvPr id="33" name="Rectangle 10"/>
              <p:cNvSpPr>
                <a:spLocks noChangeArrowheads="1"/>
              </p:cNvSpPr>
              <p:nvPr/>
            </p:nvSpPr>
            <p:spPr bwMode="auto">
              <a:xfrm>
                <a:off x="1071538" y="5157192"/>
                <a:ext cx="3929090" cy="73744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latin typeface="Tahoma" pitchFamily="34" charset="0"/>
                  </a:rPr>
                  <a:t>Comparable sensitivity</a:t>
                </a:r>
              </a:p>
              <a:p>
                <a:pPr algn="l">
                  <a:lnSpc>
                    <a:spcPct val="110000"/>
                  </a:lnSpc>
                  <a:buClr>
                    <a:schemeClr val="accent2"/>
                  </a:buClr>
                  <a:buSzPct val="70000"/>
                  <a:buFont typeface="Wingdings" pitchFamily="2" charset="2"/>
                  <a:buNone/>
                </a:pPr>
                <a:r>
                  <a:rPr lang="en-US" altLang="ja-JP" sz="2000" b="1" dirty="0" smtClean="0">
                    <a:solidFill>
                      <a:srgbClr val="CCFFCC"/>
                    </a:solidFill>
                    <a:sym typeface="Wingdings" pitchFamily="2" charset="2"/>
                  </a:rPr>
                  <a:t>      with other missions</a:t>
                </a:r>
                <a:endParaRPr lang="en-US" altLang="ja-JP" sz="2000" b="1" dirty="0" smtClean="0">
                  <a:solidFill>
                    <a:srgbClr val="CCFFCC"/>
                  </a:solidFill>
                  <a:latin typeface="Tahoma" pitchFamily="34" charset="0"/>
                </a:endParaRPr>
              </a:p>
            </p:txBody>
          </p:sp>
          <p:pic>
            <p:nvPicPr>
              <p:cNvPr id="35" name="Picture 4"/>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674834" y="3839043"/>
                <a:ext cx="4260975" cy="2554401"/>
              </a:xfrm>
              <a:prstGeom prst="rect">
                <a:avLst/>
              </a:prstGeom>
              <a:noFill/>
              <a:ln w="9525">
                <a:noFill/>
                <a:miter lim="800000"/>
                <a:headEnd/>
                <a:tailEnd/>
              </a:ln>
              <a:effectLst/>
            </p:spPr>
          </p:pic>
          <p:sp>
            <p:nvSpPr>
              <p:cNvPr id="37" name="Rectangle 5"/>
              <p:cNvSpPr>
                <a:spLocks noChangeArrowheads="1"/>
              </p:cNvSpPr>
              <p:nvPr/>
            </p:nvSpPr>
            <p:spPr bwMode="auto">
              <a:xfrm rot="16200000">
                <a:off x="8180565" y="5341823"/>
                <a:ext cx="796733"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000" b="1" dirty="0" smtClean="0">
                    <a:solidFill>
                      <a:srgbClr val="FFCCFF"/>
                    </a:solidFill>
                  </a:rPr>
                  <a:t>Spatial</a:t>
                </a:r>
              </a:p>
              <a:p>
                <a:pPr algn="l">
                  <a:buClr>
                    <a:schemeClr val="accent2"/>
                  </a:buClr>
                  <a:buSzPct val="70000"/>
                  <a:buFont typeface="Wingdings" pitchFamily="2" charset="2"/>
                  <a:buNone/>
                </a:pPr>
                <a:r>
                  <a:rPr lang="en-US" altLang="ja-JP" sz="1000" b="1" dirty="0" smtClean="0">
                    <a:solidFill>
                      <a:srgbClr val="FFCCFF"/>
                    </a:solidFill>
                  </a:rPr>
                  <a:t>  Scale</a:t>
                </a:r>
                <a:endParaRPr lang="en-US" altLang="ja-JP" sz="1000" b="1" dirty="0" smtClean="0">
                  <a:solidFill>
                    <a:srgbClr val="FFCCFF"/>
                  </a:solidFill>
                  <a:latin typeface="Tahoma" pitchFamily="34" charset="0"/>
                </a:endParaRPr>
              </a:p>
            </p:txBody>
          </p:sp>
          <p:sp>
            <p:nvSpPr>
              <p:cNvPr id="38" name="Rectangle 5"/>
              <p:cNvSpPr>
                <a:spLocks noChangeArrowheads="1"/>
              </p:cNvSpPr>
              <p:nvPr/>
            </p:nvSpPr>
            <p:spPr bwMode="auto">
              <a:xfrm rot="16200000">
                <a:off x="7870959" y="5413195"/>
                <a:ext cx="576801" cy="477298"/>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000" b="1" dirty="0" smtClean="0">
                    <a:solidFill>
                      <a:srgbClr val="FFCCFF"/>
                    </a:solidFill>
                    <a:latin typeface="Tahoma" pitchFamily="34" charset="0"/>
                  </a:rPr>
                  <a:t>8</a:t>
                </a:r>
                <a:r>
                  <a:rPr lang="en-US" altLang="ja-JP" sz="1000" b="1" dirty="0" smtClean="0">
                    <a:solidFill>
                      <a:srgbClr val="FFCCFF"/>
                    </a:solidFill>
                    <a:latin typeface="Tahoma" pitchFamily="34" charset="0"/>
                    <a:ea typeface="HGP創英角ｺﾞｼｯｸUB" pitchFamily="50" charset="-128"/>
                  </a:rPr>
                  <a:t>0km</a:t>
                </a:r>
                <a:endParaRPr lang="ja-JP" altLang="en-US" sz="1000" b="1" dirty="0">
                  <a:solidFill>
                    <a:srgbClr val="FFCCFF"/>
                  </a:solidFill>
                  <a:latin typeface="Tahoma" pitchFamily="34" charset="0"/>
                  <a:ea typeface="HGP創英角ｺﾞｼｯｸUB" pitchFamily="50" charset="-128"/>
                </a:endParaRPr>
              </a:p>
            </p:txBody>
          </p:sp>
          <p:sp>
            <p:nvSpPr>
              <p:cNvPr id="39" name="Rectangle 5"/>
              <p:cNvSpPr>
                <a:spLocks noChangeArrowheads="1"/>
              </p:cNvSpPr>
              <p:nvPr/>
            </p:nvSpPr>
            <p:spPr bwMode="auto">
              <a:xfrm rot="16200000">
                <a:off x="7208132" y="5471150"/>
                <a:ext cx="758623" cy="246221"/>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000" b="1" dirty="0" smtClean="0">
                    <a:solidFill>
                      <a:srgbClr val="FFCCFF"/>
                    </a:solidFill>
                    <a:latin typeface="Tahoma" pitchFamily="34" charset="0"/>
                  </a:rPr>
                  <a:t>1</a:t>
                </a:r>
                <a:r>
                  <a:rPr lang="en-US" altLang="ja-JP" sz="1000" b="1" dirty="0" smtClean="0">
                    <a:solidFill>
                      <a:srgbClr val="FFCCFF"/>
                    </a:solidFill>
                    <a:latin typeface="Tahoma" pitchFamily="34" charset="0"/>
                    <a:ea typeface="HGP創英角ｺﾞｼｯｸUB" pitchFamily="50" charset="-128"/>
                  </a:rPr>
                  <a:t>00km</a:t>
                </a:r>
                <a:endParaRPr lang="ja-JP" altLang="en-US" sz="1000" b="1" dirty="0">
                  <a:solidFill>
                    <a:srgbClr val="FFCCFF"/>
                  </a:solidFill>
                  <a:latin typeface="Tahoma" pitchFamily="34" charset="0"/>
                  <a:ea typeface="HGP創英角ｺﾞｼｯｸUB" pitchFamily="50" charset="-128"/>
                </a:endParaRPr>
              </a:p>
            </p:txBody>
          </p:sp>
          <p:pic>
            <p:nvPicPr>
              <p:cNvPr id="42" name="Picture 7" descr="champ"/>
              <p:cNvPicPr>
                <a:picLocks noChangeAspect="1" noChangeArrowheads="1"/>
              </p:cNvPicPr>
              <p:nvPr/>
            </p:nvPicPr>
            <p:blipFill>
              <a:blip r:embed="rId5" cstate="print"/>
              <a:srcRect/>
              <a:stretch>
                <a:fillRect/>
              </a:stretch>
            </p:blipFill>
            <p:spPr bwMode="auto">
              <a:xfrm>
                <a:off x="5409824" y="4273161"/>
                <a:ext cx="435983" cy="307482"/>
              </a:xfrm>
              <a:prstGeom prst="rect">
                <a:avLst/>
              </a:prstGeom>
              <a:noFill/>
            </p:spPr>
          </p:pic>
          <p:pic>
            <p:nvPicPr>
              <p:cNvPr id="43" name="Picture 9" descr="GOCE Satellite"/>
              <p:cNvPicPr>
                <a:picLocks noChangeAspect="1" noChangeArrowheads="1"/>
              </p:cNvPicPr>
              <p:nvPr/>
            </p:nvPicPr>
            <p:blipFill>
              <a:blip r:embed="rId6" cstate="print"/>
              <a:srcRect/>
              <a:stretch>
                <a:fillRect/>
              </a:stretch>
            </p:blipFill>
            <p:spPr bwMode="auto">
              <a:xfrm>
                <a:off x="8292888" y="4351765"/>
                <a:ext cx="395720" cy="270079"/>
              </a:xfrm>
              <a:prstGeom prst="rect">
                <a:avLst/>
              </a:prstGeom>
              <a:noFill/>
            </p:spPr>
          </p:pic>
          <p:pic>
            <p:nvPicPr>
              <p:cNvPr id="44" name="Picture 3"/>
              <p:cNvPicPr>
                <a:picLocks noChangeAspect="1" noChangeArrowheads="1"/>
              </p:cNvPicPr>
              <p:nvPr/>
            </p:nvPicPr>
            <p:blipFill>
              <a:blip r:embed="rId7" cstate="print"/>
              <a:srcRect/>
              <a:stretch>
                <a:fillRect/>
              </a:stretch>
            </p:blipFill>
            <p:spPr bwMode="auto">
              <a:xfrm>
                <a:off x="6812882" y="4127443"/>
                <a:ext cx="351325" cy="282087"/>
              </a:xfrm>
              <a:prstGeom prst="rect">
                <a:avLst/>
              </a:prstGeom>
              <a:noFill/>
              <a:ln w="9525">
                <a:noFill/>
                <a:miter lim="800000"/>
                <a:headEnd/>
                <a:tailEnd/>
              </a:ln>
            </p:spPr>
          </p:pic>
          <p:pic>
            <p:nvPicPr>
              <p:cNvPr id="45" name="Picture 1"/>
              <p:cNvPicPr>
                <a:picLocks noChangeAspect="1" noChangeArrowheads="1"/>
              </p:cNvPicPr>
              <p:nvPr/>
            </p:nvPicPr>
            <p:blipFill>
              <a:blip r:embed="rId8" cstate="print"/>
              <a:srcRect t="13895" r="68272" b="29528"/>
              <a:stretch>
                <a:fillRect/>
              </a:stretch>
            </p:blipFill>
            <p:spPr bwMode="auto">
              <a:xfrm>
                <a:off x="7535008" y="4126983"/>
                <a:ext cx="370800" cy="371260"/>
              </a:xfrm>
              <a:prstGeom prst="rect">
                <a:avLst/>
              </a:prstGeom>
              <a:noFill/>
              <a:ln w="9525">
                <a:noFill/>
                <a:miter lim="800000"/>
                <a:headEnd/>
                <a:tailEnd/>
              </a:ln>
            </p:spPr>
          </p:pic>
        </p:grpSp>
        <p:sp>
          <p:nvSpPr>
            <p:cNvPr id="36" name="Text Box 63"/>
            <p:cNvSpPr txBox="1">
              <a:spLocks noChangeArrowheads="1"/>
            </p:cNvSpPr>
            <p:nvPr/>
          </p:nvSpPr>
          <p:spPr bwMode="auto">
            <a:xfrm>
              <a:off x="7596336" y="3967390"/>
              <a:ext cx="1339473" cy="307777"/>
            </a:xfrm>
            <a:prstGeom prst="rect">
              <a:avLst/>
            </a:prstGeom>
            <a:noFill/>
            <a:ln w="9525" algn="ctr">
              <a:noFill/>
              <a:miter lim="800000"/>
              <a:headEnd/>
              <a:tailEnd/>
            </a:ln>
            <a:effectLst/>
          </p:spPr>
          <p:txBody>
            <a:bodyPr wrap="square">
              <a:spAutoFit/>
            </a:bodyPr>
            <a:lstStyle/>
            <a:p>
              <a:pPr algn="l">
                <a:buSzPct val="70000"/>
                <a:buNone/>
              </a:pPr>
              <a:r>
                <a:rPr lang="en-US" altLang="ja-JP" sz="1400" b="1" dirty="0" smtClean="0">
                  <a:solidFill>
                    <a:srgbClr val="B2B2B2"/>
                  </a:solidFill>
                  <a:ea typeface="ＭＳ Ｐゴシック" charset="-128"/>
                </a:rPr>
                <a:t>By A.Shoda</a:t>
              </a:r>
            </a:p>
          </p:txBody>
        </p:sp>
      </p:grpSp>
      <p:sp>
        <p:nvSpPr>
          <p:cNvPr id="40" name="Text Box 63"/>
          <p:cNvSpPr txBox="1">
            <a:spLocks noChangeArrowheads="1"/>
          </p:cNvSpPr>
          <p:nvPr/>
        </p:nvSpPr>
        <p:spPr bwMode="auto">
          <a:xfrm>
            <a:off x="7697023" y="2905199"/>
            <a:ext cx="1339473" cy="307777"/>
          </a:xfrm>
          <a:prstGeom prst="rect">
            <a:avLst/>
          </a:prstGeom>
          <a:noFill/>
          <a:ln w="9525" algn="ctr">
            <a:noFill/>
            <a:miter lim="800000"/>
            <a:headEnd/>
            <a:tailEnd/>
          </a:ln>
          <a:effectLst/>
        </p:spPr>
        <p:txBody>
          <a:bodyPr wrap="square">
            <a:spAutoFit/>
          </a:bodyPr>
          <a:lstStyle/>
          <a:p>
            <a:pPr algn="l">
              <a:buSzPct val="70000"/>
              <a:buNone/>
            </a:pPr>
            <a:r>
              <a:rPr lang="en-US" altLang="ja-JP" sz="1400" b="1" dirty="0" smtClean="0">
                <a:solidFill>
                  <a:srgbClr val="B2B2B2"/>
                </a:solidFill>
                <a:ea typeface="ＭＳ Ｐゴシック" charset="-128"/>
              </a:rPr>
              <a:t>By K.Yagi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274638"/>
            <a:ext cx="8229600" cy="631825"/>
          </a:xfrm>
        </p:spPr>
        <p:txBody>
          <a:bodyPr>
            <a:normAutofit fontScale="90000"/>
          </a:bodyPr>
          <a:lstStyle/>
          <a:p>
            <a:r>
              <a:rPr lang="ja-JP" altLang="en-US" dirty="0" smtClean="0"/>
              <a:t>光学系部品だけでの動作テスト</a:t>
            </a:r>
            <a:endParaRPr lang="ja-JP" altLang="en-US" dirty="0"/>
          </a:p>
        </p:txBody>
      </p:sp>
      <p:sp>
        <p:nvSpPr>
          <p:cNvPr id="16" name="テキスト ボックス 15"/>
          <p:cNvSpPr txBox="1"/>
          <p:nvPr/>
        </p:nvSpPr>
        <p:spPr>
          <a:xfrm>
            <a:off x="1249424" y="906046"/>
            <a:ext cx="7704353" cy="461665"/>
          </a:xfrm>
          <a:prstGeom prst="rect">
            <a:avLst/>
          </a:prstGeom>
          <a:noFill/>
        </p:spPr>
        <p:txBody>
          <a:bodyPr wrap="none" rtlCol="0">
            <a:spAutoFit/>
          </a:bodyPr>
          <a:lstStyle/>
          <a:p>
            <a:pPr algn="l" defTabSz="457200" fontAlgn="auto">
              <a:spcBef>
                <a:spcPts val="0"/>
              </a:spcBef>
              <a:spcAft>
                <a:spcPts val="0"/>
              </a:spcAft>
              <a:buFontTx/>
              <a:buNone/>
            </a:pPr>
            <a:r>
              <a:rPr lang="ja-JP" altLang="en-US" b="1" dirty="0" smtClean="0">
                <a:solidFill>
                  <a:srgbClr val="800000"/>
                </a:solidFill>
              </a:rPr>
              <a:t>この状態での</a:t>
            </a:r>
            <a:r>
              <a:rPr lang="en-US" altLang="ja-JP" b="1" dirty="0" smtClean="0">
                <a:solidFill>
                  <a:srgbClr val="800000"/>
                </a:solidFill>
              </a:rPr>
              <a:t>Fabry-Perot</a:t>
            </a:r>
            <a:r>
              <a:rPr lang="ja-JP" altLang="en-US" b="1" dirty="0" smtClean="0">
                <a:solidFill>
                  <a:srgbClr val="800000"/>
                </a:solidFill>
              </a:rPr>
              <a:t>光共振器の動作は確認済み。</a:t>
            </a:r>
          </a:p>
        </p:txBody>
      </p:sp>
      <p:pic>
        <p:nvPicPr>
          <p:cNvPr id="17" name="Picture 31"/>
          <p:cNvPicPr>
            <a:picLocks noChangeAspect="1" noChangeArrowheads="1"/>
          </p:cNvPicPr>
          <p:nvPr/>
        </p:nvPicPr>
        <p:blipFill>
          <a:blip r:embed="rId2"/>
          <a:srcRect/>
          <a:stretch>
            <a:fillRect/>
          </a:stretch>
        </p:blipFill>
        <p:spPr bwMode="auto">
          <a:xfrm>
            <a:off x="197932" y="1397000"/>
            <a:ext cx="8679368" cy="4448175"/>
          </a:xfrm>
          <a:prstGeom prst="rect">
            <a:avLst/>
          </a:prstGeom>
          <a:noFill/>
          <a:ln w="9525">
            <a:noFill/>
            <a:miter lim="800000"/>
            <a:headEnd/>
            <a:tailEnd/>
          </a:ln>
        </p:spPr>
      </p:pic>
      <p:sp>
        <p:nvSpPr>
          <p:cNvPr id="18" name="Text Box 37"/>
          <p:cNvSpPr txBox="1">
            <a:spLocks noChangeArrowheads="1"/>
          </p:cNvSpPr>
          <p:nvPr/>
        </p:nvSpPr>
        <p:spPr bwMode="auto">
          <a:xfrm>
            <a:off x="5156230" y="3224768"/>
            <a:ext cx="1817934" cy="369332"/>
          </a:xfrm>
          <a:prstGeom prst="rect">
            <a:avLst/>
          </a:prstGeom>
          <a:solidFill>
            <a:schemeClr val="bg1"/>
          </a:solidFill>
          <a:ln w="25400">
            <a:solidFill>
              <a:srgbClr val="FF0000"/>
            </a:solidFill>
            <a:miter lim="800000"/>
            <a:headEnd/>
            <a:tailEnd/>
          </a:ln>
        </p:spPr>
        <p:txBody>
          <a:bodyPr wrap="none">
            <a:spAutoFit/>
          </a:bodyPr>
          <a:lstStyle/>
          <a:p>
            <a:pPr algn="l" fontAlgn="auto">
              <a:spcBef>
                <a:spcPts val="0"/>
              </a:spcBef>
              <a:spcAft>
                <a:spcPts val="0"/>
              </a:spcAft>
              <a:buFontTx/>
              <a:buNone/>
            </a:pPr>
            <a:r>
              <a:rPr lang="en-US" altLang="ja-JP" sz="1800" dirty="0" smtClean="0">
                <a:solidFill>
                  <a:srgbClr val="FF0000"/>
                </a:solidFill>
              </a:rPr>
              <a:t>Cavity (300mm)</a:t>
            </a:r>
            <a:endParaRPr lang="ja-JP" altLang="en-US" sz="1800" dirty="0">
              <a:solidFill>
                <a:srgbClr val="FF0000"/>
              </a:solidFill>
            </a:endParaRPr>
          </a:p>
        </p:txBody>
      </p:sp>
      <p:sp>
        <p:nvSpPr>
          <p:cNvPr id="19" name="Text Box 38"/>
          <p:cNvSpPr txBox="1">
            <a:spLocks noChangeArrowheads="1"/>
          </p:cNvSpPr>
          <p:nvPr/>
        </p:nvSpPr>
        <p:spPr bwMode="auto">
          <a:xfrm>
            <a:off x="457200" y="2657475"/>
            <a:ext cx="2220929" cy="369332"/>
          </a:xfrm>
          <a:prstGeom prst="rect">
            <a:avLst/>
          </a:prstGeom>
          <a:solidFill>
            <a:schemeClr val="bg1"/>
          </a:solidFill>
          <a:ln w="9525">
            <a:solidFill>
              <a:srgbClr val="0000FF"/>
            </a:solidFill>
            <a:miter lim="800000"/>
            <a:headEnd/>
            <a:tailEnd/>
          </a:ln>
        </p:spPr>
        <p:txBody>
          <a:bodyPr wrap="none">
            <a:spAutoFit/>
          </a:bodyPr>
          <a:lstStyle/>
          <a:p>
            <a:pPr algn="l" fontAlgn="auto">
              <a:spcBef>
                <a:spcPts val="0"/>
              </a:spcBef>
              <a:spcAft>
                <a:spcPts val="0"/>
              </a:spcAft>
              <a:buFontTx/>
              <a:buNone/>
            </a:pPr>
            <a:r>
              <a:rPr lang="en-US" altLang="ja-JP" sz="1800" dirty="0" smtClean="0">
                <a:solidFill>
                  <a:srgbClr val="1F497D"/>
                </a:solidFill>
              </a:rPr>
              <a:t>Input optics (BBM2)</a:t>
            </a:r>
            <a:endParaRPr lang="ja-JP" altLang="en-US" sz="1800" dirty="0">
              <a:solidFill>
                <a:srgbClr val="1F497D"/>
              </a:solidFill>
            </a:endParaRPr>
          </a:p>
        </p:txBody>
      </p:sp>
      <p:sp>
        <p:nvSpPr>
          <p:cNvPr id="21" name="正方形/長方形 20"/>
          <p:cNvSpPr/>
          <p:nvPr/>
        </p:nvSpPr>
        <p:spPr>
          <a:xfrm>
            <a:off x="3771900" y="3632200"/>
            <a:ext cx="4470400" cy="190500"/>
          </a:xfrm>
          <a:prstGeom prst="rect">
            <a:avLst/>
          </a:prstGeom>
          <a:solidFill>
            <a:srgbClr val="FF0000">
              <a:alpha val="50000"/>
            </a:srgb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defTabSz="457200" fontAlgn="auto">
              <a:spcBef>
                <a:spcPts val="0"/>
              </a:spcBef>
              <a:spcAft>
                <a:spcPts val="0"/>
              </a:spcAft>
              <a:buFontTx/>
              <a:buNone/>
            </a:pPr>
            <a:endParaRPr lang="ja-JP" altLang="en-US" sz="1800" dirty="0">
              <a:solidFill>
                <a:prstClr val="black"/>
              </a:solidFill>
              <a:latin typeface="Tahoma" panose="020B0604030504040204" pitchFamily="34" charset="0"/>
              <a:ea typeface="HGP創英角ｺﾞｼｯｸUB" panose="020B0900000000000000" pitchFamily="50" charset="-128"/>
            </a:endParaRPr>
          </a:p>
        </p:txBody>
      </p:sp>
      <p:cxnSp>
        <p:nvCxnSpPr>
          <p:cNvPr id="22" name="直線コネクタ 21"/>
          <p:cNvCxnSpPr/>
          <p:nvPr/>
        </p:nvCxnSpPr>
        <p:spPr bwMode="auto">
          <a:xfrm>
            <a:off x="1679575" y="3708400"/>
            <a:ext cx="1978025" cy="1588"/>
          </a:xfrm>
          <a:prstGeom prst="line">
            <a:avLst/>
          </a:prstGeom>
          <a:ln w="25400">
            <a:solidFill>
              <a:srgbClr val="FF0000"/>
            </a:solidFill>
            <a:headEnd type="none" w="med" len="med"/>
            <a:tailEnd type="none"/>
          </a:ln>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7970948" y="5845175"/>
            <a:ext cx="829073" cy="261610"/>
          </a:xfrm>
          <a:prstGeom prst="rect">
            <a:avLst/>
          </a:prstGeom>
          <a:solidFill>
            <a:schemeClr val="bg1"/>
          </a:solidFill>
        </p:spPr>
        <p:txBody>
          <a:bodyPr wrap="none" rtlCol="0">
            <a:spAutoFit/>
          </a:bodyPr>
          <a:lstStyle/>
          <a:p>
            <a:pPr algn="l" defTabSz="457200" fontAlgn="auto">
              <a:spcBef>
                <a:spcPts val="0"/>
              </a:spcBef>
              <a:spcAft>
                <a:spcPts val="0"/>
              </a:spcAft>
              <a:buFontTx/>
              <a:buNone/>
            </a:pPr>
            <a:r>
              <a:rPr lang="en-US" altLang="ja-JP" sz="1100" dirty="0" smtClean="0">
                <a:solidFill>
                  <a:prstClr val="black"/>
                </a:solidFill>
              </a:rPr>
              <a:t>by Kasuga</a:t>
            </a:r>
          </a:p>
        </p:txBody>
      </p:sp>
      <p:sp>
        <p:nvSpPr>
          <p:cNvPr id="26" name="テキスト ボックス 25"/>
          <p:cNvSpPr txBox="1"/>
          <p:nvPr/>
        </p:nvSpPr>
        <p:spPr>
          <a:xfrm>
            <a:off x="3657600" y="4922510"/>
            <a:ext cx="4155305" cy="261610"/>
          </a:xfrm>
          <a:prstGeom prst="rect">
            <a:avLst/>
          </a:prstGeom>
          <a:solidFill>
            <a:schemeClr val="bg1"/>
          </a:solidFill>
        </p:spPr>
        <p:txBody>
          <a:bodyPr wrap="none" rtlCol="0">
            <a:spAutoFit/>
          </a:bodyPr>
          <a:lstStyle/>
          <a:p>
            <a:pPr algn="l" defTabSz="457200" fontAlgn="auto">
              <a:spcBef>
                <a:spcPts val="0"/>
              </a:spcBef>
              <a:spcAft>
                <a:spcPts val="0"/>
              </a:spcAft>
              <a:buFontTx/>
              <a:buNone/>
            </a:pPr>
            <a:r>
              <a:rPr lang="en-US" altLang="ja-JP" sz="1100" dirty="0" smtClean="0">
                <a:solidFill>
                  <a:prstClr val="black"/>
                </a:solidFill>
              </a:rPr>
              <a:t>Feedback to the piezo stage at the end mirror and laser source.</a:t>
            </a:r>
          </a:p>
        </p:txBody>
      </p:sp>
      <p:sp>
        <p:nvSpPr>
          <p:cNvPr id="27" name="Text Box 38"/>
          <p:cNvSpPr txBox="1">
            <a:spLocks noChangeArrowheads="1"/>
          </p:cNvSpPr>
          <p:nvPr/>
        </p:nvSpPr>
        <p:spPr bwMode="auto">
          <a:xfrm>
            <a:off x="5683490" y="1600200"/>
            <a:ext cx="1483548" cy="369332"/>
          </a:xfrm>
          <a:prstGeom prst="rect">
            <a:avLst/>
          </a:prstGeom>
          <a:solidFill>
            <a:schemeClr val="bg1"/>
          </a:solidFill>
          <a:ln w="9525">
            <a:solidFill>
              <a:srgbClr val="800000"/>
            </a:solidFill>
            <a:miter lim="800000"/>
            <a:headEnd/>
            <a:tailEnd/>
          </a:ln>
        </p:spPr>
        <p:txBody>
          <a:bodyPr wrap="none">
            <a:spAutoFit/>
          </a:bodyPr>
          <a:lstStyle/>
          <a:p>
            <a:pPr algn="l" fontAlgn="auto">
              <a:spcBef>
                <a:spcPts val="0"/>
              </a:spcBef>
              <a:spcAft>
                <a:spcPts val="0"/>
              </a:spcAft>
              <a:buFontTx/>
              <a:buNone/>
            </a:pPr>
            <a:r>
              <a:rPr lang="en-US" altLang="ja-JP" sz="1800" dirty="0" smtClean="0">
                <a:solidFill>
                  <a:srgbClr val="800000"/>
                </a:solidFill>
              </a:rPr>
              <a:t>Fibered EOM</a:t>
            </a:r>
            <a:endParaRPr lang="ja-JP" altLang="en-US" sz="1800" dirty="0">
              <a:solidFill>
                <a:srgbClr val="800000"/>
              </a:solidFill>
            </a:endParaRPr>
          </a:p>
        </p:txBody>
      </p:sp>
      <p:sp>
        <p:nvSpPr>
          <p:cNvPr id="28" name="Text Box 38"/>
          <p:cNvSpPr txBox="1">
            <a:spLocks noChangeArrowheads="1"/>
          </p:cNvSpPr>
          <p:nvPr/>
        </p:nvSpPr>
        <p:spPr bwMode="auto">
          <a:xfrm>
            <a:off x="147132" y="1415534"/>
            <a:ext cx="4271169" cy="369332"/>
          </a:xfrm>
          <a:prstGeom prst="rect">
            <a:avLst/>
          </a:prstGeom>
          <a:solidFill>
            <a:schemeClr val="bg1"/>
          </a:solidFill>
          <a:ln w="9525">
            <a:solidFill>
              <a:srgbClr val="660066"/>
            </a:solidFill>
            <a:miter lim="800000"/>
            <a:headEnd/>
            <a:tailEnd/>
          </a:ln>
        </p:spPr>
        <p:txBody>
          <a:bodyPr wrap="none">
            <a:spAutoFit/>
          </a:bodyPr>
          <a:lstStyle/>
          <a:p>
            <a:pPr algn="l" fontAlgn="auto">
              <a:spcBef>
                <a:spcPts val="0"/>
              </a:spcBef>
              <a:spcAft>
                <a:spcPts val="0"/>
              </a:spcAft>
              <a:buFontTx/>
              <a:buNone/>
            </a:pPr>
            <a:r>
              <a:rPr lang="en-US" altLang="ja-JP" sz="1800" dirty="0" smtClean="0">
                <a:solidFill>
                  <a:srgbClr val="660066"/>
                </a:solidFill>
              </a:rPr>
              <a:t>← 1030 nm laser source + fiber coupler</a:t>
            </a:r>
            <a:endParaRPr lang="ja-JP" altLang="en-US" sz="1800" dirty="0">
              <a:solidFill>
                <a:srgbClr val="660066"/>
              </a:solidFill>
            </a:endParaRPr>
          </a:p>
        </p:txBody>
      </p:sp>
      <p:sp>
        <p:nvSpPr>
          <p:cNvPr id="29" name="テキスト ボックス 28"/>
          <p:cNvSpPr txBox="1"/>
          <p:nvPr/>
        </p:nvSpPr>
        <p:spPr>
          <a:xfrm>
            <a:off x="3117607" y="5845175"/>
            <a:ext cx="2702856" cy="338554"/>
          </a:xfrm>
          <a:prstGeom prst="rect">
            <a:avLst/>
          </a:prstGeom>
          <a:noFill/>
        </p:spPr>
        <p:txBody>
          <a:bodyPr wrap="none" rtlCol="0">
            <a:spAutoFit/>
          </a:bodyPr>
          <a:lstStyle/>
          <a:p>
            <a:pPr algn="l" defTabSz="457200" fontAlgn="auto">
              <a:spcBef>
                <a:spcPts val="0"/>
              </a:spcBef>
              <a:spcAft>
                <a:spcPts val="0"/>
              </a:spcAft>
              <a:buFontTx/>
              <a:buNone/>
            </a:pPr>
            <a:r>
              <a:rPr lang="en-US" altLang="ja-JP" sz="1600" dirty="0" smtClean="0">
                <a:solidFill>
                  <a:prstClr val="black"/>
                </a:solidFill>
              </a:rPr>
              <a:t>The cavity can be operated.</a:t>
            </a:r>
            <a:endParaRPr lang="ja-JP" altLang="en-US" sz="1600" dirty="0" smtClean="0">
              <a:solidFill>
                <a:prstClr val="black"/>
              </a:solidFill>
            </a:endParaRPr>
          </a:p>
        </p:txBody>
      </p:sp>
      <p:sp>
        <p:nvSpPr>
          <p:cNvPr id="20" name="テキスト ボックス 19"/>
          <p:cNvSpPr txBox="1"/>
          <p:nvPr/>
        </p:nvSpPr>
        <p:spPr>
          <a:xfrm>
            <a:off x="197932" y="51872"/>
            <a:ext cx="2688557" cy="369332"/>
          </a:xfrm>
          <a:prstGeom prst="rect">
            <a:avLst/>
          </a:prstGeom>
          <a:noFill/>
        </p:spPr>
        <p:txBody>
          <a:bodyPr wrap="none" rtlCol="0">
            <a:spAutoFit/>
          </a:bodyPr>
          <a:lstStyle/>
          <a:p>
            <a:pPr algn="l" defTabSz="457200" fontAlgn="auto">
              <a:spcBef>
                <a:spcPts val="0"/>
              </a:spcBef>
              <a:spcAft>
                <a:spcPts val="0"/>
              </a:spcAft>
              <a:buFontTx/>
              <a:buNone/>
            </a:pPr>
            <a:r>
              <a:rPr lang="ja-JP" altLang="en-US" sz="1800" dirty="0" smtClean="0">
                <a:solidFill>
                  <a:prstClr val="black"/>
                </a:solidFill>
              </a:rPr>
              <a:t>干渉計モジュールについて</a:t>
            </a:r>
            <a:endParaRPr lang="ja-JP" altLang="en-US" sz="1800" dirty="0">
              <a:solidFill>
                <a:prstClr val="black"/>
              </a:solidFill>
            </a:endParaRPr>
          </a:p>
        </p:txBody>
      </p:sp>
      <p:sp>
        <p:nvSpPr>
          <p:cNvPr id="3" name="フッター プレースホルダー 2"/>
          <p:cNvSpPr>
            <a:spLocks noGrp="1"/>
          </p:cNvSpPr>
          <p:nvPr>
            <p:ph type="ftr" sz="quarter" idx="11"/>
          </p:nvPr>
        </p:nvSpPr>
        <p:spPr/>
        <p:txBody>
          <a:bodyPr/>
          <a:lstStyle/>
          <a:p>
            <a:r>
              <a:rPr lang="en-US" altLang="ja-JP" smtClean="0">
                <a:solidFill>
                  <a:prstClr val="black">
                    <a:tint val="75000"/>
                  </a:prstClr>
                </a:solidFill>
                <a:latin typeface="Tahoma" panose="020B0604030504040204" pitchFamily="34" charset="0"/>
              </a:rPr>
              <a:t>10th International LISA Symposium</a:t>
            </a:r>
            <a:r>
              <a:rPr lang="ja-JP" altLang="en-US" smtClean="0">
                <a:solidFill>
                  <a:prstClr val="black">
                    <a:tint val="75000"/>
                  </a:prstClr>
                </a:solidFill>
                <a:latin typeface="Tahoma" panose="020B0604030504040204" pitchFamily="34" charset="0"/>
              </a:rPr>
              <a:t>　</a:t>
            </a:r>
            <a:r>
              <a:rPr lang="en-US" altLang="ja-JP" smtClean="0">
                <a:solidFill>
                  <a:prstClr val="black">
                    <a:tint val="75000"/>
                  </a:prstClr>
                </a:solidFill>
                <a:latin typeface="Tahoma" panose="020B0604030504040204" pitchFamily="34" charset="0"/>
              </a:rPr>
              <a:t>(May 19th, 2014, Florida, USA)</a:t>
            </a:r>
            <a:endParaRPr lang="ja-JP" altLang="en-US" dirty="0">
              <a:solidFill>
                <a:prstClr val="black">
                  <a:tint val="75000"/>
                </a:prstClr>
              </a:solidFill>
              <a:latin typeface="Tahoma" panose="020B0604030504040204" pitchFamily="34" charset="0"/>
            </a:endParaRPr>
          </a:p>
        </p:txBody>
      </p:sp>
    </p:spTree>
    <p:extLst>
      <p:ext uri="{BB962C8B-B14F-4D97-AF65-F5344CB8AC3E}">
        <p14:creationId xmlns:p14="http://schemas.microsoft.com/office/powerpoint/2010/main" val="1314602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428" r="-298" b="13205"/>
          <a:stretch/>
        </p:blipFill>
        <p:spPr bwMode="auto">
          <a:xfrm>
            <a:off x="1463694" y="2516400"/>
            <a:ext cx="2460277" cy="375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角丸四角形 30"/>
          <p:cNvSpPr/>
          <p:nvPr/>
        </p:nvSpPr>
        <p:spPr bwMode="auto">
          <a:xfrm>
            <a:off x="748072" y="2682416"/>
            <a:ext cx="1210883" cy="291800"/>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16" name="Text Box 5"/>
          <p:cNvSpPr txBox="1">
            <a:spLocks noChangeArrowheads="1"/>
          </p:cNvSpPr>
          <p:nvPr/>
        </p:nvSpPr>
        <p:spPr bwMode="auto">
          <a:xfrm>
            <a:off x="683568" y="2669164"/>
            <a:ext cx="14333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切り離し機構</a:t>
            </a:r>
            <a:endPar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32" name="角丸四角形 31"/>
          <p:cNvSpPr/>
          <p:nvPr/>
        </p:nvSpPr>
        <p:spPr bwMode="auto">
          <a:xfrm>
            <a:off x="2771844" y="5743908"/>
            <a:ext cx="1296144" cy="291800"/>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33" name="角丸四角形 32"/>
          <p:cNvSpPr/>
          <p:nvPr/>
        </p:nvSpPr>
        <p:spPr bwMode="auto">
          <a:xfrm>
            <a:off x="899592" y="4982131"/>
            <a:ext cx="936060" cy="822286"/>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35" name="角丸四角形 34"/>
          <p:cNvSpPr/>
          <p:nvPr/>
        </p:nvSpPr>
        <p:spPr bwMode="auto">
          <a:xfrm>
            <a:off x="945184" y="3749284"/>
            <a:ext cx="936060" cy="579758"/>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7" name="角丸四角形 6"/>
          <p:cNvSpPr/>
          <p:nvPr/>
        </p:nvSpPr>
        <p:spPr bwMode="auto">
          <a:xfrm>
            <a:off x="2706646" y="2597156"/>
            <a:ext cx="929294" cy="229208"/>
          </a:xfrm>
          <a:prstGeom prst="roundRect">
            <a:avLst/>
          </a:prstGeom>
          <a:solidFill>
            <a:srgbClr val="000000">
              <a:alpha val="50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sp>
        <p:nvSpPr>
          <p:cNvPr id="3" name="タイトル 2"/>
          <p:cNvSpPr>
            <a:spLocks noGrp="1"/>
          </p:cNvSpPr>
          <p:nvPr>
            <p:ph type="title"/>
          </p:nvPr>
        </p:nvSpPr>
        <p:spPr/>
        <p:txBody>
          <a:bodyPr/>
          <a:lstStyle/>
          <a:p>
            <a:r>
              <a:rPr lang="ja-JP" altLang="en-US" dirty="0"/>
              <a:t>自由</a:t>
            </a:r>
            <a:r>
              <a:rPr kumimoji="1" lang="ja-JP" altLang="en-US" dirty="0" smtClean="0"/>
              <a:t>落下試験</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66" name="Rectangle 32"/>
          <p:cNvSpPr>
            <a:spLocks noChangeArrowheads="1"/>
          </p:cNvSpPr>
          <p:nvPr/>
        </p:nvSpPr>
        <p:spPr bwMode="auto">
          <a:xfrm>
            <a:off x="395535" y="836712"/>
            <a:ext cx="8564413" cy="535531"/>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dirty="0" smtClean="0">
                <a:solidFill>
                  <a:srgbClr val="FFFFFF"/>
                </a:solidFill>
                <a:effectLst>
                  <a:outerShdw blurRad="38100" dist="38100" dir="2700000" algn="tl">
                    <a:srgbClr val="000000">
                      <a:alpha val="43137"/>
                    </a:srgbClr>
                  </a:outerShdw>
                </a:effectLst>
              </a:rPr>
              <a:t>・無重力下</a:t>
            </a:r>
            <a:r>
              <a:rPr lang="ja-JP" altLang="en-US" dirty="0">
                <a:solidFill>
                  <a:srgbClr val="FFFFFF"/>
                </a:solidFill>
                <a:effectLst>
                  <a:outerShdw blurRad="38100" dist="38100" dir="2700000" algn="tl">
                    <a:srgbClr val="000000">
                      <a:alpha val="43137"/>
                    </a:srgbClr>
                  </a:outerShdw>
                </a:effectLst>
              </a:rPr>
              <a:t>での試験マス制</a:t>
            </a:r>
            <a:r>
              <a:rPr lang="ja-JP" altLang="en-US" dirty="0" smtClean="0">
                <a:solidFill>
                  <a:srgbClr val="FFFFFF"/>
                </a:solidFill>
                <a:effectLst>
                  <a:outerShdw blurRad="38100" dist="38100" dir="2700000" algn="tl">
                    <a:srgbClr val="000000">
                      <a:alpha val="43137"/>
                    </a:srgbClr>
                  </a:outerShdw>
                </a:effectLst>
              </a:rPr>
              <a:t>御デモンストレーション </a:t>
            </a:r>
            <a:r>
              <a:rPr lang="en-US" altLang="ja-JP" dirty="0" smtClean="0">
                <a:solidFill>
                  <a:srgbClr val="FFFFFF"/>
                </a:solidFill>
                <a:effectLst>
                  <a:outerShdw blurRad="38100" dist="38100" dir="2700000" algn="tl">
                    <a:srgbClr val="000000">
                      <a:alpha val="43137"/>
                    </a:srgbClr>
                  </a:outerShdw>
                </a:effectLst>
              </a:rPr>
              <a:t>(</a:t>
            </a:r>
            <a:r>
              <a:rPr lang="ja-JP" altLang="en-US" dirty="0">
                <a:solidFill>
                  <a:srgbClr val="FFFFFF"/>
                </a:solidFill>
                <a:effectLst>
                  <a:outerShdw blurRad="38100" dist="38100" dir="2700000" algn="tl">
                    <a:srgbClr val="000000">
                      <a:alpha val="43137"/>
                    </a:srgbClr>
                  </a:outerShdw>
                </a:effectLst>
              </a:rPr>
              <a:t>国立天文台</a:t>
            </a:r>
            <a:r>
              <a:rPr lang="en-US" altLang="ja-JP" dirty="0" smtClean="0">
                <a:solidFill>
                  <a:srgbClr val="FFFFFF"/>
                </a:solidFill>
                <a:effectLst>
                  <a:outerShdw blurRad="38100" dist="38100" dir="2700000" algn="tl">
                    <a:srgbClr val="000000">
                      <a:alpha val="43137"/>
                    </a:srgbClr>
                  </a:outerShdw>
                </a:effectLst>
              </a:rPr>
              <a:t>)</a:t>
            </a:r>
          </a:p>
        </p:txBody>
      </p:sp>
      <p:sp>
        <p:nvSpPr>
          <p:cNvPr id="67" name="Rectangle 32"/>
          <p:cNvSpPr>
            <a:spLocks noChangeArrowheads="1"/>
          </p:cNvSpPr>
          <p:nvPr/>
        </p:nvSpPr>
        <p:spPr bwMode="auto">
          <a:xfrm>
            <a:off x="683568" y="1340768"/>
            <a:ext cx="7344816" cy="978729"/>
          </a:xfrm>
          <a:prstGeom prst="rect">
            <a:avLst/>
          </a:prstGeom>
          <a:noFill/>
          <a:ln w="15875">
            <a:noFill/>
            <a:miter lim="800000"/>
            <a:headEnd/>
            <a:tailEnd/>
          </a:ln>
          <a:effectLst/>
        </p:spPr>
        <p:txBody>
          <a:bodyPr wrap="square">
            <a:spAutoFit/>
          </a:bodyPr>
          <a:lstStyle/>
          <a:p>
            <a:pPr algn="l">
              <a:lnSpc>
                <a:spcPct val="120000"/>
              </a:lnSpc>
              <a:buFontTx/>
              <a:buNone/>
            </a:pPr>
            <a:r>
              <a:rPr lang="en-US" altLang="ja-JP" dirty="0" smtClean="0">
                <a:solidFill>
                  <a:srgbClr val="FFFFFF"/>
                </a:solidFill>
                <a:effectLst>
                  <a:outerShdw blurRad="38100" dist="38100" dir="2700000" algn="tl">
                    <a:srgbClr val="000000">
                      <a:alpha val="43137"/>
                    </a:srgbClr>
                  </a:outerShdw>
                </a:effectLst>
              </a:rPr>
              <a:t>- </a:t>
            </a:r>
            <a:r>
              <a:rPr lang="ja-JP" altLang="en-US" dirty="0" smtClean="0">
                <a:solidFill>
                  <a:srgbClr val="FFFFFF"/>
                </a:solidFill>
                <a:effectLst>
                  <a:outerShdw blurRad="38100" dist="38100" dir="2700000" algn="tl">
                    <a:srgbClr val="000000">
                      <a:alpha val="43137"/>
                    </a:srgbClr>
                  </a:outerShdw>
                </a:effectLst>
              </a:rPr>
              <a:t>落下モジュール </a:t>
            </a:r>
            <a:r>
              <a:rPr lang="en-US" altLang="ja-JP" dirty="0" smtClean="0">
                <a:solidFill>
                  <a:srgbClr val="FFFFFF"/>
                </a:solidFill>
                <a:effectLst>
                  <a:outerShdw blurRad="38100" dist="38100" dir="2700000" algn="tl">
                    <a:srgbClr val="000000">
                      <a:alpha val="43137"/>
                    </a:srgbClr>
                  </a:outerShdw>
                </a:effectLst>
              </a:rPr>
              <a:t>(</a:t>
            </a:r>
            <a:r>
              <a:rPr lang="ja-JP" altLang="en-US" dirty="0" smtClean="0">
                <a:solidFill>
                  <a:srgbClr val="FFFFFF"/>
                </a:solidFill>
                <a:effectLst>
                  <a:outerShdw blurRad="38100" dist="38100" dir="2700000" algn="tl">
                    <a:srgbClr val="000000">
                      <a:alpha val="43137"/>
                    </a:srgbClr>
                  </a:outerShdw>
                </a:effectLst>
              </a:rPr>
              <a:t>構造</a:t>
            </a:r>
            <a:r>
              <a:rPr lang="en-US" altLang="ja-JP" dirty="0" smtClean="0">
                <a:solidFill>
                  <a:srgbClr val="FFFFFF"/>
                </a:solidFill>
                <a:effectLst>
                  <a:outerShdw blurRad="38100" dist="38100" dir="2700000" algn="tl">
                    <a:srgbClr val="000000">
                      <a:alpha val="43137"/>
                    </a:srgbClr>
                  </a:outerShdw>
                </a:effectLst>
              </a:rPr>
              <a:t>, </a:t>
            </a:r>
            <a:r>
              <a:rPr lang="ja-JP" altLang="en-US" dirty="0" smtClean="0">
                <a:solidFill>
                  <a:srgbClr val="FFFFFF"/>
                </a:solidFill>
                <a:effectLst>
                  <a:outerShdw blurRad="38100" dist="38100" dir="2700000" algn="tl">
                    <a:srgbClr val="000000">
                      <a:alpha val="43137"/>
                    </a:srgbClr>
                  </a:outerShdw>
                </a:effectLst>
              </a:rPr>
              <a:t>電源</a:t>
            </a:r>
            <a:r>
              <a:rPr lang="en-US" altLang="ja-JP" dirty="0" smtClean="0">
                <a:solidFill>
                  <a:srgbClr val="FFFFFF"/>
                </a:solidFill>
                <a:effectLst>
                  <a:outerShdw blurRad="38100" dist="38100" dir="2700000" algn="tl">
                    <a:srgbClr val="000000">
                      <a:alpha val="43137"/>
                    </a:srgbClr>
                  </a:outerShdw>
                </a:effectLst>
              </a:rPr>
              <a:t>, </a:t>
            </a:r>
            <a:r>
              <a:rPr lang="ja-JP" altLang="en-US" dirty="0" smtClean="0">
                <a:solidFill>
                  <a:srgbClr val="FFFFFF"/>
                </a:solidFill>
                <a:effectLst>
                  <a:outerShdw blurRad="38100" dist="38100" dir="2700000" algn="tl">
                    <a:srgbClr val="000000">
                      <a:alpha val="43137"/>
                    </a:srgbClr>
                  </a:outerShdw>
                </a:effectLst>
              </a:rPr>
              <a:t>センサ</a:t>
            </a:r>
            <a:r>
              <a:rPr lang="en-US" altLang="ja-JP" dirty="0" smtClean="0">
                <a:solidFill>
                  <a:srgbClr val="FFFFFF"/>
                </a:solidFill>
                <a:effectLst>
                  <a:outerShdw blurRad="38100" dist="38100" dir="2700000" algn="tl">
                    <a:srgbClr val="000000">
                      <a:alpha val="43137"/>
                    </a:srgbClr>
                  </a:outerShdw>
                </a:effectLst>
              </a:rPr>
              <a:t>,</a:t>
            </a:r>
            <a:r>
              <a:rPr lang="ja-JP" altLang="en-US" dirty="0" smtClean="0">
                <a:solidFill>
                  <a:srgbClr val="FFFFFF"/>
                </a:solidFill>
                <a:effectLst>
                  <a:outerShdw blurRad="38100" dist="38100" dir="2700000" algn="tl">
                    <a:srgbClr val="000000">
                      <a:alpha val="43137"/>
                    </a:srgbClr>
                  </a:outerShdw>
                </a:effectLst>
              </a:rPr>
              <a:t>ロガー</a:t>
            </a:r>
            <a:r>
              <a:rPr lang="ja-JP" altLang="en-US" dirty="0">
                <a:solidFill>
                  <a:srgbClr val="FFFFFF"/>
                </a:solidFill>
                <a:effectLst>
                  <a:outerShdw blurRad="38100" dist="38100" dir="2700000" algn="tl">
                    <a:srgbClr val="000000">
                      <a:alpha val="43137"/>
                    </a:srgbClr>
                  </a:outerShdw>
                </a:effectLst>
              </a:rPr>
              <a:t>など</a:t>
            </a:r>
            <a:r>
              <a:rPr lang="en-US" altLang="ja-JP" dirty="0" smtClean="0">
                <a:solidFill>
                  <a:srgbClr val="FFFFFF"/>
                </a:solidFill>
                <a:effectLst>
                  <a:outerShdw blurRad="38100" dist="38100" dir="2700000" algn="tl">
                    <a:srgbClr val="000000">
                      <a:alpha val="43137"/>
                    </a:srgbClr>
                  </a:outerShdw>
                </a:effectLst>
              </a:rPr>
              <a:t>)</a:t>
            </a:r>
          </a:p>
          <a:p>
            <a:pPr algn="l">
              <a:lnSpc>
                <a:spcPct val="120000"/>
              </a:lnSpc>
              <a:buFontTx/>
              <a:buNone/>
            </a:pPr>
            <a:r>
              <a:rPr lang="en-US" altLang="ja-JP" dirty="0" smtClean="0">
                <a:solidFill>
                  <a:srgbClr val="FFFFFF"/>
                </a:solidFill>
                <a:effectLst>
                  <a:outerShdw blurRad="38100" dist="38100" dir="2700000" algn="tl">
                    <a:srgbClr val="000000">
                      <a:alpha val="43137"/>
                    </a:srgbClr>
                  </a:outerShdw>
                </a:effectLst>
              </a:rPr>
              <a:t>- ~3m</a:t>
            </a:r>
            <a:r>
              <a:rPr lang="ja-JP" altLang="en-US" dirty="0" smtClean="0">
                <a:solidFill>
                  <a:srgbClr val="FFFFFF"/>
                </a:solidFill>
                <a:effectLst>
                  <a:outerShdw blurRad="38100" dist="38100" dir="2700000" algn="tl">
                    <a:srgbClr val="000000">
                      <a:alpha val="43137"/>
                    </a:srgbClr>
                  </a:outerShdw>
                </a:effectLst>
              </a:rPr>
              <a:t>落下設備 　</a:t>
            </a:r>
            <a:r>
              <a:rPr lang="en-US" altLang="ja-JP" dirty="0" smtClean="0">
                <a:solidFill>
                  <a:srgbClr val="FFFFFF"/>
                </a:solidFill>
                <a:effectLst>
                  <a:outerShdw blurRad="38100" dist="38100" dir="2700000" algn="tl">
                    <a:srgbClr val="000000">
                      <a:alpha val="43137"/>
                    </a:srgbClr>
                  </a:outerShdw>
                </a:effectLst>
              </a:rPr>
              <a:t>(</a:t>
            </a:r>
            <a:r>
              <a:rPr lang="ja-JP" altLang="en-US" dirty="0" smtClean="0">
                <a:solidFill>
                  <a:srgbClr val="FFFFFF"/>
                </a:solidFill>
                <a:effectLst>
                  <a:outerShdw blurRad="38100" dist="38100" dir="2700000" algn="tl">
                    <a:srgbClr val="000000">
                      <a:alpha val="43137"/>
                    </a:srgbClr>
                  </a:outerShdw>
                </a:effectLst>
              </a:rPr>
              <a:t>足場</a:t>
            </a:r>
            <a:r>
              <a:rPr lang="en-US" altLang="ja-JP" dirty="0" smtClean="0">
                <a:solidFill>
                  <a:srgbClr val="FFFFFF"/>
                </a:solidFill>
                <a:effectLst>
                  <a:outerShdw blurRad="38100" dist="38100" dir="2700000" algn="tl">
                    <a:srgbClr val="000000">
                      <a:alpha val="43137"/>
                    </a:srgbClr>
                  </a:outerShdw>
                </a:effectLst>
              </a:rPr>
              <a:t>, </a:t>
            </a:r>
            <a:r>
              <a:rPr lang="ja-JP" altLang="en-US" dirty="0">
                <a:solidFill>
                  <a:srgbClr val="FFFFFF"/>
                </a:solidFill>
                <a:effectLst>
                  <a:outerShdw blurRad="38100" dist="38100" dir="2700000" algn="tl">
                    <a:srgbClr val="000000">
                      <a:alpha val="43137"/>
                    </a:srgbClr>
                  </a:outerShdw>
                </a:effectLst>
              </a:rPr>
              <a:t>切り離し</a:t>
            </a:r>
            <a:r>
              <a:rPr lang="ja-JP" altLang="en-US" dirty="0" smtClean="0">
                <a:solidFill>
                  <a:srgbClr val="FFFFFF"/>
                </a:solidFill>
                <a:effectLst>
                  <a:outerShdw blurRad="38100" dist="38100" dir="2700000" algn="tl">
                    <a:srgbClr val="000000">
                      <a:alpha val="43137"/>
                    </a:srgbClr>
                  </a:outerShdw>
                </a:effectLst>
              </a:rPr>
              <a:t>機構</a:t>
            </a:r>
            <a:r>
              <a:rPr lang="en-US" altLang="ja-JP" dirty="0" smtClean="0">
                <a:solidFill>
                  <a:srgbClr val="FFFFFF"/>
                </a:solidFill>
                <a:effectLst>
                  <a:outerShdw blurRad="38100" dist="38100" dir="2700000" algn="tl">
                    <a:srgbClr val="000000">
                      <a:alpha val="43137"/>
                    </a:srgbClr>
                  </a:outerShdw>
                </a:effectLst>
              </a:rPr>
              <a:t>, </a:t>
            </a:r>
            <a:r>
              <a:rPr lang="ja-JP" altLang="en-US" dirty="0" smtClean="0">
                <a:solidFill>
                  <a:srgbClr val="FFFFFF"/>
                </a:solidFill>
                <a:effectLst>
                  <a:outerShdw blurRad="38100" dist="38100" dir="2700000" algn="tl">
                    <a:srgbClr val="000000">
                      <a:alpha val="43137"/>
                    </a:srgbClr>
                  </a:outerShdw>
                </a:effectLst>
              </a:rPr>
              <a:t>クッションなど</a:t>
            </a:r>
            <a:r>
              <a:rPr lang="en-US" altLang="ja-JP" dirty="0" smtClean="0">
                <a:solidFill>
                  <a:srgbClr val="FFFFFF"/>
                </a:solidFill>
                <a:effectLst>
                  <a:outerShdw blurRad="38100" dist="38100" dir="2700000" algn="tl">
                    <a:srgbClr val="000000">
                      <a:alpha val="43137"/>
                    </a:srgbClr>
                  </a:outerShdw>
                </a:effectLst>
              </a:rPr>
              <a:t>)</a:t>
            </a:r>
          </a:p>
        </p:txBody>
      </p:sp>
      <p:pic>
        <p:nvPicPr>
          <p:cNvPr id="24" name="図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7096" y="3156606"/>
            <a:ext cx="2969489" cy="2172796"/>
          </a:xfrm>
          <a:prstGeom prst="rect">
            <a:avLst/>
          </a:prstGeom>
          <a:solidFill>
            <a:srgbClr val="FFFFFF"/>
          </a:solidFill>
          <a:ln>
            <a:noFill/>
          </a:ln>
        </p:spPr>
      </p:pic>
      <p:sp>
        <p:nvSpPr>
          <p:cNvPr id="15" name="Text Box 5"/>
          <p:cNvSpPr txBox="1">
            <a:spLocks noChangeArrowheads="1"/>
          </p:cNvSpPr>
          <p:nvPr/>
        </p:nvSpPr>
        <p:spPr bwMode="auto">
          <a:xfrm>
            <a:off x="2711718" y="5723658"/>
            <a:ext cx="15722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落下モジュール</a:t>
            </a:r>
            <a:endPar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cxnSp>
        <p:nvCxnSpPr>
          <p:cNvPr id="17" name="直線矢印コネクタ 16"/>
          <p:cNvCxnSpPr/>
          <p:nvPr/>
        </p:nvCxnSpPr>
        <p:spPr bwMode="auto">
          <a:xfrm>
            <a:off x="1979712" y="2838441"/>
            <a:ext cx="648116" cy="140993"/>
          </a:xfrm>
          <a:prstGeom prst="straightConnector1">
            <a:avLst/>
          </a:prstGeom>
          <a:solidFill>
            <a:srgbClr val="FAFFC9">
              <a:alpha val="50000"/>
            </a:srgbClr>
          </a:solidFill>
          <a:ln w="317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cxnSp>
        <p:nvCxnSpPr>
          <p:cNvPr id="25" name="直線矢印コネクタ 24"/>
          <p:cNvCxnSpPr/>
          <p:nvPr/>
        </p:nvCxnSpPr>
        <p:spPr bwMode="auto">
          <a:xfrm flipH="1" flipV="1">
            <a:off x="2843852" y="5477476"/>
            <a:ext cx="180020" cy="246182"/>
          </a:xfrm>
          <a:prstGeom prst="straightConnector1">
            <a:avLst/>
          </a:prstGeom>
          <a:solidFill>
            <a:srgbClr val="FAFFC9">
              <a:alpha val="50000"/>
            </a:srgbClr>
          </a:solidFill>
          <a:ln w="317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sp>
        <p:nvSpPr>
          <p:cNvPr id="28" name="Text Box 5"/>
          <p:cNvSpPr txBox="1">
            <a:spLocks noChangeArrowheads="1"/>
          </p:cNvSpPr>
          <p:nvPr/>
        </p:nvSpPr>
        <p:spPr bwMode="auto">
          <a:xfrm>
            <a:off x="911518" y="3749284"/>
            <a:ext cx="12054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試験マス</a:t>
            </a:r>
            <a:endPar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endParaRPr>
          </a:p>
          <a:p>
            <a:pPr>
              <a:buFontTx/>
              <a:buNone/>
            </a:pP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モジュール</a:t>
            </a:r>
            <a:endPar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cxnSp>
        <p:nvCxnSpPr>
          <p:cNvPr id="29" name="直線矢印コネクタ 28"/>
          <p:cNvCxnSpPr/>
          <p:nvPr/>
        </p:nvCxnSpPr>
        <p:spPr bwMode="auto">
          <a:xfrm>
            <a:off x="1907704" y="4227257"/>
            <a:ext cx="648116" cy="242107"/>
          </a:xfrm>
          <a:prstGeom prst="straightConnector1">
            <a:avLst/>
          </a:prstGeom>
          <a:solidFill>
            <a:srgbClr val="FAFFC9">
              <a:alpha val="50000"/>
            </a:srgbClr>
          </a:solidFill>
          <a:ln w="317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sp>
        <p:nvSpPr>
          <p:cNvPr id="30" name="Text Box 5"/>
          <p:cNvSpPr txBox="1">
            <a:spLocks noChangeArrowheads="1"/>
          </p:cNvSpPr>
          <p:nvPr/>
        </p:nvSpPr>
        <p:spPr bwMode="auto">
          <a:xfrm>
            <a:off x="846276" y="4973420"/>
            <a:ext cx="12054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バッテリー</a:t>
            </a:r>
            <a:endPar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endParaRPr>
          </a:p>
          <a:p>
            <a:pPr>
              <a:buFontTx/>
              <a:buNone/>
            </a:pPr>
            <a:r>
              <a:rPr lang="ja-JP" altLang="en-US" sz="1600" dirty="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装置</a:t>
            </a: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制御</a:t>
            </a:r>
            <a:endPar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endParaRPr>
          </a:p>
          <a:p>
            <a:pPr>
              <a:buFontTx/>
              <a:buNone/>
            </a:pP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信号</a:t>
            </a:r>
            <a:r>
              <a:rPr lang="ja-JP" altLang="en-US" sz="1600" dirty="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記録</a:t>
            </a:r>
            <a:endPar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cxnSp>
        <p:nvCxnSpPr>
          <p:cNvPr id="34" name="直線矢印コネクタ 33"/>
          <p:cNvCxnSpPr/>
          <p:nvPr/>
        </p:nvCxnSpPr>
        <p:spPr bwMode="auto">
          <a:xfrm flipV="1">
            <a:off x="1835652" y="5080222"/>
            <a:ext cx="648160" cy="173222"/>
          </a:xfrm>
          <a:prstGeom prst="straightConnector1">
            <a:avLst/>
          </a:prstGeom>
          <a:solidFill>
            <a:srgbClr val="FAFFC9">
              <a:alpha val="50000"/>
            </a:srgbClr>
          </a:solidFill>
          <a:ln w="317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sp>
        <p:nvSpPr>
          <p:cNvPr id="36" name="角丸四角形 35"/>
          <p:cNvSpPr/>
          <p:nvPr/>
        </p:nvSpPr>
        <p:spPr bwMode="auto">
          <a:xfrm>
            <a:off x="683568" y="2381132"/>
            <a:ext cx="3600444" cy="3960440"/>
          </a:xfrm>
          <a:prstGeom prst="roundRect">
            <a:avLst>
              <a:gd name="adj" fmla="val 3474"/>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ffectLst>
                <a:outerShdw blurRad="38100" dist="38100" dir="2700000" algn="tl">
                  <a:srgbClr val="000000">
                    <a:alpha val="43137"/>
                  </a:srgbClr>
                </a:outerShdw>
              </a:effectLst>
            </a:endParaRPr>
          </a:p>
        </p:txBody>
      </p:sp>
      <p:sp>
        <p:nvSpPr>
          <p:cNvPr id="37" name="Rectangle 32"/>
          <p:cNvSpPr>
            <a:spLocks noChangeArrowheads="1"/>
          </p:cNvSpPr>
          <p:nvPr/>
        </p:nvSpPr>
        <p:spPr bwMode="auto">
          <a:xfrm>
            <a:off x="5458273" y="2605872"/>
            <a:ext cx="2482005" cy="461665"/>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sz="2000" dirty="0">
                <a:solidFill>
                  <a:srgbClr val="99CCFF"/>
                </a:solidFill>
                <a:effectLst>
                  <a:outerShdw blurRad="38100" dist="38100" dir="2700000" algn="tl">
                    <a:srgbClr val="000000">
                      <a:alpha val="43137"/>
                    </a:srgbClr>
                  </a:outerShdw>
                </a:effectLst>
              </a:rPr>
              <a:t>自由落下</a:t>
            </a:r>
            <a:r>
              <a:rPr lang="ja-JP" altLang="en-US" sz="2000" dirty="0" smtClean="0">
                <a:solidFill>
                  <a:srgbClr val="99CCFF"/>
                </a:solidFill>
                <a:effectLst>
                  <a:outerShdw blurRad="38100" dist="38100" dir="2700000" algn="tl">
                    <a:srgbClr val="000000">
                      <a:alpha val="43137"/>
                    </a:srgbClr>
                  </a:outerShdw>
                </a:effectLst>
              </a:rPr>
              <a:t>時の様子</a:t>
            </a:r>
            <a:endParaRPr lang="en-US" altLang="ja-JP" sz="2000" dirty="0">
              <a:solidFill>
                <a:srgbClr val="99CCFF"/>
              </a:solidFill>
              <a:effectLst>
                <a:outerShdw blurRad="38100" dist="38100" dir="2700000" algn="tl">
                  <a:srgbClr val="000000">
                    <a:alpha val="43137"/>
                  </a:srgbClr>
                </a:outerShdw>
              </a:effectLst>
            </a:endParaRPr>
          </a:p>
        </p:txBody>
      </p:sp>
      <p:sp>
        <p:nvSpPr>
          <p:cNvPr id="38" name="角丸四角形 37"/>
          <p:cNvSpPr/>
          <p:nvPr/>
        </p:nvSpPr>
        <p:spPr bwMode="auto">
          <a:xfrm>
            <a:off x="4934567" y="3178092"/>
            <a:ext cx="936060" cy="338554"/>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39" name="Text Box 5"/>
          <p:cNvSpPr txBox="1">
            <a:spLocks noChangeArrowheads="1"/>
          </p:cNvSpPr>
          <p:nvPr/>
        </p:nvSpPr>
        <p:spPr bwMode="auto">
          <a:xfrm>
            <a:off x="4900901" y="3178092"/>
            <a:ext cx="12054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試験マス</a:t>
            </a:r>
            <a:endPar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cxnSp>
        <p:nvCxnSpPr>
          <p:cNvPr id="40" name="直線矢印コネクタ 39"/>
          <p:cNvCxnSpPr/>
          <p:nvPr/>
        </p:nvCxnSpPr>
        <p:spPr bwMode="auto">
          <a:xfrm>
            <a:off x="5899843" y="3347369"/>
            <a:ext cx="710558" cy="169277"/>
          </a:xfrm>
          <a:prstGeom prst="straightConnector1">
            <a:avLst/>
          </a:prstGeom>
          <a:solidFill>
            <a:srgbClr val="FAFFC9">
              <a:alpha val="50000"/>
            </a:srgbClr>
          </a:solidFill>
          <a:ln w="317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sp>
        <p:nvSpPr>
          <p:cNvPr id="41" name="角丸四角形 40"/>
          <p:cNvSpPr/>
          <p:nvPr/>
        </p:nvSpPr>
        <p:spPr bwMode="auto">
          <a:xfrm>
            <a:off x="5484821" y="4945310"/>
            <a:ext cx="775018" cy="334779"/>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42" name="Text Box 5"/>
          <p:cNvSpPr txBox="1">
            <a:spLocks noChangeArrowheads="1"/>
          </p:cNvSpPr>
          <p:nvPr/>
        </p:nvSpPr>
        <p:spPr bwMode="auto">
          <a:xfrm>
            <a:off x="5451155" y="4978292"/>
            <a:ext cx="12054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フレーム</a:t>
            </a:r>
            <a:endPar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sp>
        <p:nvSpPr>
          <p:cNvPr id="44" name="角丸四角形 43"/>
          <p:cNvSpPr/>
          <p:nvPr/>
        </p:nvSpPr>
        <p:spPr bwMode="auto">
          <a:xfrm>
            <a:off x="4849615" y="3594402"/>
            <a:ext cx="936060" cy="579758"/>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45" name="Text Box 5"/>
          <p:cNvSpPr txBox="1">
            <a:spLocks noChangeArrowheads="1"/>
          </p:cNvSpPr>
          <p:nvPr/>
        </p:nvSpPr>
        <p:spPr bwMode="auto">
          <a:xfrm>
            <a:off x="4805440" y="3588654"/>
            <a:ext cx="10464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支持</a:t>
            </a:r>
            <a:endPar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endParaRPr>
          </a:p>
          <a:p>
            <a:pPr>
              <a:buFontTx/>
              <a:buNone/>
            </a:pP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フィンガー</a:t>
            </a:r>
            <a:endPar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endParaRPr>
          </a:p>
        </p:txBody>
      </p:sp>
      <p:cxnSp>
        <p:nvCxnSpPr>
          <p:cNvPr id="46" name="直線矢印コネクタ 45"/>
          <p:cNvCxnSpPr/>
          <p:nvPr/>
        </p:nvCxnSpPr>
        <p:spPr bwMode="auto">
          <a:xfrm flipV="1">
            <a:off x="5638227" y="3810847"/>
            <a:ext cx="648116" cy="19092"/>
          </a:xfrm>
          <a:prstGeom prst="straightConnector1">
            <a:avLst/>
          </a:prstGeom>
          <a:solidFill>
            <a:srgbClr val="FAFFC9">
              <a:alpha val="50000"/>
            </a:srgbClr>
          </a:solidFill>
          <a:ln w="31750" cap="flat" cmpd="sng" algn="ctr">
            <a:solidFill>
              <a:srgbClr val="FFFF00"/>
            </a:solidFill>
            <a:prstDash val="solid"/>
            <a:round/>
            <a:headEnd type="none" w="med" len="med"/>
            <a:tailEnd type="arrow"/>
          </a:ln>
          <a:effectLst>
            <a:outerShdw blurRad="50800" dist="38100" dir="2700000" algn="tl" rotWithShape="0">
              <a:prstClr val="black">
                <a:alpha val="40000"/>
              </a:prstClr>
            </a:outerShdw>
          </a:effectLst>
        </p:spPr>
      </p:cxnSp>
      <p:sp>
        <p:nvSpPr>
          <p:cNvPr id="49" name="Rectangle 32"/>
          <p:cNvSpPr>
            <a:spLocks noChangeArrowheads="1"/>
          </p:cNvSpPr>
          <p:nvPr/>
        </p:nvSpPr>
        <p:spPr bwMode="auto">
          <a:xfrm>
            <a:off x="5150591" y="5414184"/>
            <a:ext cx="3332018" cy="424732"/>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sz="1800" dirty="0" smtClean="0">
                <a:solidFill>
                  <a:srgbClr val="FFFFFF"/>
                </a:solidFill>
                <a:effectLst>
                  <a:outerShdw blurRad="38100" dist="38100" dir="2700000" algn="tl">
                    <a:srgbClr val="000000">
                      <a:alpha val="43137"/>
                    </a:srgbClr>
                  </a:outerShdw>
                </a:effectLst>
              </a:rPr>
              <a:t>無重力下で試験マス浮上を確認</a:t>
            </a:r>
            <a:endParaRPr lang="en-US" altLang="ja-JP" sz="1800" dirty="0">
              <a:solidFill>
                <a:srgbClr val="FFFFFF"/>
              </a:solidFill>
              <a:effectLst>
                <a:outerShdw blurRad="38100" dist="38100" dir="2700000" algn="tl">
                  <a:srgbClr val="000000">
                    <a:alpha val="43137"/>
                  </a:srgbClr>
                </a:outerShdw>
              </a:effectLst>
            </a:endParaRPr>
          </a:p>
        </p:txBody>
      </p:sp>
      <p:sp>
        <p:nvSpPr>
          <p:cNvPr id="50" name="角丸四角形 49"/>
          <p:cNvSpPr/>
          <p:nvPr/>
        </p:nvSpPr>
        <p:spPr bwMode="auto">
          <a:xfrm>
            <a:off x="3321360" y="3861048"/>
            <a:ext cx="858045" cy="365058"/>
          </a:xfrm>
          <a:prstGeom prst="roundRect">
            <a:avLst>
              <a:gd name="adj" fmla="val 7602"/>
            </a:avLst>
          </a:prstGeom>
          <a:solidFill>
            <a:srgbClr val="000000">
              <a:alpha val="50000"/>
            </a:srgbClr>
          </a:solidFill>
          <a:ln w="6350">
            <a:no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dirty="0">
              <a:solidFill>
                <a:srgbClr val="FFFFFF"/>
              </a:solidFill>
              <a:effectLst>
                <a:outerShdw blurRad="38100" dist="38100" dir="2700000" algn="tl">
                  <a:srgbClr val="000000">
                    <a:alpha val="43137"/>
                  </a:srgbClr>
                </a:outerShdw>
              </a:effectLst>
            </a:endParaRPr>
          </a:p>
        </p:txBody>
      </p:sp>
      <p:sp>
        <p:nvSpPr>
          <p:cNvPr id="51" name="Text Box 5"/>
          <p:cNvSpPr txBox="1">
            <a:spLocks noChangeArrowheads="1"/>
          </p:cNvSpPr>
          <p:nvPr/>
        </p:nvSpPr>
        <p:spPr bwMode="auto">
          <a:xfrm>
            <a:off x="3275856" y="3887551"/>
            <a:ext cx="9035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lgn="l" rtl="0" fontAlgn="base">
              <a:spcBef>
                <a:spcPct val="0"/>
              </a:spcBef>
              <a:spcAft>
                <a:spcPct val="0"/>
              </a:spcAft>
              <a:defRPr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50" charset="-128"/>
                <a:cs typeface="+mn-cs"/>
              </a:defRPr>
            </a:lvl5pPr>
            <a:lvl6pPr marL="2286000" algn="l" defTabSz="914400" rtl="0" eaLnBrk="1" latinLnBrk="0" hangingPunct="1">
              <a:defRPr kern="1200">
                <a:solidFill>
                  <a:schemeClr val="tx1"/>
                </a:solidFill>
                <a:latin typeface="Arial" pitchFamily="34" charset="0"/>
                <a:ea typeface="ＭＳ Ｐゴシック" pitchFamily="50" charset="-128"/>
                <a:cs typeface="+mn-cs"/>
              </a:defRPr>
            </a:lvl6pPr>
            <a:lvl7pPr marL="2743200" algn="l" defTabSz="914400" rtl="0" eaLnBrk="1" latinLnBrk="0" hangingPunct="1">
              <a:defRPr kern="1200">
                <a:solidFill>
                  <a:schemeClr val="tx1"/>
                </a:solidFill>
                <a:latin typeface="Arial" pitchFamily="34" charset="0"/>
                <a:ea typeface="ＭＳ Ｐゴシック" pitchFamily="50" charset="-128"/>
                <a:cs typeface="+mn-cs"/>
              </a:defRPr>
            </a:lvl7pPr>
            <a:lvl8pPr marL="3200400" algn="l" defTabSz="914400" rtl="0" eaLnBrk="1" latinLnBrk="0" hangingPunct="1">
              <a:defRPr kern="1200">
                <a:solidFill>
                  <a:schemeClr val="tx1"/>
                </a:solidFill>
                <a:latin typeface="Arial" pitchFamily="34" charset="0"/>
                <a:ea typeface="ＭＳ Ｐゴシック" pitchFamily="50" charset="-128"/>
                <a:cs typeface="+mn-cs"/>
              </a:defRPr>
            </a:lvl8pPr>
            <a:lvl9pPr marL="3657600" algn="l" defTabSz="914400" rtl="0" eaLnBrk="1" latinLnBrk="0" hangingPunct="1">
              <a:defRPr kern="1200">
                <a:solidFill>
                  <a:schemeClr val="tx1"/>
                </a:solidFill>
                <a:latin typeface="Arial" pitchFamily="34" charset="0"/>
                <a:ea typeface="ＭＳ Ｐゴシック" pitchFamily="50" charset="-128"/>
                <a:cs typeface="+mn-cs"/>
              </a:defRPr>
            </a:lvl9pPr>
          </a:lstStyle>
          <a:p>
            <a:pPr>
              <a:buFontTx/>
              <a:buNone/>
            </a:pPr>
            <a:r>
              <a:rPr lang="ja-JP" altLang="en-US"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約</a:t>
            </a:r>
            <a:r>
              <a:rPr lang="en-US" altLang="ja-JP" sz="1600" dirty="0" smtClean="0">
                <a:solidFill>
                  <a:srgbClr val="FFFF00"/>
                </a:solidFill>
                <a:effectLst>
                  <a:outerShdw blurRad="38100" dist="38100" dir="2700000" algn="tl">
                    <a:srgbClr val="000000">
                      <a:alpha val="43137"/>
                    </a:srgbClr>
                  </a:outerShdw>
                </a:effectLst>
                <a:latin typeface="Tahoma" pitchFamily="34" charset="0"/>
                <a:ea typeface="HGP創英角ｺﾞｼｯｸUB" pitchFamily="50" charset="-128"/>
              </a:rPr>
              <a:t>30cm</a:t>
            </a:r>
          </a:p>
        </p:txBody>
      </p:sp>
      <p:cxnSp>
        <p:nvCxnSpPr>
          <p:cNvPr id="52" name="直線矢印コネクタ 51"/>
          <p:cNvCxnSpPr/>
          <p:nvPr/>
        </p:nvCxnSpPr>
        <p:spPr bwMode="auto">
          <a:xfrm>
            <a:off x="3497865" y="4392882"/>
            <a:ext cx="12370" cy="1048590"/>
          </a:xfrm>
          <a:prstGeom prst="straightConnector1">
            <a:avLst/>
          </a:prstGeom>
          <a:solidFill>
            <a:srgbClr val="FAFFC9">
              <a:alpha val="50000"/>
            </a:srgbClr>
          </a:solidFill>
          <a:ln w="31750" cap="flat" cmpd="sng" algn="ctr">
            <a:solidFill>
              <a:srgbClr val="FFFF00"/>
            </a:solidFill>
            <a:prstDash val="solid"/>
            <a:round/>
            <a:headEnd type="arrow" w="med" len="med"/>
            <a:tailEnd type="arrow"/>
          </a:ln>
          <a:effectLst>
            <a:outerShdw blurRad="50800" dist="38100" dir="2700000" algn="tl" rotWithShape="0">
              <a:prstClr val="black">
                <a:alpha val="40000"/>
              </a:prstClr>
            </a:outerShdw>
          </a:effectLst>
        </p:spPr>
      </p:cxnSp>
      <p:sp>
        <p:nvSpPr>
          <p:cNvPr id="55" name="角丸四角形 54"/>
          <p:cNvSpPr/>
          <p:nvPr/>
        </p:nvSpPr>
        <p:spPr bwMode="auto">
          <a:xfrm>
            <a:off x="4810157" y="2557368"/>
            <a:ext cx="3600444" cy="3288017"/>
          </a:xfrm>
          <a:prstGeom prst="roundRect">
            <a:avLst>
              <a:gd name="adj" fmla="val 3474"/>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ffectLst>
                <a:outerShdw blurRad="38100" dist="38100" dir="2700000" algn="tl">
                  <a:srgbClr val="000000">
                    <a:alpha val="43137"/>
                  </a:srgbClr>
                </a:outerShdw>
              </a:effectLst>
            </a:endParaRPr>
          </a:p>
        </p:txBody>
      </p:sp>
      <p:sp>
        <p:nvSpPr>
          <p:cNvPr id="56" name="Rectangle 32"/>
          <p:cNvSpPr>
            <a:spLocks noChangeArrowheads="1"/>
          </p:cNvSpPr>
          <p:nvPr/>
        </p:nvSpPr>
        <p:spPr bwMode="auto">
          <a:xfrm>
            <a:off x="4459048" y="5889239"/>
            <a:ext cx="4459912" cy="535531"/>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dirty="0" smtClean="0">
                <a:solidFill>
                  <a:srgbClr val="FFFFFF"/>
                </a:solidFill>
                <a:effectLst>
                  <a:outerShdw blurRad="38100" dist="38100" dir="2700000" algn="tl">
                    <a:srgbClr val="000000">
                      <a:alpha val="43137"/>
                    </a:srgbClr>
                  </a:outerShdw>
                </a:effectLst>
              </a:rPr>
              <a:t>今後</a:t>
            </a:r>
            <a:r>
              <a:rPr lang="en-US" altLang="ja-JP" dirty="0" smtClean="0">
                <a:solidFill>
                  <a:srgbClr val="FFFFFF"/>
                </a:solidFill>
                <a:effectLst>
                  <a:outerShdw blurRad="38100" dist="38100" dir="2700000" algn="tl">
                    <a:srgbClr val="000000">
                      <a:alpha val="43137"/>
                    </a:srgbClr>
                  </a:outerShdw>
                </a:effectLst>
              </a:rPr>
              <a:t>,</a:t>
            </a:r>
            <a:r>
              <a:rPr lang="ja-JP" altLang="en-US" dirty="0" smtClean="0">
                <a:solidFill>
                  <a:srgbClr val="FFFFFF"/>
                </a:solidFill>
                <a:effectLst>
                  <a:outerShdw blurRad="38100" dist="38100" dir="2700000" algn="tl">
                    <a:srgbClr val="000000">
                      <a:alpha val="43137"/>
                    </a:srgbClr>
                  </a:outerShdw>
                </a:effectLst>
              </a:rPr>
              <a:t>静電</a:t>
            </a:r>
            <a:r>
              <a:rPr lang="en-US" altLang="ja-JP" dirty="0" smtClean="0">
                <a:solidFill>
                  <a:srgbClr val="FFFFFF"/>
                </a:solidFill>
                <a:effectLst>
                  <a:outerShdw blurRad="38100" dist="38100" dir="2700000" algn="tl">
                    <a:srgbClr val="000000">
                      <a:alpha val="43137"/>
                    </a:srgbClr>
                  </a:outerShdw>
                </a:effectLst>
              </a:rPr>
              <a:t>S/A</a:t>
            </a:r>
            <a:r>
              <a:rPr lang="ja-JP" altLang="en-US" dirty="0" smtClean="0">
                <a:solidFill>
                  <a:srgbClr val="FFFFFF"/>
                </a:solidFill>
                <a:effectLst>
                  <a:outerShdw blurRad="38100" dist="38100" dir="2700000" algn="tl">
                    <a:srgbClr val="000000">
                      <a:alpha val="43137"/>
                    </a:srgbClr>
                  </a:outerShdw>
                </a:effectLst>
              </a:rPr>
              <a:t>による制御をめざす</a:t>
            </a:r>
            <a:r>
              <a:rPr lang="en-US" altLang="ja-JP" dirty="0" smtClean="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774599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p:txBody>
          <a:bodyPr/>
          <a:lstStyle/>
          <a:p>
            <a:r>
              <a:rPr lang="en-US" altLang="ja-JP" dirty="0"/>
              <a:t>SWIM</a:t>
            </a:r>
            <a:r>
              <a:rPr lang="ja-JP" altLang="en-US" dirty="0"/>
              <a:t>に</a:t>
            </a:r>
            <a:r>
              <a:rPr lang="ja-JP" altLang="en-US" dirty="0" smtClean="0"/>
              <a:t>よる宇宙実証</a:t>
            </a:r>
            <a:endParaRPr lang="en-US" altLang="ja-JP" dirty="0"/>
          </a:p>
        </p:txBody>
      </p:sp>
      <p:sp>
        <p:nvSpPr>
          <p:cNvPr id="23" name="フッター プレースホルダ 3"/>
          <p:cNvSpPr>
            <a:spLocks noGrp="1"/>
          </p:cNvSpPr>
          <p:nvPr>
            <p:ph type="ftr" sz="quarter" idx="10"/>
          </p:nvPr>
        </p:nvSpPr>
        <p:spPr/>
        <p:txBody>
          <a:bodyPr/>
          <a:lstStyle/>
          <a:p>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1049603" name="AutoShape 3"/>
          <p:cNvSpPr>
            <a:spLocks noChangeArrowheads="1"/>
          </p:cNvSpPr>
          <p:nvPr/>
        </p:nvSpPr>
        <p:spPr bwMode="auto">
          <a:xfrm>
            <a:off x="179388" y="5666780"/>
            <a:ext cx="1152525" cy="510778"/>
          </a:xfrm>
          <a:prstGeom prst="roundRect">
            <a:avLst>
              <a:gd name="adj" fmla="val 17907"/>
            </a:avLst>
          </a:prstGeom>
          <a:solidFill>
            <a:srgbClr val="C0C0C0">
              <a:alpha val="30000"/>
            </a:srgbClr>
          </a:solidFill>
          <a:ln w="15875">
            <a:noFill/>
            <a:round/>
            <a:headEnd/>
            <a:tailEnd/>
          </a:ln>
          <a:effectLst/>
        </p:spPr>
        <p:txBody>
          <a:bodyPr anchor="ctr">
            <a:spAutoFit/>
          </a:bodyPr>
          <a:lstStyle/>
          <a:p>
            <a:endParaRPr lang="ja-JP" altLang="en-US" dirty="0">
              <a:solidFill>
                <a:srgbClr val="003366"/>
              </a:solidFill>
            </a:endParaRPr>
          </a:p>
        </p:txBody>
      </p:sp>
      <p:sp>
        <p:nvSpPr>
          <p:cNvPr id="1049604" name="AutoShape 4"/>
          <p:cNvSpPr>
            <a:spLocks noChangeAspect="1" noChangeArrowheads="1"/>
          </p:cNvSpPr>
          <p:nvPr/>
        </p:nvSpPr>
        <p:spPr bwMode="auto">
          <a:xfrm>
            <a:off x="4500563" y="2636838"/>
            <a:ext cx="4392612" cy="2817812"/>
          </a:xfrm>
          <a:prstGeom prst="roundRect">
            <a:avLst>
              <a:gd name="adj" fmla="val 3069"/>
            </a:avLst>
          </a:prstGeom>
          <a:solidFill>
            <a:srgbClr val="C0C0C0">
              <a:alpha val="30000"/>
            </a:srgbClr>
          </a:solidFill>
          <a:ln w="15875">
            <a:noFill/>
            <a:round/>
            <a:headEnd/>
            <a:tailEnd/>
          </a:ln>
          <a:effectLst/>
        </p:spPr>
        <p:txBody>
          <a:bodyPr anchor="ctr">
            <a:noAutofit/>
          </a:bodyPr>
          <a:lstStyle/>
          <a:p>
            <a:endParaRPr lang="ja-JP" altLang="en-US" dirty="0">
              <a:solidFill>
                <a:srgbClr val="003366"/>
              </a:solidFill>
            </a:endParaRPr>
          </a:p>
        </p:txBody>
      </p:sp>
      <p:sp>
        <p:nvSpPr>
          <p:cNvPr id="1049605" name="AutoShape 5"/>
          <p:cNvSpPr>
            <a:spLocks noChangeAspect="1" noChangeArrowheads="1"/>
          </p:cNvSpPr>
          <p:nvPr/>
        </p:nvSpPr>
        <p:spPr bwMode="auto">
          <a:xfrm>
            <a:off x="179388" y="2636838"/>
            <a:ext cx="4248150" cy="2817812"/>
          </a:xfrm>
          <a:prstGeom prst="roundRect">
            <a:avLst>
              <a:gd name="adj" fmla="val 3069"/>
            </a:avLst>
          </a:prstGeom>
          <a:solidFill>
            <a:srgbClr val="C0C0C0">
              <a:alpha val="30000"/>
            </a:srgbClr>
          </a:solidFill>
          <a:ln w="15875">
            <a:noFill/>
            <a:round/>
            <a:headEnd/>
            <a:tailEnd/>
          </a:ln>
          <a:effectLst/>
        </p:spPr>
        <p:txBody>
          <a:bodyPr anchor="ctr">
            <a:noAutofit/>
          </a:bodyPr>
          <a:lstStyle/>
          <a:p>
            <a:endParaRPr lang="ja-JP" altLang="en-US" dirty="0">
              <a:solidFill>
                <a:srgbClr val="003366"/>
              </a:solidFill>
            </a:endParaRPr>
          </a:p>
        </p:txBody>
      </p:sp>
      <p:sp>
        <p:nvSpPr>
          <p:cNvPr id="1049606" name="Rectangle 6"/>
          <p:cNvSpPr>
            <a:spLocks noChangeArrowheads="1"/>
          </p:cNvSpPr>
          <p:nvPr/>
        </p:nvSpPr>
        <p:spPr bwMode="auto">
          <a:xfrm>
            <a:off x="179388" y="2943225"/>
            <a:ext cx="1800225" cy="1808163"/>
          </a:xfrm>
          <a:prstGeom prst="rect">
            <a:avLst/>
          </a:prstGeom>
          <a:noFill/>
          <a:ln w="15875">
            <a:noFill/>
            <a:miter lim="800000"/>
            <a:headEnd/>
            <a:tailEnd/>
          </a:ln>
          <a:effectLst/>
        </p:spPr>
        <p:txBody>
          <a:bodyPr>
            <a:spAutoFit/>
          </a:bodyPr>
          <a:lstStyle/>
          <a:p>
            <a:pPr algn="l">
              <a:lnSpc>
                <a:spcPct val="110000"/>
              </a:lnSpc>
              <a:buClr>
                <a:srgbClr val="003366"/>
              </a:buClr>
              <a:buSzPct val="70000"/>
              <a:buFont typeface="Wingdings" pitchFamily="2" charset="2"/>
              <a:buNone/>
            </a:pPr>
            <a:r>
              <a:rPr kumimoji="0" lang="en-US" altLang="ja-JP" sz="1200" b="1" dirty="0">
                <a:solidFill>
                  <a:srgbClr val="CCECFF"/>
                </a:solidFill>
              </a:rPr>
              <a:t>  CPU: HR5000</a:t>
            </a:r>
            <a:r>
              <a:rPr kumimoji="0" lang="en-US" altLang="ja-JP" sz="1000" b="1" dirty="0">
                <a:solidFill>
                  <a:srgbClr val="CCECFF"/>
                </a:solidFill>
              </a:rPr>
              <a:t> </a:t>
            </a:r>
          </a:p>
          <a:p>
            <a:pPr algn="l">
              <a:lnSpc>
                <a:spcPct val="110000"/>
              </a:lnSpc>
              <a:buClr>
                <a:srgbClr val="003366"/>
              </a:buClr>
              <a:buSzPct val="70000"/>
              <a:buFont typeface="Wingdings" pitchFamily="2" charset="2"/>
              <a:buNone/>
            </a:pPr>
            <a:r>
              <a:rPr kumimoji="0" lang="en-US" altLang="ja-JP" sz="1000" b="1" dirty="0">
                <a:solidFill>
                  <a:srgbClr val="CCECFF"/>
                </a:solidFill>
              </a:rPr>
              <a:t>         (64bit, 33MHz)</a:t>
            </a:r>
          </a:p>
          <a:p>
            <a:pPr algn="l">
              <a:lnSpc>
                <a:spcPct val="110000"/>
              </a:lnSpc>
              <a:buClr>
                <a:srgbClr val="003366"/>
              </a:buClr>
              <a:buSzPct val="70000"/>
              <a:buFont typeface="Wingdings" pitchFamily="2" charset="2"/>
              <a:buNone/>
            </a:pPr>
            <a:r>
              <a:rPr kumimoji="0" lang="en-US" altLang="ja-JP" sz="1000" b="1" dirty="0">
                <a:solidFill>
                  <a:srgbClr val="CCECFF"/>
                </a:solidFill>
              </a:rPr>
              <a:t>  System Memory:</a:t>
            </a:r>
          </a:p>
          <a:p>
            <a:pPr algn="l">
              <a:lnSpc>
                <a:spcPct val="110000"/>
              </a:lnSpc>
              <a:buClr>
                <a:srgbClr val="003366"/>
              </a:buClr>
              <a:buSzPct val="70000"/>
              <a:buFont typeface="Wingdings" pitchFamily="2" charset="2"/>
              <a:buNone/>
            </a:pPr>
            <a:r>
              <a:rPr kumimoji="0" lang="en-US" altLang="ja-JP" sz="1000" b="1" dirty="0">
                <a:solidFill>
                  <a:srgbClr val="CCECFF"/>
                </a:solidFill>
              </a:rPr>
              <a:t>   2MB Flash Memory</a:t>
            </a:r>
          </a:p>
          <a:p>
            <a:pPr algn="l">
              <a:lnSpc>
                <a:spcPct val="110000"/>
              </a:lnSpc>
              <a:buClr>
                <a:srgbClr val="003366"/>
              </a:buClr>
              <a:buSzPct val="70000"/>
              <a:buFont typeface="Wingdings" pitchFamily="2" charset="2"/>
              <a:buNone/>
            </a:pPr>
            <a:r>
              <a:rPr kumimoji="0" lang="en-US" altLang="ja-JP" sz="1000" b="1" dirty="0">
                <a:solidFill>
                  <a:srgbClr val="CCECFF"/>
                </a:solidFill>
              </a:rPr>
              <a:t>   4MB Burst SRAM</a:t>
            </a:r>
          </a:p>
          <a:p>
            <a:pPr algn="l">
              <a:lnSpc>
                <a:spcPct val="110000"/>
              </a:lnSpc>
              <a:buClr>
                <a:srgbClr val="003366"/>
              </a:buClr>
              <a:buSzPct val="70000"/>
              <a:buFont typeface="Wingdings" pitchFamily="2" charset="2"/>
              <a:buNone/>
            </a:pPr>
            <a:r>
              <a:rPr kumimoji="0" lang="en-US" altLang="ja-JP" sz="1000" b="1" dirty="0">
                <a:solidFill>
                  <a:srgbClr val="CCECFF"/>
                </a:solidFill>
              </a:rPr>
              <a:t>   4MB Asynch. SRAM</a:t>
            </a:r>
          </a:p>
          <a:p>
            <a:pPr algn="l">
              <a:lnSpc>
                <a:spcPct val="110000"/>
              </a:lnSpc>
              <a:buClr>
                <a:srgbClr val="003366"/>
              </a:buClr>
              <a:buSzPct val="70000"/>
              <a:buFont typeface="Wingdings" pitchFamily="2" charset="2"/>
              <a:buNone/>
            </a:pPr>
            <a:r>
              <a:rPr kumimoji="0" lang="en-US" altLang="ja-JP" sz="1000" b="1" dirty="0">
                <a:solidFill>
                  <a:srgbClr val="CCECFF"/>
                </a:solidFill>
              </a:rPr>
              <a:t>  Data Recorder:</a:t>
            </a:r>
          </a:p>
          <a:p>
            <a:pPr algn="l">
              <a:lnSpc>
                <a:spcPct val="110000"/>
              </a:lnSpc>
              <a:buClr>
                <a:srgbClr val="003366"/>
              </a:buClr>
              <a:buSzPct val="70000"/>
              <a:buFont typeface="Wingdings" pitchFamily="2" charset="2"/>
              <a:buNone/>
            </a:pPr>
            <a:r>
              <a:rPr kumimoji="0" lang="en-US" altLang="ja-JP" sz="1000" b="1" dirty="0">
                <a:solidFill>
                  <a:srgbClr val="CCECFF"/>
                </a:solidFill>
              </a:rPr>
              <a:t>   1GB SDRAM</a:t>
            </a:r>
          </a:p>
          <a:p>
            <a:pPr algn="l">
              <a:lnSpc>
                <a:spcPct val="110000"/>
              </a:lnSpc>
              <a:buClr>
                <a:srgbClr val="003366"/>
              </a:buClr>
              <a:buSzPct val="70000"/>
              <a:buFont typeface="Wingdings" pitchFamily="2" charset="2"/>
              <a:buNone/>
            </a:pPr>
            <a:r>
              <a:rPr kumimoji="0" lang="en-US" altLang="ja-JP" sz="1000" b="1" dirty="0">
                <a:solidFill>
                  <a:srgbClr val="CCECFF"/>
                </a:solidFill>
              </a:rPr>
              <a:t>   1GB Flash Memory</a:t>
            </a:r>
          </a:p>
          <a:p>
            <a:pPr algn="l">
              <a:lnSpc>
                <a:spcPct val="110000"/>
              </a:lnSpc>
              <a:buClr>
                <a:srgbClr val="003366"/>
              </a:buClr>
              <a:buSzPct val="70000"/>
              <a:buFont typeface="Wingdings" pitchFamily="2" charset="2"/>
              <a:buNone/>
            </a:pPr>
            <a:r>
              <a:rPr kumimoji="0" lang="en-US" altLang="ja-JP" sz="1000" b="1" dirty="0">
                <a:solidFill>
                  <a:srgbClr val="CCECFF"/>
                </a:solidFill>
              </a:rPr>
              <a:t>  SpW: 3ch</a:t>
            </a:r>
            <a:endParaRPr kumimoji="0" lang="en-US" altLang="ja-JP" sz="1200" b="1" dirty="0">
              <a:solidFill>
                <a:srgbClr val="CCECFF"/>
              </a:solidFill>
            </a:endParaRPr>
          </a:p>
        </p:txBody>
      </p:sp>
      <p:pic>
        <p:nvPicPr>
          <p:cNvPr id="1049607" name="Picture 7" descr="IMG_3121"/>
          <p:cNvPicPr>
            <a:picLocks noChangeAspect="1" noChangeArrowheads="1"/>
          </p:cNvPicPr>
          <p:nvPr/>
        </p:nvPicPr>
        <p:blipFill>
          <a:blip r:embed="rId3" cstate="print"/>
          <a:srcRect/>
          <a:stretch>
            <a:fillRect/>
          </a:stretch>
        </p:blipFill>
        <p:spPr bwMode="auto">
          <a:xfrm>
            <a:off x="1979613" y="3006725"/>
            <a:ext cx="2376487" cy="2305050"/>
          </a:xfrm>
          <a:prstGeom prst="rect">
            <a:avLst/>
          </a:prstGeom>
          <a:noFill/>
          <a:ln w="9525">
            <a:noFill/>
            <a:miter lim="800000"/>
            <a:headEnd/>
            <a:tailEnd/>
          </a:ln>
        </p:spPr>
      </p:pic>
      <p:pic>
        <p:nvPicPr>
          <p:cNvPr id="1049608" name="Picture 8" descr="IMG_3127"/>
          <p:cNvPicPr>
            <a:picLocks noChangeAspect="1" noChangeArrowheads="1"/>
          </p:cNvPicPr>
          <p:nvPr/>
        </p:nvPicPr>
        <p:blipFill>
          <a:blip r:embed="rId4" cstate="print"/>
          <a:srcRect/>
          <a:stretch>
            <a:fillRect/>
          </a:stretch>
        </p:blipFill>
        <p:spPr bwMode="auto">
          <a:xfrm>
            <a:off x="4643438" y="3055938"/>
            <a:ext cx="2376487" cy="2224087"/>
          </a:xfrm>
          <a:prstGeom prst="rect">
            <a:avLst/>
          </a:prstGeom>
          <a:noFill/>
          <a:ln w="9525">
            <a:noFill/>
            <a:miter lim="800000"/>
            <a:headEnd/>
            <a:tailEnd/>
          </a:ln>
        </p:spPr>
      </p:pic>
      <p:sp>
        <p:nvSpPr>
          <p:cNvPr id="1049609" name="Rectangle 9"/>
          <p:cNvSpPr>
            <a:spLocks noChangeArrowheads="1"/>
          </p:cNvSpPr>
          <p:nvPr/>
        </p:nvSpPr>
        <p:spPr bwMode="auto">
          <a:xfrm>
            <a:off x="322263" y="2636838"/>
            <a:ext cx="3889375" cy="325437"/>
          </a:xfrm>
          <a:prstGeom prst="rect">
            <a:avLst/>
          </a:prstGeom>
          <a:noFill/>
          <a:ln w="15875">
            <a:noFill/>
            <a:miter lim="800000"/>
            <a:headEnd/>
            <a:tailEnd/>
          </a:ln>
          <a:effectLst/>
        </p:spPr>
        <p:txBody>
          <a:bodyPr>
            <a:spAutoFit/>
          </a:bodyPr>
          <a:lstStyle/>
          <a:p>
            <a:pPr algn="l">
              <a:lnSpc>
                <a:spcPct val="110000"/>
              </a:lnSpc>
              <a:buClr>
                <a:srgbClr val="003366"/>
              </a:buClr>
              <a:buSzPct val="70000"/>
              <a:buFont typeface="Wingdings" pitchFamily="2" charset="2"/>
              <a:buNone/>
            </a:pPr>
            <a:r>
              <a:rPr kumimoji="0" lang="en-US" altLang="ja-JP" sz="1400" b="1" dirty="0">
                <a:solidFill>
                  <a:srgbClr val="99CCFF"/>
                </a:solidFill>
              </a:rPr>
              <a:t>SpaceCube2: Space-qualified Computer</a:t>
            </a:r>
          </a:p>
        </p:txBody>
      </p:sp>
      <p:sp>
        <p:nvSpPr>
          <p:cNvPr id="1049610" name="Rectangle 10"/>
          <p:cNvSpPr>
            <a:spLocks noChangeArrowheads="1"/>
          </p:cNvSpPr>
          <p:nvPr/>
        </p:nvSpPr>
        <p:spPr bwMode="auto">
          <a:xfrm>
            <a:off x="4716463" y="2646363"/>
            <a:ext cx="3529012" cy="325437"/>
          </a:xfrm>
          <a:prstGeom prst="rect">
            <a:avLst/>
          </a:prstGeom>
          <a:noFill/>
          <a:ln w="15875">
            <a:noFill/>
            <a:miter lim="800000"/>
            <a:headEnd/>
            <a:tailEnd/>
          </a:ln>
          <a:effectLst/>
        </p:spPr>
        <p:txBody>
          <a:bodyPr>
            <a:spAutoFit/>
          </a:bodyPr>
          <a:lstStyle/>
          <a:p>
            <a:pPr algn="l">
              <a:lnSpc>
                <a:spcPct val="110000"/>
              </a:lnSpc>
              <a:buClr>
                <a:srgbClr val="003366"/>
              </a:buClr>
              <a:buSzPct val="70000"/>
              <a:buFont typeface="Wingdings" pitchFamily="2" charset="2"/>
              <a:buNone/>
            </a:pPr>
            <a:r>
              <a:rPr kumimoji="0" lang="en-US" altLang="ja-JP" sz="1400" b="1" dirty="0">
                <a:solidFill>
                  <a:srgbClr val="99CCFF"/>
                </a:solidFill>
              </a:rPr>
              <a:t>SWIM</a:t>
            </a:r>
            <a:r>
              <a:rPr kumimoji="0" lang="en-US" altLang="ja-JP" sz="1400" b="1" dirty="0">
                <a:solidFill>
                  <a:srgbClr val="99CCFF"/>
                </a:solidFill>
                <a:latin typeface="Symbol" pitchFamily="18" charset="2"/>
              </a:rPr>
              <a:t>mn</a:t>
            </a:r>
            <a:r>
              <a:rPr kumimoji="0" lang="en-US" altLang="ja-JP" sz="1400" b="1" dirty="0">
                <a:solidFill>
                  <a:srgbClr val="99CCFF"/>
                </a:solidFill>
              </a:rPr>
              <a:t>   : User Module</a:t>
            </a:r>
          </a:p>
        </p:txBody>
      </p:sp>
      <p:sp>
        <p:nvSpPr>
          <p:cNvPr id="1049611" name="Rectangle 11"/>
          <p:cNvSpPr>
            <a:spLocks noChangeArrowheads="1"/>
          </p:cNvSpPr>
          <p:nvPr/>
        </p:nvSpPr>
        <p:spPr bwMode="auto">
          <a:xfrm>
            <a:off x="6910388" y="2862263"/>
            <a:ext cx="2125662" cy="1704975"/>
          </a:xfrm>
          <a:prstGeom prst="rect">
            <a:avLst/>
          </a:prstGeom>
          <a:noFill/>
          <a:ln w="15875">
            <a:noFill/>
            <a:miter lim="800000"/>
            <a:headEnd/>
            <a:tailEnd/>
          </a:ln>
          <a:effectLst/>
        </p:spPr>
        <p:txBody>
          <a:bodyPr>
            <a:spAutoFit/>
          </a:bodyPr>
          <a:lstStyle/>
          <a:p>
            <a:pPr algn="l">
              <a:lnSpc>
                <a:spcPct val="110000"/>
              </a:lnSpc>
              <a:buClr>
                <a:srgbClr val="003366"/>
              </a:buClr>
              <a:buSzPct val="70000"/>
              <a:buFont typeface="Wingdings" pitchFamily="2" charset="2"/>
              <a:buNone/>
            </a:pPr>
            <a:r>
              <a:rPr kumimoji="0" lang="en-US" altLang="ja-JP" sz="1200" b="1" dirty="0">
                <a:solidFill>
                  <a:srgbClr val="CCECFF"/>
                </a:solidFill>
              </a:rPr>
              <a:t>  Processor test board </a:t>
            </a:r>
          </a:p>
          <a:p>
            <a:pPr algn="l">
              <a:lnSpc>
                <a:spcPct val="110000"/>
              </a:lnSpc>
              <a:buClr>
                <a:srgbClr val="003366"/>
              </a:buClr>
              <a:buSzPct val="70000"/>
              <a:buFont typeface="Wingdings" pitchFamily="2" charset="2"/>
              <a:buNone/>
            </a:pPr>
            <a:r>
              <a:rPr kumimoji="0" lang="en-US" altLang="ja-JP" sz="1200" b="1" dirty="0">
                <a:solidFill>
                  <a:srgbClr val="CCECFF"/>
                </a:solidFill>
              </a:rPr>
              <a:t>  GW+Acc. sensor</a:t>
            </a:r>
          </a:p>
          <a:p>
            <a:pPr algn="l">
              <a:lnSpc>
                <a:spcPct val="110000"/>
              </a:lnSpc>
              <a:buClr>
                <a:srgbClr val="003366"/>
              </a:buClr>
              <a:buSzPct val="70000"/>
              <a:buFont typeface="Wingdings" pitchFamily="2" charset="2"/>
              <a:buNone/>
            </a:pPr>
            <a:r>
              <a:rPr kumimoji="0" lang="en-US" altLang="ja-JP" sz="1200" b="1" dirty="0">
                <a:solidFill>
                  <a:srgbClr val="CCECFF"/>
                </a:solidFill>
              </a:rPr>
              <a:t>       FPGA board</a:t>
            </a:r>
          </a:p>
          <a:p>
            <a:pPr algn="l">
              <a:lnSpc>
                <a:spcPct val="110000"/>
              </a:lnSpc>
              <a:buClr>
                <a:srgbClr val="003366"/>
              </a:buClr>
              <a:buSzPct val="70000"/>
              <a:buFont typeface="Wingdings" pitchFamily="2" charset="2"/>
              <a:buNone/>
            </a:pPr>
            <a:r>
              <a:rPr kumimoji="0" lang="en-US" altLang="ja-JP" sz="1200" b="1" dirty="0">
                <a:solidFill>
                  <a:srgbClr val="CCECFF"/>
                </a:solidFill>
              </a:rPr>
              <a:t>       DAC 16bit x 8 ch</a:t>
            </a:r>
          </a:p>
          <a:p>
            <a:pPr algn="l">
              <a:lnSpc>
                <a:spcPct val="110000"/>
              </a:lnSpc>
              <a:buClr>
                <a:srgbClr val="003366"/>
              </a:buClr>
              <a:buSzPct val="70000"/>
              <a:buFont typeface="Wingdings" pitchFamily="2" charset="2"/>
              <a:buNone/>
            </a:pPr>
            <a:r>
              <a:rPr kumimoji="0" lang="en-US" altLang="ja-JP" sz="1200" b="1" dirty="0">
                <a:solidFill>
                  <a:srgbClr val="CCECFF"/>
                </a:solidFill>
              </a:rPr>
              <a:t>       ADC 16bit x 4 ch</a:t>
            </a:r>
          </a:p>
          <a:p>
            <a:pPr algn="l">
              <a:lnSpc>
                <a:spcPct val="110000"/>
              </a:lnSpc>
              <a:buClr>
                <a:srgbClr val="003366"/>
              </a:buClr>
              <a:buSzPct val="70000"/>
              <a:buFont typeface="Wingdings" pitchFamily="2" charset="2"/>
              <a:buNone/>
            </a:pPr>
            <a:r>
              <a:rPr kumimoji="0" lang="en-US" altLang="ja-JP" sz="1200" b="1" dirty="0">
                <a:solidFill>
                  <a:srgbClr val="CCECFF"/>
                </a:solidFill>
              </a:rPr>
              <a:t>            </a:t>
            </a:r>
            <a:r>
              <a:rPr kumimoji="0" lang="en-US" altLang="ja-JP" sz="1200" b="1" dirty="0">
                <a:solidFill>
                  <a:srgbClr val="CCECFF"/>
                </a:solidFill>
                <a:sym typeface="Wingdings" pitchFamily="2" charset="2"/>
              </a:rPr>
              <a:t></a:t>
            </a:r>
            <a:r>
              <a:rPr kumimoji="0" lang="en-US" altLang="ja-JP" sz="1200" b="1" dirty="0">
                <a:solidFill>
                  <a:srgbClr val="CCECFF"/>
                </a:solidFill>
              </a:rPr>
              <a:t> 32 ch by MPX</a:t>
            </a:r>
          </a:p>
          <a:p>
            <a:pPr algn="l">
              <a:lnSpc>
                <a:spcPct val="110000"/>
              </a:lnSpc>
              <a:buClr>
                <a:srgbClr val="003366"/>
              </a:buClr>
              <a:buSzPct val="70000"/>
              <a:buFont typeface="Wingdings" pitchFamily="2" charset="2"/>
              <a:buNone/>
            </a:pPr>
            <a:r>
              <a:rPr kumimoji="0" lang="en-US" altLang="ja-JP" sz="1200" b="1" dirty="0">
                <a:solidFill>
                  <a:srgbClr val="CCECFF"/>
                </a:solidFill>
              </a:rPr>
              <a:t>      Torsion Antenna x2</a:t>
            </a:r>
          </a:p>
          <a:p>
            <a:pPr algn="l">
              <a:lnSpc>
                <a:spcPct val="110000"/>
              </a:lnSpc>
              <a:buClr>
                <a:srgbClr val="003366"/>
              </a:buClr>
              <a:buSzPct val="70000"/>
              <a:buFont typeface="Wingdings" pitchFamily="2" charset="2"/>
              <a:buNone/>
            </a:pPr>
            <a:r>
              <a:rPr kumimoji="0" lang="en-US" altLang="ja-JP" sz="1200" b="1" dirty="0">
                <a:solidFill>
                  <a:srgbClr val="CCECFF"/>
                </a:solidFill>
              </a:rPr>
              <a:t>         ~47g test mass</a:t>
            </a:r>
          </a:p>
        </p:txBody>
      </p:sp>
      <p:sp>
        <p:nvSpPr>
          <p:cNvPr id="1049612" name="Rectangle 12"/>
          <p:cNvSpPr>
            <a:spLocks noChangeArrowheads="1"/>
          </p:cNvSpPr>
          <p:nvPr/>
        </p:nvSpPr>
        <p:spPr bwMode="auto">
          <a:xfrm>
            <a:off x="252413" y="4733925"/>
            <a:ext cx="1943100" cy="696913"/>
          </a:xfrm>
          <a:prstGeom prst="rect">
            <a:avLst/>
          </a:prstGeom>
          <a:noFill/>
          <a:ln w="15875">
            <a:noFill/>
            <a:miter lim="800000"/>
            <a:headEnd/>
            <a:tailEnd/>
          </a:ln>
          <a:effectLst/>
        </p:spPr>
        <p:txBody>
          <a:bodyPr>
            <a:spAutoFit/>
          </a:bodyPr>
          <a:lstStyle/>
          <a:p>
            <a:pPr algn="l">
              <a:lnSpc>
                <a:spcPct val="110000"/>
              </a:lnSpc>
              <a:buClr>
                <a:srgbClr val="003366"/>
              </a:buClr>
              <a:buSzPct val="70000"/>
              <a:buFont typeface="Wingdings" pitchFamily="2" charset="2"/>
              <a:buNone/>
            </a:pPr>
            <a:r>
              <a:rPr kumimoji="0" lang="en-US" altLang="ja-JP" sz="1200" b="1" dirty="0">
                <a:solidFill>
                  <a:srgbClr val="CCECFF"/>
                </a:solidFill>
              </a:rPr>
              <a:t>Size: 71 x 221 x 171</a:t>
            </a:r>
          </a:p>
          <a:p>
            <a:pPr algn="l">
              <a:lnSpc>
                <a:spcPct val="110000"/>
              </a:lnSpc>
              <a:buClr>
                <a:srgbClr val="003366"/>
              </a:buClr>
              <a:buSzPct val="70000"/>
              <a:buFont typeface="Wingdings" pitchFamily="2" charset="2"/>
              <a:buNone/>
            </a:pPr>
            <a:r>
              <a:rPr kumimoji="0" lang="en-US" altLang="ja-JP" sz="1200" b="1" dirty="0">
                <a:solidFill>
                  <a:srgbClr val="CCECFF"/>
                </a:solidFill>
              </a:rPr>
              <a:t>  Weight: 1.9 kg</a:t>
            </a:r>
          </a:p>
          <a:p>
            <a:pPr algn="l">
              <a:lnSpc>
                <a:spcPct val="110000"/>
              </a:lnSpc>
              <a:buClr>
                <a:srgbClr val="003366"/>
              </a:buClr>
              <a:buSzPct val="70000"/>
              <a:buFont typeface="Wingdings" pitchFamily="2" charset="2"/>
              <a:buNone/>
            </a:pPr>
            <a:r>
              <a:rPr kumimoji="0" lang="en-US" altLang="ja-JP" sz="1200" b="1" dirty="0">
                <a:solidFill>
                  <a:srgbClr val="CCECFF"/>
                </a:solidFill>
              </a:rPr>
              <a:t>  Power: 7W </a:t>
            </a:r>
          </a:p>
        </p:txBody>
      </p:sp>
      <p:sp>
        <p:nvSpPr>
          <p:cNvPr id="1049613" name="AutoShape 13"/>
          <p:cNvSpPr>
            <a:spLocks/>
          </p:cNvSpPr>
          <p:nvPr/>
        </p:nvSpPr>
        <p:spPr bwMode="auto">
          <a:xfrm rot="16200000" flipV="1">
            <a:off x="4201319" y="5315347"/>
            <a:ext cx="503237" cy="492919"/>
          </a:xfrm>
          <a:prstGeom prst="leftBracket">
            <a:avLst>
              <a:gd name="adj" fmla="val 11037"/>
            </a:avLst>
          </a:prstGeom>
          <a:noFill/>
          <a:ln w="63500">
            <a:solidFill>
              <a:srgbClr val="B2B2B2"/>
            </a:solidFill>
            <a:round/>
            <a:headEnd type="triangle" w="sm" len="sm"/>
            <a:tailEnd type="triangle" w="sm" len="sm"/>
          </a:ln>
          <a:effectLst/>
        </p:spPr>
        <p:txBody>
          <a:bodyPr anchor="ctr">
            <a:spAutoFit/>
          </a:bodyPr>
          <a:lstStyle/>
          <a:p>
            <a:endParaRPr lang="ja-JP" altLang="en-US" dirty="0">
              <a:solidFill>
                <a:srgbClr val="003366"/>
              </a:solidFill>
            </a:endParaRPr>
          </a:p>
        </p:txBody>
      </p:sp>
      <p:sp>
        <p:nvSpPr>
          <p:cNvPr id="1049614" name="Rectangle 14"/>
          <p:cNvSpPr>
            <a:spLocks noChangeArrowheads="1"/>
          </p:cNvSpPr>
          <p:nvPr/>
        </p:nvSpPr>
        <p:spPr bwMode="auto">
          <a:xfrm>
            <a:off x="3708400" y="5894388"/>
            <a:ext cx="2590800" cy="428625"/>
          </a:xfrm>
          <a:prstGeom prst="rect">
            <a:avLst/>
          </a:prstGeom>
          <a:noFill/>
          <a:ln w="15875">
            <a:noFill/>
            <a:miter lim="800000"/>
            <a:headEnd/>
            <a:tailEnd/>
          </a:ln>
          <a:effectLst/>
        </p:spPr>
        <p:txBody>
          <a:bodyPr>
            <a:spAutoFit/>
          </a:bodyPr>
          <a:lstStyle/>
          <a:p>
            <a:pPr algn="l">
              <a:lnSpc>
                <a:spcPct val="110000"/>
              </a:lnSpc>
              <a:buClr>
                <a:srgbClr val="003366"/>
              </a:buClr>
              <a:buSzPct val="70000"/>
              <a:buFont typeface="Wingdings" pitchFamily="2" charset="2"/>
              <a:buNone/>
            </a:pPr>
            <a:r>
              <a:rPr kumimoji="0" lang="en-US" altLang="ja-JP" sz="1000" b="1" dirty="0">
                <a:solidFill>
                  <a:srgbClr val="DDDDDD"/>
                </a:solidFill>
              </a:rPr>
              <a:t>Power ±15V, +5V </a:t>
            </a:r>
          </a:p>
          <a:p>
            <a:pPr algn="l">
              <a:lnSpc>
                <a:spcPct val="110000"/>
              </a:lnSpc>
              <a:buClr>
                <a:srgbClr val="003366"/>
              </a:buClr>
              <a:buSzPct val="70000"/>
              <a:buFont typeface="Wingdings" pitchFamily="2" charset="2"/>
              <a:buNone/>
            </a:pPr>
            <a:r>
              <a:rPr kumimoji="0" lang="en-US" altLang="ja-JP" sz="1000" b="1" dirty="0">
                <a:solidFill>
                  <a:srgbClr val="DDDDDD"/>
                </a:solidFill>
              </a:rPr>
              <a:t>SpW x2 for CMD/TLM</a:t>
            </a:r>
          </a:p>
        </p:txBody>
      </p:sp>
      <p:sp>
        <p:nvSpPr>
          <p:cNvPr id="1049615" name="Rectangle 15"/>
          <p:cNvSpPr>
            <a:spLocks noChangeArrowheads="1"/>
          </p:cNvSpPr>
          <p:nvPr/>
        </p:nvSpPr>
        <p:spPr bwMode="auto">
          <a:xfrm>
            <a:off x="7019925" y="4556125"/>
            <a:ext cx="1981200" cy="898525"/>
          </a:xfrm>
          <a:prstGeom prst="rect">
            <a:avLst/>
          </a:prstGeom>
          <a:noFill/>
          <a:ln w="15875">
            <a:noFill/>
            <a:miter lim="800000"/>
            <a:headEnd/>
            <a:tailEnd/>
          </a:ln>
          <a:effectLst/>
        </p:spPr>
        <p:txBody>
          <a:bodyPr>
            <a:spAutoFit/>
          </a:bodyPr>
          <a:lstStyle/>
          <a:p>
            <a:pPr algn="l">
              <a:lnSpc>
                <a:spcPct val="110000"/>
              </a:lnSpc>
              <a:buClr>
                <a:srgbClr val="003366"/>
              </a:buClr>
              <a:buSzPct val="70000"/>
              <a:buFont typeface="Wingdings" pitchFamily="2" charset="2"/>
              <a:buNone/>
            </a:pPr>
            <a:r>
              <a:rPr kumimoji="0" lang="en-US" altLang="ja-JP" sz="1200" b="1" dirty="0">
                <a:solidFill>
                  <a:srgbClr val="CCECFF"/>
                </a:solidFill>
              </a:rPr>
              <a:t>Data Rate : 380kbps</a:t>
            </a:r>
          </a:p>
          <a:p>
            <a:pPr algn="l">
              <a:lnSpc>
                <a:spcPct val="110000"/>
              </a:lnSpc>
              <a:buClr>
                <a:srgbClr val="003366"/>
              </a:buClr>
              <a:buSzPct val="70000"/>
              <a:buFont typeface="Wingdings" pitchFamily="2" charset="2"/>
              <a:buNone/>
            </a:pPr>
            <a:r>
              <a:rPr kumimoji="0" lang="en-US" altLang="ja-JP" sz="1200" b="1" dirty="0">
                <a:solidFill>
                  <a:srgbClr val="CCECFF"/>
                </a:solidFill>
              </a:rPr>
              <a:t>  Size: 124 x 224 x 174</a:t>
            </a:r>
          </a:p>
          <a:p>
            <a:pPr algn="l">
              <a:lnSpc>
                <a:spcPct val="110000"/>
              </a:lnSpc>
              <a:buClr>
                <a:srgbClr val="003366"/>
              </a:buClr>
              <a:buSzPct val="70000"/>
              <a:buFont typeface="Wingdings" pitchFamily="2" charset="2"/>
              <a:buNone/>
            </a:pPr>
            <a:r>
              <a:rPr kumimoji="0" lang="en-US" altLang="ja-JP" sz="1200" b="1" dirty="0">
                <a:solidFill>
                  <a:srgbClr val="CCECFF"/>
                </a:solidFill>
              </a:rPr>
              <a:t>  Weight: 3.5 kg</a:t>
            </a:r>
          </a:p>
          <a:p>
            <a:pPr algn="l">
              <a:lnSpc>
                <a:spcPct val="110000"/>
              </a:lnSpc>
              <a:buClr>
                <a:srgbClr val="003366"/>
              </a:buClr>
              <a:buSzPct val="70000"/>
              <a:buFont typeface="Wingdings" pitchFamily="2" charset="2"/>
              <a:buNone/>
            </a:pPr>
            <a:r>
              <a:rPr kumimoji="0" lang="en-US" altLang="ja-JP" sz="1200" b="1" dirty="0">
                <a:solidFill>
                  <a:srgbClr val="CCECFF"/>
                </a:solidFill>
              </a:rPr>
              <a:t>  Power: ~7W </a:t>
            </a:r>
          </a:p>
        </p:txBody>
      </p:sp>
      <p:sp>
        <p:nvSpPr>
          <p:cNvPr id="1049616" name="Freeform 16"/>
          <p:cNvSpPr>
            <a:spLocks/>
          </p:cNvSpPr>
          <p:nvPr/>
        </p:nvSpPr>
        <p:spPr bwMode="auto">
          <a:xfrm>
            <a:off x="1331913" y="5367486"/>
            <a:ext cx="1295400" cy="461665"/>
          </a:xfrm>
          <a:custGeom>
            <a:avLst/>
            <a:gdLst/>
            <a:ahLst/>
            <a:cxnLst>
              <a:cxn ang="0">
                <a:pos x="635" y="0"/>
              </a:cxn>
              <a:cxn ang="0">
                <a:pos x="624" y="178"/>
              </a:cxn>
              <a:cxn ang="0">
                <a:pos x="0" y="181"/>
              </a:cxn>
            </a:cxnLst>
            <a:rect l="0" t="0" r="r" b="b"/>
            <a:pathLst>
              <a:path w="635" h="181">
                <a:moveTo>
                  <a:pt x="635" y="0"/>
                </a:moveTo>
                <a:lnTo>
                  <a:pt x="624" y="178"/>
                </a:lnTo>
                <a:lnTo>
                  <a:pt x="0" y="181"/>
                </a:lnTo>
              </a:path>
            </a:pathLst>
          </a:custGeom>
          <a:noFill/>
          <a:ln w="63500" cap="flat" cmpd="sng">
            <a:solidFill>
              <a:srgbClr val="B2B2B2"/>
            </a:solidFill>
            <a:prstDash val="solid"/>
            <a:round/>
            <a:headEnd type="triangle" w="sm" len="sm"/>
            <a:tailEnd type="triangle" w="sm" len="sm"/>
          </a:ln>
          <a:effectLst/>
        </p:spPr>
        <p:txBody>
          <a:bodyPr anchor="ctr">
            <a:spAutoFit/>
          </a:bodyPr>
          <a:lstStyle/>
          <a:p>
            <a:endParaRPr lang="ja-JP" altLang="en-US" dirty="0">
              <a:solidFill>
                <a:srgbClr val="003366"/>
              </a:solidFill>
            </a:endParaRPr>
          </a:p>
        </p:txBody>
      </p:sp>
      <p:sp>
        <p:nvSpPr>
          <p:cNvPr id="1049617" name="Rectangle 17"/>
          <p:cNvSpPr>
            <a:spLocks noChangeArrowheads="1"/>
          </p:cNvSpPr>
          <p:nvPr/>
        </p:nvSpPr>
        <p:spPr bwMode="auto">
          <a:xfrm>
            <a:off x="1476375" y="5886450"/>
            <a:ext cx="2016125" cy="596900"/>
          </a:xfrm>
          <a:prstGeom prst="rect">
            <a:avLst/>
          </a:prstGeom>
          <a:noFill/>
          <a:ln w="15875">
            <a:noFill/>
            <a:miter lim="800000"/>
            <a:headEnd/>
            <a:tailEnd/>
          </a:ln>
          <a:effectLst/>
        </p:spPr>
        <p:txBody>
          <a:bodyPr>
            <a:spAutoFit/>
          </a:bodyPr>
          <a:lstStyle/>
          <a:p>
            <a:pPr algn="l">
              <a:lnSpc>
                <a:spcPct val="110000"/>
              </a:lnSpc>
              <a:buClr>
                <a:srgbClr val="003366"/>
              </a:buClr>
              <a:buSzPct val="70000"/>
              <a:buFont typeface="Wingdings" pitchFamily="2" charset="2"/>
              <a:buNone/>
            </a:pPr>
            <a:r>
              <a:rPr kumimoji="0" lang="en-US" altLang="ja-JP" sz="1000" b="1" dirty="0">
                <a:solidFill>
                  <a:srgbClr val="DDDDDD"/>
                </a:solidFill>
              </a:rPr>
              <a:t>Power +28V </a:t>
            </a:r>
          </a:p>
          <a:p>
            <a:pPr algn="l">
              <a:lnSpc>
                <a:spcPct val="110000"/>
              </a:lnSpc>
              <a:buClr>
                <a:srgbClr val="003366"/>
              </a:buClr>
              <a:buSzPct val="70000"/>
              <a:buFont typeface="Wingdings" pitchFamily="2" charset="2"/>
              <a:buNone/>
            </a:pPr>
            <a:r>
              <a:rPr kumimoji="0" lang="en-US" altLang="ja-JP" sz="1000" b="1" dirty="0">
                <a:solidFill>
                  <a:srgbClr val="DDDDDD"/>
                </a:solidFill>
              </a:rPr>
              <a:t>RS422 for CMD/TLM</a:t>
            </a:r>
          </a:p>
          <a:p>
            <a:pPr algn="l">
              <a:lnSpc>
                <a:spcPct val="110000"/>
              </a:lnSpc>
              <a:buClr>
                <a:srgbClr val="003366"/>
              </a:buClr>
              <a:buSzPct val="70000"/>
              <a:buFont typeface="Wingdings" pitchFamily="2" charset="2"/>
              <a:buNone/>
            </a:pPr>
            <a:r>
              <a:rPr kumimoji="0" lang="en-US" altLang="ja-JP" sz="1000" b="1" dirty="0">
                <a:solidFill>
                  <a:srgbClr val="DDDDDD"/>
                </a:solidFill>
              </a:rPr>
              <a:t>GPS signal</a:t>
            </a:r>
          </a:p>
        </p:txBody>
      </p:sp>
      <p:sp>
        <p:nvSpPr>
          <p:cNvPr id="1049618" name="Rectangle 18"/>
          <p:cNvSpPr>
            <a:spLocks noChangeArrowheads="1"/>
          </p:cNvSpPr>
          <p:nvPr/>
        </p:nvSpPr>
        <p:spPr bwMode="auto">
          <a:xfrm>
            <a:off x="150813" y="5678488"/>
            <a:ext cx="1223962" cy="558800"/>
          </a:xfrm>
          <a:prstGeom prst="rect">
            <a:avLst/>
          </a:prstGeom>
          <a:noFill/>
          <a:ln w="15875">
            <a:noFill/>
            <a:miter lim="800000"/>
            <a:headEnd/>
            <a:tailEnd/>
          </a:ln>
          <a:effectLst/>
        </p:spPr>
        <p:txBody>
          <a:bodyPr>
            <a:spAutoFit/>
          </a:bodyPr>
          <a:lstStyle/>
          <a:p>
            <a:pPr algn="l">
              <a:lnSpc>
                <a:spcPct val="110000"/>
              </a:lnSpc>
              <a:buClr>
                <a:srgbClr val="003366"/>
              </a:buClr>
              <a:buSzPct val="70000"/>
              <a:buFont typeface="Wingdings" pitchFamily="2" charset="2"/>
              <a:buNone/>
            </a:pPr>
            <a:r>
              <a:rPr kumimoji="0" lang="en-US" altLang="ja-JP" sz="1400" b="1" dirty="0">
                <a:solidFill>
                  <a:srgbClr val="FFFFFF"/>
                </a:solidFill>
              </a:rPr>
              <a:t>SDS-1 </a:t>
            </a:r>
          </a:p>
          <a:p>
            <a:pPr algn="l">
              <a:lnSpc>
                <a:spcPct val="110000"/>
              </a:lnSpc>
              <a:buClr>
                <a:srgbClr val="003366"/>
              </a:buClr>
              <a:buSzPct val="70000"/>
              <a:buFont typeface="Wingdings" pitchFamily="2" charset="2"/>
              <a:buNone/>
            </a:pPr>
            <a:r>
              <a:rPr kumimoji="0" lang="en-US" altLang="ja-JP" sz="1400" b="1" dirty="0">
                <a:solidFill>
                  <a:srgbClr val="FFFFFF"/>
                </a:solidFill>
              </a:rPr>
              <a:t>Bus System</a:t>
            </a:r>
          </a:p>
        </p:txBody>
      </p:sp>
      <p:sp>
        <p:nvSpPr>
          <p:cNvPr id="1049620" name="Rectangle 20"/>
          <p:cNvSpPr>
            <a:spLocks noChangeArrowheads="1"/>
          </p:cNvSpPr>
          <p:nvPr/>
        </p:nvSpPr>
        <p:spPr bwMode="auto">
          <a:xfrm>
            <a:off x="6083300" y="5067300"/>
            <a:ext cx="1152525" cy="214313"/>
          </a:xfrm>
          <a:prstGeom prst="rect">
            <a:avLst/>
          </a:prstGeom>
          <a:noFill/>
          <a:ln w="15875">
            <a:noFill/>
            <a:miter lim="800000"/>
            <a:headEnd/>
            <a:tailEnd/>
          </a:ln>
          <a:effectLst/>
        </p:spPr>
        <p:txBody>
          <a:bodyPr>
            <a:spAutoFit/>
          </a:bodyPr>
          <a:lstStyle/>
          <a:p>
            <a:pPr marL="457200" indent="-457200" algn="l">
              <a:buClr>
                <a:srgbClr val="003366"/>
              </a:buClr>
              <a:buSzPct val="70000"/>
              <a:buFont typeface="Wingdings" pitchFamily="2" charset="2"/>
              <a:buNone/>
            </a:pPr>
            <a:r>
              <a:rPr lang="en-US" altLang="ja-JP" sz="800" b="1" dirty="0">
                <a:solidFill>
                  <a:srgbClr val="B2B2B2"/>
                </a:solidFill>
              </a:rPr>
              <a:t>Photo by JAXA</a:t>
            </a:r>
          </a:p>
        </p:txBody>
      </p:sp>
      <p:sp>
        <p:nvSpPr>
          <p:cNvPr id="1049621" name="Rectangle 21"/>
          <p:cNvSpPr>
            <a:spLocks noChangeArrowheads="1"/>
          </p:cNvSpPr>
          <p:nvPr/>
        </p:nvSpPr>
        <p:spPr bwMode="auto">
          <a:xfrm>
            <a:off x="3419475" y="5095875"/>
            <a:ext cx="1152525" cy="214313"/>
          </a:xfrm>
          <a:prstGeom prst="rect">
            <a:avLst/>
          </a:prstGeom>
          <a:noFill/>
          <a:ln w="15875">
            <a:noFill/>
            <a:miter lim="800000"/>
            <a:headEnd/>
            <a:tailEnd/>
          </a:ln>
          <a:effectLst/>
        </p:spPr>
        <p:txBody>
          <a:bodyPr>
            <a:spAutoFit/>
          </a:bodyPr>
          <a:lstStyle/>
          <a:p>
            <a:pPr marL="457200" indent="-457200" algn="l">
              <a:buClr>
                <a:srgbClr val="003366"/>
              </a:buClr>
              <a:buSzPct val="70000"/>
              <a:buFont typeface="Wingdings" pitchFamily="2" charset="2"/>
              <a:buNone/>
            </a:pPr>
            <a:r>
              <a:rPr lang="en-US" altLang="ja-JP" sz="800" b="1" dirty="0">
                <a:solidFill>
                  <a:srgbClr val="B2B2B2"/>
                </a:solidFill>
              </a:rPr>
              <a:t>Photo by JAXA</a:t>
            </a:r>
          </a:p>
        </p:txBody>
      </p:sp>
      <p:sp>
        <p:nvSpPr>
          <p:cNvPr id="1049622" name="Rectangle 22"/>
          <p:cNvSpPr>
            <a:spLocks noChangeArrowheads="1"/>
          </p:cNvSpPr>
          <p:nvPr/>
        </p:nvSpPr>
        <p:spPr bwMode="auto">
          <a:xfrm>
            <a:off x="539080" y="980728"/>
            <a:ext cx="6553200" cy="498598"/>
          </a:xfrm>
          <a:prstGeom prst="rect">
            <a:avLst/>
          </a:prstGeom>
          <a:noFill/>
          <a:ln w="15875">
            <a:noFill/>
            <a:miter lim="800000"/>
            <a:headEnd/>
            <a:tailEnd/>
          </a:ln>
          <a:effectLst/>
        </p:spPr>
        <p:txBody>
          <a:bodyPr>
            <a:spAutoFit/>
          </a:bodyPr>
          <a:lstStyle/>
          <a:p>
            <a:pPr algn="l">
              <a:lnSpc>
                <a:spcPct val="110000"/>
              </a:lnSpc>
              <a:buClr>
                <a:srgbClr val="003366"/>
              </a:buClr>
              <a:buSzPct val="70000"/>
              <a:buFont typeface="Wingdings" pitchFamily="2" charset="2"/>
              <a:buNone/>
            </a:pPr>
            <a:r>
              <a:rPr lang="en-US" altLang="ja-JP" dirty="0">
                <a:solidFill>
                  <a:srgbClr val="DDDDDD"/>
                </a:solidFill>
              </a:rPr>
              <a:t>SDS-1</a:t>
            </a:r>
            <a:r>
              <a:rPr lang="ja-JP" altLang="en-US" dirty="0">
                <a:solidFill>
                  <a:srgbClr val="DDDDDD"/>
                </a:solidFill>
              </a:rPr>
              <a:t>搭載の</a:t>
            </a:r>
            <a:r>
              <a:rPr lang="en-US" altLang="ja-JP" dirty="0">
                <a:solidFill>
                  <a:srgbClr val="DDDDDD"/>
                </a:solidFill>
              </a:rPr>
              <a:t>SWIM </a:t>
            </a:r>
            <a:r>
              <a:rPr lang="en-US" altLang="ja-JP" sz="1400" dirty="0">
                <a:solidFill>
                  <a:srgbClr val="DDDDDD"/>
                </a:solidFill>
              </a:rPr>
              <a:t>(Space wire demonstration module)</a:t>
            </a:r>
          </a:p>
        </p:txBody>
      </p:sp>
      <p:pic>
        <p:nvPicPr>
          <p:cNvPr id="24" name="図 16" descr="photo_sat_3_01L.jpg"/>
          <p:cNvPicPr>
            <a:picLocks noChangeAspect="1"/>
          </p:cNvPicPr>
          <p:nvPr/>
        </p:nvPicPr>
        <p:blipFill>
          <a:blip r:embed="rId5" cstate="print"/>
          <a:srcRect/>
          <a:stretch>
            <a:fillRect/>
          </a:stretch>
        </p:blipFill>
        <p:spPr bwMode="auto">
          <a:xfrm>
            <a:off x="7072330" y="1071546"/>
            <a:ext cx="1804295" cy="1443198"/>
          </a:xfrm>
          <a:prstGeom prst="rect">
            <a:avLst/>
          </a:prstGeom>
          <a:noFill/>
          <a:ln w="9525">
            <a:noFill/>
            <a:miter lim="800000"/>
            <a:headEnd/>
            <a:tailEnd/>
          </a:ln>
        </p:spPr>
      </p:pic>
      <p:sp>
        <p:nvSpPr>
          <p:cNvPr id="26" name="下矢印 25"/>
          <p:cNvSpPr/>
          <p:nvPr/>
        </p:nvSpPr>
        <p:spPr bwMode="auto">
          <a:xfrm rot="5400000" flipV="1">
            <a:off x="1321571" y="2066096"/>
            <a:ext cx="285752" cy="214314"/>
          </a:xfrm>
          <a:prstGeom prst="downArrow">
            <a:avLst/>
          </a:prstGeom>
          <a:solidFill>
            <a:srgbClr val="99CCFF">
              <a:alpha val="10000"/>
            </a:srgbClr>
          </a:solidFill>
          <a:ln w="15875" cap="flat" cmpd="sng" algn="ctr">
            <a:solidFill>
              <a:srgbClr val="99C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sz="1800" dirty="0" smtClean="0">
              <a:solidFill>
                <a:srgbClr val="003366"/>
              </a:solidFill>
            </a:endParaRPr>
          </a:p>
        </p:txBody>
      </p:sp>
      <p:sp>
        <p:nvSpPr>
          <p:cNvPr id="27" name="Rectangle 16"/>
          <p:cNvSpPr>
            <a:spLocks noChangeArrowheads="1"/>
          </p:cNvSpPr>
          <p:nvPr/>
        </p:nvSpPr>
        <p:spPr bwMode="auto">
          <a:xfrm>
            <a:off x="1000100" y="1484784"/>
            <a:ext cx="508320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Tx/>
              <a:buNone/>
            </a:pPr>
            <a:r>
              <a:rPr lang="en-US" altLang="ja-JP" sz="2000" dirty="0" smtClean="0">
                <a:solidFill>
                  <a:srgbClr val="B2B2B2"/>
                </a:solidFill>
              </a:rPr>
              <a:t>2009</a:t>
            </a:r>
            <a:r>
              <a:rPr lang="ja-JP" altLang="en-US" sz="2000" dirty="0" smtClean="0">
                <a:solidFill>
                  <a:srgbClr val="B2B2B2"/>
                </a:solidFill>
              </a:rPr>
              <a:t>年</a:t>
            </a:r>
            <a:r>
              <a:rPr lang="en-US" altLang="ja-JP" sz="2000" dirty="0" smtClean="0">
                <a:solidFill>
                  <a:srgbClr val="B2B2B2"/>
                </a:solidFill>
              </a:rPr>
              <a:t>1</a:t>
            </a:r>
            <a:r>
              <a:rPr lang="ja-JP" altLang="en-US" sz="2000" dirty="0" smtClean="0">
                <a:solidFill>
                  <a:srgbClr val="B2B2B2"/>
                </a:solidFill>
              </a:rPr>
              <a:t>月打ち上げ</a:t>
            </a:r>
            <a:r>
              <a:rPr lang="en-US" altLang="ja-JP" sz="2000" dirty="0" smtClean="0">
                <a:solidFill>
                  <a:srgbClr val="B2B2B2"/>
                </a:solidFill>
              </a:rPr>
              <a:t>,  2010</a:t>
            </a:r>
            <a:r>
              <a:rPr lang="ja-JP" altLang="en-US" sz="2000" dirty="0" smtClean="0">
                <a:solidFill>
                  <a:srgbClr val="B2B2B2"/>
                </a:solidFill>
              </a:rPr>
              <a:t>年</a:t>
            </a:r>
            <a:r>
              <a:rPr lang="en-US" altLang="ja-JP" sz="2000" dirty="0" smtClean="0">
                <a:solidFill>
                  <a:srgbClr val="B2B2B2"/>
                </a:solidFill>
              </a:rPr>
              <a:t>9</a:t>
            </a:r>
            <a:r>
              <a:rPr lang="ja-JP" altLang="en-US" sz="2000" dirty="0" smtClean="0">
                <a:solidFill>
                  <a:srgbClr val="B2B2B2"/>
                </a:solidFill>
              </a:rPr>
              <a:t>月運用停止</a:t>
            </a:r>
            <a:endParaRPr lang="en-US" altLang="ja-JP" sz="2000" dirty="0" smtClean="0">
              <a:solidFill>
                <a:srgbClr val="B2B2B2"/>
              </a:solidFill>
            </a:endParaRPr>
          </a:p>
        </p:txBody>
      </p:sp>
      <p:sp>
        <p:nvSpPr>
          <p:cNvPr id="28" name="Rectangle 16"/>
          <p:cNvSpPr>
            <a:spLocks noChangeArrowheads="1"/>
          </p:cNvSpPr>
          <p:nvPr/>
        </p:nvSpPr>
        <p:spPr bwMode="auto">
          <a:xfrm>
            <a:off x="1571604" y="1990535"/>
            <a:ext cx="4857784"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FontTx/>
              <a:buNone/>
            </a:pPr>
            <a:r>
              <a:rPr lang="ja-JP" altLang="en-US" sz="2000" dirty="0" smtClean="0">
                <a:solidFill>
                  <a:srgbClr val="99CCFF"/>
                </a:solidFill>
              </a:rPr>
              <a:t>世界で最初の　</a:t>
            </a:r>
            <a:r>
              <a:rPr lang="ja-JP" altLang="en-US" sz="2000" dirty="0" smtClean="0">
                <a:solidFill>
                  <a:srgbClr val="FFFFFF"/>
                </a:solidFill>
              </a:rPr>
              <a:t>宇宙重力波検出器</a:t>
            </a:r>
            <a:endParaRPr lang="en-US" altLang="ja-JP" sz="2000" dirty="0" smtClean="0">
              <a:solidFill>
                <a:srgbClr val="FFFFFF"/>
              </a:solidFill>
            </a:endParaRPr>
          </a:p>
        </p:txBody>
      </p:sp>
      <p:sp>
        <p:nvSpPr>
          <p:cNvPr id="29" name="円/楕円 28"/>
          <p:cNvSpPr/>
          <p:nvPr/>
        </p:nvSpPr>
        <p:spPr bwMode="auto">
          <a:xfrm>
            <a:off x="7572396" y="2000240"/>
            <a:ext cx="500066" cy="500066"/>
          </a:xfrm>
          <a:prstGeom prst="ellipse">
            <a:avLst/>
          </a:prstGeom>
          <a:noFill/>
          <a:ln w="63500" cap="flat" cmpd="sng" algn="ctr">
            <a:solidFill>
              <a:srgbClr val="99CC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endParaRPr lang="ja-JP" altLang="en-US" dirty="0" smtClean="0">
              <a:solidFill>
                <a:srgbClr val="003366"/>
              </a:solidFill>
            </a:endParaRPr>
          </a:p>
        </p:txBody>
      </p:sp>
      <p:sp>
        <p:nvSpPr>
          <p:cNvPr id="30" name="Line 12"/>
          <p:cNvSpPr>
            <a:spLocks noChangeShapeType="1"/>
          </p:cNvSpPr>
          <p:nvPr/>
        </p:nvSpPr>
        <p:spPr bwMode="auto">
          <a:xfrm flipH="1">
            <a:off x="6572264" y="2285992"/>
            <a:ext cx="1000132" cy="214314"/>
          </a:xfrm>
          <a:prstGeom prst="line">
            <a:avLst/>
          </a:prstGeom>
          <a:noFill/>
          <a:ln w="127000">
            <a:solidFill>
              <a:srgbClr val="99CCFF"/>
            </a:solidFill>
            <a:round/>
            <a:headEnd/>
            <a:tailEnd type="stealth" w="med" len="med"/>
          </a:ln>
        </p:spPr>
        <p:txBody>
          <a:bodyPr wrap="square" anchor="ctr">
            <a:spAutoFit/>
          </a:bodyPr>
          <a:lstStyle/>
          <a:p>
            <a:pPr algn="l"/>
            <a:endParaRPr lang="ja-JP" altLang="en-US" dirty="0">
              <a:solidFill>
                <a:srgbClr val="003366"/>
              </a:solidFill>
            </a:endParaRPr>
          </a:p>
        </p:txBody>
      </p:sp>
      <p:sp>
        <p:nvSpPr>
          <p:cNvPr id="31" name="Rectangle 25"/>
          <p:cNvSpPr>
            <a:spLocks noChangeArrowheads="1"/>
          </p:cNvSpPr>
          <p:nvPr/>
        </p:nvSpPr>
        <p:spPr bwMode="auto">
          <a:xfrm>
            <a:off x="8361395" y="714356"/>
            <a:ext cx="782605" cy="523220"/>
          </a:xfrm>
          <a:prstGeom prst="rect">
            <a:avLst/>
          </a:prstGeom>
          <a:noFill/>
          <a:ln w="15875">
            <a:noFill/>
            <a:miter lim="800000"/>
            <a:headEnd/>
            <a:tailEnd/>
          </a:ln>
          <a:effectLst/>
        </p:spPr>
        <p:txBody>
          <a:bodyPr wrap="square">
            <a:spAutoFit/>
          </a:bodyPr>
          <a:lstStyle/>
          <a:p>
            <a:pPr algn="l">
              <a:buClr>
                <a:srgbClr val="003366"/>
              </a:buClr>
              <a:buSzPct val="70000"/>
              <a:buFont typeface="Wingdings" pitchFamily="2" charset="2"/>
              <a:buNone/>
            </a:pPr>
            <a:r>
              <a:rPr lang="en-US" altLang="ja-JP" sz="1400" dirty="0" smtClean="0">
                <a:solidFill>
                  <a:srgbClr val="F8F8F8"/>
                </a:solidFill>
              </a:rPr>
              <a:t>Photo</a:t>
            </a:r>
            <a:r>
              <a:rPr lang="ja-JP" altLang="en-US" sz="1400" dirty="0" smtClean="0">
                <a:solidFill>
                  <a:srgbClr val="F8F8F8"/>
                </a:solidFill>
              </a:rPr>
              <a:t>：   </a:t>
            </a:r>
            <a:endParaRPr lang="en-US" altLang="ja-JP" sz="1400" dirty="0" smtClean="0">
              <a:solidFill>
                <a:srgbClr val="F8F8F8"/>
              </a:solidFill>
            </a:endParaRPr>
          </a:p>
          <a:p>
            <a:pPr algn="l">
              <a:buClr>
                <a:srgbClr val="003366"/>
              </a:buClr>
              <a:buSzPct val="70000"/>
              <a:buFont typeface="Wingdings" pitchFamily="2" charset="2"/>
              <a:buNone/>
            </a:pPr>
            <a:r>
              <a:rPr lang="en-US" altLang="ja-JP" sz="1400" dirty="0" smtClean="0">
                <a:solidFill>
                  <a:srgbClr val="F8F8F8"/>
                </a:solidFill>
              </a:rPr>
              <a:t>   JAXA</a:t>
            </a:r>
            <a:endParaRPr lang="en-US" altLang="ja-JP" sz="1400" dirty="0">
              <a:solidFill>
                <a:srgbClr val="F8F8F8"/>
              </a:solidFill>
            </a:endParaRPr>
          </a:p>
        </p:txBody>
      </p:sp>
    </p:spTree>
    <p:extLst>
      <p:ext uri="{BB962C8B-B14F-4D97-AF65-F5344CB8AC3E}">
        <p14:creationId xmlns:p14="http://schemas.microsoft.com/office/powerpoint/2010/main" val="2950301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7"/>
          <p:cNvSpPr>
            <a:spLocks noChangeArrowheads="1"/>
          </p:cNvSpPr>
          <p:nvPr/>
        </p:nvSpPr>
        <p:spPr bwMode="auto">
          <a:xfrm>
            <a:off x="785786" y="2143116"/>
            <a:ext cx="7715304" cy="4286280"/>
          </a:xfrm>
          <a:prstGeom prst="roundRect">
            <a:avLst>
              <a:gd name="adj" fmla="val 4306"/>
            </a:avLst>
          </a:prstGeom>
          <a:solidFill>
            <a:srgbClr val="FFFFFF">
              <a:alpha val="89999"/>
            </a:srgbClr>
          </a:solidFill>
          <a:ln w="15875">
            <a:noFill/>
            <a:round/>
            <a:headEnd/>
            <a:tailEnd/>
          </a:ln>
          <a:effectLst/>
        </p:spPr>
        <p:txBody>
          <a:bodyPr wrap="square"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931842" name="Rectangle 2"/>
          <p:cNvSpPr>
            <a:spLocks noGrp="1" noChangeArrowheads="1"/>
          </p:cNvSpPr>
          <p:nvPr>
            <p:ph type="title"/>
          </p:nvPr>
        </p:nvSpPr>
        <p:spPr/>
        <p:txBody>
          <a:bodyPr/>
          <a:lstStyle/>
          <a:p>
            <a:r>
              <a:rPr lang="en-US" altLang="ja-JP" dirty="0"/>
              <a:t>DPF Sensitivity</a:t>
            </a:r>
          </a:p>
        </p:txBody>
      </p:sp>
      <p:sp>
        <p:nvSpPr>
          <p:cNvPr id="7"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DDDDDD"/>
                </a:solidFill>
                <a:latin typeface="Tahoma"/>
                <a:ea typeface="HGP創英角ｺﾞｼｯｸUB"/>
                <a:cs typeface="+mn-cs"/>
              </a:rPr>
              <a:t>10th International LISA Symposium</a:t>
            </a:r>
            <a:r>
              <a:rPr lang="ja-JP" altLang="en-US" sz="1200" kern="1200" smtClean="0">
                <a:solidFill>
                  <a:srgbClr val="DDDDDD"/>
                </a:solidFill>
                <a:latin typeface="Tahoma"/>
                <a:ea typeface="HGP創英角ｺﾞｼｯｸUB"/>
                <a:cs typeface="+mn-cs"/>
              </a:rPr>
              <a:t>　</a:t>
            </a:r>
            <a:r>
              <a:rPr lang="en-US" altLang="ja-JP" sz="1200" kern="1200" smtClean="0">
                <a:solidFill>
                  <a:srgbClr val="DDDDDD"/>
                </a:solidFill>
                <a:latin typeface="Tahoma"/>
                <a:ea typeface="HGP創英角ｺﾞｼｯｸUB"/>
                <a:cs typeface="+mn-cs"/>
              </a:rPr>
              <a:t>(May 19th, 2014, Florida, USA)</a:t>
            </a:r>
            <a:endParaRPr lang="en-US" altLang="ja-JP" sz="1200" kern="1200" dirty="0">
              <a:solidFill>
                <a:srgbClr val="DDDDDD"/>
              </a:solidFill>
              <a:latin typeface="Tahoma"/>
              <a:ea typeface="HGP創英角ｺﾞｼｯｸUB"/>
              <a:cs typeface="+mn-cs"/>
            </a:endParaRPr>
          </a:p>
        </p:txBody>
      </p:sp>
      <p:sp>
        <p:nvSpPr>
          <p:cNvPr id="931844" name="Rectangle 4"/>
          <p:cNvSpPr>
            <a:spLocks noChangeArrowheads="1"/>
          </p:cNvSpPr>
          <p:nvPr/>
        </p:nvSpPr>
        <p:spPr bwMode="auto">
          <a:xfrm>
            <a:off x="4643438" y="928670"/>
            <a:ext cx="4176712" cy="82550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kern="1200" dirty="0">
                <a:solidFill>
                  <a:srgbClr val="F8F8F8"/>
                </a:solidFill>
                <a:latin typeface="Tahoma" pitchFamily="34" charset="0"/>
                <a:ea typeface="HGP創英角ｺﾞｼｯｸUB" pitchFamily="50" charset="-128"/>
                <a:cs typeface="+mn-cs"/>
              </a:rPr>
              <a:t>Satellite mass : 350kg, Area: 2m</a:t>
            </a:r>
            <a:r>
              <a:rPr kumimoji="1" lang="en-US" altLang="ja-JP" sz="1600" kern="1200" baseline="30000" dirty="0">
                <a:solidFill>
                  <a:srgbClr val="F8F8F8"/>
                </a:solidFill>
                <a:latin typeface="Tahoma" pitchFamily="34" charset="0"/>
                <a:ea typeface="HGP創英角ｺﾞｼｯｸUB" pitchFamily="50" charset="-128"/>
                <a:cs typeface="+mn-cs"/>
              </a:rPr>
              <a:t>2</a:t>
            </a:r>
          </a:p>
          <a:p>
            <a:pPr algn="l" rtl="0" fontAlgn="base">
              <a:spcBef>
                <a:spcPct val="0"/>
              </a:spcBef>
              <a:spcAft>
                <a:spcPct val="0"/>
              </a:spcAft>
              <a:buClr>
                <a:srgbClr val="003366"/>
              </a:buClr>
              <a:buSzPct val="70000"/>
              <a:buFont typeface="Wingdings" pitchFamily="2" charset="2"/>
              <a:buNone/>
            </a:pPr>
            <a:r>
              <a:rPr kumimoji="1" lang="en-US" altLang="ja-JP" sz="1600" kern="1200" dirty="0">
                <a:solidFill>
                  <a:srgbClr val="F8F8F8"/>
                </a:solidFill>
                <a:latin typeface="Tahoma" pitchFamily="34" charset="0"/>
                <a:ea typeface="HGP創英角ｺﾞｼｯｸUB" pitchFamily="50" charset="-128"/>
                <a:cs typeface="+mn-cs"/>
              </a:rPr>
              <a:t>Altitude: 500km</a:t>
            </a:r>
          </a:p>
          <a:p>
            <a:pPr algn="l" rtl="0" fontAlgn="base">
              <a:spcBef>
                <a:spcPct val="0"/>
              </a:spcBef>
              <a:spcAft>
                <a:spcPct val="0"/>
              </a:spcAft>
              <a:buClr>
                <a:srgbClr val="003366"/>
              </a:buClr>
              <a:buSzPct val="70000"/>
              <a:buFont typeface="Wingdings" pitchFamily="2" charset="2"/>
              <a:buNone/>
            </a:pPr>
            <a:r>
              <a:rPr kumimoji="1" lang="en-US" altLang="ja-JP" sz="1600" kern="1200" dirty="0">
                <a:solidFill>
                  <a:srgbClr val="F8F8F8"/>
                </a:solidFill>
                <a:latin typeface="Tahoma" pitchFamily="34" charset="0"/>
                <a:ea typeface="HGP創英角ｺﾞｼｯｸUB" pitchFamily="50" charset="-128"/>
                <a:cs typeface="+mn-cs"/>
              </a:rPr>
              <a:t>Thruster noise: 0.1μN/Hz</a:t>
            </a:r>
            <a:r>
              <a:rPr kumimoji="1" lang="en-US" altLang="ja-JP" sz="1600" kern="1200" baseline="30000" dirty="0">
                <a:solidFill>
                  <a:srgbClr val="F8F8F8"/>
                </a:solidFill>
                <a:latin typeface="Tahoma" pitchFamily="34" charset="0"/>
                <a:ea typeface="HGP創英角ｺﾞｼｯｸUB" pitchFamily="50" charset="-128"/>
                <a:cs typeface="+mn-cs"/>
              </a:rPr>
              <a:t>1/2</a:t>
            </a:r>
            <a:r>
              <a:rPr kumimoji="1" lang="en-US" altLang="ja-JP" sz="1600" kern="1200" dirty="0">
                <a:solidFill>
                  <a:srgbClr val="F8F8F8"/>
                </a:solidFill>
                <a:latin typeface="Tahoma" pitchFamily="34" charset="0"/>
                <a:ea typeface="HGP創英角ｺﾞｼｯｸUB" pitchFamily="50" charset="-128"/>
                <a:cs typeface="+mn-cs"/>
              </a:rPr>
              <a:t>  </a:t>
            </a:r>
          </a:p>
        </p:txBody>
      </p:sp>
      <p:sp>
        <p:nvSpPr>
          <p:cNvPr id="931845" name="Rectangle 5"/>
          <p:cNvSpPr>
            <a:spLocks noChangeArrowheads="1"/>
          </p:cNvSpPr>
          <p:nvPr/>
        </p:nvSpPr>
        <p:spPr bwMode="auto">
          <a:xfrm>
            <a:off x="1080120" y="785794"/>
            <a:ext cx="4572000" cy="131445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600" kern="1200" dirty="0">
                <a:solidFill>
                  <a:srgbClr val="F8F8F8"/>
                </a:solidFill>
                <a:latin typeface="Tahoma" pitchFamily="34" charset="0"/>
                <a:ea typeface="HGP創英角ｺﾞｼｯｸUB" pitchFamily="50" charset="-128"/>
                <a:cs typeface="+mn-cs"/>
              </a:rPr>
              <a:t>Laser source : 1030nm, 25mW  </a:t>
            </a:r>
          </a:p>
          <a:p>
            <a:pPr algn="l" rtl="0" fontAlgn="base">
              <a:spcBef>
                <a:spcPct val="0"/>
              </a:spcBef>
              <a:spcAft>
                <a:spcPct val="0"/>
              </a:spcAft>
              <a:buClr>
                <a:srgbClr val="003366"/>
              </a:buClr>
              <a:buSzPct val="70000"/>
              <a:buFont typeface="Wingdings" pitchFamily="2" charset="2"/>
              <a:buNone/>
            </a:pPr>
            <a:r>
              <a:rPr kumimoji="1" lang="en-US" altLang="ja-JP" sz="1600" kern="1200" dirty="0">
                <a:solidFill>
                  <a:srgbClr val="F8F8F8"/>
                </a:solidFill>
                <a:latin typeface="Tahoma" pitchFamily="34" charset="0"/>
                <a:ea typeface="HGP創英角ｺﾞｼｯｸUB" pitchFamily="50" charset="-128"/>
                <a:cs typeface="+mn-cs"/>
              </a:rPr>
              <a:t>IFO length : 30cm</a:t>
            </a:r>
          </a:p>
          <a:p>
            <a:pPr algn="l" rtl="0" fontAlgn="base">
              <a:spcBef>
                <a:spcPct val="0"/>
              </a:spcBef>
              <a:spcAft>
                <a:spcPct val="0"/>
              </a:spcAft>
              <a:buClr>
                <a:srgbClr val="003366"/>
              </a:buClr>
              <a:buSzPct val="70000"/>
              <a:buFont typeface="Wingdings" pitchFamily="2" charset="2"/>
              <a:buNone/>
            </a:pPr>
            <a:r>
              <a:rPr kumimoji="1" lang="en-US" altLang="ja-JP" sz="1600" kern="1200" dirty="0">
                <a:solidFill>
                  <a:srgbClr val="F8F8F8"/>
                </a:solidFill>
                <a:latin typeface="Tahoma" pitchFamily="34" charset="0"/>
                <a:ea typeface="HGP創英角ｺﾞｼｯｸUB" pitchFamily="50" charset="-128"/>
                <a:cs typeface="+mn-cs"/>
              </a:rPr>
              <a:t>Finesse : 100, Mirror mass : 1kg</a:t>
            </a:r>
          </a:p>
          <a:p>
            <a:pPr algn="l" rtl="0" fontAlgn="base">
              <a:spcBef>
                <a:spcPct val="0"/>
              </a:spcBef>
              <a:spcAft>
                <a:spcPct val="0"/>
              </a:spcAft>
              <a:buClr>
                <a:srgbClr val="003366"/>
              </a:buClr>
              <a:buSzPct val="70000"/>
              <a:buFont typeface="Wingdings" pitchFamily="2" charset="2"/>
              <a:buNone/>
            </a:pPr>
            <a:r>
              <a:rPr kumimoji="1" lang="en-US" altLang="ja-JP" sz="1600" kern="1200" dirty="0">
                <a:solidFill>
                  <a:srgbClr val="F8F8F8"/>
                </a:solidFill>
                <a:latin typeface="Tahoma" pitchFamily="34" charset="0"/>
                <a:ea typeface="HGP創英角ｺﾞｼｯｸUB" pitchFamily="50" charset="-128"/>
                <a:cs typeface="+mn-cs"/>
              </a:rPr>
              <a:t>Q-factor : 10</a:t>
            </a:r>
            <a:r>
              <a:rPr kumimoji="1" lang="en-US" altLang="ja-JP" sz="1600" kern="1200" baseline="30000" dirty="0">
                <a:solidFill>
                  <a:srgbClr val="F8F8F8"/>
                </a:solidFill>
                <a:latin typeface="Tahoma" pitchFamily="34" charset="0"/>
                <a:ea typeface="HGP創英角ｺﾞｼｯｸUB" pitchFamily="50" charset="-128"/>
                <a:cs typeface="+mn-cs"/>
              </a:rPr>
              <a:t>5</a:t>
            </a:r>
            <a:r>
              <a:rPr kumimoji="1" lang="en-US" altLang="ja-JP" sz="1600" kern="1200" dirty="0">
                <a:solidFill>
                  <a:srgbClr val="F8F8F8"/>
                </a:solidFill>
                <a:latin typeface="Tahoma" pitchFamily="34" charset="0"/>
                <a:ea typeface="HGP創英角ｺﾞｼｯｸUB" pitchFamily="50" charset="-128"/>
                <a:cs typeface="+mn-cs"/>
              </a:rPr>
              <a:t>, Substrate: </a:t>
            </a:r>
            <a:r>
              <a:rPr kumimoji="1" lang="en-US" altLang="ja-JP" sz="1600" kern="1200" dirty="0" smtClean="0">
                <a:solidFill>
                  <a:srgbClr val="F8F8F8"/>
                </a:solidFill>
                <a:latin typeface="Tahoma" pitchFamily="34" charset="0"/>
                <a:ea typeface="HGP創英角ｺﾞｼｯｸUB" pitchFamily="50" charset="-128"/>
                <a:cs typeface="+mn-cs"/>
              </a:rPr>
              <a:t>TBD</a:t>
            </a:r>
            <a:endParaRPr kumimoji="1" lang="en-US" altLang="ja-JP" sz="1600" kern="1200" dirty="0">
              <a:solidFill>
                <a:srgbClr val="F8F8F8"/>
              </a:solidFill>
              <a:latin typeface="Tahoma" pitchFamily="34" charset="0"/>
              <a:ea typeface="HGP創英角ｺﾞｼｯｸUB" pitchFamily="50" charset="-128"/>
              <a:cs typeface="+mn-cs"/>
            </a:endParaRPr>
          </a:p>
          <a:p>
            <a:pPr algn="l" rtl="0" fontAlgn="base">
              <a:spcBef>
                <a:spcPct val="0"/>
              </a:spcBef>
              <a:spcAft>
                <a:spcPct val="0"/>
              </a:spcAft>
              <a:buClr>
                <a:srgbClr val="003366"/>
              </a:buClr>
              <a:buSzPct val="70000"/>
              <a:buFont typeface="Wingdings" pitchFamily="2" charset="2"/>
              <a:buNone/>
            </a:pPr>
            <a:r>
              <a:rPr kumimoji="1" lang="en-US" altLang="ja-JP" sz="1600" kern="1200" dirty="0">
                <a:solidFill>
                  <a:srgbClr val="F8F8F8"/>
                </a:solidFill>
                <a:latin typeface="Tahoma" pitchFamily="34" charset="0"/>
                <a:ea typeface="HGP創英角ｺﾞｼｯｸUB" pitchFamily="50" charset="-128"/>
                <a:cs typeface="+mn-cs"/>
              </a:rPr>
              <a:t>Temperature : 293K</a:t>
            </a:r>
          </a:p>
        </p:txBody>
      </p:sp>
      <p:sp>
        <p:nvSpPr>
          <p:cNvPr id="931846" name="Rectangle 6"/>
          <p:cNvSpPr>
            <a:spLocks noChangeArrowheads="1"/>
          </p:cNvSpPr>
          <p:nvPr/>
        </p:nvSpPr>
        <p:spPr bwMode="auto">
          <a:xfrm>
            <a:off x="5291138" y="1773238"/>
            <a:ext cx="2305050" cy="274637"/>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33CC33"/>
                </a:solidFill>
                <a:latin typeface="Tahoma" pitchFamily="34" charset="0"/>
                <a:ea typeface="HGP創英角ｺﾞｼｯｸUB" pitchFamily="50" charset="-128"/>
                <a:cs typeface="+mn-cs"/>
              </a:rPr>
              <a:t>(Preliminary parameters)</a:t>
            </a:r>
          </a:p>
        </p:txBody>
      </p:sp>
      <p:pic>
        <p:nvPicPr>
          <p:cNvPr id="931850" name="Picture 10"/>
          <p:cNvPicPr>
            <a:picLocks noChangeAspect="1" noChangeArrowheads="1"/>
          </p:cNvPicPr>
          <p:nvPr/>
        </p:nvPicPr>
        <p:blipFill>
          <a:blip r:embed="rId3" cstate="print"/>
          <a:srcRect/>
          <a:stretch>
            <a:fillRect/>
          </a:stretch>
        </p:blipFill>
        <p:spPr bwMode="auto">
          <a:xfrm>
            <a:off x="898526" y="2205038"/>
            <a:ext cx="7431087" cy="4176712"/>
          </a:xfrm>
          <a:prstGeom prst="rect">
            <a:avLst/>
          </a:prstGeom>
          <a:noFill/>
          <a:ln w="1587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r>
              <a:rPr lang="en-US" altLang="ja-JP" dirty="0" smtClean="0"/>
              <a:t>Space GW Antenna DECIGO</a:t>
            </a:r>
            <a:endParaRPr lang="en-US" altLang="ja-JP" dirty="0"/>
          </a:p>
        </p:txBody>
      </p:sp>
      <p:sp>
        <p:nvSpPr>
          <p:cNvPr id="16"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1131559" name="Rectangle 39"/>
          <p:cNvSpPr>
            <a:spLocks noGrp="1" noChangeArrowheads="1"/>
          </p:cNvSpPr>
          <p:nvPr>
            <p:ph type="body" idx="4294967295"/>
          </p:nvPr>
        </p:nvSpPr>
        <p:spPr>
          <a:xfrm>
            <a:off x="378296" y="1052736"/>
            <a:ext cx="2286000" cy="530225"/>
          </a:xfrm>
          <a:prstGeom prst="rect">
            <a:avLst/>
          </a:prstGeom>
          <a:noFill/>
          <a:ln/>
        </p:spPr>
        <p:txBody>
          <a:bodyPr/>
          <a:lstStyle/>
          <a:p>
            <a:pPr>
              <a:lnSpc>
                <a:spcPct val="90000"/>
              </a:lnSpc>
              <a:buFont typeface="Wingdings" pitchFamily="2" charset="2"/>
              <a:buNone/>
            </a:pPr>
            <a:r>
              <a:rPr lang="en-US" altLang="ja-JP" sz="2800" b="1" dirty="0">
                <a:solidFill>
                  <a:srgbClr val="99FF99"/>
                </a:solidFill>
                <a:effectLst>
                  <a:outerShdw blurRad="38100" dist="38100" dir="2700000" algn="tl">
                    <a:srgbClr val="000000">
                      <a:alpha val="43137"/>
                    </a:srgbClr>
                  </a:outerShdw>
                </a:effectLst>
              </a:rPr>
              <a:t>DECIGO</a:t>
            </a:r>
            <a:r>
              <a:rPr lang="ja-JP" altLang="en-US" sz="2800" b="1" dirty="0">
                <a:solidFill>
                  <a:srgbClr val="FFCCCC"/>
                </a:solidFill>
                <a:effectLst>
                  <a:outerShdw blurRad="38100" dist="38100" dir="2700000" algn="tl">
                    <a:srgbClr val="000000">
                      <a:alpha val="43137"/>
                    </a:srgbClr>
                  </a:outerShdw>
                </a:effectLst>
              </a:rPr>
              <a:t>　</a:t>
            </a:r>
          </a:p>
        </p:txBody>
      </p:sp>
      <p:sp>
        <p:nvSpPr>
          <p:cNvPr id="1131555" name="Rectangle 35"/>
          <p:cNvSpPr>
            <a:spLocks noChangeArrowheads="1"/>
          </p:cNvSpPr>
          <p:nvPr/>
        </p:nvSpPr>
        <p:spPr bwMode="auto">
          <a:xfrm>
            <a:off x="1981870" y="1090931"/>
            <a:ext cx="6910610" cy="400110"/>
          </a:xfrm>
          <a:prstGeom prst="rect">
            <a:avLst/>
          </a:prstGeom>
          <a:noFill/>
          <a:ln w="15875">
            <a:noFill/>
            <a:miter lim="800000"/>
            <a:headEnd/>
            <a:tailEnd/>
          </a:ln>
          <a:effectLst/>
        </p:spPr>
        <p:txBody>
          <a:bodyPr wrap="square">
            <a:spAutoFit/>
          </a:bodyPr>
          <a:lstStyle/>
          <a:p>
            <a:pPr algn="l">
              <a:buClr>
                <a:srgbClr val="003366"/>
              </a:buClr>
              <a:buSzPct val="70000"/>
              <a:buFont typeface="Wingdings" pitchFamily="2" charset="2"/>
              <a:buNone/>
            </a:pPr>
            <a:r>
              <a:rPr lang="en-US" altLang="ja-JP" sz="2000" dirty="0">
                <a:solidFill>
                  <a:srgbClr val="DDDDDD"/>
                </a:solidFill>
              </a:rPr>
              <a:t>(DECI-hertz interferometer </a:t>
            </a:r>
            <a:r>
              <a:rPr lang="en-US" altLang="ja-JP" sz="2000" dirty="0" smtClean="0">
                <a:solidFill>
                  <a:srgbClr val="DDDDDD"/>
                </a:solidFill>
              </a:rPr>
              <a:t>Gravitational </a:t>
            </a:r>
            <a:r>
              <a:rPr lang="en-US" altLang="ja-JP" sz="2000" dirty="0">
                <a:solidFill>
                  <a:srgbClr val="DDDDDD"/>
                </a:solidFill>
              </a:rPr>
              <a:t>wave Observatory)</a:t>
            </a:r>
          </a:p>
        </p:txBody>
      </p:sp>
      <p:sp>
        <p:nvSpPr>
          <p:cNvPr id="1131557" name="Rectangle 37"/>
          <p:cNvSpPr>
            <a:spLocks noChangeArrowheads="1"/>
          </p:cNvSpPr>
          <p:nvPr/>
        </p:nvSpPr>
        <p:spPr bwMode="auto">
          <a:xfrm>
            <a:off x="1118408" y="1758200"/>
            <a:ext cx="6947726" cy="487890"/>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 typeface="Wingdings" pitchFamily="2" charset="2"/>
              <a:buNone/>
            </a:pPr>
            <a:r>
              <a:rPr lang="en-US" altLang="ja-JP" dirty="0" smtClean="0">
                <a:solidFill>
                  <a:srgbClr val="99FF99"/>
                </a:solidFill>
              </a:rPr>
              <a:t>Purpose:  To Obtain Cosmological Knowledge.</a:t>
            </a:r>
            <a:endParaRPr lang="ja-JP" altLang="en-US" dirty="0">
              <a:solidFill>
                <a:srgbClr val="99FF99"/>
              </a:solidFill>
            </a:endParaRPr>
          </a:p>
        </p:txBody>
      </p:sp>
      <p:sp>
        <p:nvSpPr>
          <p:cNvPr id="232" name="角丸四角形 231"/>
          <p:cNvSpPr/>
          <p:nvPr/>
        </p:nvSpPr>
        <p:spPr bwMode="auto">
          <a:xfrm>
            <a:off x="937342" y="1670025"/>
            <a:ext cx="7128792" cy="1614959"/>
          </a:xfrm>
          <a:prstGeom prst="roundRect">
            <a:avLst>
              <a:gd name="adj" fmla="val 12088"/>
            </a:avLst>
          </a:prstGeom>
          <a:noFill/>
          <a:ln w="12700">
            <a:solidFill>
              <a:srgbClr val="FFFFFF"/>
            </a:solidFill>
            <a:miter lim="800000"/>
            <a:headEnd/>
            <a:tailEnd/>
          </a:ln>
          <a:effectLst/>
        </p:spPr>
        <p:txBody>
          <a:bodyPr rtlCol="0" anchor="ctr">
            <a:noAutofit/>
          </a:bodyPr>
          <a:lstStyle/>
          <a:p>
            <a:pPr>
              <a:buFontTx/>
              <a:buNone/>
            </a:pPr>
            <a:endParaRPr lang="ja-JP" altLang="en-US" dirty="0">
              <a:solidFill>
                <a:srgbClr val="003366"/>
              </a:solidFill>
            </a:endParaRPr>
          </a:p>
        </p:txBody>
      </p:sp>
      <p:sp>
        <p:nvSpPr>
          <p:cNvPr id="233" name="正方形/長方形 232"/>
          <p:cNvSpPr/>
          <p:nvPr/>
        </p:nvSpPr>
        <p:spPr>
          <a:xfrm>
            <a:off x="1451691" y="2251105"/>
            <a:ext cx="6974483" cy="931089"/>
          </a:xfrm>
          <a:prstGeom prst="rect">
            <a:avLst/>
          </a:prstGeom>
        </p:spPr>
        <p:txBody>
          <a:bodyPr wrap="square">
            <a:spAutoFit/>
          </a:bodyPr>
          <a:lstStyle/>
          <a:p>
            <a:pPr algn="l">
              <a:lnSpc>
                <a:spcPct val="120000"/>
              </a:lnSpc>
              <a:buFontTx/>
              <a:buNone/>
            </a:pPr>
            <a:r>
              <a:rPr lang="en-US" altLang="ja-JP" dirty="0" smtClean="0">
                <a:solidFill>
                  <a:srgbClr val="99FF99"/>
                </a:solidFill>
              </a:rPr>
              <a:t> </a:t>
            </a:r>
            <a:r>
              <a:rPr lang="en-US" altLang="ja-JP" dirty="0" smtClean="0">
                <a:solidFill>
                  <a:srgbClr val="FFFFFF"/>
                </a:solidFill>
              </a:rPr>
              <a:t>Direct observation of the origin of space-time </a:t>
            </a:r>
          </a:p>
          <a:p>
            <a:pPr algn="l">
              <a:lnSpc>
                <a:spcPct val="120000"/>
              </a:lnSpc>
              <a:buFontTx/>
              <a:buNone/>
            </a:pPr>
            <a:r>
              <a:rPr lang="en-US" altLang="ja-JP" dirty="0">
                <a:solidFill>
                  <a:srgbClr val="FFFFFF"/>
                </a:solidFill>
              </a:rPr>
              <a:t> </a:t>
            </a:r>
            <a:r>
              <a:rPr lang="en-US" altLang="ja-JP" dirty="0" smtClean="0">
                <a:solidFill>
                  <a:srgbClr val="FFFFFF"/>
                </a:solidFill>
              </a:rPr>
              <a:t> and matter in Big-bang Universe.</a:t>
            </a:r>
          </a:p>
        </p:txBody>
      </p:sp>
      <p:pic>
        <p:nvPicPr>
          <p:cNvPr id="2" name="図 1"/>
          <p:cNvPicPr>
            <a:picLocks noChangeAspect="1"/>
          </p:cNvPicPr>
          <p:nvPr/>
        </p:nvPicPr>
        <p:blipFill rotWithShape="1">
          <a:blip r:embed="rId3"/>
          <a:srcRect t="11058" b="5739"/>
          <a:stretch/>
        </p:blipFill>
        <p:spPr>
          <a:xfrm>
            <a:off x="4716016" y="3398138"/>
            <a:ext cx="4219204" cy="2632867"/>
          </a:xfrm>
          <a:prstGeom prst="rect">
            <a:avLst/>
          </a:prstGeom>
        </p:spPr>
      </p:pic>
      <p:pic>
        <p:nvPicPr>
          <p:cNvPr id="4" name="図 3"/>
          <p:cNvPicPr>
            <a:picLocks noChangeAspect="1"/>
          </p:cNvPicPr>
          <p:nvPr/>
        </p:nvPicPr>
        <p:blipFill>
          <a:blip r:embed="rId4"/>
          <a:stretch>
            <a:fillRect/>
          </a:stretch>
        </p:blipFill>
        <p:spPr>
          <a:xfrm>
            <a:off x="255712" y="3631682"/>
            <a:ext cx="4392487" cy="2704271"/>
          </a:xfrm>
          <a:prstGeom prst="rect">
            <a:avLst/>
          </a:prstGeom>
        </p:spPr>
      </p:pic>
      <p:sp>
        <p:nvSpPr>
          <p:cNvPr id="6" name="正方形/長方形 5"/>
          <p:cNvSpPr/>
          <p:nvPr/>
        </p:nvSpPr>
        <p:spPr>
          <a:xfrm>
            <a:off x="6228184" y="6136467"/>
            <a:ext cx="3078088" cy="338554"/>
          </a:xfrm>
          <a:prstGeom prst="rect">
            <a:avLst/>
          </a:prstGeom>
        </p:spPr>
        <p:txBody>
          <a:bodyPr wrap="square">
            <a:spAutoFit/>
          </a:bodyPr>
          <a:lstStyle/>
          <a:p>
            <a:pPr algn="l">
              <a:buFontTx/>
              <a:buNone/>
            </a:pPr>
            <a:r>
              <a:rPr lang="ja-JP" altLang="en-US" sz="800" dirty="0" smtClean="0">
                <a:solidFill>
                  <a:srgbClr val="B2B2B2"/>
                </a:solidFill>
              </a:rPr>
              <a:t>背景画</a:t>
            </a:r>
            <a:r>
              <a:rPr lang="en-US" altLang="ja-JP" sz="800" dirty="0">
                <a:solidFill>
                  <a:srgbClr val="B2B2B2"/>
                </a:solidFill>
              </a:rPr>
              <a:t>: </a:t>
            </a:r>
            <a:r>
              <a:rPr lang="ja-JP" altLang="en-US" sz="800" dirty="0">
                <a:solidFill>
                  <a:srgbClr val="B2B2B2"/>
                </a:solidFill>
              </a:rPr>
              <a:t>福井康雄監修 「宇宙史を物理学で読み解く</a:t>
            </a:r>
          </a:p>
          <a:p>
            <a:pPr algn="l">
              <a:buFontTx/>
              <a:buNone/>
            </a:pPr>
            <a:r>
              <a:rPr lang="ja-JP" altLang="en-US" sz="800" dirty="0">
                <a:solidFill>
                  <a:srgbClr val="B2B2B2"/>
                </a:solidFill>
              </a:rPr>
              <a:t> </a:t>
            </a:r>
            <a:r>
              <a:rPr lang="en-US" altLang="ja-JP" sz="800" dirty="0">
                <a:solidFill>
                  <a:srgbClr val="B2B2B2"/>
                </a:solidFill>
              </a:rPr>
              <a:t>-</a:t>
            </a:r>
            <a:r>
              <a:rPr lang="ja-JP" altLang="en-US" sz="800" dirty="0">
                <a:solidFill>
                  <a:srgbClr val="B2B2B2"/>
                </a:solidFill>
              </a:rPr>
              <a:t>素粒子から物質・生命まで」（名古屋大学出版会）</a:t>
            </a:r>
            <a:r>
              <a:rPr lang="ja-JP" altLang="en-US" sz="800" dirty="0" smtClean="0">
                <a:solidFill>
                  <a:srgbClr val="B2B2B2"/>
                </a:solidFill>
              </a:rPr>
              <a:t>より</a:t>
            </a:r>
            <a:endParaRPr lang="ja-JP" altLang="en-US" sz="800" dirty="0">
              <a:solidFill>
                <a:srgbClr val="B2B2B2"/>
              </a:solidFill>
            </a:endParaRPr>
          </a:p>
        </p:txBody>
      </p:sp>
    </p:spTree>
    <p:extLst>
      <p:ext uri="{BB962C8B-B14F-4D97-AF65-F5344CB8AC3E}">
        <p14:creationId xmlns:p14="http://schemas.microsoft.com/office/powerpoint/2010/main" val="2435582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ミッションスラスタ構成</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66" name="Rectangle 32"/>
          <p:cNvSpPr>
            <a:spLocks noChangeArrowheads="1"/>
          </p:cNvSpPr>
          <p:nvPr/>
        </p:nvSpPr>
        <p:spPr bwMode="auto">
          <a:xfrm>
            <a:off x="467544" y="764704"/>
            <a:ext cx="7632848" cy="2308324"/>
          </a:xfrm>
          <a:prstGeom prst="rect">
            <a:avLst/>
          </a:prstGeom>
          <a:noFill/>
          <a:ln w="15875">
            <a:noFill/>
            <a:miter lim="800000"/>
            <a:headEnd/>
            <a:tailEnd/>
          </a:ln>
          <a:effectLst/>
        </p:spPr>
        <p:txBody>
          <a:bodyPr wrap="square">
            <a:spAutoFit/>
          </a:bodyPr>
          <a:lstStyle/>
          <a:p>
            <a:pPr algn="l">
              <a:lnSpc>
                <a:spcPct val="120000"/>
              </a:lnSpc>
              <a:buFontTx/>
              <a:buNone/>
            </a:pPr>
            <a:r>
              <a:rPr lang="ja-JP" altLang="en-US" dirty="0" smtClean="0">
                <a:solidFill>
                  <a:srgbClr val="FFFFFF"/>
                </a:solidFill>
                <a:effectLst>
                  <a:outerShdw blurRad="38100" dist="38100" dir="2700000" algn="tl">
                    <a:srgbClr val="000000">
                      <a:alpha val="43137"/>
                    </a:srgbClr>
                  </a:outerShdw>
                </a:effectLst>
              </a:rPr>
              <a:t>・ミッションスラスタ構成</a:t>
            </a:r>
            <a:endParaRPr lang="en-US" altLang="ja-JP" dirty="0" smtClean="0">
              <a:solidFill>
                <a:srgbClr val="FFFFFF"/>
              </a:solidFill>
              <a:effectLst>
                <a:outerShdw blurRad="38100" dist="38100" dir="2700000" algn="tl">
                  <a:srgbClr val="000000">
                    <a:alpha val="43137"/>
                  </a:srgbClr>
                </a:outerShdw>
              </a:effectLst>
            </a:endParaRPr>
          </a:p>
          <a:p>
            <a:pPr algn="l">
              <a:lnSpc>
                <a:spcPct val="12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a:t>
            </a:r>
            <a:r>
              <a:rPr lang="ja-JP" altLang="en-US" dirty="0" smtClean="0">
                <a:solidFill>
                  <a:srgbClr val="FFFFFF"/>
                </a:solidFill>
                <a:effectLst>
                  <a:outerShdw blurRad="38100" dist="38100" dir="2700000" algn="tl">
                    <a:srgbClr val="000000">
                      <a:alpha val="43137"/>
                    </a:srgbClr>
                  </a:outerShdw>
                </a:effectLst>
              </a:rPr>
              <a:t>準定常成分 </a:t>
            </a:r>
            <a:r>
              <a:rPr lang="en-US" altLang="ja-JP" dirty="0" smtClean="0">
                <a:solidFill>
                  <a:srgbClr val="FF9999"/>
                </a:solidFill>
                <a:effectLst>
                  <a:outerShdw blurRad="38100" dist="38100" dir="2700000" algn="tl">
                    <a:srgbClr val="000000">
                      <a:alpha val="43137"/>
                    </a:srgbClr>
                  </a:outerShdw>
                </a:effectLst>
              </a:rPr>
              <a:t>100 </a:t>
            </a:r>
            <a:r>
              <a:rPr lang="en-US" altLang="ja-JP" dirty="0" smtClean="0">
                <a:solidFill>
                  <a:srgbClr val="FF9999"/>
                </a:solidFill>
                <a:effectLst>
                  <a:outerShdw blurRad="38100" dist="38100" dir="2700000" algn="tl">
                    <a:srgbClr val="000000">
                      <a:alpha val="43137"/>
                    </a:srgbClr>
                  </a:outerShdw>
                </a:effectLst>
                <a:latin typeface="Symbol" pitchFamily="18" charset="2"/>
              </a:rPr>
              <a:t>m</a:t>
            </a:r>
            <a:r>
              <a:rPr lang="en-US" altLang="ja-JP" dirty="0" smtClean="0">
                <a:solidFill>
                  <a:srgbClr val="FF9999"/>
                </a:solidFill>
                <a:effectLst>
                  <a:outerShdw blurRad="38100" dist="38100" dir="2700000" algn="tl">
                    <a:srgbClr val="000000">
                      <a:alpha val="43137"/>
                    </a:srgbClr>
                  </a:outerShdw>
                </a:effectLst>
              </a:rPr>
              <a:t>N</a:t>
            </a:r>
            <a:r>
              <a:rPr lang="ja-JP" altLang="en-US" dirty="0" smtClean="0">
                <a:solidFill>
                  <a:srgbClr val="FF9999"/>
                </a:solidFill>
                <a:effectLst>
                  <a:outerShdw blurRad="38100" dist="38100" dir="2700000" algn="tl">
                    <a:srgbClr val="000000">
                      <a:alpha val="43137"/>
                    </a:srgbClr>
                  </a:outerShdw>
                </a:effectLst>
              </a:rPr>
              <a:t>スラスタ　</a:t>
            </a:r>
            <a:r>
              <a:rPr lang="en-US" altLang="ja-JP" dirty="0" smtClean="0">
                <a:solidFill>
                  <a:srgbClr val="FF9999"/>
                </a:solidFill>
                <a:effectLst>
                  <a:outerShdw blurRad="38100" dist="38100" dir="2700000" algn="tl">
                    <a:srgbClr val="000000">
                      <a:alpha val="43137"/>
                    </a:srgbClr>
                  </a:outerShdw>
                </a:effectLst>
              </a:rPr>
              <a:t>2</a:t>
            </a:r>
            <a:r>
              <a:rPr lang="ja-JP" altLang="en-US" dirty="0" smtClean="0">
                <a:solidFill>
                  <a:srgbClr val="FF9999"/>
                </a:solidFill>
                <a:effectLst>
                  <a:outerShdw blurRad="38100" dist="38100" dir="2700000" algn="tl">
                    <a:srgbClr val="000000">
                      <a:alpha val="43137"/>
                    </a:srgbClr>
                  </a:outerShdw>
                </a:effectLst>
              </a:rPr>
              <a:t>台</a:t>
            </a:r>
            <a:endParaRPr lang="en-US" altLang="ja-JP" dirty="0">
              <a:solidFill>
                <a:srgbClr val="FF9999"/>
              </a:solidFill>
              <a:effectLst>
                <a:outerShdw blurRad="38100" dist="38100" dir="2700000" algn="tl">
                  <a:srgbClr val="000000">
                    <a:alpha val="43137"/>
                  </a:srgbClr>
                </a:outerShdw>
              </a:effectLst>
            </a:endParaRPr>
          </a:p>
          <a:p>
            <a:pPr algn="l">
              <a:lnSpc>
                <a:spcPct val="120000"/>
              </a:lnSpc>
              <a:buFontTx/>
              <a:buNone/>
            </a:pPr>
            <a:r>
              <a:rPr lang="en-US" altLang="ja-JP" dirty="0" smtClean="0">
                <a:solidFill>
                  <a:srgbClr val="FF9999"/>
                </a:solidFill>
                <a:effectLst>
                  <a:outerShdw blurRad="38100" dist="38100" dir="2700000" algn="tl">
                    <a:srgbClr val="000000">
                      <a:alpha val="43137"/>
                    </a:srgbClr>
                  </a:outerShdw>
                </a:effectLst>
              </a:rPr>
              <a:t>       </a:t>
            </a:r>
            <a:r>
              <a:rPr lang="ja-JP" altLang="en-US" dirty="0" smtClean="0">
                <a:solidFill>
                  <a:srgbClr val="FFFFFF"/>
                </a:solidFill>
                <a:effectLst>
                  <a:outerShdw blurRad="38100" dist="38100" dir="2700000" algn="tl">
                    <a:srgbClr val="000000">
                      <a:alpha val="43137"/>
                    </a:srgbClr>
                  </a:outerShdw>
                </a:effectLst>
              </a:rPr>
              <a:t>大気ドラッグ</a:t>
            </a:r>
            <a:r>
              <a:rPr lang="en-US" altLang="ja-JP" dirty="0" smtClean="0">
                <a:solidFill>
                  <a:srgbClr val="FFFFFF"/>
                </a:solidFill>
                <a:effectLst>
                  <a:outerShdw blurRad="38100" dist="38100" dir="2700000" algn="tl">
                    <a:srgbClr val="000000">
                      <a:alpha val="43137"/>
                    </a:srgbClr>
                  </a:outerShdw>
                </a:effectLst>
              </a:rPr>
              <a:t>, </a:t>
            </a:r>
            <a:r>
              <a:rPr lang="ja-JP" altLang="en-US" dirty="0" smtClean="0">
                <a:solidFill>
                  <a:srgbClr val="FFFFFF"/>
                </a:solidFill>
                <a:effectLst>
                  <a:outerShdw blurRad="38100" dist="38100" dir="2700000" algn="tl">
                    <a:srgbClr val="000000">
                      <a:alpha val="43137"/>
                    </a:srgbClr>
                  </a:outerShdw>
                </a:effectLst>
              </a:rPr>
              <a:t>太陽輻射圧</a:t>
            </a:r>
            <a:endParaRPr lang="en-US" altLang="ja-JP" dirty="0" smtClean="0">
              <a:solidFill>
                <a:srgbClr val="FFFFFF"/>
              </a:solidFill>
              <a:effectLst>
                <a:outerShdw blurRad="38100" dist="38100" dir="2700000" algn="tl">
                  <a:srgbClr val="000000">
                    <a:alpha val="43137"/>
                  </a:srgbClr>
                </a:outerShdw>
              </a:effectLst>
            </a:endParaRPr>
          </a:p>
          <a:p>
            <a:pPr algn="l">
              <a:lnSpc>
                <a:spcPct val="120000"/>
              </a:lnSpc>
              <a:buFontTx/>
              <a:buNone/>
            </a:pPr>
            <a:r>
              <a:rPr lang="en-US" altLang="ja-JP" dirty="0">
                <a:solidFill>
                  <a:srgbClr val="FFFFFF"/>
                </a:solidFill>
                <a:effectLst>
                  <a:outerShdw blurRad="38100" dist="38100" dir="2700000" algn="tl">
                    <a:srgbClr val="000000">
                      <a:alpha val="43137"/>
                    </a:srgbClr>
                  </a:outerShdw>
                </a:effectLst>
              </a:rPr>
              <a:t> </a:t>
            </a:r>
            <a:r>
              <a:rPr lang="en-US" altLang="ja-JP" dirty="0" smtClean="0">
                <a:solidFill>
                  <a:srgbClr val="FFFFFF"/>
                </a:solidFill>
                <a:effectLst>
                  <a:outerShdw blurRad="38100" dist="38100" dir="2700000" algn="tl">
                    <a:srgbClr val="000000">
                      <a:alpha val="43137"/>
                    </a:srgbClr>
                  </a:outerShdw>
                </a:effectLst>
              </a:rPr>
              <a:t> - </a:t>
            </a:r>
            <a:r>
              <a:rPr lang="ja-JP" altLang="en-US" dirty="0" smtClean="0">
                <a:solidFill>
                  <a:srgbClr val="FFFFFF"/>
                </a:solidFill>
                <a:effectLst>
                  <a:outerShdw blurRad="38100" dist="38100" dir="2700000" algn="tl">
                    <a:srgbClr val="000000">
                      <a:alpha val="43137"/>
                    </a:srgbClr>
                  </a:outerShdw>
                </a:effectLst>
              </a:rPr>
              <a:t>変動成分    </a:t>
            </a:r>
            <a:r>
              <a:rPr lang="en-US" altLang="ja-JP" dirty="0" smtClean="0">
                <a:solidFill>
                  <a:srgbClr val="99CCFF"/>
                </a:solidFill>
                <a:effectLst>
                  <a:outerShdw blurRad="38100" dist="38100" dir="2700000" algn="tl">
                    <a:srgbClr val="000000">
                      <a:alpha val="43137"/>
                    </a:srgbClr>
                  </a:outerShdw>
                </a:effectLst>
              </a:rPr>
              <a:t>10 </a:t>
            </a:r>
            <a:r>
              <a:rPr lang="en-US" altLang="ja-JP" dirty="0" smtClean="0">
                <a:solidFill>
                  <a:srgbClr val="99CCFF"/>
                </a:solidFill>
                <a:effectLst>
                  <a:outerShdw blurRad="38100" dist="38100" dir="2700000" algn="tl">
                    <a:srgbClr val="000000">
                      <a:alpha val="43137"/>
                    </a:srgbClr>
                  </a:outerShdw>
                </a:effectLst>
                <a:latin typeface="Symbol" pitchFamily="18" charset="2"/>
              </a:rPr>
              <a:t>m</a:t>
            </a:r>
            <a:r>
              <a:rPr lang="en-US" altLang="ja-JP" dirty="0" smtClean="0">
                <a:solidFill>
                  <a:srgbClr val="99CCFF"/>
                </a:solidFill>
                <a:effectLst>
                  <a:outerShdw blurRad="38100" dist="38100" dir="2700000" algn="tl">
                    <a:srgbClr val="000000">
                      <a:alpha val="43137"/>
                    </a:srgbClr>
                  </a:outerShdw>
                </a:effectLst>
              </a:rPr>
              <a:t>N</a:t>
            </a:r>
            <a:r>
              <a:rPr lang="ja-JP" altLang="en-US" dirty="0" smtClean="0">
                <a:solidFill>
                  <a:srgbClr val="99CCFF"/>
                </a:solidFill>
                <a:effectLst>
                  <a:outerShdw blurRad="38100" dist="38100" dir="2700000" algn="tl">
                    <a:srgbClr val="000000">
                      <a:alpha val="43137"/>
                    </a:srgbClr>
                  </a:outerShdw>
                </a:effectLst>
              </a:rPr>
              <a:t>スラスタ </a:t>
            </a:r>
            <a:r>
              <a:rPr lang="en-US" altLang="ja-JP" dirty="0" smtClean="0">
                <a:solidFill>
                  <a:srgbClr val="99CCFF"/>
                </a:solidFill>
                <a:effectLst>
                  <a:outerShdw blurRad="38100" dist="38100" dir="2700000" algn="tl">
                    <a:srgbClr val="000000">
                      <a:alpha val="43137"/>
                    </a:srgbClr>
                  </a:outerShdw>
                </a:effectLst>
              </a:rPr>
              <a:t>8</a:t>
            </a:r>
            <a:r>
              <a:rPr lang="ja-JP" altLang="en-US" dirty="0" smtClean="0">
                <a:solidFill>
                  <a:srgbClr val="99CCFF"/>
                </a:solidFill>
                <a:effectLst>
                  <a:outerShdw blurRad="38100" dist="38100" dir="2700000" algn="tl">
                    <a:srgbClr val="000000">
                      <a:alpha val="43137"/>
                    </a:srgbClr>
                  </a:outerShdw>
                </a:effectLst>
              </a:rPr>
              <a:t>台</a:t>
            </a:r>
            <a:endParaRPr lang="en-US" altLang="ja-JP" dirty="0" smtClean="0">
              <a:solidFill>
                <a:srgbClr val="99CCFF"/>
              </a:solidFill>
              <a:effectLst>
                <a:outerShdw blurRad="38100" dist="38100" dir="2700000" algn="tl">
                  <a:srgbClr val="000000">
                    <a:alpha val="43137"/>
                  </a:srgbClr>
                </a:outerShdw>
              </a:effectLst>
            </a:endParaRPr>
          </a:p>
          <a:p>
            <a:pPr algn="l">
              <a:lnSpc>
                <a:spcPct val="120000"/>
              </a:lnSpc>
              <a:buFontTx/>
              <a:buNone/>
            </a:pPr>
            <a:r>
              <a:rPr lang="ja-JP" altLang="en-US" dirty="0" smtClean="0">
                <a:solidFill>
                  <a:srgbClr val="FFFFFF"/>
                </a:solidFill>
                <a:effectLst>
                  <a:outerShdw blurRad="38100" dist="38100" dir="2700000" algn="tl">
                    <a:srgbClr val="000000">
                      <a:alpha val="43137"/>
                    </a:srgbClr>
                  </a:outerShdw>
                </a:effectLst>
              </a:rPr>
              <a:t>       大気圧変動</a:t>
            </a:r>
            <a:r>
              <a:rPr lang="en-US" altLang="ja-JP" dirty="0" smtClean="0">
                <a:solidFill>
                  <a:srgbClr val="FFFFFF"/>
                </a:solidFill>
                <a:effectLst>
                  <a:outerShdw blurRad="38100" dist="38100" dir="2700000" algn="tl">
                    <a:srgbClr val="000000">
                      <a:alpha val="43137"/>
                    </a:srgbClr>
                  </a:outerShdw>
                </a:effectLst>
              </a:rPr>
              <a:t>, </a:t>
            </a:r>
            <a:r>
              <a:rPr lang="ja-JP" altLang="en-US" dirty="0">
                <a:solidFill>
                  <a:srgbClr val="FFFFFF"/>
                </a:solidFill>
                <a:effectLst>
                  <a:outerShdw blurRad="38100" dist="38100" dir="2700000" algn="tl">
                    <a:srgbClr val="000000">
                      <a:alpha val="43137"/>
                    </a:srgbClr>
                  </a:outerShdw>
                </a:effectLst>
              </a:rPr>
              <a:t>太陽</a:t>
            </a:r>
            <a:r>
              <a:rPr lang="ja-JP" altLang="en-US" dirty="0" smtClean="0">
                <a:solidFill>
                  <a:srgbClr val="FFFFFF"/>
                </a:solidFill>
                <a:effectLst>
                  <a:outerShdw blurRad="38100" dist="38100" dir="2700000" algn="tl">
                    <a:srgbClr val="000000">
                      <a:alpha val="43137"/>
                    </a:srgbClr>
                  </a:outerShdw>
                </a:effectLst>
              </a:rPr>
              <a:t>輻射変動</a:t>
            </a:r>
            <a:endParaRPr lang="en-US" altLang="ja-JP" dirty="0" smtClean="0">
              <a:solidFill>
                <a:srgbClr val="FFFFFF"/>
              </a:solidFill>
              <a:effectLst>
                <a:outerShdw blurRad="38100" dist="38100" dir="2700000" algn="tl">
                  <a:srgbClr val="000000">
                    <a:alpha val="43137"/>
                  </a:srgbClr>
                </a:outerShdw>
              </a:effectLst>
            </a:endParaRPr>
          </a:p>
        </p:txBody>
      </p:sp>
      <p:pic>
        <p:nvPicPr>
          <p:cNvPr id="13035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015" y="3271215"/>
            <a:ext cx="3456384" cy="2964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32"/>
          <p:cNvSpPr>
            <a:spLocks noChangeArrowheads="1"/>
          </p:cNvSpPr>
          <p:nvPr/>
        </p:nvSpPr>
        <p:spPr bwMode="auto">
          <a:xfrm>
            <a:off x="755576" y="3242007"/>
            <a:ext cx="4032448" cy="3139321"/>
          </a:xfrm>
          <a:prstGeom prst="rect">
            <a:avLst/>
          </a:prstGeom>
          <a:noFill/>
          <a:ln w="15875">
            <a:noFill/>
            <a:miter lim="800000"/>
            <a:headEnd/>
            <a:tailEnd/>
          </a:ln>
          <a:effectLst/>
        </p:spPr>
        <p:txBody>
          <a:bodyPr wrap="square">
            <a:spAutoFit/>
          </a:bodyPr>
          <a:lstStyle/>
          <a:p>
            <a:pPr algn="l">
              <a:lnSpc>
                <a:spcPct val="110000"/>
              </a:lnSpc>
              <a:buFontTx/>
              <a:buNone/>
            </a:pPr>
            <a:r>
              <a:rPr lang="ja-JP" altLang="en-US" sz="2000" dirty="0" smtClean="0">
                <a:solidFill>
                  <a:srgbClr val="FFFFFF"/>
                </a:solidFill>
                <a:effectLst>
                  <a:outerShdw blurRad="38100" dist="38100" dir="2700000" algn="tl">
                    <a:srgbClr val="000000">
                      <a:alpha val="43137"/>
                    </a:srgbClr>
                  </a:outerShdw>
                </a:effectLst>
              </a:rPr>
              <a:t>ミッションスラスタ仕様</a:t>
            </a:r>
            <a:endParaRPr lang="en-US" altLang="ja-JP" sz="2000" dirty="0" smtClean="0">
              <a:solidFill>
                <a:srgbClr val="FFFFFF"/>
              </a:solidFill>
              <a:effectLst>
                <a:outerShdw blurRad="38100" dist="38100" dir="2700000" algn="tl">
                  <a:srgbClr val="000000">
                    <a:alpha val="43137"/>
                  </a:srgbClr>
                </a:outerShdw>
              </a:effectLst>
            </a:endParaRPr>
          </a:p>
          <a:p>
            <a:pPr algn="l">
              <a:lnSpc>
                <a:spcPct val="110000"/>
              </a:lnSpc>
              <a:buFontTx/>
              <a:buNone/>
            </a:pPr>
            <a:r>
              <a:rPr lang="en-US" altLang="ja-JP" sz="2000" dirty="0" smtClean="0">
                <a:solidFill>
                  <a:srgbClr val="FFFFFF"/>
                </a:solidFill>
                <a:effectLst>
                  <a:outerShdw blurRad="38100" dist="38100" dir="2700000" algn="tl">
                    <a:srgbClr val="000000">
                      <a:alpha val="43137"/>
                    </a:srgbClr>
                  </a:outerShdw>
                </a:effectLst>
              </a:rPr>
              <a:t>  </a:t>
            </a:r>
            <a:r>
              <a:rPr lang="ja-JP" altLang="en-US" sz="2000" dirty="0" smtClean="0">
                <a:solidFill>
                  <a:srgbClr val="FFFFFF"/>
                </a:solidFill>
                <a:effectLst>
                  <a:outerShdw blurRad="38100" dist="38100" dir="2700000" algn="tl">
                    <a:srgbClr val="000000">
                      <a:alpha val="43137"/>
                    </a:srgbClr>
                  </a:outerShdw>
                </a:effectLst>
              </a:rPr>
              <a:t>推力         </a:t>
            </a:r>
            <a:r>
              <a:rPr lang="en-US" altLang="ja-JP" sz="2000" dirty="0" smtClean="0">
                <a:solidFill>
                  <a:srgbClr val="FFFFFF"/>
                </a:solidFill>
                <a:effectLst>
                  <a:outerShdw blurRad="38100" dist="38100" dir="2700000" algn="tl">
                    <a:srgbClr val="000000">
                      <a:alpha val="43137"/>
                    </a:srgbClr>
                  </a:outerShdw>
                </a:effectLst>
              </a:rPr>
              <a:t>0.5-100 </a:t>
            </a:r>
            <a:r>
              <a:rPr lang="en-US" altLang="ja-JP" sz="2000" dirty="0" smtClean="0">
                <a:solidFill>
                  <a:srgbClr val="FFFFFF"/>
                </a:solidFill>
                <a:effectLst>
                  <a:outerShdw blurRad="38100" dist="38100" dir="2700000" algn="tl">
                    <a:srgbClr val="000000">
                      <a:alpha val="43137"/>
                    </a:srgbClr>
                  </a:outerShdw>
                </a:effectLst>
                <a:latin typeface="Symbol" pitchFamily="18" charset="2"/>
              </a:rPr>
              <a:t>m</a:t>
            </a:r>
            <a:r>
              <a:rPr lang="en-US" altLang="ja-JP" sz="2000" dirty="0" smtClean="0">
                <a:solidFill>
                  <a:srgbClr val="FFFFFF"/>
                </a:solidFill>
                <a:effectLst>
                  <a:outerShdw blurRad="38100" dist="38100" dir="2700000" algn="tl">
                    <a:srgbClr val="000000">
                      <a:alpha val="43137"/>
                    </a:srgbClr>
                  </a:outerShdw>
                </a:effectLst>
              </a:rPr>
              <a:t>N</a:t>
            </a:r>
            <a:r>
              <a:rPr lang="en-US" altLang="ja-JP" sz="2000" dirty="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x2 (</a:t>
            </a:r>
            <a:r>
              <a:rPr lang="ja-JP" altLang="en-US" sz="2000" dirty="0" smtClean="0">
                <a:solidFill>
                  <a:srgbClr val="FFFFFF"/>
                </a:solidFill>
                <a:effectLst>
                  <a:outerShdw blurRad="38100" dist="38100" dir="2700000" algn="tl">
                    <a:srgbClr val="000000">
                      <a:alpha val="43137"/>
                    </a:srgbClr>
                  </a:outerShdw>
                </a:effectLst>
              </a:rPr>
              <a:t>可変</a:t>
            </a:r>
            <a:r>
              <a:rPr lang="en-US" altLang="ja-JP" sz="2000" dirty="0" smtClean="0">
                <a:solidFill>
                  <a:srgbClr val="FFFFFF"/>
                </a:solidFill>
                <a:effectLst>
                  <a:outerShdw blurRad="38100" dist="38100" dir="2700000" algn="tl">
                    <a:srgbClr val="000000">
                      <a:alpha val="43137"/>
                    </a:srgbClr>
                  </a:outerShdw>
                </a:effectLst>
              </a:rPr>
              <a:t>) </a:t>
            </a:r>
          </a:p>
          <a:p>
            <a:pPr algn="l">
              <a:lnSpc>
                <a:spcPct val="110000"/>
              </a:lnSpc>
              <a:buFontTx/>
              <a:buNone/>
            </a:pPr>
            <a:r>
              <a:rPr lang="en-US" altLang="ja-JP" sz="2000" dirty="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                0.5-10 </a:t>
            </a:r>
            <a:r>
              <a:rPr lang="en-US" altLang="ja-JP" sz="2000" dirty="0" smtClean="0">
                <a:solidFill>
                  <a:srgbClr val="FFFFFF"/>
                </a:solidFill>
                <a:effectLst>
                  <a:outerShdw blurRad="38100" dist="38100" dir="2700000" algn="tl">
                    <a:srgbClr val="000000">
                      <a:alpha val="43137"/>
                    </a:srgbClr>
                  </a:outerShdw>
                </a:effectLst>
                <a:latin typeface="Symbol" pitchFamily="18" charset="2"/>
              </a:rPr>
              <a:t>m</a:t>
            </a:r>
            <a:r>
              <a:rPr lang="en-US" altLang="ja-JP" sz="2000" dirty="0" smtClean="0">
                <a:solidFill>
                  <a:srgbClr val="FFFFFF"/>
                </a:solidFill>
                <a:effectLst>
                  <a:outerShdw blurRad="38100" dist="38100" dir="2700000" algn="tl">
                    <a:srgbClr val="000000">
                      <a:alpha val="43137"/>
                    </a:srgbClr>
                  </a:outerShdw>
                </a:effectLst>
              </a:rPr>
              <a:t>N x 8 </a:t>
            </a:r>
            <a:r>
              <a:rPr lang="en-US" altLang="ja-JP" sz="2000" dirty="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a:t>
            </a:r>
            <a:r>
              <a:rPr lang="ja-JP" altLang="en-US" sz="2000" dirty="0">
                <a:solidFill>
                  <a:srgbClr val="FFFFFF"/>
                </a:solidFill>
                <a:effectLst>
                  <a:outerShdw blurRad="38100" dist="38100" dir="2700000" algn="tl">
                    <a:srgbClr val="000000">
                      <a:alpha val="43137"/>
                    </a:srgbClr>
                  </a:outerShdw>
                </a:effectLst>
              </a:rPr>
              <a:t>可変</a:t>
            </a:r>
            <a:r>
              <a:rPr lang="en-US" altLang="ja-JP" sz="2000" dirty="0">
                <a:solidFill>
                  <a:srgbClr val="FFFFFF"/>
                </a:solidFill>
                <a:effectLst>
                  <a:outerShdw blurRad="38100" dist="38100" dir="2700000" algn="tl">
                    <a:srgbClr val="000000">
                      <a:alpha val="43137"/>
                    </a:srgbClr>
                  </a:outerShdw>
                </a:effectLst>
              </a:rPr>
              <a:t>)</a:t>
            </a:r>
            <a:endParaRPr lang="en-US" altLang="ja-JP" sz="2000" dirty="0" smtClean="0">
              <a:solidFill>
                <a:srgbClr val="FFFFFF"/>
              </a:solidFill>
              <a:effectLst>
                <a:outerShdw blurRad="38100" dist="38100" dir="2700000" algn="tl">
                  <a:srgbClr val="000000">
                    <a:alpha val="43137"/>
                  </a:srgbClr>
                </a:outerShdw>
              </a:effectLst>
            </a:endParaRPr>
          </a:p>
          <a:p>
            <a:pPr algn="l">
              <a:lnSpc>
                <a:spcPct val="110000"/>
              </a:lnSpc>
              <a:buFontTx/>
              <a:buNone/>
            </a:pPr>
            <a:r>
              <a:rPr lang="ja-JP" altLang="en-US" sz="2000" dirty="0" smtClean="0">
                <a:solidFill>
                  <a:srgbClr val="FFFFFF"/>
                </a:solidFill>
                <a:effectLst>
                  <a:outerShdw blurRad="38100" dist="38100" dir="2700000" algn="tl">
                    <a:srgbClr val="000000">
                      <a:alpha val="43137"/>
                    </a:srgbClr>
                  </a:outerShdw>
                </a:effectLst>
              </a:rPr>
              <a:t>  分解能      </a:t>
            </a:r>
            <a:r>
              <a:rPr lang="en-US" altLang="ja-JP" sz="2000" dirty="0" smtClean="0">
                <a:solidFill>
                  <a:srgbClr val="FFFFFF"/>
                </a:solidFill>
                <a:effectLst>
                  <a:outerShdw blurRad="38100" dist="38100" dir="2700000" algn="tl">
                    <a:srgbClr val="000000">
                      <a:alpha val="43137"/>
                    </a:srgbClr>
                  </a:outerShdw>
                </a:effectLst>
              </a:rPr>
              <a:t>0.1 </a:t>
            </a:r>
            <a:r>
              <a:rPr lang="en-US" altLang="ja-JP" sz="2000" dirty="0" smtClean="0">
                <a:solidFill>
                  <a:srgbClr val="FFFFFF"/>
                </a:solidFill>
                <a:effectLst>
                  <a:outerShdw blurRad="38100" dist="38100" dir="2700000" algn="tl">
                    <a:srgbClr val="000000">
                      <a:alpha val="43137"/>
                    </a:srgbClr>
                  </a:outerShdw>
                </a:effectLst>
                <a:latin typeface="Symbol" pitchFamily="18" charset="2"/>
              </a:rPr>
              <a:t>m</a:t>
            </a:r>
            <a:r>
              <a:rPr lang="en-US" altLang="ja-JP" sz="2000" dirty="0" smtClean="0">
                <a:solidFill>
                  <a:srgbClr val="FFFFFF"/>
                </a:solidFill>
                <a:effectLst>
                  <a:outerShdw blurRad="38100" dist="38100" dir="2700000" algn="tl">
                    <a:srgbClr val="000000">
                      <a:alpha val="43137"/>
                    </a:srgbClr>
                  </a:outerShdw>
                </a:effectLst>
              </a:rPr>
              <a:t>N</a:t>
            </a:r>
            <a:r>
              <a:rPr lang="ja-JP" altLang="en-US" sz="2000" dirty="0" smtClean="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  </a:t>
            </a:r>
          </a:p>
          <a:p>
            <a:pPr algn="l">
              <a:lnSpc>
                <a:spcPct val="110000"/>
              </a:lnSpc>
              <a:buFontTx/>
              <a:buNone/>
            </a:pPr>
            <a:r>
              <a:rPr lang="en-US" altLang="ja-JP" sz="2000" dirty="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 </a:t>
            </a:r>
            <a:r>
              <a:rPr lang="ja-JP" altLang="en-US" sz="2000" dirty="0" smtClean="0">
                <a:solidFill>
                  <a:srgbClr val="FFFFFF"/>
                </a:solidFill>
                <a:effectLst>
                  <a:outerShdw blurRad="38100" dist="38100" dir="2700000" algn="tl">
                    <a:srgbClr val="000000">
                      <a:alpha val="43137"/>
                    </a:srgbClr>
                  </a:outerShdw>
                </a:effectLst>
              </a:rPr>
              <a:t>推力雑音</a:t>
            </a:r>
            <a:r>
              <a:rPr lang="en-US" altLang="ja-JP" sz="2000" dirty="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  0.1 </a:t>
            </a:r>
            <a:r>
              <a:rPr lang="en-US" altLang="ja-JP" sz="2000" dirty="0" smtClean="0">
                <a:solidFill>
                  <a:srgbClr val="FFFFFF"/>
                </a:solidFill>
                <a:effectLst>
                  <a:outerShdw blurRad="38100" dist="38100" dir="2700000" algn="tl">
                    <a:srgbClr val="000000">
                      <a:alpha val="43137"/>
                    </a:srgbClr>
                  </a:outerShdw>
                </a:effectLst>
                <a:latin typeface="Symbol" pitchFamily="18" charset="2"/>
              </a:rPr>
              <a:t>m</a:t>
            </a:r>
            <a:r>
              <a:rPr lang="en-US" altLang="ja-JP" sz="2000" dirty="0" smtClean="0">
                <a:solidFill>
                  <a:srgbClr val="FFFFFF"/>
                </a:solidFill>
                <a:effectLst>
                  <a:outerShdw blurRad="38100" dist="38100" dir="2700000" algn="tl">
                    <a:srgbClr val="000000">
                      <a:alpha val="43137"/>
                    </a:srgbClr>
                  </a:outerShdw>
                </a:effectLst>
              </a:rPr>
              <a:t>N/Hz</a:t>
            </a:r>
            <a:r>
              <a:rPr lang="en-US" altLang="ja-JP" sz="2000" baseline="30000" dirty="0" smtClean="0">
                <a:solidFill>
                  <a:srgbClr val="FFFFFF"/>
                </a:solidFill>
                <a:effectLst>
                  <a:outerShdw blurRad="38100" dist="38100" dir="2700000" algn="tl">
                    <a:srgbClr val="000000">
                      <a:alpha val="43137"/>
                    </a:srgbClr>
                  </a:outerShdw>
                </a:effectLst>
              </a:rPr>
              <a:t>1/2</a:t>
            </a:r>
          </a:p>
          <a:p>
            <a:pPr algn="l">
              <a:lnSpc>
                <a:spcPct val="110000"/>
              </a:lnSpc>
              <a:buFontTx/>
              <a:buNone/>
            </a:pPr>
            <a:r>
              <a:rPr lang="en-US" altLang="ja-JP" sz="2000" dirty="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 </a:t>
            </a:r>
            <a:r>
              <a:rPr lang="ja-JP" altLang="en-US" sz="2000" dirty="0" smtClean="0">
                <a:solidFill>
                  <a:srgbClr val="FFFFFF"/>
                </a:solidFill>
                <a:effectLst>
                  <a:outerShdw blurRad="38100" dist="38100" dir="2700000" algn="tl">
                    <a:srgbClr val="000000">
                      <a:alpha val="43137"/>
                    </a:srgbClr>
                  </a:outerShdw>
                </a:effectLst>
              </a:rPr>
              <a:t>制御応答   </a:t>
            </a:r>
            <a:r>
              <a:rPr lang="en-US" altLang="ja-JP" sz="2000" dirty="0" smtClean="0">
                <a:solidFill>
                  <a:srgbClr val="FFFFFF"/>
                </a:solidFill>
                <a:effectLst>
                  <a:outerShdw blurRad="38100" dist="38100" dir="2700000" algn="tl">
                    <a:srgbClr val="000000">
                      <a:alpha val="43137"/>
                    </a:srgbClr>
                  </a:outerShdw>
                </a:effectLst>
              </a:rPr>
              <a:t>&gt;10Hz</a:t>
            </a:r>
          </a:p>
          <a:p>
            <a:pPr algn="l">
              <a:lnSpc>
                <a:spcPct val="110000"/>
              </a:lnSpc>
              <a:buFontTx/>
              <a:buNone/>
            </a:pPr>
            <a:r>
              <a:rPr lang="en-US" altLang="ja-JP" sz="2000" dirty="0" smtClean="0">
                <a:solidFill>
                  <a:srgbClr val="FFFFFF"/>
                </a:solidFill>
                <a:effectLst>
                  <a:outerShdw blurRad="38100" dist="38100" dir="2700000" algn="tl">
                    <a:srgbClr val="000000">
                      <a:alpha val="43137"/>
                    </a:srgbClr>
                  </a:outerShdw>
                </a:effectLst>
              </a:rPr>
              <a:t>  Isp           TBD</a:t>
            </a:r>
          </a:p>
          <a:p>
            <a:pPr algn="l">
              <a:lnSpc>
                <a:spcPct val="110000"/>
              </a:lnSpc>
              <a:buFontTx/>
              <a:buNone/>
            </a:pPr>
            <a:r>
              <a:rPr lang="en-US" altLang="ja-JP" sz="2000" dirty="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 </a:t>
            </a:r>
            <a:r>
              <a:rPr lang="ja-JP" altLang="en-US" sz="2000" dirty="0" smtClean="0">
                <a:solidFill>
                  <a:srgbClr val="FFFFFF"/>
                </a:solidFill>
                <a:effectLst>
                  <a:outerShdw blurRad="38100" dist="38100" dir="2700000" algn="tl">
                    <a:srgbClr val="000000">
                      <a:alpha val="43137"/>
                    </a:srgbClr>
                  </a:outerShdw>
                </a:effectLst>
              </a:rPr>
              <a:t>電力・質量  </a:t>
            </a:r>
            <a:r>
              <a:rPr lang="en-US" altLang="ja-JP" sz="2000" dirty="0" smtClean="0">
                <a:solidFill>
                  <a:srgbClr val="FFFFFF"/>
                </a:solidFill>
                <a:effectLst>
                  <a:outerShdw blurRad="38100" dist="38100" dir="2700000" algn="tl">
                    <a:srgbClr val="000000">
                      <a:alpha val="43137"/>
                    </a:srgbClr>
                  </a:outerShdw>
                </a:effectLst>
              </a:rPr>
              <a:t>&lt;40W, &lt;40kg</a:t>
            </a:r>
          </a:p>
          <a:p>
            <a:pPr algn="l">
              <a:lnSpc>
                <a:spcPct val="110000"/>
              </a:lnSpc>
              <a:buFontTx/>
              <a:buNone/>
            </a:pPr>
            <a:r>
              <a:rPr lang="en-US" altLang="ja-JP" sz="2000" dirty="0">
                <a:solidFill>
                  <a:srgbClr val="FFFFFF"/>
                </a:solidFill>
                <a:effectLst>
                  <a:outerShdw blurRad="38100" dist="38100" dir="2700000" algn="tl">
                    <a:srgbClr val="000000">
                      <a:alpha val="43137"/>
                    </a:srgbClr>
                  </a:outerShdw>
                </a:effectLst>
              </a:rPr>
              <a:t> </a:t>
            </a:r>
            <a:r>
              <a:rPr lang="en-US" altLang="ja-JP" sz="2000" dirty="0" smtClean="0">
                <a:solidFill>
                  <a:srgbClr val="FFFFFF"/>
                </a:solidFill>
                <a:effectLst>
                  <a:outerShdw blurRad="38100" dist="38100" dir="2700000" algn="tl">
                    <a:srgbClr val="000000">
                      <a:alpha val="43137"/>
                    </a:srgbClr>
                  </a:outerShdw>
                </a:effectLst>
              </a:rPr>
              <a:t> </a:t>
            </a:r>
            <a:r>
              <a:rPr lang="ja-JP" altLang="en-US" sz="2000" dirty="0" smtClean="0">
                <a:solidFill>
                  <a:srgbClr val="FFFFFF"/>
                </a:solidFill>
                <a:effectLst>
                  <a:outerShdw blurRad="38100" dist="38100" dir="2700000" algn="tl">
                    <a:srgbClr val="000000">
                      <a:alpha val="43137"/>
                    </a:srgbClr>
                  </a:outerShdw>
                </a:effectLst>
              </a:rPr>
              <a:t>運用寿命    </a:t>
            </a:r>
            <a:r>
              <a:rPr lang="en-US" altLang="ja-JP" sz="2000" dirty="0" smtClean="0">
                <a:solidFill>
                  <a:srgbClr val="FFFFFF"/>
                </a:solidFill>
                <a:effectLst>
                  <a:outerShdw blurRad="38100" dist="38100" dir="2700000" algn="tl">
                    <a:srgbClr val="000000">
                      <a:alpha val="43137"/>
                    </a:srgbClr>
                  </a:outerShdw>
                </a:effectLst>
              </a:rPr>
              <a:t>4,300 </a:t>
            </a:r>
            <a:r>
              <a:rPr lang="ja-JP" altLang="en-US" sz="2000" dirty="0" smtClean="0">
                <a:solidFill>
                  <a:srgbClr val="FFFFFF"/>
                </a:solidFill>
                <a:effectLst>
                  <a:outerShdw blurRad="38100" dist="38100" dir="2700000" algn="tl">
                    <a:srgbClr val="000000">
                      <a:alpha val="43137"/>
                    </a:srgbClr>
                  </a:outerShdw>
                </a:effectLst>
              </a:rPr>
              <a:t>時間</a:t>
            </a:r>
            <a:endParaRPr lang="en-US" altLang="ja-JP" sz="2000" dirty="0" smtClean="0">
              <a:solidFill>
                <a:srgbClr val="FFFFFF"/>
              </a:solidFill>
              <a:effectLst>
                <a:outerShdw blurRad="38100" dist="38100" dir="2700000" algn="tl">
                  <a:srgbClr val="000000">
                    <a:alpha val="43137"/>
                  </a:srgbClr>
                </a:outerShdw>
              </a:effectLst>
            </a:endParaRPr>
          </a:p>
        </p:txBody>
      </p:sp>
      <p:sp>
        <p:nvSpPr>
          <p:cNvPr id="19" name="角丸四角形 18"/>
          <p:cNvSpPr/>
          <p:nvPr/>
        </p:nvSpPr>
        <p:spPr bwMode="auto">
          <a:xfrm>
            <a:off x="755576" y="3140969"/>
            <a:ext cx="7776864" cy="3224864"/>
          </a:xfrm>
          <a:prstGeom prst="roundRect">
            <a:avLst>
              <a:gd name="adj" fmla="val 6052"/>
            </a:avLst>
          </a:prstGeom>
          <a:noFill/>
          <a:ln w="12700"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endParaRPr lang="ja-JP" altLang="en-US" dirty="0" smtClean="0">
              <a:solidFill>
                <a:srgbClr val="0033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9528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DPF</a:t>
            </a:r>
            <a:r>
              <a:rPr kumimoji="1" lang="ja-JP" altLang="en-US" dirty="0" smtClean="0"/>
              <a:t>システムブロック図</a:t>
            </a:r>
            <a:endParaRPr kumimoji="1" lang="ja-JP" altLang="en-US" dirty="0"/>
          </a:p>
        </p:txBody>
      </p:sp>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pic>
        <p:nvPicPr>
          <p:cNvPr id="3" name="図 2"/>
          <p:cNvPicPr>
            <a:picLocks noChangeAspect="1"/>
          </p:cNvPicPr>
          <p:nvPr/>
        </p:nvPicPr>
        <p:blipFill>
          <a:blip r:embed="rId2"/>
          <a:stretch>
            <a:fillRect/>
          </a:stretch>
        </p:blipFill>
        <p:spPr>
          <a:xfrm>
            <a:off x="238112" y="908720"/>
            <a:ext cx="8820175" cy="5394941"/>
          </a:xfrm>
          <a:prstGeom prst="rect">
            <a:avLst/>
          </a:prstGeom>
        </p:spPr>
      </p:pic>
    </p:spTree>
    <p:extLst>
      <p:ext uri="{BB962C8B-B14F-4D97-AF65-F5344CB8AC3E}">
        <p14:creationId xmlns:p14="http://schemas.microsoft.com/office/powerpoint/2010/main" val="38126437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pic>
        <p:nvPicPr>
          <p:cNvPr id="3" name="図 2"/>
          <p:cNvPicPr>
            <a:picLocks noChangeAspect="1"/>
          </p:cNvPicPr>
          <p:nvPr/>
        </p:nvPicPr>
        <p:blipFill>
          <a:blip r:embed="rId2"/>
          <a:stretch>
            <a:fillRect/>
          </a:stretch>
        </p:blipFill>
        <p:spPr>
          <a:xfrm>
            <a:off x="1" y="-9892"/>
            <a:ext cx="9144000" cy="6872242"/>
          </a:xfrm>
          <a:prstGeom prst="rect">
            <a:avLst/>
          </a:prstGeom>
        </p:spPr>
      </p:pic>
      <p:grpSp>
        <p:nvGrpSpPr>
          <p:cNvPr id="4" name="グループ化 3"/>
          <p:cNvGrpSpPr/>
          <p:nvPr/>
        </p:nvGrpSpPr>
        <p:grpSpPr>
          <a:xfrm rot="672576">
            <a:off x="7660249" y="-29039"/>
            <a:ext cx="1510627" cy="978730"/>
            <a:chOff x="-1116632" y="1613387"/>
            <a:chExt cx="697999" cy="421141"/>
          </a:xfrm>
        </p:grpSpPr>
        <p:sp>
          <p:nvSpPr>
            <p:cNvPr id="5" name="角丸四角形 4"/>
            <p:cNvSpPr/>
            <p:nvPr/>
          </p:nvSpPr>
          <p:spPr bwMode="auto">
            <a:xfrm>
              <a:off x="-1116632" y="1656427"/>
              <a:ext cx="655638" cy="325076"/>
            </a:xfrm>
            <a:prstGeom prst="roundRect">
              <a:avLst/>
            </a:prstGeom>
            <a:solidFill>
              <a:srgbClr val="000000">
                <a:alpha val="80000"/>
              </a:srgbClr>
            </a:solidFill>
            <a:ln w="6350">
              <a:solidFill>
                <a:srgbClr val="FFFFFF"/>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sz="4800" dirty="0">
                <a:solidFill>
                  <a:srgbClr val="000000"/>
                </a:solidFill>
                <a:effectLst>
                  <a:outerShdw blurRad="38100" dist="38100" dir="2700000" algn="tl">
                    <a:srgbClr val="000000">
                      <a:alpha val="43137"/>
                    </a:srgbClr>
                  </a:outerShdw>
                </a:effectLst>
              </a:endParaRPr>
            </a:p>
          </p:txBody>
        </p:sp>
        <p:sp>
          <p:nvSpPr>
            <p:cNvPr id="6" name="Rectangle 51"/>
            <p:cNvSpPr>
              <a:spLocks noChangeArrowheads="1"/>
            </p:cNvSpPr>
            <p:nvPr/>
          </p:nvSpPr>
          <p:spPr bwMode="auto">
            <a:xfrm>
              <a:off x="-1105556" y="1613387"/>
              <a:ext cx="686923" cy="421141"/>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ja-JP" altLang="en-US" sz="4800" dirty="0" smtClean="0">
                  <a:solidFill>
                    <a:srgbClr val="FF9999"/>
                  </a:solidFill>
                  <a:sym typeface="Wingdings" panose="05000000000000000000" pitchFamily="2" charset="2"/>
                </a:rPr>
                <a:t>補足</a:t>
              </a:r>
              <a:endParaRPr lang="en-US" altLang="ja-JP" sz="4800" dirty="0" smtClean="0">
                <a:solidFill>
                  <a:srgbClr val="FF9999"/>
                </a:solidFill>
                <a:sym typeface="Wingdings" panose="05000000000000000000" pitchFamily="2" charset="2"/>
              </a:endParaRPr>
            </a:p>
          </p:txBody>
        </p:sp>
      </p:grpSp>
    </p:spTree>
    <p:extLst>
      <p:ext uri="{BB962C8B-B14F-4D97-AF65-F5344CB8AC3E}">
        <p14:creationId xmlns:p14="http://schemas.microsoft.com/office/powerpoint/2010/main" val="627115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10"/>
          </p:nvPr>
        </p:nvSpPr>
        <p:spPr/>
        <p:txBody>
          <a:bodyPr/>
          <a:lstStyle/>
          <a:p>
            <a:pPr>
              <a:defRPr/>
            </a:pPr>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pic>
        <p:nvPicPr>
          <p:cNvPr id="3" name="図 2"/>
          <p:cNvPicPr>
            <a:picLocks noChangeAspect="1"/>
          </p:cNvPicPr>
          <p:nvPr/>
        </p:nvPicPr>
        <p:blipFill>
          <a:blip r:embed="rId2"/>
          <a:stretch>
            <a:fillRect/>
          </a:stretch>
        </p:blipFill>
        <p:spPr>
          <a:xfrm>
            <a:off x="0" y="0"/>
            <a:ext cx="9129756" cy="6858000"/>
          </a:xfrm>
          <a:prstGeom prst="rect">
            <a:avLst/>
          </a:prstGeom>
        </p:spPr>
      </p:pic>
      <p:grpSp>
        <p:nvGrpSpPr>
          <p:cNvPr id="4" name="グループ化 3"/>
          <p:cNvGrpSpPr/>
          <p:nvPr/>
        </p:nvGrpSpPr>
        <p:grpSpPr>
          <a:xfrm rot="672576">
            <a:off x="7660249" y="-29039"/>
            <a:ext cx="1510627" cy="978730"/>
            <a:chOff x="-1116632" y="1613387"/>
            <a:chExt cx="697999" cy="421141"/>
          </a:xfrm>
        </p:grpSpPr>
        <p:sp>
          <p:nvSpPr>
            <p:cNvPr id="5" name="角丸四角形 4"/>
            <p:cNvSpPr/>
            <p:nvPr/>
          </p:nvSpPr>
          <p:spPr bwMode="auto">
            <a:xfrm>
              <a:off x="-1116632" y="1656427"/>
              <a:ext cx="655638" cy="325076"/>
            </a:xfrm>
            <a:prstGeom prst="roundRect">
              <a:avLst/>
            </a:prstGeom>
            <a:solidFill>
              <a:srgbClr val="000000">
                <a:alpha val="80000"/>
              </a:srgbClr>
            </a:solidFill>
            <a:ln w="6350">
              <a:solidFill>
                <a:srgbClr val="FFFFFF"/>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pPr>
              <a:endParaRPr lang="ja-JP" altLang="en-US" sz="4800" dirty="0">
                <a:solidFill>
                  <a:srgbClr val="000000"/>
                </a:solidFill>
                <a:effectLst>
                  <a:outerShdw blurRad="38100" dist="38100" dir="2700000" algn="tl">
                    <a:srgbClr val="000000">
                      <a:alpha val="43137"/>
                    </a:srgbClr>
                  </a:outerShdw>
                </a:effectLst>
              </a:endParaRPr>
            </a:p>
          </p:txBody>
        </p:sp>
        <p:sp>
          <p:nvSpPr>
            <p:cNvPr id="6" name="Rectangle 51"/>
            <p:cNvSpPr>
              <a:spLocks noChangeArrowheads="1"/>
            </p:cNvSpPr>
            <p:nvPr/>
          </p:nvSpPr>
          <p:spPr bwMode="auto">
            <a:xfrm>
              <a:off x="-1105556" y="1613387"/>
              <a:ext cx="686923" cy="421141"/>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ja-JP" altLang="en-US" sz="4800" dirty="0" smtClean="0">
                  <a:solidFill>
                    <a:srgbClr val="FF9999"/>
                  </a:solidFill>
                  <a:sym typeface="Wingdings" panose="05000000000000000000" pitchFamily="2" charset="2"/>
                </a:rPr>
                <a:t>補足</a:t>
              </a:r>
              <a:endParaRPr lang="en-US" altLang="ja-JP" sz="4800" dirty="0" smtClean="0">
                <a:solidFill>
                  <a:srgbClr val="FF9999"/>
                </a:solidFill>
                <a:sym typeface="Wingdings" panose="05000000000000000000" pitchFamily="2" charset="2"/>
              </a:endParaRPr>
            </a:p>
          </p:txBody>
        </p:sp>
      </p:grpSp>
    </p:spTree>
    <p:extLst>
      <p:ext uri="{BB962C8B-B14F-4D97-AF65-F5344CB8AC3E}">
        <p14:creationId xmlns:p14="http://schemas.microsoft.com/office/powerpoint/2010/main" val="22274663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p:txBody>
          <a:bodyPr>
            <a:noAutofit/>
          </a:bodyPr>
          <a:lstStyle/>
          <a:p>
            <a:r>
              <a:rPr lang="ja-JP" altLang="en-US" dirty="0" smtClean="0"/>
              <a:t>受動</a:t>
            </a:r>
            <a:r>
              <a:rPr lang="ja-JP" altLang="en-US" dirty="0"/>
              <a:t>安定姿勢のため</a:t>
            </a:r>
            <a:r>
              <a:rPr lang="ja-JP" altLang="en-US" dirty="0" smtClean="0"/>
              <a:t>の検討</a:t>
            </a:r>
            <a:endParaRPr lang="ja-JP" altLang="en-US" dirty="0"/>
          </a:p>
        </p:txBody>
      </p:sp>
      <p:sp>
        <p:nvSpPr>
          <p:cNvPr id="29" name="フッター プレースホルダ 3"/>
          <p:cNvSpPr>
            <a:spLocks noGrp="1"/>
          </p:cNvSpPr>
          <p:nvPr>
            <p:ph type="ftr" sz="quarter" idx="10"/>
          </p:nvPr>
        </p:nvSpPr>
        <p:spPr/>
        <p:txBody>
          <a:bodyPr>
            <a:noAutofit/>
          </a:bodyPr>
          <a:lstStyle/>
          <a:p>
            <a:r>
              <a:rPr lang="en-US" altLang="ja-JP" smtClean="0">
                <a:latin typeface="Tahoma" pitchFamily="34" charset="0"/>
              </a:rPr>
              <a:t>10th International LISA Symposium</a:t>
            </a:r>
            <a:r>
              <a:rPr lang="ja-JP" altLang="en-US" smtClean="0">
                <a:latin typeface="Tahoma" pitchFamily="34" charset="0"/>
              </a:rPr>
              <a:t>　</a:t>
            </a:r>
            <a:r>
              <a:rPr lang="en-US" altLang="ja-JP" smtClean="0">
                <a:latin typeface="Tahoma" pitchFamily="34" charset="0"/>
              </a:rPr>
              <a:t>(May 19th, 2014, Florida, USA)</a:t>
            </a:r>
            <a:endParaRPr lang="en-US" altLang="ja-JP" dirty="0">
              <a:latin typeface="Tahoma" pitchFamily="34" charset="0"/>
            </a:endParaRPr>
          </a:p>
        </p:txBody>
      </p:sp>
      <p:sp>
        <p:nvSpPr>
          <p:cNvPr id="10" name="Rectangle 51"/>
          <p:cNvSpPr>
            <a:spLocks noChangeArrowheads="1"/>
          </p:cNvSpPr>
          <p:nvPr/>
        </p:nvSpPr>
        <p:spPr bwMode="auto">
          <a:xfrm>
            <a:off x="251520" y="908720"/>
            <a:ext cx="8296817" cy="2308324"/>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・衛星構造のオプション案の検討</a:t>
            </a:r>
            <a:endPar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endParaRPr>
          </a:p>
          <a:p>
            <a:pPr algn="l">
              <a:lnSpc>
                <a:spcPct val="120000"/>
              </a:lnSpc>
              <a:buClr>
                <a:srgbClr val="003366"/>
              </a:buClr>
              <a:buSzPct val="70000"/>
              <a:buFontTx/>
              <a:buNone/>
            </a:pP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　 問題</a:t>
            </a:r>
            <a:r>
              <a:rPr lang="ja-JP" altLang="en-US" sz="2000" dirty="0">
                <a:solidFill>
                  <a:srgbClr val="FFFFFF"/>
                </a:solidFill>
                <a:effectLst>
                  <a:outerShdw blurRad="38100" dist="38100" dir="2700000" algn="tl">
                    <a:srgbClr val="000000">
                      <a:alpha val="43137"/>
                    </a:srgbClr>
                  </a:outerShdw>
                </a:effectLst>
                <a:sym typeface="Wingdings" panose="05000000000000000000" pitchFamily="2" charset="2"/>
              </a:rPr>
              <a:t>意識</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衛星構造</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特に</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SAP)</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の共振など剛性を高めた構成の検討</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a:t>
            </a:r>
          </a:p>
          <a:p>
            <a:pPr algn="l">
              <a:lnSpc>
                <a:spcPct val="120000"/>
              </a:lnSpc>
              <a:buClr>
                <a:srgbClr val="003366"/>
              </a:buClr>
              <a:buSzPct val="70000"/>
              <a:buFontTx/>
              <a:buNone/>
            </a:pPr>
            <a:r>
              <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従来は衛星バスの制約から検討外であったが、ミッションの</a:t>
            </a:r>
            <a:endPar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endParaRPr>
          </a:p>
          <a:p>
            <a:pPr algn="l">
              <a:lnSpc>
                <a:spcPct val="120000"/>
              </a:lnSpc>
              <a:buClr>
                <a:srgbClr val="003366"/>
              </a:buClr>
              <a:buSzPct val="70000"/>
              <a:buFontTx/>
              <a:buNone/>
            </a:pPr>
            <a:r>
              <a:rPr lang="ja-JP" altLang="en-US" sz="2000" dirty="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　　　　　　　　枠組み変更に伴い検討を開始</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p>
          <a:p>
            <a:pPr algn="l">
              <a:lnSpc>
                <a:spcPct val="120000"/>
              </a:lnSpc>
              <a:buClr>
                <a:srgbClr val="003366"/>
              </a:buClr>
              <a:buSzPct val="70000"/>
              <a:buFontTx/>
              <a:buNone/>
            </a:pPr>
            <a:r>
              <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(SE</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室との相談でも</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encourage</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された</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a:t>
            </a:r>
          </a:p>
          <a:p>
            <a:pPr algn="l">
              <a:lnSpc>
                <a:spcPct val="120000"/>
              </a:lnSpc>
              <a:buClr>
                <a:srgbClr val="003366"/>
              </a:buClr>
              <a:buSzPct val="70000"/>
              <a:buFontTx/>
              <a:buNone/>
            </a:pPr>
            <a:r>
              <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endPar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endParaRPr>
          </a:p>
        </p:txBody>
      </p:sp>
      <p:pic>
        <p:nvPicPr>
          <p:cNvPr id="2" name="図 1"/>
          <p:cNvPicPr>
            <a:picLocks noChangeAspect="1"/>
          </p:cNvPicPr>
          <p:nvPr/>
        </p:nvPicPr>
        <p:blipFill>
          <a:blip r:embed="rId3"/>
          <a:stretch>
            <a:fillRect/>
          </a:stretch>
        </p:blipFill>
        <p:spPr>
          <a:xfrm>
            <a:off x="5686767" y="3268680"/>
            <a:ext cx="3214679" cy="2928020"/>
          </a:xfrm>
          <a:prstGeom prst="rect">
            <a:avLst/>
          </a:prstGeom>
        </p:spPr>
      </p:pic>
      <p:sp>
        <p:nvSpPr>
          <p:cNvPr id="7" name="Rectangle 51"/>
          <p:cNvSpPr>
            <a:spLocks noChangeArrowheads="1"/>
          </p:cNvSpPr>
          <p:nvPr/>
        </p:nvSpPr>
        <p:spPr bwMode="auto">
          <a:xfrm>
            <a:off x="539552" y="2924944"/>
            <a:ext cx="5293945" cy="3416320"/>
          </a:xfrm>
          <a:prstGeom prst="rect">
            <a:avLst/>
          </a:prstGeom>
          <a:noFill/>
          <a:ln w="15875">
            <a:noFill/>
            <a:miter lim="800000"/>
            <a:headEnd/>
            <a:tailEnd/>
          </a:ln>
          <a:effectLst/>
        </p:spPr>
        <p:txBody>
          <a:bodyPr wrap="square">
            <a:spAutoFit/>
          </a:bodyPr>
          <a:lstStyle/>
          <a:p>
            <a:pPr algn="l">
              <a:lnSpc>
                <a:spcPct val="120000"/>
              </a:lnSpc>
              <a:buClr>
                <a:srgbClr val="003366"/>
              </a:buClr>
              <a:buSzPct val="70000"/>
              <a:buFontTx/>
              <a:buNone/>
            </a:pP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結果</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成立する可能性があることを示唆</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p>
          <a:p>
            <a:pPr algn="l">
              <a:lnSpc>
                <a:spcPct val="120000"/>
              </a:lnSpc>
              <a:buClr>
                <a:srgbClr val="003366"/>
              </a:buClr>
              <a:buSzPct val="70000"/>
              <a:buFontTx/>
              <a:buNone/>
            </a:pPr>
            <a:r>
              <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最低共振周波数</a:t>
            </a:r>
            <a:endPar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endParaRPr>
          </a:p>
          <a:p>
            <a:pPr algn="l">
              <a:lnSpc>
                <a:spcPct val="120000"/>
              </a:lnSpc>
              <a:buClr>
                <a:srgbClr val="003366"/>
              </a:buClr>
              <a:buSzPct val="70000"/>
              <a:buFontTx/>
              <a:buNone/>
            </a:pPr>
            <a:r>
              <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従来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1~2Hz 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今回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26.8 Hz</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に向上</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a:t>
            </a:r>
          </a:p>
          <a:p>
            <a:pPr algn="l">
              <a:lnSpc>
                <a:spcPct val="120000"/>
              </a:lnSpc>
              <a:buClr>
                <a:srgbClr val="003366"/>
              </a:buClr>
              <a:buSzPct val="70000"/>
              <a:buFontTx/>
              <a:buNone/>
            </a:pPr>
            <a:r>
              <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質量評価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これまでとほぼ同等</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a:t>
            </a:r>
          </a:p>
          <a:p>
            <a:pPr algn="l">
              <a:lnSpc>
                <a:spcPct val="120000"/>
              </a:lnSpc>
              <a:buClr>
                <a:srgbClr val="003366"/>
              </a:buClr>
              <a:buSzPct val="70000"/>
              <a:buFontTx/>
              <a:buNone/>
            </a:pPr>
            <a:r>
              <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 SAP</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面積 従来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4.3 m</a:t>
            </a:r>
            <a:r>
              <a:rPr lang="en-US" altLang="ja-JP" sz="2000" baseline="30000" dirty="0" smtClean="0">
                <a:solidFill>
                  <a:srgbClr val="FFFFFF"/>
                </a:solidFill>
                <a:effectLst>
                  <a:outerShdw blurRad="38100" dist="38100" dir="2700000" algn="tl">
                    <a:srgbClr val="000000">
                      <a:alpha val="43137"/>
                    </a:srgbClr>
                  </a:outerShdw>
                </a:effectLst>
                <a:sym typeface="Wingdings" panose="05000000000000000000" pitchFamily="2" charset="2"/>
              </a:rPr>
              <a:t>2</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 2.8 m</a:t>
            </a:r>
            <a:r>
              <a:rPr lang="en-US" altLang="ja-JP" sz="2000" baseline="30000" dirty="0" smtClean="0">
                <a:solidFill>
                  <a:srgbClr val="FFFFFF"/>
                </a:solidFill>
                <a:effectLst>
                  <a:outerShdw blurRad="38100" dist="38100" dir="2700000" algn="tl">
                    <a:srgbClr val="000000">
                      <a:alpha val="43137"/>
                    </a:srgbClr>
                  </a:outerShdw>
                </a:effectLst>
                <a:sym typeface="Wingdings" panose="05000000000000000000" pitchFamily="2" charset="2"/>
              </a:rPr>
              <a:t>2</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a:t>
            </a:r>
            <a:endPar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endParaRPr>
          </a:p>
          <a:p>
            <a:pPr algn="l">
              <a:lnSpc>
                <a:spcPct val="120000"/>
              </a:lnSpc>
              <a:buClr>
                <a:srgbClr val="003366"/>
              </a:buClr>
              <a:buSzPct val="70000"/>
              <a:buFontTx/>
              <a:buNone/>
            </a:pP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要検討事項</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p>
          <a:p>
            <a:pPr algn="l">
              <a:lnSpc>
                <a:spcPct val="120000"/>
              </a:lnSpc>
              <a:buClr>
                <a:srgbClr val="003366"/>
              </a:buClr>
              <a:buSzPct val="70000"/>
              <a:buFontTx/>
              <a:buNone/>
            </a:pPr>
            <a:r>
              <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搭載機器配置</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質量バランス</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電力</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a:t>
            </a:r>
          </a:p>
          <a:p>
            <a:pPr algn="l">
              <a:lnSpc>
                <a:spcPct val="120000"/>
              </a:lnSpc>
              <a:buClr>
                <a:srgbClr val="003366"/>
              </a:buClr>
              <a:buSzPct val="70000"/>
              <a:buFontTx/>
              <a:buNone/>
            </a:pPr>
            <a:r>
              <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排熱面設定</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ミッションスラスタ配置</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a:t>
            </a:r>
          </a:p>
          <a:p>
            <a:pPr algn="l">
              <a:lnSpc>
                <a:spcPct val="120000"/>
              </a:lnSpc>
              <a:buClr>
                <a:srgbClr val="003366"/>
              </a:buClr>
              <a:buSzPct val="70000"/>
              <a:buFontTx/>
              <a:buNone/>
            </a:pPr>
            <a:r>
              <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rPr>
              <a:t> </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受動姿勢安定</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コスト</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r>
              <a:rPr lang="ja-JP" altLang="en-US" sz="2000" dirty="0" smtClean="0">
                <a:solidFill>
                  <a:srgbClr val="FFFFFF"/>
                </a:solidFill>
                <a:effectLst>
                  <a:outerShdw blurRad="38100" dist="38100" dir="2700000" algn="tl">
                    <a:srgbClr val="000000">
                      <a:alpha val="43137"/>
                    </a:srgbClr>
                  </a:outerShdw>
                </a:effectLst>
                <a:sym typeface="Wingdings" panose="05000000000000000000" pitchFamily="2" charset="2"/>
              </a:rPr>
              <a:t>など</a:t>
            </a:r>
            <a:r>
              <a:rPr lang="en-US" altLang="ja-JP" sz="2000" dirty="0" smtClean="0">
                <a:solidFill>
                  <a:srgbClr val="FFFFFF"/>
                </a:solidFill>
                <a:effectLst>
                  <a:outerShdw blurRad="38100" dist="38100" dir="2700000" algn="tl">
                    <a:srgbClr val="000000">
                      <a:alpha val="43137"/>
                    </a:srgbClr>
                  </a:outerShdw>
                </a:effectLst>
                <a:sym typeface="Wingdings" panose="05000000000000000000" pitchFamily="2" charset="2"/>
              </a:rPr>
              <a:t>.              </a:t>
            </a:r>
            <a:endParaRPr lang="en-US" altLang="ja-JP" sz="2000" dirty="0">
              <a:solidFill>
                <a:srgbClr val="FFFFFF"/>
              </a:solidFill>
              <a:effectLst>
                <a:outerShdw blurRad="38100" dist="38100" dir="2700000" algn="tl">
                  <a:srgbClr val="000000">
                    <a:alpha val="43137"/>
                  </a:srgbClr>
                </a:outerShdw>
              </a:effectLst>
              <a:sym typeface="Wingdings" panose="05000000000000000000" pitchFamily="2" charset="2"/>
            </a:endParaRPr>
          </a:p>
        </p:txBody>
      </p:sp>
    </p:spTree>
    <p:extLst>
      <p:ext uri="{BB962C8B-B14F-4D97-AF65-F5344CB8AC3E}">
        <p14:creationId xmlns:p14="http://schemas.microsoft.com/office/powerpoint/2010/main" val="3635670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AutoShape 2"/>
          <p:cNvSpPr>
            <a:spLocks noChangeArrowheads="1"/>
          </p:cNvSpPr>
          <p:nvPr/>
        </p:nvSpPr>
        <p:spPr bwMode="auto">
          <a:xfrm>
            <a:off x="715935" y="1860537"/>
            <a:ext cx="3638579" cy="2432559"/>
          </a:xfrm>
          <a:prstGeom prst="roundRect">
            <a:avLst>
              <a:gd name="adj" fmla="val 6731"/>
            </a:avLst>
          </a:prstGeom>
          <a:solidFill>
            <a:srgbClr val="99CCFF">
              <a:alpha val="10000"/>
            </a:srgbClr>
          </a:solidFill>
          <a:ln w="15875">
            <a:noFill/>
            <a:round/>
            <a:headEnd/>
            <a:tailEnd/>
          </a:ln>
          <a:effectLst/>
        </p:spPr>
        <p:txBody>
          <a:bodyPr anchor="ctr">
            <a:noAutofit/>
          </a:bodyPr>
          <a:lstStyle/>
          <a:p>
            <a:endParaRPr lang="ja-JP" altLang="en-US" dirty="0"/>
          </a:p>
        </p:txBody>
      </p:sp>
      <p:grpSp>
        <p:nvGrpSpPr>
          <p:cNvPr id="19" name="グループ化 31"/>
          <p:cNvGrpSpPr>
            <a:grpSpLocks noChangeAspect="1"/>
          </p:cNvGrpSpPr>
          <p:nvPr/>
        </p:nvGrpSpPr>
        <p:grpSpPr>
          <a:xfrm>
            <a:off x="4429124" y="3602341"/>
            <a:ext cx="4429156" cy="2898493"/>
            <a:chOff x="3618423" y="3000372"/>
            <a:chExt cx="5239857" cy="3429024"/>
          </a:xfrm>
        </p:grpSpPr>
        <p:pic>
          <p:nvPicPr>
            <p:cNvPr id="20" name="Picture 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618423" y="3000372"/>
              <a:ext cx="5239857" cy="3429024"/>
            </a:xfrm>
            <a:prstGeom prst="rect">
              <a:avLst/>
            </a:prstGeom>
            <a:noFill/>
            <a:ln w="9525">
              <a:noFill/>
              <a:miter lim="800000"/>
              <a:headEnd/>
              <a:tailEnd/>
            </a:ln>
            <a:effectLst/>
          </p:spPr>
        </p:pic>
        <p:sp>
          <p:nvSpPr>
            <p:cNvPr id="21" name="Rectangle 10"/>
            <p:cNvSpPr>
              <a:spLocks noChangeArrowheads="1"/>
            </p:cNvSpPr>
            <p:nvPr/>
          </p:nvSpPr>
          <p:spPr bwMode="auto">
            <a:xfrm>
              <a:off x="6072198" y="4171249"/>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NGC6441</a:t>
              </a:r>
            </a:p>
          </p:txBody>
        </p:sp>
        <p:sp>
          <p:nvSpPr>
            <p:cNvPr id="23" name="Rectangle 10"/>
            <p:cNvSpPr>
              <a:spLocks noChangeArrowheads="1"/>
            </p:cNvSpPr>
            <p:nvPr/>
          </p:nvSpPr>
          <p:spPr bwMode="auto">
            <a:xfrm>
              <a:off x="5429256" y="4622254"/>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NGC6256</a:t>
              </a:r>
            </a:p>
          </p:txBody>
        </p:sp>
        <p:sp>
          <p:nvSpPr>
            <p:cNvPr id="24" name="Rectangle 10"/>
            <p:cNvSpPr>
              <a:spLocks noChangeArrowheads="1"/>
            </p:cNvSpPr>
            <p:nvPr/>
          </p:nvSpPr>
          <p:spPr bwMode="auto">
            <a:xfrm>
              <a:off x="5500694" y="3143248"/>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NGC7078</a:t>
              </a:r>
            </a:p>
          </p:txBody>
        </p:sp>
        <p:sp>
          <p:nvSpPr>
            <p:cNvPr id="25" name="Rectangle 10"/>
            <p:cNvSpPr>
              <a:spLocks noChangeArrowheads="1"/>
            </p:cNvSpPr>
            <p:nvPr/>
          </p:nvSpPr>
          <p:spPr bwMode="auto">
            <a:xfrm>
              <a:off x="4500562" y="3286124"/>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NGC7093</a:t>
              </a:r>
            </a:p>
          </p:txBody>
        </p:sp>
        <p:sp>
          <p:nvSpPr>
            <p:cNvPr id="26" name="Rectangle 10"/>
            <p:cNvSpPr>
              <a:spLocks noChangeArrowheads="1"/>
            </p:cNvSpPr>
            <p:nvPr/>
          </p:nvSpPr>
          <p:spPr bwMode="auto">
            <a:xfrm>
              <a:off x="4643438" y="4429132"/>
              <a:ext cx="1357322" cy="261610"/>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FFFFFF"/>
                  </a:solidFill>
                  <a:latin typeface="Tahoma" pitchFamily="34" charset="0"/>
                </a:rPr>
                <a:t>NGC104</a:t>
              </a:r>
            </a:p>
          </p:txBody>
        </p:sp>
        <p:cxnSp>
          <p:nvCxnSpPr>
            <p:cNvPr id="27" name="直線コネクタ 26"/>
            <p:cNvCxnSpPr/>
            <p:nvPr/>
          </p:nvCxnSpPr>
          <p:spPr bwMode="auto">
            <a:xfrm>
              <a:off x="6072198" y="4071942"/>
              <a:ext cx="214314" cy="142876"/>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28" name="直線コネクタ 27"/>
            <p:cNvCxnSpPr/>
            <p:nvPr/>
          </p:nvCxnSpPr>
          <p:spPr bwMode="auto">
            <a:xfrm rot="16200000" flipH="1">
              <a:off x="5464975" y="4321975"/>
              <a:ext cx="357190" cy="285752"/>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29" name="直線コネクタ 28"/>
            <p:cNvCxnSpPr>
              <a:endCxn id="25" idx="3"/>
            </p:cNvCxnSpPr>
            <p:nvPr/>
          </p:nvCxnSpPr>
          <p:spPr bwMode="auto">
            <a:xfrm rot="5400000" flipH="1" flipV="1">
              <a:off x="5351782" y="3494404"/>
              <a:ext cx="583576" cy="428627"/>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30" name="直線コネクタ 29"/>
            <p:cNvCxnSpPr/>
            <p:nvPr/>
          </p:nvCxnSpPr>
          <p:spPr bwMode="auto">
            <a:xfrm rot="16200000" flipV="1">
              <a:off x="4929190" y="3643314"/>
              <a:ext cx="428628" cy="285752"/>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cxnSp>
          <p:nvCxnSpPr>
            <p:cNvPr id="31" name="直線コネクタ 30"/>
            <p:cNvCxnSpPr/>
            <p:nvPr/>
          </p:nvCxnSpPr>
          <p:spPr bwMode="auto">
            <a:xfrm>
              <a:off x="4500562" y="4500570"/>
              <a:ext cx="214314" cy="71438"/>
            </a:xfrm>
            <a:prstGeom prst="line">
              <a:avLst/>
            </a:prstGeom>
            <a:solidFill>
              <a:srgbClr val="FAFFC9">
                <a:alpha val="50000"/>
              </a:srgbClr>
            </a:solidFill>
            <a:ln w="25400" cap="flat" cmpd="sng" algn="ctr">
              <a:solidFill>
                <a:srgbClr val="FFFFFF"/>
              </a:solidFill>
              <a:prstDash val="solid"/>
              <a:round/>
              <a:headEnd type="arrow" w="med" len="med"/>
              <a:tailEnd type="none" w="med" len="med"/>
            </a:ln>
            <a:effectLst/>
          </p:spPr>
        </p:cxnSp>
      </p:grpSp>
      <p:sp>
        <p:nvSpPr>
          <p:cNvPr id="771077" name="Rectangle 5"/>
          <p:cNvSpPr>
            <a:spLocks noGrp="1" noChangeArrowheads="1"/>
          </p:cNvSpPr>
          <p:nvPr>
            <p:ph type="title"/>
          </p:nvPr>
        </p:nvSpPr>
        <p:spPr/>
        <p:txBody>
          <a:bodyPr/>
          <a:lstStyle/>
          <a:p>
            <a:r>
              <a:rPr lang="en-US" altLang="ja-JP" dirty="0" smtClean="0"/>
              <a:t>GW target of DPF</a:t>
            </a:r>
            <a:endParaRPr lang="ja-JP" altLang="en-US" dirty="0"/>
          </a:p>
        </p:txBody>
      </p:sp>
      <p:sp>
        <p:nvSpPr>
          <p:cNvPr id="22" name="フッター プレースホルダ 3"/>
          <p:cNvSpPr>
            <a:spLocks noGrp="1"/>
          </p:cNvSpPr>
          <p:nvPr>
            <p:ph type="ftr" sz="quarter" idx="10"/>
          </p:nvPr>
        </p:nvSpPr>
        <p:spPr/>
        <p:txBody>
          <a:bodyPr/>
          <a:lstStyle/>
          <a:p>
            <a:r>
              <a:rPr lang="en-US" altLang="zh-CN" smtClean="0"/>
              <a:t>10th International LISA Symposium</a:t>
            </a:r>
            <a:r>
              <a:rPr lang="zh-CN" altLang="en-US" smtClean="0"/>
              <a:t>　</a:t>
            </a:r>
            <a:r>
              <a:rPr lang="en-US" altLang="zh-CN" smtClean="0"/>
              <a:t>(May 19th, 2014, Florida, USA)</a:t>
            </a:r>
            <a:endParaRPr lang="en-US" altLang="ja-JP" dirty="0"/>
          </a:p>
        </p:txBody>
      </p:sp>
      <p:sp>
        <p:nvSpPr>
          <p:cNvPr id="771090" name="Rectangle 18"/>
          <p:cNvSpPr>
            <a:spLocks noChangeArrowheads="1"/>
          </p:cNvSpPr>
          <p:nvPr/>
        </p:nvSpPr>
        <p:spPr bwMode="auto">
          <a:xfrm>
            <a:off x="844672" y="3585210"/>
            <a:ext cx="3943352" cy="707886"/>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b="1" dirty="0" smtClean="0">
                <a:solidFill>
                  <a:srgbClr val="DDDDDD"/>
                </a:solidFill>
                <a:latin typeface="Tahoma" pitchFamily="34" charset="0"/>
                <a:ea typeface="HGP創英角ｺﾞｼｯｸUB" pitchFamily="50" charset="-128"/>
              </a:rPr>
              <a:t>Observable range</a:t>
            </a:r>
            <a:r>
              <a:rPr lang="en-US" altLang="ja-JP" sz="2000" b="1" dirty="0" smtClean="0">
                <a:solidFill>
                  <a:srgbClr val="DDDDDD"/>
                </a:solidFill>
              </a:rPr>
              <a:t> covers</a:t>
            </a:r>
            <a:endParaRPr lang="en-US" altLang="ja-JP" sz="2000" b="1" dirty="0" smtClean="0">
              <a:solidFill>
                <a:srgbClr val="DDDDDD"/>
              </a:solidFill>
              <a:latin typeface="Tahoma" pitchFamily="34" charset="0"/>
              <a:ea typeface="HGP創英角ｺﾞｼｯｸUB" pitchFamily="50" charset="-128"/>
            </a:endParaRPr>
          </a:p>
          <a:p>
            <a:pPr algn="l">
              <a:buClr>
                <a:schemeClr val="accent2"/>
              </a:buClr>
              <a:buSzPct val="70000"/>
              <a:buFont typeface="Wingdings" pitchFamily="2" charset="2"/>
              <a:buNone/>
            </a:pPr>
            <a:r>
              <a:rPr lang="en-US" altLang="ja-JP" sz="2000" b="1" dirty="0" smtClean="0">
                <a:solidFill>
                  <a:srgbClr val="DDDDDD"/>
                </a:solidFill>
              </a:rPr>
              <a:t>        </a:t>
            </a:r>
            <a:r>
              <a:rPr lang="en-US" altLang="ja-JP" sz="2000" b="1" dirty="0" smtClean="0">
                <a:solidFill>
                  <a:srgbClr val="FFCCCC"/>
                </a:solidFill>
                <a:latin typeface="Tahoma" pitchFamily="34" charset="0"/>
                <a:ea typeface="HGP創英角ｺﾞｼｯｸUB" pitchFamily="50" charset="-128"/>
              </a:rPr>
              <a:t>our Galaxy</a:t>
            </a:r>
            <a:r>
              <a:rPr lang="ja-JP" altLang="en-US" sz="2000" b="1" dirty="0" smtClean="0">
                <a:solidFill>
                  <a:srgbClr val="FFCCCC"/>
                </a:solidFill>
              </a:rPr>
              <a:t> </a:t>
            </a:r>
            <a:r>
              <a:rPr lang="en-US" altLang="ja-JP" sz="1800" b="1" dirty="0" smtClean="0">
                <a:solidFill>
                  <a:srgbClr val="DDDDDD"/>
                </a:solidFill>
                <a:latin typeface="Tahoma" pitchFamily="34" charset="0"/>
                <a:ea typeface="HGP創英角ｺﾞｼｯｸUB" pitchFamily="50" charset="-128"/>
              </a:rPr>
              <a:t>(SNR~5 </a:t>
            </a:r>
            <a:r>
              <a:rPr lang="en-US" altLang="ja-JP" sz="1800" b="1" dirty="0" smtClean="0">
                <a:solidFill>
                  <a:srgbClr val="DDDDDD"/>
                </a:solidFill>
              </a:rPr>
              <a:t>)</a:t>
            </a:r>
            <a:endParaRPr lang="ja-JP" altLang="en-US" sz="1800" b="1" dirty="0">
              <a:solidFill>
                <a:srgbClr val="DDDDDD"/>
              </a:solidFill>
              <a:latin typeface="Tahoma" pitchFamily="34" charset="0"/>
              <a:ea typeface="HGP創英角ｺﾞｼｯｸUB" pitchFamily="50" charset="-128"/>
            </a:endParaRPr>
          </a:p>
        </p:txBody>
      </p:sp>
      <p:sp>
        <p:nvSpPr>
          <p:cNvPr id="771080" name="Rectangle 8"/>
          <p:cNvSpPr>
            <a:spLocks noChangeArrowheads="1"/>
          </p:cNvSpPr>
          <p:nvPr/>
        </p:nvSpPr>
        <p:spPr bwMode="auto">
          <a:xfrm>
            <a:off x="715935" y="1857364"/>
            <a:ext cx="3657600" cy="400110"/>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2000" b="1" dirty="0" smtClean="0">
                <a:solidFill>
                  <a:srgbClr val="F8F8F8"/>
                </a:solidFill>
                <a:latin typeface="Tahoma" pitchFamily="34" charset="0"/>
                <a:ea typeface="HGP創英角ｺﾞｼｯｸUB" pitchFamily="50" charset="-128"/>
              </a:rPr>
              <a:t>IMBH inspiral and merger</a:t>
            </a:r>
            <a:endParaRPr lang="ja-JP" altLang="en-US" sz="2000" b="1" dirty="0">
              <a:solidFill>
                <a:srgbClr val="F8F8F8"/>
              </a:solidFill>
              <a:latin typeface="Tahoma" pitchFamily="34" charset="0"/>
              <a:ea typeface="HGP創英角ｺﾞｼｯｸUB" pitchFamily="50" charset="-128"/>
            </a:endParaRPr>
          </a:p>
        </p:txBody>
      </p:sp>
      <p:sp>
        <p:nvSpPr>
          <p:cNvPr id="771087" name="Rectangle 15"/>
          <p:cNvSpPr>
            <a:spLocks noChangeArrowheads="1"/>
          </p:cNvSpPr>
          <p:nvPr/>
        </p:nvSpPr>
        <p:spPr bwMode="auto">
          <a:xfrm>
            <a:off x="1052250" y="3068960"/>
            <a:ext cx="3591758"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DDDDDD"/>
                </a:solidFill>
              </a:rPr>
              <a:t>Obs. Duration</a:t>
            </a:r>
            <a:r>
              <a:rPr lang="ja-JP" altLang="en-US" sz="2000" dirty="0" smtClean="0">
                <a:solidFill>
                  <a:srgbClr val="DDDDDD"/>
                </a:solidFill>
              </a:rPr>
              <a:t> </a:t>
            </a:r>
            <a:r>
              <a:rPr lang="en-US" altLang="ja-JP" sz="2000" dirty="0" smtClean="0">
                <a:solidFill>
                  <a:srgbClr val="DDDDDD"/>
                </a:solidFill>
              </a:rPr>
              <a:t>(~1000sec)</a:t>
            </a:r>
            <a:endParaRPr lang="en-US" altLang="ja-JP" sz="2000" dirty="0">
              <a:solidFill>
                <a:srgbClr val="DDDDDD"/>
              </a:solidFill>
            </a:endParaRPr>
          </a:p>
        </p:txBody>
      </p:sp>
      <p:sp>
        <p:nvSpPr>
          <p:cNvPr id="771092" name="Rectangle 20"/>
          <p:cNvSpPr>
            <a:spLocks noChangeArrowheads="1"/>
          </p:cNvSpPr>
          <p:nvPr/>
        </p:nvSpPr>
        <p:spPr bwMode="auto">
          <a:xfrm>
            <a:off x="969964" y="2276872"/>
            <a:ext cx="3384550" cy="769441"/>
          </a:xfrm>
          <a:prstGeom prst="rect">
            <a:avLst/>
          </a:prstGeom>
          <a:noFill/>
          <a:ln w="15875">
            <a:noFill/>
            <a:miter lim="800000"/>
            <a:headEnd/>
            <a:tailEnd/>
          </a:ln>
          <a:effectLst/>
        </p:spPr>
        <p:txBody>
          <a:bodyPr>
            <a:spAutoFit/>
          </a:bodyPr>
          <a:lstStyle/>
          <a:p>
            <a:pPr algn="l">
              <a:lnSpc>
                <a:spcPct val="110000"/>
              </a:lnSpc>
              <a:buClr>
                <a:schemeClr val="accent2"/>
              </a:buClr>
              <a:buSzPct val="70000"/>
              <a:buFont typeface="Wingdings" pitchFamily="2" charset="2"/>
              <a:buNone/>
            </a:pPr>
            <a:r>
              <a:rPr lang="en-US" altLang="ja-JP" sz="2000" dirty="0" smtClean="0">
                <a:solidFill>
                  <a:srgbClr val="99CCFF"/>
                </a:solidFill>
              </a:rPr>
              <a:t> Obs. Distance </a:t>
            </a:r>
            <a:r>
              <a:rPr lang="en-US" altLang="ja-JP" sz="2000" dirty="0">
                <a:solidFill>
                  <a:srgbClr val="99CCFF"/>
                </a:solidFill>
              </a:rPr>
              <a:t>4</a:t>
            </a:r>
            <a:r>
              <a:rPr lang="en-US" altLang="ja-JP" sz="2000" dirty="0" smtClean="0">
                <a:solidFill>
                  <a:srgbClr val="99CCFF"/>
                </a:solidFill>
              </a:rPr>
              <a:t>0kpc</a:t>
            </a:r>
            <a:r>
              <a:rPr lang="en-US" altLang="ja-JP" sz="2000" dirty="0">
                <a:solidFill>
                  <a:srgbClr val="99CCFF"/>
                </a:solidFill>
              </a:rPr>
              <a:t>, </a:t>
            </a:r>
            <a:endParaRPr lang="en-US" altLang="ja-JP" sz="2000" dirty="0" smtClean="0">
              <a:solidFill>
                <a:srgbClr val="99CCFF"/>
              </a:solidFill>
            </a:endParaRPr>
          </a:p>
          <a:p>
            <a:pPr algn="l">
              <a:lnSpc>
                <a:spcPct val="110000"/>
              </a:lnSpc>
              <a:buClr>
                <a:schemeClr val="accent2"/>
              </a:buClr>
              <a:buSzPct val="70000"/>
              <a:buFont typeface="Wingdings" pitchFamily="2" charset="2"/>
              <a:buNone/>
            </a:pPr>
            <a:r>
              <a:rPr lang="en-US" altLang="ja-JP" sz="2000" i="1" dirty="0" smtClean="0">
                <a:solidFill>
                  <a:srgbClr val="99CCFF"/>
                </a:solidFill>
              </a:rPr>
              <a:t>   </a:t>
            </a:r>
            <a:r>
              <a:rPr lang="en-US" altLang="ja-JP" sz="2000" dirty="0" smtClean="0">
                <a:solidFill>
                  <a:srgbClr val="99CCFF"/>
                </a:solidFill>
              </a:rPr>
              <a:t>for </a:t>
            </a:r>
            <a:r>
              <a:rPr lang="en-US" altLang="ja-JP" sz="2000" i="1" dirty="0" smtClean="0">
                <a:solidFill>
                  <a:srgbClr val="99CCFF"/>
                </a:solidFill>
              </a:rPr>
              <a:t>m</a:t>
            </a:r>
            <a:r>
              <a:rPr lang="en-US" altLang="ja-JP" sz="2000" dirty="0" smtClean="0">
                <a:solidFill>
                  <a:srgbClr val="99CCFF"/>
                </a:solidFill>
              </a:rPr>
              <a:t> </a:t>
            </a:r>
            <a:r>
              <a:rPr lang="en-US" altLang="ja-JP" sz="2000" dirty="0">
                <a:solidFill>
                  <a:srgbClr val="99CCFF"/>
                </a:solidFill>
              </a:rPr>
              <a:t>= </a:t>
            </a:r>
            <a:r>
              <a:rPr lang="en-US" altLang="ja-JP" sz="2000" dirty="0" smtClean="0">
                <a:solidFill>
                  <a:srgbClr val="99CCFF"/>
                </a:solidFill>
              </a:rPr>
              <a:t>2 x10</a:t>
            </a:r>
            <a:r>
              <a:rPr lang="en-US" altLang="ja-JP" sz="2000" baseline="30000" dirty="0" smtClean="0">
                <a:solidFill>
                  <a:srgbClr val="99CCFF"/>
                </a:solidFill>
              </a:rPr>
              <a:t>4 </a:t>
            </a:r>
            <a:r>
              <a:rPr lang="en-US" altLang="ja-JP" sz="2000" i="1" dirty="0">
                <a:solidFill>
                  <a:srgbClr val="99CCFF"/>
                </a:solidFill>
              </a:rPr>
              <a:t>M</a:t>
            </a:r>
            <a:r>
              <a:rPr lang="en-US" altLang="ja-JP" sz="2000" baseline="-14000" dirty="0">
                <a:solidFill>
                  <a:srgbClr val="99CCFF"/>
                </a:solidFill>
              </a:rPr>
              <a:t>sun </a:t>
            </a:r>
          </a:p>
        </p:txBody>
      </p:sp>
      <p:pic>
        <p:nvPicPr>
          <p:cNvPr id="784391" name="Picture 1031" descr="bh-bh2"/>
          <p:cNvPicPr>
            <a:picLocks noChangeAspect="1" noChangeArrowheads="1"/>
          </p:cNvPicPr>
          <p:nvPr/>
        </p:nvPicPr>
        <p:blipFill>
          <a:blip r:embed="rId4" cstate="print"/>
          <a:srcRect b="16933"/>
          <a:stretch>
            <a:fillRect/>
          </a:stretch>
        </p:blipFill>
        <p:spPr bwMode="auto">
          <a:xfrm>
            <a:off x="7358081" y="5071072"/>
            <a:ext cx="1285885" cy="775140"/>
          </a:xfrm>
          <a:prstGeom prst="rect">
            <a:avLst/>
          </a:prstGeom>
          <a:noFill/>
          <a:ln w="9525">
            <a:noFill/>
            <a:miter lim="800000"/>
            <a:headEnd/>
            <a:tailEnd/>
          </a:ln>
        </p:spPr>
      </p:pic>
      <p:sp>
        <p:nvSpPr>
          <p:cNvPr id="784392" name="Rectangle 1032"/>
          <p:cNvSpPr>
            <a:spLocks noChangeArrowheads="1"/>
          </p:cNvSpPr>
          <p:nvPr/>
        </p:nvSpPr>
        <p:spPr bwMode="auto">
          <a:xfrm>
            <a:off x="8066117" y="5643578"/>
            <a:ext cx="792163" cy="244475"/>
          </a:xfrm>
          <a:prstGeom prst="rect">
            <a:avLst/>
          </a:prstGeom>
          <a:noFill/>
          <a:ln w="15875">
            <a:noFill/>
            <a:miter lim="800000"/>
            <a:headEnd/>
            <a:tailEnd/>
          </a:ln>
          <a:effectLst/>
        </p:spPr>
        <p:txBody>
          <a:bodyPr>
            <a:spAutoFit/>
          </a:bodyPr>
          <a:lstStyle/>
          <a:p>
            <a:pPr algn="l">
              <a:buClr>
                <a:schemeClr val="accent2"/>
              </a:buClr>
              <a:buSzPct val="70000"/>
              <a:buFont typeface="Wingdings" pitchFamily="2" charset="2"/>
              <a:buNone/>
            </a:pPr>
            <a:r>
              <a:rPr lang="en-US" altLang="ja-JP" sz="1000" b="1" dirty="0">
                <a:solidFill>
                  <a:srgbClr val="99CCFF"/>
                </a:solidFill>
                <a:latin typeface="Tahoma" pitchFamily="34" charset="0"/>
                <a:ea typeface="HGP創英角ｺﾞｼｯｸUB" pitchFamily="50" charset="-128"/>
              </a:rPr>
              <a:t>KAGAYA</a:t>
            </a:r>
          </a:p>
        </p:txBody>
      </p:sp>
      <p:sp>
        <p:nvSpPr>
          <p:cNvPr id="2905" name="Rectangle 10"/>
          <p:cNvSpPr>
            <a:spLocks noChangeArrowheads="1"/>
          </p:cNvSpPr>
          <p:nvPr/>
        </p:nvSpPr>
        <p:spPr bwMode="auto">
          <a:xfrm>
            <a:off x="681041" y="1016485"/>
            <a:ext cx="3962397" cy="769441"/>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kumimoji="1" lang="en-US" altLang="ja-JP" sz="2000" b="1" kern="1200" dirty="0" smtClean="0">
                <a:solidFill>
                  <a:srgbClr val="CCECFF"/>
                </a:solidFill>
                <a:latin typeface="Tahoma" pitchFamily="34" charset="0"/>
                <a:ea typeface="HGP創英角ｺﾞｼｯｸUB" pitchFamily="50" charset="-128"/>
                <a:cs typeface="+mn-cs"/>
              </a:rPr>
              <a:t>Black hole</a:t>
            </a:r>
            <a:r>
              <a:rPr lang="ja-JP" altLang="en-US" sz="2000" b="1" dirty="0" smtClean="0">
                <a:solidFill>
                  <a:srgbClr val="EAEAEA"/>
                </a:solidFill>
              </a:rPr>
              <a:t> </a:t>
            </a:r>
            <a:r>
              <a:rPr lang="en-US" altLang="ja-JP" sz="2000" b="1" dirty="0" smtClean="0">
                <a:solidFill>
                  <a:srgbClr val="EAEAEA"/>
                </a:solidFill>
                <a:latin typeface="Tahoma" pitchFamily="34" charset="0"/>
                <a:ea typeface="HGP創英角ｺﾞｼｯｸUB" pitchFamily="50" charset="-128"/>
              </a:rPr>
              <a:t>events</a:t>
            </a:r>
          </a:p>
          <a:p>
            <a:pPr algn="l">
              <a:lnSpc>
                <a:spcPct val="110000"/>
              </a:lnSpc>
              <a:buClr>
                <a:srgbClr val="003366"/>
              </a:buClr>
              <a:buSzPct val="70000"/>
              <a:buNone/>
            </a:pPr>
            <a:r>
              <a:rPr lang="en-US" altLang="ja-JP" sz="2000" b="1" dirty="0" smtClean="0">
                <a:solidFill>
                  <a:srgbClr val="EAEAEA"/>
                </a:solidFill>
              </a:rPr>
              <a:t>                  in our galaxy</a:t>
            </a:r>
            <a:endParaRPr kumimoji="1" lang="ja-JP" altLang="en-US" sz="2000" b="1" kern="1200" dirty="0" smtClean="0">
              <a:solidFill>
                <a:srgbClr val="CCECFF"/>
              </a:solidFill>
              <a:latin typeface="Tahoma" pitchFamily="34" charset="0"/>
              <a:ea typeface="HGP創英角ｺﾞｼｯｸUB" pitchFamily="50" charset="-128"/>
              <a:cs typeface="+mn-cs"/>
            </a:endParaRPr>
          </a:p>
        </p:txBody>
      </p:sp>
      <p:sp>
        <p:nvSpPr>
          <p:cNvPr id="2907" name="Rectangle 14"/>
          <p:cNvSpPr>
            <a:spLocks noChangeArrowheads="1"/>
          </p:cNvSpPr>
          <p:nvPr/>
        </p:nvSpPr>
        <p:spPr bwMode="auto">
          <a:xfrm>
            <a:off x="864634" y="5643578"/>
            <a:ext cx="4643470" cy="769441"/>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b="1" dirty="0" smtClean="0">
                <a:solidFill>
                  <a:srgbClr val="EAEAEA"/>
                </a:solidFill>
              </a:rPr>
              <a:t>Hard to </a:t>
            </a:r>
            <a:r>
              <a:rPr kumimoji="1" lang="en-US" altLang="ja-JP" sz="2000" b="1" kern="1200" dirty="0" smtClean="0">
                <a:solidFill>
                  <a:srgbClr val="EAEAEA"/>
                </a:solidFill>
                <a:latin typeface="Tahoma" pitchFamily="34" charset="0"/>
                <a:ea typeface="HGP創英角ｺﾞｼｯｸUB" pitchFamily="50" charset="-128"/>
                <a:cs typeface="+mn-cs"/>
              </a:rPr>
              <a:t>access by </a:t>
            </a:r>
            <a:r>
              <a:rPr lang="en-US" altLang="ja-JP" sz="2000" b="1" dirty="0" smtClean="0">
                <a:solidFill>
                  <a:srgbClr val="EAEAEA"/>
                </a:solidFill>
              </a:rPr>
              <a:t>o</a:t>
            </a:r>
            <a:r>
              <a:rPr kumimoji="1" lang="en-US" altLang="ja-JP" sz="2000" b="1" kern="1200" dirty="0" smtClean="0">
                <a:solidFill>
                  <a:srgbClr val="EAEAEA"/>
                </a:solidFill>
                <a:latin typeface="Tahoma" pitchFamily="34" charset="0"/>
                <a:ea typeface="HGP創英角ｺﾞｼｯｸUB" pitchFamily="50" charset="-128"/>
                <a:cs typeface="+mn-cs"/>
              </a:rPr>
              <a:t>thers</a:t>
            </a:r>
            <a:endParaRPr kumimoji="1" lang="ja-JP" altLang="en-US" sz="2000" b="1" kern="1200" dirty="0">
              <a:solidFill>
                <a:srgbClr val="EAEAEA"/>
              </a:solidFill>
              <a:latin typeface="Tahoma" pitchFamily="34" charset="0"/>
              <a:ea typeface="HGP創英角ｺﾞｼｯｸUB" pitchFamily="50" charset="-128"/>
              <a:cs typeface="+mn-cs"/>
            </a:endParaRPr>
          </a:p>
          <a:p>
            <a:pPr algn="l" rtl="0" fontAlgn="base">
              <a:lnSpc>
                <a:spcPct val="110000"/>
              </a:lnSpc>
              <a:spcBef>
                <a:spcPct val="0"/>
              </a:spcBef>
              <a:spcAft>
                <a:spcPct val="0"/>
              </a:spcAft>
              <a:buClr>
                <a:srgbClr val="003366"/>
              </a:buClr>
              <a:buSzPct val="70000"/>
              <a:buFont typeface="Wingdings" pitchFamily="2" charset="2"/>
              <a:buNone/>
            </a:pPr>
            <a:r>
              <a:rPr kumimoji="1" lang="ja-JP" altLang="en-US" sz="2000" b="1" kern="1200" dirty="0">
                <a:solidFill>
                  <a:srgbClr val="EAEAEA"/>
                </a:solidFill>
                <a:latin typeface="Tahoma" pitchFamily="34" charset="0"/>
                <a:ea typeface="HGP創英角ｺﾞｼｯｸUB" pitchFamily="50" charset="-128"/>
                <a:cs typeface="+mn-cs"/>
              </a:rPr>
              <a:t>   </a:t>
            </a:r>
            <a:r>
              <a:rPr kumimoji="1" lang="ja-JP" altLang="en-US" sz="2000" b="1" kern="1200" dirty="0">
                <a:solidFill>
                  <a:srgbClr val="EAEAEA"/>
                </a:solidFill>
                <a:latin typeface="Tahoma" pitchFamily="34" charset="0"/>
                <a:ea typeface="HGP創英角ｺﾞｼｯｸUB" pitchFamily="50" charset="-128"/>
                <a:cs typeface="+mn-cs"/>
                <a:sym typeface="Wingdings" pitchFamily="2" charset="2"/>
              </a:rPr>
              <a:t> </a:t>
            </a:r>
            <a:r>
              <a:rPr lang="en-US" altLang="ja-JP" sz="2000" b="1" dirty="0" smtClean="0">
                <a:solidFill>
                  <a:srgbClr val="CCECFF"/>
                </a:solidFill>
                <a:sym typeface="Wingdings" pitchFamily="2" charset="2"/>
              </a:rPr>
              <a:t>Original observation</a:t>
            </a:r>
            <a:endParaRPr kumimoji="1" lang="ja-JP" altLang="en-US" sz="2000" b="1" kern="1200" dirty="0">
              <a:solidFill>
                <a:srgbClr val="EAEAEA"/>
              </a:solidFill>
              <a:latin typeface="Tahoma" pitchFamily="34" charset="0"/>
              <a:ea typeface="HGP創英角ｺﾞｼｯｸUB" pitchFamily="50" charset="-128"/>
              <a:cs typeface="+mn-cs"/>
            </a:endParaRPr>
          </a:p>
        </p:txBody>
      </p:sp>
      <p:sp>
        <p:nvSpPr>
          <p:cNvPr id="17" name="Rectangle 10"/>
          <p:cNvSpPr>
            <a:spLocks noChangeArrowheads="1"/>
          </p:cNvSpPr>
          <p:nvPr/>
        </p:nvSpPr>
        <p:spPr bwMode="auto">
          <a:xfrm>
            <a:off x="7858148" y="6205368"/>
            <a:ext cx="1071538" cy="29546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EAEAEA"/>
                </a:solidFill>
                <a:latin typeface="Tahoma" pitchFamily="34" charset="0"/>
              </a:rPr>
              <a:t>(By </a:t>
            </a:r>
            <a:r>
              <a:rPr lang="en-US" altLang="ja-JP" sz="1200" b="1" dirty="0" smtClean="0">
                <a:solidFill>
                  <a:srgbClr val="EAEAEA"/>
                </a:solidFill>
              </a:rPr>
              <a:t>K.Yagi</a:t>
            </a:r>
            <a:r>
              <a:rPr lang="en-US" altLang="ja-JP" sz="1200" b="1" dirty="0" smtClean="0">
                <a:solidFill>
                  <a:srgbClr val="EAEAEA"/>
                </a:solidFill>
                <a:latin typeface="Tahoma" pitchFamily="34" charset="0"/>
              </a:rPr>
              <a:t>)</a:t>
            </a:r>
            <a:endParaRPr lang="ja-JP" altLang="en-US" sz="1200" b="1" dirty="0">
              <a:solidFill>
                <a:srgbClr val="EAEAEA"/>
              </a:solidFill>
              <a:latin typeface="Tahoma" pitchFamily="34" charset="0"/>
            </a:endParaRPr>
          </a:p>
        </p:txBody>
      </p:sp>
      <p:pic>
        <p:nvPicPr>
          <p:cNvPr id="18" name="Picture 3"/>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4857752" y="928670"/>
            <a:ext cx="3857652" cy="2625496"/>
          </a:xfrm>
          <a:prstGeom prst="rect">
            <a:avLst/>
          </a:prstGeom>
          <a:noFill/>
          <a:ln w="9525">
            <a:noFill/>
            <a:miter lim="800000"/>
            <a:headEnd/>
            <a:tailEnd/>
          </a:ln>
        </p:spPr>
      </p:pic>
      <p:sp>
        <p:nvSpPr>
          <p:cNvPr id="32" name="Rectangle 18"/>
          <p:cNvSpPr>
            <a:spLocks noChangeArrowheads="1"/>
          </p:cNvSpPr>
          <p:nvPr/>
        </p:nvSpPr>
        <p:spPr bwMode="auto">
          <a:xfrm>
            <a:off x="611560" y="4653136"/>
            <a:ext cx="3943352" cy="76944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dirty="0" smtClean="0">
                <a:solidFill>
                  <a:srgbClr val="DDDDDD"/>
                </a:solidFill>
              </a:rPr>
              <a:t>There may be IMBH at GCs</a:t>
            </a:r>
          </a:p>
          <a:p>
            <a:pPr algn="l">
              <a:lnSpc>
                <a:spcPct val="110000"/>
              </a:lnSpc>
              <a:buClr>
                <a:schemeClr val="accent2"/>
              </a:buClr>
              <a:buSzPct val="70000"/>
              <a:buFont typeface="Wingdings" pitchFamily="2" charset="2"/>
              <a:buNone/>
            </a:pPr>
            <a:r>
              <a:rPr lang="en-US" altLang="ja-JP" sz="2000" dirty="0" smtClean="0">
                <a:solidFill>
                  <a:srgbClr val="DDDDDD"/>
                </a:solidFill>
              </a:rPr>
              <a:t>     DPF covers ~30 GCs</a:t>
            </a:r>
            <a:endParaRPr lang="ja-JP" altLang="en-US" sz="2000" dirty="0">
              <a:solidFill>
                <a:srgbClr val="DDDDDD"/>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7" grpId="0"/>
      <p:bldP spid="3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bwMode="auto">
          <a:xfrm>
            <a:off x="4785176" y="2571742"/>
            <a:ext cx="3857652" cy="3191681"/>
          </a:xfrm>
          <a:prstGeom prst="roundRect">
            <a:avLst>
              <a:gd name="adj" fmla="val 8698"/>
            </a:avLst>
          </a:prstGeom>
          <a:solidFill>
            <a:srgbClr val="CCECFF">
              <a:alpha val="10000"/>
            </a:srgb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1" i="0" u="none" strike="noStrike" cap="none" normalizeH="0" baseline="0" dirty="0" smtClean="0">
              <a:ln>
                <a:noFill/>
              </a:ln>
              <a:solidFill>
                <a:schemeClr val="tx1"/>
              </a:solidFill>
              <a:effectLst/>
              <a:latin typeface="Times New Roman" pitchFamily="18" charset="0"/>
              <a:ea typeface="HGP創英角ｺﾞｼｯｸUB" pitchFamily="50" charset="-128"/>
            </a:endParaRPr>
          </a:p>
        </p:txBody>
      </p:sp>
      <p:sp>
        <p:nvSpPr>
          <p:cNvPr id="12" name="タイトル 11"/>
          <p:cNvSpPr>
            <a:spLocks noGrp="1"/>
          </p:cNvSpPr>
          <p:nvPr>
            <p:ph type="title"/>
          </p:nvPr>
        </p:nvSpPr>
        <p:spPr/>
        <p:txBody>
          <a:bodyPr/>
          <a:lstStyle/>
          <a:p>
            <a:r>
              <a:rPr lang="en-US" altLang="zh-TW" dirty="0" smtClean="0"/>
              <a:t>Earth’s Gravity Observation</a:t>
            </a:r>
            <a:endParaRPr kumimoji="1" lang="ja-JP" altLang="en-US" dirty="0"/>
          </a:p>
        </p:txBody>
      </p:sp>
      <p:sp>
        <p:nvSpPr>
          <p:cNvPr id="10" name="フッター プレースホルダ 1"/>
          <p:cNvSpPr>
            <a:spLocks noGrp="1"/>
          </p:cNvSpPr>
          <p:nvPr>
            <p:ph type="ftr" sz="quarter" idx="10"/>
          </p:nvPr>
        </p:nvSpPr>
        <p:spPr/>
        <p:txBody>
          <a:bodyPr/>
          <a:lstStyle/>
          <a:p>
            <a:pPr algn="ctr" rtl="0" fontAlgn="base">
              <a:spcBef>
                <a:spcPct val="0"/>
              </a:spcBef>
              <a:spcAft>
                <a:spcPct val="0"/>
              </a:spcAft>
            </a:pPr>
            <a:r>
              <a:rPr lang="en-US" altLang="zh-CN" sz="1200" kern="1200" smtClean="0">
                <a:solidFill>
                  <a:srgbClr val="EAEAEA"/>
                </a:solidFill>
                <a:latin typeface="Tahoma"/>
                <a:ea typeface="HGP創英角ｺﾞｼｯｸUB" pitchFamily="50" charset="-128"/>
                <a:cs typeface="+mn-cs"/>
              </a:rPr>
              <a:t>10th International LISA Symposium</a:t>
            </a:r>
            <a:r>
              <a:rPr lang="zh-CN" altLang="en-US" sz="1200" kern="1200" smtClean="0">
                <a:solidFill>
                  <a:srgbClr val="EAEAEA"/>
                </a:solidFill>
                <a:latin typeface="Tahoma"/>
                <a:ea typeface="HGP創英角ｺﾞｼｯｸUB" pitchFamily="50" charset="-128"/>
                <a:cs typeface="+mn-cs"/>
              </a:rPr>
              <a:t>　</a:t>
            </a:r>
            <a:r>
              <a:rPr lang="en-US" altLang="zh-CN" sz="1200" kern="1200" smtClean="0">
                <a:solidFill>
                  <a:srgbClr val="EAEAEA"/>
                </a:solidFill>
                <a:latin typeface="Tahoma"/>
                <a:ea typeface="HGP創英角ｺﾞｼｯｸUB" pitchFamily="50" charset="-128"/>
                <a:cs typeface="+mn-cs"/>
              </a:rPr>
              <a:t>(May 19th, 2014, Florida, USA)</a:t>
            </a:r>
            <a:endParaRPr lang="en-US" altLang="ja-JP" sz="1200" kern="1200" dirty="0">
              <a:solidFill>
                <a:srgbClr val="EAEAEA"/>
              </a:solidFill>
              <a:latin typeface="Tahoma"/>
              <a:ea typeface="HGP創英角ｺﾞｼｯｸUB" pitchFamily="50" charset="-128"/>
              <a:cs typeface="+mn-cs"/>
            </a:endParaRPr>
          </a:p>
        </p:txBody>
      </p:sp>
      <p:sp>
        <p:nvSpPr>
          <p:cNvPr id="1094660" name="Rectangle 3"/>
          <p:cNvSpPr>
            <a:spLocks noChangeArrowheads="1"/>
          </p:cNvSpPr>
          <p:nvPr/>
        </p:nvSpPr>
        <p:spPr bwMode="auto">
          <a:xfrm>
            <a:off x="857224" y="1214422"/>
            <a:ext cx="7246959" cy="857256"/>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en-US" altLang="ja-JP" sz="2000" b="1" dirty="0" smtClean="0">
                <a:solidFill>
                  <a:srgbClr val="F8F8F8"/>
                </a:solidFill>
                <a:latin typeface="+mn-lt"/>
              </a:rPr>
              <a:t>Measure gravity field of the Earth </a:t>
            </a:r>
          </a:p>
          <a:p>
            <a:pPr algn="l" rtl="0" fontAlgn="base">
              <a:spcBef>
                <a:spcPct val="20000"/>
              </a:spcBef>
              <a:spcAft>
                <a:spcPct val="0"/>
              </a:spcAft>
              <a:buClr>
                <a:srgbClr val="003366"/>
              </a:buClr>
              <a:buSzPct val="60000"/>
              <a:buFont typeface="Wingdings" pitchFamily="2" charset="2"/>
              <a:buNone/>
            </a:pPr>
            <a:r>
              <a:rPr lang="en-US" altLang="ja-JP" sz="2000" b="1" dirty="0" smtClean="0">
                <a:solidFill>
                  <a:srgbClr val="F8F8F8"/>
                </a:solidFill>
                <a:latin typeface="+mn-lt"/>
              </a:rPr>
              <a:t>     from Satellite Orbits, and gravity-gradiometer</a:t>
            </a:r>
            <a:endParaRPr kumimoji="1" lang="ja-JP" altLang="en-US" sz="2400" b="1" kern="1200" dirty="0">
              <a:solidFill>
                <a:srgbClr val="F8F8F8"/>
              </a:solidFill>
              <a:latin typeface="+mn-lt"/>
              <a:ea typeface="HGP創英角ｺﾞｼｯｸUB" pitchFamily="50" charset="-128"/>
              <a:cs typeface="+mn-cs"/>
            </a:endParaRPr>
          </a:p>
        </p:txBody>
      </p:sp>
      <p:sp>
        <p:nvSpPr>
          <p:cNvPr id="1094661" name="Rectangle 3"/>
          <p:cNvSpPr>
            <a:spLocks noChangeArrowheads="1"/>
          </p:cNvSpPr>
          <p:nvPr/>
        </p:nvSpPr>
        <p:spPr bwMode="auto">
          <a:xfrm>
            <a:off x="4821084" y="2708920"/>
            <a:ext cx="4143404" cy="3005922"/>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2000" kern="1200" dirty="0" smtClean="0">
                <a:solidFill>
                  <a:srgbClr val="F8F8F8"/>
                </a:solidFill>
              </a:rPr>
              <a:t>Determine global </a:t>
            </a:r>
            <a:r>
              <a:rPr lang="en-US" altLang="ja-JP" sz="2000" dirty="0" smtClean="0">
                <a:solidFill>
                  <a:srgbClr val="F8F8F8"/>
                </a:solidFill>
              </a:rPr>
              <a:t>g</a:t>
            </a:r>
            <a:r>
              <a:rPr kumimoji="1" lang="en-US" altLang="ja-JP" sz="2000" kern="1200" dirty="0" smtClean="0">
                <a:solidFill>
                  <a:srgbClr val="F8F8F8"/>
                </a:solidFill>
              </a:rPr>
              <a:t>ravity field</a:t>
            </a:r>
            <a:endParaRPr kumimoji="1" lang="ja-JP" altLang="en-US" sz="2000" kern="1200" dirty="0">
              <a:solidFill>
                <a:srgbClr val="F8F8F8"/>
              </a:solidFill>
            </a:endParaRPr>
          </a:p>
          <a:p>
            <a:pPr algn="l" rtl="0" fontAlgn="base">
              <a:spcBef>
                <a:spcPct val="20000"/>
              </a:spcBef>
              <a:spcAft>
                <a:spcPct val="0"/>
              </a:spcAft>
              <a:buClr>
                <a:srgbClr val="003366"/>
              </a:buClr>
              <a:buSzPct val="60000"/>
              <a:buFont typeface="Wingdings" pitchFamily="2" charset="2"/>
              <a:buNone/>
            </a:pPr>
            <a:r>
              <a:rPr kumimoji="1" lang="ja-JP" altLang="en-US" sz="2000" kern="1200" dirty="0" smtClean="0">
                <a:solidFill>
                  <a:srgbClr val="F8F8F8"/>
                </a:solidFill>
              </a:rPr>
              <a:t>    </a:t>
            </a:r>
            <a:r>
              <a:rPr kumimoji="1" lang="ja-JP" altLang="en-US" sz="2000" kern="1200" dirty="0" smtClean="0">
                <a:solidFill>
                  <a:srgbClr val="F8F8F8"/>
                </a:solidFill>
                <a:sym typeface="Wingdings" pitchFamily="2" charset="2"/>
              </a:rPr>
              <a:t></a:t>
            </a:r>
            <a:r>
              <a:rPr kumimoji="1" lang="ja-JP" altLang="en-US" sz="2000" kern="1200" dirty="0" smtClean="0">
                <a:solidFill>
                  <a:srgbClr val="F8F8F8"/>
                </a:solidFill>
              </a:rPr>
              <a:t> </a:t>
            </a:r>
            <a:r>
              <a:rPr lang="en-US" altLang="ja-JP" sz="2000" dirty="0" smtClean="0">
                <a:solidFill>
                  <a:srgbClr val="F8F8F8"/>
                </a:solidFill>
              </a:rPr>
              <a:t>Basis of the shape of </a:t>
            </a:r>
          </a:p>
          <a:p>
            <a:pPr algn="l" rtl="0" fontAlgn="base">
              <a:spcBef>
                <a:spcPct val="20000"/>
              </a:spcBef>
              <a:spcAft>
                <a:spcPct val="0"/>
              </a:spcAft>
              <a:buClr>
                <a:srgbClr val="003366"/>
              </a:buClr>
              <a:buSzPct val="60000"/>
              <a:buFont typeface="Wingdings" pitchFamily="2" charset="2"/>
              <a:buNone/>
            </a:pPr>
            <a:r>
              <a:rPr lang="en-US" altLang="ja-JP" sz="2000" dirty="0" smtClean="0">
                <a:solidFill>
                  <a:srgbClr val="F8F8F8"/>
                </a:solidFill>
              </a:rPr>
              <a:t>               the Earth (Geoid)</a:t>
            </a:r>
          </a:p>
          <a:p>
            <a:pPr algn="l" rtl="0" fontAlgn="base">
              <a:spcBef>
                <a:spcPct val="20000"/>
              </a:spcBef>
              <a:spcAft>
                <a:spcPct val="0"/>
              </a:spcAft>
              <a:buClr>
                <a:srgbClr val="003366"/>
              </a:buClr>
              <a:buSzPct val="60000"/>
              <a:buFont typeface="Wingdings" pitchFamily="2" charset="2"/>
              <a:buNone/>
            </a:pPr>
            <a:r>
              <a:rPr lang="en-US" altLang="ja-JP" sz="2000" dirty="0" smtClean="0">
                <a:solidFill>
                  <a:srgbClr val="CCECFF"/>
                </a:solidFill>
              </a:rPr>
              <a:t>Monitor of change in time</a:t>
            </a:r>
            <a:endParaRPr kumimoji="1" lang="ja-JP" altLang="en-US" sz="2000" kern="1200" dirty="0">
              <a:solidFill>
                <a:srgbClr val="CCECFF"/>
              </a:solidFill>
            </a:endParaRPr>
          </a:p>
          <a:p>
            <a:pPr algn="l" rtl="0" fontAlgn="base">
              <a:spcBef>
                <a:spcPct val="20000"/>
              </a:spcBef>
              <a:spcAft>
                <a:spcPct val="0"/>
              </a:spcAft>
              <a:buClr>
                <a:srgbClr val="003366"/>
              </a:buClr>
              <a:buSzPct val="60000"/>
              <a:buFont typeface="Wingdings" pitchFamily="2" charset="2"/>
              <a:buNone/>
            </a:pPr>
            <a:r>
              <a:rPr kumimoji="1" lang="ja-JP" altLang="en-US" sz="2000" kern="1200" dirty="0" smtClean="0">
                <a:solidFill>
                  <a:srgbClr val="CCECFF"/>
                </a:solidFill>
              </a:rPr>
              <a:t>　</a:t>
            </a:r>
            <a:r>
              <a:rPr kumimoji="1" lang="ja-JP" altLang="en-US" sz="2000" kern="1200" dirty="0" smtClean="0">
                <a:solidFill>
                  <a:srgbClr val="FFFFFF"/>
                </a:solidFill>
              </a:rPr>
              <a:t>  </a:t>
            </a:r>
            <a:r>
              <a:rPr kumimoji="1" lang="en-US" altLang="ja-JP" sz="2000" kern="1200" dirty="0" smtClean="0">
                <a:solidFill>
                  <a:srgbClr val="FFFFFF"/>
                </a:solidFill>
                <a:sym typeface="Wingdings" pitchFamily="2" charset="2"/>
              </a:rPr>
              <a:t> Result of Earth’s dynamics</a:t>
            </a:r>
          </a:p>
          <a:p>
            <a:pPr algn="l" rtl="0" fontAlgn="base">
              <a:spcBef>
                <a:spcPct val="20000"/>
              </a:spcBef>
              <a:spcAft>
                <a:spcPct val="0"/>
              </a:spcAft>
              <a:buClr>
                <a:srgbClr val="003366"/>
              </a:buClr>
              <a:buSzPct val="60000"/>
              <a:buFont typeface="Wingdings" pitchFamily="2" charset="2"/>
              <a:buNone/>
            </a:pPr>
            <a:r>
              <a:rPr lang="en-US" altLang="ja-JP" sz="2000" dirty="0" smtClean="0">
                <a:solidFill>
                  <a:srgbClr val="FFFFFF"/>
                </a:solidFill>
              </a:rPr>
              <a:t>    Ground water motion</a:t>
            </a:r>
            <a:endParaRPr kumimoji="1" lang="ja-JP" altLang="en-US" sz="2000" kern="1200" dirty="0">
              <a:solidFill>
                <a:srgbClr val="FFFFFF"/>
              </a:solidFill>
            </a:endParaRPr>
          </a:p>
          <a:p>
            <a:pPr algn="l" rtl="0" fontAlgn="base">
              <a:spcBef>
                <a:spcPct val="20000"/>
              </a:spcBef>
              <a:spcAft>
                <a:spcPct val="0"/>
              </a:spcAft>
              <a:buClr>
                <a:srgbClr val="003366"/>
              </a:buClr>
              <a:buSzPct val="60000"/>
              <a:buFont typeface="Wingdings" pitchFamily="2" charset="2"/>
              <a:buNone/>
            </a:pPr>
            <a:r>
              <a:rPr kumimoji="1" lang="ja-JP" altLang="en-US" sz="2000" kern="1200" dirty="0" smtClean="0">
                <a:solidFill>
                  <a:srgbClr val="FFFFFF"/>
                </a:solidFill>
              </a:rPr>
              <a:t>　  </a:t>
            </a:r>
            <a:r>
              <a:rPr kumimoji="1" lang="en-US" altLang="ja-JP" sz="2000" kern="1200" dirty="0" smtClean="0">
                <a:solidFill>
                  <a:srgbClr val="FFFFFF"/>
                </a:solidFill>
              </a:rPr>
              <a:t>Strains in </a:t>
            </a:r>
            <a:r>
              <a:rPr lang="en-US" altLang="ja-JP" sz="2000" dirty="0" smtClean="0">
                <a:solidFill>
                  <a:srgbClr val="FFFFFF"/>
                </a:solidFill>
              </a:rPr>
              <a:t>cr</a:t>
            </a:r>
            <a:r>
              <a:rPr kumimoji="1" lang="en-US" altLang="ja-JP" sz="2000" kern="1200" dirty="0" smtClean="0">
                <a:solidFill>
                  <a:srgbClr val="FFFFFF"/>
                </a:solidFill>
              </a:rPr>
              <a:t>usts by  </a:t>
            </a:r>
          </a:p>
          <a:p>
            <a:pPr algn="l" rtl="0" fontAlgn="base">
              <a:spcBef>
                <a:spcPct val="20000"/>
              </a:spcBef>
              <a:spcAft>
                <a:spcPct val="0"/>
              </a:spcAft>
              <a:buClr>
                <a:srgbClr val="003366"/>
              </a:buClr>
              <a:buSzPct val="60000"/>
              <a:buFont typeface="Wingdings" pitchFamily="2" charset="2"/>
              <a:buNone/>
            </a:pPr>
            <a:r>
              <a:rPr lang="en-US" altLang="ja-JP" sz="2000" dirty="0" smtClean="0">
                <a:solidFill>
                  <a:srgbClr val="FFFFFF"/>
                </a:solidFill>
              </a:rPr>
              <a:t>       </a:t>
            </a:r>
            <a:r>
              <a:rPr kumimoji="1" lang="en-US" altLang="ja-JP" sz="2000" kern="1200" dirty="0" smtClean="0">
                <a:solidFill>
                  <a:srgbClr val="FFFFFF"/>
                </a:solidFill>
              </a:rPr>
              <a:t>earthquakes</a:t>
            </a:r>
            <a:r>
              <a:rPr lang="en-US" altLang="ja-JP" sz="2000" dirty="0" smtClean="0">
                <a:solidFill>
                  <a:srgbClr val="FFFFFF"/>
                </a:solidFill>
              </a:rPr>
              <a:t> and</a:t>
            </a:r>
            <a:r>
              <a:rPr kumimoji="1" lang="en-US" altLang="ja-JP" sz="2000" kern="1200" dirty="0" smtClean="0">
                <a:solidFill>
                  <a:srgbClr val="FFFFFF"/>
                </a:solidFill>
              </a:rPr>
              <a:t> volcanoes</a:t>
            </a:r>
            <a:endParaRPr kumimoji="1" lang="ja-JP" altLang="en-US" sz="2000" kern="1200" dirty="0">
              <a:solidFill>
                <a:srgbClr val="FFFFFF"/>
              </a:solidFill>
            </a:endParaRPr>
          </a:p>
        </p:txBody>
      </p:sp>
      <p:pic>
        <p:nvPicPr>
          <p:cNvPr id="16" name="Picture 4" descr="grace1"/>
          <p:cNvPicPr>
            <a:picLocks noChangeAspect="1" noChangeArrowheads="1"/>
          </p:cNvPicPr>
          <p:nvPr/>
        </p:nvPicPr>
        <p:blipFill>
          <a:blip r:embed="rId3" cstate="print"/>
          <a:srcRect/>
          <a:stretch>
            <a:fillRect/>
          </a:stretch>
        </p:blipFill>
        <p:spPr bwMode="auto">
          <a:xfrm>
            <a:off x="322833" y="2736280"/>
            <a:ext cx="4321175" cy="2740025"/>
          </a:xfrm>
          <a:prstGeom prst="rect">
            <a:avLst/>
          </a:prstGeom>
          <a:noFill/>
          <a:ln w="9525">
            <a:noFill/>
            <a:miter lim="800000"/>
            <a:headEnd/>
            <a:tailEnd/>
          </a:ln>
        </p:spPr>
      </p:pic>
      <p:sp>
        <p:nvSpPr>
          <p:cNvPr id="17" name="Rectangle 3"/>
          <p:cNvSpPr>
            <a:spLocks noChangeArrowheads="1"/>
          </p:cNvSpPr>
          <p:nvPr/>
        </p:nvSpPr>
        <p:spPr bwMode="auto">
          <a:xfrm>
            <a:off x="429166" y="5547743"/>
            <a:ext cx="4071966" cy="617561"/>
          </a:xfrm>
          <a:prstGeom prst="rect">
            <a:avLst/>
          </a:prstGeom>
          <a:noFill/>
          <a:ln w="9525">
            <a:noFill/>
            <a:miter lim="800000"/>
            <a:headEnd/>
            <a:tailEnd/>
          </a:ln>
        </p:spPr>
        <p:txBody>
          <a:bodyPr/>
          <a:lstStyle/>
          <a:p>
            <a:pPr algn="l">
              <a:spcBef>
                <a:spcPct val="20000"/>
              </a:spcBef>
              <a:buClr>
                <a:schemeClr val="tx2"/>
              </a:buClr>
              <a:buSzPct val="60000"/>
              <a:buFont typeface="Wingdings" pitchFamily="2" charset="2"/>
              <a:buNone/>
            </a:pPr>
            <a:r>
              <a:rPr lang="en-US" altLang="ja-JP" sz="1400" dirty="0" smtClean="0">
                <a:solidFill>
                  <a:srgbClr val="FFFFFF"/>
                </a:solidFill>
                <a:ea typeface="+mn-ea"/>
              </a:rPr>
              <a:t>Seasonal change of the gravitational potential  observed by GRACE</a:t>
            </a:r>
            <a:endParaRPr lang="ja-JP" altLang="en-US" sz="1400" dirty="0">
              <a:solidFill>
                <a:srgbClr val="FFFFFF"/>
              </a:solidFill>
              <a:ea typeface="+mn-ea"/>
            </a:endParaRPr>
          </a:p>
        </p:txBody>
      </p:sp>
      <p:sp>
        <p:nvSpPr>
          <p:cNvPr id="18" name="右矢印 17"/>
          <p:cNvSpPr/>
          <p:nvPr/>
        </p:nvSpPr>
        <p:spPr bwMode="auto">
          <a:xfrm>
            <a:off x="1428728" y="2071677"/>
            <a:ext cx="285752" cy="285752"/>
          </a:xfrm>
          <a:prstGeom prst="rightArrow">
            <a:avLst/>
          </a:prstGeom>
          <a:solidFill>
            <a:srgbClr val="99CCFF">
              <a:alpha val="10000"/>
            </a:srgbClr>
          </a:solidFill>
          <a:ln w="6350">
            <a:solidFill>
              <a:srgbClr val="99CC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9" name="Rectangle 3"/>
          <p:cNvSpPr>
            <a:spLocks noChangeArrowheads="1"/>
          </p:cNvSpPr>
          <p:nvPr/>
        </p:nvSpPr>
        <p:spPr bwMode="auto">
          <a:xfrm>
            <a:off x="1714480" y="2000240"/>
            <a:ext cx="6715172" cy="500065"/>
          </a:xfrm>
          <a:prstGeom prst="rect">
            <a:avLst/>
          </a:prstGeom>
          <a:noFill/>
          <a:ln w="9525">
            <a:noFill/>
            <a:miter lim="800000"/>
            <a:headEnd/>
            <a:tailEnd/>
          </a:ln>
        </p:spPr>
        <p:txBody>
          <a:bodyPr/>
          <a:lstStyle/>
          <a:p>
            <a:pPr algn="l">
              <a:spcBef>
                <a:spcPct val="20000"/>
              </a:spcBef>
              <a:buClr>
                <a:srgbClr val="003366"/>
              </a:buClr>
              <a:buSzPct val="60000"/>
              <a:buNone/>
            </a:pPr>
            <a:r>
              <a:rPr lang="en-US" altLang="ja-JP" sz="2000" b="1" dirty="0" smtClean="0">
                <a:solidFill>
                  <a:srgbClr val="99CCFF"/>
                </a:solidFill>
              </a:rPr>
              <a:t> comprehensive and homogeneous-quality data</a:t>
            </a:r>
            <a:endParaRPr kumimoji="1" lang="ja-JP" altLang="en-US" sz="2000" b="1" kern="1200" dirty="0">
              <a:solidFill>
                <a:srgbClr val="99CCFF"/>
              </a:solidFill>
              <a:ea typeface="HGP創英角ｺﾞｼｯｸUB" pitchFamily="50"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85720" y="1500174"/>
            <a:ext cx="2857520" cy="4643470"/>
          </a:xfrm>
          <a:prstGeom prst="roundRect">
            <a:avLst>
              <a:gd name="adj" fmla="val 5018"/>
            </a:avLst>
          </a:prstGeom>
          <a:solidFill>
            <a:srgbClr val="FFFFFF">
              <a:alpha val="10000"/>
            </a:srgbClr>
          </a:solidFill>
          <a:ln w="6350">
            <a:solidFill>
              <a:srgbClr val="FFFFFF">
                <a:alpha val="50000"/>
              </a:srgbClr>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kern="1200" dirty="0">
              <a:solidFill>
                <a:srgbClr val="FFFFFF"/>
              </a:solidFill>
              <a:latin typeface="Tahoma" pitchFamily="34" charset="0"/>
              <a:ea typeface="HGP創英角ｺﾞｼｯｸUB" pitchFamily="50" charset="-128"/>
              <a:cs typeface="+mn-cs"/>
            </a:endParaRPr>
          </a:p>
        </p:txBody>
      </p:sp>
      <p:sp>
        <p:nvSpPr>
          <p:cNvPr id="30" name="角丸四角形 29"/>
          <p:cNvSpPr/>
          <p:nvPr/>
        </p:nvSpPr>
        <p:spPr bwMode="auto">
          <a:xfrm>
            <a:off x="3214678" y="1500174"/>
            <a:ext cx="2857520" cy="4643470"/>
          </a:xfrm>
          <a:prstGeom prst="roundRect">
            <a:avLst>
              <a:gd name="adj" fmla="val 5018"/>
            </a:avLst>
          </a:prstGeom>
          <a:solidFill>
            <a:srgbClr val="FFFFFF">
              <a:alpha val="10000"/>
            </a:srgbClr>
          </a:solidFill>
          <a:ln w="6350">
            <a:solidFill>
              <a:srgbClr val="FFFFFF">
                <a:alpha val="50000"/>
              </a:srgbClr>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31" name="角丸四角形 30"/>
          <p:cNvSpPr/>
          <p:nvPr/>
        </p:nvSpPr>
        <p:spPr bwMode="auto">
          <a:xfrm>
            <a:off x="6143636" y="1500174"/>
            <a:ext cx="2857520" cy="4643470"/>
          </a:xfrm>
          <a:prstGeom prst="roundRect">
            <a:avLst>
              <a:gd name="adj" fmla="val 5018"/>
            </a:avLst>
          </a:prstGeom>
          <a:solidFill>
            <a:srgbClr val="FFFFFF">
              <a:alpha val="10000"/>
            </a:srgbClr>
          </a:solidFill>
          <a:ln w="6350">
            <a:solidFill>
              <a:srgbClr val="FFFFFF">
                <a:alpha val="50000"/>
              </a:srgbClr>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2" name="タイトル 11"/>
          <p:cNvSpPr>
            <a:spLocks noGrp="1"/>
          </p:cNvSpPr>
          <p:nvPr>
            <p:ph type="title"/>
          </p:nvPr>
        </p:nvSpPr>
        <p:spPr/>
        <p:txBody>
          <a:bodyPr/>
          <a:lstStyle/>
          <a:p>
            <a:r>
              <a:rPr lang="en-US" altLang="ja-JP" dirty="0" smtClean="0"/>
              <a:t>Satellite Gravity missions</a:t>
            </a:r>
            <a:endParaRPr kumimoji="1" lang="ja-JP" altLang="en-US" dirty="0"/>
          </a:p>
        </p:txBody>
      </p:sp>
      <p:sp>
        <p:nvSpPr>
          <p:cNvPr id="10" name="フッター プレースホルダ 1"/>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a:ea typeface="HGP創英角ｺﾞｼｯｸUB" pitchFamily="50" charset="-128"/>
                <a:cs typeface="+mn-cs"/>
              </a:rPr>
              <a:t>10th International LISA Symposium</a:t>
            </a:r>
            <a:r>
              <a:rPr lang="ja-JP" altLang="en-US" sz="1200" kern="1200" smtClean="0">
                <a:solidFill>
                  <a:srgbClr val="EAEAEA"/>
                </a:solidFill>
                <a:latin typeface="Tahoma"/>
                <a:ea typeface="HGP創英角ｺﾞｼｯｸUB" pitchFamily="50" charset="-128"/>
                <a:cs typeface="+mn-cs"/>
              </a:rPr>
              <a:t>　</a:t>
            </a:r>
            <a:r>
              <a:rPr lang="en-US" altLang="ja-JP" sz="1200" kern="1200" smtClean="0">
                <a:solidFill>
                  <a:srgbClr val="EAEAEA"/>
                </a:solidFill>
                <a:latin typeface="Tahoma"/>
                <a:ea typeface="HGP創英角ｺﾞｼｯｸUB" pitchFamily="50" charset="-128"/>
                <a:cs typeface="+mn-cs"/>
              </a:rPr>
              <a:t>(May 19th, 2014, Florida, USA)</a:t>
            </a:r>
            <a:endParaRPr lang="en-US" altLang="ja-JP" sz="1200" kern="1200" dirty="0">
              <a:solidFill>
                <a:srgbClr val="EAEAEA"/>
              </a:solidFill>
              <a:latin typeface="Tahoma"/>
              <a:ea typeface="HGP創英角ｺﾞｼｯｸUB" pitchFamily="50" charset="-128"/>
              <a:cs typeface="+mn-cs"/>
            </a:endParaRPr>
          </a:p>
        </p:txBody>
      </p:sp>
      <p:pic>
        <p:nvPicPr>
          <p:cNvPr id="22" name="Picture 7" descr="champ"/>
          <p:cNvPicPr>
            <a:picLocks noChangeAspect="1" noChangeArrowheads="1"/>
          </p:cNvPicPr>
          <p:nvPr/>
        </p:nvPicPr>
        <p:blipFill>
          <a:blip r:embed="rId3" cstate="print"/>
          <a:srcRect/>
          <a:stretch>
            <a:fillRect/>
          </a:stretch>
        </p:blipFill>
        <p:spPr bwMode="auto">
          <a:xfrm>
            <a:off x="357158" y="3878285"/>
            <a:ext cx="2705613" cy="1908169"/>
          </a:xfrm>
          <a:prstGeom prst="rect">
            <a:avLst/>
          </a:prstGeom>
          <a:noFill/>
        </p:spPr>
      </p:pic>
      <p:pic>
        <p:nvPicPr>
          <p:cNvPr id="23" name="Picture 9" descr="GOCE Satellite"/>
          <p:cNvPicPr>
            <a:picLocks noChangeAspect="1" noChangeArrowheads="1"/>
          </p:cNvPicPr>
          <p:nvPr/>
        </p:nvPicPr>
        <p:blipFill>
          <a:blip r:embed="rId4" cstate="print"/>
          <a:srcRect/>
          <a:stretch>
            <a:fillRect/>
          </a:stretch>
        </p:blipFill>
        <p:spPr bwMode="auto">
          <a:xfrm>
            <a:off x="6215074" y="3911029"/>
            <a:ext cx="2643206" cy="1803987"/>
          </a:xfrm>
          <a:prstGeom prst="rect">
            <a:avLst/>
          </a:prstGeom>
          <a:noFill/>
        </p:spPr>
      </p:pic>
      <p:pic>
        <p:nvPicPr>
          <p:cNvPr id="24" name="Picture 3"/>
          <p:cNvPicPr>
            <a:picLocks noChangeAspect="1" noChangeArrowheads="1"/>
          </p:cNvPicPr>
          <p:nvPr/>
        </p:nvPicPr>
        <p:blipFill>
          <a:blip r:embed="rId5" cstate="print"/>
          <a:srcRect/>
          <a:stretch>
            <a:fillRect/>
          </a:stretch>
        </p:blipFill>
        <p:spPr bwMode="auto">
          <a:xfrm>
            <a:off x="3428992" y="3836239"/>
            <a:ext cx="2428892" cy="1950215"/>
          </a:xfrm>
          <a:prstGeom prst="rect">
            <a:avLst/>
          </a:prstGeom>
          <a:noFill/>
          <a:ln w="9525">
            <a:noFill/>
            <a:miter lim="800000"/>
            <a:headEnd/>
            <a:tailEnd/>
          </a:ln>
        </p:spPr>
      </p:pic>
      <p:sp>
        <p:nvSpPr>
          <p:cNvPr id="26" name="Rectangle 3"/>
          <p:cNvSpPr>
            <a:spLocks noChangeArrowheads="1"/>
          </p:cNvSpPr>
          <p:nvPr/>
        </p:nvSpPr>
        <p:spPr bwMode="auto">
          <a:xfrm>
            <a:off x="357158" y="1571613"/>
            <a:ext cx="2643206" cy="785817"/>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8F8F8"/>
                </a:solidFill>
                <a:latin typeface="Tahoma" pitchFamily="34" charset="0"/>
              </a:rPr>
              <a:t>Satellite-to Satellite </a:t>
            </a: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8F8F8"/>
                </a:solidFill>
              </a:rPr>
              <a:t>  tracking</a:t>
            </a:r>
            <a:r>
              <a:rPr kumimoji="1" lang="en-US" altLang="ja-JP" sz="1800" b="1" kern="1200" dirty="0" smtClean="0">
                <a:solidFill>
                  <a:srgbClr val="F8F8F8"/>
                </a:solidFill>
                <a:latin typeface="Tahoma" pitchFamily="34" charset="0"/>
                <a:ea typeface="HGP創英角ｺﾞｼｯｸUB" pitchFamily="50" charset="-128"/>
                <a:cs typeface="+mn-cs"/>
              </a:rPr>
              <a:t> High-Low</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32" name="Rectangle 3"/>
          <p:cNvSpPr>
            <a:spLocks noChangeArrowheads="1"/>
          </p:cNvSpPr>
          <p:nvPr/>
        </p:nvSpPr>
        <p:spPr bwMode="auto">
          <a:xfrm>
            <a:off x="3286116" y="1571612"/>
            <a:ext cx="2643206" cy="785817"/>
          </a:xfrm>
          <a:prstGeom prst="rect">
            <a:avLst/>
          </a:prstGeom>
          <a:noFill/>
          <a:ln w="9525">
            <a:noFill/>
            <a:miter lim="800000"/>
            <a:headEnd/>
            <a:tailEnd/>
          </a:ln>
        </p:spPr>
        <p:txBody>
          <a:bodyPr/>
          <a:lstStyle/>
          <a:p>
            <a:pPr algn="l">
              <a:spcBef>
                <a:spcPct val="20000"/>
              </a:spcBef>
              <a:buClr>
                <a:srgbClr val="003366"/>
              </a:buClr>
              <a:buSzPct val="60000"/>
              <a:buNone/>
            </a:pPr>
            <a:r>
              <a:rPr lang="en-US" altLang="ja-JP" sz="1800" b="1" dirty="0" smtClean="0">
                <a:solidFill>
                  <a:srgbClr val="F8F8F8"/>
                </a:solidFill>
              </a:rPr>
              <a:t>Satellite-to Satellite </a:t>
            </a:r>
          </a:p>
          <a:p>
            <a:pPr algn="l">
              <a:spcBef>
                <a:spcPct val="20000"/>
              </a:spcBef>
              <a:buClr>
                <a:srgbClr val="003366"/>
              </a:buClr>
              <a:buSzPct val="60000"/>
              <a:buNone/>
            </a:pPr>
            <a:r>
              <a:rPr lang="en-US" altLang="ja-JP" sz="1800" b="1" dirty="0" smtClean="0">
                <a:solidFill>
                  <a:srgbClr val="F8F8F8"/>
                </a:solidFill>
              </a:rPr>
              <a:t>  tracking</a:t>
            </a:r>
            <a:r>
              <a:rPr kumimoji="1" lang="en-US" altLang="ja-JP" sz="1800" b="1" kern="1200" dirty="0" smtClean="0">
                <a:solidFill>
                  <a:srgbClr val="F8F8F8"/>
                </a:solidFill>
                <a:latin typeface="Tahoma" pitchFamily="34" charset="0"/>
                <a:ea typeface="HGP創英角ｺﾞｼｯｸUB" pitchFamily="50" charset="-128"/>
                <a:cs typeface="+mn-cs"/>
              </a:rPr>
              <a:t> Low-Low </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33" name="Rectangle 3"/>
          <p:cNvSpPr>
            <a:spLocks noChangeArrowheads="1"/>
          </p:cNvSpPr>
          <p:nvPr/>
        </p:nvSpPr>
        <p:spPr bwMode="auto">
          <a:xfrm>
            <a:off x="6215074" y="1571613"/>
            <a:ext cx="2643206" cy="785817"/>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8F8F8"/>
                </a:solidFill>
                <a:latin typeface="Tahoma" pitchFamily="34" charset="0"/>
                <a:ea typeface="HGP創英角ｺﾞｼｯｸUB" pitchFamily="50" charset="-128"/>
                <a:cs typeface="+mn-cs"/>
              </a:rPr>
              <a:t>Satellite </a:t>
            </a:r>
          </a:p>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F8F8F8"/>
                </a:solidFill>
              </a:rPr>
              <a:t> </a:t>
            </a:r>
            <a:r>
              <a:rPr kumimoji="1" lang="en-US" altLang="ja-JP" sz="1800" b="1" kern="1200" dirty="0" smtClean="0">
                <a:solidFill>
                  <a:srgbClr val="F8F8F8"/>
                </a:solidFill>
                <a:latin typeface="Tahoma" pitchFamily="34" charset="0"/>
                <a:ea typeface="HGP創英角ｺﾞｼｯｸUB" pitchFamily="50" charset="-128"/>
                <a:cs typeface="+mn-cs"/>
              </a:rPr>
              <a:t>Gravity Gradiometry</a:t>
            </a:r>
            <a:endParaRPr kumimoji="1" lang="ja-JP" altLang="en-US" sz="1800" b="1" kern="1200" dirty="0">
              <a:solidFill>
                <a:srgbClr val="F8F8F8"/>
              </a:solidFill>
              <a:latin typeface="Tahoma" pitchFamily="34" charset="0"/>
              <a:ea typeface="HGP創英角ｺﾞｼｯｸUB" pitchFamily="50" charset="-128"/>
              <a:cs typeface="+mn-cs"/>
            </a:endParaRPr>
          </a:p>
        </p:txBody>
      </p:sp>
      <p:sp>
        <p:nvSpPr>
          <p:cNvPr id="34" name="Rectangle 3"/>
          <p:cNvSpPr>
            <a:spLocks noChangeArrowheads="1"/>
          </p:cNvSpPr>
          <p:nvPr/>
        </p:nvSpPr>
        <p:spPr bwMode="auto">
          <a:xfrm>
            <a:off x="428596" y="2357431"/>
            <a:ext cx="2643206" cy="1357321"/>
          </a:xfrm>
          <a:prstGeom prst="rect">
            <a:avLst/>
          </a:prstGeom>
          <a:noFill/>
          <a:ln w="9525">
            <a:noFill/>
            <a:miter lim="800000"/>
            <a:headEnd/>
            <a:tailEnd/>
          </a:ln>
        </p:spPr>
        <p:txBody>
          <a:bodyPr/>
          <a:lstStyle/>
          <a:p>
            <a:pPr algn="l">
              <a:spcBef>
                <a:spcPct val="20000"/>
              </a:spcBef>
              <a:buClr>
                <a:srgbClr val="003366"/>
              </a:buClr>
              <a:buSzPct val="60000"/>
              <a:buNone/>
            </a:pPr>
            <a:r>
              <a:rPr lang="ja-JP" altLang="en-US" sz="1600" dirty="0" smtClean="0">
                <a:solidFill>
                  <a:srgbClr val="F8F8F8"/>
                </a:solidFill>
              </a:rPr>
              <a:t>・</a:t>
            </a:r>
            <a:r>
              <a:rPr lang="en-US" altLang="ja-JP" sz="1600" dirty="0" smtClean="0">
                <a:solidFill>
                  <a:srgbClr val="CCECFF"/>
                </a:solidFill>
              </a:rPr>
              <a:t>Observe satellite orbit </a:t>
            </a:r>
          </a:p>
          <a:p>
            <a:pPr algn="l">
              <a:spcBef>
                <a:spcPct val="20000"/>
              </a:spcBef>
              <a:buClr>
                <a:srgbClr val="003366"/>
              </a:buClr>
              <a:buSzPct val="60000"/>
              <a:buNone/>
            </a:pPr>
            <a:r>
              <a:rPr lang="en-US" altLang="ja-JP" sz="1600" dirty="0" smtClean="0">
                <a:solidFill>
                  <a:srgbClr val="CCECFF"/>
                </a:solidFill>
              </a:rPr>
              <a:t>   </a:t>
            </a:r>
            <a:r>
              <a:rPr lang="en-US" altLang="ja-JP" sz="1600" dirty="0" smtClean="0">
                <a:solidFill>
                  <a:srgbClr val="F8F8F8"/>
                </a:solidFill>
              </a:rPr>
              <a:t>by global positioning </a:t>
            </a:r>
          </a:p>
          <a:p>
            <a:pPr algn="l">
              <a:spcBef>
                <a:spcPct val="20000"/>
              </a:spcBef>
              <a:buClr>
                <a:srgbClr val="003366"/>
              </a:buClr>
              <a:buSzPct val="60000"/>
              <a:buNone/>
            </a:pPr>
            <a:r>
              <a:rPr lang="en-US" altLang="ja-JP" sz="1600" dirty="0" smtClean="0">
                <a:solidFill>
                  <a:srgbClr val="F8F8F8"/>
                </a:solidFill>
              </a:rPr>
              <a:t>            system (GPS,…)</a:t>
            </a:r>
            <a:endParaRPr lang="en-US" altLang="ja-JP" sz="1600" dirty="0" smtClean="0">
              <a:solidFill>
                <a:srgbClr val="CCECFF"/>
              </a:solidFill>
            </a:endParaRPr>
          </a:p>
          <a:p>
            <a:pPr algn="l" rtl="0" fontAlgn="base">
              <a:spcBef>
                <a:spcPct val="20000"/>
              </a:spcBef>
              <a:spcAft>
                <a:spcPct val="0"/>
              </a:spcAft>
              <a:buClr>
                <a:srgbClr val="003366"/>
              </a:buClr>
              <a:buSzPct val="60000"/>
              <a:buFont typeface="Wingdings" pitchFamily="2" charset="2"/>
              <a:buNone/>
            </a:pPr>
            <a:r>
              <a:rPr lang="ja-JP" altLang="en-US" sz="1600" dirty="0" smtClean="0">
                <a:solidFill>
                  <a:srgbClr val="F8F8F8"/>
                </a:solidFill>
              </a:rPr>
              <a:t>・</a:t>
            </a:r>
            <a:r>
              <a:rPr lang="en-US" altLang="ja-JP" sz="1600" dirty="0" smtClean="0">
                <a:solidFill>
                  <a:srgbClr val="F8F8F8"/>
                </a:solidFill>
              </a:rPr>
              <a:t>Cancel  drag-effects</a:t>
            </a:r>
          </a:p>
          <a:p>
            <a:pPr algn="l" rtl="0" fontAlgn="base">
              <a:spcBef>
                <a:spcPct val="20000"/>
              </a:spcBef>
              <a:spcAft>
                <a:spcPct val="0"/>
              </a:spcAft>
              <a:buClr>
                <a:srgbClr val="003366"/>
              </a:buClr>
              <a:buSzPct val="60000"/>
              <a:buFont typeface="Wingdings" pitchFamily="2" charset="2"/>
              <a:buNone/>
            </a:pPr>
            <a:r>
              <a:rPr lang="en-US" altLang="ja-JP" sz="1600" dirty="0" smtClean="0">
                <a:solidFill>
                  <a:srgbClr val="F8F8F8"/>
                </a:solidFill>
              </a:rPr>
              <a:t>       by accelerometer</a:t>
            </a:r>
            <a:endParaRPr kumimoji="1" lang="ja-JP" altLang="en-US" sz="1600" kern="1200" dirty="0">
              <a:solidFill>
                <a:srgbClr val="F8F8F8"/>
              </a:solidFill>
            </a:endParaRPr>
          </a:p>
        </p:txBody>
      </p:sp>
      <p:sp>
        <p:nvSpPr>
          <p:cNvPr id="35" name="Rectangle 3"/>
          <p:cNvSpPr>
            <a:spLocks noChangeArrowheads="1"/>
          </p:cNvSpPr>
          <p:nvPr/>
        </p:nvSpPr>
        <p:spPr bwMode="auto">
          <a:xfrm>
            <a:off x="3286116" y="2357430"/>
            <a:ext cx="2643206" cy="1357321"/>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1600" dirty="0" smtClean="0">
                <a:solidFill>
                  <a:srgbClr val="F8F8F8"/>
                </a:solidFill>
              </a:rPr>
              <a:t>・</a:t>
            </a:r>
            <a:r>
              <a:rPr lang="en-US" altLang="ja-JP" sz="1600" dirty="0" smtClean="0">
                <a:solidFill>
                  <a:srgbClr val="F8F8F8"/>
                </a:solidFill>
              </a:rPr>
              <a:t>Distance meas. by</a:t>
            </a:r>
          </a:p>
          <a:p>
            <a:pPr algn="l" rtl="0" fontAlgn="base">
              <a:spcBef>
                <a:spcPct val="20000"/>
              </a:spcBef>
              <a:spcAft>
                <a:spcPct val="0"/>
              </a:spcAft>
              <a:buClr>
                <a:srgbClr val="003366"/>
              </a:buClr>
              <a:buSzPct val="60000"/>
              <a:buFont typeface="Wingdings" pitchFamily="2" charset="2"/>
              <a:buNone/>
            </a:pPr>
            <a:r>
              <a:rPr lang="en-US" altLang="ja-JP" sz="1600" dirty="0" smtClean="0">
                <a:solidFill>
                  <a:srgbClr val="F8F8F8"/>
                </a:solidFill>
              </a:rPr>
              <a:t>   </a:t>
            </a:r>
            <a:r>
              <a:rPr lang="en-US" altLang="ja-JP" sz="1600" dirty="0" smtClean="0">
                <a:solidFill>
                  <a:srgbClr val="CCFFCC"/>
                </a:solidFill>
              </a:rPr>
              <a:t>along-track satellites</a:t>
            </a:r>
          </a:p>
          <a:p>
            <a:pPr lvl="0" algn="l">
              <a:spcBef>
                <a:spcPct val="20000"/>
              </a:spcBef>
              <a:buClr>
                <a:srgbClr val="003366"/>
              </a:buClr>
              <a:buSzPct val="60000"/>
              <a:buNone/>
            </a:pPr>
            <a:r>
              <a:rPr lang="ja-JP" altLang="en-US" sz="1600" dirty="0" smtClean="0">
                <a:solidFill>
                  <a:srgbClr val="F8F8F8"/>
                </a:solidFill>
              </a:rPr>
              <a:t>・</a:t>
            </a:r>
            <a:r>
              <a:rPr lang="en-US" altLang="ja-JP" sz="1600" dirty="0" smtClean="0">
                <a:solidFill>
                  <a:srgbClr val="F8F8F8"/>
                </a:solidFill>
              </a:rPr>
              <a:t>Cancel  drag-effects</a:t>
            </a:r>
          </a:p>
          <a:p>
            <a:pPr lvl="0" algn="l">
              <a:spcBef>
                <a:spcPct val="20000"/>
              </a:spcBef>
              <a:buClr>
                <a:srgbClr val="003366"/>
              </a:buClr>
              <a:buSzPct val="60000"/>
              <a:buNone/>
            </a:pPr>
            <a:r>
              <a:rPr lang="en-US" altLang="ja-JP" sz="1600" dirty="0" smtClean="0">
                <a:solidFill>
                  <a:srgbClr val="F8F8F8"/>
                </a:solidFill>
              </a:rPr>
              <a:t>       by accelerometer</a:t>
            </a:r>
            <a:endParaRPr lang="ja-JP" altLang="en-US" sz="1600" dirty="0">
              <a:solidFill>
                <a:srgbClr val="F8F8F8"/>
              </a:solidFill>
            </a:endParaRPr>
          </a:p>
        </p:txBody>
      </p:sp>
      <p:sp>
        <p:nvSpPr>
          <p:cNvPr id="36" name="Rectangle 3"/>
          <p:cNvSpPr>
            <a:spLocks noChangeArrowheads="1"/>
          </p:cNvSpPr>
          <p:nvPr/>
        </p:nvSpPr>
        <p:spPr bwMode="auto">
          <a:xfrm>
            <a:off x="6215074" y="2357430"/>
            <a:ext cx="2643206" cy="1357321"/>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ja-JP" altLang="en-US" sz="1600" dirty="0" smtClean="0">
                <a:solidFill>
                  <a:srgbClr val="F8F8F8"/>
                </a:solidFill>
              </a:rPr>
              <a:t>・</a:t>
            </a:r>
            <a:r>
              <a:rPr lang="en-US" altLang="ja-JP" sz="1600" dirty="0" smtClean="0">
                <a:solidFill>
                  <a:srgbClr val="F8F8F8"/>
                </a:solidFill>
              </a:rPr>
              <a:t>Observe potential by</a:t>
            </a:r>
          </a:p>
          <a:p>
            <a:pPr algn="l" rtl="0" fontAlgn="base">
              <a:spcBef>
                <a:spcPct val="20000"/>
              </a:spcBef>
              <a:spcAft>
                <a:spcPct val="0"/>
              </a:spcAft>
              <a:buClr>
                <a:srgbClr val="003366"/>
              </a:buClr>
              <a:buSzPct val="60000"/>
              <a:buFont typeface="Wingdings" pitchFamily="2" charset="2"/>
              <a:buNone/>
            </a:pPr>
            <a:r>
              <a:rPr lang="ja-JP" altLang="en-US" sz="1600" dirty="0" smtClean="0">
                <a:solidFill>
                  <a:srgbClr val="FFC000"/>
                </a:solidFill>
              </a:rPr>
              <a:t>    </a:t>
            </a:r>
            <a:r>
              <a:rPr lang="en-US" altLang="ja-JP" sz="1600" dirty="0" smtClean="0">
                <a:solidFill>
                  <a:srgbClr val="FFC000"/>
                </a:solidFill>
              </a:rPr>
              <a:t>gravity gradiometer</a:t>
            </a:r>
          </a:p>
          <a:p>
            <a:pPr algn="l" rtl="0" fontAlgn="base">
              <a:spcBef>
                <a:spcPct val="20000"/>
              </a:spcBef>
              <a:spcAft>
                <a:spcPct val="0"/>
              </a:spcAft>
              <a:buClr>
                <a:srgbClr val="003366"/>
              </a:buClr>
              <a:buSzPct val="60000"/>
              <a:buFont typeface="Wingdings" pitchFamily="2" charset="2"/>
              <a:buNone/>
            </a:pPr>
            <a:r>
              <a:rPr lang="ja-JP" altLang="en-US" sz="1600" dirty="0" smtClean="0">
                <a:solidFill>
                  <a:srgbClr val="F8F8F8"/>
                </a:solidFill>
              </a:rPr>
              <a:t>・</a:t>
            </a:r>
            <a:r>
              <a:rPr lang="en-US" altLang="ja-JP" sz="1600" dirty="0" smtClean="0">
                <a:solidFill>
                  <a:srgbClr val="F8F8F8"/>
                </a:solidFill>
              </a:rPr>
              <a:t>Drag-free control  for</a:t>
            </a:r>
          </a:p>
          <a:p>
            <a:pPr algn="l" rtl="0" fontAlgn="base">
              <a:spcBef>
                <a:spcPct val="20000"/>
              </a:spcBef>
              <a:spcAft>
                <a:spcPct val="0"/>
              </a:spcAft>
              <a:buClr>
                <a:srgbClr val="003366"/>
              </a:buClr>
              <a:buSzPct val="60000"/>
              <a:buFont typeface="Wingdings" pitchFamily="2" charset="2"/>
              <a:buNone/>
            </a:pPr>
            <a:r>
              <a:rPr lang="en-US" altLang="ja-JP" sz="1600" dirty="0" smtClean="0">
                <a:solidFill>
                  <a:srgbClr val="F8F8F8"/>
                </a:solidFill>
              </a:rPr>
              <a:t>    cancellation of  drags</a:t>
            </a:r>
            <a:endParaRPr kumimoji="1" lang="ja-JP" altLang="en-US" sz="1600" kern="1200" dirty="0">
              <a:solidFill>
                <a:srgbClr val="F8F8F8"/>
              </a:solidFill>
            </a:endParaRPr>
          </a:p>
        </p:txBody>
      </p:sp>
      <p:sp>
        <p:nvSpPr>
          <p:cNvPr id="38" name="Rectangle 3"/>
          <p:cNvSpPr>
            <a:spLocks noChangeArrowheads="1"/>
          </p:cNvSpPr>
          <p:nvPr/>
        </p:nvSpPr>
        <p:spPr bwMode="auto">
          <a:xfrm>
            <a:off x="3357554" y="5786454"/>
            <a:ext cx="2714644" cy="428628"/>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CCFFCC"/>
                </a:solidFill>
                <a:latin typeface="Tahoma" pitchFamily="34" charset="0"/>
                <a:ea typeface="HGP創英角ｺﾞｼｯｸUB" pitchFamily="50" charset="-128"/>
                <a:cs typeface="+mn-cs"/>
              </a:rPr>
              <a:t>GRACE</a:t>
            </a:r>
            <a:r>
              <a:rPr lang="ja-JP" altLang="en-US" sz="1800" b="1" dirty="0" smtClean="0">
                <a:solidFill>
                  <a:srgbClr val="F8F8F8"/>
                </a:solidFill>
                <a:latin typeface="Tahoma" pitchFamily="34" charset="0"/>
              </a:rPr>
              <a:t>  </a:t>
            </a:r>
            <a:r>
              <a:rPr kumimoji="1" lang="en-US" altLang="ja-JP" sz="1600" b="1" kern="1200" dirty="0" smtClean="0">
                <a:solidFill>
                  <a:srgbClr val="F8F8F8"/>
                </a:solidFill>
                <a:latin typeface="Tahoma" pitchFamily="34" charset="0"/>
                <a:ea typeface="HGP創英角ｺﾞｼｯｸUB" pitchFamily="50" charset="-128"/>
                <a:cs typeface="+mn-cs"/>
              </a:rPr>
              <a:t>(NASA, 2002-)</a:t>
            </a:r>
            <a:endParaRPr kumimoji="1" lang="ja-JP" altLang="en-US" sz="1600" b="1" kern="1200" dirty="0">
              <a:solidFill>
                <a:srgbClr val="F8F8F8"/>
              </a:solidFill>
              <a:latin typeface="Tahoma" pitchFamily="34" charset="0"/>
              <a:ea typeface="HGP創英角ｺﾞｼｯｸUB" pitchFamily="50" charset="-128"/>
              <a:cs typeface="+mn-cs"/>
            </a:endParaRPr>
          </a:p>
        </p:txBody>
      </p:sp>
      <p:sp>
        <p:nvSpPr>
          <p:cNvPr id="39" name="Rectangle 3"/>
          <p:cNvSpPr>
            <a:spLocks noChangeArrowheads="1"/>
          </p:cNvSpPr>
          <p:nvPr/>
        </p:nvSpPr>
        <p:spPr bwMode="auto">
          <a:xfrm>
            <a:off x="642910" y="5786454"/>
            <a:ext cx="2571768" cy="357190"/>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lang="en-US" altLang="ja-JP" sz="1800" b="1" dirty="0" smtClean="0">
                <a:solidFill>
                  <a:srgbClr val="CCECFF"/>
                </a:solidFill>
                <a:latin typeface="Tahoma" pitchFamily="34" charset="0"/>
              </a:rPr>
              <a:t>CHAMP</a:t>
            </a:r>
            <a:r>
              <a:rPr lang="ja-JP" altLang="en-US" sz="1800" b="1" dirty="0" smtClean="0">
                <a:solidFill>
                  <a:srgbClr val="F8F8F8"/>
                </a:solidFill>
                <a:latin typeface="Tahoma" pitchFamily="34" charset="0"/>
              </a:rPr>
              <a:t>  </a:t>
            </a:r>
            <a:r>
              <a:rPr kumimoji="1" lang="en-US" altLang="ja-JP" sz="1600" b="1" kern="1200" dirty="0" smtClean="0">
                <a:solidFill>
                  <a:srgbClr val="F8F8F8"/>
                </a:solidFill>
                <a:latin typeface="Tahoma" pitchFamily="34" charset="0"/>
                <a:ea typeface="HGP創英角ｺﾞｼｯｸUB" pitchFamily="50" charset="-128"/>
                <a:cs typeface="+mn-cs"/>
              </a:rPr>
              <a:t>(GFZ, 2000-)</a:t>
            </a:r>
            <a:endParaRPr kumimoji="1" lang="ja-JP" altLang="en-US" sz="1600" b="1" kern="1200" dirty="0">
              <a:solidFill>
                <a:srgbClr val="F8F8F8"/>
              </a:solidFill>
              <a:latin typeface="Tahoma" pitchFamily="34" charset="0"/>
              <a:ea typeface="HGP創英角ｺﾞｼｯｸUB" pitchFamily="50" charset="-128"/>
              <a:cs typeface="+mn-cs"/>
            </a:endParaRPr>
          </a:p>
        </p:txBody>
      </p:sp>
      <p:sp>
        <p:nvSpPr>
          <p:cNvPr id="40" name="Rectangle 3"/>
          <p:cNvSpPr>
            <a:spLocks noChangeArrowheads="1"/>
          </p:cNvSpPr>
          <p:nvPr/>
        </p:nvSpPr>
        <p:spPr bwMode="auto">
          <a:xfrm>
            <a:off x="6572264" y="5786454"/>
            <a:ext cx="2286016" cy="428628"/>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1800" b="1" kern="1200" dirty="0" smtClean="0">
                <a:solidFill>
                  <a:srgbClr val="FFC000"/>
                </a:solidFill>
                <a:latin typeface="Tahoma" pitchFamily="34" charset="0"/>
                <a:ea typeface="HGP創英角ｺﾞｼｯｸUB" pitchFamily="50" charset="-128"/>
                <a:cs typeface="+mn-cs"/>
              </a:rPr>
              <a:t>GOCE</a:t>
            </a:r>
            <a:r>
              <a:rPr lang="ja-JP" altLang="en-US" sz="1800" b="1" dirty="0" smtClean="0">
                <a:solidFill>
                  <a:srgbClr val="F8F8F8"/>
                </a:solidFill>
                <a:latin typeface="Tahoma" pitchFamily="34" charset="0"/>
              </a:rPr>
              <a:t>  </a:t>
            </a:r>
            <a:r>
              <a:rPr kumimoji="1" lang="en-US" altLang="ja-JP" sz="1600" b="1" kern="1200" dirty="0" smtClean="0">
                <a:solidFill>
                  <a:srgbClr val="F8F8F8"/>
                </a:solidFill>
                <a:latin typeface="Tahoma" pitchFamily="34" charset="0"/>
                <a:ea typeface="HGP創英角ｺﾞｼｯｸUB" pitchFamily="50" charset="-128"/>
                <a:cs typeface="+mn-cs"/>
              </a:rPr>
              <a:t>(ESA, 2009-)</a:t>
            </a:r>
            <a:endParaRPr kumimoji="1" lang="ja-JP" altLang="en-US" sz="1600" b="1" kern="1200" dirty="0">
              <a:solidFill>
                <a:srgbClr val="F8F8F8"/>
              </a:solidFill>
              <a:latin typeface="Tahoma" pitchFamily="34" charset="0"/>
              <a:ea typeface="HGP創英角ｺﾞｼｯｸUB" pitchFamily="50" charset="-128"/>
              <a:cs typeface="+mn-cs"/>
            </a:endParaRPr>
          </a:p>
        </p:txBody>
      </p:sp>
      <p:sp>
        <p:nvSpPr>
          <p:cNvPr id="41" name="Rectangle 3"/>
          <p:cNvSpPr>
            <a:spLocks noChangeArrowheads="1"/>
          </p:cNvSpPr>
          <p:nvPr/>
        </p:nvSpPr>
        <p:spPr bwMode="auto">
          <a:xfrm>
            <a:off x="928662" y="928670"/>
            <a:ext cx="5500726" cy="428628"/>
          </a:xfrm>
          <a:prstGeom prst="rect">
            <a:avLst/>
          </a:prstGeom>
          <a:noFill/>
          <a:ln w="9525">
            <a:noFill/>
            <a:miter lim="800000"/>
            <a:headEnd/>
            <a:tailEnd/>
          </a:ln>
        </p:spPr>
        <p:txBody>
          <a:bodyPr/>
          <a:lstStyle/>
          <a:p>
            <a:pPr algn="l" rtl="0" fontAlgn="base">
              <a:spcBef>
                <a:spcPct val="20000"/>
              </a:spcBef>
              <a:spcAft>
                <a:spcPct val="0"/>
              </a:spcAft>
              <a:buClr>
                <a:srgbClr val="003366"/>
              </a:buClr>
              <a:buSzPct val="60000"/>
              <a:buFont typeface="Wingdings" pitchFamily="2" charset="2"/>
              <a:buNone/>
            </a:pPr>
            <a:r>
              <a:rPr kumimoji="1" lang="en-US" altLang="ja-JP" sz="2000" b="1" kern="1200" dirty="0" smtClean="0">
                <a:solidFill>
                  <a:srgbClr val="F8F8F8"/>
                </a:solidFill>
                <a:latin typeface="Tahoma" pitchFamily="34" charset="0"/>
                <a:ea typeface="HGP創英角ｺﾞｼｯｸUB" pitchFamily="50" charset="-128"/>
                <a:cs typeface="+mn-cs"/>
              </a:rPr>
              <a:t>3-types of satellite gravity missions</a:t>
            </a:r>
            <a:endParaRPr kumimoji="1" lang="ja-JP" altLang="en-US" sz="2000" b="1" kern="1200" dirty="0">
              <a:solidFill>
                <a:srgbClr val="F8F8F8"/>
              </a:solidFill>
              <a:latin typeface="Tahoma" pitchFamily="34" charset="0"/>
              <a:ea typeface="HGP創英角ｺﾞｼｯｸUB" pitchFamily="50"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933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1184293" y="2071678"/>
            <a:ext cx="7388235" cy="4429156"/>
          </a:xfrm>
          <a:prstGeom prst="rect">
            <a:avLst/>
          </a:prstGeom>
          <a:noFill/>
          <a:ln w="9525">
            <a:noFill/>
            <a:miter lim="800000"/>
            <a:headEnd/>
            <a:tailEnd/>
          </a:ln>
          <a:effectLst/>
        </p:spPr>
      </p:pic>
      <p:sp>
        <p:nvSpPr>
          <p:cNvPr id="1002499" name="Rectangle 3"/>
          <p:cNvSpPr>
            <a:spLocks noGrp="1" noChangeArrowheads="1"/>
          </p:cNvSpPr>
          <p:nvPr>
            <p:ph type="title"/>
          </p:nvPr>
        </p:nvSpPr>
        <p:spPr/>
        <p:txBody>
          <a:bodyPr/>
          <a:lstStyle/>
          <a:p>
            <a:r>
              <a:rPr lang="en-US" altLang="ja-JP" dirty="0" smtClean="0"/>
              <a:t>DPF sensitivity</a:t>
            </a:r>
            <a:endParaRPr lang="ja-JP" altLang="en-US" dirty="0"/>
          </a:p>
        </p:txBody>
      </p:sp>
      <p:sp>
        <p:nvSpPr>
          <p:cNvPr id="18"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23" name="Rectangle 4"/>
          <p:cNvSpPr>
            <a:spLocks noChangeArrowheads="1"/>
          </p:cNvSpPr>
          <p:nvPr/>
        </p:nvSpPr>
        <p:spPr bwMode="auto">
          <a:xfrm>
            <a:off x="6102408" y="2348880"/>
            <a:ext cx="2286016" cy="76944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000" b="1" dirty="0" smtClean="0">
                <a:solidFill>
                  <a:srgbClr val="B2B2B2"/>
                </a:solidFill>
                <a:latin typeface="Tahoma" pitchFamily="34" charset="0"/>
              </a:rPr>
              <a:t>Report for Mission Selection</a:t>
            </a:r>
          </a:p>
          <a:p>
            <a:pPr algn="l">
              <a:lnSpc>
                <a:spcPct val="110000"/>
              </a:lnSpc>
              <a:buClr>
                <a:schemeClr val="accent2"/>
              </a:buClr>
              <a:buSzPct val="70000"/>
              <a:buFont typeface="Wingdings" pitchFamily="2" charset="2"/>
              <a:buNone/>
            </a:pPr>
            <a:r>
              <a:rPr lang="en-US" altLang="ja-JP" sz="1000" b="1" dirty="0" smtClean="0">
                <a:solidFill>
                  <a:srgbClr val="B2B2B2"/>
                </a:solidFill>
                <a:latin typeface="Tahoma" pitchFamily="34" charset="0"/>
              </a:rPr>
              <a:t> Gravity Field and Steady-State</a:t>
            </a:r>
          </a:p>
          <a:p>
            <a:pPr algn="l">
              <a:lnSpc>
                <a:spcPct val="110000"/>
              </a:lnSpc>
              <a:buClr>
                <a:schemeClr val="accent2"/>
              </a:buClr>
              <a:buSzPct val="70000"/>
              <a:buFont typeface="Wingdings" pitchFamily="2" charset="2"/>
              <a:buNone/>
            </a:pPr>
            <a:r>
              <a:rPr lang="en-US" altLang="ja-JP" sz="1000" b="1" dirty="0" smtClean="0">
                <a:solidFill>
                  <a:srgbClr val="B2B2B2"/>
                </a:solidFill>
                <a:latin typeface="Tahoma" pitchFamily="34" charset="0"/>
              </a:rPr>
              <a:t>        Ocean Circulation Mission</a:t>
            </a:r>
          </a:p>
          <a:p>
            <a:pPr algn="l">
              <a:lnSpc>
                <a:spcPct val="110000"/>
              </a:lnSpc>
              <a:buClr>
                <a:schemeClr val="accent2"/>
              </a:buClr>
              <a:buSzPct val="70000"/>
              <a:buFont typeface="Wingdings" pitchFamily="2" charset="2"/>
              <a:buNone/>
            </a:pPr>
            <a:r>
              <a:rPr lang="en-US" altLang="ja-JP" sz="1000" b="1" dirty="0" smtClean="0">
                <a:solidFill>
                  <a:srgbClr val="B2B2B2"/>
                </a:solidFill>
                <a:latin typeface="Tahoma" pitchFamily="34" charset="0"/>
                <a:ea typeface="HGP創英角ｺﾞｼｯｸUB" pitchFamily="50" charset="-128"/>
              </a:rPr>
              <a:t>      ESA SP-1233(1) July 1999.</a:t>
            </a:r>
            <a:endParaRPr lang="en-US" altLang="ja-JP" sz="1000" b="1" dirty="0">
              <a:solidFill>
                <a:srgbClr val="B2B2B2"/>
              </a:solidFill>
              <a:latin typeface="Tahoma" pitchFamily="34" charset="0"/>
              <a:ea typeface="HGP創英角ｺﾞｼｯｸUB" pitchFamily="50" charset="-128"/>
            </a:endParaRPr>
          </a:p>
        </p:txBody>
      </p:sp>
      <p:sp>
        <p:nvSpPr>
          <p:cNvPr id="31" name="Rectangle 5"/>
          <p:cNvSpPr>
            <a:spLocks noChangeArrowheads="1"/>
          </p:cNvSpPr>
          <p:nvPr/>
        </p:nvSpPr>
        <p:spPr bwMode="auto">
          <a:xfrm rot="16200000">
            <a:off x="2756119" y="5102005"/>
            <a:ext cx="1000132" cy="307777"/>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400" b="1" dirty="0" smtClean="0">
                <a:solidFill>
                  <a:srgbClr val="FFCCFF"/>
                </a:solidFill>
                <a:latin typeface="Tahoma" pitchFamily="34" charset="0"/>
                <a:ea typeface="HGP創英角ｺﾞｼｯｸUB" pitchFamily="50" charset="-128"/>
              </a:rPr>
              <a:t>400km</a:t>
            </a:r>
            <a:endParaRPr lang="ja-JP" altLang="en-US" sz="1400" b="1" dirty="0">
              <a:solidFill>
                <a:srgbClr val="FFCCFF"/>
              </a:solidFill>
              <a:latin typeface="Tahoma" pitchFamily="34" charset="0"/>
              <a:ea typeface="HGP創英角ｺﾞｼｯｸUB" pitchFamily="50" charset="-128"/>
            </a:endParaRPr>
          </a:p>
        </p:txBody>
      </p:sp>
      <p:sp>
        <p:nvSpPr>
          <p:cNvPr id="32" name="Rectangle 5"/>
          <p:cNvSpPr>
            <a:spLocks noChangeArrowheads="1"/>
          </p:cNvSpPr>
          <p:nvPr/>
        </p:nvSpPr>
        <p:spPr bwMode="auto">
          <a:xfrm rot="16200000">
            <a:off x="7489380" y="5096781"/>
            <a:ext cx="928695" cy="307777"/>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400" b="1" dirty="0" smtClean="0">
                <a:solidFill>
                  <a:srgbClr val="FFCCFF"/>
                </a:solidFill>
              </a:rPr>
              <a:t>Scale</a:t>
            </a:r>
            <a:endParaRPr lang="en-US" altLang="ja-JP" sz="1400" b="1" dirty="0" smtClean="0">
              <a:solidFill>
                <a:srgbClr val="FFCCFF"/>
              </a:solidFill>
              <a:latin typeface="Tahoma" pitchFamily="34" charset="0"/>
            </a:endParaRPr>
          </a:p>
        </p:txBody>
      </p:sp>
      <p:sp>
        <p:nvSpPr>
          <p:cNvPr id="33" name="Rectangle 5"/>
          <p:cNvSpPr>
            <a:spLocks noChangeArrowheads="1"/>
          </p:cNvSpPr>
          <p:nvPr/>
        </p:nvSpPr>
        <p:spPr bwMode="auto">
          <a:xfrm rot="16200000">
            <a:off x="6726153" y="5061061"/>
            <a:ext cx="1000132" cy="307777"/>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400" b="1" dirty="0" smtClean="0">
                <a:solidFill>
                  <a:srgbClr val="FFCCFF"/>
                </a:solidFill>
                <a:latin typeface="Tahoma" pitchFamily="34" charset="0"/>
              </a:rPr>
              <a:t>8</a:t>
            </a:r>
            <a:r>
              <a:rPr lang="en-US" altLang="ja-JP" sz="1400" b="1" dirty="0" smtClean="0">
                <a:solidFill>
                  <a:srgbClr val="FFCCFF"/>
                </a:solidFill>
                <a:latin typeface="Tahoma" pitchFamily="34" charset="0"/>
                <a:ea typeface="HGP創英角ｺﾞｼｯｸUB" pitchFamily="50" charset="-128"/>
              </a:rPr>
              <a:t>0km</a:t>
            </a:r>
            <a:endParaRPr lang="ja-JP" altLang="en-US" sz="1400" b="1" dirty="0">
              <a:solidFill>
                <a:srgbClr val="FFCCFF"/>
              </a:solidFill>
              <a:latin typeface="Tahoma" pitchFamily="34" charset="0"/>
              <a:ea typeface="HGP創英角ｺﾞｼｯｸUB" pitchFamily="50" charset="-128"/>
            </a:endParaRPr>
          </a:p>
        </p:txBody>
      </p:sp>
      <p:sp>
        <p:nvSpPr>
          <p:cNvPr id="29" name="Rectangle 5"/>
          <p:cNvSpPr>
            <a:spLocks noChangeArrowheads="1"/>
          </p:cNvSpPr>
          <p:nvPr/>
        </p:nvSpPr>
        <p:spPr bwMode="auto">
          <a:xfrm rot="16200000">
            <a:off x="5734489" y="5118851"/>
            <a:ext cx="1000132" cy="307777"/>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1400" b="1" dirty="0" smtClean="0">
                <a:solidFill>
                  <a:srgbClr val="FFCCFF"/>
                </a:solidFill>
                <a:latin typeface="Tahoma" pitchFamily="34" charset="0"/>
              </a:rPr>
              <a:t>1</a:t>
            </a:r>
            <a:r>
              <a:rPr lang="en-US" altLang="ja-JP" sz="1400" b="1" dirty="0" smtClean="0">
                <a:solidFill>
                  <a:srgbClr val="FFCCFF"/>
                </a:solidFill>
                <a:latin typeface="Tahoma" pitchFamily="34" charset="0"/>
                <a:ea typeface="HGP創英角ｺﾞｼｯｸUB" pitchFamily="50" charset="-128"/>
              </a:rPr>
              <a:t>00km</a:t>
            </a:r>
            <a:endParaRPr lang="ja-JP" altLang="en-US" sz="1400" b="1" dirty="0">
              <a:solidFill>
                <a:srgbClr val="FFCCFF"/>
              </a:solidFill>
              <a:latin typeface="Tahoma" pitchFamily="34" charset="0"/>
              <a:ea typeface="HGP創英角ｺﾞｼｯｸUB" pitchFamily="50" charset="-128"/>
            </a:endParaRPr>
          </a:p>
        </p:txBody>
      </p:sp>
      <p:sp>
        <p:nvSpPr>
          <p:cNvPr id="15" name="Rectangle 4"/>
          <p:cNvSpPr>
            <a:spLocks noChangeArrowheads="1"/>
          </p:cNvSpPr>
          <p:nvPr/>
        </p:nvSpPr>
        <p:spPr bwMode="auto">
          <a:xfrm>
            <a:off x="3571868" y="5445641"/>
            <a:ext cx="1500198" cy="29546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200" b="1" dirty="0" smtClean="0">
                <a:solidFill>
                  <a:srgbClr val="FF99CC"/>
                </a:solidFill>
                <a:latin typeface="Tahoma" pitchFamily="34" charset="0"/>
                <a:ea typeface="HGP創英角ｺﾞｼｯｸUB" pitchFamily="50" charset="-128"/>
              </a:rPr>
              <a:t>(with margin 10</a:t>
            </a:r>
            <a:r>
              <a:rPr lang="en-US" altLang="ja-JP" sz="1200" b="1" dirty="0" smtClean="0">
                <a:solidFill>
                  <a:srgbClr val="FF99CC"/>
                </a:solidFill>
                <a:latin typeface="Tahoma" pitchFamily="34" charset="0"/>
              </a:rPr>
              <a:t>)</a:t>
            </a:r>
            <a:endParaRPr lang="en-US" altLang="ja-JP" sz="1200" b="1" dirty="0">
              <a:solidFill>
                <a:srgbClr val="FF99CC"/>
              </a:solidFill>
              <a:latin typeface="Tahoma" pitchFamily="34" charset="0"/>
              <a:ea typeface="HGP創英角ｺﾞｼｯｸUB" pitchFamily="50" charset="-128"/>
            </a:endParaRPr>
          </a:p>
        </p:txBody>
      </p:sp>
      <p:sp>
        <p:nvSpPr>
          <p:cNvPr id="16" name="下矢印 15"/>
          <p:cNvSpPr/>
          <p:nvPr/>
        </p:nvSpPr>
        <p:spPr bwMode="auto">
          <a:xfrm>
            <a:off x="2944360" y="4714884"/>
            <a:ext cx="484632" cy="428628"/>
          </a:xfrm>
          <a:prstGeom prst="downArrow">
            <a:avLst>
              <a:gd name="adj1" fmla="val 44368"/>
              <a:gd name="adj2" fmla="val 50000"/>
            </a:avLst>
          </a:prstGeom>
          <a:solidFill>
            <a:srgbClr val="FFFFFF">
              <a:alpha val="90000"/>
            </a:srgbClr>
          </a:solidFill>
          <a:ln w="12700">
            <a:solidFill>
              <a:srgbClr val="FFFF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002501" name="Rectangle 5"/>
          <p:cNvSpPr>
            <a:spLocks noChangeArrowheads="1"/>
          </p:cNvSpPr>
          <p:nvPr/>
        </p:nvSpPr>
        <p:spPr bwMode="auto">
          <a:xfrm>
            <a:off x="1678399" y="1265340"/>
            <a:ext cx="5818199"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rPr>
              <a:t>Better in low orders</a:t>
            </a:r>
            <a:r>
              <a:rPr lang="ja-JP" altLang="en-US" sz="2000" dirty="0" smtClean="0">
                <a:solidFill>
                  <a:srgbClr val="FFFFFF"/>
                </a:solidFill>
              </a:rPr>
              <a:t> </a:t>
            </a:r>
            <a:r>
              <a:rPr lang="en-US" altLang="ja-JP" sz="2000" dirty="0" smtClean="0">
                <a:solidFill>
                  <a:srgbClr val="FFFFFF"/>
                </a:solidFill>
              </a:rPr>
              <a:t>(large scale) </a:t>
            </a:r>
            <a:r>
              <a:rPr lang="ja-JP" altLang="en-US" sz="2000" dirty="0" smtClean="0">
                <a:solidFill>
                  <a:srgbClr val="FFFFFF"/>
                </a:solidFill>
              </a:rPr>
              <a:t>  </a:t>
            </a:r>
            <a:r>
              <a:rPr lang="en-US" altLang="ja-JP" sz="2000" dirty="0" smtClean="0">
                <a:solidFill>
                  <a:srgbClr val="FFFFFF"/>
                </a:solidFill>
                <a:sym typeface="Wingdings" pitchFamily="2" charset="2"/>
              </a:rPr>
              <a:t> Sensors</a:t>
            </a:r>
            <a:endParaRPr lang="ja-JP" altLang="en-US" sz="2000" dirty="0">
              <a:solidFill>
                <a:srgbClr val="FFFFFF"/>
              </a:solidFill>
            </a:endParaRPr>
          </a:p>
        </p:txBody>
      </p:sp>
      <p:sp>
        <p:nvSpPr>
          <p:cNvPr id="24" name="Rectangle 5"/>
          <p:cNvSpPr>
            <a:spLocks noChangeArrowheads="1"/>
          </p:cNvSpPr>
          <p:nvPr/>
        </p:nvSpPr>
        <p:spPr bwMode="auto">
          <a:xfrm>
            <a:off x="1668692" y="1693968"/>
            <a:ext cx="6143668"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dirty="0" smtClean="0">
                <a:solidFill>
                  <a:srgbClr val="FFFFFF"/>
                </a:solidFill>
              </a:rPr>
              <a:t>Worse in high orders</a:t>
            </a:r>
            <a:r>
              <a:rPr lang="ja-JP" altLang="en-US" sz="2000" dirty="0" smtClean="0">
                <a:solidFill>
                  <a:srgbClr val="FFFFFF"/>
                </a:solidFill>
              </a:rPr>
              <a:t> </a:t>
            </a:r>
            <a:r>
              <a:rPr lang="en-US" altLang="ja-JP" sz="2000" dirty="0" smtClean="0">
                <a:solidFill>
                  <a:srgbClr val="FFFFFF"/>
                </a:solidFill>
              </a:rPr>
              <a:t>(small scale) </a:t>
            </a:r>
            <a:r>
              <a:rPr lang="en-US" altLang="ja-JP" sz="2000" dirty="0" smtClean="0">
                <a:solidFill>
                  <a:srgbClr val="FFFFFF"/>
                </a:solidFill>
                <a:sym typeface="Wingdings" pitchFamily="2" charset="2"/>
              </a:rPr>
              <a:t> Altitude</a:t>
            </a:r>
            <a:endParaRPr lang="ja-JP" altLang="en-US" sz="2000" dirty="0">
              <a:solidFill>
                <a:srgbClr val="FFFFFF"/>
              </a:solidFill>
            </a:endParaRPr>
          </a:p>
        </p:txBody>
      </p:sp>
      <p:sp>
        <p:nvSpPr>
          <p:cNvPr id="17" name="下矢印 16"/>
          <p:cNvSpPr/>
          <p:nvPr/>
        </p:nvSpPr>
        <p:spPr bwMode="auto">
          <a:xfrm flipV="1">
            <a:off x="5659004" y="3643314"/>
            <a:ext cx="484632" cy="428628"/>
          </a:xfrm>
          <a:prstGeom prst="downArrow">
            <a:avLst>
              <a:gd name="adj1" fmla="val 44368"/>
              <a:gd name="adj2" fmla="val 50000"/>
            </a:avLst>
          </a:prstGeom>
          <a:solidFill>
            <a:srgbClr val="FFFFFF">
              <a:alpha val="90000"/>
            </a:srgbClr>
          </a:solidFill>
          <a:ln w="12700">
            <a:solidFill>
              <a:srgbClr val="FFFFFF"/>
            </a:solidFill>
            <a:miter lim="800000"/>
            <a:headEnd/>
            <a:tailEnd/>
          </a:ln>
          <a:effectLst/>
        </p:spPr>
        <p:txBody>
          <a:bodyPr wrap="square" rtlCol="0" anchor="ctr">
            <a:noAutofit/>
          </a:bodyPr>
          <a:lstStyle/>
          <a:p>
            <a:pPr algn="l" rtl="0" fontAlgn="base">
              <a:lnSpc>
                <a:spcPct val="120000"/>
              </a:lnSpc>
              <a:spcBef>
                <a:spcPct val="0"/>
              </a:spcBef>
              <a:spcAft>
                <a:spcPct val="0"/>
              </a:spcAft>
              <a:buClr>
                <a:srgbClr val="003366"/>
              </a:buClr>
              <a:buSzPct val="70000"/>
              <a:buFont typeface="Wingdings" pitchFamily="2" charset="2"/>
              <a:buNone/>
            </a:pPr>
            <a:endParaRPr kumimoji="1" lang="ja-JP" altLang="en-US" sz="2000" b="1" kern="1200" dirty="0">
              <a:solidFill>
                <a:srgbClr val="FFFFFF"/>
              </a:solidFill>
              <a:latin typeface="Tahoma" pitchFamily="34" charset="0"/>
              <a:ea typeface="HGP創英角ｺﾞｼｯｸUB" pitchFamily="50" charset="-128"/>
              <a:cs typeface="+mn-cs"/>
            </a:endParaRPr>
          </a:p>
        </p:txBody>
      </p:sp>
      <p:sp>
        <p:nvSpPr>
          <p:cNvPr id="19" name="Rectangle 5"/>
          <p:cNvSpPr>
            <a:spLocks noChangeArrowheads="1"/>
          </p:cNvSpPr>
          <p:nvPr/>
        </p:nvSpPr>
        <p:spPr bwMode="auto">
          <a:xfrm>
            <a:off x="1334689" y="836712"/>
            <a:ext cx="4389439" cy="400110"/>
          </a:xfrm>
          <a:prstGeom prst="rect">
            <a:avLst/>
          </a:prstGeom>
          <a:noFill/>
          <a:ln w="15875">
            <a:noFill/>
            <a:miter lim="800000"/>
            <a:headEnd/>
            <a:tailEnd/>
          </a:ln>
          <a:effectLst/>
        </p:spPr>
        <p:txBody>
          <a:bodyPr wrap="square">
            <a:spAutoFit/>
          </a:bodyPr>
          <a:lstStyle/>
          <a:p>
            <a:pPr algn="l">
              <a:buClr>
                <a:schemeClr val="accent2"/>
              </a:buClr>
              <a:buSzPct val="70000"/>
              <a:buFont typeface="Wingdings" pitchFamily="2" charset="2"/>
              <a:buNone/>
            </a:pPr>
            <a:r>
              <a:rPr lang="en-US" altLang="ja-JP" sz="2000" b="1" dirty="0" smtClean="0">
                <a:solidFill>
                  <a:srgbClr val="FFFFFF"/>
                </a:solidFill>
                <a:latin typeface="Tahoma" pitchFamily="34" charset="0"/>
                <a:ea typeface="HGP創英角ｺﾞｼｯｸUB" pitchFamily="50" charset="-128"/>
              </a:rPr>
              <a:t>Comparison of sensitivities</a:t>
            </a:r>
            <a:endParaRPr lang="ja-JP" altLang="en-US" sz="2000" b="1" dirty="0">
              <a:solidFill>
                <a:srgbClr val="FFFFFF"/>
              </a:solidFill>
              <a:latin typeface="Tahoma" pitchFamily="34" charset="0"/>
              <a:ea typeface="HGP創英角ｺﾞｼｯｸUB" pitchFamily="50" charset="-128"/>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1" name="Rectangle 3"/>
          <p:cNvSpPr>
            <a:spLocks noGrp="1" noChangeArrowheads="1"/>
          </p:cNvSpPr>
          <p:nvPr>
            <p:ph type="title"/>
          </p:nvPr>
        </p:nvSpPr>
        <p:spPr/>
        <p:txBody>
          <a:bodyPr/>
          <a:lstStyle/>
          <a:p>
            <a:r>
              <a:rPr lang="en-US" altLang="ja-JP" dirty="0" smtClean="0"/>
              <a:t>DPF-WG activities</a:t>
            </a:r>
            <a:endParaRPr lang="ja-JP" altLang="en-US" dirty="0"/>
          </a:p>
        </p:txBody>
      </p:sp>
      <p:sp>
        <p:nvSpPr>
          <p:cNvPr id="16"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19" name="Rectangle 16"/>
          <p:cNvSpPr>
            <a:spLocks noChangeArrowheads="1"/>
          </p:cNvSpPr>
          <p:nvPr/>
        </p:nvSpPr>
        <p:spPr bwMode="auto">
          <a:xfrm>
            <a:off x="714348" y="836712"/>
            <a:ext cx="7386044" cy="42197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b="1" dirty="0" smtClean="0">
                <a:solidFill>
                  <a:srgbClr val="99CCFF"/>
                </a:solidFill>
              </a:rPr>
              <a:t>Mission design</a:t>
            </a:r>
          </a:p>
        </p:txBody>
      </p:sp>
      <p:sp>
        <p:nvSpPr>
          <p:cNvPr id="21" name="Rectangle 24"/>
          <p:cNvSpPr>
            <a:spLocks noChangeArrowheads="1"/>
          </p:cNvSpPr>
          <p:nvPr/>
        </p:nvSpPr>
        <p:spPr bwMode="auto">
          <a:xfrm>
            <a:off x="1086358" y="1268760"/>
            <a:ext cx="5357850" cy="789768"/>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ja-JP" altLang="en-US" sz="2000" dirty="0" smtClean="0">
                <a:solidFill>
                  <a:srgbClr val="DDDDDD"/>
                </a:solidFill>
              </a:rPr>
              <a:t>・</a:t>
            </a:r>
            <a:r>
              <a:rPr lang="en-US" altLang="ja-JP" sz="2000" dirty="0" smtClean="0">
                <a:solidFill>
                  <a:srgbClr val="DDDDDD"/>
                </a:solidFill>
              </a:rPr>
              <a:t>Structure and thermal modeling</a:t>
            </a:r>
          </a:p>
          <a:p>
            <a:pPr algn="l">
              <a:lnSpc>
                <a:spcPct val="120000"/>
              </a:lnSpc>
              <a:buClr>
                <a:schemeClr val="accent2"/>
              </a:buClr>
              <a:buSzPct val="70000"/>
              <a:buFont typeface="Wingdings" pitchFamily="2" charset="2"/>
              <a:buNone/>
            </a:pPr>
            <a:r>
              <a:rPr lang="ja-JP" altLang="en-US" sz="2000" dirty="0" smtClean="0">
                <a:solidFill>
                  <a:srgbClr val="DDDDDD"/>
                </a:solidFill>
              </a:rPr>
              <a:t>・</a:t>
            </a:r>
            <a:r>
              <a:rPr lang="en-US" altLang="ja-JP" sz="2000" dirty="0" smtClean="0">
                <a:solidFill>
                  <a:srgbClr val="DDDDDD"/>
                </a:solidFill>
              </a:rPr>
              <a:t>Drag-free control design</a:t>
            </a:r>
          </a:p>
        </p:txBody>
      </p:sp>
      <p:pic>
        <p:nvPicPr>
          <p:cNvPr id="2" name="図 1"/>
          <p:cNvPicPr>
            <a:picLocks noChangeAspect="1"/>
          </p:cNvPicPr>
          <p:nvPr/>
        </p:nvPicPr>
        <p:blipFill>
          <a:blip r:embed="rId3">
            <a:clrChange>
              <a:clrFrom>
                <a:srgbClr val="3F3F3F"/>
              </a:clrFrom>
              <a:clrTo>
                <a:srgbClr val="3F3F3F">
                  <a:alpha val="0"/>
                </a:srgbClr>
              </a:clrTo>
            </a:clrChange>
            <a:extLst>
              <a:ext uri="{28A0092B-C50C-407E-A947-70E740481C1C}">
                <a14:useLocalDpi xmlns:a14="http://schemas.microsoft.com/office/drawing/2010/main" val="0"/>
              </a:ext>
            </a:extLst>
          </a:blip>
          <a:stretch>
            <a:fillRect/>
          </a:stretch>
        </p:blipFill>
        <p:spPr>
          <a:xfrm rot="16200000">
            <a:off x="2405223" y="1190215"/>
            <a:ext cx="4172295" cy="6209929"/>
          </a:xfrm>
          <a:prstGeom prst="rect">
            <a:avLst/>
          </a:prstGeom>
        </p:spPr>
      </p:pic>
      <p:sp>
        <p:nvSpPr>
          <p:cNvPr id="3" name="テキスト ボックス 2"/>
          <p:cNvSpPr txBox="1"/>
          <p:nvPr/>
        </p:nvSpPr>
        <p:spPr>
          <a:xfrm>
            <a:off x="6007819" y="5826750"/>
            <a:ext cx="1372492" cy="338554"/>
          </a:xfrm>
          <a:prstGeom prst="rect">
            <a:avLst/>
          </a:prstGeom>
          <a:noFill/>
        </p:spPr>
        <p:txBody>
          <a:bodyPr wrap="none" rtlCol="0">
            <a:spAutoFit/>
          </a:bodyPr>
          <a:lstStyle/>
          <a:p>
            <a:pPr>
              <a:buNone/>
            </a:pPr>
            <a:r>
              <a:rPr kumimoji="1" lang="en-US" altLang="ja-JP" sz="1600" dirty="0" smtClean="0">
                <a:solidFill>
                  <a:srgbClr val="FFFFFF"/>
                </a:solidFill>
              </a:rPr>
              <a:t>Design : NEC</a:t>
            </a:r>
            <a:endParaRPr kumimoji="1" lang="ja-JP" altLang="en-US" sz="1600" dirty="0">
              <a:solidFill>
                <a:srgbClr val="FFFFFF"/>
              </a:solidFill>
            </a:endParaRPr>
          </a:p>
        </p:txBody>
      </p:sp>
    </p:spTree>
    <p:extLst>
      <p:ext uri="{BB962C8B-B14F-4D97-AF65-F5344CB8AC3E}">
        <p14:creationId xmlns:p14="http://schemas.microsoft.com/office/powerpoint/2010/main" val="145201713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en-US" altLang="ja-JP" dirty="0" smtClean="0"/>
              <a:t>DECIGO</a:t>
            </a:r>
            <a:endParaRPr lang="ja-JP" altLang="en-US" dirty="0"/>
          </a:p>
        </p:txBody>
      </p:sp>
      <p:sp>
        <p:nvSpPr>
          <p:cNvPr id="30"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36" name="Rectangle 39"/>
          <p:cNvSpPr>
            <a:spLocks noGrp="1" noChangeArrowheads="1"/>
          </p:cNvSpPr>
          <p:nvPr>
            <p:ph idx="4294967295"/>
          </p:nvPr>
        </p:nvSpPr>
        <p:spPr>
          <a:xfrm>
            <a:off x="683568" y="954559"/>
            <a:ext cx="2286000" cy="530225"/>
          </a:xfrm>
          <a:prstGeom prst="rect">
            <a:avLst/>
          </a:prstGeom>
          <a:noFill/>
          <a:ln/>
        </p:spPr>
        <p:txBody>
          <a:bodyPr/>
          <a:lstStyle/>
          <a:p>
            <a:pPr>
              <a:lnSpc>
                <a:spcPct val="90000"/>
              </a:lnSpc>
              <a:buFont typeface="Wingdings" pitchFamily="2" charset="2"/>
              <a:buNone/>
            </a:pPr>
            <a:r>
              <a:rPr lang="en-US" altLang="ja-JP" b="1" dirty="0">
                <a:solidFill>
                  <a:srgbClr val="FFCCFF"/>
                </a:solidFill>
              </a:rPr>
              <a:t>DECIGO</a:t>
            </a:r>
            <a:r>
              <a:rPr lang="ja-JP" altLang="en-US" b="1" dirty="0">
                <a:solidFill>
                  <a:srgbClr val="FFCCFF"/>
                </a:solidFill>
              </a:rPr>
              <a:t>　</a:t>
            </a:r>
          </a:p>
        </p:txBody>
      </p:sp>
      <p:sp>
        <p:nvSpPr>
          <p:cNvPr id="1144864" name="Rectangle 32"/>
          <p:cNvSpPr>
            <a:spLocks noChangeArrowheads="1"/>
          </p:cNvSpPr>
          <p:nvPr/>
        </p:nvSpPr>
        <p:spPr bwMode="auto">
          <a:xfrm>
            <a:off x="683568" y="1363415"/>
            <a:ext cx="4276731" cy="76944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dirty="0" smtClean="0">
                <a:solidFill>
                  <a:srgbClr val="F8F8F8"/>
                </a:solidFill>
              </a:rPr>
              <a:t>Space GW antenna  (~</a:t>
            </a:r>
            <a:r>
              <a:rPr lang="en-US" altLang="ja-JP" sz="2000" dirty="0" smtClean="0">
                <a:solidFill>
                  <a:srgbClr val="F8F8F8"/>
                </a:solidFill>
              </a:rPr>
              <a:t>2030)</a:t>
            </a:r>
            <a:endParaRPr lang="en-US" altLang="ja-JP" sz="2000" dirty="0" smtClean="0">
              <a:solidFill>
                <a:srgbClr val="F8F8F8"/>
              </a:solidFill>
            </a:endParaRPr>
          </a:p>
          <a:p>
            <a:pPr algn="l">
              <a:lnSpc>
                <a:spcPct val="110000"/>
              </a:lnSpc>
              <a:buClr>
                <a:schemeClr val="accent2"/>
              </a:buClr>
              <a:buSzPct val="70000"/>
              <a:buFont typeface="Wingdings" pitchFamily="2" charset="2"/>
              <a:buNone/>
            </a:pPr>
            <a:r>
              <a:rPr lang="en-US" altLang="ja-JP" sz="2000" dirty="0" smtClean="0">
                <a:solidFill>
                  <a:srgbClr val="F8F8F8"/>
                </a:solidFill>
              </a:rPr>
              <a:t>Obs. band around 0.1 Hz</a:t>
            </a:r>
            <a:endParaRPr lang="ja-JP" altLang="en-US" sz="2000" dirty="0">
              <a:solidFill>
                <a:srgbClr val="F8F8F8"/>
              </a:solidFill>
            </a:endParaRPr>
          </a:p>
        </p:txBody>
      </p:sp>
      <p:sp>
        <p:nvSpPr>
          <p:cNvPr id="1144835" name="AutoShape 3"/>
          <p:cNvSpPr>
            <a:spLocks noChangeAspect="1" noChangeArrowheads="1"/>
          </p:cNvSpPr>
          <p:nvPr/>
        </p:nvSpPr>
        <p:spPr bwMode="auto">
          <a:xfrm>
            <a:off x="900113" y="2309221"/>
            <a:ext cx="7632700" cy="411919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sp>
        <p:nvSpPr>
          <p:cNvPr id="35" name="フリーフォーム 34"/>
          <p:cNvSpPr/>
          <p:nvPr/>
        </p:nvSpPr>
        <p:spPr bwMode="auto">
          <a:xfrm>
            <a:off x="4421875" y="2527984"/>
            <a:ext cx="1719618" cy="2263221"/>
          </a:xfrm>
          <a:custGeom>
            <a:avLst/>
            <a:gdLst>
              <a:gd name="connsiteX0" fmla="*/ 0 w 1719618"/>
              <a:gd name="connsiteY0" fmla="*/ 0 h 2320120"/>
              <a:gd name="connsiteX1" fmla="*/ 0 w 1719618"/>
              <a:gd name="connsiteY1" fmla="*/ 1760562 h 2320120"/>
              <a:gd name="connsiteX2" fmla="*/ 40943 w 1719618"/>
              <a:gd name="connsiteY2" fmla="*/ 1828800 h 2320120"/>
              <a:gd name="connsiteX3" fmla="*/ 504967 w 1719618"/>
              <a:gd name="connsiteY3" fmla="*/ 2265529 h 2320120"/>
              <a:gd name="connsiteX4" fmla="*/ 723331 w 1719618"/>
              <a:gd name="connsiteY4" fmla="*/ 2306472 h 2320120"/>
              <a:gd name="connsiteX5" fmla="*/ 1160059 w 1719618"/>
              <a:gd name="connsiteY5" fmla="*/ 2320120 h 2320120"/>
              <a:gd name="connsiteX6" fmla="*/ 1460310 w 1719618"/>
              <a:gd name="connsiteY6" fmla="*/ 2306472 h 2320120"/>
              <a:gd name="connsiteX7" fmla="*/ 1719618 w 1719618"/>
              <a:gd name="connsiteY7" fmla="*/ 2238233 h 2320120"/>
              <a:gd name="connsiteX8" fmla="*/ 1678674 w 1719618"/>
              <a:gd name="connsiteY8" fmla="*/ 0 h 2320120"/>
              <a:gd name="connsiteX9" fmla="*/ 0 w 1719618"/>
              <a:gd name="connsiteY9" fmla="*/ 0 h 232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618" h="2320120">
                <a:moveTo>
                  <a:pt x="0" y="0"/>
                </a:moveTo>
                <a:lnTo>
                  <a:pt x="0" y="1760562"/>
                </a:lnTo>
                <a:lnTo>
                  <a:pt x="40943" y="1828800"/>
                </a:lnTo>
                <a:lnTo>
                  <a:pt x="504967" y="2265529"/>
                </a:lnTo>
                <a:lnTo>
                  <a:pt x="723331" y="2306472"/>
                </a:lnTo>
                <a:lnTo>
                  <a:pt x="1160059" y="2320120"/>
                </a:lnTo>
                <a:lnTo>
                  <a:pt x="1460310" y="2306472"/>
                </a:lnTo>
                <a:lnTo>
                  <a:pt x="1719618" y="2238233"/>
                </a:lnTo>
                <a:lnTo>
                  <a:pt x="1678674" y="0"/>
                </a:lnTo>
                <a:lnTo>
                  <a:pt x="0" y="0"/>
                </a:lnTo>
                <a:close/>
              </a:path>
            </a:pathLst>
          </a:custGeom>
          <a:solidFill>
            <a:srgbClr val="FFCCFF">
              <a:alpha val="14902"/>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4" name="フリーフォーム 33"/>
          <p:cNvSpPr/>
          <p:nvPr/>
        </p:nvSpPr>
        <p:spPr bwMode="auto">
          <a:xfrm>
            <a:off x="2374710" y="2514672"/>
            <a:ext cx="2456597" cy="1224801"/>
          </a:xfrm>
          <a:custGeom>
            <a:avLst/>
            <a:gdLst>
              <a:gd name="connsiteX0" fmla="*/ 0 w 2456597"/>
              <a:gd name="connsiteY0" fmla="*/ 0 h 1255594"/>
              <a:gd name="connsiteX1" fmla="*/ 68239 w 2456597"/>
              <a:gd name="connsiteY1" fmla="*/ 163773 h 1255594"/>
              <a:gd name="connsiteX2" fmla="*/ 1201003 w 2456597"/>
              <a:gd name="connsiteY2" fmla="*/ 1201003 h 1255594"/>
              <a:gd name="connsiteX3" fmla="*/ 1405720 w 2456597"/>
              <a:gd name="connsiteY3" fmla="*/ 1241946 h 1255594"/>
              <a:gd name="connsiteX4" fmla="*/ 1705971 w 2456597"/>
              <a:gd name="connsiteY4" fmla="*/ 1255594 h 1255594"/>
              <a:gd name="connsiteX5" fmla="*/ 1856096 w 2456597"/>
              <a:gd name="connsiteY5" fmla="*/ 1214650 h 1255594"/>
              <a:gd name="connsiteX6" fmla="*/ 2060812 w 2456597"/>
              <a:gd name="connsiteY6" fmla="*/ 1064525 h 1255594"/>
              <a:gd name="connsiteX7" fmla="*/ 2088108 w 2456597"/>
              <a:gd name="connsiteY7" fmla="*/ 1037230 h 1255594"/>
              <a:gd name="connsiteX8" fmla="*/ 2197290 w 2456597"/>
              <a:gd name="connsiteY8" fmla="*/ 1091821 h 1255594"/>
              <a:gd name="connsiteX9" fmla="*/ 2265529 w 2456597"/>
              <a:gd name="connsiteY9" fmla="*/ 1050877 h 1255594"/>
              <a:gd name="connsiteX10" fmla="*/ 2306472 w 2456597"/>
              <a:gd name="connsiteY10" fmla="*/ 982639 h 1255594"/>
              <a:gd name="connsiteX11" fmla="*/ 2374711 w 2456597"/>
              <a:gd name="connsiteY11" fmla="*/ 1037230 h 1255594"/>
              <a:gd name="connsiteX12" fmla="*/ 2442950 w 2456597"/>
              <a:gd name="connsiteY12" fmla="*/ 955343 h 1255594"/>
              <a:gd name="connsiteX13" fmla="*/ 2456597 w 2456597"/>
              <a:gd name="connsiteY13" fmla="*/ 13647 h 1255594"/>
              <a:gd name="connsiteX14" fmla="*/ 0 w 2456597"/>
              <a:gd name="connsiteY14" fmla="*/ 0 h 12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6597" h="1255594">
                <a:moveTo>
                  <a:pt x="0" y="0"/>
                </a:moveTo>
                <a:lnTo>
                  <a:pt x="68239" y="163773"/>
                </a:lnTo>
                <a:lnTo>
                  <a:pt x="1201003" y="1201003"/>
                </a:lnTo>
                <a:lnTo>
                  <a:pt x="1405720" y="1241946"/>
                </a:lnTo>
                <a:lnTo>
                  <a:pt x="1705971" y="1255594"/>
                </a:lnTo>
                <a:lnTo>
                  <a:pt x="1856096" y="1214650"/>
                </a:lnTo>
                <a:lnTo>
                  <a:pt x="2060812" y="1064525"/>
                </a:lnTo>
                <a:lnTo>
                  <a:pt x="2088108" y="1037230"/>
                </a:lnTo>
                <a:lnTo>
                  <a:pt x="2197290" y="1091821"/>
                </a:lnTo>
                <a:lnTo>
                  <a:pt x="2265529" y="1050877"/>
                </a:lnTo>
                <a:lnTo>
                  <a:pt x="2306472" y="982639"/>
                </a:lnTo>
                <a:lnTo>
                  <a:pt x="2374711" y="1037230"/>
                </a:lnTo>
                <a:lnTo>
                  <a:pt x="2442950" y="955343"/>
                </a:lnTo>
                <a:lnTo>
                  <a:pt x="2456597" y="13647"/>
                </a:lnTo>
                <a:lnTo>
                  <a:pt x="0" y="0"/>
                </a:lnTo>
                <a:close/>
              </a:path>
            </a:pathLst>
          </a:custGeom>
          <a:solidFill>
            <a:srgbClr val="CCECFF">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3" name="フリーフォーム 32"/>
          <p:cNvSpPr/>
          <p:nvPr/>
        </p:nvSpPr>
        <p:spPr bwMode="auto">
          <a:xfrm>
            <a:off x="5704764" y="2514672"/>
            <a:ext cx="2361063" cy="2223281"/>
          </a:xfrm>
          <a:custGeom>
            <a:avLst/>
            <a:gdLst>
              <a:gd name="connsiteX0" fmla="*/ 13648 w 2361063"/>
              <a:gd name="connsiteY0" fmla="*/ 0 h 2279176"/>
              <a:gd name="connsiteX1" fmla="*/ 0 w 2361063"/>
              <a:gd name="connsiteY1" fmla="*/ 1050877 h 2279176"/>
              <a:gd name="connsiteX2" fmla="*/ 81887 w 2361063"/>
              <a:gd name="connsiteY2" fmla="*/ 1460310 h 2279176"/>
              <a:gd name="connsiteX3" fmla="*/ 163773 w 2361063"/>
              <a:gd name="connsiteY3" fmla="*/ 1569492 h 2279176"/>
              <a:gd name="connsiteX4" fmla="*/ 873457 w 2361063"/>
              <a:gd name="connsiteY4" fmla="*/ 2210937 h 2279176"/>
              <a:gd name="connsiteX5" fmla="*/ 968991 w 2361063"/>
              <a:gd name="connsiteY5" fmla="*/ 2279176 h 2279176"/>
              <a:gd name="connsiteX6" fmla="*/ 1105469 w 2361063"/>
              <a:gd name="connsiteY6" fmla="*/ 2279176 h 2279176"/>
              <a:gd name="connsiteX7" fmla="*/ 1269242 w 2361063"/>
              <a:gd name="connsiteY7" fmla="*/ 2279176 h 2279176"/>
              <a:gd name="connsiteX8" fmla="*/ 1419367 w 2361063"/>
              <a:gd name="connsiteY8" fmla="*/ 2238233 h 2279176"/>
              <a:gd name="connsiteX9" fmla="*/ 2006221 w 2361063"/>
              <a:gd name="connsiteY9" fmla="*/ 1992573 h 2279176"/>
              <a:gd name="connsiteX10" fmla="*/ 2279176 w 2361063"/>
              <a:gd name="connsiteY10" fmla="*/ 1856095 h 2279176"/>
              <a:gd name="connsiteX11" fmla="*/ 2361063 w 2361063"/>
              <a:gd name="connsiteY11" fmla="*/ 1828800 h 2279176"/>
              <a:gd name="connsiteX12" fmla="*/ 2361063 w 2361063"/>
              <a:gd name="connsiteY12" fmla="*/ 0 h 2279176"/>
              <a:gd name="connsiteX13" fmla="*/ 13648 w 2361063"/>
              <a:gd name="connsiteY13" fmla="*/ 0 h 227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1063" h="2279176">
                <a:moveTo>
                  <a:pt x="13648" y="0"/>
                </a:moveTo>
                <a:lnTo>
                  <a:pt x="0" y="1050877"/>
                </a:lnTo>
                <a:lnTo>
                  <a:pt x="81887" y="1460310"/>
                </a:lnTo>
                <a:lnTo>
                  <a:pt x="163773" y="1569492"/>
                </a:lnTo>
                <a:lnTo>
                  <a:pt x="873457" y="2210937"/>
                </a:lnTo>
                <a:lnTo>
                  <a:pt x="968991" y="2279176"/>
                </a:lnTo>
                <a:lnTo>
                  <a:pt x="1105469" y="2279176"/>
                </a:lnTo>
                <a:lnTo>
                  <a:pt x="1269242" y="2279176"/>
                </a:lnTo>
                <a:lnTo>
                  <a:pt x="1419367" y="2238233"/>
                </a:lnTo>
                <a:lnTo>
                  <a:pt x="2006221" y="1992573"/>
                </a:lnTo>
                <a:lnTo>
                  <a:pt x="2279176" y="1856095"/>
                </a:lnTo>
                <a:lnTo>
                  <a:pt x="2361063" y="1828800"/>
                </a:lnTo>
                <a:lnTo>
                  <a:pt x="2361063" y="0"/>
                </a:lnTo>
                <a:lnTo>
                  <a:pt x="13648" y="0"/>
                </a:lnTo>
                <a:close/>
              </a:path>
            </a:pathLst>
          </a:custGeom>
          <a:solidFill>
            <a:srgbClr val="FFCC99">
              <a:alpha val="15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pic>
        <p:nvPicPr>
          <p:cNvPr id="1144836" name="Picture 4"/>
          <p:cNvPicPr>
            <a:picLocks noChangeAspect="1" noChangeArrowheads="1"/>
          </p:cNvPicPr>
          <p:nvPr/>
        </p:nvPicPr>
        <p:blipFill>
          <a:blip r:embed="rId3" cstate="print"/>
          <a:srcRect/>
          <a:stretch>
            <a:fillRect/>
          </a:stretch>
        </p:blipFill>
        <p:spPr bwMode="auto">
          <a:xfrm>
            <a:off x="993775" y="2285992"/>
            <a:ext cx="7343775" cy="4167196"/>
          </a:xfrm>
          <a:prstGeom prst="rect">
            <a:avLst/>
          </a:prstGeom>
          <a:noFill/>
          <a:ln w="15875">
            <a:noFill/>
            <a:miter lim="800000"/>
            <a:headEnd/>
            <a:tailEnd/>
          </a:ln>
          <a:effectLst/>
        </p:spPr>
      </p:pic>
      <p:sp>
        <p:nvSpPr>
          <p:cNvPr id="1144844" name="Rectangle 12"/>
          <p:cNvSpPr>
            <a:spLocks noChangeAspect="1" noChangeArrowheads="1"/>
          </p:cNvSpPr>
          <p:nvPr/>
        </p:nvSpPr>
        <p:spPr bwMode="auto">
          <a:xfrm>
            <a:off x="5429256" y="2670571"/>
            <a:ext cx="2643206" cy="615553"/>
          </a:xfrm>
          <a:prstGeom prst="rect">
            <a:avLst/>
          </a:prstGeom>
          <a:noFill/>
          <a:ln w="9525">
            <a:noFill/>
            <a:miter lim="800000"/>
            <a:headEnd/>
            <a:tailEnd/>
          </a:ln>
          <a:effectLst/>
        </p:spPr>
        <p:txBody>
          <a:bodyPr wrap="square">
            <a:spAutoFit/>
          </a:bodyPr>
          <a:lstStyle/>
          <a:p>
            <a:pPr algn="l">
              <a:buFontTx/>
              <a:buNone/>
            </a:pPr>
            <a:r>
              <a:rPr lang="en-US" altLang="ja-JP" sz="1800" b="1" dirty="0" smtClean="0">
                <a:solidFill>
                  <a:srgbClr val="FFCC99"/>
                </a:solidFill>
              </a:rPr>
              <a:t>Terrestrial Detectors  </a:t>
            </a:r>
          </a:p>
          <a:p>
            <a:pPr algn="l">
              <a:buFontTx/>
              <a:buNone/>
            </a:pPr>
            <a:r>
              <a:rPr lang="en-US" altLang="ja-JP" sz="1600" b="1" dirty="0" smtClean="0">
                <a:solidFill>
                  <a:srgbClr val="FFCC99"/>
                </a:solidFill>
              </a:rPr>
              <a:t>    </a:t>
            </a:r>
            <a:r>
              <a:rPr lang="en-US" altLang="ja-JP" sz="1400" b="1" dirty="0" smtClean="0">
                <a:solidFill>
                  <a:srgbClr val="FFCC99"/>
                </a:solidFill>
              </a:rPr>
              <a:t>(Ad. LIGO,  KAGRA, etc)</a:t>
            </a:r>
            <a:endParaRPr lang="en-US" altLang="ja-JP" sz="1400" b="1" dirty="0">
              <a:solidFill>
                <a:srgbClr val="FFCC99"/>
              </a:solidFill>
            </a:endParaRPr>
          </a:p>
        </p:txBody>
      </p:sp>
      <p:sp>
        <p:nvSpPr>
          <p:cNvPr id="1144838" name="Rectangle 6"/>
          <p:cNvSpPr>
            <a:spLocks noChangeAspect="1" noChangeArrowheads="1"/>
          </p:cNvSpPr>
          <p:nvPr/>
        </p:nvSpPr>
        <p:spPr bwMode="auto">
          <a:xfrm>
            <a:off x="4429124" y="4896887"/>
            <a:ext cx="1696298" cy="738562"/>
          </a:xfrm>
          <a:prstGeom prst="rect">
            <a:avLst/>
          </a:prstGeom>
          <a:noFill/>
          <a:ln w="9525">
            <a:noFill/>
            <a:miter lim="800000"/>
            <a:headEnd/>
            <a:tailEnd/>
          </a:ln>
          <a:effectLst/>
        </p:spPr>
        <p:txBody>
          <a:bodyPr wrap="none">
            <a:spAutoFit/>
          </a:bodyPr>
          <a:lstStyle/>
          <a:p>
            <a:pPr algn="l">
              <a:lnSpc>
                <a:spcPct val="90000"/>
              </a:lnSpc>
              <a:buFontTx/>
              <a:buNone/>
            </a:pPr>
            <a:r>
              <a:rPr lang="en-US" altLang="ja-JP" b="1" dirty="0">
                <a:solidFill>
                  <a:srgbClr val="CC99FF"/>
                </a:solidFill>
              </a:rPr>
              <a:t>  DECIGO </a:t>
            </a:r>
          </a:p>
          <a:p>
            <a:pPr algn="l">
              <a:lnSpc>
                <a:spcPct val="90000"/>
              </a:lnSpc>
              <a:buFontTx/>
              <a:buNone/>
            </a:pPr>
            <a:endParaRPr lang="en-US" altLang="ja-JP" b="1" dirty="0">
              <a:solidFill>
                <a:srgbClr val="CC99FF"/>
              </a:solidFill>
            </a:endParaRPr>
          </a:p>
        </p:txBody>
      </p:sp>
      <p:sp>
        <p:nvSpPr>
          <p:cNvPr id="1144856" name="Rectangle 24"/>
          <p:cNvSpPr>
            <a:spLocks noChangeAspect="1" noChangeArrowheads="1"/>
          </p:cNvSpPr>
          <p:nvPr/>
        </p:nvSpPr>
        <p:spPr bwMode="auto">
          <a:xfrm>
            <a:off x="2778127" y="3712224"/>
            <a:ext cx="1936749" cy="450343"/>
          </a:xfrm>
          <a:prstGeom prst="rect">
            <a:avLst/>
          </a:prstGeom>
          <a:noFill/>
          <a:ln w="9525">
            <a:noFill/>
            <a:miter lim="800000"/>
            <a:headEnd/>
            <a:tailEnd/>
          </a:ln>
          <a:effectLst/>
        </p:spPr>
        <p:txBody>
          <a:bodyPr wrap="square">
            <a:spAutoFit/>
          </a:bodyPr>
          <a:lstStyle/>
          <a:p>
            <a:pPr algn="l">
              <a:buFontTx/>
              <a:buNone/>
            </a:pPr>
            <a:r>
              <a:rPr lang="en-US" altLang="ja-JP" b="1" dirty="0" smtClean="0">
                <a:solidFill>
                  <a:srgbClr val="99CCFF"/>
                </a:solidFill>
              </a:rPr>
              <a:t>LISA</a:t>
            </a:r>
            <a:endParaRPr lang="en-US" altLang="ja-JP" b="1" dirty="0">
              <a:solidFill>
                <a:srgbClr val="99CCFF"/>
              </a:solidFill>
            </a:endParaRPr>
          </a:p>
        </p:txBody>
      </p:sp>
      <p:sp>
        <p:nvSpPr>
          <p:cNvPr id="37" name="Rectangle 35"/>
          <p:cNvSpPr>
            <a:spLocks noChangeArrowheads="1"/>
          </p:cNvSpPr>
          <p:nvPr/>
        </p:nvSpPr>
        <p:spPr bwMode="auto">
          <a:xfrm>
            <a:off x="1851432" y="955483"/>
            <a:ext cx="6477000" cy="372409"/>
          </a:xfrm>
          <a:prstGeom prst="rect">
            <a:avLst/>
          </a:prstGeom>
          <a:noFill/>
          <a:ln w="15875">
            <a:noFill/>
            <a:miter lim="800000"/>
            <a:headEnd/>
            <a:tailEnd/>
          </a:ln>
          <a:effectLst/>
        </p:spPr>
        <p:txBody>
          <a:bodyPr>
            <a:spAutoFit/>
          </a:bodyPr>
          <a:lstStyle/>
          <a:p>
            <a:pPr algn="l">
              <a:buClr>
                <a:schemeClr val="tx1"/>
              </a:buClr>
              <a:buSzPct val="70000"/>
              <a:buFont typeface="Wingdings" pitchFamily="2" charset="2"/>
              <a:buNone/>
            </a:pPr>
            <a:r>
              <a:rPr lang="en-US" altLang="ja-JP" sz="1600" b="1" dirty="0">
                <a:solidFill>
                  <a:srgbClr val="FFCCFF"/>
                </a:solidFill>
                <a:latin typeface="Tahoma" pitchFamily="34" charset="0"/>
                <a:ea typeface="HGP創英角ｺﾞｼｯｸUB" pitchFamily="50" charset="-128"/>
              </a:rPr>
              <a:t>(</a:t>
            </a:r>
            <a:r>
              <a:rPr lang="en-US" altLang="ja-JP" sz="1600" b="1" u="sng" dirty="0" smtClean="0">
                <a:solidFill>
                  <a:srgbClr val="FFCCFF"/>
                </a:solidFill>
                <a:latin typeface="Tahoma" pitchFamily="34" charset="0"/>
                <a:ea typeface="HGP創英角ｺﾞｼｯｸUB" pitchFamily="50" charset="-128"/>
              </a:rPr>
              <a:t>Deci</a:t>
            </a:r>
            <a:r>
              <a:rPr lang="en-US" altLang="ja-JP" sz="1600" b="1" dirty="0" smtClean="0">
                <a:solidFill>
                  <a:srgbClr val="FFCCFF"/>
                </a:solidFill>
                <a:latin typeface="Tahoma" pitchFamily="34" charset="0"/>
                <a:ea typeface="HGP創英角ｺﾞｼｯｸUB" pitchFamily="50" charset="-128"/>
              </a:rPr>
              <a:t>-hertz </a:t>
            </a:r>
            <a:r>
              <a:rPr lang="en-US" altLang="ja-JP" sz="1600" b="1" dirty="0">
                <a:solidFill>
                  <a:srgbClr val="FFCCFF"/>
                </a:solidFill>
                <a:latin typeface="Tahoma" pitchFamily="34" charset="0"/>
                <a:ea typeface="HGP創英角ｺﾞｼｯｸUB" pitchFamily="50" charset="-128"/>
              </a:rPr>
              <a:t>interferometer </a:t>
            </a:r>
            <a:r>
              <a:rPr lang="en-US" altLang="ja-JP" sz="1600" b="1" u="sng" dirty="0">
                <a:solidFill>
                  <a:srgbClr val="FFCCFF"/>
                </a:solidFill>
                <a:latin typeface="Tahoma" pitchFamily="34" charset="0"/>
                <a:ea typeface="HGP創英角ｺﾞｼｯｸUB" pitchFamily="50" charset="-128"/>
              </a:rPr>
              <a:t>G</a:t>
            </a:r>
            <a:r>
              <a:rPr lang="en-US" altLang="ja-JP" sz="1600" b="1" dirty="0">
                <a:solidFill>
                  <a:srgbClr val="FFCCFF"/>
                </a:solidFill>
                <a:latin typeface="Tahoma" pitchFamily="34" charset="0"/>
                <a:ea typeface="HGP創英角ｺﾞｼｯｸUB" pitchFamily="50" charset="-128"/>
              </a:rPr>
              <a:t>ravitational wave </a:t>
            </a:r>
            <a:r>
              <a:rPr lang="en-US" altLang="ja-JP" sz="1600" b="1" u="sng" dirty="0">
                <a:solidFill>
                  <a:srgbClr val="FFCCFF"/>
                </a:solidFill>
                <a:latin typeface="Tahoma" pitchFamily="34" charset="0"/>
                <a:ea typeface="HGP創英角ｺﾞｼｯｸUB" pitchFamily="50" charset="-128"/>
              </a:rPr>
              <a:t>O</a:t>
            </a:r>
            <a:r>
              <a:rPr lang="en-US" altLang="ja-JP" sz="1600" b="1" dirty="0">
                <a:solidFill>
                  <a:srgbClr val="FFCCFF"/>
                </a:solidFill>
                <a:latin typeface="Tahoma" pitchFamily="34" charset="0"/>
                <a:ea typeface="HGP創英角ｺﾞｼｯｸUB" pitchFamily="50" charset="-128"/>
              </a:rPr>
              <a:t>bservatory)</a:t>
            </a:r>
          </a:p>
        </p:txBody>
      </p:sp>
      <p:sp>
        <p:nvSpPr>
          <p:cNvPr id="39" name="Rectangle 32"/>
          <p:cNvSpPr>
            <a:spLocks noChangeArrowheads="1"/>
          </p:cNvSpPr>
          <p:nvPr/>
        </p:nvSpPr>
        <p:spPr bwMode="auto">
          <a:xfrm>
            <a:off x="4714908" y="1340768"/>
            <a:ext cx="3968653" cy="76944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dirty="0" smtClean="0">
                <a:solidFill>
                  <a:srgbClr val="F8F8F8"/>
                </a:solidFill>
                <a:latin typeface="Tahoma" pitchFamily="34" charset="0"/>
                <a:ea typeface="HGP創英角ｺﾞｼｯｸUB" pitchFamily="50" charset="-128"/>
              </a:rPr>
              <a:t>‘Bridge’ the obs.gap between </a:t>
            </a:r>
          </a:p>
          <a:p>
            <a:pPr algn="l">
              <a:lnSpc>
                <a:spcPct val="110000"/>
              </a:lnSpc>
              <a:buClr>
                <a:schemeClr val="accent2"/>
              </a:buClr>
              <a:buSzPct val="70000"/>
              <a:buFont typeface="Wingdings" pitchFamily="2" charset="2"/>
              <a:buNone/>
            </a:pPr>
            <a:r>
              <a:rPr lang="en-US" altLang="ja-JP" sz="2000" dirty="0" smtClean="0">
                <a:solidFill>
                  <a:srgbClr val="F8F8F8"/>
                </a:solidFill>
                <a:latin typeface="Tahoma" pitchFamily="34" charset="0"/>
                <a:ea typeface="HGP創英角ｺﾞｼｯｸUB" pitchFamily="50" charset="-128"/>
              </a:rPr>
              <a:t> </a:t>
            </a:r>
            <a:r>
              <a:rPr lang="en-US" altLang="ja-JP" sz="2000" dirty="0" smtClean="0">
                <a:solidFill>
                  <a:srgbClr val="CCECFF"/>
                </a:solidFill>
                <a:latin typeface="Tahoma" pitchFamily="34" charset="0"/>
                <a:ea typeface="HGP創英角ｺﾞｼｯｸUB" pitchFamily="50" charset="-128"/>
              </a:rPr>
              <a:t>LISA</a:t>
            </a:r>
            <a:r>
              <a:rPr lang="en-US" altLang="ja-JP" sz="2000" dirty="0" smtClean="0">
                <a:solidFill>
                  <a:srgbClr val="F8F8F8"/>
                </a:solidFill>
                <a:latin typeface="Tahoma" pitchFamily="34" charset="0"/>
                <a:ea typeface="HGP創英角ｺﾞｼｯｸUB" pitchFamily="50" charset="-128"/>
              </a:rPr>
              <a:t> and </a:t>
            </a:r>
            <a:r>
              <a:rPr lang="en-US" altLang="ja-JP" sz="2000" dirty="0" smtClean="0">
                <a:solidFill>
                  <a:srgbClr val="FFCC99"/>
                </a:solidFill>
                <a:latin typeface="Tahoma" pitchFamily="34" charset="0"/>
                <a:ea typeface="HGP創英角ｺﾞｼｯｸUB" pitchFamily="50" charset="-128"/>
              </a:rPr>
              <a:t>Terrestrial detectors</a:t>
            </a:r>
            <a:endParaRPr lang="ja-JP" altLang="en-US" sz="2000" dirty="0">
              <a:solidFill>
                <a:srgbClr val="FFCC99"/>
              </a:solidFill>
              <a:latin typeface="Tahoma" pitchFamily="34" charset="0"/>
              <a:ea typeface="HGP創英角ｺﾞｼｯｸUB" pitchFamily="50" charset="-128"/>
            </a:endParaRPr>
          </a:p>
        </p:txBody>
      </p:sp>
      <p:sp>
        <p:nvSpPr>
          <p:cNvPr id="41" name="下矢印 40"/>
          <p:cNvSpPr/>
          <p:nvPr/>
        </p:nvSpPr>
        <p:spPr bwMode="auto">
          <a:xfrm rot="5400000" flipV="1">
            <a:off x="4214810" y="1571612"/>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4"/>
          <p:cNvSpPr>
            <a:spLocks noChangeArrowheads="1"/>
          </p:cNvSpPr>
          <p:nvPr/>
        </p:nvSpPr>
        <p:spPr bwMode="auto">
          <a:xfrm>
            <a:off x="1475656" y="1344748"/>
            <a:ext cx="3621584"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dirty="0" smtClean="0">
                <a:solidFill>
                  <a:srgbClr val="DDDDDD"/>
                </a:solidFill>
              </a:rPr>
              <a:t>Interferometer module</a:t>
            </a:r>
            <a:endParaRPr lang="en-US" altLang="ja-JP" sz="2000" dirty="0">
              <a:solidFill>
                <a:srgbClr val="DDDDDD"/>
              </a:solidFill>
            </a:endParaRPr>
          </a:p>
        </p:txBody>
      </p:sp>
      <p:sp>
        <p:nvSpPr>
          <p:cNvPr id="826371" name="Rectangle 3"/>
          <p:cNvSpPr>
            <a:spLocks noGrp="1" noChangeArrowheads="1"/>
          </p:cNvSpPr>
          <p:nvPr>
            <p:ph type="title"/>
          </p:nvPr>
        </p:nvSpPr>
        <p:spPr/>
        <p:txBody>
          <a:bodyPr/>
          <a:lstStyle/>
          <a:p>
            <a:r>
              <a:rPr lang="en-US" altLang="ja-JP" dirty="0" smtClean="0"/>
              <a:t>DPF-WG activities</a:t>
            </a:r>
            <a:endParaRPr lang="ja-JP" altLang="en-US" dirty="0"/>
          </a:p>
        </p:txBody>
      </p:sp>
      <p:sp>
        <p:nvSpPr>
          <p:cNvPr id="16"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826384" name="Rectangle 16"/>
          <p:cNvSpPr>
            <a:spLocks noChangeArrowheads="1"/>
          </p:cNvSpPr>
          <p:nvPr/>
        </p:nvSpPr>
        <p:spPr bwMode="auto">
          <a:xfrm>
            <a:off x="827584" y="764704"/>
            <a:ext cx="7386044" cy="42197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b="1" dirty="0" smtClean="0">
                <a:solidFill>
                  <a:srgbClr val="99CCFF"/>
                </a:solidFill>
              </a:rPr>
              <a:t>BBMs (Bread-board model) for Core components </a:t>
            </a:r>
          </a:p>
        </p:txBody>
      </p:sp>
      <p:pic>
        <p:nvPicPr>
          <p:cNvPr id="23" name="図 22" descr=":PICT00430.jpg"/>
          <p:cNvPicPr/>
          <p:nvPr/>
        </p:nvPicPr>
        <p:blipFill>
          <a:blip r:embed="rId3" cstate="print"/>
          <a:srcRect/>
          <a:stretch>
            <a:fillRect/>
          </a:stretch>
        </p:blipFill>
        <p:spPr bwMode="auto">
          <a:xfrm>
            <a:off x="557728" y="4296614"/>
            <a:ext cx="2430095" cy="1826980"/>
          </a:xfrm>
          <a:prstGeom prst="rect">
            <a:avLst/>
          </a:prstGeom>
          <a:noFill/>
          <a:ln w="9525">
            <a:noFill/>
            <a:miter lim="800000"/>
            <a:headEnd/>
            <a:tailEnd/>
          </a:ln>
        </p:spPr>
      </p:pic>
      <p:pic>
        <p:nvPicPr>
          <p:cNvPr id="25" name="Picture 1"/>
          <p:cNvPicPr>
            <a:picLocks noChangeAspect="1" noChangeArrowheads="1"/>
          </p:cNvPicPr>
          <p:nvPr/>
        </p:nvPicPr>
        <p:blipFill>
          <a:blip r:embed="rId4" cstate="print"/>
          <a:srcRect/>
          <a:stretch>
            <a:fillRect/>
          </a:stretch>
        </p:blipFill>
        <p:spPr bwMode="auto">
          <a:xfrm>
            <a:off x="557729" y="1871894"/>
            <a:ext cx="2230178" cy="1456788"/>
          </a:xfrm>
          <a:prstGeom prst="rect">
            <a:avLst/>
          </a:prstGeom>
          <a:noFill/>
          <a:ln w="9525">
            <a:noFill/>
            <a:miter lim="800000"/>
            <a:headEnd/>
            <a:tailEnd/>
          </a:ln>
        </p:spPr>
      </p:pic>
      <p:sp>
        <p:nvSpPr>
          <p:cNvPr id="26" name="Rectangle 14"/>
          <p:cNvSpPr>
            <a:spLocks noChangeArrowheads="1"/>
          </p:cNvSpPr>
          <p:nvPr/>
        </p:nvSpPr>
        <p:spPr bwMode="auto">
          <a:xfrm>
            <a:off x="6876256" y="3789040"/>
            <a:ext cx="1872208" cy="29546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200" dirty="0" smtClean="0">
                <a:solidFill>
                  <a:srgbClr val="CCECFF"/>
                </a:solidFill>
                <a:latin typeface="Tahoma" pitchFamily="34" charset="0"/>
                <a:sym typeface="Wingdings" pitchFamily="2" charset="2"/>
              </a:rPr>
              <a:t>UEC, </a:t>
            </a:r>
            <a:r>
              <a:rPr lang="en-US" altLang="zh-TW" sz="1200" dirty="0" smtClean="0">
                <a:solidFill>
                  <a:srgbClr val="CCECFF"/>
                </a:solidFill>
                <a:latin typeface="Tahoma" pitchFamily="34" charset="0"/>
                <a:sym typeface="Wingdings" pitchFamily="2" charset="2"/>
              </a:rPr>
              <a:t>NICT, </a:t>
            </a:r>
            <a:r>
              <a:rPr kumimoji="1" lang="en-US" altLang="ja-JP" sz="1200" kern="1200" dirty="0" smtClean="0">
                <a:solidFill>
                  <a:srgbClr val="CCECFF"/>
                </a:solidFill>
                <a:sym typeface="Wingdings" pitchFamily="2" charset="2"/>
              </a:rPr>
              <a:t>NASA/GSFC</a:t>
            </a:r>
            <a:endParaRPr kumimoji="1" lang="ja-JP" altLang="en-US" sz="1200" kern="1200" dirty="0">
              <a:solidFill>
                <a:srgbClr val="CCECFF"/>
              </a:solidFill>
              <a:latin typeface="Tahoma" pitchFamily="34" charset="0"/>
            </a:endParaRPr>
          </a:p>
        </p:txBody>
      </p:sp>
      <p:sp>
        <p:nvSpPr>
          <p:cNvPr id="28" name="Rectangle 24"/>
          <p:cNvSpPr>
            <a:spLocks noChangeArrowheads="1"/>
          </p:cNvSpPr>
          <p:nvPr/>
        </p:nvSpPr>
        <p:spPr bwMode="auto">
          <a:xfrm>
            <a:off x="1661470" y="3804161"/>
            <a:ext cx="2910530"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dirty="0" smtClean="0">
                <a:solidFill>
                  <a:srgbClr val="DDDDDD"/>
                </a:solidFill>
              </a:rPr>
              <a:t>Test-mass module</a:t>
            </a:r>
            <a:endParaRPr lang="en-US" altLang="ja-JP" sz="2000" dirty="0">
              <a:solidFill>
                <a:srgbClr val="DDDDDD"/>
              </a:solidFill>
            </a:endParaRPr>
          </a:p>
        </p:txBody>
      </p:sp>
      <p:sp>
        <p:nvSpPr>
          <p:cNvPr id="29" name="Rectangle 24"/>
          <p:cNvSpPr>
            <a:spLocks noChangeArrowheads="1"/>
          </p:cNvSpPr>
          <p:nvPr/>
        </p:nvSpPr>
        <p:spPr bwMode="auto">
          <a:xfrm>
            <a:off x="5724128" y="1196752"/>
            <a:ext cx="3203848"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dirty="0" smtClean="0">
                <a:solidFill>
                  <a:srgbClr val="DDDDDD"/>
                </a:solidFill>
              </a:rPr>
              <a:t>Laser stabilization module</a:t>
            </a:r>
            <a:endParaRPr lang="en-US" altLang="ja-JP" sz="2000" dirty="0">
              <a:solidFill>
                <a:srgbClr val="DDDDDD"/>
              </a:solidFill>
            </a:endParaRPr>
          </a:p>
        </p:txBody>
      </p:sp>
      <p:sp>
        <p:nvSpPr>
          <p:cNvPr id="30" name="Rectangle 14"/>
          <p:cNvSpPr>
            <a:spLocks noChangeArrowheads="1"/>
          </p:cNvSpPr>
          <p:nvPr/>
        </p:nvSpPr>
        <p:spPr bwMode="auto">
          <a:xfrm>
            <a:off x="1179833" y="3328682"/>
            <a:ext cx="2024015" cy="29546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200" dirty="0" smtClean="0">
                <a:solidFill>
                  <a:srgbClr val="CCECFF"/>
                </a:solidFill>
                <a:latin typeface="Tahoma" pitchFamily="34" charset="0"/>
                <a:sym typeface="Wingdings" pitchFamily="2" charset="2"/>
              </a:rPr>
              <a:t>Univ. of Tokyo,</a:t>
            </a:r>
            <a:r>
              <a:rPr kumimoji="1" lang="en-US" altLang="ja-JP" sz="1200" kern="1200" dirty="0" smtClean="0">
                <a:solidFill>
                  <a:srgbClr val="CCECFF"/>
                </a:solidFill>
                <a:sym typeface="Wingdings" pitchFamily="2" charset="2"/>
              </a:rPr>
              <a:t>NAOJ</a:t>
            </a:r>
            <a:endParaRPr kumimoji="1" lang="ja-JP" altLang="en-US" sz="1200" kern="1200" dirty="0">
              <a:solidFill>
                <a:srgbClr val="CCECFF"/>
              </a:solidFill>
              <a:latin typeface="Tahoma" pitchFamily="34" charset="0"/>
            </a:endParaRPr>
          </a:p>
        </p:txBody>
      </p:sp>
      <p:sp>
        <p:nvSpPr>
          <p:cNvPr id="31" name="Rectangle 24"/>
          <p:cNvSpPr>
            <a:spLocks noChangeArrowheads="1"/>
          </p:cNvSpPr>
          <p:nvPr/>
        </p:nvSpPr>
        <p:spPr bwMode="auto">
          <a:xfrm>
            <a:off x="5796136" y="4221088"/>
            <a:ext cx="3287750" cy="461665"/>
          </a:xfrm>
          <a:prstGeom prst="rect">
            <a:avLst/>
          </a:prstGeom>
          <a:noFill/>
          <a:ln w="15875">
            <a:noFill/>
            <a:miter lim="800000"/>
            <a:headEnd/>
            <a:tailEnd/>
          </a:ln>
          <a:effectLst/>
        </p:spPr>
        <p:txBody>
          <a:bodyPr wrap="square">
            <a:spAutoFit/>
          </a:bodyPr>
          <a:lstStyle/>
          <a:p>
            <a:pPr algn="l">
              <a:lnSpc>
                <a:spcPct val="120000"/>
              </a:lnSpc>
              <a:buClr>
                <a:schemeClr val="accent2"/>
              </a:buClr>
              <a:buSzPct val="70000"/>
              <a:buFont typeface="Wingdings" pitchFamily="2" charset="2"/>
              <a:buNone/>
            </a:pPr>
            <a:r>
              <a:rPr lang="en-US" altLang="ja-JP" sz="2000" dirty="0" smtClean="0">
                <a:solidFill>
                  <a:srgbClr val="DDDDDD"/>
                </a:solidFill>
              </a:rPr>
              <a:t>Low-noise thruster module</a:t>
            </a:r>
            <a:endParaRPr lang="en-US" altLang="ja-JP" sz="2000" dirty="0">
              <a:solidFill>
                <a:srgbClr val="DDDDDD"/>
              </a:solidFill>
            </a:endParaRPr>
          </a:p>
        </p:txBody>
      </p:sp>
      <p:sp>
        <p:nvSpPr>
          <p:cNvPr id="32" name="Rectangle 14"/>
          <p:cNvSpPr>
            <a:spLocks noChangeArrowheads="1"/>
          </p:cNvSpPr>
          <p:nvPr/>
        </p:nvSpPr>
        <p:spPr bwMode="auto">
          <a:xfrm>
            <a:off x="5580112" y="6085862"/>
            <a:ext cx="936104" cy="29546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200" dirty="0" smtClean="0">
                <a:solidFill>
                  <a:srgbClr val="CCECFF"/>
                </a:solidFill>
                <a:latin typeface="Tahoma" pitchFamily="34" charset="0"/>
                <a:sym typeface="Wingdings" pitchFamily="2" charset="2"/>
              </a:rPr>
              <a:t>JAXA</a:t>
            </a:r>
            <a:endParaRPr kumimoji="1" lang="ja-JP" altLang="en-US" sz="1200" kern="1200" dirty="0">
              <a:solidFill>
                <a:srgbClr val="CCECFF"/>
              </a:solidFill>
              <a:latin typeface="Tahoma" pitchFamily="34" charset="0"/>
            </a:endParaRPr>
          </a:p>
        </p:txBody>
      </p:sp>
      <p:pic>
        <p:nvPicPr>
          <p:cNvPr id="35" name="図 34" descr="FEEP本体"/>
          <p:cNvPicPr/>
          <p:nvPr/>
        </p:nvPicPr>
        <p:blipFill>
          <a:blip r:embed="rId5" cstate="print"/>
          <a:srcRect/>
          <a:stretch>
            <a:fillRect/>
          </a:stretch>
        </p:blipFill>
        <p:spPr bwMode="auto">
          <a:xfrm>
            <a:off x="6070781" y="4647797"/>
            <a:ext cx="2749691" cy="1735625"/>
          </a:xfrm>
          <a:prstGeom prst="rect">
            <a:avLst/>
          </a:prstGeom>
          <a:noFill/>
          <a:ln w="9525">
            <a:noFill/>
            <a:miter lim="800000"/>
            <a:headEnd/>
            <a:tailEnd/>
          </a:ln>
        </p:spPr>
      </p:pic>
      <p:sp>
        <p:nvSpPr>
          <p:cNvPr id="36" name="Rectangle 14"/>
          <p:cNvSpPr>
            <a:spLocks noChangeArrowheads="1"/>
          </p:cNvSpPr>
          <p:nvPr/>
        </p:nvSpPr>
        <p:spPr bwMode="auto">
          <a:xfrm>
            <a:off x="3779912" y="3997630"/>
            <a:ext cx="1584176" cy="295466"/>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1200" dirty="0" smtClean="0">
                <a:solidFill>
                  <a:srgbClr val="CCECFF"/>
                </a:solidFill>
                <a:latin typeface="Tahoma" pitchFamily="34" charset="0"/>
                <a:sym typeface="Wingdings" pitchFamily="2" charset="2"/>
              </a:rPr>
              <a:t>NAOJ, </a:t>
            </a:r>
            <a:r>
              <a:rPr kumimoji="1" lang="en-US" altLang="ja-JP" sz="1200" kern="1200" dirty="0" smtClean="0">
                <a:solidFill>
                  <a:srgbClr val="CCECFF"/>
                </a:solidFill>
                <a:sym typeface="Wingdings" pitchFamily="2" charset="2"/>
              </a:rPr>
              <a:t>Hosei Univ.</a:t>
            </a:r>
            <a:endParaRPr kumimoji="1" lang="ja-JP" altLang="en-US" sz="1200" kern="1200" dirty="0">
              <a:solidFill>
                <a:srgbClr val="CCECFF"/>
              </a:solidFill>
              <a:latin typeface="Tahoma" pitchFamily="34" charset="0"/>
            </a:endParaRPr>
          </a:p>
        </p:txBody>
      </p:sp>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1526" y="1827142"/>
            <a:ext cx="2343028" cy="150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144" y="1685687"/>
            <a:ext cx="2808312" cy="203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6862" y="4296613"/>
            <a:ext cx="1837545" cy="183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71711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5"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pitchFamily="34" charset="0"/>
                <a:ea typeface="HGP創英角ｺﾞｼｯｸUB" pitchFamily="50" charset="-128"/>
                <a:cs typeface="+mn-cs"/>
              </a:rPr>
              <a:t>10th International LISA Symposium</a:t>
            </a:r>
            <a:r>
              <a:rPr lang="ja-JP" altLang="en-US" sz="1200" kern="1200" smtClean="0">
                <a:solidFill>
                  <a:srgbClr val="EAEAEA"/>
                </a:solidFill>
                <a:latin typeface="Tahoma" pitchFamily="34" charset="0"/>
                <a:ea typeface="HGP創英角ｺﾞｼｯｸUB" pitchFamily="50" charset="-128"/>
                <a:cs typeface="+mn-cs"/>
              </a:rPr>
              <a:t>　</a:t>
            </a:r>
            <a:r>
              <a:rPr lang="en-US" altLang="ja-JP" sz="1200" kern="1200" smtClean="0">
                <a:solidFill>
                  <a:srgbClr val="EAEAEA"/>
                </a:solidFill>
                <a:latin typeface="Tahoma" pitchFamily="34" charset="0"/>
                <a:ea typeface="HGP創英角ｺﾞｼｯｸUB" pitchFamily="50" charset="-128"/>
                <a:cs typeface="+mn-cs"/>
              </a:rPr>
              <a:t>(May 19th, 2014, Florida, USA)</a:t>
            </a:r>
            <a:endParaRPr lang="en-US" altLang="ja-JP" sz="1200" kern="1200" dirty="0">
              <a:solidFill>
                <a:srgbClr val="EAEAEA"/>
              </a:solidFill>
              <a:latin typeface="Tahoma" pitchFamily="34" charset="0"/>
              <a:ea typeface="HGP創英角ｺﾞｼｯｸUB" pitchFamily="50" charset="-128"/>
              <a:cs typeface="+mn-cs"/>
            </a:endParaRPr>
          </a:p>
        </p:txBody>
      </p:sp>
      <p:sp>
        <p:nvSpPr>
          <p:cNvPr id="1964035" name="Rectangle 3"/>
          <p:cNvSpPr>
            <a:spLocks noGrp="1" noChangeArrowheads="1"/>
          </p:cNvSpPr>
          <p:nvPr>
            <p:ph type="body" idx="4294967295"/>
          </p:nvPr>
        </p:nvSpPr>
        <p:spPr>
          <a:xfrm>
            <a:off x="1285875" y="1074738"/>
            <a:ext cx="7858125" cy="5211762"/>
          </a:xfrm>
          <a:prstGeom prst="rect">
            <a:avLst/>
          </a:prstGeom>
        </p:spPr>
        <p:txBody>
          <a:bodyPr/>
          <a:lstStyle/>
          <a:p>
            <a:pPr lvl="2">
              <a:lnSpc>
                <a:spcPct val="130000"/>
              </a:lnSpc>
              <a:spcBef>
                <a:spcPct val="0"/>
              </a:spcBef>
              <a:buClrTx/>
              <a:buFontTx/>
              <a:buNone/>
            </a:pPr>
            <a:r>
              <a:rPr lang="en-US" altLang="ja-JP" sz="2800" b="1" dirty="0"/>
              <a:t>  </a:t>
            </a:r>
            <a:endParaRPr lang="en-US" altLang="ja-JP" sz="2800" b="1" dirty="0" smtClean="0"/>
          </a:p>
          <a:p>
            <a:pPr>
              <a:lnSpc>
                <a:spcPct val="130000"/>
              </a:lnSpc>
              <a:spcBef>
                <a:spcPct val="0"/>
              </a:spcBef>
              <a:buClrTx/>
              <a:buFontTx/>
              <a:buNone/>
            </a:pPr>
            <a:endParaRPr lang="en-US" altLang="ja-JP" sz="2800" b="1" dirty="0" smtClean="0"/>
          </a:p>
          <a:p>
            <a:pPr>
              <a:lnSpc>
                <a:spcPct val="130000"/>
              </a:lnSpc>
              <a:spcBef>
                <a:spcPct val="0"/>
              </a:spcBef>
              <a:buClrTx/>
              <a:buFontTx/>
              <a:buNone/>
            </a:pPr>
            <a:endParaRPr lang="en-US" altLang="ja-JP" sz="2800" b="1" dirty="0" smtClean="0"/>
          </a:p>
          <a:p>
            <a:pPr>
              <a:lnSpc>
                <a:spcPct val="130000"/>
              </a:lnSpc>
              <a:spcBef>
                <a:spcPct val="0"/>
              </a:spcBef>
              <a:buClrTx/>
              <a:buFontTx/>
              <a:buNone/>
            </a:pPr>
            <a:r>
              <a:rPr lang="en-US" altLang="ja-JP" sz="2800" b="1" dirty="0" smtClean="0"/>
              <a:t>                      </a:t>
            </a:r>
            <a:r>
              <a:rPr lang="en-US" altLang="ja-JP" sz="4000" b="1" dirty="0" smtClean="0"/>
              <a:t>SWIM</a:t>
            </a:r>
            <a:endParaRPr lang="ja-JP" altLang="en-US" sz="2800" b="1" dirty="0"/>
          </a:p>
        </p:txBody>
      </p:sp>
    </p:spTree>
    <p:extLst>
      <p:ext uri="{BB962C8B-B14F-4D97-AF65-F5344CB8AC3E}">
        <p14:creationId xmlns:p14="http://schemas.microsoft.com/office/powerpoint/2010/main" val="222004092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890" name="Picture 2"/>
          <p:cNvPicPr>
            <a:picLocks noChangeAspect="1" noChangeArrowheads="1"/>
          </p:cNvPicPr>
          <p:nvPr/>
        </p:nvPicPr>
        <p:blipFill>
          <a:blip r:embed="rId3" cstate="print"/>
          <a:srcRect/>
          <a:stretch>
            <a:fillRect/>
          </a:stretch>
        </p:blipFill>
        <p:spPr bwMode="auto">
          <a:xfrm>
            <a:off x="2500298" y="2143116"/>
            <a:ext cx="1305302" cy="1316037"/>
          </a:xfrm>
          <a:prstGeom prst="rect">
            <a:avLst/>
          </a:prstGeom>
          <a:noFill/>
          <a:ln w="9525">
            <a:noFill/>
            <a:miter lim="800000"/>
            <a:headEnd/>
            <a:tailEnd/>
          </a:ln>
        </p:spPr>
      </p:pic>
      <p:graphicFrame>
        <p:nvGraphicFramePr>
          <p:cNvPr id="1076229" name="Group 5"/>
          <p:cNvGraphicFramePr>
            <a:graphicFrameLocks noGrp="1"/>
          </p:cNvGraphicFramePr>
          <p:nvPr>
            <p:extLst>
              <p:ext uri="{D42A27DB-BD31-4B8C-83A1-F6EECF244321}">
                <p14:modId xmlns:p14="http://schemas.microsoft.com/office/powerpoint/2010/main" val="2324467221"/>
              </p:ext>
            </p:extLst>
          </p:nvPr>
        </p:nvGraphicFramePr>
        <p:xfrm>
          <a:off x="611188" y="1142984"/>
          <a:ext cx="8280400" cy="5214974"/>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427822">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2010</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29</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900561">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30949">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Objective</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Space test of key tech.</a:t>
                      </a:r>
                      <a:r>
                        <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    GW observation</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      Detect GW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            with min. spec</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      FP between S/C</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GW astronomy</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55642">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Tx/>
                        <a:buSzPct val="70000"/>
                        <a:buFontTx/>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Single small satellite</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Short FP interferometer</a:t>
                      </a:r>
                      <a:endParaRPr kumimoji="0"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1 interferometer unit</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3 S/C </a:t>
                      </a:r>
                      <a:endPar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0"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0" i="0" u="none" strike="noStrike" cap="none" normalizeH="0" baseline="0" dirty="0" smtClean="0">
                          <a:ln>
                            <a:noFill/>
                          </a:ln>
                          <a:solidFill>
                            <a:srgbClr val="EAEAEA"/>
                          </a:solidFill>
                          <a:effectLst/>
                          <a:latin typeface="Tahoma" pitchFamily="34" charset="0"/>
                          <a:ea typeface="HGP創英角ｺﾞｼｯｸUB" pitchFamily="50" charset="-128"/>
                        </a:rPr>
                        <a:t>x 3-4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1076227" name="Rectangle 3"/>
          <p:cNvSpPr>
            <a:spLocks noGrp="1" noChangeArrowheads="1"/>
          </p:cNvSpPr>
          <p:nvPr>
            <p:ph type="title"/>
          </p:nvPr>
        </p:nvSpPr>
        <p:spPr/>
        <p:txBody>
          <a:bodyPr/>
          <a:lstStyle/>
          <a:p>
            <a:r>
              <a:rPr lang="en-US" altLang="ja-JP" dirty="0" smtClean="0">
                <a:solidFill>
                  <a:srgbClr val="DDDDDD"/>
                </a:solidFill>
              </a:rPr>
              <a:t>Roadmap</a:t>
            </a:r>
            <a:endParaRPr lang="ja-JP" altLang="en-US" dirty="0">
              <a:solidFill>
                <a:srgbClr val="DDDDDD"/>
              </a:solidFill>
            </a:endParaRPr>
          </a:p>
        </p:txBody>
      </p:sp>
      <p:sp>
        <p:nvSpPr>
          <p:cNvPr id="358"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1076228" name="Text Box 4"/>
          <p:cNvSpPr txBox="1">
            <a:spLocks noChangeArrowheads="1"/>
          </p:cNvSpPr>
          <p:nvPr/>
        </p:nvSpPr>
        <p:spPr bwMode="auto">
          <a:xfrm>
            <a:off x="6805613" y="850900"/>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latin typeface="Tahoma" pitchFamily="34" charset="0"/>
                <a:ea typeface="HGP創英角ｺﾞｼｯｸUB" pitchFamily="50" charset="-128"/>
              </a:rPr>
              <a:t>Figure: S.Kawamura</a:t>
            </a:r>
          </a:p>
        </p:txBody>
      </p:sp>
      <p:grpSp>
        <p:nvGrpSpPr>
          <p:cNvPr id="2" name="Group 47"/>
          <p:cNvGrpSpPr>
            <a:grpSpLocks/>
          </p:cNvGrpSpPr>
          <p:nvPr/>
        </p:nvGrpSpPr>
        <p:grpSpPr bwMode="auto">
          <a:xfrm>
            <a:off x="5029200" y="2473311"/>
            <a:ext cx="1044575" cy="957262"/>
            <a:chOff x="741" y="473"/>
            <a:chExt cx="3836" cy="3504"/>
          </a:xfrm>
        </p:grpSpPr>
        <p:sp>
          <p:nvSpPr>
            <p:cNvPr id="1076272"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3"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4"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3" name="Group 51"/>
            <p:cNvGrpSpPr>
              <a:grpSpLocks/>
            </p:cNvGrpSpPr>
            <p:nvPr/>
          </p:nvGrpSpPr>
          <p:grpSpPr bwMode="auto">
            <a:xfrm rot="7209001">
              <a:off x="2107" y="1529"/>
              <a:ext cx="432" cy="358"/>
              <a:chOff x="4785" y="11039"/>
              <a:chExt cx="829" cy="688"/>
            </a:xfrm>
          </p:grpSpPr>
          <p:sp>
            <p:nvSpPr>
              <p:cNvPr id="1076276"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7"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8"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9"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0"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4" name="Group 57"/>
            <p:cNvGrpSpPr>
              <a:grpSpLocks/>
            </p:cNvGrpSpPr>
            <p:nvPr/>
          </p:nvGrpSpPr>
          <p:grpSpPr bwMode="auto">
            <a:xfrm rot="7209001">
              <a:off x="2107" y="1529"/>
              <a:ext cx="432" cy="358"/>
              <a:chOff x="4785" y="11039"/>
              <a:chExt cx="829" cy="688"/>
            </a:xfrm>
          </p:grpSpPr>
          <p:sp>
            <p:nvSpPr>
              <p:cNvPr id="1076282"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3"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4"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5"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6"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5" name="Group 63"/>
            <p:cNvGrpSpPr>
              <a:grpSpLocks/>
            </p:cNvGrpSpPr>
            <p:nvPr/>
          </p:nvGrpSpPr>
          <p:grpSpPr bwMode="auto">
            <a:xfrm flipH="1">
              <a:off x="3041" y="3145"/>
              <a:ext cx="432" cy="358"/>
              <a:chOff x="4785" y="11039"/>
              <a:chExt cx="829" cy="688"/>
            </a:xfrm>
          </p:grpSpPr>
          <p:sp>
            <p:nvSpPr>
              <p:cNvPr id="107628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6" name="Group 69"/>
            <p:cNvGrpSpPr>
              <a:grpSpLocks/>
            </p:cNvGrpSpPr>
            <p:nvPr/>
          </p:nvGrpSpPr>
          <p:grpSpPr bwMode="auto">
            <a:xfrm flipH="1">
              <a:off x="3041" y="3142"/>
              <a:ext cx="432" cy="361"/>
              <a:chOff x="4785" y="11039"/>
              <a:chExt cx="829" cy="688"/>
            </a:xfrm>
          </p:grpSpPr>
          <p:sp>
            <p:nvSpPr>
              <p:cNvPr id="1076294"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5"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6"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7"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8"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299"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0"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1"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2"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03"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4"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5"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6"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7" name="Group 83"/>
            <p:cNvGrpSpPr>
              <a:grpSpLocks/>
            </p:cNvGrpSpPr>
            <p:nvPr/>
          </p:nvGrpSpPr>
          <p:grpSpPr bwMode="auto">
            <a:xfrm>
              <a:off x="1857" y="3148"/>
              <a:ext cx="429" cy="361"/>
              <a:chOff x="4785" y="11039"/>
              <a:chExt cx="829" cy="688"/>
            </a:xfrm>
          </p:grpSpPr>
          <p:sp>
            <p:nvSpPr>
              <p:cNvPr id="107630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13"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4"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5"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6"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7"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8"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9"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20"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1"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2"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3"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4"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5"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6"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7"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8"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9"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0"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1"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2"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33"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4"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5"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8" name="Group 112"/>
            <p:cNvGrpSpPr>
              <a:grpSpLocks/>
            </p:cNvGrpSpPr>
            <p:nvPr/>
          </p:nvGrpSpPr>
          <p:grpSpPr bwMode="auto">
            <a:xfrm rot="-3592668">
              <a:off x="1514" y="2555"/>
              <a:ext cx="432" cy="361"/>
              <a:chOff x="4785" y="11039"/>
              <a:chExt cx="829" cy="688"/>
            </a:xfrm>
          </p:grpSpPr>
          <p:sp>
            <p:nvSpPr>
              <p:cNvPr id="1076337"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8"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9"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0"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1"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42"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3"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4"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5"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6"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7"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8"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9"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0"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1"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2"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3"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4"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5"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6"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7"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8"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9"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0"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1"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2"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3"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364"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9" name="Group 141"/>
            <p:cNvGrpSpPr>
              <a:grpSpLocks/>
            </p:cNvGrpSpPr>
            <p:nvPr/>
          </p:nvGrpSpPr>
          <p:grpSpPr bwMode="auto">
            <a:xfrm rot="7253297">
              <a:off x="1041" y="2886"/>
              <a:ext cx="163" cy="130"/>
              <a:chOff x="5504" y="8144"/>
              <a:chExt cx="291" cy="236"/>
            </a:xfrm>
          </p:grpSpPr>
          <p:sp>
            <p:nvSpPr>
              <p:cNvPr id="1076366"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67"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0" name="Group 144"/>
            <p:cNvGrpSpPr>
              <a:grpSpLocks/>
            </p:cNvGrpSpPr>
            <p:nvPr/>
          </p:nvGrpSpPr>
          <p:grpSpPr bwMode="auto">
            <a:xfrm>
              <a:off x="1484" y="3672"/>
              <a:ext cx="160" cy="130"/>
              <a:chOff x="5504" y="8144"/>
              <a:chExt cx="291" cy="236"/>
            </a:xfrm>
          </p:grpSpPr>
          <p:sp>
            <p:nvSpPr>
              <p:cNvPr id="107636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371"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2"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3"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1" name="Group 150"/>
          <p:cNvGrpSpPr>
            <a:grpSpLocks/>
          </p:cNvGrpSpPr>
          <p:nvPr/>
        </p:nvGrpSpPr>
        <p:grpSpPr bwMode="auto">
          <a:xfrm>
            <a:off x="7183438" y="2292336"/>
            <a:ext cx="1531937" cy="1401762"/>
            <a:chOff x="335" y="1710"/>
            <a:chExt cx="2393" cy="2190"/>
          </a:xfrm>
        </p:grpSpPr>
        <p:sp>
          <p:nvSpPr>
            <p:cNvPr id="1076375"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6"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7"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8"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9"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0"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1"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82"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3"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4"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5"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2" name="Group 162"/>
            <p:cNvGrpSpPr>
              <a:grpSpLocks/>
            </p:cNvGrpSpPr>
            <p:nvPr/>
          </p:nvGrpSpPr>
          <p:grpSpPr bwMode="auto">
            <a:xfrm>
              <a:off x="1032" y="3383"/>
              <a:ext cx="267" cy="224"/>
              <a:chOff x="4785" y="11039"/>
              <a:chExt cx="829" cy="688"/>
            </a:xfrm>
          </p:grpSpPr>
          <p:sp>
            <p:nvSpPr>
              <p:cNvPr id="1076387"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8"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9"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0"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1"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92"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3"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4"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5"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6"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7"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8"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9"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0"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1"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2"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3"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4"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5"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6"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7"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08"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9"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0"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3" name="Group 187"/>
            <p:cNvGrpSpPr>
              <a:grpSpLocks/>
            </p:cNvGrpSpPr>
            <p:nvPr/>
          </p:nvGrpSpPr>
          <p:grpSpPr bwMode="auto">
            <a:xfrm rot="-3592668">
              <a:off x="817" y="3012"/>
              <a:ext cx="270" cy="226"/>
              <a:chOff x="4785" y="11039"/>
              <a:chExt cx="829" cy="688"/>
            </a:xfrm>
          </p:grpSpPr>
          <p:sp>
            <p:nvSpPr>
              <p:cNvPr id="1076412"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3"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4"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5"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6"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17"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8"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9"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0"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21"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2"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3"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4"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5"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6"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7"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8"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9"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0"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1"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2"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3"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34"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4" name="Group 211"/>
            <p:cNvGrpSpPr>
              <a:grpSpLocks/>
            </p:cNvGrpSpPr>
            <p:nvPr/>
          </p:nvGrpSpPr>
          <p:grpSpPr bwMode="auto">
            <a:xfrm rot="7253297">
              <a:off x="523" y="3218"/>
              <a:ext cx="102" cy="81"/>
              <a:chOff x="5504" y="8144"/>
              <a:chExt cx="291" cy="236"/>
            </a:xfrm>
          </p:grpSpPr>
          <p:sp>
            <p:nvSpPr>
              <p:cNvPr id="1076436"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37"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5" name="Group 214"/>
            <p:cNvGrpSpPr>
              <a:grpSpLocks/>
            </p:cNvGrpSpPr>
            <p:nvPr/>
          </p:nvGrpSpPr>
          <p:grpSpPr bwMode="auto">
            <a:xfrm>
              <a:off x="799" y="3710"/>
              <a:ext cx="99" cy="80"/>
              <a:chOff x="5504" y="8144"/>
              <a:chExt cx="291" cy="236"/>
            </a:xfrm>
          </p:grpSpPr>
          <p:sp>
            <p:nvSpPr>
              <p:cNvPr id="1076439"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0"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441"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2"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3"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4"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5"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6"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7"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8"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9"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0"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51"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2"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3"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4"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6" name="Group 231"/>
            <p:cNvGrpSpPr>
              <a:grpSpLocks/>
            </p:cNvGrpSpPr>
            <p:nvPr/>
          </p:nvGrpSpPr>
          <p:grpSpPr bwMode="auto">
            <a:xfrm rot="7200911">
              <a:off x="1184" y="2372"/>
              <a:ext cx="267" cy="224"/>
              <a:chOff x="4785" y="11039"/>
              <a:chExt cx="829" cy="688"/>
            </a:xfrm>
          </p:grpSpPr>
          <p:sp>
            <p:nvSpPr>
              <p:cNvPr id="1076456"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7"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8"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9"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0"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6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7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7" name="Group 253"/>
            <p:cNvGrpSpPr>
              <a:grpSpLocks/>
            </p:cNvGrpSpPr>
            <p:nvPr/>
          </p:nvGrpSpPr>
          <p:grpSpPr bwMode="auto">
            <a:xfrm rot="3608242">
              <a:off x="1610" y="2371"/>
              <a:ext cx="270" cy="226"/>
              <a:chOff x="4785" y="11039"/>
              <a:chExt cx="829" cy="688"/>
            </a:xfrm>
          </p:grpSpPr>
          <p:sp>
            <p:nvSpPr>
              <p:cNvPr id="1076478"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9"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0"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1"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2"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83"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4"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5"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6"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7"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8"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9"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0"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1"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2"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3"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4"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5"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6"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97"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8" name="Group 274"/>
            <p:cNvGrpSpPr>
              <a:grpSpLocks/>
            </p:cNvGrpSpPr>
            <p:nvPr/>
          </p:nvGrpSpPr>
          <p:grpSpPr bwMode="auto">
            <a:xfrm rot="14454207">
              <a:off x="1767" y="2049"/>
              <a:ext cx="102" cy="81"/>
              <a:chOff x="5504" y="8144"/>
              <a:chExt cx="291" cy="236"/>
            </a:xfrm>
          </p:grpSpPr>
          <p:sp>
            <p:nvSpPr>
              <p:cNvPr id="1076499"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0"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9" name="Group 277"/>
            <p:cNvGrpSpPr>
              <a:grpSpLocks/>
            </p:cNvGrpSpPr>
            <p:nvPr/>
          </p:nvGrpSpPr>
          <p:grpSpPr bwMode="auto">
            <a:xfrm rot="7200911">
              <a:off x="1205" y="2042"/>
              <a:ext cx="99" cy="80"/>
              <a:chOff x="5504" y="8144"/>
              <a:chExt cx="291" cy="236"/>
            </a:xfrm>
          </p:grpSpPr>
          <p:sp>
            <p:nvSpPr>
              <p:cNvPr id="1076502"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3"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04"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5"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6"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7"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8"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9"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0"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11"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2"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3"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4"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0" name="Group 291"/>
            <p:cNvGrpSpPr>
              <a:grpSpLocks/>
            </p:cNvGrpSpPr>
            <p:nvPr/>
          </p:nvGrpSpPr>
          <p:grpSpPr bwMode="auto">
            <a:xfrm rot="-28819849">
              <a:off x="1973" y="3013"/>
              <a:ext cx="267" cy="224"/>
              <a:chOff x="4785" y="11039"/>
              <a:chExt cx="829" cy="688"/>
            </a:xfrm>
          </p:grpSpPr>
          <p:sp>
            <p:nvSpPr>
              <p:cNvPr id="1076516"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7"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8"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9"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0"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21"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2"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3"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4"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5"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6"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7"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8"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9"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0"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1"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2"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3"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34"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5"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6"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1" name="Group 313"/>
            <p:cNvGrpSpPr>
              <a:grpSpLocks/>
            </p:cNvGrpSpPr>
            <p:nvPr/>
          </p:nvGrpSpPr>
          <p:grpSpPr bwMode="auto">
            <a:xfrm rot="-32412517">
              <a:off x="1761" y="3384"/>
              <a:ext cx="270" cy="226"/>
              <a:chOff x="4785" y="11039"/>
              <a:chExt cx="829" cy="688"/>
            </a:xfrm>
          </p:grpSpPr>
          <p:sp>
            <p:nvSpPr>
              <p:cNvPr id="107653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43"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4"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5"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6"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7"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8"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9"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0"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1"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2"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3"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4"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5"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6"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557"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22" name="Group 334"/>
            <p:cNvGrpSpPr>
              <a:grpSpLocks/>
            </p:cNvGrpSpPr>
            <p:nvPr/>
          </p:nvGrpSpPr>
          <p:grpSpPr bwMode="auto">
            <a:xfrm rot="-21566552">
              <a:off x="2152" y="3714"/>
              <a:ext cx="102" cy="81"/>
              <a:chOff x="5504" y="8144"/>
              <a:chExt cx="291" cy="236"/>
            </a:xfrm>
          </p:grpSpPr>
          <p:sp>
            <p:nvSpPr>
              <p:cNvPr id="1076559"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0"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23" name="Group 337"/>
            <p:cNvGrpSpPr>
              <a:grpSpLocks/>
            </p:cNvGrpSpPr>
            <p:nvPr/>
          </p:nvGrpSpPr>
          <p:grpSpPr bwMode="auto">
            <a:xfrm rot="-28819849">
              <a:off x="2438" y="3230"/>
              <a:ext cx="99" cy="80"/>
              <a:chOff x="5504" y="8144"/>
              <a:chExt cx="291" cy="236"/>
            </a:xfrm>
          </p:grpSpPr>
          <p:sp>
            <p:nvSpPr>
              <p:cNvPr id="1076562"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3"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4"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5"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6"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7" name="Text Box 343"/>
          <p:cNvSpPr txBox="1">
            <a:spLocks noChangeArrowheads="1"/>
          </p:cNvSpPr>
          <p:nvPr/>
        </p:nvSpPr>
        <p:spPr bwMode="auto">
          <a:xfrm>
            <a:off x="2932113" y="3379773"/>
            <a:ext cx="1495425" cy="825500"/>
          </a:xfrm>
          <a:prstGeom prst="rect">
            <a:avLst/>
          </a:prstGeom>
          <a:noFill/>
          <a:ln w="9525">
            <a:noFill/>
            <a:miter lim="800000"/>
            <a:headEnd/>
            <a:tailEnd/>
          </a:ln>
          <a:effectLst/>
        </p:spPr>
        <p:txBody>
          <a:bodyPr>
            <a:spAutoFit/>
          </a:bodyPr>
          <a:lstStyle/>
          <a:p>
            <a:pPr algn="l">
              <a:buFontTx/>
              <a:buNone/>
            </a:pPr>
            <a:r>
              <a:rPr lang="en-US" altLang="ja-JP" sz="1600" b="1" dirty="0">
                <a:solidFill>
                  <a:srgbClr val="CCFFCC"/>
                </a:solidFill>
                <a:latin typeface="Tahoma" pitchFamily="34" charset="0"/>
                <a:ea typeface="HGP創英角ｺﾞｼｯｸUB" pitchFamily="50" charset="-128"/>
              </a:rPr>
              <a:t>DECIGO </a:t>
            </a:r>
          </a:p>
          <a:p>
            <a:pPr algn="l">
              <a:buFontTx/>
              <a:buNone/>
            </a:pPr>
            <a:r>
              <a:rPr lang="en-US" altLang="ja-JP" sz="1600" b="1" dirty="0">
                <a:solidFill>
                  <a:srgbClr val="CCFFCC"/>
                </a:solidFill>
                <a:latin typeface="Tahoma" pitchFamily="34" charset="0"/>
                <a:ea typeface="HGP創英角ｺﾞｼｯｸUB" pitchFamily="50" charset="-128"/>
              </a:rPr>
              <a:t>Pathfinder</a:t>
            </a:r>
          </a:p>
          <a:p>
            <a:pPr algn="l">
              <a:buFontTx/>
              <a:buNone/>
            </a:pPr>
            <a:r>
              <a:rPr lang="en-US" altLang="ja-JP" sz="1600" b="1" dirty="0">
                <a:solidFill>
                  <a:srgbClr val="CCFFCC"/>
                </a:solidFill>
                <a:latin typeface="Tahoma" pitchFamily="34" charset="0"/>
                <a:ea typeface="HGP創英角ｺﾞｼｯｸUB" pitchFamily="50" charset="-128"/>
              </a:rPr>
              <a:t>  (DPF)</a:t>
            </a:r>
          </a:p>
        </p:txBody>
      </p:sp>
      <p:sp>
        <p:nvSpPr>
          <p:cNvPr id="1076568" name="Text Box 344"/>
          <p:cNvSpPr txBox="1">
            <a:spLocks noChangeArrowheads="1"/>
          </p:cNvSpPr>
          <p:nvPr/>
        </p:nvSpPr>
        <p:spPr bwMode="auto">
          <a:xfrm>
            <a:off x="4859338" y="3660761"/>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CCFF"/>
                </a:solidFill>
                <a:latin typeface="Tahoma" pitchFamily="34" charset="0"/>
                <a:ea typeface="HGP創英角ｺﾞｼｯｸUB" pitchFamily="50" charset="-128"/>
              </a:rPr>
              <a:t>Pre-DECIGO</a:t>
            </a:r>
          </a:p>
        </p:txBody>
      </p:sp>
      <p:sp>
        <p:nvSpPr>
          <p:cNvPr id="1076569" name="Text Box 345"/>
          <p:cNvSpPr txBox="1">
            <a:spLocks noChangeArrowheads="1"/>
          </p:cNvSpPr>
          <p:nvPr/>
        </p:nvSpPr>
        <p:spPr bwMode="auto">
          <a:xfrm>
            <a:off x="7575550" y="3735373"/>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9999"/>
                </a:solidFill>
                <a:latin typeface="Tahoma" pitchFamily="34" charset="0"/>
                <a:ea typeface="HGP創英角ｺﾞｼｯｸUB" pitchFamily="50" charset="-128"/>
              </a:rPr>
              <a:t>DECIGO</a:t>
            </a:r>
          </a:p>
        </p:txBody>
      </p:sp>
      <p:sp>
        <p:nvSpPr>
          <p:cNvPr id="1076570" name="AutoShape 346"/>
          <p:cNvSpPr>
            <a:spLocks noChangeArrowheads="1"/>
          </p:cNvSpPr>
          <p:nvPr/>
        </p:nvSpPr>
        <p:spPr bwMode="auto">
          <a:xfrm>
            <a:off x="103663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1" name="Text Box 347"/>
          <p:cNvSpPr txBox="1">
            <a:spLocks noChangeArrowheads="1"/>
          </p:cNvSpPr>
          <p:nvPr/>
        </p:nvSpPr>
        <p:spPr bwMode="auto">
          <a:xfrm>
            <a:off x="9175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2" name="Text Box 348"/>
          <p:cNvSpPr txBox="1">
            <a:spLocks noChangeArrowheads="1"/>
          </p:cNvSpPr>
          <p:nvPr/>
        </p:nvSpPr>
        <p:spPr bwMode="auto">
          <a:xfrm>
            <a:off x="3708400"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3" name="Text Box 349"/>
          <p:cNvSpPr txBox="1">
            <a:spLocks noChangeArrowheads="1"/>
          </p:cNvSpPr>
          <p:nvPr/>
        </p:nvSpPr>
        <p:spPr bwMode="auto">
          <a:xfrm>
            <a:off x="60483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4" name="AutoShape 350"/>
          <p:cNvSpPr>
            <a:spLocks noChangeArrowheads="1"/>
          </p:cNvSpPr>
          <p:nvPr/>
        </p:nvSpPr>
        <p:spPr bwMode="auto">
          <a:xfrm>
            <a:off x="3016250" y="1752586"/>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endParaRPr lang="ja-JP" altLang="en-US" dirty="0">
              <a:ea typeface="HGP創英角ｺﾞｼｯｸUB" pitchFamily="50" charset="-128"/>
            </a:endParaRPr>
          </a:p>
        </p:txBody>
      </p:sp>
      <p:sp>
        <p:nvSpPr>
          <p:cNvPr id="1076575" name="AutoShape 351"/>
          <p:cNvSpPr>
            <a:spLocks noChangeArrowheads="1"/>
          </p:cNvSpPr>
          <p:nvPr/>
        </p:nvSpPr>
        <p:spPr bwMode="auto">
          <a:xfrm>
            <a:off x="7754938" y="1752586"/>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ja-JP" altLang="en-US" dirty="0">
              <a:ea typeface="HGP創英角ｺﾞｼｯｸUB" pitchFamily="50" charset="-128"/>
            </a:endParaRPr>
          </a:p>
        </p:txBody>
      </p:sp>
      <p:sp>
        <p:nvSpPr>
          <p:cNvPr id="1076576" name="AutoShape 352"/>
          <p:cNvSpPr>
            <a:spLocks noChangeArrowheads="1"/>
          </p:cNvSpPr>
          <p:nvPr/>
        </p:nvSpPr>
        <p:spPr bwMode="auto">
          <a:xfrm>
            <a:off x="5386388" y="1752586"/>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endParaRPr lang="ja-JP" altLang="en-US" dirty="0">
              <a:ea typeface="HGP創英角ｺﾞｼｯｸUB" pitchFamily="50" charset="-128"/>
            </a:endParaRPr>
          </a:p>
        </p:txBody>
      </p:sp>
      <p:sp>
        <p:nvSpPr>
          <p:cNvPr id="1076577" name="AutoShape 353"/>
          <p:cNvSpPr>
            <a:spLocks noChangeArrowheads="1"/>
          </p:cNvSpPr>
          <p:nvPr/>
        </p:nvSpPr>
        <p:spPr bwMode="auto">
          <a:xfrm>
            <a:off x="388778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8" name="AutoShape 354"/>
          <p:cNvSpPr>
            <a:spLocks noChangeArrowheads="1"/>
          </p:cNvSpPr>
          <p:nvPr/>
        </p:nvSpPr>
        <p:spPr bwMode="auto">
          <a:xfrm>
            <a:off x="6138863"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80" name="Text Box 356"/>
          <p:cNvSpPr txBox="1">
            <a:spLocks noChangeArrowheads="1"/>
          </p:cNvSpPr>
          <p:nvPr/>
        </p:nvSpPr>
        <p:spPr bwMode="auto">
          <a:xfrm>
            <a:off x="989013" y="4071942"/>
            <a:ext cx="2154227" cy="338554"/>
          </a:xfrm>
          <a:prstGeom prst="rect">
            <a:avLst/>
          </a:prstGeom>
          <a:noFill/>
          <a:ln w="9525">
            <a:noFill/>
            <a:miter lim="800000"/>
            <a:headEnd/>
            <a:tailEnd/>
          </a:ln>
          <a:effectLst/>
        </p:spPr>
        <p:txBody>
          <a:bodyPr wrap="square">
            <a:spAutoFit/>
          </a:bodyPr>
          <a:lstStyle/>
          <a:p>
            <a:pPr algn="l">
              <a:buFontTx/>
              <a:buNone/>
            </a:pPr>
            <a:r>
              <a:rPr lang="en-US" altLang="ja-JP" sz="1600" b="1" dirty="0">
                <a:solidFill>
                  <a:schemeClr val="tx1">
                    <a:lumMod val="20000"/>
                    <a:lumOff val="80000"/>
                  </a:schemeClr>
                </a:solidFill>
                <a:latin typeface="Tahoma" pitchFamily="34" charset="0"/>
                <a:ea typeface="HGP創英角ｺﾞｼｯｸUB" pitchFamily="50" charset="-128"/>
              </a:rPr>
              <a:t>SDS-1/SWIM</a:t>
            </a:r>
          </a:p>
        </p:txBody>
      </p:sp>
      <p:sp>
        <p:nvSpPr>
          <p:cNvPr id="319" name="AutoShape 357"/>
          <p:cNvSpPr>
            <a:spLocks noChangeArrowheads="1"/>
          </p:cNvSpPr>
          <p:nvPr/>
        </p:nvSpPr>
        <p:spPr bwMode="auto">
          <a:xfrm>
            <a:off x="1000100" y="2143116"/>
            <a:ext cx="3190900" cy="2286016"/>
          </a:xfrm>
          <a:prstGeom prst="roundRect">
            <a:avLst>
              <a:gd name="adj" fmla="val 10097"/>
            </a:avLst>
          </a:prstGeom>
          <a:noFill/>
          <a:ln w="50800">
            <a:solidFill>
              <a:srgbClr val="CCFFCC"/>
            </a:solidFill>
            <a:round/>
            <a:headEnd/>
            <a:tailEnd/>
          </a:ln>
          <a:effectLst/>
        </p:spPr>
        <p:txBody>
          <a:bodyPr anchor="ctr">
            <a:noAutofit/>
          </a:bodyPr>
          <a:lstStyle/>
          <a:p>
            <a:pPr algn="ctr" rtl="0" fontAlgn="base">
              <a:spcBef>
                <a:spcPct val="0"/>
              </a:spcBef>
              <a:spcAft>
                <a:spcPct val="0"/>
              </a:spcAft>
              <a:buNone/>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318" name="図 16" descr="photo_sat_3_01L.jpg"/>
          <p:cNvPicPr>
            <a:picLocks noChangeAspect="1"/>
          </p:cNvPicPr>
          <p:nvPr/>
        </p:nvPicPr>
        <p:blipFill>
          <a:blip r:embed="rId4" cstate="print"/>
          <a:srcRect/>
          <a:stretch>
            <a:fillRect/>
          </a:stretch>
        </p:blipFill>
        <p:spPr bwMode="auto">
          <a:xfrm>
            <a:off x="1160615" y="3071810"/>
            <a:ext cx="1339683" cy="1071570"/>
          </a:xfrm>
          <a:prstGeom prst="rect">
            <a:avLst/>
          </a:prstGeom>
          <a:noFill/>
          <a:ln w="9525">
            <a:noFill/>
            <a:miter lim="800000"/>
            <a:headEnd/>
            <a:tailEnd/>
          </a:ln>
        </p:spPr>
      </p:pic>
    </p:spTree>
    <p:extLst>
      <p:ext uri="{BB962C8B-B14F-4D97-AF65-F5344CB8AC3E}">
        <p14:creationId xmlns:p14="http://schemas.microsoft.com/office/powerpoint/2010/main" val="1509193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250825" y="1916112"/>
            <a:ext cx="8713663" cy="4513284"/>
            <a:chOff x="250825" y="1916112"/>
            <a:chExt cx="8713663" cy="4513284"/>
          </a:xfrm>
        </p:grpSpPr>
        <p:sp>
          <p:nvSpPr>
            <p:cNvPr id="50" name="AutoShape 2"/>
            <p:cNvSpPr>
              <a:spLocks noChangeArrowheads="1"/>
            </p:cNvSpPr>
            <p:nvPr/>
          </p:nvSpPr>
          <p:spPr bwMode="auto">
            <a:xfrm>
              <a:off x="250825" y="1916112"/>
              <a:ext cx="8607455" cy="4513284"/>
            </a:xfrm>
            <a:prstGeom prst="roundRect">
              <a:avLst>
                <a:gd name="adj" fmla="val 3069"/>
              </a:avLst>
            </a:prstGeom>
            <a:solidFill>
              <a:srgbClr val="C0C0C0">
                <a:alpha val="30000"/>
              </a:srgbClr>
            </a:solidFill>
            <a:ln w="15875">
              <a:noFill/>
              <a:round/>
              <a:headEnd/>
              <a:tailEnd/>
            </a:ln>
          </p:spPr>
          <p:txBody>
            <a:bodyPr anchor="ctr">
              <a:noAutofit/>
            </a:bodyPr>
            <a:lstStyle/>
            <a:p>
              <a:pPr algn="ctr" rtl="0" fontAlgn="base">
                <a:spcBef>
                  <a:spcPct val="0"/>
                </a:spcBef>
                <a:spcAft>
                  <a:spcPct val="0"/>
                </a:spcAft>
                <a:buFontTx/>
                <a:buChar char="•"/>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51" name="Picture 6" descr="0082_2007_3_19"/>
            <p:cNvPicPr>
              <a:picLocks noChangeAspect="1" noChangeArrowheads="1"/>
            </p:cNvPicPr>
            <p:nvPr/>
          </p:nvPicPr>
          <p:blipFill>
            <a:blip r:embed="rId3" cstate="print">
              <a:clrChange>
                <a:clrFrom>
                  <a:srgbClr val="BFBDA6"/>
                </a:clrFrom>
                <a:clrTo>
                  <a:srgbClr val="BFBDA6">
                    <a:alpha val="0"/>
                  </a:srgbClr>
                </a:clrTo>
              </a:clrChange>
            </a:blip>
            <a:srcRect/>
            <a:stretch>
              <a:fillRect/>
            </a:stretch>
          </p:blipFill>
          <p:spPr bwMode="auto">
            <a:xfrm>
              <a:off x="2555776" y="2344738"/>
              <a:ext cx="3455987" cy="3216275"/>
            </a:xfrm>
            <a:prstGeom prst="roundRect">
              <a:avLst/>
            </a:prstGeom>
            <a:noFill/>
          </p:spPr>
        </p:pic>
        <p:sp>
          <p:nvSpPr>
            <p:cNvPr id="52" name="Rectangle 7"/>
            <p:cNvSpPr>
              <a:spLocks noChangeAspect="1" noChangeArrowheads="1"/>
            </p:cNvSpPr>
            <p:nvPr/>
          </p:nvSpPr>
          <p:spPr bwMode="auto">
            <a:xfrm>
              <a:off x="285720" y="2285992"/>
              <a:ext cx="1938321"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Test mass</a:t>
              </a:r>
            </a:p>
          </p:txBody>
        </p:sp>
        <p:sp>
          <p:nvSpPr>
            <p:cNvPr id="53" name="Rectangle 8"/>
            <p:cNvSpPr>
              <a:spLocks noChangeAspect="1" noChangeArrowheads="1"/>
            </p:cNvSpPr>
            <p:nvPr/>
          </p:nvSpPr>
          <p:spPr bwMode="auto">
            <a:xfrm>
              <a:off x="1908175" y="4988494"/>
              <a:ext cx="2306635"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Photo sensor</a:t>
              </a:r>
            </a:p>
          </p:txBody>
        </p:sp>
        <p:sp>
          <p:nvSpPr>
            <p:cNvPr id="54" name="Rectangle 9"/>
            <p:cNvSpPr>
              <a:spLocks noChangeAspect="1" noChangeArrowheads="1"/>
            </p:cNvSpPr>
            <p:nvPr/>
          </p:nvSpPr>
          <p:spPr bwMode="auto">
            <a:xfrm>
              <a:off x="5143504" y="4357694"/>
              <a:ext cx="1296988" cy="369332"/>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800" b="1" kern="1200" dirty="0">
                  <a:solidFill>
                    <a:srgbClr val="6699FF"/>
                  </a:solidFill>
                  <a:latin typeface="Tahoma" pitchFamily="34" charset="0"/>
                  <a:ea typeface="HGP創英角ｺﾞｼｯｸUB" pitchFamily="50" charset="-128"/>
                  <a:cs typeface="+mn-cs"/>
                </a:rPr>
                <a:t>Coil</a:t>
              </a:r>
            </a:p>
          </p:txBody>
        </p:sp>
        <p:sp>
          <p:nvSpPr>
            <p:cNvPr id="55" name="Line 10"/>
            <p:cNvSpPr>
              <a:spLocks noChangeShapeType="1"/>
            </p:cNvSpPr>
            <p:nvPr/>
          </p:nvSpPr>
          <p:spPr bwMode="auto">
            <a:xfrm flipH="1" flipV="1">
              <a:off x="4500563" y="4221163"/>
              <a:ext cx="642941" cy="2794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56" name="Line 11"/>
            <p:cNvSpPr>
              <a:spLocks noChangeShapeType="1"/>
            </p:cNvSpPr>
            <p:nvPr/>
          </p:nvSpPr>
          <p:spPr bwMode="auto">
            <a:xfrm flipV="1">
              <a:off x="2643173" y="4005262"/>
              <a:ext cx="776301" cy="1066811"/>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57" name="Line 12"/>
            <p:cNvSpPr>
              <a:spLocks noChangeShapeType="1"/>
            </p:cNvSpPr>
            <p:nvPr/>
          </p:nvSpPr>
          <p:spPr bwMode="auto">
            <a:xfrm>
              <a:off x="3000364" y="3000372"/>
              <a:ext cx="779474" cy="500066"/>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58" name="Picture 16" descr="IMG_0261"/>
            <p:cNvPicPr>
              <a:picLocks noChangeAspect="1" noChangeArrowheads="1"/>
            </p:cNvPicPr>
            <p:nvPr/>
          </p:nvPicPr>
          <p:blipFill>
            <a:blip r:embed="rId4" cstate="print"/>
            <a:srcRect/>
            <a:stretch>
              <a:fillRect/>
            </a:stretch>
          </p:blipFill>
          <p:spPr bwMode="auto">
            <a:xfrm>
              <a:off x="4643438" y="5276850"/>
              <a:ext cx="1812925" cy="1104900"/>
            </a:xfrm>
            <a:prstGeom prst="rect">
              <a:avLst/>
            </a:prstGeom>
            <a:noFill/>
            <a:ln w="9525">
              <a:noFill/>
              <a:miter lim="800000"/>
              <a:headEnd/>
              <a:tailEnd/>
            </a:ln>
          </p:spPr>
        </p:pic>
        <p:pic>
          <p:nvPicPr>
            <p:cNvPr id="59" name="Picture 17"/>
            <p:cNvPicPr>
              <a:picLocks noChangeAspect="1" noChangeArrowheads="1"/>
            </p:cNvPicPr>
            <p:nvPr/>
          </p:nvPicPr>
          <p:blipFill>
            <a:blip r:embed="rId5" cstate="print"/>
            <a:srcRect/>
            <a:stretch>
              <a:fillRect/>
            </a:stretch>
          </p:blipFill>
          <p:spPr bwMode="auto">
            <a:xfrm>
              <a:off x="611188" y="3141663"/>
              <a:ext cx="1511300" cy="1417637"/>
            </a:xfrm>
            <a:prstGeom prst="rect">
              <a:avLst/>
            </a:prstGeom>
            <a:noFill/>
            <a:ln w="15875">
              <a:noFill/>
              <a:miter lim="800000"/>
              <a:headEnd/>
              <a:tailEnd/>
            </a:ln>
          </p:spPr>
        </p:pic>
        <p:pic>
          <p:nvPicPr>
            <p:cNvPr id="60" name="Picture 18"/>
            <p:cNvPicPr>
              <a:picLocks noChangeAspect="1" noChangeArrowheads="1"/>
            </p:cNvPicPr>
            <p:nvPr/>
          </p:nvPicPr>
          <p:blipFill>
            <a:blip r:embed="rId6" cstate="print"/>
            <a:srcRect/>
            <a:stretch>
              <a:fillRect/>
            </a:stretch>
          </p:blipFill>
          <p:spPr bwMode="auto">
            <a:xfrm>
              <a:off x="379413" y="4797425"/>
              <a:ext cx="1493837" cy="1511300"/>
            </a:xfrm>
            <a:prstGeom prst="rect">
              <a:avLst/>
            </a:prstGeom>
            <a:noFill/>
            <a:ln w="15875">
              <a:noFill/>
              <a:miter lim="800000"/>
              <a:headEnd/>
              <a:tailEnd/>
            </a:ln>
          </p:spPr>
        </p:pic>
        <p:sp>
          <p:nvSpPr>
            <p:cNvPr id="61" name="Rectangle 19"/>
            <p:cNvSpPr>
              <a:spLocks noChangeArrowheads="1"/>
            </p:cNvSpPr>
            <p:nvPr/>
          </p:nvSpPr>
          <p:spPr bwMode="auto">
            <a:xfrm>
              <a:off x="285720" y="1916113"/>
              <a:ext cx="5689600" cy="523220"/>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F8F8F8"/>
                  </a:solidFill>
                  <a:latin typeface="Tahoma" pitchFamily="34" charset="0"/>
                  <a:ea typeface="HGP創英角ｺﾞｼｯｸUB" pitchFamily="50" charset="-128"/>
                  <a:cs typeface="+mn-cs"/>
                </a:rPr>
                <a:t>TAM: Torsion Antenna Module with free-falling test mass        </a:t>
              </a:r>
            </a:p>
            <a:p>
              <a:pPr algn="l" rtl="0" fontAlgn="base">
                <a:spcBef>
                  <a:spcPct val="0"/>
                </a:spcBef>
                <a:spcAft>
                  <a:spcPct val="0"/>
                </a:spcAft>
                <a:buClr>
                  <a:srgbClr val="003366"/>
                </a:buClr>
                <a:buSzPct val="70000"/>
                <a:buFont typeface="Wingdings" pitchFamily="2" charset="2"/>
                <a:buNone/>
              </a:pPr>
              <a:r>
                <a:rPr kumimoji="1" lang="en-US" altLang="ja-JP" sz="1400" b="1" kern="1200" dirty="0">
                  <a:solidFill>
                    <a:srgbClr val="CCECFF"/>
                  </a:solidFill>
                  <a:latin typeface="Tahoma" pitchFamily="34" charset="0"/>
                  <a:ea typeface="HGP創英角ｺﾞｼｯｸUB" pitchFamily="50" charset="-128"/>
                  <a:cs typeface="+mn-cs"/>
                </a:rPr>
                <a:t>                                  (Size : 80mm cube, Weight : ~500g)</a:t>
              </a:r>
            </a:p>
          </p:txBody>
        </p:sp>
        <p:sp>
          <p:nvSpPr>
            <p:cNvPr id="62" name="Rectangle 20"/>
            <p:cNvSpPr>
              <a:spLocks noChangeAspect="1" noChangeArrowheads="1"/>
            </p:cNvSpPr>
            <p:nvPr/>
          </p:nvSpPr>
          <p:spPr bwMode="auto">
            <a:xfrm>
              <a:off x="1928794" y="5342295"/>
              <a:ext cx="2663825" cy="1015663"/>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Reflective-type  optical </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          displacement sensor</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Separation to mass ~1mm</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Sensitivity ~ 10</a:t>
              </a:r>
              <a:r>
                <a:rPr kumimoji="1" lang="en-US" altLang="ja-JP" sz="1200" b="1" kern="1200" baseline="30000" dirty="0">
                  <a:solidFill>
                    <a:srgbClr val="CCECFF"/>
                  </a:solidFill>
                  <a:latin typeface="Tahoma" pitchFamily="34" charset="0"/>
                  <a:ea typeface="HGP創英角ｺﾞｼｯｸUB" pitchFamily="50" charset="-128"/>
                  <a:cs typeface="+mn-cs"/>
                </a:rPr>
                <a:t>-9</a:t>
              </a:r>
              <a:r>
                <a:rPr kumimoji="1" lang="en-US" altLang="ja-JP" sz="1200" b="1" kern="1200" dirty="0">
                  <a:solidFill>
                    <a:srgbClr val="CCECFF"/>
                  </a:solidFill>
                  <a:latin typeface="Tahoma" pitchFamily="34" charset="0"/>
                  <a:ea typeface="HGP創英角ｺﾞｼｯｸUB" pitchFamily="50" charset="-128"/>
                  <a:cs typeface="+mn-cs"/>
                </a:rPr>
                <a:t> m/Hz</a:t>
              </a:r>
              <a:r>
                <a:rPr kumimoji="1" lang="en-US" altLang="ja-JP" sz="1200" b="1" kern="1200" baseline="30000" dirty="0">
                  <a:solidFill>
                    <a:srgbClr val="CCECFF"/>
                  </a:solidFill>
                  <a:latin typeface="Tahoma" pitchFamily="34" charset="0"/>
                  <a:ea typeface="HGP創英角ｺﾞｼｯｸUB" pitchFamily="50" charset="-128"/>
                  <a:cs typeface="+mn-cs"/>
                </a:rPr>
                <a:t>1/2</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6 PSs to monitor mass motion</a:t>
              </a:r>
            </a:p>
          </p:txBody>
        </p:sp>
        <p:sp>
          <p:nvSpPr>
            <p:cNvPr id="63" name="Rectangle 21"/>
            <p:cNvSpPr>
              <a:spLocks noChangeAspect="1" noChangeArrowheads="1"/>
            </p:cNvSpPr>
            <p:nvPr/>
          </p:nvSpPr>
          <p:spPr bwMode="auto">
            <a:xfrm>
              <a:off x="263515" y="2610145"/>
              <a:ext cx="2879725" cy="461665"/>
            </a:xfrm>
            <a:prstGeom prst="rect">
              <a:avLst/>
            </a:prstGeom>
            <a:noFill/>
            <a:ln w="15875">
              <a:noFill/>
              <a:miter lim="800000"/>
              <a:headEnd/>
              <a:tailEnd/>
            </a:ln>
          </p:spPr>
          <p:txBody>
            <a:bodyPr>
              <a:spAutoFit/>
            </a:bodyPr>
            <a:lstStyle/>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~47g Aluminum, Surface polished</a:t>
              </a:r>
            </a:p>
            <a:p>
              <a:pPr algn="l" rtl="0" fontAlgn="base">
                <a:spcBef>
                  <a:spcPct val="0"/>
                </a:spcBef>
                <a:spcAft>
                  <a:spcPct val="0"/>
                </a:spcAft>
                <a:buClr>
                  <a:srgbClr val="003366"/>
                </a:buClr>
                <a:buSzPct val="70000"/>
                <a:buFont typeface="Wingdings" pitchFamily="2" charset="2"/>
                <a:buNone/>
              </a:pPr>
              <a:r>
                <a:rPr kumimoji="1" lang="en-US" altLang="ja-JP" sz="1200" b="1" kern="1200" dirty="0">
                  <a:solidFill>
                    <a:srgbClr val="CCECFF"/>
                  </a:solidFill>
                  <a:latin typeface="Tahoma" pitchFamily="34" charset="0"/>
                  <a:ea typeface="HGP創英角ｺﾞｼｯｸUB" pitchFamily="50" charset="-128"/>
                  <a:cs typeface="+mn-cs"/>
                </a:rPr>
                <a:t>Small magnets for position control</a:t>
              </a:r>
            </a:p>
          </p:txBody>
        </p:sp>
        <p:sp>
          <p:nvSpPr>
            <p:cNvPr id="64" name="Line 23"/>
            <p:cNvSpPr>
              <a:spLocks noChangeShapeType="1"/>
            </p:cNvSpPr>
            <p:nvPr/>
          </p:nvSpPr>
          <p:spPr bwMode="auto">
            <a:xfrm flipH="1" flipV="1">
              <a:off x="4716462" y="3933825"/>
              <a:ext cx="498479" cy="495307"/>
            </a:xfrm>
            <a:prstGeom prst="line">
              <a:avLst/>
            </a:prstGeom>
            <a:noFill/>
            <a:ln w="38100">
              <a:solidFill>
                <a:srgbClr val="3366FF"/>
              </a:solidFill>
              <a:round/>
              <a:headEnd/>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pic>
          <p:nvPicPr>
            <p:cNvPr id="26" name="Picture 15"/>
            <p:cNvPicPr>
              <a:picLocks noChangeAspect="1" noChangeArrowheads="1"/>
            </p:cNvPicPr>
            <p:nvPr/>
          </p:nvPicPr>
          <p:blipFill>
            <a:blip r:embed="rId7" cstate="print"/>
            <a:srcRect/>
            <a:stretch>
              <a:fillRect/>
            </a:stretch>
          </p:blipFill>
          <p:spPr bwMode="auto">
            <a:xfrm>
              <a:off x="6572264" y="4205308"/>
              <a:ext cx="2160588" cy="2152650"/>
            </a:xfrm>
            <a:prstGeom prst="rect">
              <a:avLst/>
            </a:prstGeom>
            <a:noFill/>
            <a:ln w="15875">
              <a:noFill/>
              <a:miter lim="800000"/>
              <a:headEnd/>
              <a:tailEnd/>
            </a:ln>
            <a:effectLst/>
          </p:spPr>
        </p:pic>
        <p:cxnSp>
          <p:nvCxnSpPr>
            <p:cNvPr id="3" name="直線矢印コネクタ 2"/>
            <p:cNvCxnSpPr/>
            <p:nvPr/>
          </p:nvCxnSpPr>
          <p:spPr bwMode="auto">
            <a:xfrm flipH="1" flipV="1">
              <a:off x="5549900" y="2780928"/>
              <a:ext cx="174228" cy="830856"/>
            </a:xfrm>
            <a:prstGeom prst="straightConnector1">
              <a:avLst/>
            </a:prstGeom>
            <a:solidFill>
              <a:srgbClr val="FAFFC9">
                <a:alpha val="50000"/>
              </a:srgbClr>
            </a:solidFill>
            <a:ln w="63500" cap="flat" cmpd="sng" algn="ctr">
              <a:solidFill>
                <a:srgbClr val="FFFFFF"/>
              </a:solidFill>
              <a:prstDash val="solid"/>
              <a:round/>
              <a:headEnd type="none" w="med" len="med"/>
              <a:tailEnd type="triangle"/>
            </a:ln>
            <a:effectLst/>
          </p:spPr>
        </p:cxnSp>
        <p:sp>
          <p:nvSpPr>
            <p:cNvPr id="30" name="Rectangle 9"/>
            <p:cNvSpPr>
              <a:spLocks noChangeAspect="1" noChangeArrowheads="1"/>
            </p:cNvSpPr>
            <p:nvPr/>
          </p:nvSpPr>
          <p:spPr bwMode="auto">
            <a:xfrm>
              <a:off x="5292080" y="3645024"/>
              <a:ext cx="1585020" cy="646331"/>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lang="en-US" altLang="ja-JP" sz="1800" b="1" dirty="0" smtClean="0">
                  <a:solidFill>
                    <a:srgbClr val="FFFFFF"/>
                  </a:solidFill>
                  <a:latin typeface="Tahoma" pitchFamily="34" charset="0"/>
                </a:rPr>
                <a:t> Spin Axis</a:t>
              </a:r>
            </a:p>
            <a:p>
              <a:pPr algn="l" rtl="0" fontAlgn="base">
                <a:spcBef>
                  <a:spcPct val="0"/>
                </a:spcBef>
                <a:spcAft>
                  <a:spcPct val="0"/>
                </a:spcAft>
                <a:buClr>
                  <a:srgbClr val="003366"/>
                </a:buClr>
                <a:buSzPct val="70000"/>
                <a:buFont typeface="Wingdings" pitchFamily="2" charset="2"/>
                <a:buNone/>
              </a:pPr>
              <a:r>
                <a:rPr kumimoji="1" lang="en-US" altLang="ja-JP" sz="1800" b="1" kern="1200" dirty="0" smtClean="0">
                  <a:solidFill>
                    <a:srgbClr val="FFFFFF"/>
                  </a:solidFill>
                  <a:latin typeface="Tahoma" pitchFamily="34" charset="0"/>
                </a:rPr>
                <a:t>(46.5mHz)</a:t>
              </a:r>
              <a:endParaRPr kumimoji="1" lang="en-US" altLang="ja-JP" sz="1800" b="1" kern="1200" dirty="0">
                <a:solidFill>
                  <a:srgbClr val="FFFFFF"/>
                </a:solidFill>
                <a:latin typeface="Tahoma" pitchFamily="34" charset="0"/>
              </a:endParaRPr>
            </a:p>
          </p:txBody>
        </p:sp>
        <p:sp>
          <p:nvSpPr>
            <p:cNvPr id="33" name="Line 10"/>
            <p:cNvSpPr>
              <a:spLocks noChangeShapeType="1"/>
            </p:cNvSpPr>
            <p:nvPr/>
          </p:nvSpPr>
          <p:spPr bwMode="auto">
            <a:xfrm flipH="1">
              <a:off x="7529458" y="5850125"/>
              <a:ext cx="930973" cy="395811"/>
            </a:xfrm>
            <a:prstGeom prst="line">
              <a:avLst/>
            </a:prstGeom>
            <a:noFill/>
            <a:ln w="38100">
              <a:solidFill>
                <a:srgbClr val="FFFFFF"/>
              </a:solidFill>
              <a:round/>
              <a:headEnd type="arrow"/>
              <a:tailEnd type="stealth" w="med" len="med"/>
            </a:ln>
          </p:spPr>
          <p:txBody>
            <a:bodyPr wrap="square" anchor="ctr">
              <a:spAutoFit/>
            </a:bodyPr>
            <a:lstStyle/>
            <a:p>
              <a:pPr algn="l" rtl="0" fontAlgn="base">
                <a:spcBef>
                  <a:spcPct val="0"/>
                </a:spcBef>
                <a:spcAft>
                  <a:spcPct val="0"/>
                </a:spcAft>
              </a:pPr>
              <a:endParaRPr kumimoji="1" lang="ja-JP" altLang="en-US" sz="2400" kern="1200" dirty="0">
                <a:solidFill>
                  <a:srgbClr val="003366"/>
                </a:solidFill>
                <a:latin typeface="Times New Roman" pitchFamily="18" charset="0"/>
                <a:ea typeface="HGP創英角ｺﾞｼｯｸUB" pitchFamily="50" charset="-128"/>
                <a:cs typeface="+mn-cs"/>
              </a:endParaRPr>
            </a:p>
          </p:txBody>
        </p:sp>
        <p:sp>
          <p:nvSpPr>
            <p:cNvPr id="34" name="Rectangle 9"/>
            <p:cNvSpPr>
              <a:spLocks noChangeAspect="1" noChangeArrowheads="1"/>
            </p:cNvSpPr>
            <p:nvPr/>
          </p:nvSpPr>
          <p:spPr bwMode="auto">
            <a:xfrm>
              <a:off x="7955532" y="6021288"/>
              <a:ext cx="1008956" cy="369332"/>
            </a:xfrm>
            <a:prstGeom prst="rect">
              <a:avLst/>
            </a:prstGeom>
            <a:noFill/>
            <a:ln w="15875">
              <a:noFill/>
              <a:miter lim="800000"/>
              <a:headEnd/>
              <a:tailEnd/>
            </a:ln>
          </p:spPr>
          <p:txBody>
            <a:bodyPr wrap="square">
              <a:spAutoFit/>
            </a:bodyPr>
            <a:lstStyle/>
            <a:p>
              <a:pPr algn="l" rtl="0" fontAlgn="base">
                <a:spcBef>
                  <a:spcPct val="0"/>
                </a:spcBef>
                <a:spcAft>
                  <a:spcPct val="0"/>
                </a:spcAft>
                <a:buClr>
                  <a:srgbClr val="003366"/>
                </a:buClr>
                <a:buSzPct val="70000"/>
                <a:buFont typeface="Wingdings" pitchFamily="2" charset="2"/>
                <a:buNone/>
              </a:pPr>
              <a:r>
                <a:rPr lang="en-US" altLang="ja-JP" sz="1800" b="1" dirty="0" smtClean="0">
                  <a:solidFill>
                    <a:srgbClr val="FFFFFF"/>
                  </a:solidFill>
                  <a:latin typeface="Tahoma" pitchFamily="34" charset="0"/>
                </a:rPr>
                <a:t>80mm</a:t>
              </a:r>
              <a:endParaRPr kumimoji="1" lang="en-US" altLang="ja-JP" sz="1800" b="1" kern="1200" dirty="0">
                <a:solidFill>
                  <a:srgbClr val="FFFFFF"/>
                </a:solidFill>
                <a:latin typeface="Tahoma" pitchFamily="34" charset="0"/>
              </a:endParaRPr>
            </a:p>
          </p:txBody>
        </p:sp>
      </p:grpSp>
      <p:pic>
        <p:nvPicPr>
          <p:cNvPr id="25" name="図 16" descr="photo_sat_3_01L.jpg"/>
          <p:cNvPicPr>
            <a:picLocks noChangeAspect="1"/>
          </p:cNvPicPr>
          <p:nvPr/>
        </p:nvPicPr>
        <p:blipFill>
          <a:blip r:embed="rId8" cstate="print"/>
          <a:srcRect/>
          <a:stretch>
            <a:fillRect/>
          </a:stretch>
        </p:blipFill>
        <p:spPr bwMode="auto">
          <a:xfrm>
            <a:off x="5789568" y="1214422"/>
            <a:ext cx="2947303" cy="2357454"/>
          </a:xfrm>
          <a:prstGeom prst="rect">
            <a:avLst/>
          </a:prstGeom>
          <a:noFill/>
          <a:ln w="9525">
            <a:noFill/>
            <a:miter lim="800000"/>
            <a:headEnd/>
            <a:tailEnd/>
          </a:ln>
        </p:spPr>
      </p:pic>
      <p:sp>
        <p:nvSpPr>
          <p:cNvPr id="21" name="円/楕円 20"/>
          <p:cNvSpPr/>
          <p:nvPr/>
        </p:nvSpPr>
        <p:spPr bwMode="auto">
          <a:xfrm>
            <a:off x="6718320" y="2798770"/>
            <a:ext cx="733999" cy="702238"/>
          </a:xfrm>
          <a:prstGeom prst="ellipse">
            <a:avLst/>
          </a:prstGeom>
          <a:noFill/>
          <a:ln w="63500" cap="flat" cmpd="sng" algn="ctr">
            <a:solidFill>
              <a:srgbClr val="99CC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1125378" name="Rectangle 2"/>
          <p:cNvSpPr>
            <a:spLocks noGrp="1" noChangeArrowheads="1"/>
          </p:cNvSpPr>
          <p:nvPr>
            <p:ph type="title"/>
          </p:nvPr>
        </p:nvSpPr>
        <p:spPr/>
        <p:txBody>
          <a:bodyPr/>
          <a:lstStyle/>
          <a:p>
            <a:r>
              <a:rPr lang="en-US" altLang="ja-JP" dirty="0" smtClean="0"/>
              <a:t>Rotating TOBA : SWIM</a:t>
            </a:r>
            <a:r>
              <a:rPr lang="en-US" altLang="ja-JP" dirty="0" smtClean="0">
                <a:latin typeface="Symbol" pitchFamily="18" charset="2"/>
              </a:rPr>
              <a:t>mn</a:t>
            </a:r>
            <a:endParaRPr lang="ja-JP" altLang="en-US" dirty="0">
              <a:latin typeface="Symbol" pitchFamily="18" charset="2"/>
            </a:endParaRPr>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a:ea typeface="HGP創英角ｺﾞｼｯｸUB" pitchFamily="50" charset="-128"/>
                <a:cs typeface="+mn-cs"/>
              </a:rPr>
              <a:t>10th International LISA Symposium</a:t>
            </a:r>
            <a:r>
              <a:rPr lang="ja-JP" altLang="en-US" sz="1200" kern="1200" smtClean="0">
                <a:solidFill>
                  <a:srgbClr val="EAEAEA"/>
                </a:solidFill>
                <a:latin typeface="Tahoma"/>
                <a:ea typeface="HGP創英角ｺﾞｼｯｸUB" pitchFamily="50" charset="-128"/>
                <a:cs typeface="+mn-cs"/>
              </a:rPr>
              <a:t>　</a:t>
            </a:r>
            <a:r>
              <a:rPr lang="en-US" altLang="ja-JP" sz="1200" kern="1200" smtClean="0">
                <a:solidFill>
                  <a:srgbClr val="EAEAEA"/>
                </a:solidFill>
                <a:latin typeface="Tahoma"/>
                <a:ea typeface="HGP創英角ｺﾞｼｯｸUB" pitchFamily="50" charset="-128"/>
                <a:cs typeface="+mn-cs"/>
              </a:rPr>
              <a:t>(May 19th, 2014, Florida, USA)</a:t>
            </a:r>
            <a:endParaRPr lang="en-US" altLang="ja-JP" sz="1200" kern="1200" dirty="0">
              <a:solidFill>
                <a:srgbClr val="EAEAEA"/>
              </a:solidFill>
              <a:latin typeface="Tahoma"/>
              <a:ea typeface="HGP創英角ｺﾞｼｯｸUB" pitchFamily="50" charset="-128"/>
              <a:cs typeface="+mn-cs"/>
            </a:endParaRPr>
          </a:p>
        </p:txBody>
      </p:sp>
      <p:sp>
        <p:nvSpPr>
          <p:cNvPr id="20" name="Rectangle 16"/>
          <p:cNvSpPr>
            <a:spLocks noChangeArrowheads="1"/>
          </p:cNvSpPr>
          <p:nvPr/>
        </p:nvSpPr>
        <p:spPr bwMode="auto">
          <a:xfrm>
            <a:off x="467544" y="842170"/>
            <a:ext cx="5000660" cy="49859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kern="1200" dirty="0" smtClean="0">
                <a:solidFill>
                  <a:srgbClr val="F8F8F8"/>
                </a:solidFill>
                <a:latin typeface="Tahoma" pitchFamily="34" charset="0"/>
                <a:ea typeface="HGP創英角ｺﾞｼｯｸUB" pitchFamily="50" charset="-128"/>
                <a:cs typeface="+mn-cs"/>
              </a:rPr>
              <a:t>Small Module SWIM</a:t>
            </a:r>
            <a:r>
              <a:rPr kumimoji="1" lang="en-US" altLang="ja-JP" kern="1200" dirty="0" smtClean="0">
                <a:solidFill>
                  <a:srgbClr val="F8F8F8"/>
                </a:solidFill>
                <a:latin typeface="Symbol" pitchFamily="18" charset="2"/>
              </a:rPr>
              <a:t>mn</a:t>
            </a:r>
            <a:r>
              <a:rPr kumimoji="1" lang="en-US" altLang="ja-JP" kern="1200" dirty="0" smtClean="0">
                <a:solidFill>
                  <a:srgbClr val="F8F8F8"/>
                </a:solidFill>
                <a:latin typeface="Tahoma" pitchFamily="34" charset="0"/>
                <a:ea typeface="HGP創英角ｺﾞｼｯｸUB" pitchFamily="50" charset="-128"/>
                <a:cs typeface="+mn-cs"/>
              </a:rPr>
              <a:t> on SDS-1 </a:t>
            </a:r>
            <a:endParaRPr kumimoji="1" lang="en-US" altLang="ja-JP" kern="1200" dirty="0" smtClean="0">
              <a:solidFill>
                <a:srgbClr val="DDDDDD"/>
              </a:solidFill>
              <a:latin typeface="Tahoma" pitchFamily="34" charset="0"/>
              <a:ea typeface="HGP創英角ｺﾞｼｯｸUB" pitchFamily="50" charset="-128"/>
              <a:cs typeface="+mn-cs"/>
            </a:endParaRPr>
          </a:p>
        </p:txBody>
      </p:sp>
      <p:sp>
        <p:nvSpPr>
          <p:cNvPr id="1125401" name="Rectangle 25"/>
          <p:cNvSpPr>
            <a:spLocks noChangeArrowheads="1"/>
          </p:cNvSpPr>
          <p:nvPr/>
        </p:nvSpPr>
        <p:spPr bwMode="auto">
          <a:xfrm>
            <a:off x="8289957" y="1477020"/>
            <a:ext cx="925513" cy="523220"/>
          </a:xfrm>
          <a:prstGeom prst="rect">
            <a:avLst/>
          </a:prstGeom>
          <a:noFill/>
          <a:ln w="15875">
            <a:noFill/>
            <a:miter lim="800000"/>
            <a:headEnd/>
            <a:tailEnd/>
          </a:ln>
          <a:effectLst/>
        </p:spPr>
        <p:txBody>
          <a:bodyPr>
            <a:spAutoFit/>
          </a:bodyPr>
          <a:lstStyle/>
          <a:p>
            <a:pPr algn="l" rtl="0" fontAlgn="base">
              <a:spcBef>
                <a:spcPct val="0"/>
              </a:spcBef>
              <a:spcAft>
                <a:spcPct val="0"/>
              </a:spcAft>
              <a:buClr>
                <a:srgbClr val="003366"/>
              </a:buClr>
              <a:buSzPct val="70000"/>
              <a:buFont typeface="Wingdings" pitchFamily="2" charset="2"/>
              <a:buNone/>
            </a:pPr>
            <a:r>
              <a:rPr lang="en-US" altLang="ja-JP" sz="1400" dirty="0" smtClean="0">
                <a:solidFill>
                  <a:srgbClr val="F8F8F8"/>
                </a:solidFill>
                <a:latin typeface="Tahoma" pitchFamily="34" charset="0"/>
              </a:rPr>
              <a:t>Photo</a:t>
            </a:r>
            <a:r>
              <a:rPr kumimoji="1" lang="ja-JP" altLang="en-US" sz="1400" kern="1200" dirty="0" smtClean="0">
                <a:solidFill>
                  <a:srgbClr val="F8F8F8"/>
                </a:solidFill>
                <a:latin typeface="Tahoma" pitchFamily="34" charset="0"/>
              </a:rPr>
              <a:t>：   </a:t>
            </a:r>
            <a:endParaRPr kumimoji="1" lang="en-US" altLang="ja-JP" sz="1400" kern="1200" dirty="0" smtClean="0">
              <a:solidFill>
                <a:srgbClr val="F8F8F8"/>
              </a:solidFill>
              <a:latin typeface="Tahoma" pitchFamily="34" charset="0"/>
            </a:endParaRPr>
          </a:p>
          <a:p>
            <a:pPr algn="l" rtl="0" fontAlgn="base">
              <a:spcBef>
                <a:spcPct val="0"/>
              </a:spcBef>
              <a:spcAft>
                <a:spcPct val="0"/>
              </a:spcAft>
              <a:buClr>
                <a:srgbClr val="003366"/>
              </a:buClr>
              <a:buSzPct val="70000"/>
              <a:buFont typeface="Wingdings" pitchFamily="2" charset="2"/>
              <a:buNone/>
            </a:pPr>
            <a:r>
              <a:rPr lang="en-US" altLang="ja-JP" sz="1400" dirty="0" smtClean="0">
                <a:solidFill>
                  <a:srgbClr val="F8F8F8"/>
                </a:solidFill>
                <a:latin typeface="Tahoma" pitchFamily="34" charset="0"/>
              </a:rPr>
              <a:t>   </a:t>
            </a:r>
            <a:r>
              <a:rPr kumimoji="1" lang="en-US" altLang="ja-JP" sz="1400" kern="1200" dirty="0" smtClean="0">
                <a:solidFill>
                  <a:srgbClr val="F8F8F8"/>
                </a:solidFill>
                <a:latin typeface="Tahoma" pitchFamily="34" charset="0"/>
              </a:rPr>
              <a:t>JAXA</a:t>
            </a:r>
            <a:endParaRPr kumimoji="1" lang="en-US" altLang="ja-JP" sz="1400" kern="1200" dirty="0">
              <a:solidFill>
                <a:srgbClr val="F8F8F8"/>
              </a:solidFill>
              <a:latin typeface="Tahoma" pitchFamily="34" charset="0"/>
            </a:endParaRPr>
          </a:p>
        </p:txBody>
      </p:sp>
      <p:sp>
        <p:nvSpPr>
          <p:cNvPr id="67" name="Rectangle 16"/>
          <p:cNvSpPr>
            <a:spLocks noChangeArrowheads="1"/>
          </p:cNvSpPr>
          <p:nvPr/>
        </p:nvSpPr>
        <p:spPr bwMode="auto">
          <a:xfrm>
            <a:off x="539552" y="1340768"/>
            <a:ext cx="5720740" cy="430887"/>
          </a:xfrm>
          <a:prstGeom prst="rect">
            <a:avLst/>
          </a:prstGeom>
          <a:noFill/>
          <a:ln w="15875">
            <a:noFill/>
            <a:miter lim="800000"/>
            <a:headEnd/>
            <a:tailEnd/>
          </a:ln>
          <a:effectLst/>
        </p:spPr>
        <p:txBody>
          <a:bodyPr wrap="square">
            <a:spAutoFit/>
          </a:bodyPr>
          <a:lstStyle/>
          <a:p>
            <a:pPr algn="l">
              <a:lnSpc>
                <a:spcPct val="110000"/>
              </a:lnSpc>
              <a:buClr>
                <a:srgbClr val="003366"/>
              </a:buClr>
              <a:buSzPct val="70000"/>
              <a:buNone/>
            </a:pPr>
            <a:r>
              <a:rPr lang="en-US" altLang="ja-JP" sz="2000" dirty="0" smtClean="0">
                <a:solidFill>
                  <a:srgbClr val="B2B2B2"/>
                </a:solidFill>
                <a:latin typeface="Tahoma" pitchFamily="34" charset="0"/>
              </a:rPr>
              <a:t>Launched Jan. 2009, Terminated Sept. 2010</a:t>
            </a:r>
            <a:endParaRPr kumimoji="1" lang="en-US" altLang="ja-JP" sz="2000" kern="1200" dirty="0" smtClean="0">
              <a:solidFill>
                <a:srgbClr val="B2B2B2"/>
              </a:solidFill>
              <a:latin typeface="Tahoma" pitchFamily="34" charset="0"/>
            </a:endParaRPr>
          </a:p>
        </p:txBody>
      </p:sp>
    </p:spTree>
    <p:extLst>
      <p:ext uri="{BB962C8B-B14F-4D97-AF65-F5344CB8AC3E}">
        <p14:creationId xmlns:p14="http://schemas.microsoft.com/office/powerpoint/2010/main" val="323724339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7" name="Rectangle 5"/>
          <p:cNvSpPr>
            <a:spLocks noGrp="1" noChangeArrowheads="1"/>
          </p:cNvSpPr>
          <p:nvPr>
            <p:ph type="title"/>
          </p:nvPr>
        </p:nvSpPr>
        <p:spPr/>
        <p:txBody>
          <a:bodyPr/>
          <a:lstStyle/>
          <a:p>
            <a:r>
              <a:rPr lang="en-US" altLang="ja-JP" dirty="0" smtClean="0"/>
              <a:t>Sensitivity</a:t>
            </a:r>
            <a:endParaRPr lang="ja-JP" altLang="en-US" dirty="0"/>
          </a:p>
        </p:txBody>
      </p:sp>
      <p:sp>
        <p:nvSpPr>
          <p:cNvPr id="22"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4" name="角丸四角形 3"/>
          <p:cNvSpPr/>
          <p:nvPr/>
        </p:nvSpPr>
        <p:spPr bwMode="auto">
          <a:xfrm>
            <a:off x="857250" y="1772816"/>
            <a:ext cx="7603182" cy="4513684"/>
          </a:xfrm>
          <a:prstGeom prst="roundRect">
            <a:avLst>
              <a:gd name="adj" fmla="val 4239"/>
            </a:avLst>
          </a:prstGeom>
          <a:solidFill>
            <a:srgbClr val="FFFFFF">
              <a:alpha val="95000"/>
            </a:srgbClr>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ndParaRPr>
          </a:p>
        </p:txBody>
      </p:sp>
      <p:sp>
        <p:nvSpPr>
          <p:cNvPr id="7" name="Rectangle 11"/>
          <p:cNvSpPr>
            <a:spLocks noChangeArrowheads="1"/>
          </p:cNvSpPr>
          <p:nvPr/>
        </p:nvSpPr>
        <p:spPr bwMode="auto">
          <a:xfrm>
            <a:off x="1403648" y="834352"/>
            <a:ext cx="6120680" cy="904863"/>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dirty="0" smtClean="0">
                <a:solidFill>
                  <a:srgbClr val="FFFFFF"/>
                </a:solidFill>
                <a:latin typeface="Tahoma" pitchFamily="34" charset="0"/>
              </a:rPr>
              <a:t>Though limited by non-fundamental noises,</a:t>
            </a:r>
          </a:p>
          <a:p>
            <a:pPr algn="l">
              <a:lnSpc>
                <a:spcPct val="110000"/>
              </a:lnSpc>
              <a:buClr>
                <a:schemeClr val="accent2"/>
              </a:buClr>
              <a:buSzPct val="70000"/>
              <a:buFont typeface="Wingdings" pitchFamily="2" charset="2"/>
              <a:buNone/>
            </a:pPr>
            <a:r>
              <a:rPr lang="en-US" altLang="ja-JP" dirty="0" smtClean="0">
                <a:solidFill>
                  <a:srgbClr val="FFFFFF"/>
                </a:solidFill>
                <a:latin typeface="Tahoma" pitchFamily="34" charset="0"/>
              </a:rPr>
              <a:t>       best as a space-borne GW detector.</a:t>
            </a:r>
          </a:p>
        </p:txBody>
      </p:sp>
      <p:pic>
        <p:nvPicPr>
          <p:cNvPr id="158003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600" y="1833937"/>
            <a:ext cx="7416824" cy="44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角丸四角形 7"/>
          <p:cNvSpPr/>
          <p:nvPr/>
        </p:nvSpPr>
        <p:spPr bwMode="auto">
          <a:xfrm>
            <a:off x="4716016" y="1916832"/>
            <a:ext cx="216024" cy="3816424"/>
          </a:xfrm>
          <a:prstGeom prst="roundRect">
            <a:avLst>
              <a:gd name="adj" fmla="val 4239"/>
            </a:avLst>
          </a:prstGeom>
          <a:solidFill>
            <a:srgbClr val="FF0000">
              <a:alpha val="20000"/>
            </a:srgbClr>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ndParaRPr>
          </a:p>
        </p:txBody>
      </p:sp>
      <p:sp>
        <p:nvSpPr>
          <p:cNvPr id="9" name="Rectangle 16"/>
          <p:cNvSpPr>
            <a:spLocks noChangeArrowheads="1"/>
          </p:cNvSpPr>
          <p:nvPr/>
        </p:nvSpPr>
        <p:spPr bwMode="auto">
          <a:xfrm>
            <a:off x="6588224" y="1844824"/>
            <a:ext cx="1814829"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dirty="0" smtClean="0">
                <a:solidFill>
                  <a:srgbClr val="777777"/>
                </a:solidFill>
                <a:latin typeface="Tahoma" pitchFamily="34" charset="0"/>
              </a:rPr>
              <a:t>By W.Kokuyama</a:t>
            </a:r>
            <a:endParaRPr kumimoji="1" lang="en-US" altLang="ja-JP" sz="1800" kern="1200" dirty="0" smtClean="0">
              <a:solidFill>
                <a:srgbClr val="777777"/>
              </a:solidFill>
              <a:latin typeface="Tahoma" pitchFamily="34" charset="0"/>
              <a:ea typeface="HGP創英角ｺﾞｼｯｸUB" pitchFamily="50" charset="-128"/>
              <a:cs typeface="+mn-cs"/>
            </a:endParaRPr>
          </a:p>
        </p:txBody>
      </p:sp>
    </p:spTree>
    <p:extLst>
      <p:ext uri="{BB962C8B-B14F-4D97-AF65-F5344CB8AC3E}">
        <p14:creationId xmlns:p14="http://schemas.microsoft.com/office/powerpoint/2010/main" val="42733119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p:cNvSpPr>
            <a:spLocks noGrp="1" noChangeArrowheads="1"/>
          </p:cNvSpPr>
          <p:nvPr>
            <p:ph type="title"/>
          </p:nvPr>
        </p:nvSpPr>
        <p:spPr/>
        <p:txBody>
          <a:bodyPr/>
          <a:lstStyle/>
          <a:p>
            <a:r>
              <a:rPr lang="en-US" altLang="ja-JP" dirty="0" smtClean="0"/>
              <a:t>Observation by SWIM</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a:ea typeface="HGP創英角ｺﾞｼｯｸUB" pitchFamily="50" charset="-128"/>
                <a:cs typeface="+mn-cs"/>
              </a:rPr>
              <a:t>10th International LISA Symposium</a:t>
            </a:r>
            <a:r>
              <a:rPr lang="ja-JP" altLang="en-US" sz="1200" kern="1200" smtClean="0">
                <a:solidFill>
                  <a:srgbClr val="EAEAEA"/>
                </a:solidFill>
                <a:latin typeface="Tahoma"/>
                <a:ea typeface="HGP創英角ｺﾞｼｯｸUB" pitchFamily="50" charset="-128"/>
                <a:cs typeface="+mn-cs"/>
              </a:rPr>
              <a:t>　</a:t>
            </a:r>
            <a:r>
              <a:rPr lang="en-US" altLang="ja-JP" sz="1200" kern="1200" smtClean="0">
                <a:solidFill>
                  <a:srgbClr val="EAEAEA"/>
                </a:solidFill>
                <a:latin typeface="Tahoma"/>
                <a:ea typeface="HGP創英角ｺﾞｼｯｸUB" pitchFamily="50" charset="-128"/>
                <a:cs typeface="+mn-cs"/>
              </a:rPr>
              <a:t>(May 19th, 2014, Florida, USA)</a:t>
            </a:r>
            <a:endParaRPr lang="en-US" altLang="ja-JP" sz="1200" kern="1200" dirty="0">
              <a:solidFill>
                <a:srgbClr val="EAEAEA"/>
              </a:solidFill>
              <a:latin typeface="Tahoma"/>
              <a:ea typeface="HGP創英角ｺﾞｼｯｸUB" pitchFamily="50" charset="-128"/>
              <a:cs typeface="+mn-cs"/>
            </a:endParaRPr>
          </a:p>
        </p:txBody>
      </p:sp>
      <p:sp>
        <p:nvSpPr>
          <p:cNvPr id="20" name="Rectangle 16"/>
          <p:cNvSpPr>
            <a:spLocks noChangeArrowheads="1"/>
          </p:cNvSpPr>
          <p:nvPr/>
        </p:nvSpPr>
        <p:spPr bwMode="auto">
          <a:xfrm>
            <a:off x="1011500" y="1052736"/>
            <a:ext cx="5000660" cy="49859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99CCFF"/>
                </a:solidFill>
                <a:latin typeface="Tahoma" pitchFamily="34" charset="0"/>
              </a:rPr>
              <a:t>Continuous data taking</a:t>
            </a:r>
            <a:endParaRPr kumimoji="1" lang="ja-JP" altLang="en-US" kern="1200" dirty="0">
              <a:solidFill>
                <a:srgbClr val="99CCFF"/>
              </a:solidFill>
              <a:latin typeface="Tahoma" pitchFamily="34" charset="0"/>
            </a:endParaRPr>
          </a:p>
        </p:txBody>
      </p:sp>
      <p:sp>
        <p:nvSpPr>
          <p:cNvPr id="27" name="角丸四角形 26"/>
          <p:cNvSpPr/>
          <p:nvPr/>
        </p:nvSpPr>
        <p:spPr bwMode="auto">
          <a:xfrm>
            <a:off x="755576" y="2681415"/>
            <a:ext cx="7920880" cy="3699913"/>
          </a:xfrm>
          <a:prstGeom prst="roundRect">
            <a:avLst>
              <a:gd name="adj" fmla="val 4239"/>
            </a:avLst>
          </a:prstGeom>
          <a:solidFill>
            <a:srgbClr val="FFFFFF">
              <a:alpha val="95000"/>
            </a:srgbClr>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ndParaRPr>
          </a:p>
        </p:txBody>
      </p:sp>
      <p:cxnSp>
        <p:nvCxnSpPr>
          <p:cNvPr id="31" name="直線矢印コネクタ 30"/>
          <p:cNvCxnSpPr/>
          <p:nvPr/>
        </p:nvCxnSpPr>
        <p:spPr bwMode="auto">
          <a:xfrm>
            <a:off x="2749694" y="3929066"/>
            <a:ext cx="4952972" cy="1588"/>
          </a:xfrm>
          <a:prstGeom prst="straightConnector1">
            <a:avLst/>
          </a:prstGeom>
          <a:solidFill>
            <a:schemeClr val="accent1"/>
          </a:solidFill>
          <a:ln w="38100" cap="flat" cmpd="sng" algn="ctr">
            <a:solidFill>
              <a:srgbClr val="C00000"/>
            </a:solidFill>
            <a:prstDash val="solid"/>
            <a:round/>
            <a:headEnd type="arrow" w="med" len="med"/>
            <a:tailEnd type="arrow"/>
          </a:ln>
          <a:effectLst/>
        </p:spPr>
      </p:cxnSp>
      <p:sp>
        <p:nvSpPr>
          <p:cNvPr id="32" name="Rectangle 7" descr="Rectangle: Click to edit Master text styles&#10;Second level&#10;Third level&#10;Fourth level&#10;Fifth level"/>
          <p:cNvSpPr txBox="1">
            <a:spLocks noChangeArrowheads="1"/>
          </p:cNvSpPr>
          <p:nvPr/>
        </p:nvSpPr>
        <p:spPr bwMode="auto">
          <a:xfrm>
            <a:off x="5775452" y="3948927"/>
            <a:ext cx="1784338"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5000"/>
              </a:spcBef>
              <a:spcAft>
                <a:spcPct val="0"/>
              </a:spcAft>
              <a:buClr>
                <a:schemeClr val="hlink"/>
              </a:buClr>
              <a:buSzPct val="80000"/>
              <a:buNone/>
              <a:tabLst/>
              <a:defRPr/>
            </a:pPr>
            <a:r>
              <a:rPr kumimoji="1" lang="en-US" altLang="ja-JP" sz="1600" b="1" i="0" u="none" strike="noStrike" kern="0" cap="none" spc="0" normalizeH="0" baseline="0" noProof="0" dirty="0" smtClean="0">
                <a:ln>
                  <a:noFill/>
                </a:ln>
                <a:solidFill>
                  <a:srgbClr val="A50021"/>
                </a:solidFill>
                <a:effectLst/>
                <a:uLnTx/>
                <a:uFillTx/>
                <a:latin typeface="+mn-lt"/>
                <a:ea typeface="+mn-ea"/>
              </a:rPr>
              <a:t>Orbital Period</a:t>
            </a: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A50021"/>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ja-JP" altLang="ja-JP" sz="1600" b="1" i="0" u="none" strike="noStrike" kern="0" cap="none" spc="0" normalizeH="0" baseline="0" noProof="0" dirty="0" smtClean="0">
              <a:ln>
                <a:noFill/>
              </a:ln>
              <a:solidFill>
                <a:srgbClr val="A50021"/>
              </a:solidFill>
              <a:effectLst/>
              <a:uLnTx/>
              <a:uFillTx/>
              <a:latin typeface="+mn-lt"/>
              <a:ea typeface="+mn-ea"/>
              <a:cs typeface="+mn-cs"/>
            </a:endParaRPr>
          </a:p>
        </p:txBody>
      </p:sp>
      <p:sp>
        <p:nvSpPr>
          <p:cNvPr id="33" name="Rectangle 7" descr="Rectangle: Click to edit Master text styles&#10;Second level&#10;Third level&#10;Fourth level&#10;Fifth level"/>
          <p:cNvSpPr txBox="1">
            <a:spLocks noChangeArrowheads="1"/>
          </p:cNvSpPr>
          <p:nvPr/>
        </p:nvSpPr>
        <p:spPr bwMode="auto">
          <a:xfrm>
            <a:off x="6275518" y="5135872"/>
            <a:ext cx="2141528"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5000"/>
              </a:spcBef>
              <a:spcAft>
                <a:spcPct val="0"/>
              </a:spcAft>
              <a:buClr>
                <a:schemeClr val="hlink"/>
              </a:buClr>
              <a:buSzPct val="80000"/>
              <a:buNone/>
              <a:tabLst/>
              <a:defRPr/>
            </a:pPr>
            <a:r>
              <a:rPr kumimoji="1" lang="en-US" altLang="ja-JP" sz="1600" b="1" i="0" u="none" strike="noStrike" kern="0" cap="none" spc="0" normalizeH="0" baseline="0" noProof="0" dirty="0" smtClean="0">
                <a:ln>
                  <a:noFill/>
                </a:ln>
                <a:solidFill>
                  <a:srgbClr val="008000"/>
                </a:solidFill>
                <a:effectLst/>
                <a:uLnTx/>
                <a:uFillTx/>
                <a:latin typeface="+mn-lt"/>
                <a:ea typeface="+mn-ea"/>
              </a:rPr>
              <a:t>10mHz LPF</a:t>
            </a: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Char char="u"/>
              <a:tabLst/>
              <a:defRPr/>
            </a:pPr>
            <a:endParaRPr kumimoji="1" lang="en-US" altLang="ja-JP" sz="1600" b="1" i="0" u="none" strike="noStrike" kern="0" cap="none" spc="0" normalizeH="0" baseline="0" noProof="0" dirty="0" smtClean="0">
              <a:ln>
                <a:noFill/>
              </a:ln>
              <a:solidFill>
                <a:srgbClr val="008000"/>
              </a:solidFill>
              <a:effectLst/>
              <a:uLnTx/>
              <a:uFillTx/>
              <a:latin typeface="+mn-lt"/>
              <a:ea typeface="+mn-ea"/>
              <a:cs typeface="+mn-cs"/>
            </a:endParaRPr>
          </a:p>
          <a:p>
            <a:pPr marL="342900" marR="0" lvl="0" indent="-342900" algn="l" defTabSz="914400" rtl="0" eaLnBrk="1" fontAlgn="base" latinLnBrk="0" hangingPunct="1">
              <a:lnSpc>
                <a:spcPct val="100000"/>
              </a:lnSpc>
              <a:spcBef>
                <a:spcPct val="5000"/>
              </a:spcBef>
              <a:spcAft>
                <a:spcPct val="0"/>
              </a:spcAft>
              <a:buClr>
                <a:schemeClr val="hlink"/>
              </a:buClr>
              <a:buSzPct val="80000"/>
              <a:buFont typeface="Wingdings" pitchFamily="2" charset="2"/>
              <a:buNone/>
              <a:tabLst/>
              <a:defRPr/>
            </a:pPr>
            <a:endParaRPr kumimoji="1" lang="ja-JP" altLang="ja-JP" sz="1600" b="1" i="0" u="none" strike="noStrike" kern="0" cap="none" spc="0" normalizeH="0" baseline="0" noProof="0" dirty="0" smtClean="0">
              <a:ln>
                <a:noFill/>
              </a:ln>
              <a:solidFill>
                <a:srgbClr val="008000"/>
              </a:solidFill>
              <a:effectLst/>
              <a:uLnTx/>
              <a:uFillTx/>
              <a:latin typeface="+mn-lt"/>
              <a:ea typeface="+mn-ea"/>
              <a:cs typeface="+mn-cs"/>
            </a:endParaRPr>
          </a:p>
        </p:txBody>
      </p:sp>
      <p:cxnSp>
        <p:nvCxnSpPr>
          <p:cNvPr id="34" name="直線矢印コネクタ 33"/>
          <p:cNvCxnSpPr/>
          <p:nvPr/>
        </p:nvCxnSpPr>
        <p:spPr bwMode="auto">
          <a:xfrm rot="16200000" flipH="1">
            <a:off x="6204080" y="4992996"/>
            <a:ext cx="285752" cy="142876"/>
          </a:xfrm>
          <a:prstGeom prst="straightConnector1">
            <a:avLst/>
          </a:prstGeom>
          <a:solidFill>
            <a:schemeClr val="accent1"/>
          </a:solidFill>
          <a:ln w="38100" cap="flat" cmpd="sng" algn="ctr">
            <a:solidFill>
              <a:srgbClr val="008000"/>
            </a:solidFill>
            <a:prstDash val="solid"/>
            <a:round/>
            <a:headEnd type="arrow" w="med" len="med"/>
            <a:tailEnd type="none"/>
          </a:ln>
          <a:effectLst/>
        </p:spPr>
      </p:cxnSp>
      <p:sp>
        <p:nvSpPr>
          <p:cNvPr id="35" name="Rectangle 16"/>
          <p:cNvSpPr>
            <a:spLocks noChangeArrowheads="1"/>
          </p:cNvSpPr>
          <p:nvPr/>
        </p:nvSpPr>
        <p:spPr bwMode="auto">
          <a:xfrm>
            <a:off x="1590414" y="1683442"/>
            <a:ext cx="5357850" cy="73744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2000" kern="1200" dirty="0" smtClean="0">
                <a:solidFill>
                  <a:srgbClr val="F8F8F8"/>
                </a:solidFill>
                <a:latin typeface="Tahoma" pitchFamily="34" charset="0"/>
                <a:ea typeface="HGP創英角ｺﾞｼｯｸUB" pitchFamily="50" charset="-128"/>
                <a:cs typeface="+mn-cs"/>
              </a:rPr>
              <a:t>Jun 17, 2010   ~120 min. </a:t>
            </a:r>
          </a:p>
          <a:p>
            <a:pPr algn="l" rtl="0" fontAlgn="base">
              <a:lnSpc>
                <a:spcPct val="110000"/>
              </a:lnSpc>
              <a:spcBef>
                <a:spcPct val="0"/>
              </a:spcBef>
              <a:spcAft>
                <a:spcPct val="0"/>
              </a:spcAft>
              <a:buClr>
                <a:srgbClr val="003366"/>
              </a:buClr>
              <a:buSzPct val="70000"/>
              <a:buFont typeface="Wingdings" pitchFamily="2" charset="2"/>
              <a:buNone/>
            </a:pPr>
            <a:r>
              <a:rPr lang="en-US" altLang="ja-JP" sz="2000" dirty="0" smtClean="0">
                <a:solidFill>
                  <a:srgbClr val="F8F8F8"/>
                </a:solidFill>
                <a:latin typeface="Tahoma" pitchFamily="34" charset="0"/>
              </a:rPr>
              <a:t>July 15, 2010  ~240 min. </a:t>
            </a:r>
            <a:endParaRPr kumimoji="1" lang="ja-JP" altLang="en-US" sz="2000" kern="1200" dirty="0">
              <a:solidFill>
                <a:srgbClr val="F8F8F8"/>
              </a:solidFill>
              <a:latin typeface="Tahoma" pitchFamily="34" charset="0"/>
              <a:ea typeface="HGP創英角ｺﾞｼｯｸUB" pitchFamily="50" charset="-128"/>
              <a:cs typeface="+mn-cs"/>
            </a:endParaRPr>
          </a:p>
        </p:txBody>
      </p:sp>
      <p:grpSp>
        <p:nvGrpSpPr>
          <p:cNvPr id="2" name="グループ化 1"/>
          <p:cNvGrpSpPr>
            <a:grpSpLocks noChangeAspect="1"/>
          </p:cNvGrpSpPr>
          <p:nvPr/>
        </p:nvGrpSpPr>
        <p:grpSpPr>
          <a:xfrm>
            <a:off x="6346955" y="692697"/>
            <a:ext cx="2446852" cy="1988718"/>
            <a:chOff x="5500694" y="692696"/>
            <a:chExt cx="3293114" cy="2676531"/>
          </a:xfrm>
        </p:grpSpPr>
        <p:pic>
          <p:nvPicPr>
            <p:cNvPr id="959490" name="Picture 2"/>
            <p:cNvPicPr>
              <a:picLocks noChangeAspect="1" noChangeArrowheads="1"/>
            </p:cNvPicPr>
            <p:nvPr/>
          </p:nvPicPr>
          <p:blipFill>
            <a:blip r:embed="rId3" cstate="print"/>
            <a:srcRect/>
            <a:stretch>
              <a:fillRect/>
            </a:stretch>
          </p:blipFill>
          <p:spPr bwMode="auto">
            <a:xfrm>
              <a:off x="5500694" y="692696"/>
              <a:ext cx="3293114" cy="2676531"/>
            </a:xfrm>
            <a:prstGeom prst="rect">
              <a:avLst/>
            </a:prstGeom>
            <a:noFill/>
            <a:ln w="9525">
              <a:noFill/>
              <a:miter lim="800000"/>
              <a:headEnd/>
              <a:tailEnd/>
            </a:ln>
          </p:spPr>
        </p:pic>
        <p:sp>
          <p:nvSpPr>
            <p:cNvPr id="37" name="正方形/長方形 36"/>
            <p:cNvSpPr/>
            <p:nvPr/>
          </p:nvSpPr>
          <p:spPr bwMode="auto">
            <a:xfrm>
              <a:off x="6213059" y="1700556"/>
              <a:ext cx="510080" cy="330405"/>
            </a:xfrm>
            <a:prstGeom prst="rect">
              <a:avLst/>
            </a:prstGeom>
            <a:solidFill>
              <a:srgbClr val="000000"/>
            </a:solid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105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8" name="Rectangle 16"/>
            <p:cNvSpPr>
              <a:spLocks noChangeArrowheads="1"/>
            </p:cNvSpPr>
            <p:nvPr/>
          </p:nvSpPr>
          <p:spPr bwMode="auto">
            <a:xfrm>
              <a:off x="6131102" y="1661820"/>
              <a:ext cx="857256" cy="602695"/>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050" b="1" dirty="0" smtClean="0">
                  <a:solidFill>
                    <a:srgbClr val="FFFFFF"/>
                  </a:solidFill>
                  <a:latin typeface="Tahoma" pitchFamily="34" charset="0"/>
                </a:rPr>
                <a:t>Tokyo</a:t>
              </a:r>
            </a:p>
            <a:p>
              <a:pPr algn="l" rtl="0" fontAlgn="base">
                <a:lnSpc>
                  <a:spcPct val="110000"/>
                </a:lnSpc>
                <a:spcBef>
                  <a:spcPct val="0"/>
                </a:spcBef>
                <a:spcAft>
                  <a:spcPct val="0"/>
                </a:spcAft>
                <a:buClr>
                  <a:srgbClr val="003366"/>
                </a:buClr>
                <a:buSzPct val="70000"/>
                <a:buFont typeface="Wingdings" pitchFamily="2" charset="2"/>
                <a:buNone/>
              </a:pPr>
              <a:r>
                <a:rPr kumimoji="1" lang="en-US" altLang="ja-JP" sz="1050" b="1" kern="1200" dirty="0" smtClean="0">
                  <a:solidFill>
                    <a:srgbClr val="FFFFFF"/>
                  </a:solidFill>
                  <a:latin typeface="Tahoma" pitchFamily="34" charset="0"/>
                </a:rPr>
                <a:t>Kyoto</a:t>
              </a:r>
            </a:p>
          </p:txBody>
        </p:sp>
        <p:sp>
          <p:nvSpPr>
            <p:cNvPr id="67" name="Rectangle 16"/>
            <p:cNvSpPr>
              <a:spLocks noChangeArrowheads="1"/>
            </p:cNvSpPr>
            <p:nvPr/>
          </p:nvSpPr>
          <p:spPr bwMode="auto">
            <a:xfrm>
              <a:off x="5929321" y="2691492"/>
              <a:ext cx="1785950" cy="602695"/>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050" b="1" dirty="0" smtClean="0">
                  <a:solidFill>
                    <a:srgbClr val="FFFFFF"/>
                  </a:solidFill>
                  <a:latin typeface="Tahoma" pitchFamily="34" charset="0"/>
                  <a:cs typeface="Tahoma" pitchFamily="34" charset="0"/>
                </a:rPr>
                <a:t>Orbital period </a:t>
              </a:r>
            </a:p>
            <a:p>
              <a:pPr algn="l" rtl="0" fontAlgn="base">
                <a:lnSpc>
                  <a:spcPct val="110000"/>
                </a:lnSpc>
                <a:spcBef>
                  <a:spcPct val="0"/>
                </a:spcBef>
                <a:spcAft>
                  <a:spcPct val="0"/>
                </a:spcAft>
                <a:buClr>
                  <a:srgbClr val="003366"/>
                </a:buClr>
                <a:buSzPct val="70000"/>
                <a:buFont typeface="Wingdings" pitchFamily="2" charset="2"/>
                <a:buNone/>
              </a:pPr>
              <a:r>
                <a:rPr lang="en-US" altLang="ja-JP" sz="1050" b="1" dirty="0" smtClean="0">
                  <a:solidFill>
                    <a:srgbClr val="FFFFFF"/>
                  </a:solidFill>
                  <a:latin typeface="Tahoma" pitchFamily="34" charset="0"/>
                  <a:cs typeface="Tahoma" pitchFamily="34" charset="0"/>
                </a:rPr>
                <a:t>         ~100min.</a:t>
              </a:r>
              <a:endParaRPr kumimoji="1" lang="en-US" altLang="ja-JP" sz="1050" b="1" kern="1200" dirty="0" smtClean="0">
                <a:solidFill>
                  <a:srgbClr val="FFFFFF"/>
                </a:solidFill>
                <a:latin typeface="Tahoma" pitchFamily="34" charset="0"/>
                <a:cs typeface="Tahoma" pitchFamily="34" charset="0"/>
              </a:endParaRPr>
            </a:p>
          </p:txBody>
        </p:sp>
      </p:grpSp>
      <p:pic>
        <p:nvPicPr>
          <p:cNvPr id="1581058" name="Picture 2"/>
          <p:cNvPicPr>
            <a:picLocks noChangeAspect="1" noChangeArrowheads="1"/>
          </p:cNvPicPr>
          <p:nvPr/>
        </p:nvPicPr>
        <p:blipFill>
          <a:blip r:embed="rId4">
            <a:clrChange>
              <a:clrFrom>
                <a:srgbClr val="FAFCFD"/>
              </a:clrFrom>
              <a:clrTo>
                <a:srgbClr val="FAFCFD">
                  <a:alpha val="0"/>
                </a:srgbClr>
              </a:clrTo>
            </a:clrChange>
            <a:extLst>
              <a:ext uri="{28A0092B-C50C-407E-A947-70E740481C1C}">
                <a14:useLocalDpi xmlns:a14="http://schemas.microsoft.com/office/drawing/2010/main" val="0"/>
              </a:ext>
            </a:extLst>
          </a:blip>
          <a:srcRect/>
          <a:stretch>
            <a:fillRect/>
          </a:stretch>
        </p:blipFill>
        <p:spPr bwMode="auto">
          <a:xfrm>
            <a:off x="857250" y="2852936"/>
            <a:ext cx="7675189"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角丸四角形 20"/>
          <p:cNvSpPr/>
          <p:nvPr/>
        </p:nvSpPr>
        <p:spPr bwMode="auto">
          <a:xfrm>
            <a:off x="2411760" y="3429000"/>
            <a:ext cx="5148030" cy="216024"/>
          </a:xfrm>
          <a:prstGeom prst="roundRect">
            <a:avLst>
              <a:gd name="adj" fmla="val 4239"/>
            </a:avLst>
          </a:prstGeom>
          <a:noFill/>
          <a:ln w="63500" cap="flat" cmpd="sng" algn="ctr">
            <a:solidFill>
              <a:srgbClr val="FF0000">
                <a:alpha val="30000"/>
              </a:srgbClr>
            </a:solidFill>
            <a:prstDash val="solid"/>
            <a:round/>
            <a:headEnd type="none" w="med" len="med"/>
            <a:tailEnd type="none" w="med" len="med"/>
          </a:ln>
          <a:effectLst/>
        </p:spPr>
        <p:txBody>
          <a:bodyPr wrap="none"/>
          <a:lstStyle/>
          <a:p>
            <a:pPr>
              <a:defRPr/>
            </a:pPr>
            <a:endParaRPr lang="ja-JP" altLang="en-US" dirty="0">
              <a:latin typeface="Tahoma" pitchFamily="34" charset="0"/>
            </a:endParaRPr>
          </a:p>
        </p:txBody>
      </p:sp>
      <p:sp>
        <p:nvSpPr>
          <p:cNvPr id="22" name="Rectangle 16"/>
          <p:cNvSpPr>
            <a:spLocks noChangeArrowheads="1"/>
          </p:cNvSpPr>
          <p:nvPr/>
        </p:nvSpPr>
        <p:spPr bwMode="auto">
          <a:xfrm>
            <a:off x="3549259" y="3573016"/>
            <a:ext cx="2678925" cy="39703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kumimoji="1" lang="en-US" altLang="ja-JP" sz="1800" kern="1200" dirty="0" smtClean="0">
                <a:solidFill>
                  <a:srgbClr val="FF0000"/>
                </a:solidFill>
                <a:effectLst>
                  <a:outerShdw blurRad="38100" dist="38100" dir="2700000" algn="tl">
                    <a:srgbClr val="000000">
                      <a:alpha val="43137"/>
                    </a:srgbClr>
                  </a:outerShdw>
                </a:effectLst>
                <a:latin typeface="Tahoma" pitchFamily="34" charset="0"/>
                <a:ea typeface="HGP創英角ｺﾞｼｯｸUB" pitchFamily="50" charset="-128"/>
                <a:cs typeface="+mn-cs"/>
              </a:rPr>
              <a:t>Observation band</a:t>
            </a:r>
          </a:p>
        </p:txBody>
      </p:sp>
      <p:sp>
        <p:nvSpPr>
          <p:cNvPr id="23" name="Rectangle 16"/>
          <p:cNvSpPr>
            <a:spLocks noChangeArrowheads="1"/>
          </p:cNvSpPr>
          <p:nvPr/>
        </p:nvSpPr>
        <p:spPr bwMode="auto">
          <a:xfrm>
            <a:off x="740947" y="6056304"/>
            <a:ext cx="2678925" cy="36830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dirty="0" smtClean="0">
                <a:solidFill>
                  <a:srgbClr val="777777"/>
                </a:solidFill>
                <a:latin typeface="Tahoma" pitchFamily="34" charset="0"/>
              </a:rPr>
              <a:t>By W.Kokuyama</a:t>
            </a:r>
            <a:endParaRPr kumimoji="1" lang="en-US" altLang="ja-JP" sz="1800" kern="1200" dirty="0" smtClean="0">
              <a:solidFill>
                <a:srgbClr val="777777"/>
              </a:solidFill>
              <a:latin typeface="Tahoma" pitchFamily="34" charset="0"/>
              <a:ea typeface="HGP創英角ｺﾞｼｯｸUB" pitchFamily="50" charset="-128"/>
              <a:cs typeface="+mn-cs"/>
            </a:endParaRPr>
          </a:p>
        </p:txBody>
      </p:sp>
    </p:spTree>
    <p:extLst>
      <p:ext uri="{BB962C8B-B14F-4D97-AF65-F5344CB8AC3E}">
        <p14:creationId xmlns:p14="http://schemas.microsoft.com/office/powerpoint/2010/main" val="51327734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770205" y="2924944"/>
            <a:ext cx="7776864" cy="3384377"/>
          </a:xfrm>
          <a:prstGeom prst="roundRect">
            <a:avLst>
              <a:gd name="adj" fmla="val 4239"/>
            </a:avLst>
          </a:prstGeom>
          <a:solidFill>
            <a:srgbClr val="FFFFFF">
              <a:alpha val="95000"/>
            </a:srgbClr>
          </a:solidFill>
          <a:ln w="9525" cap="flat" cmpd="sng" algn="ctr">
            <a:solidFill>
              <a:srgbClr val="FFFFFF"/>
            </a:solidFill>
            <a:prstDash val="solid"/>
            <a:round/>
            <a:headEnd type="none" w="med" len="med"/>
            <a:tailEnd type="none" w="med" len="med"/>
          </a:ln>
          <a:effectLst/>
        </p:spPr>
        <p:txBody>
          <a:bodyPr wrap="none"/>
          <a:lstStyle/>
          <a:p>
            <a:pPr>
              <a:defRPr/>
            </a:pPr>
            <a:endParaRPr lang="ja-JP" altLang="en-US" dirty="0">
              <a:latin typeface="Tahoma" pitchFamily="34" charset="0"/>
            </a:endParaRPr>
          </a:p>
        </p:txBody>
      </p:sp>
      <p:pic>
        <p:nvPicPr>
          <p:cNvPr id="24" name="Picture 2" descr="D:\Users\Wataru\Documents\kokuyamatex\Dron_note\Chap8_SGWB\111125_Histogram_18mHz.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14221" y="3068961"/>
            <a:ext cx="7560840" cy="3168352"/>
          </a:xfrm>
          <a:prstGeom prst="rect">
            <a:avLst/>
          </a:prstGeom>
          <a:noFill/>
        </p:spPr>
      </p:pic>
      <p:sp>
        <p:nvSpPr>
          <p:cNvPr id="1125378" name="Rectangle 2"/>
          <p:cNvSpPr>
            <a:spLocks noGrp="1" noChangeArrowheads="1"/>
          </p:cNvSpPr>
          <p:nvPr>
            <p:ph type="title"/>
          </p:nvPr>
        </p:nvSpPr>
        <p:spPr/>
        <p:txBody>
          <a:bodyPr/>
          <a:lstStyle/>
          <a:p>
            <a:r>
              <a:rPr lang="en-US" altLang="ja-JP" dirty="0" smtClean="0"/>
              <a:t>Upper Limit on GWB</a:t>
            </a:r>
            <a:endParaRPr lang="ja-JP" altLang="en-US" dirty="0"/>
          </a:p>
        </p:txBody>
      </p:sp>
      <p:sp>
        <p:nvSpPr>
          <p:cNvPr id="18" name="フッター プレースホルダ 3"/>
          <p:cNvSpPr>
            <a:spLocks noGrp="1"/>
          </p:cNvSpPr>
          <p:nvPr>
            <p:ph type="ftr" sz="quarter" idx="10"/>
          </p:nvPr>
        </p:nvSpPr>
        <p:spPr/>
        <p:txBody>
          <a:bodyPr/>
          <a:lstStyle/>
          <a:p>
            <a:pPr algn="ctr" rtl="0" fontAlgn="base">
              <a:spcBef>
                <a:spcPct val="0"/>
              </a:spcBef>
              <a:spcAft>
                <a:spcPct val="0"/>
              </a:spcAft>
            </a:pPr>
            <a:r>
              <a:rPr lang="en-US" altLang="ja-JP" sz="1200" kern="1200" smtClean="0">
                <a:solidFill>
                  <a:srgbClr val="EAEAEA"/>
                </a:solidFill>
                <a:latin typeface="Tahoma"/>
                <a:ea typeface="HGP創英角ｺﾞｼｯｸUB" pitchFamily="50" charset="-128"/>
                <a:cs typeface="+mn-cs"/>
              </a:rPr>
              <a:t>10th International LISA Symposium</a:t>
            </a:r>
            <a:r>
              <a:rPr lang="ja-JP" altLang="en-US" sz="1200" kern="1200" smtClean="0">
                <a:solidFill>
                  <a:srgbClr val="EAEAEA"/>
                </a:solidFill>
                <a:latin typeface="Tahoma"/>
                <a:ea typeface="HGP創英角ｺﾞｼｯｸUB" pitchFamily="50" charset="-128"/>
                <a:cs typeface="+mn-cs"/>
              </a:rPr>
              <a:t>　</a:t>
            </a:r>
            <a:r>
              <a:rPr lang="en-US" altLang="ja-JP" sz="1200" kern="1200" smtClean="0">
                <a:solidFill>
                  <a:srgbClr val="EAEAEA"/>
                </a:solidFill>
                <a:latin typeface="Tahoma"/>
                <a:ea typeface="HGP創英角ｺﾞｼｯｸUB" pitchFamily="50" charset="-128"/>
                <a:cs typeface="+mn-cs"/>
              </a:rPr>
              <a:t>(May 19th, 2014, Florida, USA)</a:t>
            </a:r>
            <a:endParaRPr lang="en-US" altLang="ja-JP" sz="1200" kern="1200" dirty="0">
              <a:solidFill>
                <a:srgbClr val="EAEAEA"/>
              </a:solidFill>
              <a:latin typeface="Tahoma"/>
              <a:ea typeface="HGP創英角ｺﾞｼｯｸUB" pitchFamily="50" charset="-128"/>
              <a:cs typeface="+mn-cs"/>
            </a:endParaRPr>
          </a:p>
        </p:txBody>
      </p:sp>
      <p:sp>
        <p:nvSpPr>
          <p:cNvPr id="20" name="Rectangle 16"/>
          <p:cNvSpPr>
            <a:spLocks noChangeArrowheads="1"/>
          </p:cNvSpPr>
          <p:nvPr/>
        </p:nvSpPr>
        <p:spPr bwMode="auto">
          <a:xfrm>
            <a:off x="1011500" y="836712"/>
            <a:ext cx="6944876" cy="498598"/>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dirty="0" smtClean="0">
                <a:solidFill>
                  <a:srgbClr val="99CCFF"/>
                </a:solidFill>
                <a:latin typeface="Tahoma" pitchFamily="34" charset="0"/>
              </a:rPr>
              <a:t>Upper Limit at two frequencies (two polarizations)</a:t>
            </a:r>
            <a:endParaRPr kumimoji="1" lang="ja-JP" altLang="en-US" kern="1200" dirty="0">
              <a:solidFill>
                <a:srgbClr val="99CCFF"/>
              </a:solidFill>
              <a:latin typeface="Tahoma" pitchFamily="34" charset="0"/>
            </a:endParaRPr>
          </a:p>
        </p:txBody>
      </p:sp>
      <p:sp>
        <p:nvSpPr>
          <p:cNvPr id="35" name="Rectangle 16"/>
          <p:cNvSpPr>
            <a:spLocks noChangeArrowheads="1"/>
          </p:cNvSpPr>
          <p:nvPr/>
        </p:nvSpPr>
        <p:spPr bwMode="auto">
          <a:xfrm>
            <a:off x="3102582" y="2454044"/>
            <a:ext cx="4565762" cy="398892"/>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dirty="0" smtClean="0">
                <a:solidFill>
                  <a:srgbClr val="DDDDDD"/>
                </a:solidFill>
                <a:latin typeface="Tahoma" pitchFamily="34" charset="0"/>
              </a:rPr>
              <a:t>(C.L. 95%,  f0 18mHz, BW 4mHz) </a:t>
            </a:r>
            <a:endParaRPr kumimoji="1" lang="ja-JP" altLang="en-US" sz="2000" kern="1200" dirty="0">
              <a:solidFill>
                <a:srgbClr val="DDDDDD"/>
              </a:solidFill>
              <a:latin typeface="Tahoma" pitchFamily="34" charset="0"/>
            </a:endParaRPr>
          </a:p>
        </p:txBody>
      </p:sp>
      <p:sp>
        <p:nvSpPr>
          <p:cNvPr id="23" name="Rectangle 16"/>
          <p:cNvSpPr>
            <a:spLocks noChangeArrowheads="1"/>
          </p:cNvSpPr>
          <p:nvPr/>
        </p:nvSpPr>
        <p:spPr bwMode="auto">
          <a:xfrm>
            <a:off x="755576" y="5984297"/>
            <a:ext cx="2678925" cy="368306"/>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1800" dirty="0" smtClean="0">
                <a:solidFill>
                  <a:srgbClr val="777777"/>
                </a:solidFill>
                <a:latin typeface="Tahoma" pitchFamily="34" charset="0"/>
              </a:rPr>
              <a:t>By W.Kokuyama</a:t>
            </a:r>
            <a:endParaRPr kumimoji="1" lang="en-US" altLang="ja-JP" sz="1800" kern="1200" dirty="0" smtClean="0">
              <a:solidFill>
                <a:srgbClr val="777777"/>
              </a:solidFill>
              <a:latin typeface="Tahoma" pitchFamily="34" charset="0"/>
              <a:ea typeface="HGP創英角ｺﾞｼｯｸUB" pitchFamily="50" charset="-128"/>
              <a:cs typeface="+mn-cs"/>
            </a:endParaRPr>
          </a:p>
        </p:txBody>
      </p:sp>
      <p:pic>
        <p:nvPicPr>
          <p:cNvPr id="5" name="図 4"/>
          <p:cNvPicPr>
            <a:picLocks noChangeAspect="1"/>
          </p:cNvPicPr>
          <p:nvPr>
            <p:custDataLst>
              <p:tags r:id="rId1"/>
            </p:custDataLst>
          </p:nvPr>
        </p:nvPicPr>
        <p:blipFill>
          <a:blip r:embed="rId6" cstate="print">
            <a:clrChange>
              <a:clrFrom>
                <a:srgbClr val="FFFFFF"/>
              </a:clrFrom>
              <a:clrTo>
                <a:srgbClr val="FFFFFF">
                  <a:alpha val="0"/>
                </a:srgbClr>
              </a:clrTo>
            </a:clrChange>
            <a:lum bright="100000"/>
            <a:extLst>
              <a:ext uri="{28A0092B-C50C-407E-A947-70E740481C1C}">
                <a14:useLocalDpi xmlns:a14="http://schemas.microsoft.com/office/drawing/2010/main" val="0"/>
              </a:ext>
            </a:extLst>
          </a:blip>
          <a:stretch>
            <a:fillRect/>
          </a:stretch>
        </p:blipFill>
        <p:spPr>
          <a:xfrm>
            <a:off x="3923928" y="1961319"/>
            <a:ext cx="2569877" cy="420717"/>
          </a:xfrm>
          <a:prstGeom prst="rect">
            <a:avLst/>
          </a:prstGeom>
          <a:noFill/>
          <a:extLst>
            <a:ext uri="{909E8E84-426E-40DD-AFC4-6F175D3DCCD1}">
              <a14:hiddenFill xmlns:a14="http://schemas.microsoft.com/office/drawing/2010/main">
                <a:solidFill>
                  <a:scrgbClr r="0" g="0" b="0">
                    <a:alpha val="0"/>
                  </a:scrgbClr>
                </a:solidFill>
              </a14:hiddenFill>
            </a:ext>
          </a:extLst>
        </p:spPr>
      </p:pic>
      <p:pic>
        <p:nvPicPr>
          <p:cNvPr id="6" name="図 5"/>
          <p:cNvPicPr>
            <a:picLocks noChangeAspect="1"/>
          </p:cNvPicPr>
          <p:nvPr>
            <p:custDataLst>
              <p:tags r:id="rId2"/>
            </p:custDataLst>
          </p:nvPr>
        </p:nvPicPr>
        <p:blipFill>
          <a:blip r:embed="rId7" cstate="print">
            <a:clrChange>
              <a:clrFrom>
                <a:srgbClr val="FFFFFF"/>
              </a:clrFrom>
              <a:clrTo>
                <a:srgbClr val="FFFFFF">
                  <a:alpha val="0"/>
                </a:srgbClr>
              </a:clrTo>
            </a:clrChange>
            <a:lum bright="100000"/>
            <a:extLst>
              <a:ext uri="{28A0092B-C50C-407E-A947-70E740481C1C}">
                <a14:useLocalDpi xmlns:a14="http://schemas.microsoft.com/office/drawing/2010/main" val="0"/>
              </a:ext>
            </a:extLst>
          </a:blip>
          <a:stretch>
            <a:fillRect/>
          </a:stretch>
        </p:blipFill>
        <p:spPr>
          <a:xfrm>
            <a:off x="3944722" y="1445932"/>
            <a:ext cx="2643502" cy="420717"/>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28" name="Rectangle 16"/>
          <p:cNvSpPr>
            <a:spLocks noChangeArrowheads="1"/>
          </p:cNvSpPr>
          <p:nvPr/>
        </p:nvSpPr>
        <p:spPr bwMode="auto">
          <a:xfrm>
            <a:off x="1835696" y="1445932"/>
            <a:ext cx="2282881"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dirty="0" smtClean="0">
                <a:solidFill>
                  <a:srgbClr val="F8F8F8"/>
                </a:solidFill>
                <a:latin typeface="Tahoma" pitchFamily="34" charset="0"/>
              </a:rPr>
              <a:t>‘Forward’ mode </a:t>
            </a:r>
            <a:endParaRPr kumimoji="1" lang="ja-JP" altLang="en-US" sz="2000" kern="1200" dirty="0">
              <a:solidFill>
                <a:srgbClr val="F8F8F8"/>
              </a:solidFill>
              <a:latin typeface="Tahoma" pitchFamily="34" charset="0"/>
              <a:ea typeface="HGP創英角ｺﾞｼｯｸUB" pitchFamily="50" charset="-128"/>
              <a:cs typeface="+mn-cs"/>
            </a:endParaRPr>
          </a:p>
        </p:txBody>
      </p:sp>
      <p:sp>
        <p:nvSpPr>
          <p:cNvPr id="29" name="Rectangle 16"/>
          <p:cNvSpPr>
            <a:spLocks noChangeArrowheads="1"/>
          </p:cNvSpPr>
          <p:nvPr/>
        </p:nvSpPr>
        <p:spPr bwMode="auto">
          <a:xfrm>
            <a:off x="1857071" y="1951149"/>
            <a:ext cx="2282881" cy="430887"/>
          </a:xfrm>
          <a:prstGeom prst="rect">
            <a:avLst/>
          </a:prstGeom>
          <a:noFill/>
          <a:ln w="15875">
            <a:noFill/>
            <a:miter lim="800000"/>
            <a:headEnd/>
            <a:tailEnd/>
          </a:ln>
          <a:effectLst/>
        </p:spPr>
        <p:txBody>
          <a:bodyPr wrap="square">
            <a:spAutoFit/>
          </a:bodyPr>
          <a:lstStyle/>
          <a:p>
            <a:pPr algn="l" rtl="0" fontAlgn="base">
              <a:lnSpc>
                <a:spcPct val="110000"/>
              </a:lnSpc>
              <a:spcBef>
                <a:spcPct val="0"/>
              </a:spcBef>
              <a:spcAft>
                <a:spcPct val="0"/>
              </a:spcAft>
              <a:buClr>
                <a:srgbClr val="003366"/>
              </a:buClr>
              <a:buSzPct val="70000"/>
              <a:buFont typeface="Wingdings" pitchFamily="2" charset="2"/>
              <a:buNone/>
            </a:pPr>
            <a:r>
              <a:rPr lang="en-US" altLang="ja-JP" sz="2000" dirty="0" smtClean="0">
                <a:solidFill>
                  <a:srgbClr val="F8F8F8"/>
                </a:solidFill>
                <a:latin typeface="Tahoma" pitchFamily="34" charset="0"/>
              </a:rPr>
              <a:t>‘Reverse’ mode </a:t>
            </a:r>
            <a:endParaRPr kumimoji="1" lang="ja-JP" altLang="en-US" sz="2000" kern="1200" dirty="0">
              <a:solidFill>
                <a:srgbClr val="F8F8F8"/>
              </a:solidFill>
              <a:latin typeface="Tahoma" pitchFamily="34" charset="0"/>
              <a:ea typeface="HGP創英角ｺﾞｼｯｸUB" pitchFamily="50" charset="-128"/>
              <a:cs typeface="+mn-cs"/>
            </a:endParaRPr>
          </a:p>
        </p:txBody>
      </p:sp>
    </p:spTree>
    <p:extLst>
      <p:ext uri="{BB962C8B-B14F-4D97-AF65-F5344CB8AC3E}">
        <p14:creationId xmlns:p14="http://schemas.microsoft.com/office/powerpoint/2010/main" val="218786148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539552" y="1412776"/>
            <a:ext cx="8208912" cy="4555589"/>
          </a:xfrm>
          <a:prstGeom prst="rect">
            <a:avLst/>
          </a:prstGeom>
          <a:solidFill>
            <a:srgbClr val="FFFFFF"/>
          </a:solidFill>
          <a:ln w="6350">
            <a:solidFill>
              <a:srgbClr val="FFFFFF"/>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FontTx/>
              <a:buNone/>
            </a:pPr>
            <a:endParaRPr lang="ja-JP" altLang="en-US" dirty="0">
              <a:solidFill>
                <a:srgbClr val="FFFFFF"/>
              </a:solidFill>
              <a:effectLst>
                <a:outerShdw blurRad="38100" dist="38100" dir="2700000" algn="tl">
                  <a:srgbClr val="000000">
                    <a:alpha val="43137"/>
                  </a:srgbClr>
                </a:outerShdw>
              </a:effectLst>
            </a:endParaRPr>
          </a:p>
        </p:txBody>
      </p:sp>
      <p:pic>
        <p:nvPicPr>
          <p:cNvPr id="5" name="図 4"/>
          <p:cNvPicPr>
            <a:picLocks noChangeAspect="1"/>
          </p:cNvPicPr>
          <p:nvPr/>
        </p:nvPicPr>
        <p:blipFill>
          <a:blip r:embed="rId3"/>
          <a:stretch>
            <a:fillRect/>
          </a:stretch>
        </p:blipFill>
        <p:spPr>
          <a:xfrm>
            <a:off x="539552" y="1460415"/>
            <a:ext cx="6423829" cy="4507950"/>
          </a:xfrm>
          <a:prstGeom prst="rect">
            <a:avLst/>
          </a:prstGeom>
        </p:spPr>
      </p:pic>
      <p:sp>
        <p:nvSpPr>
          <p:cNvPr id="9" name="角丸四角形 8"/>
          <p:cNvSpPr/>
          <p:nvPr/>
        </p:nvSpPr>
        <p:spPr bwMode="auto">
          <a:xfrm>
            <a:off x="683568" y="5436598"/>
            <a:ext cx="1152128" cy="350114"/>
          </a:xfrm>
          <a:prstGeom prst="roundRect">
            <a:avLst/>
          </a:prstGeom>
          <a:solidFill>
            <a:srgbClr val="FFFFFF">
              <a:alpha val="50000"/>
            </a:srgbClr>
          </a:solidFill>
          <a:ln w="15875">
            <a:solidFill>
              <a:srgbClr val="FF5050"/>
            </a:solidFill>
            <a:miter lim="800000"/>
            <a:headEnd/>
            <a:tailEnd/>
          </a:ln>
          <a:effectLst/>
        </p:spPr>
        <p:txBody>
          <a:bodyPr rtlCol="0" anchor="ctr"/>
          <a:lstStyle/>
          <a:p>
            <a:pPr>
              <a:buFontTx/>
              <a:buNone/>
            </a:pPr>
            <a:endParaRPr lang="ja-JP" altLang="en-US" dirty="0">
              <a:solidFill>
                <a:srgbClr val="003366"/>
              </a:solidFill>
            </a:endParaRPr>
          </a:p>
        </p:txBody>
      </p:sp>
      <p:sp>
        <p:nvSpPr>
          <p:cNvPr id="1352707" name="Rectangle 3"/>
          <p:cNvSpPr>
            <a:spLocks noGrp="1" noChangeArrowheads="1"/>
          </p:cNvSpPr>
          <p:nvPr>
            <p:ph type="title"/>
          </p:nvPr>
        </p:nvSpPr>
        <p:spPr/>
        <p:txBody>
          <a:bodyPr/>
          <a:lstStyle/>
          <a:p>
            <a:r>
              <a:rPr lang="ja-JP" altLang="en-US" dirty="0"/>
              <a:t>背景</a:t>
            </a:r>
            <a:r>
              <a:rPr lang="ja-JP" altLang="en-US" dirty="0" smtClean="0"/>
              <a:t>重力波探査の現状</a:t>
            </a:r>
            <a:endParaRPr lang="ja-JP" altLang="en-US" dirty="0"/>
          </a:p>
        </p:txBody>
      </p:sp>
      <p:sp>
        <p:nvSpPr>
          <p:cNvPr id="52" name="フッター プレースホルダ 3"/>
          <p:cNvSpPr>
            <a:spLocks noGrp="1"/>
          </p:cNvSpPr>
          <p:nvPr>
            <p:ph type="ftr" sz="quarter" idx="10"/>
          </p:nvPr>
        </p:nvSpPr>
        <p:spPr/>
        <p:txBody>
          <a:bodyPr/>
          <a:lstStyle/>
          <a:p>
            <a:r>
              <a:rPr lang="en-US" altLang="ja-JP" smtClean="0">
                <a:solidFill>
                  <a:srgbClr val="B2B2B2"/>
                </a:solidFill>
              </a:rPr>
              <a:t>10th International LISA Symposium</a:t>
            </a:r>
            <a:r>
              <a:rPr lang="ja-JP" altLang="en-US" smtClean="0">
                <a:solidFill>
                  <a:srgbClr val="B2B2B2"/>
                </a:solidFill>
              </a:rPr>
              <a:t>　</a:t>
            </a:r>
            <a:r>
              <a:rPr lang="en-US" altLang="ja-JP" smtClean="0">
                <a:solidFill>
                  <a:srgbClr val="B2B2B2"/>
                </a:solidFill>
              </a:rPr>
              <a:t>(May 19th, 2014, Florida, USA)</a:t>
            </a:r>
            <a:endParaRPr lang="en-US" altLang="ja-JP" dirty="0">
              <a:solidFill>
                <a:srgbClr val="B2B2B2"/>
              </a:solidFill>
            </a:endParaRPr>
          </a:p>
        </p:txBody>
      </p:sp>
      <p:sp>
        <p:nvSpPr>
          <p:cNvPr id="17" name="テキスト ボックス 16"/>
          <p:cNvSpPr txBox="1"/>
          <p:nvPr/>
        </p:nvSpPr>
        <p:spPr>
          <a:xfrm>
            <a:off x="6790877" y="5649912"/>
            <a:ext cx="1957587" cy="273601"/>
          </a:xfrm>
          <a:prstGeom prst="rect">
            <a:avLst/>
          </a:prstGeom>
          <a:noFill/>
        </p:spPr>
        <p:txBody>
          <a:bodyPr wrap="none" rtlCol="0">
            <a:spAutoFit/>
          </a:bodyPr>
          <a:lstStyle/>
          <a:p>
            <a:pPr algn="l">
              <a:lnSpc>
                <a:spcPct val="120000"/>
              </a:lnSpc>
              <a:buFontTx/>
              <a:buNone/>
            </a:pPr>
            <a:r>
              <a:rPr lang="en-US" altLang="ja-JP" sz="1100" dirty="0" smtClean="0">
                <a:solidFill>
                  <a:srgbClr val="000000"/>
                </a:solidFill>
                <a:effectLst>
                  <a:outerShdw blurRad="38100" dist="38100" dir="2700000" algn="tl">
                    <a:srgbClr val="000000">
                      <a:alpha val="43137"/>
                    </a:srgbClr>
                  </a:outerShdw>
                </a:effectLst>
              </a:rPr>
              <a:t>Shoda+, PRD </a:t>
            </a:r>
            <a:r>
              <a:rPr lang="en-US" altLang="ja-JP" sz="1100" dirty="0">
                <a:solidFill>
                  <a:srgbClr val="000000"/>
                </a:solidFill>
                <a:effectLst>
                  <a:outerShdw blurRad="38100" dist="38100" dir="2700000" algn="tl">
                    <a:srgbClr val="000000">
                      <a:alpha val="43137"/>
                    </a:srgbClr>
                  </a:outerShdw>
                </a:effectLst>
              </a:rPr>
              <a:t>D 89, 027101.</a:t>
            </a:r>
            <a:endParaRPr lang="en-US" altLang="ja-JP" sz="1100" dirty="0" smtClean="0">
              <a:solidFill>
                <a:srgbClr val="000000"/>
              </a:solidFill>
              <a:effectLst>
                <a:outerShdw blurRad="38100" dist="38100" dir="2700000" algn="tl">
                  <a:srgbClr val="000000">
                    <a:alpha val="43137"/>
                  </a:srgbClr>
                </a:outerShdw>
              </a:effectLst>
            </a:endParaRPr>
          </a:p>
        </p:txBody>
      </p:sp>
      <p:cxnSp>
        <p:nvCxnSpPr>
          <p:cNvPr id="8" name="直線コネクタ 7"/>
          <p:cNvCxnSpPr/>
          <p:nvPr/>
        </p:nvCxnSpPr>
        <p:spPr bwMode="auto">
          <a:xfrm>
            <a:off x="1881826" y="5292582"/>
            <a:ext cx="288032" cy="144016"/>
          </a:xfrm>
          <a:prstGeom prst="line">
            <a:avLst/>
          </a:prstGeom>
          <a:solidFill>
            <a:srgbClr val="FAFFC9">
              <a:alpha val="50000"/>
            </a:srgbClr>
          </a:solidFill>
          <a:ln w="57150" cap="flat" cmpd="sng" algn="ctr">
            <a:solidFill>
              <a:srgbClr val="FF5050"/>
            </a:solidFill>
            <a:prstDash val="solid"/>
            <a:round/>
            <a:headEnd type="none" w="med" len="med"/>
            <a:tailEnd type="none"/>
          </a:ln>
          <a:effectLst/>
        </p:spPr>
      </p:cxnSp>
      <p:sp>
        <p:nvSpPr>
          <p:cNvPr id="12" name="正方形/長方形 11"/>
          <p:cNvSpPr/>
          <p:nvPr/>
        </p:nvSpPr>
        <p:spPr>
          <a:xfrm>
            <a:off x="726699" y="5378111"/>
            <a:ext cx="1296144" cy="461665"/>
          </a:xfrm>
          <a:prstGeom prst="rect">
            <a:avLst/>
          </a:prstGeom>
        </p:spPr>
        <p:txBody>
          <a:bodyPr wrap="square">
            <a:spAutoFit/>
          </a:bodyPr>
          <a:lstStyle/>
          <a:p>
            <a:pPr algn="l">
              <a:lnSpc>
                <a:spcPct val="120000"/>
              </a:lnSpc>
              <a:buFontTx/>
              <a:buNone/>
            </a:pPr>
            <a:r>
              <a:rPr lang="en-US" altLang="ja-JP" sz="2000" dirty="0" smtClean="0">
                <a:solidFill>
                  <a:srgbClr val="FF0000"/>
                </a:solidFill>
                <a:effectLst>
                  <a:outerShdw blurRad="38100" dist="38100" dir="2700000" algn="tl">
                    <a:srgbClr val="000000">
                      <a:alpha val="43137"/>
                    </a:srgbClr>
                  </a:outerShdw>
                </a:effectLst>
              </a:rPr>
              <a:t>BICEP2</a:t>
            </a:r>
          </a:p>
        </p:txBody>
      </p:sp>
      <p:cxnSp>
        <p:nvCxnSpPr>
          <p:cNvPr id="11" name="直線矢印コネクタ 10"/>
          <p:cNvCxnSpPr>
            <a:stCxn id="9" idx="3"/>
          </p:cNvCxnSpPr>
          <p:nvPr/>
        </p:nvCxnSpPr>
        <p:spPr bwMode="auto">
          <a:xfrm flipV="1">
            <a:off x="1835696" y="5436598"/>
            <a:ext cx="187147" cy="175057"/>
          </a:xfrm>
          <a:prstGeom prst="straightConnector1">
            <a:avLst/>
          </a:prstGeom>
          <a:solidFill>
            <a:srgbClr val="FAFFC9">
              <a:alpha val="50000"/>
            </a:srgbClr>
          </a:solidFill>
          <a:ln w="15875" cap="flat" cmpd="sng" algn="ctr">
            <a:solidFill>
              <a:srgbClr val="FF5050"/>
            </a:solidFill>
            <a:prstDash val="solid"/>
            <a:round/>
            <a:headEnd type="none" w="med" len="med"/>
            <a:tailEnd type="arrow" w="lg" len="lg"/>
          </a:ln>
          <a:effectLst/>
        </p:spPr>
      </p:cxnSp>
    </p:spTree>
    <p:extLst>
      <p:ext uri="{BB962C8B-B14F-4D97-AF65-F5344CB8AC3E}">
        <p14:creationId xmlns:p14="http://schemas.microsoft.com/office/powerpoint/2010/main" val="1452287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universe_mod_cut_crop.jpg"/>
          <p:cNvPicPr>
            <a:picLocks noChangeAspect="1"/>
          </p:cNvPicPr>
          <p:nvPr/>
        </p:nvPicPr>
        <p:blipFill>
          <a:blip r:embed="rId3" cstate="print">
            <a:clrChange>
              <a:clrFrom>
                <a:srgbClr val="000000"/>
              </a:clrFrom>
              <a:clrTo>
                <a:srgbClr val="000000">
                  <a:alpha val="0"/>
                </a:srgbClr>
              </a:clrTo>
            </a:clrChange>
          </a:blip>
          <a:srcRect r="35242"/>
          <a:stretch>
            <a:fillRect/>
          </a:stretch>
        </p:blipFill>
        <p:spPr>
          <a:xfrm>
            <a:off x="4786314" y="3375033"/>
            <a:ext cx="3500462" cy="3215497"/>
          </a:xfrm>
          <a:prstGeom prst="rect">
            <a:avLst/>
          </a:prstGeom>
        </p:spPr>
      </p:pic>
      <p:sp>
        <p:nvSpPr>
          <p:cNvPr id="1070082" name="Rectangle 2"/>
          <p:cNvSpPr>
            <a:spLocks noGrp="1" noChangeArrowheads="1"/>
          </p:cNvSpPr>
          <p:nvPr>
            <p:ph type="title"/>
          </p:nvPr>
        </p:nvSpPr>
        <p:spPr/>
        <p:txBody>
          <a:bodyPr/>
          <a:lstStyle/>
          <a:p>
            <a:r>
              <a:rPr lang="en-US" altLang="ja-JP" dirty="0" smtClean="0"/>
              <a:t>KAGRA and DECIGO</a:t>
            </a:r>
            <a:endParaRPr lang="ja-JP" altLang="en-US" dirty="0"/>
          </a:p>
        </p:txBody>
      </p:sp>
      <p:sp>
        <p:nvSpPr>
          <p:cNvPr id="14" name="フッター プレースホルダ 3"/>
          <p:cNvSpPr>
            <a:spLocks noGrp="1"/>
          </p:cNvSpPr>
          <p:nvPr>
            <p:ph type="ftr" sz="quarter" idx="10"/>
          </p:nvPr>
        </p:nvSpPr>
        <p:spPr/>
        <p:txBody>
          <a:bodyPr/>
          <a:lstStyle/>
          <a:p>
            <a:r>
              <a:rPr lang="en-US" altLang="zh-CN" smtClean="0"/>
              <a:t>10th International LISA Symposium</a:t>
            </a:r>
            <a:r>
              <a:rPr lang="zh-CN" altLang="en-US" smtClean="0"/>
              <a:t>　</a:t>
            </a:r>
            <a:r>
              <a:rPr lang="en-US" altLang="zh-CN" smtClean="0"/>
              <a:t>(May 19th, 2014, Florida, USA)</a:t>
            </a:r>
            <a:endParaRPr lang="en-US" altLang="ja-JP" dirty="0"/>
          </a:p>
        </p:txBody>
      </p:sp>
      <p:sp>
        <p:nvSpPr>
          <p:cNvPr id="1070086" name="Rectangle 6"/>
          <p:cNvSpPr>
            <a:spLocks noChangeArrowheads="1"/>
          </p:cNvSpPr>
          <p:nvPr/>
        </p:nvSpPr>
        <p:spPr bwMode="auto">
          <a:xfrm>
            <a:off x="642910" y="888517"/>
            <a:ext cx="4279904"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99FF99"/>
                </a:solidFill>
                <a:latin typeface="Tahoma" pitchFamily="34" charset="0"/>
              </a:rPr>
              <a:t>KAGRA</a:t>
            </a:r>
            <a:r>
              <a:rPr lang="en-US" altLang="ja-JP" sz="2000" b="1" dirty="0" smtClean="0">
                <a:solidFill>
                  <a:srgbClr val="EAEAEA"/>
                </a:solidFill>
                <a:latin typeface="Tahoma" pitchFamily="34" charset="0"/>
              </a:rPr>
              <a:t>  (~2016)</a:t>
            </a:r>
          </a:p>
          <a:p>
            <a:pPr algn="l">
              <a:lnSpc>
                <a:spcPct val="110000"/>
              </a:lnSpc>
              <a:buClr>
                <a:schemeClr val="accent2"/>
              </a:buClr>
              <a:buSzPct val="70000"/>
              <a:buFont typeface="Wingdings" pitchFamily="2" charset="2"/>
              <a:buNone/>
            </a:pPr>
            <a:r>
              <a:rPr lang="en-US" altLang="ja-JP" sz="2000" b="1" dirty="0" smtClean="0">
                <a:solidFill>
                  <a:srgbClr val="EAEAEA"/>
                </a:solidFill>
                <a:latin typeface="Tahoma" pitchFamily="34" charset="0"/>
              </a:rPr>
              <a:t>   Terrestrial Detector</a:t>
            </a:r>
          </a:p>
          <a:p>
            <a:pPr algn="l">
              <a:lnSpc>
                <a:spcPct val="110000"/>
              </a:lnSpc>
              <a:buClr>
                <a:schemeClr val="accent2"/>
              </a:buClr>
              <a:buSzPct val="70000"/>
              <a:buFont typeface="Wingdings" pitchFamily="2" charset="2"/>
              <a:buNone/>
            </a:pPr>
            <a:r>
              <a:rPr lang="en-US" altLang="ja-JP" sz="2000" b="1" dirty="0" smtClean="0">
                <a:solidFill>
                  <a:srgbClr val="EAEAEA"/>
                </a:solidFill>
              </a:rPr>
              <a:t>      </a:t>
            </a:r>
            <a:r>
              <a:rPr lang="en-US" altLang="ja-JP" sz="2000" b="1" dirty="0" smtClean="0">
                <a:solidFill>
                  <a:srgbClr val="EAEAEA"/>
                </a:solidFill>
                <a:sym typeface="Wingdings" pitchFamily="2" charset="2"/>
              </a:rPr>
              <a:t> </a:t>
            </a:r>
            <a:r>
              <a:rPr lang="en-US" altLang="ja-JP" sz="2000" b="1" dirty="0" smtClean="0">
                <a:solidFill>
                  <a:srgbClr val="CCFFCC"/>
                </a:solidFill>
                <a:sym typeface="Wingdings" pitchFamily="2" charset="2"/>
              </a:rPr>
              <a:t>High</a:t>
            </a:r>
            <a:r>
              <a:rPr lang="en-US" altLang="ja-JP" sz="2000" b="1" dirty="0" smtClean="0">
                <a:solidFill>
                  <a:srgbClr val="EAEAEA"/>
                </a:solidFill>
                <a:sym typeface="Wingdings" pitchFamily="2" charset="2"/>
              </a:rPr>
              <a:t> frequency events</a:t>
            </a:r>
            <a:endParaRPr lang="ja-JP" altLang="en-US" sz="2000" b="1" dirty="0">
              <a:solidFill>
                <a:srgbClr val="EAEAEA"/>
              </a:solidFill>
              <a:latin typeface="Tahoma" pitchFamily="34" charset="0"/>
            </a:endParaRPr>
          </a:p>
        </p:txBody>
      </p:sp>
      <p:sp>
        <p:nvSpPr>
          <p:cNvPr id="1070088" name="Rectangle 8"/>
          <p:cNvSpPr>
            <a:spLocks noChangeArrowheads="1"/>
          </p:cNvSpPr>
          <p:nvPr/>
        </p:nvSpPr>
        <p:spPr bwMode="auto">
          <a:xfrm>
            <a:off x="1071538" y="2069419"/>
            <a:ext cx="3643338"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latin typeface="Tahoma" pitchFamily="34" charset="0"/>
              </a:rPr>
              <a:t>Target: GW detection</a:t>
            </a:r>
            <a:endParaRPr lang="ja-JP" altLang="en-US" sz="2000" b="1" dirty="0">
              <a:solidFill>
                <a:srgbClr val="CCFFCC"/>
              </a:solidFill>
              <a:latin typeface="Tahoma" pitchFamily="34" charset="0"/>
            </a:endParaRPr>
          </a:p>
        </p:txBody>
      </p:sp>
      <p:pic>
        <p:nvPicPr>
          <p:cNvPr id="1070089" name="Picture 9"/>
          <p:cNvPicPr>
            <a:picLocks noChangeAspect="1" noChangeArrowheads="1"/>
          </p:cNvPicPr>
          <p:nvPr/>
        </p:nvPicPr>
        <p:blipFill>
          <a:blip r:embed="rId4" cstate="print"/>
          <a:srcRect/>
          <a:stretch>
            <a:fillRect/>
          </a:stretch>
        </p:blipFill>
        <p:spPr bwMode="auto">
          <a:xfrm>
            <a:off x="428596" y="2724916"/>
            <a:ext cx="4357718" cy="3472685"/>
          </a:xfrm>
          <a:prstGeom prst="rect">
            <a:avLst/>
          </a:prstGeom>
          <a:noFill/>
          <a:ln w="15875">
            <a:noFill/>
            <a:miter lim="800000"/>
            <a:headEnd/>
            <a:tailEnd/>
          </a:ln>
          <a:effectLst/>
        </p:spPr>
      </p:pic>
      <p:grpSp>
        <p:nvGrpSpPr>
          <p:cNvPr id="2" name="グループ化 12"/>
          <p:cNvGrpSpPr/>
          <p:nvPr/>
        </p:nvGrpSpPr>
        <p:grpSpPr>
          <a:xfrm rot="15785392">
            <a:off x="6398017" y="2647809"/>
            <a:ext cx="2234040" cy="2348200"/>
            <a:chOff x="9501222" y="714356"/>
            <a:chExt cx="5338763" cy="4864101"/>
          </a:xfrm>
        </p:grpSpPr>
        <p:sp>
          <p:nvSpPr>
            <p:cNvPr id="15" name="Oval 137"/>
            <p:cNvSpPr>
              <a:spLocks noChangeArrowheads="1"/>
            </p:cNvSpPr>
            <p:nvPr/>
          </p:nvSpPr>
          <p:spPr bwMode="auto">
            <a:xfrm>
              <a:off x="9501222"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 name="Oval 209"/>
            <p:cNvSpPr>
              <a:spLocks noChangeArrowheads="1"/>
            </p:cNvSpPr>
            <p:nvPr/>
          </p:nvSpPr>
          <p:spPr bwMode="auto">
            <a:xfrm>
              <a:off x="11264935" y="714356"/>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 name="Oval 210"/>
            <p:cNvSpPr>
              <a:spLocks noChangeArrowheads="1"/>
            </p:cNvSpPr>
            <p:nvPr/>
          </p:nvSpPr>
          <p:spPr bwMode="auto">
            <a:xfrm>
              <a:off x="13034997" y="3776644"/>
              <a:ext cx="1804988" cy="1801813"/>
            </a:xfrm>
            <a:prstGeom prst="ellipse">
              <a:avLst/>
            </a:prstGeom>
            <a:solidFill>
              <a:srgbClr val="DDDDDD">
                <a:alpha val="50000"/>
              </a:srgbClr>
            </a:solidFill>
            <a:ln w="28575">
              <a:solidFill>
                <a:srgbClr val="FFFFFF"/>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 name="Freeform 5"/>
            <p:cNvSpPr>
              <a:spLocks/>
            </p:cNvSpPr>
            <p:nvPr/>
          </p:nvSpPr>
          <p:spPr bwMode="auto">
            <a:xfrm rot="14397729">
              <a:off x="11963435" y="3244831"/>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 name="Freeform 6"/>
            <p:cNvSpPr>
              <a:spLocks/>
            </p:cNvSpPr>
            <p:nvPr/>
          </p:nvSpPr>
          <p:spPr bwMode="auto">
            <a:xfrm rot="14397729" flipV="1">
              <a:off x="12095197" y="3171806"/>
              <a:ext cx="2165350" cy="3810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3" name="Freeform 7"/>
            <p:cNvSpPr>
              <a:spLocks/>
            </p:cNvSpPr>
            <p:nvPr/>
          </p:nvSpPr>
          <p:spPr bwMode="auto">
            <a:xfrm rot="14397729">
              <a:off x="12047572" y="3024168"/>
              <a:ext cx="2006600" cy="190500"/>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50000"/>
                <a:alpha val="5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chemeClr val="bg1">
                    <a:lumMod val="50000"/>
                  </a:schemeClr>
                </a:solidFill>
                <a:latin typeface="Arial" charset="0"/>
                <a:ea typeface="ＭＳ Ｐゴシック" pitchFamily="50" charset="-128"/>
                <a:cs typeface="+mn-cs"/>
              </a:endParaRPr>
            </a:p>
          </p:txBody>
        </p:sp>
        <p:sp>
          <p:nvSpPr>
            <p:cNvPr id="24" name="Rectangle 8"/>
            <p:cNvSpPr>
              <a:spLocks noChangeArrowheads="1"/>
            </p:cNvSpPr>
            <p:nvPr/>
          </p:nvSpPr>
          <p:spPr bwMode="auto">
            <a:xfrm rot="11744560">
              <a:off x="12284110" y="1719244"/>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5" name="Rectangle 9"/>
            <p:cNvSpPr>
              <a:spLocks noChangeArrowheads="1"/>
            </p:cNvSpPr>
            <p:nvPr/>
          </p:nvSpPr>
          <p:spPr bwMode="auto">
            <a:xfrm rot="9888311">
              <a:off x="12041222" y="1711306"/>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6" name="Rectangle 10"/>
            <p:cNvSpPr>
              <a:spLocks noChangeArrowheads="1"/>
            </p:cNvSpPr>
            <p:nvPr/>
          </p:nvSpPr>
          <p:spPr bwMode="auto">
            <a:xfrm rot="10780961">
              <a:off x="12138060" y="14192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7" name="Line 11"/>
            <p:cNvSpPr>
              <a:spLocks noChangeShapeType="1"/>
            </p:cNvSpPr>
            <p:nvPr/>
          </p:nvSpPr>
          <p:spPr bwMode="auto">
            <a:xfrm rot="7209001" flipV="1">
              <a:off x="11468135" y="1622406"/>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8" name="Rectangle 12"/>
            <p:cNvSpPr>
              <a:spLocks noChangeArrowheads="1"/>
            </p:cNvSpPr>
            <p:nvPr/>
          </p:nvSpPr>
          <p:spPr bwMode="auto">
            <a:xfrm rot="7209001">
              <a:off x="12274585" y="1050906"/>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9" name="Freeform 13"/>
            <p:cNvSpPr>
              <a:spLocks/>
            </p:cNvSpPr>
            <p:nvPr/>
          </p:nvSpPr>
          <p:spPr bwMode="auto">
            <a:xfrm rot="7209001">
              <a:off x="11934860" y="188593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0" name="Line 14"/>
            <p:cNvSpPr>
              <a:spLocks noChangeShapeType="1"/>
            </p:cNvSpPr>
            <p:nvPr/>
          </p:nvSpPr>
          <p:spPr bwMode="auto">
            <a:xfrm rot="7209001">
              <a:off x="11993597" y="19891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1" name="Line 15"/>
            <p:cNvSpPr>
              <a:spLocks noChangeShapeType="1"/>
            </p:cNvSpPr>
            <p:nvPr/>
          </p:nvSpPr>
          <p:spPr bwMode="auto">
            <a:xfrm rot="7209001">
              <a:off x="11880885" y="1928794"/>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3" name="Group 16"/>
            <p:cNvGrpSpPr>
              <a:grpSpLocks/>
            </p:cNvGrpSpPr>
            <p:nvPr/>
          </p:nvGrpSpPr>
          <p:grpSpPr bwMode="auto">
            <a:xfrm rot="7209001">
              <a:off x="11449039" y="2208261"/>
              <a:ext cx="600087" cy="495300"/>
              <a:chOff x="4785" y="11039"/>
              <a:chExt cx="829" cy="688"/>
            </a:xfrm>
          </p:grpSpPr>
          <p:sp>
            <p:nvSpPr>
              <p:cNvPr id="219" name="Freeform 1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0" name="Line 1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1" name="Line 1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2" name="Line 2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23" name="Arc 2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3" name="Freeform 22"/>
            <p:cNvSpPr>
              <a:spLocks/>
            </p:cNvSpPr>
            <p:nvPr/>
          </p:nvSpPr>
          <p:spPr bwMode="auto">
            <a:xfrm rot="9872463">
              <a:off x="11779285" y="19891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4" name="Freeform 23"/>
            <p:cNvSpPr>
              <a:spLocks/>
            </p:cNvSpPr>
            <p:nvPr/>
          </p:nvSpPr>
          <p:spPr bwMode="auto">
            <a:xfrm rot="7209001">
              <a:off x="11658635" y="1998643"/>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5" name="Arc 24"/>
            <p:cNvSpPr>
              <a:spLocks/>
            </p:cNvSpPr>
            <p:nvPr/>
          </p:nvSpPr>
          <p:spPr bwMode="auto">
            <a:xfrm rot="14146499">
              <a:off x="11965022" y="18779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6" name="Arc 25"/>
            <p:cNvSpPr>
              <a:spLocks/>
            </p:cNvSpPr>
            <p:nvPr/>
          </p:nvSpPr>
          <p:spPr bwMode="auto">
            <a:xfrm rot="271502" flipV="1">
              <a:off x="11680860" y="1716069"/>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4" name="Group 26"/>
            <p:cNvGrpSpPr>
              <a:grpSpLocks/>
            </p:cNvGrpSpPr>
            <p:nvPr/>
          </p:nvGrpSpPr>
          <p:grpSpPr bwMode="auto">
            <a:xfrm rot="7209001">
              <a:off x="11403003" y="2178095"/>
              <a:ext cx="600087" cy="500063"/>
              <a:chOff x="4785" y="11039"/>
              <a:chExt cx="829" cy="688"/>
            </a:xfrm>
          </p:grpSpPr>
          <p:sp>
            <p:nvSpPr>
              <p:cNvPr id="214" name="Freeform 27"/>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5" name="Line 28"/>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6" name="Line 29"/>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7" name="Line 30"/>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8" name="Arc 31"/>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38" name="Arc 32"/>
            <p:cNvSpPr>
              <a:spLocks/>
            </p:cNvSpPr>
            <p:nvPr/>
          </p:nvSpPr>
          <p:spPr bwMode="auto">
            <a:xfrm rot="9872463" flipH="1" flipV="1">
              <a:off x="11677685" y="198594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39" name="Arc 33"/>
            <p:cNvSpPr>
              <a:spLocks/>
            </p:cNvSpPr>
            <p:nvPr/>
          </p:nvSpPr>
          <p:spPr bwMode="auto">
            <a:xfrm rot="9872463">
              <a:off x="11750710" y="18478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0" name="Arc 34"/>
            <p:cNvSpPr>
              <a:spLocks/>
            </p:cNvSpPr>
            <p:nvPr/>
          </p:nvSpPr>
          <p:spPr bwMode="auto">
            <a:xfrm rot="9872463">
              <a:off x="11934860" y="1828781"/>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1" name="Arc 35"/>
            <p:cNvSpPr>
              <a:spLocks/>
            </p:cNvSpPr>
            <p:nvPr/>
          </p:nvSpPr>
          <p:spPr bwMode="auto">
            <a:xfrm rot="9872463" flipH="1" flipV="1">
              <a:off x="11868185" y="19462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2" name="Line 36"/>
            <p:cNvSpPr>
              <a:spLocks noChangeShapeType="1"/>
            </p:cNvSpPr>
            <p:nvPr/>
          </p:nvSpPr>
          <p:spPr bwMode="auto">
            <a:xfrm rot="9016332" flipV="1">
              <a:off x="12363485" y="1552556"/>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3" name="Freeform 37"/>
            <p:cNvSpPr>
              <a:spLocks/>
            </p:cNvSpPr>
            <p:nvPr/>
          </p:nvSpPr>
          <p:spPr bwMode="auto">
            <a:xfrm rot="3616332">
              <a:off x="12339672" y="1885931"/>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4" name="Line 38"/>
            <p:cNvSpPr>
              <a:spLocks noChangeShapeType="1"/>
            </p:cNvSpPr>
            <p:nvPr/>
          </p:nvSpPr>
          <p:spPr bwMode="auto">
            <a:xfrm rot="3616332">
              <a:off x="12401585" y="19256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5" name="Line 39"/>
            <p:cNvSpPr>
              <a:spLocks noChangeShapeType="1"/>
            </p:cNvSpPr>
            <p:nvPr/>
          </p:nvSpPr>
          <p:spPr bwMode="auto">
            <a:xfrm rot="3616332">
              <a:off x="12290460" y="1993881"/>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6" name="Freeform 40"/>
            <p:cNvSpPr>
              <a:spLocks/>
            </p:cNvSpPr>
            <p:nvPr/>
          </p:nvSpPr>
          <p:spPr bwMode="auto">
            <a:xfrm rot="3616332">
              <a:off x="12463497" y="2066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7" name="Line 41"/>
            <p:cNvSpPr>
              <a:spLocks noChangeShapeType="1"/>
            </p:cNvSpPr>
            <p:nvPr/>
          </p:nvSpPr>
          <p:spPr bwMode="auto">
            <a:xfrm rot="3616332">
              <a:off x="12504772" y="1979593"/>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8" name="Line 42"/>
            <p:cNvSpPr>
              <a:spLocks noChangeShapeType="1"/>
            </p:cNvSpPr>
            <p:nvPr/>
          </p:nvSpPr>
          <p:spPr bwMode="auto">
            <a:xfrm rot="3616332">
              <a:off x="12617485" y="2155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49" name="Line 43"/>
            <p:cNvSpPr>
              <a:spLocks noChangeShapeType="1"/>
            </p:cNvSpPr>
            <p:nvPr/>
          </p:nvSpPr>
          <p:spPr bwMode="auto">
            <a:xfrm rot="3616332">
              <a:off x="12290460" y="2343131"/>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0" name="Arc 44"/>
            <p:cNvSpPr>
              <a:spLocks/>
            </p:cNvSpPr>
            <p:nvPr/>
          </p:nvSpPr>
          <p:spPr bwMode="auto">
            <a:xfrm rot="17144832">
              <a:off x="12422222" y="221295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1" name="Freeform 45"/>
            <p:cNvSpPr>
              <a:spLocks/>
            </p:cNvSpPr>
            <p:nvPr/>
          </p:nvSpPr>
          <p:spPr bwMode="auto">
            <a:xfrm rot="6279794">
              <a:off x="12350785" y="1995468"/>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2" name="Freeform 46"/>
            <p:cNvSpPr>
              <a:spLocks/>
            </p:cNvSpPr>
            <p:nvPr/>
          </p:nvSpPr>
          <p:spPr bwMode="auto">
            <a:xfrm rot="3616332">
              <a:off x="12242835" y="2000231"/>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3" name="Arc 47"/>
            <p:cNvSpPr>
              <a:spLocks/>
            </p:cNvSpPr>
            <p:nvPr/>
          </p:nvSpPr>
          <p:spPr bwMode="auto">
            <a:xfrm rot="10553830">
              <a:off x="12380947" y="1716069"/>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4" name="Arc 48"/>
            <p:cNvSpPr>
              <a:spLocks/>
            </p:cNvSpPr>
            <p:nvPr/>
          </p:nvSpPr>
          <p:spPr bwMode="auto">
            <a:xfrm rot="18278834" flipV="1">
              <a:off x="12096785" y="188275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5" name="Group 49"/>
            <p:cNvGrpSpPr>
              <a:grpSpLocks/>
            </p:cNvGrpSpPr>
            <p:nvPr/>
          </p:nvGrpSpPr>
          <p:grpSpPr bwMode="auto">
            <a:xfrm rot="3616332">
              <a:off x="12330179" y="2190798"/>
              <a:ext cx="600087" cy="503238"/>
              <a:chOff x="4785" y="11039"/>
              <a:chExt cx="829" cy="688"/>
            </a:xfrm>
          </p:grpSpPr>
          <p:sp>
            <p:nvSpPr>
              <p:cNvPr id="209" name="Freeform 5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0" name="Line 51"/>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1" name="Line 52"/>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2" name="Line 53"/>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13" name="Arc 5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56" name="Arc 55"/>
            <p:cNvSpPr>
              <a:spLocks/>
            </p:cNvSpPr>
            <p:nvPr/>
          </p:nvSpPr>
          <p:spPr bwMode="auto">
            <a:xfrm rot="6279794" flipH="1" flipV="1">
              <a:off x="12323797" y="1989118"/>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7" name="Arc 56"/>
            <p:cNvSpPr>
              <a:spLocks/>
            </p:cNvSpPr>
            <p:nvPr/>
          </p:nvSpPr>
          <p:spPr bwMode="auto">
            <a:xfrm rot="6279794">
              <a:off x="12241247" y="185735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8" name="Arc 57"/>
            <p:cNvSpPr>
              <a:spLocks/>
            </p:cNvSpPr>
            <p:nvPr/>
          </p:nvSpPr>
          <p:spPr bwMode="auto">
            <a:xfrm rot="6279794">
              <a:off x="12279347" y="1831956"/>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59" name="Arc 58"/>
            <p:cNvSpPr>
              <a:spLocks/>
            </p:cNvSpPr>
            <p:nvPr/>
          </p:nvSpPr>
          <p:spPr bwMode="auto">
            <a:xfrm rot="6279794" flipH="1" flipV="1">
              <a:off x="12344435" y="194625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0" name="Line 59"/>
            <p:cNvSpPr>
              <a:spLocks noChangeShapeType="1"/>
            </p:cNvSpPr>
            <p:nvPr/>
          </p:nvSpPr>
          <p:spPr bwMode="auto">
            <a:xfrm rot="7209001">
              <a:off x="11844372" y="1441431"/>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1" name="Line 60"/>
            <p:cNvSpPr>
              <a:spLocks noChangeShapeType="1"/>
            </p:cNvSpPr>
            <p:nvPr/>
          </p:nvSpPr>
          <p:spPr bwMode="auto">
            <a:xfrm rot="14429284">
              <a:off x="12515885" y="1449368"/>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6" name="Group 61"/>
            <p:cNvGrpSpPr>
              <a:grpSpLocks/>
            </p:cNvGrpSpPr>
            <p:nvPr/>
          </p:nvGrpSpPr>
          <p:grpSpPr bwMode="auto">
            <a:xfrm rot="14462297">
              <a:off x="12703220" y="1458910"/>
              <a:ext cx="223837" cy="180975"/>
              <a:chOff x="5504" y="8144"/>
              <a:chExt cx="291" cy="236"/>
            </a:xfrm>
          </p:grpSpPr>
          <p:sp>
            <p:nvSpPr>
              <p:cNvPr id="207" name="Rectangle 62"/>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8" name="Rectangle 63"/>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7" name="Group 64"/>
            <p:cNvGrpSpPr>
              <a:grpSpLocks/>
            </p:cNvGrpSpPr>
            <p:nvPr/>
          </p:nvGrpSpPr>
          <p:grpSpPr bwMode="auto">
            <a:xfrm rot="7209001">
              <a:off x="11436374" y="1468435"/>
              <a:ext cx="227014" cy="180975"/>
              <a:chOff x="5504" y="8144"/>
              <a:chExt cx="291" cy="236"/>
            </a:xfrm>
          </p:grpSpPr>
          <p:sp>
            <p:nvSpPr>
              <p:cNvPr id="205" name="Rectangle 65"/>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6" name="Rectangle 66"/>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64" name="Rectangle 67"/>
            <p:cNvSpPr>
              <a:spLocks noChangeArrowheads="1"/>
            </p:cNvSpPr>
            <p:nvPr/>
          </p:nvSpPr>
          <p:spPr bwMode="auto">
            <a:xfrm rot="10780961">
              <a:off x="12134885" y="1417619"/>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5" name="Rectangle 68"/>
            <p:cNvSpPr>
              <a:spLocks noChangeArrowheads="1"/>
            </p:cNvSpPr>
            <p:nvPr/>
          </p:nvSpPr>
          <p:spPr bwMode="auto">
            <a:xfrm rot="9888311">
              <a:off x="12041222" y="1711306"/>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6" name="Rectangle 69"/>
            <p:cNvSpPr>
              <a:spLocks noChangeArrowheads="1"/>
            </p:cNvSpPr>
            <p:nvPr/>
          </p:nvSpPr>
          <p:spPr bwMode="auto">
            <a:xfrm rot="11744560">
              <a:off x="12284110" y="1719244"/>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7" name="Rectangle 70"/>
            <p:cNvSpPr>
              <a:spLocks noChangeArrowheads="1"/>
            </p:cNvSpPr>
            <p:nvPr/>
          </p:nvSpPr>
          <p:spPr bwMode="auto">
            <a:xfrm rot="17064441" flipH="1">
              <a:off x="13822397" y="4373543"/>
              <a:ext cx="38100"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8" name="Rectangle 71"/>
            <p:cNvSpPr>
              <a:spLocks noChangeArrowheads="1"/>
            </p:cNvSpPr>
            <p:nvPr/>
          </p:nvSpPr>
          <p:spPr bwMode="auto">
            <a:xfrm rot="18920690" flipH="1">
              <a:off x="13708097" y="4586269"/>
              <a:ext cx="39688" cy="17780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69" name="Rectangle 72"/>
            <p:cNvSpPr>
              <a:spLocks noChangeArrowheads="1"/>
            </p:cNvSpPr>
            <p:nvPr/>
          </p:nvSpPr>
          <p:spPr bwMode="auto">
            <a:xfrm rot="18028040" flipH="1">
              <a:off x="13933522" y="4518006"/>
              <a:ext cx="41275" cy="350838"/>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0" name="Line 73"/>
            <p:cNvSpPr>
              <a:spLocks noChangeShapeType="1"/>
            </p:cNvSpPr>
            <p:nvPr/>
          </p:nvSpPr>
          <p:spPr bwMode="auto">
            <a:xfrm flipH="1" flipV="1">
              <a:off x="13233435" y="4671994"/>
              <a:ext cx="1397000" cy="1588"/>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1" name="Rectangle 74"/>
            <p:cNvSpPr>
              <a:spLocks noChangeArrowheads="1"/>
            </p:cNvSpPr>
            <p:nvPr/>
          </p:nvSpPr>
          <p:spPr bwMode="auto">
            <a:xfrm flipH="1">
              <a:off x="14316110" y="4576744"/>
              <a:ext cx="350838" cy="184150"/>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2" name="Freeform 75"/>
            <p:cNvSpPr>
              <a:spLocks/>
            </p:cNvSpPr>
            <p:nvPr/>
          </p:nvSpPr>
          <p:spPr bwMode="auto">
            <a:xfrm flipH="1">
              <a:off x="13508072" y="460055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3" name="Line 76"/>
            <p:cNvSpPr>
              <a:spLocks noChangeShapeType="1"/>
            </p:cNvSpPr>
            <p:nvPr/>
          </p:nvSpPr>
          <p:spPr bwMode="auto">
            <a:xfrm flipH="1">
              <a:off x="13511247" y="4608494"/>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4" name="Line 77"/>
            <p:cNvSpPr>
              <a:spLocks noChangeShapeType="1"/>
            </p:cNvSpPr>
            <p:nvPr/>
          </p:nvSpPr>
          <p:spPr bwMode="auto">
            <a:xfrm flipH="1">
              <a:off x="13509660" y="4737081"/>
              <a:ext cx="68263"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8" name="Group 78"/>
            <p:cNvGrpSpPr>
              <a:grpSpLocks/>
            </p:cNvGrpSpPr>
            <p:nvPr/>
          </p:nvGrpSpPr>
          <p:grpSpPr bwMode="auto">
            <a:xfrm flipH="1">
              <a:off x="12703129" y="4371956"/>
              <a:ext cx="600087" cy="495300"/>
              <a:chOff x="4785" y="11039"/>
              <a:chExt cx="829" cy="688"/>
            </a:xfrm>
          </p:grpSpPr>
          <p:sp>
            <p:nvSpPr>
              <p:cNvPr id="200" name="Freeform 7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1" name="Line 8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2" name="Line 8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3" name="Line 8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204" name="Arc 8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76" name="Freeform 84"/>
            <p:cNvSpPr>
              <a:spLocks/>
            </p:cNvSpPr>
            <p:nvPr/>
          </p:nvSpPr>
          <p:spPr bwMode="auto">
            <a:xfrm rot="18936538" flipH="1">
              <a:off x="13274710" y="4567219"/>
              <a:ext cx="217488" cy="214313"/>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7" name="Freeform 85"/>
            <p:cNvSpPr>
              <a:spLocks/>
            </p:cNvSpPr>
            <p:nvPr/>
          </p:nvSpPr>
          <p:spPr bwMode="auto">
            <a:xfrm flipH="1">
              <a:off x="13141360" y="455769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8" name="Arc 86"/>
            <p:cNvSpPr>
              <a:spLocks/>
            </p:cNvSpPr>
            <p:nvPr/>
          </p:nvSpPr>
          <p:spPr bwMode="auto">
            <a:xfrm rot="14662502" flipH="1">
              <a:off x="13393772" y="4341793"/>
              <a:ext cx="288925"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79" name="Arc 87"/>
            <p:cNvSpPr>
              <a:spLocks/>
            </p:cNvSpPr>
            <p:nvPr/>
          </p:nvSpPr>
          <p:spPr bwMode="auto">
            <a:xfrm rot="6937498" flipH="1" flipV="1">
              <a:off x="13392185" y="4667231"/>
              <a:ext cx="292100"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9" name="Group 88"/>
            <p:cNvGrpSpPr>
              <a:grpSpLocks/>
            </p:cNvGrpSpPr>
            <p:nvPr/>
          </p:nvGrpSpPr>
          <p:grpSpPr bwMode="auto">
            <a:xfrm flipH="1">
              <a:off x="12703129" y="4416406"/>
              <a:ext cx="600087" cy="500063"/>
              <a:chOff x="4785" y="11039"/>
              <a:chExt cx="829" cy="688"/>
            </a:xfrm>
          </p:grpSpPr>
          <p:sp>
            <p:nvSpPr>
              <p:cNvPr id="195" name="Freeform 89"/>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6" name="Line 90"/>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7" name="Line 91"/>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8" name="Line 92"/>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9" name="Arc 93"/>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81" name="Arc 94"/>
            <p:cNvSpPr>
              <a:spLocks/>
            </p:cNvSpPr>
            <p:nvPr/>
          </p:nvSpPr>
          <p:spPr bwMode="auto">
            <a:xfrm rot="18936538" flipV="1">
              <a:off x="13131835" y="4494194"/>
              <a:ext cx="352425"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2" name="Arc 95"/>
            <p:cNvSpPr>
              <a:spLocks/>
            </p:cNvSpPr>
            <p:nvPr/>
          </p:nvSpPr>
          <p:spPr bwMode="auto">
            <a:xfrm rot="18936538" flipH="1">
              <a:off x="13288997" y="4502131"/>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3" name="Arc 96"/>
            <p:cNvSpPr>
              <a:spLocks/>
            </p:cNvSpPr>
            <p:nvPr/>
          </p:nvSpPr>
          <p:spPr bwMode="auto">
            <a:xfrm rot="18936538" flipH="1">
              <a:off x="13541410" y="46021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4" name="Arc 97"/>
            <p:cNvSpPr>
              <a:spLocks/>
            </p:cNvSpPr>
            <p:nvPr/>
          </p:nvSpPr>
          <p:spPr bwMode="auto">
            <a:xfrm rot="18936538" flipV="1">
              <a:off x="13408060" y="46005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5" name="Line 98"/>
            <p:cNvSpPr>
              <a:spLocks noChangeShapeType="1"/>
            </p:cNvSpPr>
            <p:nvPr/>
          </p:nvSpPr>
          <p:spPr bwMode="auto">
            <a:xfrm rot="19792668" flipH="1" flipV="1">
              <a:off x="13774772" y="3987781"/>
              <a:ext cx="0" cy="733425"/>
            </a:xfrm>
            <a:prstGeom prst="line">
              <a:avLst/>
            </a:prstGeom>
            <a:noFill/>
            <a:ln w="57150">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6" name="Freeform 99"/>
            <p:cNvSpPr>
              <a:spLocks/>
            </p:cNvSpPr>
            <p:nvPr/>
          </p:nvSpPr>
          <p:spPr bwMode="auto">
            <a:xfrm rot="3592668" flipH="1">
              <a:off x="13712860" y="4249718"/>
              <a:ext cx="77788"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7" name="Line 100"/>
            <p:cNvSpPr>
              <a:spLocks noChangeShapeType="1"/>
            </p:cNvSpPr>
            <p:nvPr/>
          </p:nvSpPr>
          <p:spPr bwMode="auto">
            <a:xfrm rot="3592668" flipH="1">
              <a:off x="13771597" y="4287819"/>
              <a:ext cx="69850" cy="0"/>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8" name="Line 101"/>
            <p:cNvSpPr>
              <a:spLocks noChangeShapeType="1"/>
            </p:cNvSpPr>
            <p:nvPr/>
          </p:nvSpPr>
          <p:spPr bwMode="auto">
            <a:xfrm rot="3592668" flipH="1">
              <a:off x="13657297" y="4348143"/>
              <a:ext cx="69850"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89" name="Freeform 102"/>
            <p:cNvSpPr>
              <a:spLocks/>
            </p:cNvSpPr>
            <p:nvPr/>
          </p:nvSpPr>
          <p:spPr bwMode="auto">
            <a:xfrm rot="3592668" flipH="1">
              <a:off x="13495372" y="3840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0" name="Line 103"/>
            <p:cNvSpPr>
              <a:spLocks noChangeShapeType="1"/>
            </p:cNvSpPr>
            <p:nvPr/>
          </p:nvSpPr>
          <p:spPr bwMode="auto">
            <a:xfrm rot="3592668" flipH="1">
              <a:off x="13622372" y="3900468"/>
              <a:ext cx="0" cy="398463"/>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1" name="Line 104"/>
            <p:cNvSpPr>
              <a:spLocks noChangeShapeType="1"/>
            </p:cNvSpPr>
            <p:nvPr/>
          </p:nvSpPr>
          <p:spPr bwMode="auto">
            <a:xfrm rot="3592668" flipH="1">
              <a:off x="13652535" y="3933806"/>
              <a:ext cx="18097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2" name="Line 105"/>
            <p:cNvSpPr>
              <a:spLocks noChangeShapeType="1"/>
            </p:cNvSpPr>
            <p:nvPr/>
          </p:nvSpPr>
          <p:spPr bwMode="auto">
            <a:xfrm rot="3592668" flipH="1">
              <a:off x="13323922" y="4119543"/>
              <a:ext cx="187325" cy="1588"/>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3" name="Arc 106"/>
            <p:cNvSpPr>
              <a:spLocks/>
            </p:cNvSpPr>
            <p:nvPr/>
          </p:nvSpPr>
          <p:spPr bwMode="auto">
            <a:xfrm rot="11664170" flipH="1">
              <a:off x="13204860" y="35528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4" name="Freeform 107"/>
            <p:cNvSpPr>
              <a:spLocks/>
            </p:cNvSpPr>
            <p:nvPr/>
          </p:nvSpPr>
          <p:spPr bwMode="auto">
            <a:xfrm rot="929206" flipH="1">
              <a:off x="13557285" y="407033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C0C0C0"/>
            </a:solid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5" name="Freeform 108"/>
            <p:cNvSpPr>
              <a:spLocks/>
            </p:cNvSpPr>
            <p:nvPr/>
          </p:nvSpPr>
          <p:spPr bwMode="auto">
            <a:xfrm rot="3592668" flipH="1">
              <a:off x="13433460" y="4049693"/>
              <a:ext cx="452438" cy="228600"/>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C0C0C0"/>
            </a:solidFill>
            <a:ln w="3175" cmpd="sng">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6" name="Arc 109"/>
            <p:cNvSpPr>
              <a:spLocks/>
            </p:cNvSpPr>
            <p:nvPr/>
          </p:nvSpPr>
          <p:spPr bwMode="auto">
            <a:xfrm rot="18255170" flipH="1">
              <a:off x="13741435" y="406239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97" name="Arc 110"/>
            <p:cNvSpPr>
              <a:spLocks/>
            </p:cNvSpPr>
            <p:nvPr/>
          </p:nvSpPr>
          <p:spPr bwMode="auto">
            <a:xfrm rot="10530167" flipH="1" flipV="1">
              <a:off x="13457272" y="4225906"/>
              <a:ext cx="293688" cy="333375"/>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0" name="Group 111"/>
            <p:cNvGrpSpPr>
              <a:grpSpLocks/>
            </p:cNvGrpSpPr>
            <p:nvPr/>
          </p:nvGrpSpPr>
          <p:grpSpPr bwMode="auto">
            <a:xfrm rot="3592668" flipH="1">
              <a:off x="13154018" y="3611479"/>
              <a:ext cx="600087" cy="503238"/>
              <a:chOff x="4785" y="11039"/>
              <a:chExt cx="829" cy="688"/>
            </a:xfrm>
          </p:grpSpPr>
          <p:sp>
            <p:nvSpPr>
              <p:cNvPr id="190" name="Freeform 11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952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1" name="Line 113"/>
              <p:cNvSpPr>
                <a:spLocks noChangeShapeType="1"/>
              </p:cNvSpPr>
              <p:nvPr/>
            </p:nvSpPr>
            <p:spPr bwMode="auto">
              <a:xfrm>
                <a:off x="4798" y="11113"/>
                <a:ext cx="1" cy="549"/>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2" name="Line 114"/>
              <p:cNvSpPr>
                <a:spLocks noChangeShapeType="1"/>
              </p:cNvSpPr>
              <p:nvPr/>
            </p:nvSpPr>
            <p:spPr bwMode="auto">
              <a:xfrm>
                <a:off x="4787" y="11129"/>
                <a:ext cx="250"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3" name="Line 115"/>
              <p:cNvSpPr>
                <a:spLocks noChangeShapeType="1"/>
              </p:cNvSpPr>
              <p:nvPr/>
            </p:nvSpPr>
            <p:spPr bwMode="auto">
              <a:xfrm>
                <a:off x="4785" y="11645"/>
                <a:ext cx="259" cy="2"/>
              </a:xfrm>
              <a:prstGeom prst="line">
                <a:avLst/>
              </a:pr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94" name="Arc 11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99" name="Arc 117"/>
            <p:cNvSpPr>
              <a:spLocks/>
            </p:cNvSpPr>
            <p:nvPr/>
          </p:nvSpPr>
          <p:spPr bwMode="auto">
            <a:xfrm rot="929206" flipV="1">
              <a:off x="13455685" y="3933806"/>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0" name="Arc 118"/>
            <p:cNvSpPr>
              <a:spLocks/>
            </p:cNvSpPr>
            <p:nvPr/>
          </p:nvSpPr>
          <p:spPr bwMode="auto">
            <a:xfrm rot="929206" flipH="1">
              <a:off x="13527122" y="4073506"/>
              <a:ext cx="349250"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1" name="Arc 119"/>
            <p:cNvSpPr>
              <a:spLocks/>
            </p:cNvSpPr>
            <p:nvPr/>
          </p:nvSpPr>
          <p:spPr bwMode="auto">
            <a:xfrm rot="929206" flipH="1">
              <a:off x="13711272" y="43036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2" name="Arc 120"/>
            <p:cNvSpPr>
              <a:spLocks/>
            </p:cNvSpPr>
            <p:nvPr/>
          </p:nvSpPr>
          <p:spPr bwMode="auto">
            <a:xfrm rot="929206" flipV="1">
              <a:off x="13646185" y="4187806"/>
              <a:ext cx="141288"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C0C0C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3" name="Line 121"/>
            <p:cNvSpPr>
              <a:spLocks noChangeShapeType="1"/>
            </p:cNvSpPr>
            <p:nvPr/>
          </p:nvSpPr>
          <p:spPr bwMode="auto">
            <a:xfrm flipH="1">
              <a:off x="13703335" y="4651356"/>
              <a:ext cx="1588" cy="520700"/>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4" name="Line 122"/>
            <p:cNvSpPr>
              <a:spLocks noChangeShapeType="1"/>
            </p:cNvSpPr>
            <p:nvPr/>
          </p:nvSpPr>
          <p:spPr bwMode="auto">
            <a:xfrm rot="14379716" flipH="1">
              <a:off x="14035122" y="4067156"/>
              <a:ext cx="0" cy="519113"/>
            </a:xfrm>
            <a:prstGeom prst="line">
              <a:avLst/>
            </a:prstGeom>
            <a:noFill/>
            <a:ln w="57150">
              <a:solidFill>
                <a:srgbClr val="C0C0C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1" name="Group 123"/>
            <p:cNvGrpSpPr>
              <a:grpSpLocks/>
            </p:cNvGrpSpPr>
            <p:nvPr/>
          </p:nvGrpSpPr>
          <p:grpSpPr bwMode="auto">
            <a:xfrm rot="14346703" flipH="1">
              <a:off x="14209737" y="4059201"/>
              <a:ext cx="223837" cy="180975"/>
              <a:chOff x="5504" y="8144"/>
              <a:chExt cx="291" cy="236"/>
            </a:xfrm>
          </p:grpSpPr>
          <p:sp>
            <p:nvSpPr>
              <p:cNvPr id="188" name="Rectangle 124"/>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9" name="Rectangle 125"/>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13" name="Group 126"/>
            <p:cNvGrpSpPr>
              <a:grpSpLocks/>
            </p:cNvGrpSpPr>
            <p:nvPr/>
          </p:nvGrpSpPr>
          <p:grpSpPr bwMode="auto">
            <a:xfrm flipH="1">
              <a:off x="13565203" y="5149831"/>
              <a:ext cx="227014" cy="180975"/>
              <a:chOff x="5504" y="8144"/>
              <a:chExt cx="291" cy="236"/>
            </a:xfrm>
          </p:grpSpPr>
          <p:sp>
            <p:nvSpPr>
              <p:cNvPr id="186" name="Rectangle 127"/>
              <p:cNvSpPr>
                <a:spLocks noChangeArrowheads="1"/>
              </p:cNvSpPr>
              <p:nvPr/>
            </p:nvSpPr>
            <p:spPr bwMode="auto">
              <a:xfrm>
                <a:off x="5577" y="8233"/>
                <a:ext cx="155" cy="147"/>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7" name="Rectangle 128"/>
              <p:cNvSpPr>
                <a:spLocks noChangeArrowheads="1"/>
              </p:cNvSpPr>
              <p:nvPr/>
            </p:nvSpPr>
            <p:spPr bwMode="auto">
              <a:xfrm>
                <a:off x="5504" y="8144"/>
                <a:ext cx="291" cy="106"/>
              </a:xfrm>
              <a:prstGeom prst="rect">
                <a:avLst/>
              </a:prstGeom>
              <a:solidFill>
                <a:srgbClr val="C0C0C0"/>
              </a:solid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07" name="Rectangle 129"/>
            <p:cNvSpPr>
              <a:spLocks noChangeArrowheads="1"/>
            </p:cNvSpPr>
            <p:nvPr/>
          </p:nvSpPr>
          <p:spPr bwMode="auto">
            <a:xfrm rot="18028040" flipH="1">
              <a:off x="13931935" y="4519593"/>
              <a:ext cx="42863" cy="350838"/>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8" name="Rectangle 130"/>
            <p:cNvSpPr>
              <a:spLocks noChangeArrowheads="1"/>
            </p:cNvSpPr>
            <p:nvPr/>
          </p:nvSpPr>
          <p:spPr bwMode="auto">
            <a:xfrm rot="18920690" flipH="1">
              <a:off x="13708097" y="4586269"/>
              <a:ext cx="39688"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09" name="Rectangle 131"/>
            <p:cNvSpPr>
              <a:spLocks noChangeArrowheads="1"/>
            </p:cNvSpPr>
            <p:nvPr/>
          </p:nvSpPr>
          <p:spPr bwMode="auto">
            <a:xfrm rot="17064441" flipH="1">
              <a:off x="13822397" y="4373543"/>
              <a:ext cx="38100" cy="177800"/>
            </a:xfrm>
            <a:prstGeom prst="rect">
              <a:avLst/>
            </a:prstGeom>
            <a:noFill/>
            <a:ln w="28575">
              <a:solidFill>
                <a:srgbClr val="C0C0C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0" name="Rectangle 132"/>
            <p:cNvSpPr>
              <a:spLocks noChangeArrowheads="1"/>
            </p:cNvSpPr>
            <p:nvPr/>
          </p:nvSpPr>
          <p:spPr bwMode="auto">
            <a:xfrm rot="4535559">
              <a:off x="10494997" y="4379893"/>
              <a:ext cx="38100"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1" name="Rectangle 133"/>
            <p:cNvSpPr>
              <a:spLocks noChangeArrowheads="1"/>
            </p:cNvSpPr>
            <p:nvPr/>
          </p:nvSpPr>
          <p:spPr bwMode="auto">
            <a:xfrm rot="2679310">
              <a:off x="10607710" y="4591031"/>
              <a:ext cx="39688" cy="177800"/>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2" name="Rectangle 134"/>
            <p:cNvSpPr>
              <a:spLocks noChangeArrowheads="1"/>
            </p:cNvSpPr>
            <p:nvPr/>
          </p:nvSpPr>
          <p:spPr bwMode="auto">
            <a:xfrm rot="3571960">
              <a:off x="10382285" y="4524356"/>
              <a:ext cx="41275" cy="350838"/>
            </a:xfrm>
            <a:prstGeom prst="rect">
              <a:avLst/>
            </a:prstGeom>
            <a:solidFill>
              <a:srgbClr val="00CC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3" name="Line 135"/>
            <p:cNvSpPr>
              <a:spLocks noChangeShapeType="1"/>
            </p:cNvSpPr>
            <p:nvPr/>
          </p:nvSpPr>
          <p:spPr bwMode="auto">
            <a:xfrm flipV="1">
              <a:off x="9781535" y="4671085"/>
              <a:ext cx="1500198" cy="45719"/>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4" name="Rectangle 136"/>
            <p:cNvSpPr>
              <a:spLocks noChangeArrowheads="1"/>
            </p:cNvSpPr>
            <p:nvPr/>
          </p:nvSpPr>
          <p:spPr bwMode="auto">
            <a:xfrm>
              <a:off x="9688547" y="4624038"/>
              <a:ext cx="350838" cy="18415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5" name="Freeform 138"/>
            <p:cNvSpPr>
              <a:spLocks/>
            </p:cNvSpPr>
            <p:nvPr/>
          </p:nvSpPr>
          <p:spPr bwMode="auto">
            <a:xfrm>
              <a:off x="10768047" y="4606906"/>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6" name="Line 139"/>
            <p:cNvSpPr>
              <a:spLocks noChangeShapeType="1"/>
            </p:cNvSpPr>
            <p:nvPr/>
          </p:nvSpPr>
          <p:spPr bwMode="auto">
            <a:xfrm>
              <a:off x="10774397" y="461325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17" name="Line 140"/>
            <p:cNvSpPr>
              <a:spLocks noChangeShapeType="1"/>
            </p:cNvSpPr>
            <p:nvPr/>
          </p:nvSpPr>
          <p:spPr bwMode="auto">
            <a:xfrm>
              <a:off x="10777572" y="4743431"/>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7" name="Group 141"/>
            <p:cNvGrpSpPr>
              <a:grpSpLocks/>
            </p:cNvGrpSpPr>
            <p:nvPr/>
          </p:nvGrpSpPr>
          <p:grpSpPr bwMode="auto">
            <a:xfrm>
              <a:off x="11052279" y="4424344"/>
              <a:ext cx="600087" cy="500063"/>
              <a:chOff x="4785" y="11039"/>
              <a:chExt cx="829" cy="688"/>
            </a:xfrm>
          </p:grpSpPr>
          <p:sp>
            <p:nvSpPr>
              <p:cNvPr id="181" name="Freeform 14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2" name="Line 14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3" name="Line 14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4" name="Line 14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5" name="Arc 14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19" name="Freeform 147"/>
            <p:cNvSpPr>
              <a:spLocks/>
            </p:cNvSpPr>
            <p:nvPr/>
          </p:nvSpPr>
          <p:spPr bwMode="auto">
            <a:xfrm>
              <a:off x="10969660" y="4583094"/>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0" name="Freeform 148"/>
            <p:cNvSpPr>
              <a:spLocks/>
            </p:cNvSpPr>
            <p:nvPr/>
          </p:nvSpPr>
          <p:spPr bwMode="auto">
            <a:xfrm flipV="1">
              <a:off x="10968072" y="4737081"/>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1" name="Freeform 149"/>
            <p:cNvSpPr>
              <a:spLocks/>
            </p:cNvSpPr>
            <p:nvPr/>
          </p:nvSpPr>
          <p:spPr bwMode="auto">
            <a:xfrm rot="2663462">
              <a:off x="10863297" y="4573569"/>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2" name="Freeform 150"/>
            <p:cNvSpPr>
              <a:spLocks/>
            </p:cNvSpPr>
            <p:nvPr/>
          </p:nvSpPr>
          <p:spPr bwMode="auto">
            <a:xfrm>
              <a:off x="11161747" y="4583094"/>
              <a:ext cx="2008188"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3" name="Freeform 151"/>
            <p:cNvSpPr>
              <a:spLocks/>
            </p:cNvSpPr>
            <p:nvPr/>
          </p:nvSpPr>
          <p:spPr bwMode="auto">
            <a:xfrm>
              <a:off x="10763285" y="4564044"/>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4" name="Arc 152"/>
            <p:cNvSpPr>
              <a:spLocks/>
            </p:cNvSpPr>
            <p:nvPr/>
          </p:nvSpPr>
          <p:spPr bwMode="auto">
            <a:xfrm rot="6937498">
              <a:off x="10671210" y="4348143"/>
              <a:ext cx="290513" cy="3365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5" name="Arc 153"/>
            <p:cNvSpPr>
              <a:spLocks/>
            </p:cNvSpPr>
            <p:nvPr/>
          </p:nvSpPr>
          <p:spPr bwMode="auto">
            <a:xfrm rot="14662502" flipV="1">
              <a:off x="10671210" y="46735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6" name="Freeform 154"/>
            <p:cNvSpPr>
              <a:spLocks/>
            </p:cNvSpPr>
            <p:nvPr/>
          </p:nvSpPr>
          <p:spPr bwMode="auto">
            <a:xfrm flipH="1">
              <a:off x="13123897" y="448784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7" name="Line 155"/>
            <p:cNvSpPr>
              <a:spLocks noChangeShapeType="1"/>
            </p:cNvSpPr>
            <p:nvPr/>
          </p:nvSpPr>
          <p:spPr bwMode="auto">
            <a:xfrm flipH="1">
              <a:off x="13293760" y="447355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8" name="Line 156"/>
            <p:cNvSpPr>
              <a:spLocks noChangeShapeType="1"/>
            </p:cNvSpPr>
            <p:nvPr/>
          </p:nvSpPr>
          <p:spPr bwMode="auto">
            <a:xfrm flipH="1">
              <a:off x="13120722" y="4484669"/>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29" name="Line 157"/>
            <p:cNvSpPr>
              <a:spLocks noChangeShapeType="1"/>
            </p:cNvSpPr>
            <p:nvPr/>
          </p:nvSpPr>
          <p:spPr bwMode="auto">
            <a:xfrm flipH="1">
              <a:off x="13115960" y="485931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0" name="Arc 158"/>
            <p:cNvSpPr>
              <a:spLocks/>
            </p:cNvSpPr>
            <p:nvPr/>
          </p:nvSpPr>
          <p:spPr bwMode="auto">
            <a:xfrm rot="8071501" flipH="1">
              <a:off x="12707972" y="441481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1" name="Freeform 159"/>
            <p:cNvSpPr>
              <a:spLocks/>
            </p:cNvSpPr>
            <p:nvPr/>
          </p:nvSpPr>
          <p:spPr bwMode="auto">
            <a:xfrm>
              <a:off x="11063322" y="4494194"/>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2" name="Line 160"/>
            <p:cNvSpPr>
              <a:spLocks noChangeShapeType="1"/>
            </p:cNvSpPr>
            <p:nvPr/>
          </p:nvSpPr>
          <p:spPr bwMode="auto">
            <a:xfrm>
              <a:off x="11061735" y="4479906"/>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3" name="Line 161"/>
            <p:cNvSpPr>
              <a:spLocks noChangeShapeType="1"/>
            </p:cNvSpPr>
            <p:nvPr/>
          </p:nvSpPr>
          <p:spPr bwMode="auto">
            <a:xfrm>
              <a:off x="11052210" y="4865669"/>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4" name="Arc 162"/>
            <p:cNvSpPr>
              <a:spLocks/>
            </p:cNvSpPr>
            <p:nvPr/>
          </p:nvSpPr>
          <p:spPr bwMode="auto">
            <a:xfrm rot="13528499">
              <a:off x="11145872" y="4421168"/>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5" name="Arc 163"/>
            <p:cNvSpPr>
              <a:spLocks/>
            </p:cNvSpPr>
            <p:nvPr/>
          </p:nvSpPr>
          <p:spPr bwMode="auto">
            <a:xfrm rot="2663462" flipH="1" flipV="1">
              <a:off x="10871235" y="4498956"/>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6" name="Arc 164"/>
            <p:cNvSpPr>
              <a:spLocks/>
            </p:cNvSpPr>
            <p:nvPr/>
          </p:nvSpPr>
          <p:spPr bwMode="auto">
            <a:xfrm rot="2663462">
              <a:off x="10715660" y="4508481"/>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7" name="Arc 165"/>
            <p:cNvSpPr>
              <a:spLocks/>
            </p:cNvSpPr>
            <p:nvPr/>
          </p:nvSpPr>
          <p:spPr bwMode="auto">
            <a:xfrm rot="2663462">
              <a:off x="10674385" y="460849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8" name="Arc 166"/>
            <p:cNvSpPr>
              <a:spLocks/>
            </p:cNvSpPr>
            <p:nvPr/>
          </p:nvSpPr>
          <p:spPr bwMode="auto">
            <a:xfrm rot="2663462" flipH="1" flipV="1">
              <a:off x="10806147" y="460690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39" name="Line 167"/>
            <p:cNvSpPr>
              <a:spLocks noChangeShapeType="1"/>
            </p:cNvSpPr>
            <p:nvPr/>
          </p:nvSpPr>
          <p:spPr bwMode="auto">
            <a:xfrm rot="1807332" flipH="1" flipV="1">
              <a:off x="10533402" y="4226865"/>
              <a:ext cx="45720" cy="480410"/>
            </a:xfrm>
            <a:prstGeom prst="line">
              <a:avLst/>
            </a:prstGeom>
            <a:noFill/>
            <a:ln w="57150">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0" name="Freeform 168"/>
            <p:cNvSpPr>
              <a:spLocks/>
            </p:cNvSpPr>
            <p:nvPr/>
          </p:nvSpPr>
          <p:spPr bwMode="auto">
            <a:xfrm rot="18007332">
              <a:off x="10564847" y="4254481"/>
              <a:ext cx="79375" cy="141288"/>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1" name="Line 169"/>
            <p:cNvSpPr>
              <a:spLocks noChangeShapeType="1"/>
            </p:cNvSpPr>
            <p:nvPr/>
          </p:nvSpPr>
          <p:spPr bwMode="auto">
            <a:xfrm rot="18007332">
              <a:off x="10515635" y="4290993"/>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2" name="Line 170"/>
            <p:cNvSpPr>
              <a:spLocks noChangeShapeType="1"/>
            </p:cNvSpPr>
            <p:nvPr/>
          </p:nvSpPr>
          <p:spPr bwMode="auto">
            <a:xfrm rot="18007332">
              <a:off x="10629935" y="4352906"/>
              <a:ext cx="68263"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8" name="Group 171"/>
            <p:cNvGrpSpPr>
              <a:grpSpLocks/>
            </p:cNvGrpSpPr>
            <p:nvPr/>
          </p:nvGrpSpPr>
          <p:grpSpPr bwMode="auto">
            <a:xfrm rot="18007332">
              <a:off x="10577577" y="3603541"/>
              <a:ext cx="600087" cy="500063"/>
              <a:chOff x="4785" y="11039"/>
              <a:chExt cx="829" cy="688"/>
            </a:xfrm>
          </p:grpSpPr>
          <p:sp>
            <p:nvSpPr>
              <p:cNvPr id="176" name="Freeform 17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7" name="Line 173"/>
              <p:cNvSpPr>
                <a:spLocks noChangeShapeType="1"/>
              </p:cNvSpPr>
              <p:nvPr/>
            </p:nvSpPr>
            <p:spPr bwMode="auto">
              <a:xfrm>
                <a:off x="4798" y="11113"/>
                <a:ext cx="1" cy="549"/>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8" name="Line 174"/>
              <p:cNvSpPr>
                <a:spLocks noChangeShapeType="1"/>
              </p:cNvSpPr>
              <p:nvPr/>
            </p:nvSpPr>
            <p:spPr bwMode="auto">
              <a:xfrm>
                <a:off x="4787" y="11129"/>
                <a:ext cx="250"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9" name="Line 175"/>
              <p:cNvSpPr>
                <a:spLocks noChangeShapeType="1"/>
              </p:cNvSpPr>
              <p:nvPr/>
            </p:nvSpPr>
            <p:spPr bwMode="auto">
              <a:xfrm>
                <a:off x="4785" y="11645"/>
                <a:ext cx="259" cy="2"/>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80" name="Arc 17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44" name="Freeform 177"/>
            <p:cNvSpPr>
              <a:spLocks/>
            </p:cNvSpPr>
            <p:nvPr/>
          </p:nvSpPr>
          <p:spPr bwMode="auto">
            <a:xfrm rot="18007332">
              <a:off x="10082247" y="3190856"/>
              <a:ext cx="2165350"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5" name="Freeform 178"/>
            <p:cNvSpPr>
              <a:spLocks/>
            </p:cNvSpPr>
            <p:nvPr/>
          </p:nvSpPr>
          <p:spPr bwMode="auto">
            <a:xfrm rot="18007332" flipV="1">
              <a:off x="10212422" y="3268643"/>
              <a:ext cx="2166938" cy="3968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28575" cmpd="sng">
              <a:solidFill>
                <a:srgbClr val="339933"/>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6" name="Freeform 179"/>
            <p:cNvSpPr>
              <a:spLocks/>
            </p:cNvSpPr>
            <p:nvPr/>
          </p:nvSpPr>
          <p:spPr bwMode="auto">
            <a:xfrm rot="20670794">
              <a:off x="10580722" y="4076681"/>
              <a:ext cx="217488" cy="215900"/>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7" name="Freeform 180"/>
            <p:cNvSpPr>
              <a:spLocks/>
            </p:cNvSpPr>
            <p:nvPr/>
          </p:nvSpPr>
          <p:spPr bwMode="auto">
            <a:xfrm rot="18007332">
              <a:off x="10290210" y="3036868"/>
              <a:ext cx="2006600" cy="19843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chemeClr val="bg1">
                <a:lumMod val="75000"/>
                <a:alpha val="80000"/>
              </a:schemeClr>
            </a:solidFill>
            <a:ln w="3175" cmpd="sng">
              <a:solidFill>
                <a:schemeClr val="bg1">
                  <a:lumMod val="50000"/>
                </a:schemeClr>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8" name="Freeform 181"/>
            <p:cNvSpPr>
              <a:spLocks/>
            </p:cNvSpPr>
            <p:nvPr/>
          </p:nvSpPr>
          <p:spPr bwMode="auto">
            <a:xfrm rot="18007332">
              <a:off x="10469597" y="4054456"/>
              <a:ext cx="450850" cy="22701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3175" cmpd="sng">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49" name="Arc 182"/>
            <p:cNvSpPr>
              <a:spLocks/>
            </p:cNvSpPr>
            <p:nvPr/>
          </p:nvSpPr>
          <p:spPr bwMode="auto">
            <a:xfrm rot="3344830">
              <a:off x="10323547" y="4067156"/>
              <a:ext cx="290513"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0" name="Arc 183"/>
            <p:cNvSpPr>
              <a:spLocks/>
            </p:cNvSpPr>
            <p:nvPr/>
          </p:nvSpPr>
          <p:spPr bwMode="auto">
            <a:xfrm rot="11069833" flipV="1">
              <a:off x="10604535" y="4229081"/>
              <a:ext cx="293688" cy="33496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28575">
              <a:solidFill>
                <a:srgbClr val="00FF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1" name="Freeform 184"/>
            <p:cNvSpPr>
              <a:spLocks/>
            </p:cNvSpPr>
            <p:nvPr/>
          </p:nvSpPr>
          <p:spPr bwMode="auto">
            <a:xfrm rot="18007332" flipH="1">
              <a:off x="11720547" y="2062143"/>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2" name="Line 185"/>
            <p:cNvSpPr>
              <a:spLocks noChangeShapeType="1"/>
            </p:cNvSpPr>
            <p:nvPr/>
          </p:nvSpPr>
          <p:spPr bwMode="auto">
            <a:xfrm rot="18007332" flipH="1">
              <a:off x="11847547" y="1973243"/>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3" name="Line 186"/>
            <p:cNvSpPr>
              <a:spLocks noChangeShapeType="1"/>
            </p:cNvSpPr>
            <p:nvPr/>
          </p:nvSpPr>
          <p:spPr bwMode="auto">
            <a:xfrm rot="18007332" flipH="1">
              <a:off x="11553860" y="2149456"/>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4" name="Line 187"/>
            <p:cNvSpPr>
              <a:spLocks noChangeShapeType="1"/>
            </p:cNvSpPr>
            <p:nvPr/>
          </p:nvSpPr>
          <p:spPr bwMode="auto">
            <a:xfrm rot="18007332" flipH="1">
              <a:off x="11874535" y="2338368"/>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5" name="Arc 188"/>
            <p:cNvSpPr>
              <a:spLocks/>
            </p:cNvSpPr>
            <p:nvPr/>
          </p:nvSpPr>
          <p:spPr bwMode="auto">
            <a:xfrm rot="4478833" flipH="1">
              <a:off x="11425272" y="2206606"/>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6" name="Freeform 189"/>
            <p:cNvSpPr>
              <a:spLocks/>
            </p:cNvSpPr>
            <p:nvPr/>
          </p:nvSpPr>
          <p:spPr bwMode="auto">
            <a:xfrm rot="18007332">
              <a:off x="10691847" y="3844906"/>
              <a:ext cx="168275" cy="371475"/>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952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7" name="Line 190"/>
            <p:cNvSpPr>
              <a:spLocks noChangeShapeType="1"/>
            </p:cNvSpPr>
            <p:nvPr/>
          </p:nvSpPr>
          <p:spPr bwMode="auto">
            <a:xfrm rot="18007332">
              <a:off x="10733122" y="3905231"/>
              <a:ext cx="0" cy="398463"/>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8" name="Line 191"/>
            <p:cNvSpPr>
              <a:spLocks noChangeShapeType="1"/>
            </p:cNvSpPr>
            <p:nvPr/>
          </p:nvSpPr>
          <p:spPr bwMode="auto">
            <a:xfrm rot="18007332">
              <a:off x="10450547" y="4152818"/>
              <a:ext cx="18097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59" name="Line 192"/>
            <p:cNvSpPr>
              <a:spLocks noChangeShapeType="1"/>
            </p:cNvSpPr>
            <p:nvPr/>
          </p:nvSpPr>
          <p:spPr bwMode="auto">
            <a:xfrm rot="18007332">
              <a:off x="10844247" y="4124306"/>
              <a:ext cx="187325" cy="1588"/>
            </a:xfrm>
            <a:prstGeom prst="line">
              <a:avLst/>
            </a:pr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0" name="Arc 193"/>
            <p:cNvSpPr>
              <a:spLocks/>
            </p:cNvSpPr>
            <p:nvPr/>
          </p:nvSpPr>
          <p:spPr bwMode="auto">
            <a:xfrm rot="9935830">
              <a:off x="10648985" y="3557569"/>
              <a:ext cx="500063" cy="511175"/>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1" name="Arc 194"/>
            <p:cNvSpPr>
              <a:spLocks/>
            </p:cNvSpPr>
            <p:nvPr/>
          </p:nvSpPr>
          <p:spPr bwMode="auto">
            <a:xfrm rot="20670794" flipH="1" flipV="1">
              <a:off x="10548972" y="3938569"/>
              <a:ext cx="352425" cy="3571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2" name="Arc 195"/>
            <p:cNvSpPr>
              <a:spLocks/>
            </p:cNvSpPr>
            <p:nvPr/>
          </p:nvSpPr>
          <p:spPr bwMode="auto">
            <a:xfrm rot="20670794">
              <a:off x="10477535" y="4078269"/>
              <a:ext cx="350838" cy="3556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3" name="Arc 196"/>
            <p:cNvSpPr>
              <a:spLocks/>
            </p:cNvSpPr>
            <p:nvPr/>
          </p:nvSpPr>
          <p:spPr bwMode="auto">
            <a:xfrm rot="20670794">
              <a:off x="10504522" y="4310044"/>
              <a:ext cx="139700" cy="14287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4" name="Arc 197"/>
            <p:cNvSpPr>
              <a:spLocks/>
            </p:cNvSpPr>
            <p:nvPr/>
          </p:nvSpPr>
          <p:spPr bwMode="auto">
            <a:xfrm rot="20670794" flipH="1" flipV="1">
              <a:off x="10568022" y="4194156"/>
              <a:ext cx="141288" cy="14128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28575">
              <a:solidFill>
                <a:srgbClr val="000000"/>
              </a:solidFill>
              <a:round/>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5" name="Line 198"/>
            <p:cNvSpPr>
              <a:spLocks noChangeShapeType="1"/>
            </p:cNvSpPr>
            <p:nvPr/>
          </p:nvSpPr>
          <p:spPr bwMode="auto">
            <a:xfrm>
              <a:off x="10650572" y="4657706"/>
              <a:ext cx="1588"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66" name="Line 199"/>
            <p:cNvSpPr>
              <a:spLocks noChangeShapeType="1"/>
            </p:cNvSpPr>
            <p:nvPr/>
          </p:nvSpPr>
          <p:spPr bwMode="auto">
            <a:xfrm rot="7220284">
              <a:off x="10321960" y="4073506"/>
              <a:ext cx="0" cy="520700"/>
            </a:xfrm>
            <a:prstGeom prst="line">
              <a:avLst/>
            </a:prstGeom>
            <a:noFill/>
            <a:ln w="57150">
              <a:solidFill>
                <a:srgbClr val="00FF00"/>
              </a:solidFill>
              <a:round/>
              <a:headEnd/>
              <a:tailEnd/>
            </a:ln>
            <a:effectLst/>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nvGrpSpPr>
            <p:cNvPr id="19" name="Group 200"/>
            <p:cNvGrpSpPr>
              <a:grpSpLocks/>
            </p:cNvGrpSpPr>
            <p:nvPr/>
          </p:nvGrpSpPr>
          <p:grpSpPr bwMode="auto">
            <a:xfrm rot="7253297">
              <a:off x="9904436" y="4089397"/>
              <a:ext cx="227014" cy="180975"/>
              <a:chOff x="5504" y="8144"/>
              <a:chExt cx="291" cy="236"/>
            </a:xfrm>
          </p:grpSpPr>
          <p:sp>
            <p:nvSpPr>
              <p:cNvPr id="174" name="Rectangle 201"/>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5" name="Rectangle 202"/>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grpSp>
          <p:nvGrpSpPr>
            <p:cNvPr id="227" name="Group 203"/>
            <p:cNvGrpSpPr>
              <a:grpSpLocks/>
            </p:cNvGrpSpPr>
            <p:nvPr/>
          </p:nvGrpSpPr>
          <p:grpSpPr bwMode="auto">
            <a:xfrm>
              <a:off x="10534666" y="5156181"/>
              <a:ext cx="223837" cy="180975"/>
              <a:chOff x="5504" y="8144"/>
              <a:chExt cx="291" cy="236"/>
            </a:xfrm>
          </p:grpSpPr>
          <p:sp>
            <p:nvSpPr>
              <p:cNvPr id="172" name="Rectangle 204"/>
              <p:cNvSpPr>
                <a:spLocks noChangeArrowheads="1"/>
              </p:cNvSpPr>
              <p:nvPr/>
            </p:nvSpPr>
            <p:spPr bwMode="auto">
              <a:xfrm>
                <a:off x="5577" y="8233"/>
                <a:ext cx="155" cy="147"/>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3" name="Rectangle 205"/>
              <p:cNvSpPr>
                <a:spLocks noChangeArrowheads="1"/>
              </p:cNvSpPr>
              <p:nvPr/>
            </p:nvSpPr>
            <p:spPr bwMode="auto">
              <a:xfrm>
                <a:off x="5504" y="8144"/>
                <a:ext cx="291" cy="106"/>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169" name="Rectangle 206"/>
            <p:cNvSpPr>
              <a:spLocks noChangeArrowheads="1"/>
            </p:cNvSpPr>
            <p:nvPr/>
          </p:nvSpPr>
          <p:spPr bwMode="auto">
            <a:xfrm rot="3571960">
              <a:off x="10380697" y="4524356"/>
              <a:ext cx="42863" cy="350838"/>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0" name="Rectangle 207"/>
            <p:cNvSpPr>
              <a:spLocks noChangeArrowheads="1"/>
            </p:cNvSpPr>
            <p:nvPr/>
          </p:nvSpPr>
          <p:spPr bwMode="auto">
            <a:xfrm rot="2679310">
              <a:off x="10607710" y="4591031"/>
              <a:ext cx="39688"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sp>
          <p:nvSpPr>
            <p:cNvPr id="171" name="Rectangle 208"/>
            <p:cNvSpPr>
              <a:spLocks noChangeArrowheads="1"/>
            </p:cNvSpPr>
            <p:nvPr/>
          </p:nvSpPr>
          <p:spPr bwMode="auto">
            <a:xfrm rot="4535559">
              <a:off x="10494997" y="4378306"/>
              <a:ext cx="38100" cy="177800"/>
            </a:xfrm>
            <a:prstGeom prst="rect">
              <a:avLst/>
            </a:prstGeom>
            <a:solidFill>
              <a:srgbClr val="00FFFF"/>
            </a:solidFill>
            <a:ln w="28575">
              <a:solidFill>
                <a:srgbClr val="000000"/>
              </a:solidFill>
              <a:miter lim="800000"/>
              <a:headEnd/>
              <a:tailEnd/>
            </a:ln>
          </p:spPr>
          <p:txBody>
            <a:bodyPr lIns="74295" tIns="8890" rIns="74295" bIns="8890"/>
            <a:lstStyle/>
            <a:p>
              <a:pPr algn="l">
                <a:buNone/>
              </a:pPr>
              <a:endParaRPr kumimoji="1" lang="ja-JP" altLang="en-US" kern="1200" dirty="0">
                <a:solidFill>
                  <a:srgbClr val="000000"/>
                </a:solidFill>
                <a:latin typeface="Arial" charset="0"/>
                <a:ea typeface="ＭＳ Ｐゴシック" pitchFamily="50" charset="-128"/>
                <a:cs typeface="+mn-cs"/>
              </a:endParaRPr>
            </a:p>
          </p:txBody>
        </p:sp>
      </p:grpSp>
      <p:sp>
        <p:nvSpPr>
          <p:cNvPr id="224" name="Rectangle 6"/>
          <p:cNvSpPr>
            <a:spLocks noChangeArrowheads="1"/>
          </p:cNvSpPr>
          <p:nvPr/>
        </p:nvSpPr>
        <p:spPr bwMode="auto">
          <a:xfrm>
            <a:off x="4786314" y="857232"/>
            <a:ext cx="4279904" cy="1107996"/>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99CCFF"/>
                </a:solidFill>
              </a:rPr>
              <a:t>DECIGO</a:t>
            </a:r>
            <a:r>
              <a:rPr lang="en-US" altLang="ja-JP" sz="2000" b="1" dirty="0" smtClean="0">
                <a:solidFill>
                  <a:srgbClr val="EAEAEA"/>
                </a:solidFill>
                <a:latin typeface="Tahoma" pitchFamily="34" charset="0"/>
              </a:rPr>
              <a:t>  (~2027)</a:t>
            </a:r>
          </a:p>
          <a:p>
            <a:pPr algn="l">
              <a:lnSpc>
                <a:spcPct val="110000"/>
              </a:lnSpc>
              <a:buClr>
                <a:schemeClr val="accent2"/>
              </a:buClr>
              <a:buSzPct val="70000"/>
              <a:buFont typeface="Wingdings" pitchFamily="2" charset="2"/>
              <a:buNone/>
            </a:pPr>
            <a:r>
              <a:rPr lang="en-US" altLang="ja-JP" sz="2000" b="1" dirty="0" smtClean="0">
                <a:solidFill>
                  <a:srgbClr val="EAEAEA"/>
                </a:solidFill>
                <a:latin typeface="Tahoma" pitchFamily="34" charset="0"/>
              </a:rPr>
              <a:t>   Space observatory</a:t>
            </a:r>
          </a:p>
          <a:p>
            <a:pPr algn="l">
              <a:lnSpc>
                <a:spcPct val="110000"/>
              </a:lnSpc>
              <a:buClr>
                <a:schemeClr val="accent2"/>
              </a:buClr>
              <a:buSzPct val="70000"/>
              <a:buFont typeface="Wingdings" pitchFamily="2" charset="2"/>
              <a:buNone/>
            </a:pPr>
            <a:r>
              <a:rPr lang="en-US" altLang="ja-JP" sz="2000" b="1" dirty="0" smtClean="0">
                <a:solidFill>
                  <a:srgbClr val="EAEAEA"/>
                </a:solidFill>
              </a:rPr>
              <a:t>      </a:t>
            </a:r>
            <a:r>
              <a:rPr lang="en-US" altLang="ja-JP" sz="2000" b="1" dirty="0" smtClean="0">
                <a:solidFill>
                  <a:srgbClr val="EAEAEA"/>
                </a:solidFill>
                <a:sym typeface="Wingdings" pitchFamily="2" charset="2"/>
              </a:rPr>
              <a:t> </a:t>
            </a:r>
            <a:r>
              <a:rPr lang="en-US" altLang="ja-JP" sz="2000" b="1" dirty="0" smtClean="0">
                <a:solidFill>
                  <a:srgbClr val="CCECFF"/>
                </a:solidFill>
                <a:sym typeface="Wingdings" pitchFamily="2" charset="2"/>
              </a:rPr>
              <a:t>Low</a:t>
            </a:r>
            <a:r>
              <a:rPr lang="en-US" altLang="ja-JP" sz="2000" b="1" dirty="0" smtClean="0">
                <a:solidFill>
                  <a:srgbClr val="EAEAEA"/>
                </a:solidFill>
                <a:sym typeface="Wingdings" pitchFamily="2" charset="2"/>
              </a:rPr>
              <a:t> frequency sources</a:t>
            </a:r>
            <a:endParaRPr lang="ja-JP" altLang="en-US" sz="2000" b="1" dirty="0">
              <a:solidFill>
                <a:srgbClr val="EAEAEA"/>
              </a:solidFill>
              <a:latin typeface="Tahoma" pitchFamily="34" charset="0"/>
            </a:endParaRPr>
          </a:p>
        </p:txBody>
      </p:sp>
      <p:sp>
        <p:nvSpPr>
          <p:cNvPr id="225" name="Rectangle 8"/>
          <p:cNvSpPr>
            <a:spLocks noChangeArrowheads="1"/>
          </p:cNvSpPr>
          <p:nvPr/>
        </p:nvSpPr>
        <p:spPr bwMode="auto">
          <a:xfrm>
            <a:off x="5228590" y="2042123"/>
            <a:ext cx="3643338" cy="430887"/>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ECFF"/>
                </a:solidFill>
                <a:latin typeface="Tahoma" pitchFamily="34" charset="0"/>
              </a:rPr>
              <a:t>Target: GW astronomy</a:t>
            </a:r>
            <a:endParaRPr lang="ja-JP" altLang="en-US" sz="2000" b="1" dirty="0">
              <a:solidFill>
                <a:srgbClr val="CCECFF"/>
              </a:solidFill>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890" name="Picture 2"/>
          <p:cNvPicPr>
            <a:picLocks noChangeAspect="1" noChangeArrowheads="1"/>
          </p:cNvPicPr>
          <p:nvPr/>
        </p:nvPicPr>
        <p:blipFill>
          <a:blip r:embed="rId3" cstate="print"/>
          <a:srcRect/>
          <a:stretch>
            <a:fillRect/>
          </a:stretch>
        </p:blipFill>
        <p:spPr bwMode="auto">
          <a:xfrm>
            <a:off x="2500298" y="2143116"/>
            <a:ext cx="1305302" cy="1316037"/>
          </a:xfrm>
          <a:prstGeom prst="rect">
            <a:avLst/>
          </a:prstGeom>
          <a:noFill/>
          <a:ln w="9525">
            <a:noFill/>
            <a:miter lim="800000"/>
            <a:headEnd/>
            <a:tailEnd/>
          </a:ln>
        </p:spPr>
      </p:pic>
      <p:graphicFrame>
        <p:nvGraphicFramePr>
          <p:cNvPr id="1076229" name="Group 5"/>
          <p:cNvGraphicFramePr>
            <a:graphicFrameLocks noGrp="1"/>
          </p:cNvGraphicFramePr>
          <p:nvPr/>
        </p:nvGraphicFramePr>
        <p:xfrm>
          <a:off x="611188" y="1142984"/>
          <a:ext cx="8280400" cy="5214974"/>
        </p:xfrm>
        <a:graphic>
          <a:graphicData uri="http://schemas.openxmlformats.org/drawingml/2006/table">
            <a:tbl>
              <a:tblPr/>
              <a:tblGrid>
                <a:gridCol w="395287"/>
                <a:gridCol w="393700"/>
                <a:gridCol w="393700"/>
                <a:gridCol w="393700"/>
                <a:gridCol w="395288"/>
                <a:gridCol w="395287"/>
                <a:gridCol w="393700"/>
                <a:gridCol w="395288"/>
                <a:gridCol w="120650"/>
                <a:gridCol w="273050"/>
                <a:gridCol w="393700"/>
                <a:gridCol w="395287"/>
                <a:gridCol w="392113"/>
                <a:gridCol w="395287"/>
                <a:gridCol w="395288"/>
                <a:gridCol w="392112"/>
                <a:gridCol w="395288"/>
                <a:gridCol w="395287"/>
                <a:gridCol w="393700"/>
                <a:gridCol w="395288"/>
                <a:gridCol w="392112"/>
                <a:gridCol w="395288"/>
              </a:tblGrid>
              <a:tr h="427822">
                <a:tc>
                  <a:txBody>
                    <a:bodyPr/>
                    <a:lstStyle/>
                    <a:p>
                      <a:pPr marL="0" marR="0" lvl="0" indent="0" algn="l"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9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2010</a:t>
                      </a:r>
                    </a:p>
                  </a:txBody>
                  <a:tcPr marL="0" marR="0" marT="0" marB="0" anchor="ctr" anchorCtr="1" horzOverflow="overflow">
                    <a:lnL w="3175" cap="flat" cmpd="sng" algn="ctr">
                      <a:solidFill>
                        <a:srgbClr val="B2B2B2"/>
                      </a:solidFill>
                      <a:prstDash val="solid"/>
                      <a:round/>
                      <a:headEnd type="none" w="med" len="med"/>
                      <a:tailEnd type="none" w="med" len="med"/>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19</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20</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21</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22</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23</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24</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25</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26</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27</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28</a:t>
                      </a:r>
                    </a:p>
                  </a:txBody>
                  <a:tcPr marL="0" marR="0" marT="0" marB="0" anchor="ctr" anchorCtr="1" horzOverflow="overflow">
                    <a:lnL>
                      <a:noFill/>
                    </a:lnL>
                    <a:lnR>
                      <a:noFill/>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200" b="1" i="0" u="none" strike="noStrike" cap="none" normalizeH="0" baseline="0" dirty="0" smtClean="0">
                          <a:ln>
                            <a:noFill/>
                          </a:ln>
                          <a:solidFill>
                            <a:srgbClr val="EAEAEA"/>
                          </a:solidFill>
                          <a:effectLst/>
                          <a:latin typeface="Tahoma" pitchFamily="34" charset="0"/>
                          <a:ea typeface="HGP創英角ｺﾞｼｯｸUB" pitchFamily="50" charset="-128"/>
                        </a:rPr>
                        <a:t>29</a:t>
                      </a:r>
                    </a:p>
                  </a:txBody>
                  <a:tcPr marL="0" marR="0" marT="0" marB="0" anchor="ctr" anchorCtr="1" horzOverflow="overflow">
                    <a:lnL>
                      <a:noFill/>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r>
              <a:tr h="2900561">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Mission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21">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endParaRPr kumimoji="1" lang="ja-JP" altLang="ja-JP" sz="1800" b="0"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030949">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Objective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Space test of key tech.</a:t>
                      </a: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observation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Detect GW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with min. spec</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FP between S/C</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a:t>
                      </a: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GW astronomy</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endPar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55642">
                <a:tc>
                  <a:txBody>
                    <a:bodyPr/>
                    <a:lstStyle/>
                    <a:p>
                      <a:pPr marL="0" marR="0" lvl="0" indent="0" algn="l" defTabSz="914400" rtl="0" eaLnBrk="1" fontAlgn="base" latinLnBrk="0" hangingPunct="1">
                        <a:lnSpc>
                          <a:spcPct val="110000"/>
                        </a:lnSpc>
                        <a:spcBef>
                          <a:spcPct val="2000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Design</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vert="eaVert" anchor="ctr" anchorCtr="1"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gridSpan="8">
                  <a:txBody>
                    <a:bodyPr/>
                    <a:lstStyle/>
                    <a:p>
                      <a:pPr marL="0" marR="0" lvl="0" indent="0" algn="l" defTabSz="914400" rtl="0" eaLnBrk="1" fontAlgn="base" latinLnBrk="0" hangingPunct="1">
                        <a:lnSpc>
                          <a:spcPct val="110000"/>
                        </a:lnSpc>
                        <a:spcBef>
                          <a:spcPct val="0"/>
                        </a:spcBef>
                        <a:spcAft>
                          <a:spcPct val="0"/>
                        </a:spcAft>
                        <a:buClrTx/>
                        <a:buSzPct val="70000"/>
                        <a:buFontTx/>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Single small satellite</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Tx/>
                        <a:buSzPct val="70000"/>
                        <a:buFontTx/>
                        <a:buNone/>
                        <a:tabLst/>
                      </a:pPr>
                      <a:r>
                        <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0"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Short FP interferometer</a:t>
                      </a:r>
                      <a:endParaRPr kumimoji="0"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1 interferometer unit</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     3 S/C </a:t>
                      </a:r>
                      <a:endPar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endParaRPr>
                    </a:p>
                    <a:p>
                      <a:pPr marL="0" marR="0" lvl="0" indent="0" algn="l" defTabSz="914400" rtl="0" eaLnBrk="1" fontAlgn="base" latinLnBrk="0" hangingPunct="1">
                        <a:lnSpc>
                          <a:spcPct val="110000"/>
                        </a:lnSpc>
                        <a:spcBef>
                          <a:spcPct val="0"/>
                        </a:spcBef>
                        <a:spcAft>
                          <a:spcPct val="0"/>
                        </a:spcAft>
                        <a:buClr>
                          <a:schemeClr val="accent2"/>
                        </a:buClr>
                        <a:buSzPct val="70000"/>
                        <a:buFont typeface="Wingdings" pitchFamily="2" charset="2"/>
                        <a:buNone/>
                        <a:tabLst/>
                      </a:pPr>
                      <a:r>
                        <a:rPr kumimoji="1" lang="ja-JP" altLang="en-US" sz="1600" b="1" i="0" u="none" strike="noStrike" cap="none" normalizeH="0" baseline="0" dirty="0" smtClean="0">
                          <a:ln>
                            <a:noFill/>
                          </a:ln>
                          <a:solidFill>
                            <a:srgbClr val="EAEAEA"/>
                          </a:solidFill>
                          <a:effectLst/>
                          <a:latin typeface="Tahoma" pitchFamily="34" charset="0"/>
                          <a:ea typeface="HGP創英角ｺﾞｼｯｸUB" pitchFamily="50" charset="-128"/>
                        </a:rPr>
                        <a:t>         </a:t>
                      </a:r>
                      <a:r>
                        <a:rPr kumimoji="1" lang="en-US" altLang="ja-JP" sz="1600" b="1" i="0" u="none" strike="noStrike" cap="none" normalizeH="0" baseline="0" dirty="0" smtClean="0">
                          <a:ln>
                            <a:noFill/>
                          </a:ln>
                          <a:solidFill>
                            <a:srgbClr val="EAEAEA"/>
                          </a:solidFill>
                          <a:effectLst/>
                          <a:latin typeface="Tahoma" pitchFamily="34" charset="0"/>
                          <a:ea typeface="HGP創英角ｺﾞｼｯｸUB" pitchFamily="50" charset="-128"/>
                        </a:rPr>
                        <a:t>x 3-4 units</a:t>
                      </a:r>
                    </a:p>
                  </a:txBody>
                  <a:tcPr marL="0" marR="0" marT="0" marB="0" anchor="ctr" horzOverflow="overflow">
                    <a:lnL w="3175" cap="flat" cmpd="sng" algn="ctr">
                      <a:solidFill>
                        <a:srgbClr val="B2B2B2"/>
                      </a:solidFill>
                      <a:prstDash val="solid"/>
                      <a:round/>
                      <a:headEnd type="none" w="med" len="med"/>
                      <a:tailEnd type="none" w="med" len="med"/>
                    </a:lnL>
                    <a:lnR w="3175" cap="flat" cmpd="sng" algn="ctr">
                      <a:solidFill>
                        <a:srgbClr val="B2B2B2"/>
                      </a:solidFill>
                      <a:prstDash val="solid"/>
                      <a:round/>
                      <a:headEnd type="none" w="med" len="med"/>
                      <a:tailEnd type="none" w="med" len="med"/>
                    </a:lnR>
                    <a:lnT w="3175" cap="flat" cmpd="sng" algn="ctr">
                      <a:solidFill>
                        <a:srgbClr val="B2B2B2"/>
                      </a:solidFill>
                      <a:prstDash val="solid"/>
                      <a:round/>
                      <a:headEnd type="none" w="med" len="med"/>
                      <a:tailEnd type="none" w="med" len="med"/>
                    </a:lnT>
                    <a:lnB w="3175" cap="flat" cmpd="sng" algn="ctr">
                      <a:solidFill>
                        <a:srgbClr val="B2B2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1076227" name="Rectangle 3"/>
          <p:cNvSpPr>
            <a:spLocks noGrp="1" noChangeArrowheads="1"/>
          </p:cNvSpPr>
          <p:nvPr>
            <p:ph type="title"/>
          </p:nvPr>
        </p:nvSpPr>
        <p:spPr/>
        <p:txBody>
          <a:bodyPr/>
          <a:lstStyle/>
          <a:p>
            <a:r>
              <a:rPr lang="en-US" altLang="ja-JP" dirty="0" smtClean="0">
                <a:solidFill>
                  <a:srgbClr val="DDDDDD"/>
                </a:solidFill>
              </a:rPr>
              <a:t>Roadmap</a:t>
            </a:r>
            <a:endParaRPr lang="ja-JP" altLang="en-US" dirty="0">
              <a:solidFill>
                <a:srgbClr val="DDDDDD"/>
              </a:solidFill>
            </a:endParaRPr>
          </a:p>
        </p:txBody>
      </p:sp>
      <p:sp>
        <p:nvSpPr>
          <p:cNvPr id="358"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1076228" name="Text Box 4"/>
          <p:cNvSpPr txBox="1">
            <a:spLocks noChangeArrowheads="1"/>
          </p:cNvSpPr>
          <p:nvPr/>
        </p:nvSpPr>
        <p:spPr bwMode="auto">
          <a:xfrm>
            <a:off x="6805613" y="850900"/>
            <a:ext cx="2303462" cy="274638"/>
          </a:xfrm>
          <a:prstGeom prst="rect">
            <a:avLst/>
          </a:prstGeom>
          <a:noFill/>
          <a:ln w="15875">
            <a:noFill/>
            <a:miter lim="800000"/>
            <a:headEnd/>
            <a:tailEnd/>
          </a:ln>
          <a:effectLst/>
        </p:spPr>
        <p:txBody>
          <a:bodyPr>
            <a:spAutoFit/>
          </a:bodyPr>
          <a:lstStyle/>
          <a:p>
            <a:pPr>
              <a:buFontTx/>
              <a:buNone/>
            </a:pPr>
            <a:r>
              <a:rPr lang="en-US" altLang="ja-JP" sz="1200" b="1" dirty="0">
                <a:solidFill>
                  <a:srgbClr val="DDDDDD"/>
                </a:solidFill>
                <a:latin typeface="Tahoma" pitchFamily="34" charset="0"/>
                <a:ea typeface="HGP創英角ｺﾞｼｯｸUB" pitchFamily="50" charset="-128"/>
              </a:rPr>
              <a:t>Figure: S.Kawamura</a:t>
            </a:r>
          </a:p>
        </p:txBody>
      </p:sp>
      <p:grpSp>
        <p:nvGrpSpPr>
          <p:cNvPr id="2" name="Group 47"/>
          <p:cNvGrpSpPr>
            <a:grpSpLocks/>
          </p:cNvGrpSpPr>
          <p:nvPr/>
        </p:nvGrpSpPr>
        <p:grpSpPr bwMode="auto">
          <a:xfrm>
            <a:off x="5029200" y="2473311"/>
            <a:ext cx="1044575" cy="957262"/>
            <a:chOff x="741" y="473"/>
            <a:chExt cx="3836" cy="3504"/>
          </a:xfrm>
        </p:grpSpPr>
        <p:sp>
          <p:nvSpPr>
            <p:cNvPr id="1076272" name="Oval 48"/>
            <p:cNvSpPr>
              <a:spLocks noChangeArrowheads="1"/>
            </p:cNvSpPr>
            <p:nvPr/>
          </p:nvSpPr>
          <p:spPr bwMode="auto">
            <a:xfrm>
              <a:off x="74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3" name="Oval 49"/>
            <p:cNvSpPr>
              <a:spLocks noChangeArrowheads="1"/>
            </p:cNvSpPr>
            <p:nvPr/>
          </p:nvSpPr>
          <p:spPr bwMode="auto">
            <a:xfrm>
              <a:off x="3281" y="2680"/>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274" name="Oval 50"/>
            <p:cNvSpPr>
              <a:spLocks noChangeArrowheads="1"/>
            </p:cNvSpPr>
            <p:nvPr/>
          </p:nvSpPr>
          <p:spPr bwMode="auto">
            <a:xfrm>
              <a:off x="2008" y="473"/>
              <a:ext cx="1296" cy="1297"/>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3" name="Group 51"/>
            <p:cNvGrpSpPr>
              <a:grpSpLocks/>
            </p:cNvGrpSpPr>
            <p:nvPr/>
          </p:nvGrpSpPr>
          <p:grpSpPr bwMode="auto">
            <a:xfrm rot="7209001">
              <a:off x="2107" y="1529"/>
              <a:ext cx="432" cy="358"/>
              <a:chOff x="4785" y="11039"/>
              <a:chExt cx="829" cy="688"/>
            </a:xfrm>
          </p:grpSpPr>
          <p:sp>
            <p:nvSpPr>
              <p:cNvPr id="1076276" name="Freeform 5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7" name="Line 53"/>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8" name="Line 54"/>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79" name="Line 55"/>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0" name="Arc 5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4" name="Group 57"/>
            <p:cNvGrpSpPr>
              <a:grpSpLocks/>
            </p:cNvGrpSpPr>
            <p:nvPr/>
          </p:nvGrpSpPr>
          <p:grpSpPr bwMode="auto">
            <a:xfrm rot="7209001">
              <a:off x="2107" y="1529"/>
              <a:ext cx="432" cy="358"/>
              <a:chOff x="4785" y="11039"/>
              <a:chExt cx="829" cy="688"/>
            </a:xfrm>
          </p:grpSpPr>
          <p:sp>
            <p:nvSpPr>
              <p:cNvPr id="1076282" name="Freeform 5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3" name="Line 59"/>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4" name="Line 60"/>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5" name="Line 61"/>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6" name="Arc 6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5" name="Group 63"/>
            <p:cNvGrpSpPr>
              <a:grpSpLocks/>
            </p:cNvGrpSpPr>
            <p:nvPr/>
          </p:nvGrpSpPr>
          <p:grpSpPr bwMode="auto">
            <a:xfrm flipH="1">
              <a:off x="3041" y="3145"/>
              <a:ext cx="432" cy="358"/>
              <a:chOff x="4785" y="11039"/>
              <a:chExt cx="829" cy="688"/>
            </a:xfrm>
          </p:grpSpPr>
          <p:sp>
            <p:nvSpPr>
              <p:cNvPr id="1076288" name="Freeform 6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89" name="Line 65"/>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0" name="Line 66"/>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1" name="Line 67"/>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2" name="Arc 6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grpSp>
          <p:nvGrpSpPr>
            <p:cNvPr id="6" name="Group 69"/>
            <p:cNvGrpSpPr>
              <a:grpSpLocks/>
            </p:cNvGrpSpPr>
            <p:nvPr/>
          </p:nvGrpSpPr>
          <p:grpSpPr bwMode="auto">
            <a:xfrm flipH="1">
              <a:off x="3041" y="3142"/>
              <a:ext cx="432" cy="361"/>
              <a:chOff x="4785" y="11039"/>
              <a:chExt cx="829" cy="688"/>
            </a:xfrm>
          </p:grpSpPr>
          <p:sp>
            <p:nvSpPr>
              <p:cNvPr id="1076294" name="Freeform 70"/>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noFill/>
              <a:ln w="12700" cmpd="sng">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5" name="Line 71"/>
              <p:cNvSpPr>
                <a:spLocks noChangeShapeType="1"/>
              </p:cNvSpPr>
              <p:nvPr/>
            </p:nvSpPr>
            <p:spPr bwMode="auto">
              <a:xfrm>
                <a:off x="4798" y="11113"/>
                <a:ext cx="1" cy="549"/>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6" name="Line 72"/>
              <p:cNvSpPr>
                <a:spLocks noChangeShapeType="1"/>
              </p:cNvSpPr>
              <p:nvPr/>
            </p:nvSpPr>
            <p:spPr bwMode="auto">
              <a:xfrm>
                <a:off x="4787" y="11129"/>
                <a:ext cx="250"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7" name="Line 73"/>
              <p:cNvSpPr>
                <a:spLocks noChangeShapeType="1"/>
              </p:cNvSpPr>
              <p:nvPr/>
            </p:nvSpPr>
            <p:spPr bwMode="auto">
              <a:xfrm>
                <a:off x="4785" y="11645"/>
                <a:ext cx="259" cy="2"/>
              </a:xfrm>
              <a:prstGeom prst="line">
                <a:avLst/>
              </a:pr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sp>
            <p:nvSpPr>
              <p:cNvPr id="1076298" name="Arc 74"/>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C0C0C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299" name="Rectangle 75"/>
            <p:cNvSpPr>
              <a:spLocks noChangeArrowheads="1"/>
            </p:cNvSpPr>
            <p:nvPr/>
          </p:nvSpPr>
          <p:spPr bwMode="auto">
            <a:xfrm rot="-17064441">
              <a:off x="1453" y="3113"/>
              <a:ext cx="30"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0" name="Rectangle 76"/>
            <p:cNvSpPr>
              <a:spLocks noChangeArrowheads="1"/>
            </p:cNvSpPr>
            <p:nvPr/>
          </p:nvSpPr>
          <p:spPr bwMode="auto">
            <a:xfrm rot="2679310">
              <a:off x="1537" y="3266"/>
              <a:ext cx="27" cy="127"/>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1" name="Rectangle 77"/>
            <p:cNvSpPr>
              <a:spLocks noChangeArrowheads="1"/>
            </p:cNvSpPr>
            <p:nvPr/>
          </p:nvSpPr>
          <p:spPr bwMode="auto">
            <a:xfrm rot="3571960">
              <a:off x="1371" y="3219"/>
              <a:ext cx="33" cy="252"/>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2" name="Line 78"/>
            <p:cNvSpPr>
              <a:spLocks noChangeShapeType="1"/>
            </p:cNvSpPr>
            <p:nvPr/>
          </p:nvSpPr>
          <p:spPr bwMode="auto">
            <a:xfrm flipV="1">
              <a:off x="901" y="3328"/>
              <a:ext cx="2362"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03" name="Rectangle 79"/>
            <p:cNvSpPr>
              <a:spLocks noChangeArrowheads="1"/>
            </p:cNvSpPr>
            <p:nvPr/>
          </p:nvSpPr>
          <p:spPr bwMode="auto">
            <a:xfrm>
              <a:off x="874" y="3260"/>
              <a:ext cx="255" cy="13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04" name="Freeform 80"/>
            <p:cNvSpPr>
              <a:spLocks/>
            </p:cNvSpPr>
            <p:nvPr/>
          </p:nvSpPr>
          <p:spPr bwMode="auto">
            <a:xfrm>
              <a:off x="1653" y="3278"/>
              <a:ext cx="56" cy="101"/>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5" name="Line 81"/>
            <p:cNvSpPr>
              <a:spLocks noChangeShapeType="1"/>
            </p:cNvSpPr>
            <p:nvPr/>
          </p:nvSpPr>
          <p:spPr bwMode="auto">
            <a:xfrm>
              <a:off x="1656" y="3281"/>
              <a:ext cx="5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6" name="Line 82"/>
            <p:cNvSpPr>
              <a:spLocks noChangeShapeType="1"/>
            </p:cNvSpPr>
            <p:nvPr/>
          </p:nvSpPr>
          <p:spPr bwMode="auto">
            <a:xfrm>
              <a:off x="1659" y="3376"/>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7" name="Group 83"/>
            <p:cNvGrpSpPr>
              <a:grpSpLocks/>
            </p:cNvGrpSpPr>
            <p:nvPr/>
          </p:nvGrpSpPr>
          <p:grpSpPr bwMode="auto">
            <a:xfrm>
              <a:off x="1857" y="3148"/>
              <a:ext cx="429" cy="361"/>
              <a:chOff x="4785" y="11039"/>
              <a:chExt cx="829" cy="688"/>
            </a:xfrm>
          </p:grpSpPr>
          <p:sp>
            <p:nvSpPr>
              <p:cNvPr id="1076308" name="Freeform 8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09" name="Line 8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0" name="Line 8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1" name="Line 8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2" name="Arc 8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13" name="Freeform 89"/>
            <p:cNvSpPr>
              <a:spLocks/>
            </p:cNvSpPr>
            <p:nvPr/>
          </p:nvSpPr>
          <p:spPr bwMode="auto">
            <a:xfrm>
              <a:off x="1795" y="3260"/>
              <a:ext cx="1557" cy="30"/>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4" name="Freeform 90"/>
            <p:cNvSpPr>
              <a:spLocks/>
            </p:cNvSpPr>
            <p:nvPr/>
          </p:nvSpPr>
          <p:spPr bwMode="auto">
            <a:xfrm flipV="1">
              <a:off x="1795" y="3370"/>
              <a:ext cx="1557" cy="2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5" name="Freeform 91"/>
            <p:cNvSpPr>
              <a:spLocks/>
            </p:cNvSpPr>
            <p:nvPr/>
          </p:nvSpPr>
          <p:spPr bwMode="auto">
            <a:xfrm rot="2663462">
              <a:off x="1721" y="3254"/>
              <a:ext cx="154"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16" name="Freeform 92"/>
            <p:cNvSpPr>
              <a:spLocks/>
            </p:cNvSpPr>
            <p:nvPr/>
          </p:nvSpPr>
          <p:spPr bwMode="auto">
            <a:xfrm>
              <a:off x="1934" y="3260"/>
              <a:ext cx="1444"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17" name="Freeform 93"/>
            <p:cNvSpPr>
              <a:spLocks/>
            </p:cNvSpPr>
            <p:nvPr/>
          </p:nvSpPr>
          <p:spPr bwMode="auto">
            <a:xfrm>
              <a:off x="1647" y="3245"/>
              <a:ext cx="325"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8" name="Arc 94"/>
            <p:cNvSpPr>
              <a:spLocks/>
            </p:cNvSpPr>
            <p:nvPr/>
          </p:nvSpPr>
          <p:spPr bwMode="auto">
            <a:xfrm rot="6937498">
              <a:off x="1582" y="3091"/>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19" name="Arc 95"/>
            <p:cNvSpPr>
              <a:spLocks/>
            </p:cNvSpPr>
            <p:nvPr/>
          </p:nvSpPr>
          <p:spPr bwMode="auto">
            <a:xfrm rot="14662502" flipV="1">
              <a:off x="1582" y="332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20" name="Freeform 96"/>
            <p:cNvSpPr>
              <a:spLocks/>
            </p:cNvSpPr>
            <p:nvPr/>
          </p:nvSpPr>
          <p:spPr bwMode="auto">
            <a:xfrm flipH="1">
              <a:off x="3343" y="3192"/>
              <a:ext cx="121"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1" name="Line 97"/>
            <p:cNvSpPr>
              <a:spLocks noChangeShapeType="1"/>
            </p:cNvSpPr>
            <p:nvPr/>
          </p:nvSpPr>
          <p:spPr bwMode="auto">
            <a:xfrm flipH="1">
              <a:off x="3343" y="3189"/>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2" name="Line 98"/>
            <p:cNvSpPr>
              <a:spLocks noChangeShapeType="1"/>
            </p:cNvSpPr>
            <p:nvPr/>
          </p:nvSpPr>
          <p:spPr bwMode="auto">
            <a:xfrm flipH="1">
              <a:off x="3337" y="3459"/>
              <a:ext cx="136"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3" name="Arc 99"/>
            <p:cNvSpPr>
              <a:spLocks/>
            </p:cNvSpPr>
            <p:nvPr/>
          </p:nvSpPr>
          <p:spPr bwMode="auto">
            <a:xfrm rot="8071501" flipH="1">
              <a:off x="3044" y="3139"/>
              <a:ext cx="361"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4" name="Freeform 100"/>
            <p:cNvSpPr>
              <a:spLocks/>
            </p:cNvSpPr>
            <p:nvPr/>
          </p:nvSpPr>
          <p:spPr bwMode="auto">
            <a:xfrm>
              <a:off x="1863" y="3195"/>
              <a:ext cx="121"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5" name="Line 101"/>
            <p:cNvSpPr>
              <a:spLocks noChangeShapeType="1"/>
            </p:cNvSpPr>
            <p:nvPr/>
          </p:nvSpPr>
          <p:spPr bwMode="auto">
            <a:xfrm>
              <a:off x="1863" y="3186"/>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6" name="Line 102"/>
            <p:cNvSpPr>
              <a:spLocks noChangeShapeType="1"/>
            </p:cNvSpPr>
            <p:nvPr/>
          </p:nvSpPr>
          <p:spPr bwMode="auto">
            <a:xfrm>
              <a:off x="1857" y="3465"/>
              <a:ext cx="13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7" name="Arc 103"/>
            <p:cNvSpPr>
              <a:spLocks/>
            </p:cNvSpPr>
            <p:nvPr/>
          </p:nvSpPr>
          <p:spPr bwMode="auto">
            <a:xfrm rot="35128499">
              <a:off x="1924" y="3143"/>
              <a:ext cx="358"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8" name="Arc 104"/>
            <p:cNvSpPr>
              <a:spLocks/>
            </p:cNvSpPr>
            <p:nvPr/>
          </p:nvSpPr>
          <p:spPr bwMode="auto">
            <a:xfrm rot="2663462" flipH="1" flipV="1">
              <a:off x="1727" y="3198"/>
              <a:ext cx="251"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29" name="Arc 105"/>
            <p:cNvSpPr>
              <a:spLocks/>
            </p:cNvSpPr>
            <p:nvPr/>
          </p:nvSpPr>
          <p:spPr bwMode="auto">
            <a:xfrm rot="2663462">
              <a:off x="1614" y="3207"/>
              <a:ext cx="252" cy="25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0" name="Arc 106"/>
            <p:cNvSpPr>
              <a:spLocks/>
            </p:cNvSpPr>
            <p:nvPr/>
          </p:nvSpPr>
          <p:spPr bwMode="auto">
            <a:xfrm rot="2663462">
              <a:off x="1585" y="3278"/>
              <a:ext cx="100" cy="10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1" name="Arc 107"/>
            <p:cNvSpPr>
              <a:spLocks/>
            </p:cNvSpPr>
            <p:nvPr/>
          </p:nvSpPr>
          <p:spPr bwMode="auto">
            <a:xfrm rot="2663462" flipH="1" flipV="1">
              <a:off x="1679" y="3278"/>
              <a:ext cx="101" cy="10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2" name="Line 108"/>
            <p:cNvSpPr>
              <a:spLocks noChangeShapeType="1"/>
            </p:cNvSpPr>
            <p:nvPr/>
          </p:nvSpPr>
          <p:spPr bwMode="auto">
            <a:xfrm rot="1807332" flipV="1">
              <a:off x="1576" y="2609"/>
              <a:ext cx="3" cy="77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33" name="Freeform 109"/>
            <p:cNvSpPr>
              <a:spLocks/>
            </p:cNvSpPr>
            <p:nvPr/>
          </p:nvSpPr>
          <p:spPr bwMode="auto">
            <a:xfrm rot="-3592668">
              <a:off x="1505" y="3023"/>
              <a:ext cx="56" cy="104"/>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4" name="Line 110"/>
            <p:cNvSpPr>
              <a:spLocks noChangeShapeType="1"/>
            </p:cNvSpPr>
            <p:nvPr/>
          </p:nvSpPr>
          <p:spPr bwMode="auto">
            <a:xfrm rot="-3592668">
              <a:off x="1471" y="3048"/>
              <a:ext cx="48"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5" name="Line 111"/>
            <p:cNvSpPr>
              <a:spLocks noChangeShapeType="1"/>
            </p:cNvSpPr>
            <p:nvPr/>
          </p:nvSpPr>
          <p:spPr bwMode="auto">
            <a:xfrm rot="-3592668">
              <a:off x="1552" y="3095"/>
              <a:ext cx="47"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8" name="Group 112"/>
            <p:cNvGrpSpPr>
              <a:grpSpLocks/>
            </p:cNvGrpSpPr>
            <p:nvPr/>
          </p:nvGrpSpPr>
          <p:grpSpPr bwMode="auto">
            <a:xfrm rot="-3592668">
              <a:off x="1514" y="2555"/>
              <a:ext cx="432" cy="361"/>
              <a:chOff x="4785" y="11039"/>
              <a:chExt cx="829" cy="688"/>
            </a:xfrm>
          </p:grpSpPr>
          <p:sp>
            <p:nvSpPr>
              <p:cNvPr id="1076337" name="Freeform 11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8" name="Line 11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39" name="Line 11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0" name="Line 11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1" name="Arc 11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42" name="Freeform 118"/>
            <p:cNvSpPr>
              <a:spLocks/>
            </p:cNvSpPr>
            <p:nvPr/>
          </p:nvSpPr>
          <p:spPr bwMode="auto">
            <a:xfrm rot="-3592668">
              <a:off x="1155" y="2259"/>
              <a:ext cx="1561" cy="2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3" name="Freeform 119"/>
            <p:cNvSpPr>
              <a:spLocks/>
            </p:cNvSpPr>
            <p:nvPr/>
          </p:nvSpPr>
          <p:spPr bwMode="auto">
            <a:xfrm rot="18007332" flipV="1">
              <a:off x="1249" y="2316"/>
              <a:ext cx="1561" cy="26"/>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4" name="Freeform 120"/>
            <p:cNvSpPr>
              <a:spLocks/>
            </p:cNvSpPr>
            <p:nvPr/>
          </p:nvSpPr>
          <p:spPr bwMode="auto">
            <a:xfrm rot="-929206">
              <a:off x="1516" y="2896"/>
              <a:ext cx="157" cy="154"/>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45" name="Freeform 121"/>
            <p:cNvSpPr>
              <a:spLocks/>
            </p:cNvSpPr>
            <p:nvPr/>
          </p:nvSpPr>
          <p:spPr bwMode="auto">
            <a:xfrm rot="-3592668">
              <a:off x="1306" y="2147"/>
              <a:ext cx="1445" cy="142"/>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46" name="Freeform 122"/>
            <p:cNvSpPr>
              <a:spLocks/>
            </p:cNvSpPr>
            <p:nvPr/>
          </p:nvSpPr>
          <p:spPr bwMode="auto">
            <a:xfrm rot="-3592668">
              <a:off x="1435" y="2879"/>
              <a:ext cx="326" cy="163"/>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7" name="Arc 123"/>
            <p:cNvSpPr>
              <a:spLocks/>
            </p:cNvSpPr>
            <p:nvPr/>
          </p:nvSpPr>
          <p:spPr bwMode="auto">
            <a:xfrm rot="3344830">
              <a:off x="1333" y="2887"/>
              <a:ext cx="207" cy="243"/>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8" name="Arc 124"/>
            <p:cNvSpPr>
              <a:spLocks/>
            </p:cNvSpPr>
            <p:nvPr/>
          </p:nvSpPr>
          <p:spPr bwMode="auto">
            <a:xfrm rot="11069833" flipV="1">
              <a:off x="1534" y="3005"/>
              <a:ext cx="210" cy="24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49" name="Freeform 125"/>
            <p:cNvSpPr>
              <a:spLocks/>
            </p:cNvSpPr>
            <p:nvPr/>
          </p:nvSpPr>
          <p:spPr bwMode="auto">
            <a:xfrm rot="18007332" flipH="1">
              <a:off x="2337" y="1444"/>
              <a:ext cx="118" cy="267"/>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0" name="Line 126"/>
            <p:cNvSpPr>
              <a:spLocks noChangeShapeType="1"/>
            </p:cNvSpPr>
            <p:nvPr/>
          </p:nvSpPr>
          <p:spPr bwMode="auto">
            <a:xfrm rot="18007332" flipH="1">
              <a:off x="2427" y="1380"/>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1" name="Line 127"/>
            <p:cNvSpPr>
              <a:spLocks noChangeShapeType="1"/>
            </p:cNvSpPr>
            <p:nvPr/>
          </p:nvSpPr>
          <p:spPr bwMode="auto">
            <a:xfrm rot="18007332" flipH="1">
              <a:off x="2215" y="1507"/>
              <a:ext cx="130"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2" name="Line 128"/>
            <p:cNvSpPr>
              <a:spLocks noChangeShapeType="1"/>
            </p:cNvSpPr>
            <p:nvPr/>
          </p:nvSpPr>
          <p:spPr bwMode="auto">
            <a:xfrm rot="18007332" flipH="1">
              <a:off x="2446" y="1643"/>
              <a:ext cx="133"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3" name="Arc 129"/>
            <p:cNvSpPr>
              <a:spLocks/>
            </p:cNvSpPr>
            <p:nvPr/>
          </p:nvSpPr>
          <p:spPr bwMode="auto">
            <a:xfrm rot="4478833" flipH="1">
              <a:off x="2123" y="1548"/>
              <a:ext cx="362" cy="367"/>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4" name="Freeform 130"/>
            <p:cNvSpPr>
              <a:spLocks/>
            </p:cNvSpPr>
            <p:nvPr/>
          </p:nvSpPr>
          <p:spPr bwMode="auto">
            <a:xfrm rot="-3592668">
              <a:off x="1596" y="2727"/>
              <a:ext cx="122" cy="2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5" name="Line 131"/>
            <p:cNvSpPr>
              <a:spLocks noChangeShapeType="1"/>
            </p:cNvSpPr>
            <p:nvPr/>
          </p:nvSpPr>
          <p:spPr bwMode="auto">
            <a:xfrm rot="-3592668">
              <a:off x="1625" y="2773"/>
              <a:ext cx="0" cy="287"/>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6" name="Line 132"/>
            <p:cNvSpPr>
              <a:spLocks noChangeShapeType="1"/>
            </p:cNvSpPr>
            <p:nvPr/>
          </p:nvSpPr>
          <p:spPr bwMode="auto">
            <a:xfrm rot="-3592668">
              <a:off x="1474" y="2796"/>
              <a:ext cx="130"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7" name="Line 133"/>
            <p:cNvSpPr>
              <a:spLocks noChangeShapeType="1"/>
            </p:cNvSpPr>
            <p:nvPr/>
          </p:nvSpPr>
          <p:spPr bwMode="auto">
            <a:xfrm rot="-3592668">
              <a:off x="1704" y="2930"/>
              <a:ext cx="137" cy="3"/>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8" name="Arc 134"/>
            <p:cNvSpPr>
              <a:spLocks/>
            </p:cNvSpPr>
            <p:nvPr/>
          </p:nvSpPr>
          <p:spPr bwMode="auto">
            <a:xfrm rot="31535830">
              <a:off x="1567" y="2520"/>
              <a:ext cx="358" cy="370"/>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59" name="Arc 135"/>
            <p:cNvSpPr>
              <a:spLocks/>
            </p:cNvSpPr>
            <p:nvPr/>
          </p:nvSpPr>
          <p:spPr bwMode="auto">
            <a:xfrm rot="-929206" flipH="1" flipV="1">
              <a:off x="1493" y="2795"/>
              <a:ext cx="254"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0" name="Arc 136"/>
            <p:cNvSpPr>
              <a:spLocks/>
            </p:cNvSpPr>
            <p:nvPr/>
          </p:nvSpPr>
          <p:spPr bwMode="auto">
            <a:xfrm rot="-929206">
              <a:off x="1442" y="2896"/>
              <a:ext cx="252" cy="258"/>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1" name="Arc 137"/>
            <p:cNvSpPr>
              <a:spLocks/>
            </p:cNvSpPr>
            <p:nvPr/>
          </p:nvSpPr>
          <p:spPr bwMode="auto">
            <a:xfrm rot="-929206">
              <a:off x="1463" y="3065"/>
              <a:ext cx="98" cy="10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2" name="Arc 138"/>
            <p:cNvSpPr>
              <a:spLocks/>
            </p:cNvSpPr>
            <p:nvPr/>
          </p:nvSpPr>
          <p:spPr bwMode="auto">
            <a:xfrm rot="-929206" flipH="1" flipV="1">
              <a:off x="1508" y="2979"/>
              <a:ext cx="100" cy="10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63" name="Line 139"/>
            <p:cNvSpPr>
              <a:spLocks noChangeShapeType="1"/>
            </p:cNvSpPr>
            <p:nvPr/>
          </p:nvSpPr>
          <p:spPr bwMode="auto">
            <a:xfrm>
              <a:off x="1567" y="3314"/>
              <a:ext cx="0" cy="376"/>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364" name="Line 140"/>
            <p:cNvSpPr>
              <a:spLocks noChangeShapeType="1"/>
            </p:cNvSpPr>
            <p:nvPr/>
          </p:nvSpPr>
          <p:spPr bwMode="auto">
            <a:xfrm rot="7220284">
              <a:off x="1330" y="2894"/>
              <a:ext cx="0" cy="37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9" name="Group 141"/>
            <p:cNvGrpSpPr>
              <a:grpSpLocks/>
            </p:cNvGrpSpPr>
            <p:nvPr/>
          </p:nvGrpSpPr>
          <p:grpSpPr bwMode="auto">
            <a:xfrm rot="7253297">
              <a:off x="1041" y="2886"/>
              <a:ext cx="163" cy="130"/>
              <a:chOff x="5504" y="8144"/>
              <a:chExt cx="291" cy="236"/>
            </a:xfrm>
          </p:grpSpPr>
          <p:sp>
            <p:nvSpPr>
              <p:cNvPr id="1076366" name="Rectangle 14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67" name="Rectangle 14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0" name="Group 144"/>
            <p:cNvGrpSpPr>
              <a:grpSpLocks/>
            </p:cNvGrpSpPr>
            <p:nvPr/>
          </p:nvGrpSpPr>
          <p:grpSpPr bwMode="auto">
            <a:xfrm>
              <a:off x="1484" y="3672"/>
              <a:ext cx="160" cy="130"/>
              <a:chOff x="5504" y="8144"/>
              <a:chExt cx="291" cy="236"/>
            </a:xfrm>
          </p:grpSpPr>
          <p:sp>
            <p:nvSpPr>
              <p:cNvPr id="1076369" name="Rectangle 14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0" name="Rectangle 14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371" name="Rectangle 147"/>
            <p:cNvSpPr>
              <a:spLocks noChangeArrowheads="1"/>
            </p:cNvSpPr>
            <p:nvPr/>
          </p:nvSpPr>
          <p:spPr bwMode="auto">
            <a:xfrm rot="3571960">
              <a:off x="1371" y="3219"/>
              <a:ext cx="33" cy="252"/>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2" name="Rectangle 148"/>
            <p:cNvSpPr>
              <a:spLocks noChangeArrowheads="1"/>
            </p:cNvSpPr>
            <p:nvPr/>
          </p:nvSpPr>
          <p:spPr bwMode="auto">
            <a:xfrm rot="2679310">
              <a:off x="1537" y="3266"/>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3" name="Rectangle 149"/>
            <p:cNvSpPr>
              <a:spLocks noChangeArrowheads="1"/>
            </p:cNvSpPr>
            <p:nvPr/>
          </p:nvSpPr>
          <p:spPr bwMode="auto">
            <a:xfrm rot="-17064441">
              <a:off x="1454" y="3112"/>
              <a:ext cx="27" cy="12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1" name="Group 150"/>
          <p:cNvGrpSpPr>
            <a:grpSpLocks/>
          </p:cNvGrpSpPr>
          <p:nvPr/>
        </p:nvGrpSpPr>
        <p:grpSpPr bwMode="auto">
          <a:xfrm>
            <a:off x="7183438" y="2292336"/>
            <a:ext cx="1531937" cy="1401762"/>
            <a:chOff x="335" y="1710"/>
            <a:chExt cx="2393" cy="2190"/>
          </a:xfrm>
        </p:grpSpPr>
        <p:sp>
          <p:nvSpPr>
            <p:cNvPr id="1076375" name="Oval 151"/>
            <p:cNvSpPr>
              <a:spLocks noChangeArrowheads="1"/>
            </p:cNvSpPr>
            <p:nvPr/>
          </p:nvSpPr>
          <p:spPr bwMode="auto">
            <a:xfrm rot="-28819849">
              <a:off x="1918" y="3088"/>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6" name="Oval 152"/>
            <p:cNvSpPr>
              <a:spLocks noChangeArrowheads="1"/>
            </p:cNvSpPr>
            <p:nvPr/>
          </p:nvSpPr>
          <p:spPr bwMode="auto">
            <a:xfrm rot="7200911">
              <a:off x="1126" y="171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7" name="Oval 153"/>
            <p:cNvSpPr>
              <a:spLocks noChangeArrowheads="1"/>
            </p:cNvSpPr>
            <p:nvPr/>
          </p:nvSpPr>
          <p:spPr bwMode="auto">
            <a:xfrm>
              <a:off x="335" y="3090"/>
              <a:ext cx="809" cy="810"/>
            </a:xfrm>
            <a:prstGeom prst="ellipse">
              <a:avLst/>
            </a:prstGeom>
            <a:solidFill>
              <a:schemeClr val="bg1"/>
            </a:solid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78" name="Rectangle 154"/>
            <p:cNvSpPr>
              <a:spLocks noChangeArrowheads="1"/>
            </p:cNvSpPr>
            <p:nvPr/>
          </p:nvSpPr>
          <p:spPr bwMode="auto">
            <a:xfrm rot="-17064441">
              <a:off x="779" y="3361"/>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79" name="Rectangle 155"/>
            <p:cNvSpPr>
              <a:spLocks noChangeArrowheads="1"/>
            </p:cNvSpPr>
            <p:nvPr/>
          </p:nvSpPr>
          <p:spPr bwMode="auto">
            <a:xfrm rot="2679310">
              <a:off x="832" y="3456"/>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0" name="Rectangle 156"/>
            <p:cNvSpPr>
              <a:spLocks noChangeArrowheads="1"/>
            </p:cNvSpPr>
            <p:nvPr/>
          </p:nvSpPr>
          <p:spPr bwMode="auto">
            <a:xfrm rot="3571960">
              <a:off x="728" y="3427"/>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1" name="Line 157"/>
            <p:cNvSpPr>
              <a:spLocks noChangeShapeType="1"/>
            </p:cNvSpPr>
            <p:nvPr/>
          </p:nvSpPr>
          <p:spPr bwMode="auto">
            <a:xfrm flipV="1">
              <a:off x="435" y="3495"/>
              <a:ext cx="1474"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82" name="Rectangle 158"/>
            <p:cNvSpPr>
              <a:spLocks noChangeArrowheads="1"/>
            </p:cNvSpPr>
            <p:nvPr/>
          </p:nvSpPr>
          <p:spPr bwMode="auto">
            <a:xfrm>
              <a:off x="418" y="3452"/>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383" name="Freeform 159"/>
            <p:cNvSpPr>
              <a:spLocks/>
            </p:cNvSpPr>
            <p:nvPr/>
          </p:nvSpPr>
          <p:spPr bwMode="auto">
            <a:xfrm>
              <a:off x="904" y="3464"/>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4" name="Line 160"/>
            <p:cNvSpPr>
              <a:spLocks noChangeShapeType="1"/>
            </p:cNvSpPr>
            <p:nvPr/>
          </p:nvSpPr>
          <p:spPr bwMode="auto">
            <a:xfrm>
              <a:off x="906" y="3465"/>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5" name="Line 161"/>
            <p:cNvSpPr>
              <a:spLocks noChangeShapeType="1"/>
            </p:cNvSpPr>
            <p:nvPr/>
          </p:nvSpPr>
          <p:spPr bwMode="auto">
            <a:xfrm>
              <a:off x="908" y="352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2" name="Group 162"/>
            <p:cNvGrpSpPr>
              <a:grpSpLocks/>
            </p:cNvGrpSpPr>
            <p:nvPr/>
          </p:nvGrpSpPr>
          <p:grpSpPr bwMode="auto">
            <a:xfrm>
              <a:off x="1032" y="3383"/>
              <a:ext cx="267" cy="224"/>
              <a:chOff x="4785" y="11039"/>
              <a:chExt cx="829" cy="688"/>
            </a:xfrm>
          </p:grpSpPr>
          <p:sp>
            <p:nvSpPr>
              <p:cNvPr id="1076387" name="Freeform 163"/>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8" name="Line 164"/>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89" name="Line 165"/>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0" name="Line 166"/>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1" name="Arc 167"/>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392" name="Freeform 168"/>
            <p:cNvSpPr>
              <a:spLocks/>
            </p:cNvSpPr>
            <p:nvPr/>
          </p:nvSpPr>
          <p:spPr bwMode="auto">
            <a:xfrm>
              <a:off x="993" y="3452"/>
              <a:ext cx="972" cy="19"/>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3" name="Freeform 169"/>
            <p:cNvSpPr>
              <a:spLocks/>
            </p:cNvSpPr>
            <p:nvPr/>
          </p:nvSpPr>
          <p:spPr bwMode="auto">
            <a:xfrm flipV="1">
              <a:off x="993" y="3521"/>
              <a:ext cx="972" cy="18"/>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4" name="Freeform 170"/>
            <p:cNvSpPr>
              <a:spLocks/>
            </p:cNvSpPr>
            <p:nvPr/>
          </p:nvSpPr>
          <p:spPr bwMode="auto">
            <a:xfrm rot="2663462">
              <a:off x="947" y="3449"/>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395" name="Freeform 171"/>
            <p:cNvSpPr>
              <a:spLocks/>
            </p:cNvSpPr>
            <p:nvPr/>
          </p:nvSpPr>
          <p:spPr bwMode="auto">
            <a:xfrm>
              <a:off x="1080" y="3452"/>
              <a:ext cx="902" cy="89"/>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396" name="Freeform 172"/>
            <p:cNvSpPr>
              <a:spLocks/>
            </p:cNvSpPr>
            <p:nvPr/>
          </p:nvSpPr>
          <p:spPr bwMode="auto">
            <a:xfrm>
              <a:off x="900" y="3443"/>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7" name="Arc 173"/>
            <p:cNvSpPr>
              <a:spLocks/>
            </p:cNvSpPr>
            <p:nvPr/>
          </p:nvSpPr>
          <p:spPr bwMode="auto">
            <a:xfrm rot="6937498">
              <a:off x="860"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8" name="Arc 174"/>
            <p:cNvSpPr>
              <a:spLocks/>
            </p:cNvSpPr>
            <p:nvPr/>
          </p:nvSpPr>
          <p:spPr bwMode="auto">
            <a:xfrm rot="14662502" flipV="1">
              <a:off x="861" y="3493"/>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399" name="Freeform 175"/>
            <p:cNvSpPr>
              <a:spLocks/>
            </p:cNvSpPr>
            <p:nvPr/>
          </p:nvSpPr>
          <p:spPr bwMode="auto">
            <a:xfrm>
              <a:off x="1036" y="3411"/>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0" name="Line 176"/>
            <p:cNvSpPr>
              <a:spLocks noChangeShapeType="1"/>
            </p:cNvSpPr>
            <p:nvPr/>
          </p:nvSpPr>
          <p:spPr bwMode="auto">
            <a:xfrm>
              <a:off x="103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1" name="Line 177"/>
            <p:cNvSpPr>
              <a:spLocks noChangeShapeType="1"/>
            </p:cNvSpPr>
            <p:nvPr/>
          </p:nvSpPr>
          <p:spPr bwMode="auto">
            <a:xfrm>
              <a:off x="1032" y="358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2" name="Arc 178"/>
            <p:cNvSpPr>
              <a:spLocks/>
            </p:cNvSpPr>
            <p:nvPr/>
          </p:nvSpPr>
          <p:spPr bwMode="auto">
            <a:xfrm rot="35128499">
              <a:off x="1073" y="3380"/>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3" name="Arc 179"/>
            <p:cNvSpPr>
              <a:spLocks/>
            </p:cNvSpPr>
            <p:nvPr/>
          </p:nvSpPr>
          <p:spPr bwMode="auto">
            <a:xfrm rot="2663462" flipH="1" flipV="1">
              <a:off x="950" y="341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4" name="Arc 180"/>
            <p:cNvSpPr>
              <a:spLocks/>
            </p:cNvSpPr>
            <p:nvPr/>
          </p:nvSpPr>
          <p:spPr bwMode="auto">
            <a:xfrm rot="2663462">
              <a:off x="880" y="3419"/>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5" name="Arc 181"/>
            <p:cNvSpPr>
              <a:spLocks/>
            </p:cNvSpPr>
            <p:nvPr/>
          </p:nvSpPr>
          <p:spPr bwMode="auto">
            <a:xfrm rot="2663462">
              <a:off x="862" y="346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6" name="Arc 182"/>
            <p:cNvSpPr>
              <a:spLocks/>
            </p:cNvSpPr>
            <p:nvPr/>
          </p:nvSpPr>
          <p:spPr bwMode="auto">
            <a:xfrm rot="2663462" flipH="1" flipV="1">
              <a:off x="921" y="3464"/>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7" name="Line 183"/>
            <p:cNvSpPr>
              <a:spLocks noChangeShapeType="1"/>
            </p:cNvSpPr>
            <p:nvPr/>
          </p:nvSpPr>
          <p:spPr bwMode="auto">
            <a:xfrm rot="1807332" flipV="1">
              <a:off x="857" y="3046"/>
              <a:ext cx="1" cy="481"/>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08" name="Freeform 184"/>
            <p:cNvSpPr>
              <a:spLocks/>
            </p:cNvSpPr>
            <p:nvPr/>
          </p:nvSpPr>
          <p:spPr bwMode="auto">
            <a:xfrm rot="-3592668">
              <a:off x="813" y="3304"/>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09" name="Line 185"/>
            <p:cNvSpPr>
              <a:spLocks noChangeShapeType="1"/>
            </p:cNvSpPr>
            <p:nvPr/>
          </p:nvSpPr>
          <p:spPr bwMode="auto">
            <a:xfrm rot="-3592668">
              <a:off x="791" y="3320"/>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0" name="Line 186"/>
            <p:cNvSpPr>
              <a:spLocks noChangeShapeType="1"/>
            </p:cNvSpPr>
            <p:nvPr/>
          </p:nvSpPr>
          <p:spPr bwMode="auto">
            <a:xfrm rot="-3592668">
              <a:off x="842" y="334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3" name="Group 187"/>
            <p:cNvGrpSpPr>
              <a:grpSpLocks/>
            </p:cNvGrpSpPr>
            <p:nvPr/>
          </p:nvGrpSpPr>
          <p:grpSpPr bwMode="auto">
            <a:xfrm rot="-3592668">
              <a:off x="817" y="3012"/>
              <a:ext cx="270" cy="226"/>
              <a:chOff x="4785" y="11039"/>
              <a:chExt cx="829" cy="688"/>
            </a:xfrm>
          </p:grpSpPr>
          <p:sp>
            <p:nvSpPr>
              <p:cNvPr id="1076412" name="Freeform 188"/>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3" name="Line 189"/>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4" name="Line 190"/>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5" name="Line 191"/>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16" name="Arc 192"/>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17" name="Freeform 193"/>
            <p:cNvSpPr>
              <a:spLocks/>
            </p:cNvSpPr>
            <p:nvPr/>
          </p:nvSpPr>
          <p:spPr bwMode="auto">
            <a:xfrm rot="-3592668">
              <a:off x="593" y="2827"/>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8" name="Freeform 194"/>
            <p:cNvSpPr>
              <a:spLocks/>
            </p:cNvSpPr>
            <p:nvPr/>
          </p:nvSpPr>
          <p:spPr bwMode="auto">
            <a:xfrm rot="18007332" flipV="1">
              <a:off x="652" y="2862"/>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19" name="Freeform 195"/>
            <p:cNvSpPr>
              <a:spLocks/>
            </p:cNvSpPr>
            <p:nvPr/>
          </p:nvSpPr>
          <p:spPr bwMode="auto">
            <a:xfrm rot="-929206">
              <a:off x="819" y="3225"/>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0" name="Freeform 196"/>
            <p:cNvSpPr>
              <a:spLocks/>
            </p:cNvSpPr>
            <p:nvPr/>
          </p:nvSpPr>
          <p:spPr bwMode="auto">
            <a:xfrm rot="-3592668">
              <a:off x="687" y="2758"/>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21" name="Freeform 197"/>
            <p:cNvSpPr>
              <a:spLocks/>
            </p:cNvSpPr>
            <p:nvPr/>
          </p:nvSpPr>
          <p:spPr bwMode="auto">
            <a:xfrm rot="-3592668">
              <a:off x="768" y="321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2" name="Arc 198"/>
            <p:cNvSpPr>
              <a:spLocks/>
            </p:cNvSpPr>
            <p:nvPr/>
          </p:nvSpPr>
          <p:spPr bwMode="auto">
            <a:xfrm rot="3344830">
              <a:off x="704" y="3219"/>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3" name="Arc 199"/>
            <p:cNvSpPr>
              <a:spLocks/>
            </p:cNvSpPr>
            <p:nvPr/>
          </p:nvSpPr>
          <p:spPr bwMode="auto">
            <a:xfrm rot="11069833" flipV="1">
              <a:off x="830" y="3293"/>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24" name="Freeform 200"/>
            <p:cNvSpPr>
              <a:spLocks/>
            </p:cNvSpPr>
            <p:nvPr/>
          </p:nvSpPr>
          <p:spPr bwMode="auto">
            <a:xfrm rot="-3592668">
              <a:off x="868" y="3119"/>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5" name="Line 201"/>
            <p:cNvSpPr>
              <a:spLocks noChangeShapeType="1"/>
            </p:cNvSpPr>
            <p:nvPr/>
          </p:nvSpPr>
          <p:spPr bwMode="auto">
            <a:xfrm rot="-3592668">
              <a:off x="887" y="3148"/>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6" name="Line 202"/>
            <p:cNvSpPr>
              <a:spLocks noChangeShapeType="1"/>
            </p:cNvSpPr>
            <p:nvPr/>
          </p:nvSpPr>
          <p:spPr bwMode="auto">
            <a:xfrm rot="-3592668">
              <a:off x="792" y="3163"/>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7" name="Line 203"/>
            <p:cNvSpPr>
              <a:spLocks noChangeShapeType="1"/>
            </p:cNvSpPr>
            <p:nvPr/>
          </p:nvSpPr>
          <p:spPr bwMode="auto">
            <a:xfrm rot="-3592668">
              <a:off x="936" y="3246"/>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8" name="Arc 204"/>
            <p:cNvSpPr>
              <a:spLocks/>
            </p:cNvSpPr>
            <p:nvPr/>
          </p:nvSpPr>
          <p:spPr bwMode="auto">
            <a:xfrm rot="31535830">
              <a:off x="851" y="2990"/>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29" name="Arc 205"/>
            <p:cNvSpPr>
              <a:spLocks/>
            </p:cNvSpPr>
            <p:nvPr/>
          </p:nvSpPr>
          <p:spPr bwMode="auto">
            <a:xfrm rot="-929206" flipH="1" flipV="1">
              <a:off x="805" y="3162"/>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0" name="Arc 206"/>
            <p:cNvSpPr>
              <a:spLocks/>
            </p:cNvSpPr>
            <p:nvPr/>
          </p:nvSpPr>
          <p:spPr bwMode="auto">
            <a:xfrm rot="-929206">
              <a:off x="773" y="3225"/>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1" name="Arc 207"/>
            <p:cNvSpPr>
              <a:spLocks/>
            </p:cNvSpPr>
            <p:nvPr/>
          </p:nvSpPr>
          <p:spPr bwMode="auto">
            <a:xfrm rot="-929206">
              <a:off x="786" y="3331"/>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2" name="Arc 208"/>
            <p:cNvSpPr>
              <a:spLocks/>
            </p:cNvSpPr>
            <p:nvPr/>
          </p:nvSpPr>
          <p:spPr bwMode="auto">
            <a:xfrm rot="-929206" flipH="1" flipV="1">
              <a:off x="814" y="327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33" name="Line 209"/>
            <p:cNvSpPr>
              <a:spLocks noChangeShapeType="1"/>
            </p:cNvSpPr>
            <p:nvPr/>
          </p:nvSpPr>
          <p:spPr bwMode="auto">
            <a:xfrm>
              <a:off x="851" y="3486"/>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34" name="Line 210"/>
            <p:cNvSpPr>
              <a:spLocks noChangeShapeType="1"/>
            </p:cNvSpPr>
            <p:nvPr/>
          </p:nvSpPr>
          <p:spPr bwMode="auto">
            <a:xfrm rot="7220284">
              <a:off x="703" y="3224"/>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4" name="Group 211"/>
            <p:cNvGrpSpPr>
              <a:grpSpLocks/>
            </p:cNvGrpSpPr>
            <p:nvPr/>
          </p:nvGrpSpPr>
          <p:grpSpPr bwMode="auto">
            <a:xfrm rot="7253297">
              <a:off x="523" y="3218"/>
              <a:ext cx="102" cy="81"/>
              <a:chOff x="5504" y="8144"/>
              <a:chExt cx="291" cy="236"/>
            </a:xfrm>
          </p:grpSpPr>
          <p:sp>
            <p:nvSpPr>
              <p:cNvPr id="1076436" name="Rectangle 212"/>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37" name="Rectangle 213"/>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5" name="Group 214"/>
            <p:cNvGrpSpPr>
              <a:grpSpLocks/>
            </p:cNvGrpSpPr>
            <p:nvPr/>
          </p:nvGrpSpPr>
          <p:grpSpPr bwMode="auto">
            <a:xfrm>
              <a:off x="799" y="3710"/>
              <a:ext cx="99" cy="80"/>
              <a:chOff x="5504" y="8144"/>
              <a:chExt cx="291" cy="236"/>
            </a:xfrm>
          </p:grpSpPr>
          <p:sp>
            <p:nvSpPr>
              <p:cNvPr id="1076439" name="Rectangle 21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0" name="Rectangle 21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441" name="Rectangle 217"/>
            <p:cNvSpPr>
              <a:spLocks noChangeArrowheads="1"/>
            </p:cNvSpPr>
            <p:nvPr/>
          </p:nvSpPr>
          <p:spPr bwMode="auto">
            <a:xfrm rot="3571960">
              <a:off x="728" y="3427"/>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2" name="Rectangle 218"/>
            <p:cNvSpPr>
              <a:spLocks noChangeArrowheads="1"/>
            </p:cNvSpPr>
            <p:nvPr/>
          </p:nvSpPr>
          <p:spPr bwMode="auto">
            <a:xfrm rot="2679310">
              <a:off x="832" y="3456"/>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3" name="Rectangle 219"/>
            <p:cNvSpPr>
              <a:spLocks noChangeArrowheads="1"/>
            </p:cNvSpPr>
            <p:nvPr/>
          </p:nvSpPr>
          <p:spPr bwMode="auto">
            <a:xfrm rot="-17064441">
              <a:off x="780" y="3360"/>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4" name="Freeform 220"/>
            <p:cNvSpPr>
              <a:spLocks/>
            </p:cNvSpPr>
            <p:nvPr/>
          </p:nvSpPr>
          <p:spPr bwMode="auto">
            <a:xfrm rot="3608242">
              <a:off x="1443" y="2731"/>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5" name="Freeform 221"/>
            <p:cNvSpPr>
              <a:spLocks/>
            </p:cNvSpPr>
            <p:nvPr/>
          </p:nvSpPr>
          <p:spPr bwMode="auto">
            <a:xfrm rot="3608242" flipV="1">
              <a:off x="1383" y="2765"/>
              <a:ext cx="975" cy="17"/>
            </a:xfrm>
            <a:custGeom>
              <a:avLst/>
              <a:gdLst/>
              <a:ahLst/>
              <a:cxnLst>
                <a:cxn ang="0">
                  <a:pos x="0" y="0"/>
                </a:cxn>
                <a:cxn ang="0">
                  <a:pos x="240" y="27"/>
                </a:cxn>
                <a:cxn ang="0">
                  <a:pos x="549" y="51"/>
                </a:cxn>
                <a:cxn ang="0">
                  <a:pos x="804" y="57"/>
                </a:cxn>
                <a:cxn ang="0">
                  <a:pos x="1044" y="57"/>
                </a:cxn>
                <a:cxn ang="0">
                  <a:pos x="1290" y="51"/>
                </a:cxn>
                <a:cxn ang="0">
                  <a:pos x="1539" y="39"/>
                </a:cxn>
                <a:cxn ang="0">
                  <a:pos x="1737" y="18"/>
                </a:cxn>
                <a:cxn ang="0">
                  <a:pos x="1884" y="6"/>
                </a:cxn>
              </a:cxnLst>
              <a:rect l="0" t="0" r="r" b="b"/>
              <a:pathLst>
                <a:path w="1884" h="58">
                  <a:moveTo>
                    <a:pt x="0" y="0"/>
                  </a:moveTo>
                  <a:cubicBezTo>
                    <a:pt x="74" y="9"/>
                    <a:pt x="149" y="19"/>
                    <a:pt x="240" y="27"/>
                  </a:cubicBezTo>
                  <a:cubicBezTo>
                    <a:pt x="331" y="35"/>
                    <a:pt x="455" y="46"/>
                    <a:pt x="549" y="51"/>
                  </a:cubicBezTo>
                  <a:cubicBezTo>
                    <a:pt x="643" y="56"/>
                    <a:pt x="722" y="56"/>
                    <a:pt x="804" y="57"/>
                  </a:cubicBezTo>
                  <a:cubicBezTo>
                    <a:pt x="886" y="58"/>
                    <a:pt x="963" y="58"/>
                    <a:pt x="1044" y="57"/>
                  </a:cubicBezTo>
                  <a:cubicBezTo>
                    <a:pt x="1125" y="56"/>
                    <a:pt x="1208" y="54"/>
                    <a:pt x="1290" y="51"/>
                  </a:cubicBezTo>
                  <a:cubicBezTo>
                    <a:pt x="1372" y="48"/>
                    <a:pt x="1465" y="44"/>
                    <a:pt x="1539" y="39"/>
                  </a:cubicBezTo>
                  <a:cubicBezTo>
                    <a:pt x="1613" y="34"/>
                    <a:pt x="1680" y="23"/>
                    <a:pt x="1737" y="18"/>
                  </a:cubicBezTo>
                  <a:cubicBezTo>
                    <a:pt x="1794" y="13"/>
                    <a:pt x="1839" y="9"/>
                    <a:pt x="1884" y="6"/>
                  </a:cubicBezTo>
                </a:path>
              </a:pathLst>
            </a:custGeom>
            <a:no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6" name="Freeform 222"/>
            <p:cNvSpPr>
              <a:spLocks/>
            </p:cNvSpPr>
            <p:nvPr/>
          </p:nvSpPr>
          <p:spPr bwMode="auto">
            <a:xfrm rot="3608242">
              <a:off x="1479" y="2763"/>
              <a:ext cx="903" cy="88"/>
            </a:xfrm>
            <a:custGeom>
              <a:avLst/>
              <a:gdLst/>
              <a:ahLst/>
              <a:cxnLst>
                <a:cxn ang="0">
                  <a:pos x="45" y="30"/>
                </a:cxn>
                <a:cxn ang="0">
                  <a:pos x="30" y="171"/>
                </a:cxn>
                <a:cxn ang="0">
                  <a:pos x="45" y="327"/>
                </a:cxn>
                <a:cxn ang="0">
                  <a:pos x="126" y="315"/>
                </a:cxn>
                <a:cxn ang="0">
                  <a:pos x="735" y="303"/>
                </a:cxn>
                <a:cxn ang="0">
                  <a:pos x="1605" y="279"/>
                </a:cxn>
                <a:cxn ang="0">
                  <a:pos x="2607" y="300"/>
                </a:cxn>
                <a:cxn ang="0">
                  <a:pos x="3330" y="333"/>
                </a:cxn>
                <a:cxn ang="0">
                  <a:pos x="3648" y="351"/>
                </a:cxn>
                <a:cxn ang="0">
                  <a:pos x="3672" y="249"/>
                </a:cxn>
                <a:cxn ang="0">
                  <a:pos x="3672" y="171"/>
                </a:cxn>
                <a:cxn ang="0">
                  <a:pos x="3690" y="36"/>
                </a:cxn>
                <a:cxn ang="0">
                  <a:pos x="3660" y="12"/>
                </a:cxn>
                <a:cxn ang="0">
                  <a:pos x="3594" y="6"/>
                </a:cxn>
                <a:cxn ang="0">
                  <a:pos x="2991" y="51"/>
                </a:cxn>
                <a:cxn ang="0">
                  <a:pos x="1911" y="75"/>
                </a:cxn>
                <a:cxn ang="0">
                  <a:pos x="1065" y="78"/>
                </a:cxn>
                <a:cxn ang="0">
                  <a:pos x="303" y="51"/>
                </a:cxn>
                <a:cxn ang="0">
                  <a:pos x="45" y="30"/>
                </a:cxn>
              </a:cxnLst>
              <a:rect l="0" t="0" r="r" b="b"/>
              <a:pathLst>
                <a:path w="3705" h="365">
                  <a:moveTo>
                    <a:pt x="45" y="30"/>
                  </a:moveTo>
                  <a:cubicBezTo>
                    <a:pt x="0" y="50"/>
                    <a:pt x="30" y="122"/>
                    <a:pt x="30" y="171"/>
                  </a:cubicBezTo>
                  <a:cubicBezTo>
                    <a:pt x="30" y="220"/>
                    <a:pt x="29" y="303"/>
                    <a:pt x="45" y="327"/>
                  </a:cubicBezTo>
                  <a:cubicBezTo>
                    <a:pt x="61" y="351"/>
                    <a:pt x="11" y="319"/>
                    <a:pt x="126" y="315"/>
                  </a:cubicBezTo>
                  <a:cubicBezTo>
                    <a:pt x="241" y="311"/>
                    <a:pt x="489" y="309"/>
                    <a:pt x="735" y="303"/>
                  </a:cubicBezTo>
                  <a:cubicBezTo>
                    <a:pt x="981" y="297"/>
                    <a:pt x="1293" y="279"/>
                    <a:pt x="1605" y="279"/>
                  </a:cubicBezTo>
                  <a:cubicBezTo>
                    <a:pt x="1917" y="279"/>
                    <a:pt x="2320" y="291"/>
                    <a:pt x="2607" y="300"/>
                  </a:cubicBezTo>
                  <a:cubicBezTo>
                    <a:pt x="2894" y="309"/>
                    <a:pt x="3157" y="325"/>
                    <a:pt x="3330" y="333"/>
                  </a:cubicBezTo>
                  <a:cubicBezTo>
                    <a:pt x="3503" y="341"/>
                    <a:pt x="3591" y="365"/>
                    <a:pt x="3648" y="351"/>
                  </a:cubicBezTo>
                  <a:cubicBezTo>
                    <a:pt x="3705" y="337"/>
                    <a:pt x="3668" y="279"/>
                    <a:pt x="3672" y="249"/>
                  </a:cubicBezTo>
                  <a:cubicBezTo>
                    <a:pt x="3676" y="219"/>
                    <a:pt x="3669" y="207"/>
                    <a:pt x="3672" y="171"/>
                  </a:cubicBezTo>
                  <a:cubicBezTo>
                    <a:pt x="3675" y="135"/>
                    <a:pt x="3692" y="62"/>
                    <a:pt x="3690" y="36"/>
                  </a:cubicBezTo>
                  <a:cubicBezTo>
                    <a:pt x="3688" y="10"/>
                    <a:pt x="3676" y="17"/>
                    <a:pt x="3660" y="12"/>
                  </a:cubicBezTo>
                  <a:cubicBezTo>
                    <a:pt x="3644" y="7"/>
                    <a:pt x="3705" y="0"/>
                    <a:pt x="3594" y="6"/>
                  </a:cubicBezTo>
                  <a:cubicBezTo>
                    <a:pt x="3483" y="12"/>
                    <a:pt x="3271" y="40"/>
                    <a:pt x="2991" y="51"/>
                  </a:cubicBezTo>
                  <a:cubicBezTo>
                    <a:pt x="2711" y="62"/>
                    <a:pt x="2232" y="71"/>
                    <a:pt x="1911" y="75"/>
                  </a:cubicBezTo>
                  <a:cubicBezTo>
                    <a:pt x="1590" y="79"/>
                    <a:pt x="1333" y="82"/>
                    <a:pt x="1065" y="78"/>
                  </a:cubicBezTo>
                  <a:cubicBezTo>
                    <a:pt x="797" y="74"/>
                    <a:pt x="473" y="59"/>
                    <a:pt x="303" y="51"/>
                  </a:cubicBezTo>
                  <a:cubicBezTo>
                    <a:pt x="133" y="43"/>
                    <a:pt x="90" y="10"/>
                    <a:pt x="45" y="30"/>
                  </a:cubicBezTo>
                  <a:close/>
                </a:path>
              </a:pathLst>
            </a:custGeom>
            <a:solidFill>
              <a:srgbClr val="339933"/>
            </a:solidFill>
            <a:ln w="12700" cmpd="sng">
              <a:solidFill>
                <a:srgbClr val="339933"/>
              </a:solidFill>
              <a:round/>
              <a:headEnd/>
              <a:tailEnd/>
            </a:ln>
          </p:spPr>
          <p:txBody>
            <a:bodyPr lIns="74295" tIns="8890" rIns="74295" bIns="8890"/>
            <a:lstStyle/>
            <a:p>
              <a:endParaRPr lang="ja-JP" altLang="en-US" dirty="0">
                <a:ea typeface="HGP創英角ｺﾞｼｯｸUB" pitchFamily="50" charset="-128"/>
              </a:endParaRPr>
            </a:p>
          </p:txBody>
        </p:sp>
        <p:sp>
          <p:nvSpPr>
            <p:cNvPr id="1076447" name="Rectangle 223"/>
            <p:cNvSpPr>
              <a:spLocks noChangeArrowheads="1"/>
            </p:cNvSpPr>
            <p:nvPr/>
          </p:nvSpPr>
          <p:spPr bwMode="auto">
            <a:xfrm rot="-9863530">
              <a:off x="1578" y="2165"/>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8" name="Rectangle 224"/>
            <p:cNvSpPr>
              <a:spLocks noChangeArrowheads="1"/>
            </p:cNvSpPr>
            <p:nvPr/>
          </p:nvSpPr>
          <p:spPr bwMode="auto">
            <a:xfrm rot="9880221">
              <a:off x="1470" y="2162"/>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49" name="Rectangle 225"/>
            <p:cNvSpPr>
              <a:spLocks noChangeArrowheads="1"/>
            </p:cNvSpPr>
            <p:nvPr/>
          </p:nvSpPr>
          <p:spPr bwMode="auto">
            <a:xfrm rot="10772871">
              <a:off x="1511" y="2030"/>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0" name="Line 226"/>
            <p:cNvSpPr>
              <a:spLocks noChangeShapeType="1"/>
            </p:cNvSpPr>
            <p:nvPr/>
          </p:nvSpPr>
          <p:spPr bwMode="auto">
            <a:xfrm rot="7200911" flipV="1">
              <a:off x="1254" y="2099"/>
              <a:ext cx="571"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51" name="Rectangle 227"/>
            <p:cNvSpPr>
              <a:spLocks noChangeArrowheads="1"/>
            </p:cNvSpPr>
            <p:nvPr/>
          </p:nvSpPr>
          <p:spPr bwMode="auto">
            <a:xfrm rot="7200911">
              <a:off x="1573" y="1864"/>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452" name="Freeform 228"/>
            <p:cNvSpPr>
              <a:spLocks/>
            </p:cNvSpPr>
            <p:nvPr/>
          </p:nvSpPr>
          <p:spPr bwMode="auto">
            <a:xfrm rot="7200911">
              <a:off x="1421" y="2240"/>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3" name="Line 229"/>
            <p:cNvSpPr>
              <a:spLocks noChangeShapeType="1"/>
            </p:cNvSpPr>
            <p:nvPr/>
          </p:nvSpPr>
          <p:spPr bwMode="auto">
            <a:xfrm rot="7200911">
              <a:off x="1449" y="2286"/>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4" name="Line 230"/>
            <p:cNvSpPr>
              <a:spLocks noChangeShapeType="1"/>
            </p:cNvSpPr>
            <p:nvPr/>
          </p:nvSpPr>
          <p:spPr bwMode="auto">
            <a:xfrm rot="7200911">
              <a:off x="1398" y="2259"/>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6" name="Group 231"/>
            <p:cNvGrpSpPr>
              <a:grpSpLocks/>
            </p:cNvGrpSpPr>
            <p:nvPr/>
          </p:nvGrpSpPr>
          <p:grpSpPr bwMode="auto">
            <a:xfrm rot="7200911">
              <a:off x="1184" y="2372"/>
              <a:ext cx="267" cy="224"/>
              <a:chOff x="4785" y="11039"/>
              <a:chExt cx="829" cy="688"/>
            </a:xfrm>
          </p:grpSpPr>
          <p:sp>
            <p:nvSpPr>
              <p:cNvPr id="1076456" name="Freeform 23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7" name="Line 23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8" name="Line 23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59" name="Line 23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0" name="Arc 23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61" name="Freeform 237"/>
            <p:cNvSpPr>
              <a:spLocks/>
            </p:cNvSpPr>
            <p:nvPr/>
          </p:nvSpPr>
          <p:spPr bwMode="auto">
            <a:xfrm rot="9864373">
              <a:off x="1353" y="2287"/>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2" name="Freeform 238"/>
            <p:cNvSpPr>
              <a:spLocks/>
            </p:cNvSpPr>
            <p:nvPr/>
          </p:nvSpPr>
          <p:spPr bwMode="auto">
            <a:xfrm rot="7200911">
              <a:off x="1299" y="2292"/>
              <a:ext cx="204"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3" name="Arc 239"/>
            <p:cNvSpPr>
              <a:spLocks/>
            </p:cNvSpPr>
            <p:nvPr/>
          </p:nvSpPr>
          <p:spPr bwMode="auto">
            <a:xfrm rot="14138409">
              <a:off x="1435" y="2238"/>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4" name="Arc 240"/>
            <p:cNvSpPr>
              <a:spLocks/>
            </p:cNvSpPr>
            <p:nvPr/>
          </p:nvSpPr>
          <p:spPr bwMode="auto">
            <a:xfrm rot="263413" flipV="1">
              <a:off x="1310" y="2165"/>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65" name="Freeform 241"/>
            <p:cNvSpPr>
              <a:spLocks/>
            </p:cNvSpPr>
            <p:nvPr/>
          </p:nvSpPr>
          <p:spPr bwMode="auto">
            <a:xfrm rot="7200911">
              <a:off x="1325" y="23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6" name="Line 242"/>
            <p:cNvSpPr>
              <a:spLocks noChangeShapeType="1"/>
            </p:cNvSpPr>
            <p:nvPr/>
          </p:nvSpPr>
          <p:spPr bwMode="auto">
            <a:xfrm rot="7200911">
              <a:off x="1382"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7" name="Line 243"/>
            <p:cNvSpPr>
              <a:spLocks noChangeShapeType="1"/>
            </p:cNvSpPr>
            <p:nvPr/>
          </p:nvSpPr>
          <p:spPr bwMode="auto">
            <a:xfrm rot="7200911">
              <a:off x="1247" y="23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8" name="Arc 244"/>
            <p:cNvSpPr>
              <a:spLocks/>
            </p:cNvSpPr>
            <p:nvPr/>
          </p:nvSpPr>
          <p:spPr bwMode="auto">
            <a:xfrm rot="42329410">
              <a:off x="1196" y="2386"/>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69" name="Arc 245"/>
            <p:cNvSpPr>
              <a:spLocks/>
            </p:cNvSpPr>
            <p:nvPr/>
          </p:nvSpPr>
          <p:spPr bwMode="auto">
            <a:xfrm rot="9864373" flipH="1" flipV="1">
              <a:off x="1308" y="2285"/>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0" name="Arc 246"/>
            <p:cNvSpPr>
              <a:spLocks/>
            </p:cNvSpPr>
            <p:nvPr/>
          </p:nvSpPr>
          <p:spPr bwMode="auto">
            <a:xfrm rot="9864373">
              <a:off x="1339" y="2223"/>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1" name="Arc 247"/>
            <p:cNvSpPr>
              <a:spLocks/>
            </p:cNvSpPr>
            <p:nvPr/>
          </p:nvSpPr>
          <p:spPr bwMode="auto">
            <a:xfrm rot="9864373">
              <a:off x="1422" y="2214"/>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2" name="Arc 248"/>
            <p:cNvSpPr>
              <a:spLocks/>
            </p:cNvSpPr>
            <p:nvPr/>
          </p:nvSpPr>
          <p:spPr bwMode="auto">
            <a:xfrm rot="9864373" flipH="1" flipV="1">
              <a:off x="1391" y="2267"/>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3" name="Line 249"/>
            <p:cNvSpPr>
              <a:spLocks noChangeShapeType="1"/>
            </p:cNvSpPr>
            <p:nvPr/>
          </p:nvSpPr>
          <p:spPr bwMode="auto">
            <a:xfrm rot="9008242" flipV="1">
              <a:off x="1611" y="2090"/>
              <a:ext cx="1" cy="323"/>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74" name="Freeform 250"/>
            <p:cNvSpPr>
              <a:spLocks/>
            </p:cNvSpPr>
            <p:nvPr/>
          </p:nvSpPr>
          <p:spPr bwMode="auto">
            <a:xfrm rot="3608242">
              <a:off x="1606" y="2239"/>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5" name="Line 251"/>
            <p:cNvSpPr>
              <a:spLocks noChangeShapeType="1"/>
            </p:cNvSpPr>
            <p:nvPr/>
          </p:nvSpPr>
          <p:spPr bwMode="auto">
            <a:xfrm rot="3608242">
              <a:off x="1633" y="2258"/>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6" name="Line 252"/>
            <p:cNvSpPr>
              <a:spLocks noChangeShapeType="1"/>
            </p:cNvSpPr>
            <p:nvPr/>
          </p:nvSpPr>
          <p:spPr bwMode="auto">
            <a:xfrm rot="3608242">
              <a:off x="1584" y="229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17" name="Group 253"/>
            <p:cNvGrpSpPr>
              <a:grpSpLocks/>
            </p:cNvGrpSpPr>
            <p:nvPr/>
          </p:nvGrpSpPr>
          <p:grpSpPr bwMode="auto">
            <a:xfrm rot="3608242">
              <a:off x="1610" y="2371"/>
              <a:ext cx="270" cy="226"/>
              <a:chOff x="4785" y="11039"/>
              <a:chExt cx="829" cy="688"/>
            </a:xfrm>
          </p:grpSpPr>
          <p:sp>
            <p:nvSpPr>
              <p:cNvPr id="1076478" name="Freeform 25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79" name="Line 25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0" name="Line 25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1" name="Line 25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2" name="Arc 25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483" name="Freeform 259"/>
            <p:cNvSpPr>
              <a:spLocks/>
            </p:cNvSpPr>
            <p:nvPr/>
          </p:nvSpPr>
          <p:spPr bwMode="auto">
            <a:xfrm rot="6271705">
              <a:off x="1610" y="2289"/>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4" name="Freeform 260"/>
            <p:cNvSpPr>
              <a:spLocks/>
            </p:cNvSpPr>
            <p:nvPr/>
          </p:nvSpPr>
          <p:spPr bwMode="auto">
            <a:xfrm rot="3608242">
              <a:off x="1562" y="2291"/>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5" name="Arc 261"/>
            <p:cNvSpPr>
              <a:spLocks/>
            </p:cNvSpPr>
            <p:nvPr/>
          </p:nvSpPr>
          <p:spPr bwMode="auto">
            <a:xfrm rot="10545741">
              <a:off x="1624" y="2164"/>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6" name="Arc 262"/>
            <p:cNvSpPr>
              <a:spLocks/>
            </p:cNvSpPr>
            <p:nvPr/>
          </p:nvSpPr>
          <p:spPr bwMode="auto">
            <a:xfrm rot="18270744" flipV="1">
              <a:off x="1497" y="2239"/>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487" name="Freeform 263"/>
            <p:cNvSpPr>
              <a:spLocks/>
            </p:cNvSpPr>
            <p:nvPr/>
          </p:nvSpPr>
          <p:spPr bwMode="auto">
            <a:xfrm rot="3608242">
              <a:off x="1660" y="2320"/>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8" name="Line 264"/>
            <p:cNvSpPr>
              <a:spLocks noChangeShapeType="1"/>
            </p:cNvSpPr>
            <p:nvPr/>
          </p:nvSpPr>
          <p:spPr bwMode="auto">
            <a:xfrm rot="3608242">
              <a:off x="1680" y="2281"/>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89" name="Line 265"/>
            <p:cNvSpPr>
              <a:spLocks noChangeShapeType="1"/>
            </p:cNvSpPr>
            <p:nvPr/>
          </p:nvSpPr>
          <p:spPr bwMode="auto">
            <a:xfrm rot="3608242">
              <a:off x="1730" y="2360"/>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0" name="Line 266"/>
            <p:cNvSpPr>
              <a:spLocks noChangeShapeType="1"/>
            </p:cNvSpPr>
            <p:nvPr/>
          </p:nvSpPr>
          <p:spPr bwMode="auto">
            <a:xfrm rot="3608242">
              <a:off x="1583" y="2445"/>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1" name="Arc 267"/>
            <p:cNvSpPr>
              <a:spLocks/>
            </p:cNvSpPr>
            <p:nvPr/>
          </p:nvSpPr>
          <p:spPr bwMode="auto">
            <a:xfrm rot="38736742">
              <a:off x="1644" y="2387"/>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2" name="Arc 268"/>
            <p:cNvSpPr>
              <a:spLocks/>
            </p:cNvSpPr>
            <p:nvPr/>
          </p:nvSpPr>
          <p:spPr bwMode="auto">
            <a:xfrm rot="6271705" flipH="1" flipV="1">
              <a:off x="1598" y="228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3" name="Arc 269"/>
            <p:cNvSpPr>
              <a:spLocks/>
            </p:cNvSpPr>
            <p:nvPr/>
          </p:nvSpPr>
          <p:spPr bwMode="auto">
            <a:xfrm rot="6271705">
              <a:off x="1559" y="2226"/>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4" name="Arc 270"/>
            <p:cNvSpPr>
              <a:spLocks/>
            </p:cNvSpPr>
            <p:nvPr/>
          </p:nvSpPr>
          <p:spPr bwMode="auto">
            <a:xfrm rot="6271705">
              <a:off x="1576" y="2217"/>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5" name="Arc 271"/>
            <p:cNvSpPr>
              <a:spLocks/>
            </p:cNvSpPr>
            <p:nvPr/>
          </p:nvSpPr>
          <p:spPr bwMode="auto">
            <a:xfrm rot="6271705" flipH="1" flipV="1">
              <a:off x="1608" y="2267"/>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496" name="Line 272"/>
            <p:cNvSpPr>
              <a:spLocks noChangeShapeType="1"/>
            </p:cNvSpPr>
            <p:nvPr/>
          </p:nvSpPr>
          <p:spPr bwMode="auto">
            <a:xfrm rot="7200911">
              <a:off x="1381" y="2039"/>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497" name="Line 273"/>
            <p:cNvSpPr>
              <a:spLocks noChangeShapeType="1"/>
            </p:cNvSpPr>
            <p:nvPr/>
          </p:nvSpPr>
          <p:spPr bwMode="auto">
            <a:xfrm rot="14421194">
              <a:off x="1683" y="2045"/>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18" name="Group 274"/>
            <p:cNvGrpSpPr>
              <a:grpSpLocks/>
            </p:cNvGrpSpPr>
            <p:nvPr/>
          </p:nvGrpSpPr>
          <p:grpSpPr bwMode="auto">
            <a:xfrm rot="14454207">
              <a:off x="1767" y="2049"/>
              <a:ext cx="102" cy="81"/>
              <a:chOff x="5504" y="8144"/>
              <a:chExt cx="291" cy="236"/>
            </a:xfrm>
          </p:grpSpPr>
          <p:sp>
            <p:nvSpPr>
              <p:cNvPr id="1076499" name="Rectangle 27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0" name="Rectangle 27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19" name="Group 277"/>
            <p:cNvGrpSpPr>
              <a:grpSpLocks/>
            </p:cNvGrpSpPr>
            <p:nvPr/>
          </p:nvGrpSpPr>
          <p:grpSpPr bwMode="auto">
            <a:xfrm rot="7200911">
              <a:off x="1205" y="2042"/>
              <a:ext cx="99" cy="80"/>
              <a:chOff x="5504" y="8144"/>
              <a:chExt cx="291" cy="236"/>
            </a:xfrm>
          </p:grpSpPr>
          <p:sp>
            <p:nvSpPr>
              <p:cNvPr id="1076502" name="Rectangle 27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3" name="Rectangle 27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04" name="Rectangle 280"/>
            <p:cNvSpPr>
              <a:spLocks noChangeArrowheads="1"/>
            </p:cNvSpPr>
            <p:nvPr/>
          </p:nvSpPr>
          <p:spPr bwMode="auto">
            <a:xfrm rot="10772871">
              <a:off x="1511" y="2030"/>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5" name="Rectangle 281"/>
            <p:cNvSpPr>
              <a:spLocks noChangeArrowheads="1"/>
            </p:cNvSpPr>
            <p:nvPr/>
          </p:nvSpPr>
          <p:spPr bwMode="auto">
            <a:xfrm rot="9880221">
              <a:off x="1470" y="2162"/>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6" name="Rectangle 282"/>
            <p:cNvSpPr>
              <a:spLocks noChangeArrowheads="1"/>
            </p:cNvSpPr>
            <p:nvPr/>
          </p:nvSpPr>
          <p:spPr bwMode="auto">
            <a:xfrm rot="-9863530">
              <a:off x="1580" y="21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7" name="Rectangle 283"/>
            <p:cNvSpPr>
              <a:spLocks noChangeArrowheads="1"/>
            </p:cNvSpPr>
            <p:nvPr/>
          </p:nvSpPr>
          <p:spPr bwMode="auto">
            <a:xfrm rot="-45884290">
              <a:off x="2207" y="3458"/>
              <a:ext cx="19"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8" name="Rectangle 284"/>
            <p:cNvSpPr>
              <a:spLocks noChangeArrowheads="1"/>
            </p:cNvSpPr>
            <p:nvPr/>
          </p:nvSpPr>
          <p:spPr bwMode="auto">
            <a:xfrm rot="-26140540">
              <a:off x="2263" y="3365"/>
              <a:ext cx="17" cy="79"/>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09" name="Rectangle 285"/>
            <p:cNvSpPr>
              <a:spLocks noChangeArrowheads="1"/>
            </p:cNvSpPr>
            <p:nvPr/>
          </p:nvSpPr>
          <p:spPr bwMode="auto">
            <a:xfrm rot="-25247889">
              <a:off x="2322" y="3409"/>
              <a:ext cx="21" cy="158"/>
            </a:xfrm>
            <a:prstGeom prst="rect">
              <a:avLst/>
            </a:prstGeom>
            <a:solidFill>
              <a:srgbClr val="00CC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0" name="Line 286"/>
            <p:cNvSpPr>
              <a:spLocks noChangeShapeType="1"/>
            </p:cNvSpPr>
            <p:nvPr/>
          </p:nvSpPr>
          <p:spPr bwMode="auto">
            <a:xfrm rot="14380151" flipV="1">
              <a:off x="2007" y="3487"/>
              <a:ext cx="623" cy="0"/>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11" name="Rectangle 287"/>
            <p:cNvSpPr>
              <a:spLocks noChangeArrowheads="1"/>
            </p:cNvSpPr>
            <p:nvPr/>
          </p:nvSpPr>
          <p:spPr bwMode="auto">
            <a:xfrm rot="-28819849">
              <a:off x="2364" y="3660"/>
              <a:ext cx="159" cy="83"/>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12" name="Freeform 288"/>
            <p:cNvSpPr>
              <a:spLocks/>
            </p:cNvSpPr>
            <p:nvPr/>
          </p:nvSpPr>
          <p:spPr bwMode="auto">
            <a:xfrm rot="-28819849">
              <a:off x="2213" y="3303"/>
              <a:ext cx="35" cy="63"/>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3" name="Line 289"/>
            <p:cNvSpPr>
              <a:spLocks noChangeShapeType="1"/>
            </p:cNvSpPr>
            <p:nvPr/>
          </p:nvSpPr>
          <p:spPr bwMode="auto">
            <a:xfrm rot="-28819849">
              <a:off x="2190" y="3349"/>
              <a:ext cx="3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4" name="Line 290"/>
            <p:cNvSpPr>
              <a:spLocks noChangeShapeType="1"/>
            </p:cNvSpPr>
            <p:nvPr/>
          </p:nvSpPr>
          <p:spPr bwMode="auto">
            <a:xfrm rot="-28819849">
              <a:off x="2241" y="3320"/>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0" name="Group 291"/>
            <p:cNvGrpSpPr>
              <a:grpSpLocks/>
            </p:cNvGrpSpPr>
            <p:nvPr/>
          </p:nvGrpSpPr>
          <p:grpSpPr bwMode="auto">
            <a:xfrm rot="-28819849">
              <a:off x="1973" y="3013"/>
              <a:ext cx="267" cy="224"/>
              <a:chOff x="4785" y="11039"/>
              <a:chExt cx="829" cy="688"/>
            </a:xfrm>
          </p:grpSpPr>
          <p:sp>
            <p:nvSpPr>
              <p:cNvPr id="1076516" name="Freeform 292"/>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7" name="Line 293"/>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8" name="Line 294"/>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19" name="Line 295"/>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0" name="Arc 296"/>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21" name="Freeform 297"/>
            <p:cNvSpPr>
              <a:spLocks/>
            </p:cNvSpPr>
            <p:nvPr/>
          </p:nvSpPr>
          <p:spPr bwMode="auto">
            <a:xfrm rot="-26156385">
              <a:off x="2147" y="3224"/>
              <a:ext cx="96"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2" name="Freeform 298"/>
            <p:cNvSpPr>
              <a:spLocks/>
            </p:cNvSpPr>
            <p:nvPr/>
          </p:nvSpPr>
          <p:spPr bwMode="auto">
            <a:xfrm rot="-28819849">
              <a:off x="2089" y="3217"/>
              <a:ext cx="201"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3" name="Arc 299"/>
            <p:cNvSpPr>
              <a:spLocks/>
            </p:cNvSpPr>
            <p:nvPr/>
          </p:nvSpPr>
          <p:spPr bwMode="auto">
            <a:xfrm rot="-21882350">
              <a:off x="2100" y="3294"/>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4" name="Arc 300"/>
            <p:cNvSpPr>
              <a:spLocks/>
            </p:cNvSpPr>
            <p:nvPr/>
          </p:nvSpPr>
          <p:spPr bwMode="auto">
            <a:xfrm rot="7442651" flipV="1">
              <a:off x="2227" y="3220"/>
              <a:ext cx="130"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25" name="Freeform 301"/>
            <p:cNvSpPr>
              <a:spLocks/>
            </p:cNvSpPr>
            <p:nvPr/>
          </p:nvSpPr>
          <p:spPr bwMode="auto">
            <a:xfrm rot="-28819849">
              <a:off x="2117" y="3119"/>
              <a:ext cx="75" cy="170"/>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6" name="Line 302"/>
            <p:cNvSpPr>
              <a:spLocks noChangeShapeType="1"/>
            </p:cNvSpPr>
            <p:nvPr/>
          </p:nvSpPr>
          <p:spPr bwMode="auto">
            <a:xfrm rot="-28819849">
              <a:off x="2174" y="3147"/>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7" name="Line 303"/>
            <p:cNvSpPr>
              <a:spLocks noChangeShapeType="1"/>
            </p:cNvSpPr>
            <p:nvPr/>
          </p:nvSpPr>
          <p:spPr bwMode="auto">
            <a:xfrm rot="-28819849">
              <a:off x="2186" y="3161"/>
              <a:ext cx="83"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8" name="Arc 304"/>
            <p:cNvSpPr>
              <a:spLocks/>
            </p:cNvSpPr>
            <p:nvPr/>
          </p:nvSpPr>
          <p:spPr bwMode="auto">
            <a:xfrm rot="6308652">
              <a:off x="1986" y="2994"/>
              <a:ext cx="223" cy="229"/>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29" name="Arc 305"/>
            <p:cNvSpPr>
              <a:spLocks/>
            </p:cNvSpPr>
            <p:nvPr/>
          </p:nvSpPr>
          <p:spPr bwMode="auto">
            <a:xfrm rot="-26156385" flipH="1" flipV="1">
              <a:off x="2097" y="3163"/>
              <a:ext cx="157" cy="1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0" name="Arc 306"/>
            <p:cNvSpPr>
              <a:spLocks/>
            </p:cNvSpPr>
            <p:nvPr/>
          </p:nvSpPr>
          <p:spPr bwMode="auto">
            <a:xfrm rot="-26156385">
              <a:off x="2136" y="3222"/>
              <a:ext cx="158" cy="160"/>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1" name="Arc 307"/>
            <p:cNvSpPr>
              <a:spLocks/>
            </p:cNvSpPr>
            <p:nvPr/>
          </p:nvSpPr>
          <p:spPr bwMode="auto">
            <a:xfrm rot="-26156385">
              <a:off x="2216" y="3327"/>
              <a:ext cx="62" cy="65"/>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2" name="Arc 308"/>
            <p:cNvSpPr>
              <a:spLocks/>
            </p:cNvSpPr>
            <p:nvPr/>
          </p:nvSpPr>
          <p:spPr bwMode="auto">
            <a:xfrm rot="-26156385" flipH="1" flipV="1">
              <a:off x="2184" y="3276"/>
              <a:ext cx="63" cy="63"/>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3" name="Line 309"/>
            <p:cNvSpPr>
              <a:spLocks noChangeShapeType="1"/>
            </p:cNvSpPr>
            <p:nvPr/>
          </p:nvSpPr>
          <p:spPr bwMode="auto">
            <a:xfrm rot="16187483" flipV="1">
              <a:off x="2164" y="3337"/>
              <a:ext cx="1" cy="318"/>
            </a:xfrm>
            <a:prstGeom prst="line">
              <a:avLst/>
            </a:pr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34" name="Freeform 310"/>
            <p:cNvSpPr>
              <a:spLocks/>
            </p:cNvSpPr>
            <p:nvPr/>
          </p:nvSpPr>
          <p:spPr bwMode="auto">
            <a:xfrm rot="-32412517">
              <a:off x="2124" y="3462"/>
              <a:ext cx="34" cy="65"/>
            </a:xfrm>
            <a:custGeom>
              <a:avLst/>
              <a:gdLst/>
              <a:ahLst/>
              <a:cxnLst>
                <a:cxn ang="0">
                  <a:pos x="23" y="13"/>
                </a:cxn>
                <a:cxn ang="0">
                  <a:pos x="164" y="16"/>
                </a:cxn>
                <a:cxn ang="0">
                  <a:pos x="140" y="109"/>
                </a:cxn>
                <a:cxn ang="0">
                  <a:pos x="143" y="226"/>
                </a:cxn>
                <a:cxn ang="0">
                  <a:pos x="173" y="307"/>
                </a:cxn>
                <a:cxn ang="0">
                  <a:pos x="113" y="328"/>
                </a:cxn>
                <a:cxn ang="0">
                  <a:pos x="29" y="322"/>
                </a:cxn>
                <a:cxn ang="0">
                  <a:pos x="23" y="298"/>
                </a:cxn>
                <a:cxn ang="0">
                  <a:pos x="53" y="214"/>
                </a:cxn>
                <a:cxn ang="0">
                  <a:pos x="53" y="115"/>
                </a:cxn>
                <a:cxn ang="0">
                  <a:pos x="23" y="37"/>
                </a:cxn>
                <a:cxn ang="0">
                  <a:pos x="23" y="13"/>
                </a:cxn>
              </a:cxnLst>
              <a:rect l="0" t="0" r="r" b="b"/>
              <a:pathLst>
                <a:path w="183" h="331">
                  <a:moveTo>
                    <a:pt x="23" y="13"/>
                  </a:moveTo>
                  <a:cubicBezTo>
                    <a:pt x="46" y="10"/>
                    <a:pt x="145" y="0"/>
                    <a:pt x="164" y="16"/>
                  </a:cubicBezTo>
                  <a:cubicBezTo>
                    <a:pt x="183" y="32"/>
                    <a:pt x="143" y="74"/>
                    <a:pt x="140" y="109"/>
                  </a:cubicBezTo>
                  <a:cubicBezTo>
                    <a:pt x="137" y="144"/>
                    <a:pt x="138" y="193"/>
                    <a:pt x="143" y="226"/>
                  </a:cubicBezTo>
                  <a:cubicBezTo>
                    <a:pt x="148" y="259"/>
                    <a:pt x="178" y="290"/>
                    <a:pt x="173" y="307"/>
                  </a:cubicBezTo>
                  <a:cubicBezTo>
                    <a:pt x="168" y="324"/>
                    <a:pt x="137" y="325"/>
                    <a:pt x="113" y="328"/>
                  </a:cubicBezTo>
                  <a:cubicBezTo>
                    <a:pt x="89" y="331"/>
                    <a:pt x="44" y="327"/>
                    <a:pt x="29" y="322"/>
                  </a:cubicBezTo>
                  <a:cubicBezTo>
                    <a:pt x="14" y="317"/>
                    <a:pt x="19" y="316"/>
                    <a:pt x="23" y="298"/>
                  </a:cubicBezTo>
                  <a:cubicBezTo>
                    <a:pt x="27" y="280"/>
                    <a:pt x="48" y="244"/>
                    <a:pt x="53" y="214"/>
                  </a:cubicBezTo>
                  <a:cubicBezTo>
                    <a:pt x="58" y="184"/>
                    <a:pt x="58" y="144"/>
                    <a:pt x="53" y="115"/>
                  </a:cubicBezTo>
                  <a:cubicBezTo>
                    <a:pt x="48" y="86"/>
                    <a:pt x="28" y="53"/>
                    <a:pt x="23" y="37"/>
                  </a:cubicBezTo>
                  <a:cubicBezTo>
                    <a:pt x="18" y="21"/>
                    <a:pt x="0" y="16"/>
                    <a:pt x="23" y="13"/>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5" name="Line 311"/>
            <p:cNvSpPr>
              <a:spLocks noChangeShapeType="1"/>
            </p:cNvSpPr>
            <p:nvPr/>
          </p:nvSpPr>
          <p:spPr bwMode="auto">
            <a:xfrm rot="-32412517">
              <a:off x="2124" y="3523"/>
              <a:ext cx="3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6" name="Line 312"/>
            <p:cNvSpPr>
              <a:spLocks noChangeShapeType="1"/>
            </p:cNvSpPr>
            <p:nvPr/>
          </p:nvSpPr>
          <p:spPr bwMode="auto">
            <a:xfrm rot="-32412517">
              <a:off x="2122" y="3465"/>
              <a:ext cx="29" cy="0"/>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nvGrpSpPr>
            <p:cNvPr id="21" name="Group 313"/>
            <p:cNvGrpSpPr>
              <a:grpSpLocks/>
            </p:cNvGrpSpPr>
            <p:nvPr/>
          </p:nvGrpSpPr>
          <p:grpSpPr bwMode="auto">
            <a:xfrm rot="-32412517">
              <a:off x="1761" y="3384"/>
              <a:ext cx="270" cy="226"/>
              <a:chOff x="4785" y="11039"/>
              <a:chExt cx="829" cy="688"/>
            </a:xfrm>
          </p:grpSpPr>
          <p:sp>
            <p:nvSpPr>
              <p:cNvPr id="1076538" name="Freeform 314"/>
              <p:cNvSpPr>
                <a:spLocks/>
              </p:cNvSpPr>
              <p:nvPr/>
            </p:nvSpPr>
            <p:spPr bwMode="auto">
              <a:xfrm>
                <a:off x="4800" y="11132"/>
                <a:ext cx="233" cy="513"/>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CC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39" name="Line 315"/>
              <p:cNvSpPr>
                <a:spLocks noChangeShapeType="1"/>
              </p:cNvSpPr>
              <p:nvPr/>
            </p:nvSpPr>
            <p:spPr bwMode="auto">
              <a:xfrm>
                <a:off x="4798" y="11113"/>
                <a:ext cx="1" cy="54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0" name="Line 316"/>
              <p:cNvSpPr>
                <a:spLocks noChangeShapeType="1"/>
              </p:cNvSpPr>
              <p:nvPr/>
            </p:nvSpPr>
            <p:spPr bwMode="auto">
              <a:xfrm>
                <a:off x="4787" y="11129"/>
                <a:ext cx="250"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1" name="Line 317"/>
              <p:cNvSpPr>
                <a:spLocks noChangeShapeType="1"/>
              </p:cNvSpPr>
              <p:nvPr/>
            </p:nvSpPr>
            <p:spPr bwMode="auto">
              <a:xfrm>
                <a:off x="4785" y="11645"/>
                <a:ext cx="259"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2" name="Arc 318"/>
              <p:cNvSpPr>
                <a:spLocks/>
              </p:cNvSpPr>
              <p:nvPr/>
            </p:nvSpPr>
            <p:spPr bwMode="auto">
              <a:xfrm rot="35128499">
                <a:off x="4917" y="11030"/>
                <a:ext cx="688" cy="706"/>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grpSp>
        <p:sp>
          <p:nvSpPr>
            <p:cNvPr id="1076543" name="Freeform 319"/>
            <p:cNvSpPr>
              <a:spLocks/>
            </p:cNvSpPr>
            <p:nvPr/>
          </p:nvSpPr>
          <p:spPr bwMode="auto">
            <a:xfrm rot="-29749054">
              <a:off x="2017" y="3446"/>
              <a:ext cx="98" cy="96"/>
            </a:xfrm>
            <a:custGeom>
              <a:avLst/>
              <a:gdLst/>
              <a:ahLst/>
              <a:cxnLst>
                <a:cxn ang="0">
                  <a:pos x="8" y="7"/>
                </a:cxn>
                <a:cxn ang="0">
                  <a:pos x="20" y="70"/>
                </a:cxn>
                <a:cxn ang="0">
                  <a:pos x="86" y="142"/>
                </a:cxn>
                <a:cxn ang="0">
                  <a:pos x="155" y="187"/>
                </a:cxn>
                <a:cxn ang="0">
                  <a:pos x="203" y="193"/>
                </a:cxn>
                <a:cxn ang="0">
                  <a:pos x="170" y="118"/>
                </a:cxn>
                <a:cxn ang="0">
                  <a:pos x="116" y="61"/>
                </a:cxn>
                <a:cxn ang="0">
                  <a:pos x="68" y="31"/>
                </a:cxn>
                <a:cxn ang="0">
                  <a:pos x="8" y="7"/>
                </a:cxn>
              </a:cxnLst>
              <a:rect l="0" t="0" r="r" b="b"/>
              <a:pathLst>
                <a:path w="205" h="204">
                  <a:moveTo>
                    <a:pt x="8" y="7"/>
                  </a:moveTo>
                  <a:cubicBezTo>
                    <a:pt x="0" y="14"/>
                    <a:pt x="7" y="47"/>
                    <a:pt x="20" y="70"/>
                  </a:cubicBezTo>
                  <a:cubicBezTo>
                    <a:pt x="33" y="93"/>
                    <a:pt x="64" y="123"/>
                    <a:pt x="86" y="142"/>
                  </a:cubicBezTo>
                  <a:cubicBezTo>
                    <a:pt x="108" y="161"/>
                    <a:pt x="136" y="179"/>
                    <a:pt x="155" y="187"/>
                  </a:cubicBezTo>
                  <a:cubicBezTo>
                    <a:pt x="174" y="195"/>
                    <a:pt x="201" y="204"/>
                    <a:pt x="203" y="193"/>
                  </a:cubicBezTo>
                  <a:cubicBezTo>
                    <a:pt x="205" y="182"/>
                    <a:pt x="184" y="140"/>
                    <a:pt x="170" y="118"/>
                  </a:cubicBezTo>
                  <a:cubicBezTo>
                    <a:pt x="156" y="96"/>
                    <a:pt x="133" y="75"/>
                    <a:pt x="116" y="61"/>
                  </a:cubicBezTo>
                  <a:cubicBezTo>
                    <a:pt x="99" y="47"/>
                    <a:pt x="86" y="39"/>
                    <a:pt x="68" y="31"/>
                  </a:cubicBezTo>
                  <a:cubicBezTo>
                    <a:pt x="50" y="23"/>
                    <a:pt x="16" y="0"/>
                    <a:pt x="8" y="7"/>
                  </a:cubicBez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4" name="Freeform 320"/>
            <p:cNvSpPr>
              <a:spLocks/>
            </p:cNvSpPr>
            <p:nvPr/>
          </p:nvSpPr>
          <p:spPr bwMode="auto">
            <a:xfrm rot="-32412517">
              <a:off x="1957" y="3445"/>
              <a:ext cx="203" cy="102"/>
            </a:xfrm>
            <a:custGeom>
              <a:avLst/>
              <a:gdLst/>
              <a:ahLst/>
              <a:cxnLst>
                <a:cxn ang="0">
                  <a:pos x="23" y="176"/>
                </a:cxn>
                <a:cxn ang="0">
                  <a:pos x="59" y="177"/>
                </a:cxn>
                <a:cxn ang="0">
                  <a:pos x="143" y="171"/>
                </a:cxn>
                <a:cxn ang="0">
                  <a:pos x="203" y="147"/>
                </a:cxn>
                <a:cxn ang="0">
                  <a:pos x="269" y="111"/>
                </a:cxn>
                <a:cxn ang="0">
                  <a:pos x="311" y="87"/>
                </a:cxn>
                <a:cxn ang="0">
                  <a:pos x="353" y="60"/>
                </a:cxn>
                <a:cxn ang="0">
                  <a:pos x="376" y="8"/>
                </a:cxn>
                <a:cxn ang="0">
                  <a:pos x="400" y="14"/>
                </a:cxn>
                <a:cxn ang="0">
                  <a:pos x="478" y="20"/>
                </a:cxn>
                <a:cxn ang="0">
                  <a:pos x="544" y="23"/>
                </a:cxn>
                <a:cxn ang="0">
                  <a:pos x="738" y="38"/>
                </a:cxn>
                <a:cxn ang="0">
                  <a:pos x="822" y="47"/>
                </a:cxn>
                <a:cxn ang="0">
                  <a:pos x="816" y="77"/>
                </a:cxn>
                <a:cxn ang="0">
                  <a:pos x="816" y="122"/>
                </a:cxn>
                <a:cxn ang="0">
                  <a:pos x="813" y="173"/>
                </a:cxn>
                <a:cxn ang="0">
                  <a:pos x="813" y="239"/>
                </a:cxn>
                <a:cxn ang="0">
                  <a:pos x="813" y="290"/>
                </a:cxn>
                <a:cxn ang="0">
                  <a:pos x="825" y="347"/>
                </a:cxn>
                <a:cxn ang="0">
                  <a:pos x="830" y="377"/>
                </a:cxn>
                <a:cxn ang="0">
                  <a:pos x="810" y="386"/>
                </a:cxn>
                <a:cxn ang="0">
                  <a:pos x="735" y="392"/>
                </a:cxn>
                <a:cxn ang="0">
                  <a:pos x="643" y="398"/>
                </a:cxn>
                <a:cxn ang="0">
                  <a:pos x="541" y="401"/>
                </a:cxn>
                <a:cxn ang="0">
                  <a:pos x="463" y="407"/>
                </a:cxn>
                <a:cxn ang="0">
                  <a:pos x="394" y="413"/>
                </a:cxn>
                <a:cxn ang="0">
                  <a:pos x="376" y="413"/>
                </a:cxn>
                <a:cxn ang="0">
                  <a:pos x="333" y="372"/>
                </a:cxn>
                <a:cxn ang="0">
                  <a:pos x="303" y="333"/>
                </a:cxn>
                <a:cxn ang="0">
                  <a:pos x="243" y="306"/>
                </a:cxn>
                <a:cxn ang="0">
                  <a:pos x="198" y="276"/>
                </a:cxn>
                <a:cxn ang="0">
                  <a:pos x="153" y="252"/>
                </a:cxn>
                <a:cxn ang="0">
                  <a:pos x="96" y="231"/>
                </a:cxn>
                <a:cxn ang="0">
                  <a:pos x="52" y="234"/>
                </a:cxn>
                <a:cxn ang="0">
                  <a:pos x="5" y="228"/>
                </a:cxn>
                <a:cxn ang="0">
                  <a:pos x="23" y="176"/>
                </a:cxn>
              </a:cxnLst>
              <a:rect l="0" t="0" r="r" b="b"/>
              <a:pathLst>
                <a:path w="835" h="420">
                  <a:moveTo>
                    <a:pt x="23" y="176"/>
                  </a:moveTo>
                  <a:cubicBezTo>
                    <a:pt x="32" y="168"/>
                    <a:pt x="39" y="178"/>
                    <a:pt x="59" y="177"/>
                  </a:cubicBezTo>
                  <a:cubicBezTo>
                    <a:pt x="79" y="176"/>
                    <a:pt x="119" y="176"/>
                    <a:pt x="143" y="171"/>
                  </a:cubicBezTo>
                  <a:cubicBezTo>
                    <a:pt x="167" y="166"/>
                    <a:pt x="182" y="157"/>
                    <a:pt x="203" y="147"/>
                  </a:cubicBezTo>
                  <a:cubicBezTo>
                    <a:pt x="224" y="137"/>
                    <a:pt x="251" y="121"/>
                    <a:pt x="269" y="111"/>
                  </a:cubicBezTo>
                  <a:cubicBezTo>
                    <a:pt x="287" y="101"/>
                    <a:pt x="297" y="95"/>
                    <a:pt x="311" y="87"/>
                  </a:cubicBezTo>
                  <a:cubicBezTo>
                    <a:pt x="325" y="79"/>
                    <a:pt x="342" y="73"/>
                    <a:pt x="353" y="60"/>
                  </a:cubicBezTo>
                  <a:cubicBezTo>
                    <a:pt x="364" y="47"/>
                    <a:pt x="368" y="16"/>
                    <a:pt x="376" y="8"/>
                  </a:cubicBezTo>
                  <a:cubicBezTo>
                    <a:pt x="384" y="0"/>
                    <a:pt x="384" y="12"/>
                    <a:pt x="400" y="14"/>
                  </a:cubicBezTo>
                  <a:cubicBezTo>
                    <a:pt x="416" y="16"/>
                    <a:pt x="455" y="18"/>
                    <a:pt x="478" y="20"/>
                  </a:cubicBezTo>
                  <a:cubicBezTo>
                    <a:pt x="501" y="22"/>
                    <a:pt x="501" y="20"/>
                    <a:pt x="544" y="23"/>
                  </a:cubicBezTo>
                  <a:cubicBezTo>
                    <a:pt x="587" y="26"/>
                    <a:pt x="692" y="34"/>
                    <a:pt x="738" y="38"/>
                  </a:cubicBezTo>
                  <a:cubicBezTo>
                    <a:pt x="784" y="42"/>
                    <a:pt x="809" y="41"/>
                    <a:pt x="822" y="47"/>
                  </a:cubicBezTo>
                  <a:cubicBezTo>
                    <a:pt x="835" y="53"/>
                    <a:pt x="817" y="65"/>
                    <a:pt x="816" y="77"/>
                  </a:cubicBezTo>
                  <a:cubicBezTo>
                    <a:pt x="815" y="89"/>
                    <a:pt x="816" y="106"/>
                    <a:pt x="816" y="122"/>
                  </a:cubicBezTo>
                  <a:cubicBezTo>
                    <a:pt x="816" y="138"/>
                    <a:pt x="813" y="154"/>
                    <a:pt x="813" y="173"/>
                  </a:cubicBezTo>
                  <a:cubicBezTo>
                    <a:pt x="813" y="192"/>
                    <a:pt x="813" y="220"/>
                    <a:pt x="813" y="239"/>
                  </a:cubicBezTo>
                  <a:cubicBezTo>
                    <a:pt x="813" y="258"/>
                    <a:pt x="811" y="272"/>
                    <a:pt x="813" y="290"/>
                  </a:cubicBezTo>
                  <a:cubicBezTo>
                    <a:pt x="815" y="308"/>
                    <a:pt x="822" y="333"/>
                    <a:pt x="825" y="347"/>
                  </a:cubicBezTo>
                  <a:cubicBezTo>
                    <a:pt x="828" y="361"/>
                    <a:pt x="832" y="371"/>
                    <a:pt x="830" y="377"/>
                  </a:cubicBezTo>
                  <a:cubicBezTo>
                    <a:pt x="828" y="383"/>
                    <a:pt x="826" y="384"/>
                    <a:pt x="810" y="386"/>
                  </a:cubicBezTo>
                  <a:cubicBezTo>
                    <a:pt x="794" y="388"/>
                    <a:pt x="763" y="390"/>
                    <a:pt x="735" y="392"/>
                  </a:cubicBezTo>
                  <a:cubicBezTo>
                    <a:pt x="707" y="394"/>
                    <a:pt x="674" y="397"/>
                    <a:pt x="643" y="398"/>
                  </a:cubicBezTo>
                  <a:cubicBezTo>
                    <a:pt x="611" y="399"/>
                    <a:pt x="571" y="400"/>
                    <a:pt x="541" y="401"/>
                  </a:cubicBezTo>
                  <a:cubicBezTo>
                    <a:pt x="511" y="402"/>
                    <a:pt x="486" y="405"/>
                    <a:pt x="463" y="407"/>
                  </a:cubicBezTo>
                  <a:cubicBezTo>
                    <a:pt x="438" y="409"/>
                    <a:pt x="407" y="412"/>
                    <a:pt x="394" y="413"/>
                  </a:cubicBezTo>
                  <a:cubicBezTo>
                    <a:pt x="381" y="414"/>
                    <a:pt x="386" y="420"/>
                    <a:pt x="376" y="413"/>
                  </a:cubicBezTo>
                  <a:cubicBezTo>
                    <a:pt x="366" y="406"/>
                    <a:pt x="345" y="385"/>
                    <a:pt x="333" y="372"/>
                  </a:cubicBezTo>
                  <a:cubicBezTo>
                    <a:pt x="321" y="359"/>
                    <a:pt x="318" y="344"/>
                    <a:pt x="303" y="333"/>
                  </a:cubicBezTo>
                  <a:cubicBezTo>
                    <a:pt x="288" y="322"/>
                    <a:pt x="260" y="315"/>
                    <a:pt x="243" y="306"/>
                  </a:cubicBezTo>
                  <a:cubicBezTo>
                    <a:pt x="226" y="297"/>
                    <a:pt x="213" y="285"/>
                    <a:pt x="198" y="276"/>
                  </a:cubicBezTo>
                  <a:cubicBezTo>
                    <a:pt x="183" y="267"/>
                    <a:pt x="170" y="259"/>
                    <a:pt x="153" y="252"/>
                  </a:cubicBezTo>
                  <a:cubicBezTo>
                    <a:pt x="136" y="245"/>
                    <a:pt x="113" y="234"/>
                    <a:pt x="96" y="231"/>
                  </a:cubicBezTo>
                  <a:cubicBezTo>
                    <a:pt x="79" y="228"/>
                    <a:pt x="67" y="234"/>
                    <a:pt x="52" y="234"/>
                  </a:cubicBezTo>
                  <a:cubicBezTo>
                    <a:pt x="37" y="234"/>
                    <a:pt x="10" y="238"/>
                    <a:pt x="5" y="228"/>
                  </a:cubicBezTo>
                  <a:cubicBezTo>
                    <a:pt x="0" y="218"/>
                    <a:pt x="19" y="187"/>
                    <a:pt x="23" y="176"/>
                  </a:cubicBezTo>
                  <a:close/>
                </a:path>
              </a:pathLst>
            </a:custGeom>
            <a:solidFill>
              <a:srgbClr val="00FF00"/>
            </a:solidFill>
            <a:ln w="12700" cmpd="sng">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5" name="Arc 321"/>
            <p:cNvSpPr>
              <a:spLocks/>
            </p:cNvSpPr>
            <p:nvPr/>
          </p:nvSpPr>
          <p:spPr bwMode="auto">
            <a:xfrm rot="-25475019">
              <a:off x="2070" y="3493"/>
              <a:ext cx="130" cy="152"/>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6" name="Arc 322"/>
            <p:cNvSpPr>
              <a:spLocks/>
            </p:cNvSpPr>
            <p:nvPr/>
          </p:nvSpPr>
          <p:spPr bwMode="auto">
            <a:xfrm rot="3849983" flipV="1">
              <a:off x="2068" y="3347"/>
              <a:ext cx="131" cy="150"/>
            </a:xfrm>
            <a:custGeom>
              <a:avLst/>
              <a:gdLst>
                <a:gd name="G0" fmla="+- 0 0 0"/>
                <a:gd name="G1" fmla="+- 20060 0 0"/>
                <a:gd name="G2" fmla="+- 21600 0 0"/>
                <a:gd name="T0" fmla="*/ 8010 w 17311"/>
                <a:gd name="T1" fmla="*/ 0 h 20060"/>
                <a:gd name="T2" fmla="*/ 17311 w 17311"/>
                <a:gd name="T3" fmla="*/ 7141 h 20060"/>
                <a:gd name="T4" fmla="*/ 0 w 17311"/>
                <a:gd name="T5" fmla="*/ 20060 h 20060"/>
              </a:gdLst>
              <a:ahLst/>
              <a:cxnLst>
                <a:cxn ang="0">
                  <a:pos x="T0" y="T1"/>
                </a:cxn>
                <a:cxn ang="0">
                  <a:pos x="T2" y="T3"/>
                </a:cxn>
                <a:cxn ang="0">
                  <a:pos x="T4" y="T5"/>
                </a:cxn>
              </a:cxnLst>
              <a:rect l="0" t="0" r="r" b="b"/>
              <a:pathLst>
                <a:path w="17311" h="20060" fill="none" extrusionOk="0">
                  <a:moveTo>
                    <a:pt x="8009" y="0"/>
                  </a:moveTo>
                  <a:cubicBezTo>
                    <a:pt x="11709" y="1477"/>
                    <a:pt x="14928" y="3948"/>
                    <a:pt x="17310" y="7141"/>
                  </a:cubicBezTo>
                </a:path>
                <a:path w="17311" h="20060" stroke="0" extrusionOk="0">
                  <a:moveTo>
                    <a:pt x="8009" y="0"/>
                  </a:moveTo>
                  <a:cubicBezTo>
                    <a:pt x="11709" y="1477"/>
                    <a:pt x="14928" y="3948"/>
                    <a:pt x="17310" y="7141"/>
                  </a:cubicBezTo>
                  <a:lnTo>
                    <a:pt x="0" y="20060"/>
                  </a:lnTo>
                  <a:close/>
                </a:path>
              </a:pathLst>
            </a:custGeom>
            <a:noFill/>
            <a:ln w="12700">
              <a:solidFill>
                <a:srgbClr val="00FF00"/>
              </a:solidFill>
              <a:round/>
              <a:headEnd/>
              <a:tailEnd/>
            </a:ln>
          </p:spPr>
          <p:txBody>
            <a:bodyPr lIns="74295" tIns="8890" rIns="74295" bIns="8890"/>
            <a:lstStyle/>
            <a:p>
              <a:endParaRPr lang="ja-JP" altLang="en-US" dirty="0">
                <a:ea typeface="HGP創英角ｺﾞｼｯｸUB" pitchFamily="50" charset="-128"/>
              </a:endParaRPr>
            </a:p>
          </p:txBody>
        </p:sp>
        <p:sp>
          <p:nvSpPr>
            <p:cNvPr id="1076547" name="Freeform 323"/>
            <p:cNvSpPr>
              <a:spLocks/>
            </p:cNvSpPr>
            <p:nvPr/>
          </p:nvSpPr>
          <p:spPr bwMode="auto">
            <a:xfrm rot="-32412517">
              <a:off x="1948" y="3411"/>
              <a:ext cx="77" cy="169"/>
            </a:xfrm>
            <a:custGeom>
              <a:avLst/>
              <a:gdLst/>
              <a:ahLst/>
              <a:cxnLst>
                <a:cxn ang="0">
                  <a:pos x="0" y="0"/>
                </a:cxn>
                <a:cxn ang="0">
                  <a:pos x="3" y="687"/>
                </a:cxn>
                <a:cxn ang="0">
                  <a:pos x="312" y="687"/>
                </a:cxn>
                <a:cxn ang="0">
                  <a:pos x="258" y="501"/>
                </a:cxn>
                <a:cxn ang="0">
                  <a:pos x="246" y="345"/>
                </a:cxn>
                <a:cxn ang="0">
                  <a:pos x="261" y="171"/>
                </a:cxn>
                <a:cxn ang="0">
                  <a:pos x="306" y="0"/>
                </a:cxn>
                <a:cxn ang="0">
                  <a:pos x="0" y="0"/>
                </a:cxn>
              </a:cxnLst>
              <a:rect l="0" t="0" r="r" b="b"/>
              <a:pathLst>
                <a:path w="312" h="687">
                  <a:moveTo>
                    <a:pt x="0" y="0"/>
                  </a:moveTo>
                  <a:lnTo>
                    <a:pt x="3" y="687"/>
                  </a:lnTo>
                  <a:lnTo>
                    <a:pt x="312" y="687"/>
                  </a:lnTo>
                  <a:lnTo>
                    <a:pt x="258" y="501"/>
                  </a:lnTo>
                  <a:lnTo>
                    <a:pt x="246" y="345"/>
                  </a:lnTo>
                  <a:lnTo>
                    <a:pt x="261" y="171"/>
                  </a:lnTo>
                  <a:lnTo>
                    <a:pt x="306" y="0"/>
                  </a:lnTo>
                  <a:lnTo>
                    <a:pt x="0" y="0"/>
                  </a:lnTo>
                  <a:close/>
                </a:path>
              </a:pathLst>
            </a:custGeom>
            <a:solidFill>
              <a:srgbClr val="00FFFF"/>
            </a:solidFill>
            <a:ln w="12700" cmpd="sng">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8" name="Line 324"/>
            <p:cNvSpPr>
              <a:spLocks noChangeShapeType="1"/>
            </p:cNvSpPr>
            <p:nvPr/>
          </p:nvSpPr>
          <p:spPr bwMode="auto">
            <a:xfrm rot="-32412517">
              <a:off x="2026" y="3406"/>
              <a:ext cx="0" cy="179"/>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49" name="Line 325"/>
            <p:cNvSpPr>
              <a:spLocks noChangeShapeType="1"/>
            </p:cNvSpPr>
            <p:nvPr/>
          </p:nvSpPr>
          <p:spPr bwMode="auto">
            <a:xfrm rot="-32412517">
              <a:off x="1949" y="3579"/>
              <a:ext cx="81"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0" name="Line 326"/>
            <p:cNvSpPr>
              <a:spLocks noChangeShapeType="1"/>
            </p:cNvSpPr>
            <p:nvPr/>
          </p:nvSpPr>
          <p:spPr bwMode="auto">
            <a:xfrm rot="-32412517">
              <a:off x="1945" y="3411"/>
              <a:ext cx="86" cy="2"/>
            </a:xfrm>
            <a:prstGeom prst="line">
              <a:avLst/>
            </a:pr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1" name="Arc 327"/>
            <p:cNvSpPr>
              <a:spLocks/>
            </p:cNvSpPr>
            <p:nvPr/>
          </p:nvSpPr>
          <p:spPr bwMode="auto">
            <a:xfrm rot="2715983">
              <a:off x="1762" y="3381"/>
              <a:ext cx="223" cy="231"/>
            </a:xfrm>
            <a:custGeom>
              <a:avLst/>
              <a:gdLst>
                <a:gd name="G0" fmla="+- 0 0 0"/>
                <a:gd name="G1" fmla="+- 19786 0 0"/>
                <a:gd name="G2" fmla="+- 21600 0 0"/>
                <a:gd name="T0" fmla="*/ 8665 w 19558"/>
                <a:gd name="T1" fmla="*/ 0 h 19786"/>
                <a:gd name="T2" fmla="*/ 19558 w 19558"/>
                <a:gd name="T3" fmla="*/ 10618 h 19786"/>
                <a:gd name="T4" fmla="*/ 0 w 19558"/>
                <a:gd name="T5" fmla="*/ 19786 h 19786"/>
              </a:gdLst>
              <a:ahLst/>
              <a:cxnLst>
                <a:cxn ang="0">
                  <a:pos x="T0" y="T1"/>
                </a:cxn>
                <a:cxn ang="0">
                  <a:pos x="T2" y="T3"/>
                </a:cxn>
                <a:cxn ang="0">
                  <a:pos x="T4" y="T5"/>
                </a:cxn>
              </a:cxnLst>
              <a:rect l="0" t="0" r="r" b="b"/>
              <a:pathLst>
                <a:path w="19558" h="19786" fill="none" extrusionOk="0">
                  <a:moveTo>
                    <a:pt x="8664" y="0"/>
                  </a:moveTo>
                  <a:cubicBezTo>
                    <a:pt x="13463" y="2101"/>
                    <a:pt x="17334" y="5875"/>
                    <a:pt x="19557" y="10618"/>
                  </a:cubicBezTo>
                </a:path>
                <a:path w="19558" h="19786" stroke="0" extrusionOk="0">
                  <a:moveTo>
                    <a:pt x="8664" y="0"/>
                  </a:moveTo>
                  <a:cubicBezTo>
                    <a:pt x="13463" y="2101"/>
                    <a:pt x="17334" y="5875"/>
                    <a:pt x="19557" y="10618"/>
                  </a:cubicBezTo>
                  <a:lnTo>
                    <a:pt x="0" y="19786"/>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2" name="Arc 328"/>
            <p:cNvSpPr>
              <a:spLocks/>
            </p:cNvSpPr>
            <p:nvPr/>
          </p:nvSpPr>
          <p:spPr bwMode="auto">
            <a:xfrm rot="-29749054" flipH="1" flipV="1">
              <a:off x="1953" y="3415"/>
              <a:ext cx="158"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3" name="Arc 329"/>
            <p:cNvSpPr>
              <a:spLocks/>
            </p:cNvSpPr>
            <p:nvPr/>
          </p:nvSpPr>
          <p:spPr bwMode="auto">
            <a:xfrm rot="-29749054">
              <a:off x="2024" y="3410"/>
              <a:ext cx="157" cy="161"/>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4" name="Arc 330"/>
            <p:cNvSpPr>
              <a:spLocks/>
            </p:cNvSpPr>
            <p:nvPr/>
          </p:nvSpPr>
          <p:spPr bwMode="auto">
            <a:xfrm rot="-29749054">
              <a:off x="2138" y="3462"/>
              <a:ext cx="61" cy="62"/>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5" name="Arc 331"/>
            <p:cNvSpPr>
              <a:spLocks/>
            </p:cNvSpPr>
            <p:nvPr/>
          </p:nvSpPr>
          <p:spPr bwMode="auto">
            <a:xfrm rot="-29749054" flipH="1" flipV="1">
              <a:off x="2078" y="3464"/>
              <a:ext cx="62" cy="64"/>
            </a:xfrm>
            <a:custGeom>
              <a:avLst/>
              <a:gdLst>
                <a:gd name="G0" fmla="+- 0 0 0"/>
                <a:gd name="G1" fmla="+- 20823 0 0"/>
                <a:gd name="G2" fmla="+- 21600 0 0"/>
                <a:gd name="T0" fmla="*/ 5743 w 20700"/>
                <a:gd name="T1" fmla="*/ 0 h 20823"/>
                <a:gd name="T2" fmla="*/ 20700 w 20700"/>
                <a:gd name="T3" fmla="*/ 14655 h 20823"/>
                <a:gd name="T4" fmla="*/ 0 w 20700"/>
                <a:gd name="T5" fmla="*/ 20823 h 20823"/>
              </a:gdLst>
              <a:ahLst/>
              <a:cxnLst>
                <a:cxn ang="0">
                  <a:pos x="T0" y="T1"/>
                </a:cxn>
                <a:cxn ang="0">
                  <a:pos x="T2" y="T3"/>
                </a:cxn>
                <a:cxn ang="0">
                  <a:pos x="T4" y="T5"/>
                </a:cxn>
              </a:cxnLst>
              <a:rect l="0" t="0" r="r" b="b"/>
              <a:pathLst>
                <a:path w="20700" h="20823" fill="none" extrusionOk="0">
                  <a:moveTo>
                    <a:pt x="5742" y="0"/>
                  </a:moveTo>
                  <a:cubicBezTo>
                    <a:pt x="12921" y="1980"/>
                    <a:pt x="18574" y="7518"/>
                    <a:pt x="20700" y="14654"/>
                  </a:cubicBezTo>
                </a:path>
                <a:path w="20700" h="20823" stroke="0" extrusionOk="0">
                  <a:moveTo>
                    <a:pt x="5742" y="0"/>
                  </a:moveTo>
                  <a:cubicBezTo>
                    <a:pt x="12921" y="1980"/>
                    <a:pt x="18574" y="7518"/>
                    <a:pt x="20700" y="14654"/>
                  </a:cubicBezTo>
                  <a:lnTo>
                    <a:pt x="0" y="20823"/>
                  </a:lnTo>
                  <a:close/>
                </a:path>
              </a:pathLst>
            </a:custGeom>
            <a:noFill/>
            <a:ln w="12700">
              <a:solidFill>
                <a:srgbClr val="000000"/>
              </a:solidFill>
              <a:round/>
              <a:headEnd/>
              <a:tailEnd/>
            </a:ln>
          </p:spPr>
          <p:txBody>
            <a:bodyPr lIns="74295" tIns="8890" rIns="74295" bIns="8890"/>
            <a:lstStyle/>
            <a:p>
              <a:endParaRPr lang="ja-JP" altLang="en-US" dirty="0">
                <a:ea typeface="HGP創英角ｺﾞｼｯｸUB" pitchFamily="50" charset="-128"/>
              </a:endParaRPr>
            </a:p>
          </p:txBody>
        </p:sp>
        <p:sp>
          <p:nvSpPr>
            <p:cNvPr id="1076556" name="Line 332"/>
            <p:cNvSpPr>
              <a:spLocks noChangeShapeType="1"/>
            </p:cNvSpPr>
            <p:nvPr/>
          </p:nvSpPr>
          <p:spPr bwMode="auto">
            <a:xfrm rot="-28819849">
              <a:off x="2361" y="3224"/>
              <a:ext cx="0" cy="235"/>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sp>
          <p:nvSpPr>
            <p:cNvPr id="1076557" name="Line 333"/>
            <p:cNvSpPr>
              <a:spLocks noChangeShapeType="1"/>
            </p:cNvSpPr>
            <p:nvPr/>
          </p:nvSpPr>
          <p:spPr bwMode="auto">
            <a:xfrm rot="-21599564">
              <a:off x="2207" y="3487"/>
              <a:ext cx="0" cy="232"/>
            </a:xfrm>
            <a:prstGeom prst="line">
              <a:avLst/>
            </a:prstGeom>
            <a:noFill/>
            <a:ln w="12700">
              <a:solidFill>
                <a:srgbClr val="00FF00"/>
              </a:solidFill>
              <a:round/>
              <a:headEnd/>
              <a:tailEnd/>
            </a:ln>
            <a:effectLst/>
          </p:spPr>
          <p:txBody>
            <a:bodyPr lIns="74295" tIns="8890" rIns="74295" bIns="8890"/>
            <a:lstStyle/>
            <a:p>
              <a:endParaRPr lang="ja-JP" altLang="en-US" dirty="0">
                <a:ea typeface="HGP創英角ｺﾞｼｯｸUB" pitchFamily="50" charset="-128"/>
              </a:endParaRPr>
            </a:p>
          </p:txBody>
        </p:sp>
        <p:grpSp>
          <p:nvGrpSpPr>
            <p:cNvPr id="22" name="Group 334"/>
            <p:cNvGrpSpPr>
              <a:grpSpLocks/>
            </p:cNvGrpSpPr>
            <p:nvPr/>
          </p:nvGrpSpPr>
          <p:grpSpPr bwMode="auto">
            <a:xfrm rot="-21566552">
              <a:off x="2152" y="3714"/>
              <a:ext cx="102" cy="81"/>
              <a:chOff x="5504" y="8144"/>
              <a:chExt cx="291" cy="236"/>
            </a:xfrm>
          </p:grpSpPr>
          <p:sp>
            <p:nvSpPr>
              <p:cNvPr id="1076559" name="Rectangle 335"/>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0" name="Rectangle 336"/>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grpSp>
          <p:nvGrpSpPr>
            <p:cNvPr id="23" name="Group 337"/>
            <p:cNvGrpSpPr>
              <a:grpSpLocks/>
            </p:cNvGrpSpPr>
            <p:nvPr/>
          </p:nvGrpSpPr>
          <p:grpSpPr bwMode="auto">
            <a:xfrm rot="-28819849">
              <a:off x="2438" y="3230"/>
              <a:ext cx="99" cy="80"/>
              <a:chOff x="5504" y="8144"/>
              <a:chExt cx="291" cy="236"/>
            </a:xfrm>
          </p:grpSpPr>
          <p:sp>
            <p:nvSpPr>
              <p:cNvPr id="1076562" name="Rectangle 338"/>
              <p:cNvSpPr>
                <a:spLocks noChangeArrowheads="1"/>
              </p:cNvSpPr>
              <p:nvPr/>
            </p:nvSpPr>
            <p:spPr bwMode="auto">
              <a:xfrm>
                <a:off x="5577" y="8233"/>
                <a:ext cx="155" cy="147"/>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3" name="Rectangle 339"/>
              <p:cNvSpPr>
                <a:spLocks noChangeArrowheads="1"/>
              </p:cNvSpPr>
              <p:nvPr/>
            </p:nvSpPr>
            <p:spPr bwMode="auto">
              <a:xfrm>
                <a:off x="5504" y="8144"/>
                <a:ext cx="291" cy="106"/>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4" name="Rectangle 340"/>
            <p:cNvSpPr>
              <a:spLocks noChangeArrowheads="1"/>
            </p:cNvSpPr>
            <p:nvPr/>
          </p:nvSpPr>
          <p:spPr bwMode="auto">
            <a:xfrm rot="-25247889">
              <a:off x="2322" y="3409"/>
              <a:ext cx="21" cy="158"/>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5" name="Rectangle 341"/>
            <p:cNvSpPr>
              <a:spLocks noChangeArrowheads="1"/>
            </p:cNvSpPr>
            <p:nvPr/>
          </p:nvSpPr>
          <p:spPr bwMode="auto">
            <a:xfrm rot="-26140540">
              <a:off x="2263" y="3365"/>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sp>
          <p:nvSpPr>
            <p:cNvPr id="1076566" name="Rectangle 342"/>
            <p:cNvSpPr>
              <a:spLocks noChangeArrowheads="1"/>
            </p:cNvSpPr>
            <p:nvPr/>
          </p:nvSpPr>
          <p:spPr bwMode="auto">
            <a:xfrm rot="-45884290">
              <a:off x="2207" y="3458"/>
              <a:ext cx="17" cy="79"/>
            </a:xfrm>
            <a:prstGeom prst="rect">
              <a:avLst/>
            </a:prstGeom>
            <a:solidFill>
              <a:srgbClr val="00FFFF"/>
            </a:solidFill>
            <a:ln w="12700">
              <a:solidFill>
                <a:srgbClr val="000000"/>
              </a:solidFill>
              <a:miter lim="800000"/>
              <a:headEnd/>
              <a:tailEnd/>
            </a:ln>
          </p:spPr>
          <p:txBody>
            <a:bodyPr lIns="74295" tIns="8890" rIns="74295" bIns="8890"/>
            <a:lstStyle/>
            <a:p>
              <a:endParaRPr lang="ja-JP" altLang="en-US" dirty="0">
                <a:ea typeface="HGP創英角ｺﾞｼｯｸUB" pitchFamily="50" charset="-128"/>
              </a:endParaRPr>
            </a:p>
          </p:txBody>
        </p:sp>
      </p:grpSp>
      <p:sp>
        <p:nvSpPr>
          <p:cNvPr id="1076567" name="Text Box 343"/>
          <p:cNvSpPr txBox="1">
            <a:spLocks noChangeArrowheads="1"/>
          </p:cNvSpPr>
          <p:nvPr/>
        </p:nvSpPr>
        <p:spPr bwMode="auto">
          <a:xfrm>
            <a:off x="2932113" y="3379773"/>
            <a:ext cx="1495425" cy="825500"/>
          </a:xfrm>
          <a:prstGeom prst="rect">
            <a:avLst/>
          </a:prstGeom>
          <a:noFill/>
          <a:ln w="9525">
            <a:noFill/>
            <a:miter lim="800000"/>
            <a:headEnd/>
            <a:tailEnd/>
          </a:ln>
          <a:effectLst/>
        </p:spPr>
        <p:txBody>
          <a:bodyPr>
            <a:spAutoFit/>
          </a:bodyPr>
          <a:lstStyle/>
          <a:p>
            <a:pPr algn="l">
              <a:buFontTx/>
              <a:buNone/>
            </a:pPr>
            <a:r>
              <a:rPr lang="en-US" altLang="ja-JP" sz="1600" b="1" dirty="0">
                <a:solidFill>
                  <a:srgbClr val="CCFFCC"/>
                </a:solidFill>
                <a:latin typeface="Tahoma" pitchFamily="34" charset="0"/>
                <a:ea typeface="HGP創英角ｺﾞｼｯｸUB" pitchFamily="50" charset="-128"/>
              </a:rPr>
              <a:t>DECIGO </a:t>
            </a:r>
          </a:p>
          <a:p>
            <a:pPr algn="l">
              <a:buFontTx/>
              <a:buNone/>
            </a:pPr>
            <a:r>
              <a:rPr lang="en-US" altLang="ja-JP" sz="1600" b="1" dirty="0">
                <a:solidFill>
                  <a:srgbClr val="CCFFCC"/>
                </a:solidFill>
                <a:latin typeface="Tahoma" pitchFamily="34" charset="0"/>
                <a:ea typeface="HGP創英角ｺﾞｼｯｸUB" pitchFamily="50" charset="-128"/>
              </a:rPr>
              <a:t>Pathfinder</a:t>
            </a:r>
          </a:p>
          <a:p>
            <a:pPr algn="l">
              <a:buFontTx/>
              <a:buNone/>
            </a:pPr>
            <a:r>
              <a:rPr lang="en-US" altLang="ja-JP" sz="1600" b="1" dirty="0">
                <a:solidFill>
                  <a:srgbClr val="CCFFCC"/>
                </a:solidFill>
                <a:latin typeface="Tahoma" pitchFamily="34" charset="0"/>
                <a:ea typeface="HGP創英角ｺﾞｼｯｸUB" pitchFamily="50" charset="-128"/>
              </a:rPr>
              <a:t>  (DPF)</a:t>
            </a:r>
          </a:p>
        </p:txBody>
      </p:sp>
      <p:sp>
        <p:nvSpPr>
          <p:cNvPr id="1076568" name="Text Box 344"/>
          <p:cNvSpPr txBox="1">
            <a:spLocks noChangeArrowheads="1"/>
          </p:cNvSpPr>
          <p:nvPr/>
        </p:nvSpPr>
        <p:spPr bwMode="auto">
          <a:xfrm>
            <a:off x="4859338" y="3660761"/>
            <a:ext cx="1857375"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CCFF"/>
                </a:solidFill>
                <a:latin typeface="Tahoma" pitchFamily="34" charset="0"/>
                <a:ea typeface="HGP創英角ｺﾞｼｯｸUB" pitchFamily="50" charset="-128"/>
              </a:rPr>
              <a:t>Pre-DECIGO</a:t>
            </a:r>
          </a:p>
        </p:txBody>
      </p:sp>
      <p:sp>
        <p:nvSpPr>
          <p:cNvPr id="1076569" name="Text Box 345"/>
          <p:cNvSpPr txBox="1">
            <a:spLocks noChangeArrowheads="1"/>
          </p:cNvSpPr>
          <p:nvPr/>
        </p:nvSpPr>
        <p:spPr bwMode="auto">
          <a:xfrm>
            <a:off x="7575550" y="3735373"/>
            <a:ext cx="1244600" cy="336550"/>
          </a:xfrm>
          <a:prstGeom prst="rect">
            <a:avLst/>
          </a:prstGeom>
          <a:noFill/>
          <a:ln w="9525">
            <a:noFill/>
            <a:miter lim="800000"/>
            <a:headEnd/>
            <a:tailEnd/>
          </a:ln>
          <a:effectLst/>
        </p:spPr>
        <p:txBody>
          <a:bodyPr>
            <a:spAutoFit/>
          </a:bodyPr>
          <a:lstStyle/>
          <a:p>
            <a:pPr algn="l">
              <a:spcBef>
                <a:spcPct val="50000"/>
              </a:spcBef>
              <a:buFontTx/>
              <a:buNone/>
            </a:pPr>
            <a:r>
              <a:rPr lang="en-US" altLang="ja-JP" sz="1600" b="1" dirty="0">
                <a:solidFill>
                  <a:srgbClr val="FF9999"/>
                </a:solidFill>
                <a:latin typeface="Tahoma" pitchFamily="34" charset="0"/>
                <a:ea typeface="HGP創英角ｺﾞｼｯｸUB" pitchFamily="50" charset="-128"/>
              </a:rPr>
              <a:t>DECIGO</a:t>
            </a:r>
          </a:p>
        </p:txBody>
      </p:sp>
      <p:sp>
        <p:nvSpPr>
          <p:cNvPr id="1076570" name="AutoShape 346"/>
          <p:cNvSpPr>
            <a:spLocks noChangeArrowheads="1"/>
          </p:cNvSpPr>
          <p:nvPr/>
        </p:nvSpPr>
        <p:spPr bwMode="auto">
          <a:xfrm>
            <a:off x="103663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1" name="Text Box 347"/>
          <p:cNvSpPr txBox="1">
            <a:spLocks noChangeArrowheads="1"/>
          </p:cNvSpPr>
          <p:nvPr/>
        </p:nvSpPr>
        <p:spPr bwMode="auto">
          <a:xfrm>
            <a:off x="9175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2" name="Text Box 348"/>
          <p:cNvSpPr txBox="1">
            <a:spLocks noChangeArrowheads="1"/>
          </p:cNvSpPr>
          <p:nvPr/>
        </p:nvSpPr>
        <p:spPr bwMode="auto">
          <a:xfrm>
            <a:off x="3708400"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3" name="Text Box 349"/>
          <p:cNvSpPr txBox="1">
            <a:spLocks noChangeArrowheads="1"/>
          </p:cNvSpPr>
          <p:nvPr/>
        </p:nvSpPr>
        <p:spPr bwMode="auto">
          <a:xfrm>
            <a:off x="6048375" y="2203436"/>
            <a:ext cx="1444625" cy="581025"/>
          </a:xfrm>
          <a:prstGeom prst="rect">
            <a:avLst/>
          </a:prstGeom>
          <a:noFill/>
          <a:ln w="9525">
            <a:noFill/>
            <a:miter lim="800000"/>
            <a:headEnd/>
            <a:tailEnd/>
          </a:ln>
          <a:effectLst/>
        </p:spPr>
        <p:txBody>
          <a:bodyPr>
            <a:spAutoFit/>
          </a:bodyPr>
          <a:lstStyle/>
          <a:p>
            <a:pPr>
              <a:buFontTx/>
              <a:buNone/>
            </a:pPr>
            <a:r>
              <a:rPr lang="en-US" altLang="ja-JP" sz="1600" b="1" dirty="0">
                <a:solidFill>
                  <a:srgbClr val="DDDDDD"/>
                </a:solidFill>
                <a:latin typeface="Tahoma" pitchFamily="34" charset="0"/>
                <a:ea typeface="HGP創英角ｺﾞｼｯｸUB" pitchFamily="50" charset="-128"/>
              </a:rPr>
              <a:t>R&amp;D</a:t>
            </a:r>
          </a:p>
          <a:p>
            <a:pPr>
              <a:buFontTx/>
              <a:buNone/>
            </a:pPr>
            <a:r>
              <a:rPr lang="en-US" altLang="ja-JP" sz="1600" b="1" dirty="0">
                <a:solidFill>
                  <a:srgbClr val="DDDDDD"/>
                </a:solidFill>
                <a:latin typeface="Tahoma" pitchFamily="34" charset="0"/>
                <a:ea typeface="HGP創英角ｺﾞｼｯｸUB" pitchFamily="50" charset="-128"/>
              </a:rPr>
              <a:t>Fabrication</a:t>
            </a:r>
          </a:p>
        </p:txBody>
      </p:sp>
      <p:sp>
        <p:nvSpPr>
          <p:cNvPr id="1076574" name="AutoShape 350"/>
          <p:cNvSpPr>
            <a:spLocks noChangeArrowheads="1"/>
          </p:cNvSpPr>
          <p:nvPr/>
        </p:nvSpPr>
        <p:spPr bwMode="auto">
          <a:xfrm>
            <a:off x="3016250" y="1752586"/>
            <a:ext cx="360363" cy="360362"/>
          </a:xfrm>
          <a:prstGeom prst="triangle">
            <a:avLst>
              <a:gd name="adj" fmla="val 50000"/>
            </a:avLst>
          </a:prstGeom>
          <a:solidFill>
            <a:srgbClr val="00FF00"/>
          </a:solidFill>
          <a:ln w="9525">
            <a:solidFill>
              <a:srgbClr val="00FF00"/>
            </a:solidFill>
            <a:miter lim="800000"/>
            <a:headEnd/>
            <a:tailEnd/>
          </a:ln>
          <a:effectLst/>
        </p:spPr>
        <p:txBody>
          <a:bodyPr wrap="none" anchor="ctr"/>
          <a:lstStyle/>
          <a:p>
            <a:endParaRPr lang="ja-JP" altLang="en-US" dirty="0">
              <a:ea typeface="HGP創英角ｺﾞｼｯｸUB" pitchFamily="50" charset="-128"/>
            </a:endParaRPr>
          </a:p>
        </p:txBody>
      </p:sp>
      <p:sp>
        <p:nvSpPr>
          <p:cNvPr id="1076575" name="AutoShape 351"/>
          <p:cNvSpPr>
            <a:spLocks noChangeArrowheads="1"/>
          </p:cNvSpPr>
          <p:nvPr/>
        </p:nvSpPr>
        <p:spPr bwMode="auto">
          <a:xfrm>
            <a:off x="7754938" y="1752586"/>
            <a:ext cx="360362" cy="360362"/>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ja-JP" altLang="en-US" dirty="0">
              <a:ea typeface="HGP創英角ｺﾞｼｯｸUB" pitchFamily="50" charset="-128"/>
            </a:endParaRPr>
          </a:p>
        </p:txBody>
      </p:sp>
      <p:sp>
        <p:nvSpPr>
          <p:cNvPr id="1076576" name="AutoShape 352"/>
          <p:cNvSpPr>
            <a:spLocks noChangeArrowheads="1"/>
          </p:cNvSpPr>
          <p:nvPr/>
        </p:nvSpPr>
        <p:spPr bwMode="auto">
          <a:xfrm>
            <a:off x="5386388" y="1752586"/>
            <a:ext cx="360362" cy="360362"/>
          </a:xfrm>
          <a:prstGeom prst="triangle">
            <a:avLst>
              <a:gd name="adj" fmla="val 50000"/>
            </a:avLst>
          </a:prstGeom>
          <a:solidFill>
            <a:srgbClr val="9900CC"/>
          </a:solidFill>
          <a:ln w="9525">
            <a:solidFill>
              <a:srgbClr val="9900CC"/>
            </a:solidFill>
            <a:miter lim="800000"/>
            <a:headEnd/>
            <a:tailEnd/>
          </a:ln>
          <a:effectLst/>
        </p:spPr>
        <p:txBody>
          <a:bodyPr wrap="none" anchor="ctr"/>
          <a:lstStyle/>
          <a:p>
            <a:endParaRPr lang="ja-JP" altLang="en-US" dirty="0">
              <a:ea typeface="HGP創英角ｺﾞｼｯｸUB" pitchFamily="50" charset="-128"/>
            </a:endParaRPr>
          </a:p>
        </p:txBody>
      </p:sp>
      <p:sp>
        <p:nvSpPr>
          <p:cNvPr id="1076577" name="AutoShape 353"/>
          <p:cNvSpPr>
            <a:spLocks noChangeArrowheads="1"/>
          </p:cNvSpPr>
          <p:nvPr/>
        </p:nvSpPr>
        <p:spPr bwMode="auto">
          <a:xfrm>
            <a:off x="3887788"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sp>
        <p:nvSpPr>
          <p:cNvPr id="1076578" name="AutoShape 354"/>
          <p:cNvSpPr>
            <a:spLocks noChangeArrowheads="1"/>
          </p:cNvSpPr>
          <p:nvPr/>
        </p:nvSpPr>
        <p:spPr bwMode="auto">
          <a:xfrm>
            <a:off x="6138863" y="2743186"/>
            <a:ext cx="1289050" cy="311150"/>
          </a:xfrm>
          <a:prstGeom prst="rightArrow">
            <a:avLst>
              <a:gd name="adj1" fmla="val 49639"/>
              <a:gd name="adj2" fmla="val 60378"/>
            </a:avLst>
          </a:prstGeom>
          <a:solidFill>
            <a:srgbClr val="C0C0C0">
              <a:alpha val="50000"/>
            </a:srgbClr>
          </a:solidFill>
          <a:ln w="9525">
            <a:solidFill>
              <a:srgbClr val="777777"/>
            </a:solidFill>
            <a:miter lim="800000"/>
            <a:headEnd/>
            <a:tailEnd/>
          </a:ln>
          <a:effectLst/>
        </p:spPr>
        <p:txBody>
          <a:bodyPr wrap="none" anchor="ctr"/>
          <a:lstStyle/>
          <a:p>
            <a:endParaRPr lang="ja-JP" altLang="en-US" dirty="0">
              <a:ea typeface="HGP創英角ｺﾞｼｯｸUB" pitchFamily="50" charset="-128"/>
            </a:endParaRPr>
          </a:p>
        </p:txBody>
      </p:sp>
      <p:pic>
        <p:nvPicPr>
          <p:cNvPr id="1076579" name="Picture 355" descr="クリップボード01"/>
          <p:cNvPicPr>
            <a:picLocks noChangeAspect="1" noChangeArrowheads="1"/>
          </p:cNvPicPr>
          <p:nvPr/>
        </p:nvPicPr>
        <p:blipFill>
          <a:blip r:embed="rId4" cstate="print"/>
          <a:srcRect/>
          <a:stretch>
            <a:fillRect/>
          </a:stretch>
        </p:blipFill>
        <p:spPr bwMode="auto">
          <a:xfrm>
            <a:off x="1042988" y="3214673"/>
            <a:ext cx="1296987" cy="1042988"/>
          </a:xfrm>
          <a:prstGeom prst="rect">
            <a:avLst/>
          </a:prstGeom>
          <a:noFill/>
        </p:spPr>
      </p:pic>
      <p:sp>
        <p:nvSpPr>
          <p:cNvPr id="1076580" name="Text Box 356"/>
          <p:cNvSpPr txBox="1">
            <a:spLocks noChangeArrowheads="1"/>
          </p:cNvSpPr>
          <p:nvPr/>
        </p:nvSpPr>
        <p:spPr bwMode="auto">
          <a:xfrm>
            <a:off x="989013" y="4159241"/>
            <a:ext cx="2154227" cy="338554"/>
          </a:xfrm>
          <a:prstGeom prst="rect">
            <a:avLst/>
          </a:prstGeom>
          <a:noFill/>
          <a:ln w="9525">
            <a:noFill/>
            <a:miter lim="800000"/>
            <a:headEnd/>
            <a:tailEnd/>
          </a:ln>
          <a:effectLst/>
        </p:spPr>
        <p:txBody>
          <a:bodyPr wrap="square">
            <a:spAutoFit/>
          </a:bodyPr>
          <a:lstStyle/>
          <a:p>
            <a:pPr algn="l">
              <a:buFontTx/>
              <a:buNone/>
            </a:pPr>
            <a:r>
              <a:rPr lang="en-US" altLang="ja-JP" sz="1600" b="1" dirty="0">
                <a:solidFill>
                  <a:schemeClr val="tx1">
                    <a:lumMod val="20000"/>
                    <a:lumOff val="80000"/>
                  </a:schemeClr>
                </a:solidFill>
                <a:latin typeface="Tahoma" pitchFamily="34" charset="0"/>
                <a:ea typeface="HGP創英角ｺﾞｼｯｸUB" pitchFamily="50" charset="-128"/>
              </a:rPr>
              <a:t>SDS-1/SWIM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en-US" altLang="ja-JP" dirty="0" smtClean="0"/>
              <a:t>Targets and Science</a:t>
            </a:r>
            <a:endParaRPr lang="ja-JP" altLang="en-US" dirty="0"/>
          </a:p>
        </p:txBody>
      </p:sp>
      <p:sp>
        <p:nvSpPr>
          <p:cNvPr id="30"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1144835" name="AutoShape 3"/>
          <p:cNvSpPr>
            <a:spLocks noChangeAspect="1" noChangeArrowheads="1"/>
          </p:cNvSpPr>
          <p:nvPr/>
        </p:nvSpPr>
        <p:spPr bwMode="auto">
          <a:xfrm>
            <a:off x="868390" y="2085824"/>
            <a:ext cx="7632700" cy="4222750"/>
          </a:xfrm>
          <a:prstGeom prst="roundRect">
            <a:avLst>
              <a:gd name="adj" fmla="val 1917"/>
            </a:avLst>
          </a:prstGeom>
          <a:solidFill>
            <a:srgbClr val="FFFFFF">
              <a:alpha val="10001"/>
            </a:srgbClr>
          </a:solidFill>
          <a:ln w="9525">
            <a:noFill/>
            <a:round/>
            <a:headEnd/>
            <a:tailEnd/>
          </a:ln>
          <a:effectLst/>
        </p:spPr>
        <p:txBody>
          <a:bodyPr anchor="ctr">
            <a:spAutoFit/>
          </a:bodyPr>
          <a:lstStyle/>
          <a:p>
            <a:endParaRPr lang="ja-JP" altLang="en-US" dirty="0"/>
          </a:p>
        </p:txBody>
      </p:sp>
      <p:pic>
        <p:nvPicPr>
          <p:cNvPr id="1144836" name="Picture 4"/>
          <p:cNvPicPr>
            <a:picLocks noChangeAspect="1" noChangeArrowheads="1"/>
          </p:cNvPicPr>
          <p:nvPr/>
        </p:nvPicPr>
        <p:blipFill>
          <a:blip r:embed="rId3" cstate="print">
            <a:lum bright="-60000" contrast="-100000"/>
          </a:blip>
          <a:srcRect/>
          <a:stretch>
            <a:fillRect/>
          </a:stretch>
        </p:blipFill>
        <p:spPr bwMode="auto">
          <a:xfrm>
            <a:off x="962052" y="2062011"/>
            <a:ext cx="7343775" cy="4271963"/>
          </a:xfrm>
          <a:prstGeom prst="rect">
            <a:avLst/>
          </a:prstGeom>
          <a:noFill/>
          <a:ln w="15875">
            <a:noFill/>
            <a:miter lim="800000"/>
            <a:headEnd/>
            <a:tailEnd/>
          </a:ln>
          <a:effectLst/>
        </p:spPr>
      </p:pic>
      <p:sp>
        <p:nvSpPr>
          <p:cNvPr id="1144838" name="Rectangle 6"/>
          <p:cNvSpPr>
            <a:spLocks noChangeAspect="1" noChangeArrowheads="1"/>
          </p:cNvSpPr>
          <p:nvPr/>
        </p:nvSpPr>
        <p:spPr bwMode="auto">
          <a:xfrm>
            <a:off x="6572264" y="3633647"/>
            <a:ext cx="1087157" cy="480131"/>
          </a:xfrm>
          <a:prstGeom prst="rect">
            <a:avLst/>
          </a:prstGeom>
          <a:noFill/>
          <a:ln w="9525">
            <a:noFill/>
            <a:miter lim="800000"/>
            <a:headEnd/>
            <a:tailEnd/>
          </a:ln>
          <a:effectLst/>
        </p:spPr>
        <p:txBody>
          <a:bodyPr wrap="none">
            <a:spAutoFit/>
          </a:bodyPr>
          <a:lstStyle/>
          <a:p>
            <a:pPr algn="l">
              <a:lnSpc>
                <a:spcPct val="90000"/>
              </a:lnSpc>
              <a:buFontTx/>
              <a:buNone/>
            </a:pPr>
            <a:r>
              <a:rPr lang="en-US" altLang="ja-JP" sz="1400" b="1" dirty="0">
                <a:solidFill>
                  <a:srgbClr val="CC99FF"/>
                </a:solidFill>
              </a:rPr>
              <a:t>  DECIGO </a:t>
            </a:r>
          </a:p>
          <a:p>
            <a:pPr algn="l">
              <a:lnSpc>
                <a:spcPct val="90000"/>
              </a:lnSpc>
              <a:buFontTx/>
              <a:buNone/>
            </a:pPr>
            <a:r>
              <a:rPr lang="en-US" altLang="ja-JP" sz="1400" b="1" dirty="0">
                <a:solidFill>
                  <a:srgbClr val="CC99FF"/>
                </a:solidFill>
              </a:rPr>
              <a:t>  </a:t>
            </a:r>
            <a:r>
              <a:rPr lang="en-US" altLang="ja-JP" sz="1400" b="1" dirty="0" smtClean="0">
                <a:solidFill>
                  <a:srgbClr val="CC99FF"/>
                </a:solidFill>
              </a:rPr>
              <a:t>  (1 unit)</a:t>
            </a:r>
            <a:endParaRPr lang="en-US" altLang="ja-JP" sz="1400" b="1" dirty="0">
              <a:solidFill>
                <a:srgbClr val="CC99FF"/>
              </a:solidFill>
            </a:endParaRPr>
          </a:p>
        </p:txBody>
      </p:sp>
      <p:grpSp>
        <p:nvGrpSpPr>
          <p:cNvPr id="44" name="グループ化 43"/>
          <p:cNvGrpSpPr/>
          <p:nvPr/>
        </p:nvGrpSpPr>
        <p:grpSpPr>
          <a:xfrm>
            <a:off x="3435584" y="2757355"/>
            <a:ext cx="3422432" cy="1266811"/>
            <a:chOff x="3435584" y="2662547"/>
            <a:chExt cx="3422432" cy="1266811"/>
          </a:xfrm>
        </p:grpSpPr>
        <p:sp>
          <p:nvSpPr>
            <p:cNvPr id="35" name="爆発 2 34"/>
            <p:cNvSpPr/>
            <p:nvPr/>
          </p:nvSpPr>
          <p:spPr bwMode="auto">
            <a:xfrm>
              <a:off x="5254657" y="3357854"/>
              <a:ext cx="642942" cy="571504"/>
            </a:xfrm>
            <a:prstGeom prst="irregularSeal2">
              <a:avLst/>
            </a:prstGeom>
            <a:solidFill>
              <a:srgbClr val="FFCC99">
                <a:alpha val="50000"/>
              </a:srgbClr>
            </a:solidFill>
            <a:ln w="15875" cap="flat" cmpd="sng" algn="ctr">
              <a:solidFill>
                <a:srgbClr val="FFCC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4" name="直線矢印コネクタ 33"/>
            <p:cNvCxnSpPr/>
            <p:nvPr/>
          </p:nvCxnSpPr>
          <p:spPr bwMode="auto">
            <a:xfrm>
              <a:off x="3468707" y="3000664"/>
              <a:ext cx="2071702" cy="642942"/>
            </a:xfrm>
            <a:prstGeom prst="straightConnector1">
              <a:avLst/>
            </a:prstGeom>
            <a:solidFill>
              <a:srgbClr val="FAFFC9">
                <a:alpha val="50000"/>
              </a:srgbClr>
            </a:solidFill>
            <a:ln w="127000" cap="flat" cmpd="sng" algn="ctr">
              <a:solidFill>
                <a:srgbClr val="FFC000"/>
              </a:solidFill>
              <a:prstDash val="solid"/>
              <a:round/>
              <a:headEnd type="none" w="med" len="med"/>
              <a:tailEnd type="stealth"/>
            </a:ln>
            <a:effectLst/>
          </p:spPr>
        </p:cxnSp>
        <p:sp>
          <p:nvSpPr>
            <p:cNvPr id="37" name="Rectangle 32"/>
            <p:cNvSpPr>
              <a:spLocks noChangeArrowheads="1"/>
            </p:cNvSpPr>
            <p:nvPr/>
          </p:nvSpPr>
          <p:spPr bwMode="auto">
            <a:xfrm rot="1080139">
              <a:off x="3435584" y="2662547"/>
              <a:ext cx="2619645" cy="430887"/>
            </a:xfrm>
            <a:prstGeom prst="rect">
              <a:avLst/>
            </a:prstGeom>
            <a:solidFill>
              <a:srgbClr val="FFCC99">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FFCC99"/>
                  </a:solidFill>
                  <a:latin typeface="Tahoma" pitchFamily="34" charset="0"/>
                  <a:ea typeface="HGP創英角ｺﾞｼｯｸUB" pitchFamily="50" charset="-128"/>
                </a:rPr>
                <a:t>IMBH</a:t>
              </a:r>
              <a:r>
                <a:rPr lang="en-US" altLang="ja-JP" sz="2000" b="1" dirty="0" smtClean="0">
                  <a:solidFill>
                    <a:srgbClr val="FFCC99"/>
                  </a:solidFill>
                </a:rPr>
                <a:t> </a:t>
              </a:r>
              <a:r>
                <a:rPr lang="en-US" altLang="ja-JP" sz="2000" b="1" dirty="0" smtClean="0">
                  <a:solidFill>
                    <a:srgbClr val="FFCC99"/>
                  </a:solidFill>
                  <a:latin typeface="Tahoma" pitchFamily="34" charset="0"/>
                  <a:ea typeface="HGP創英角ｺﾞｼｯｸUB" pitchFamily="50" charset="-128"/>
                </a:rPr>
                <a:t>inspiral </a:t>
              </a:r>
              <a:r>
                <a:rPr lang="en-US" altLang="ja-JP" sz="1600" b="1" dirty="0" smtClean="0">
                  <a:solidFill>
                    <a:srgbClr val="FFCC99"/>
                  </a:solidFill>
                  <a:latin typeface="Tahoma" pitchFamily="34" charset="0"/>
                  <a:ea typeface="HGP創英角ｺﾞｼｯｸUB" pitchFamily="50" charset="-128"/>
                </a:rPr>
                <a:t>(z~1)</a:t>
              </a:r>
              <a:endParaRPr lang="ja-JP" altLang="en-US" sz="1600" b="1" dirty="0">
                <a:solidFill>
                  <a:srgbClr val="FFCC99"/>
                </a:solidFill>
                <a:latin typeface="Tahoma" pitchFamily="34" charset="0"/>
                <a:ea typeface="HGP創英角ｺﾞｼｯｸUB" pitchFamily="50" charset="-128"/>
              </a:endParaRPr>
            </a:p>
          </p:txBody>
        </p:sp>
        <p:sp>
          <p:nvSpPr>
            <p:cNvPr id="51" name="Rectangle 32"/>
            <p:cNvSpPr>
              <a:spLocks noChangeArrowheads="1"/>
            </p:cNvSpPr>
            <p:nvPr/>
          </p:nvSpPr>
          <p:spPr bwMode="auto">
            <a:xfrm>
              <a:off x="5772587" y="3538839"/>
              <a:ext cx="1085429"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latin typeface="Tahoma" pitchFamily="34" charset="0"/>
                  <a:ea typeface="HGP創英角ｺﾞｼｯｸUB" pitchFamily="50" charset="-128"/>
                </a:rPr>
                <a:t>Merger</a:t>
              </a:r>
              <a:endParaRPr lang="ja-JP" altLang="en-US" sz="1400" b="1" dirty="0">
                <a:solidFill>
                  <a:srgbClr val="F8F8F8"/>
                </a:solidFill>
                <a:latin typeface="Tahoma" pitchFamily="34" charset="0"/>
                <a:ea typeface="HGP創英角ｺﾞｼｯｸUB" pitchFamily="50" charset="-128"/>
              </a:endParaRPr>
            </a:p>
          </p:txBody>
        </p:sp>
      </p:grpSp>
      <p:sp>
        <p:nvSpPr>
          <p:cNvPr id="52" name="Text Box 3"/>
          <p:cNvSpPr txBox="1">
            <a:spLocks noChangeArrowheads="1"/>
          </p:cNvSpPr>
          <p:nvPr/>
        </p:nvSpPr>
        <p:spPr bwMode="auto">
          <a:xfrm>
            <a:off x="4041440" y="5919663"/>
            <a:ext cx="271464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Frequency   [Hz]</a:t>
            </a:r>
            <a:endParaRPr kumimoji="1" lang="en-US" altLang="ja-JP" sz="2000" b="1" kern="1200" dirty="0">
              <a:solidFill>
                <a:srgbClr val="FFFFFF"/>
              </a:solidFill>
              <a:latin typeface="+mj-lt"/>
              <a:ea typeface="ＭＳ Ｐゴシック" pitchFamily="50" charset="-128"/>
              <a:cs typeface="+mn-cs"/>
            </a:endParaRPr>
          </a:p>
        </p:txBody>
      </p:sp>
      <p:sp>
        <p:nvSpPr>
          <p:cNvPr id="53" name="Text Box 3"/>
          <p:cNvSpPr txBox="1">
            <a:spLocks noChangeArrowheads="1"/>
          </p:cNvSpPr>
          <p:nvPr/>
        </p:nvSpPr>
        <p:spPr bwMode="auto">
          <a:xfrm rot="-5400000">
            <a:off x="-447860" y="3744131"/>
            <a:ext cx="3357587"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GW amplitude   [Hz</a:t>
            </a:r>
            <a:r>
              <a:rPr lang="en-US" altLang="ja-JP" sz="2000" b="1" baseline="30000" dirty="0" smtClean="0">
                <a:solidFill>
                  <a:srgbClr val="FFFFFF"/>
                </a:solidFill>
                <a:latin typeface="+mj-lt"/>
                <a:ea typeface="ＭＳ Ｐゴシック" pitchFamily="50" charset="-128"/>
              </a:rPr>
              <a:t>-1/2</a:t>
            </a:r>
            <a:r>
              <a:rPr lang="en-US" altLang="ja-JP" sz="2000" b="1" dirty="0" smtClean="0">
                <a:solidFill>
                  <a:srgbClr val="FFFFFF"/>
                </a:solidFill>
                <a:latin typeface="+mj-lt"/>
                <a:ea typeface="ＭＳ Ｐゴシック" pitchFamily="50" charset="-128"/>
              </a:rPr>
              <a:t>]</a:t>
            </a:r>
            <a:endParaRPr kumimoji="1" lang="en-US" altLang="ja-JP" sz="2000" b="1" kern="1200" dirty="0">
              <a:solidFill>
                <a:srgbClr val="FFFFFF"/>
              </a:solidFill>
              <a:latin typeface="+mj-lt"/>
              <a:ea typeface="ＭＳ Ｐゴシック" pitchFamily="50" charset="-128"/>
              <a:cs typeface="+mn-cs"/>
            </a:endParaRPr>
          </a:p>
        </p:txBody>
      </p:sp>
      <p:sp>
        <p:nvSpPr>
          <p:cNvPr id="54" name="正方形/長方形 53"/>
          <p:cNvSpPr/>
          <p:nvPr/>
        </p:nvSpPr>
        <p:spPr bwMode="auto">
          <a:xfrm>
            <a:off x="2214546" y="2276325"/>
            <a:ext cx="5786478" cy="3357586"/>
          </a:xfrm>
          <a:prstGeom prst="rect">
            <a:avLst/>
          </a:prstGeom>
          <a:noFill/>
          <a:ln w="31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55" name="Text Box 3"/>
          <p:cNvSpPr txBox="1">
            <a:spLocks noChangeArrowheads="1"/>
          </p:cNvSpPr>
          <p:nvPr/>
        </p:nvSpPr>
        <p:spPr bwMode="auto">
          <a:xfrm>
            <a:off x="2571736" y="5633911"/>
            <a:ext cx="785818"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-4</a:t>
            </a:r>
            <a:endParaRPr kumimoji="1" lang="en-US" altLang="ja-JP" sz="2000" b="1" kern="1200" baseline="30000" dirty="0">
              <a:solidFill>
                <a:srgbClr val="FFFFFF"/>
              </a:solidFill>
              <a:latin typeface="+mj-lt"/>
              <a:ea typeface="ＭＳ Ｐゴシック" pitchFamily="50" charset="-128"/>
              <a:cs typeface="+mn-cs"/>
            </a:endParaRPr>
          </a:p>
        </p:txBody>
      </p:sp>
      <p:sp>
        <p:nvSpPr>
          <p:cNvPr id="56" name="Text Box 3"/>
          <p:cNvSpPr txBox="1">
            <a:spLocks noChangeArrowheads="1"/>
          </p:cNvSpPr>
          <p:nvPr/>
        </p:nvSpPr>
        <p:spPr bwMode="auto">
          <a:xfrm>
            <a:off x="3857620" y="5633911"/>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a:t>
            </a:r>
            <a:endParaRPr kumimoji="1" lang="en-US" altLang="ja-JP" sz="2000" b="1" kern="1200" baseline="30000" dirty="0">
              <a:solidFill>
                <a:srgbClr val="FFFFFF"/>
              </a:solidFill>
              <a:latin typeface="+mj-lt"/>
              <a:ea typeface="ＭＳ Ｐゴシック" pitchFamily="50" charset="-128"/>
              <a:cs typeface="+mn-cs"/>
            </a:endParaRPr>
          </a:p>
        </p:txBody>
      </p:sp>
      <p:sp>
        <p:nvSpPr>
          <p:cNvPr id="57" name="Text Box 3"/>
          <p:cNvSpPr txBox="1">
            <a:spLocks noChangeArrowheads="1"/>
          </p:cNvSpPr>
          <p:nvPr/>
        </p:nvSpPr>
        <p:spPr bwMode="auto">
          <a:xfrm>
            <a:off x="5143504" y="5633911"/>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0</a:t>
            </a:r>
            <a:endParaRPr kumimoji="1" lang="en-US" altLang="ja-JP" sz="2000" b="1" kern="1200" baseline="30000" dirty="0">
              <a:solidFill>
                <a:srgbClr val="FFFFFF"/>
              </a:solidFill>
              <a:latin typeface="+mj-lt"/>
              <a:ea typeface="ＭＳ Ｐゴシック" pitchFamily="50" charset="-128"/>
              <a:cs typeface="+mn-cs"/>
            </a:endParaRPr>
          </a:p>
        </p:txBody>
      </p:sp>
      <p:sp>
        <p:nvSpPr>
          <p:cNvPr id="58" name="Text Box 3"/>
          <p:cNvSpPr txBox="1">
            <a:spLocks noChangeArrowheads="1"/>
          </p:cNvSpPr>
          <p:nvPr/>
        </p:nvSpPr>
        <p:spPr bwMode="auto">
          <a:xfrm>
            <a:off x="6500826" y="5633911"/>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a:t>
            </a:r>
            <a:endParaRPr kumimoji="1" lang="en-US" altLang="ja-JP" sz="2000" b="1" kern="1200" baseline="30000" dirty="0">
              <a:solidFill>
                <a:srgbClr val="FFFFFF"/>
              </a:solidFill>
              <a:latin typeface="+mj-lt"/>
              <a:ea typeface="ＭＳ Ｐゴシック" pitchFamily="50" charset="-128"/>
              <a:cs typeface="+mn-cs"/>
            </a:endParaRPr>
          </a:p>
        </p:txBody>
      </p:sp>
      <p:sp>
        <p:nvSpPr>
          <p:cNvPr id="59" name="Text Box 3"/>
          <p:cNvSpPr txBox="1">
            <a:spLocks noChangeArrowheads="1"/>
          </p:cNvSpPr>
          <p:nvPr/>
        </p:nvSpPr>
        <p:spPr bwMode="auto">
          <a:xfrm>
            <a:off x="7715272" y="5633911"/>
            <a:ext cx="785818" cy="42197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4</a:t>
            </a:r>
            <a:endParaRPr kumimoji="1" lang="en-US" altLang="ja-JP" sz="2000" b="1" kern="1200" baseline="30000" dirty="0">
              <a:solidFill>
                <a:srgbClr val="FFFFFF"/>
              </a:solidFill>
              <a:latin typeface="+mj-lt"/>
              <a:ea typeface="ＭＳ Ｐゴシック" pitchFamily="50" charset="-128"/>
              <a:cs typeface="+mn-cs"/>
            </a:endParaRPr>
          </a:p>
        </p:txBody>
      </p:sp>
      <p:sp>
        <p:nvSpPr>
          <p:cNvPr id="60" name="Text Box 3"/>
          <p:cNvSpPr txBox="1">
            <a:spLocks noChangeArrowheads="1"/>
          </p:cNvSpPr>
          <p:nvPr/>
        </p:nvSpPr>
        <p:spPr bwMode="auto">
          <a:xfrm>
            <a:off x="1428728" y="4529304"/>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-24</a:t>
            </a:r>
            <a:endParaRPr kumimoji="1" lang="en-US" altLang="ja-JP" sz="2000" b="1" kern="1200" baseline="30000" dirty="0">
              <a:solidFill>
                <a:srgbClr val="FFFFFF"/>
              </a:solidFill>
              <a:latin typeface="+mj-lt"/>
              <a:ea typeface="ＭＳ Ｐゴシック" pitchFamily="50" charset="-128"/>
              <a:cs typeface="+mn-cs"/>
            </a:endParaRPr>
          </a:p>
        </p:txBody>
      </p:sp>
      <p:sp>
        <p:nvSpPr>
          <p:cNvPr id="61" name="Text Box 3"/>
          <p:cNvSpPr txBox="1">
            <a:spLocks noChangeArrowheads="1"/>
          </p:cNvSpPr>
          <p:nvPr/>
        </p:nvSpPr>
        <p:spPr bwMode="auto">
          <a:xfrm>
            <a:off x="1428728" y="3919399"/>
            <a:ext cx="1000132"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-22</a:t>
            </a:r>
            <a:endParaRPr kumimoji="1" lang="en-US" altLang="ja-JP" sz="2000" b="1" kern="1200" baseline="30000" dirty="0">
              <a:solidFill>
                <a:srgbClr val="FFFFFF"/>
              </a:solidFill>
              <a:latin typeface="+mj-lt"/>
              <a:ea typeface="ＭＳ Ｐゴシック" pitchFamily="50" charset="-128"/>
              <a:cs typeface="+mn-cs"/>
            </a:endParaRPr>
          </a:p>
        </p:txBody>
      </p:sp>
      <p:sp>
        <p:nvSpPr>
          <p:cNvPr id="62" name="Text Box 3"/>
          <p:cNvSpPr txBox="1">
            <a:spLocks noChangeArrowheads="1"/>
          </p:cNvSpPr>
          <p:nvPr/>
        </p:nvSpPr>
        <p:spPr bwMode="auto">
          <a:xfrm>
            <a:off x="1428728" y="3276457"/>
            <a:ext cx="1000132"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-20</a:t>
            </a:r>
            <a:endParaRPr kumimoji="1" lang="en-US" altLang="ja-JP" sz="2000" b="1" kern="1200" baseline="30000" dirty="0">
              <a:solidFill>
                <a:srgbClr val="FFFFFF"/>
              </a:solidFill>
              <a:latin typeface="+mj-lt"/>
              <a:ea typeface="ＭＳ Ｐゴシック" pitchFamily="50" charset="-128"/>
              <a:cs typeface="+mn-cs"/>
            </a:endParaRPr>
          </a:p>
        </p:txBody>
      </p:sp>
      <p:sp>
        <p:nvSpPr>
          <p:cNvPr id="63" name="Text Box 3"/>
          <p:cNvSpPr txBox="1">
            <a:spLocks noChangeArrowheads="1"/>
          </p:cNvSpPr>
          <p:nvPr/>
        </p:nvSpPr>
        <p:spPr bwMode="auto">
          <a:xfrm>
            <a:off x="1428728" y="2671916"/>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-18</a:t>
            </a:r>
            <a:endParaRPr kumimoji="1" lang="en-US" altLang="ja-JP" sz="2000" b="1" kern="1200" baseline="30000" dirty="0">
              <a:solidFill>
                <a:srgbClr val="FFFFFF"/>
              </a:solidFill>
              <a:latin typeface="+mj-lt"/>
              <a:ea typeface="ＭＳ Ｐゴシック" pitchFamily="50" charset="-128"/>
              <a:cs typeface="+mn-cs"/>
            </a:endParaRPr>
          </a:p>
        </p:txBody>
      </p:sp>
      <p:sp>
        <p:nvSpPr>
          <p:cNvPr id="64" name="Text Box 3"/>
          <p:cNvSpPr txBox="1">
            <a:spLocks noChangeArrowheads="1"/>
          </p:cNvSpPr>
          <p:nvPr/>
        </p:nvSpPr>
        <p:spPr bwMode="auto">
          <a:xfrm>
            <a:off x="1428728" y="2100412"/>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-16</a:t>
            </a:r>
            <a:endParaRPr kumimoji="1" lang="en-US" altLang="ja-JP" sz="2000" b="1" kern="1200" baseline="30000" dirty="0">
              <a:solidFill>
                <a:srgbClr val="FFFFFF"/>
              </a:solidFill>
              <a:latin typeface="+mj-lt"/>
              <a:ea typeface="ＭＳ Ｐゴシック" pitchFamily="50" charset="-128"/>
              <a:cs typeface="+mn-cs"/>
            </a:endParaRPr>
          </a:p>
        </p:txBody>
      </p:sp>
      <p:sp>
        <p:nvSpPr>
          <p:cNvPr id="65" name="Text Box 3"/>
          <p:cNvSpPr txBox="1">
            <a:spLocks noChangeArrowheads="1"/>
          </p:cNvSpPr>
          <p:nvPr/>
        </p:nvSpPr>
        <p:spPr bwMode="auto">
          <a:xfrm>
            <a:off x="1428728" y="5133845"/>
            <a:ext cx="928694" cy="461665"/>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b="1" dirty="0" smtClean="0">
                <a:solidFill>
                  <a:srgbClr val="FFFFFF"/>
                </a:solidFill>
                <a:latin typeface="+mj-lt"/>
                <a:ea typeface="ＭＳ Ｐゴシック" pitchFamily="50" charset="-128"/>
              </a:rPr>
              <a:t>10</a:t>
            </a:r>
            <a:r>
              <a:rPr lang="en-US" altLang="ja-JP" sz="2000" b="1" baseline="30000" dirty="0" smtClean="0">
                <a:solidFill>
                  <a:srgbClr val="FFFFFF"/>
                </a:solidFill>
                <a:latin typeface="+mj-lt"/>
                <a:ea typeface="ＭＳ Ｐゴシック" pitchFamily="50" charset="-128"/>
              </a:rPr>
              <a:t>-26</a:t>
            </a:r>
            <a:endParaRPr kumimoji="1" lang="en-US" altLang="ja-JP" sz="2000" b="1" kern="1200" baseline="30000" dirty="0">
              <a:solidFill>
                <a:srgbClr val="FFFFFF"/>
              </a:solidFill>
              <a:latin typeface="+mj-lt"/>
              <a:ea typeface="ＭＳ Ｐゴシック" pitchFamily="50" charset="-128"/>
              <a:cs typeface="+mn-cs"/>
            </a:endParaRPr>
          </a:p>
        </p:txBody>
      </p:sp>
      <p:grpSp>
        <p:nvGrpSpPr>
          <p:cNvPr id="48" name="グループ化 47"/>
          <p:cNvGrpSpPr/>
          <p:nvPr/>
        </p:nvGrpSpPr>
        <p:grpSpPr>
          <a:xfrm>
            <a:off x="2030956" y="2523676"/>
            <a:ext cx="5081089" cy="2928958"/>
            <a:chOff x="2030956" y="2428868"/>
            <a:chExt cx="5081089" cy="2928958"/>
          </a:xfrm>
        </p:grpSpPr>
        <p:sp>
          <p:nvSpPr>
            <p:cNvPr id="47" name="Rectangle 6"/>
            <p:cNvSpPr>
              <a:spLocks noChangeAspect="1" noChangeArrowheads="1"/>
            </p:cNvSpPr>
            <p:nvPr/>
          </p:nvSpPr>
          <p:spPr bwMode="auto">
            <a:xfrm>
              <a:off x="4929190" y="4572008"/>
              <a:ext cx="1414170" cy="480131"/>
            </a:xfrm>
            <a:prstGeom prst="rect">
              <a:avLst/>
            </a:prstGeom>
            <a:noFill/>
            <a:ln w="9525">
              <a:noFill/>
              <a:miter lim="800000"/>
              <a:headEnd/>
              <a:tailEnd/>
            </a:ln>
            <a:effectLst/>
          </p:spPr>
          <p:txBody>
            <a:bodyPr wrap="none">
              <a:spAutoFit/>
            </a:bodyPr>
            <a:lstStyle/>
            <a:p>
              <a:pPr algn="l">
                <a:lnSpc>
                  <a:spcPct val="90000"/>
                </a:lnSpc>
                <a:buFontTx/>
                <a:buNone/>
              </a:pPr>
              <a:r>
                <a:rPr lang="en-US" altLang="ja-JP" sz="1400" b="1" dirty="0">
                  <a:solidFill>
                    <a:srgbClr val="CCECFF"/>
                  </a:solidFill>
                </a:rPr>
                <a:t>  DECIGO </a:t>
              </a:r>
            </a:p>
            <a:p>
              <a:pPr algn="l">
                <a:lnSpc>
                  <a:spcPct val="90000"/>
                </a:lnSpc>
                <a:buFontTx/>
                <a:buNone/>
              </a:pPr>
              <a:r>
                <a:rPr lang="en-US" altLang="ja-JP" sz="1400" b="1" dirty="0">
                  <a:solidFill>
                    <a:srgbClr val="CCECFF"/>
                  </a:solidFill>
                </a:rPr>
                <a:t> </a:t>
              </a:r>
              <a:r>
                <a:rPr lang="en-US" altLang="ja-JP" sz="1400" b="1" dirty="0" smtClean="0">
                  <a:solidFill>
                    <a:srgbClr val="CCECFF"/>
                  </a:solidFill>
                </a:rPr>
                <a:t>(Correlation)</a:t>
              </a:r>
              <a:endParaRPr lang="en-US" altLang="ja-JP" sz="1400" b="1" dirty="0">
                <a:solidFill>
                  <a:srgbClr val="CCECFF"/>
                </a:solidFill>
              </a:endParaRPr>
            </a:p>
          </p:txBody>
        </p:sp>
        <p:sp>
          <p:nvSpPr>
            <p:cNvPr id="66" name="Rectangle 32"/>
            <p:cNvSpPr>
              <a:spLocks noChangeArrowheads="1"/>
            </p:cNvSpPr>
            <p:nvPr/>
          </p:nvSpPr>
          <p:spPr bwMode="auto">
            <a:xfrm rot="2610760">
              <a:off x="2030956" y="3593240"/>
              <a:ext cx="2307637" cy="701731"/>
            </a:xfrm>
            <a:prstGeom prst="rect">
              <a:avLst/>
            </a:prstGeom>
            <a:solidFill>
              <a:srgbClr val="CCFFCC">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2000" b="1" dirty="0" smtClean="0">
                  <a:solidFill>
                    <a:srgbClr val="CCFFCC"/>
                  </a:solidFill>
                </a:rPr>
                <a:t>Background GW</a:t>
              </a:r>
              <a:r>
                <a:rPr lang="en-US" altLang="ja-JP" sz="1600" b="1" dirty="0" smtClean="0">
                  <a:solidFill>
                    <a:srgbClr val="CCFFCC"/>
                  </a:solidFill>
                </a:rPr>
                <a:t> </a:t>
              </a:r>
            </a:p>
            <a:p>
              <a:pPr algn="l">
                <a:lnSpc>
                  <a:spcPct val="110000"/>
                </a:lnSpc>
                <a:buClr>
                  <a:schemeClr val="accent2"/>
                </a:buClr>
                <a:buSzPct val="70000"/>
                <a:buFont typeface="Wingdings" pitchFamily="2" charset="2"/>
                <a:buNone/>
              </a:pPr>
              <a:r>
                <a:rPr lang="en-US" altLang="ja-JP" sz="1600" b="1" dirty="0" smtClean="0">
                  <a:solidFill>
                    <a:srgbClr val="CCFFCC"/>
                  </a:solidFill>
                </a:rPr>
                <a:t>   </a:t>
              </a:r>
              <a:r>
                <a:rPr lang="en-US" altLang="ja-JP" sz="1600" b="1" dirty="0" smtClean="0">
                  <a:solidFill>
                    <a:srgbClr val="CCFFCC"/>
                  </a:solidFill>
                  <a:latin typeface="Tahoma" pitchFamily="34" charset="0"/>
                  <a:ea typeface="HGP創英角ｺﾞｼｯｸUB" pitchFamily="50" charset="-128"/>
                </a:rPr>
                <a:t>(Ωgw ~ 2 x 10</a:t>
              </a:r>
              <a:r>
                <a:rPr lang="en-US" altLang="ja-JP" sz="1600" b="1" baseline="30000" dirty="0" smtClean="0">
                  <a:solidFill>
                    <a:srgbClr val="CCFFCC"/>
                  </a:solidFill>
                  <a:latin typeface="Tahoma" pitchFamily="34" charset="0"/>
                  <a:ea typeface="HGP創英角ｺﾞｼｯｸUB" pitchFamily="50" charset="-128"/>
                </a:rPr>
                <a:t>-15</a:t>
              </a:r>
              <a:r>
                <a:rPr lang="en-US" altLang="ja-JP" sz="1600" b="1" dirty="0" smtClean="0">
                  <a:solidFill>
                    <a:srgbClr val="CCFFCC"/>
                  </a:solidFill>
                  <a:latin typeface="Tahoma" pitchFamily="34" charset="0"/>
                  <a:ea typeface="HGP創英角ｺﾞｼｯｸUB" pitchFamily="50" charset="-128"/>
                </a:rPr>
                <a:t>)</a:t>
              </a:r>
              <a:endParaRPr lang="ja-JP" altLang="en-US" sz="1600" b="1" dirty="0">
                <a:solidFill>
                  <a:srgbClr val="CCFFCC"/>
                </a:solidFill>
                <a:latin typeface="Tahoma" pitchFamily="34" charset="0"/>
                <a:ea typeface="HGP創英角ｺﾞｼｯｸUB" pitchFamily="50" charset="-128"/>
              </a:endParaRPr>
            </a:p>
          </p:txBody>
        </p:sp>
        <p:cxnSp>
          <p:nvCxnSpPr>
            <p:cNvPr id="42" name="直線コネクタ 41"/>
            <p:cNvCxnSpPr/>
            <p:nvPr/>
          </p:nvCxnSpPr>
          <p:spPr bwMode="auto">
            <a:xfrm rot="10800000">
              <a:off x="2214546" y="2428868"/>
              <a:ext cx="3214710" cy="2928958"/>
            </a:xfrm>
            <a:prstGeom prst="line">
              <a:avLst/>
            </a:prstGeom>
            <a:solidFill>
              <a:srgbClr val="FAFFC9">
                <a:alpha val="50000"/>
              </a:srgbClr>
            </a:solidFill>
            <a:ln w="88900" cap="flat" cmpd="sng" algn="ctr">
              <a:solidFill>
                <a:srgbClr val="CCFFCC">
                  <a:alpha val="74000"/>
                </a:srgbClr>
              </a:solidFill>
              <a:prstDash val="solid"/>
              <a:round/>
              <a:headEnd type="none" w="med" len="med"/>
              <a:tailEnd type="none" w="med" len="med"/>
            </a:ln>
            <a:effectLst/>
          </p:spPr>
        </p:cxnSp>
        <p:sp>
          <p:nvSpPr>
            <p:cNvPr id="46" name="フリーフォーム 45"/>
            <p:cNvSpPr/>
            <p:nvPr/>
          </p:nvSpPr>
          <p:spPr bwMode="auto">
            <a:xfrm>
              <a:off x="4314254" y="4429132"/>
              <a:ext cx="2797791" cy="641444"/>
            </a:xfrm>
            <a:custGeom>
              <a:avLst/>
              <a:gdLst>
                <a:gd name="connsiteX0" fmla="*/ 0 w 2797791"/>
                <a:gd name="connsiteY0" fmla="*/ 0 h 641444"/>
                <a:gd name="connsiteX1" fmla="*/ 477672 w 2797791"/>
                <a:gd name="connsiteY1" fmla="*/ 409432 h 641444"/>
                <a:gd name="connsiteX2" fmla="*/ 627797 w 2797791"/>
                <a:gd name="connsiteY2" fmla="*/ 573206 h 641444"/>
                <a:gd name="connsiteX3" fmla="*/ 791570 w 2797791"/>
                <a:gd name="connsiteY3" fmla="*/ 627797 h 641444"/>
                <a:gd name="connsiteX4" fmla="*/ 1064526 w 2797791"/>
                <a:gd name="connsiteY4" fmla="*/ 641444 h 641444"/>
                <a:gd name="connsiteX5" fmla="*/ 1473958 w 2797791"/>
                <a:gd name="connsiteY5" fmla="*/ 627797 h 641444"/>
                <a:gd name="connsiteX6" fmla="*/ 1842448 w 2797791"/>
                <a:gd name="connsiteY6" fmla="*/ 559558 h 641444"/>
                <a:gd name="connsiteX7" fmla="*/ 2797791 w 2797791"/>
                <a:gd name="connsiteY7" fmla="*/ 150125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7791" h="641444">
                  <a:moveTo>
                    <a:pt x="0" y="0"/>
                  </a:moveTo>
                  <a:lnTo>
                    <a:pt x="477672" y="409432"/>
                  </a:lnTo>
                  <a:lnTo>
                    <a:pt x="627797" y="573206"/>
                  </a:lnTo>
                  <a:lnTo>
                    <a:pt x="791570" y="627797"/>
                  </a:lnTo>
                  <a:lnTo>
                    <a:pt x="1064526" y="641444"/>
                  </a:lnTo>
                  <a:lnTo>
                    <a:pt x="1473958" y="627797"/>
                  </a:lnTo>
                  <a:lnTo>
                    <a:pt x="1842448" y="559558"/>
                  </a:lnTo>
                  <a:lnTo>
                    <a:pt x="2797791" y="150125"/>
                  </a:lnTo>
                </a:path>
              </a:pathLst>
            </a:custGeom>
            <a:noFill/>
            <a:ln w="50800" cap="flat" cmpd="sng" algn="ctr">
              <a:solidFill>
                <a:srgbClr val="CCE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sp>
        <p:nvSpPr>
          <p:cNvPr id="45" name="フリーフォーム 44"/>
          <p:cNvSpPr/>
          <p:nvPr/>
        </p:nvSpPr>
        <p:spPr bwMode="auto">
          <a:xfrm>
            <a:off x="4240026" y="3952728"/>
            <a:ext cx="2797791" cy="641444"/>
          </a:xfrm>
          <a:custGeom>
            <a:avLst/>
            <a:gdLst>
              <a:gd name="connsiteX0" fmla="*/ 0 w 2797791"/>
              <a:gd name="connsiteY0" fmla="*/ 0 h 641444"/>
              <a:gd name="connsiteX1" fmla="*/ 477672 w 2797791"/>
              <a:gd name="connsiteY1" fmla="*/ 409432 h 641444"/>
              <a:gd name="connsiteX2" fmla="*/ 627797 w 2797791"/>
              <a:gd name="connsiteY2" fmla="*/ 573206 h 641444"/>
              <a:gd name="connsiteX3" fmla="*/ 791570 w 2797791"/>
              <a:gd name="connsiteY3" fmla="*/ 627797 h 641444"/>
              <a:gd name="connsiteX4" fmla="*/ 1064526 w 2797791"/>
              <a:gd name="connsiteY4" fmla="*/ 641444 h 641444"/>
              <a:gd name="connsiteX5" fmla="*/ 1473958 w 2797791"/>
              <a:gd name="connsiteY5" fmla="*/ 627797 h 641444"/>
              <a:gd name="connsiteX6" fmla="*/ 1842448 w 2797791"/>
              <a:gd name="connsiteY6" fmla="*/ 559558 h 641444"/>
              <a:gd name="connsiteX7" fmla="*/ 2797791 w 2797791"/>
              <a:gd name="connsiteY7" fmla="*/ 150125 h 64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7791" h="641444">
                <a:moveTo>
                  <a:pt x="0" y="0"/>
                </a:moveTo>
                <a:lnTo>
                  <a:pt x="477672" y="409432"/>
                </a:lnTo>
                <a:lnTo>
                  <a:pt x="627797" y="573206"/>
                </a:lnTo>
                <a:lnTo>
                  <a:pt x="791570" y="627797"/>
                </a:lnTo>
                <a:lnTo>
                  <a:pt x="1064526" y="641444"/>
                </a:lnTo>
                <a:lnTo>
                  <a:pt x="1473958" y="627797"/>
                </a:lnTo>
                <a:lnTo>
                  <a:pt x="1842448" y="559558"/>
                </a:lnTo>
                <a:lnTo>
                  <a:pt x="2797791" y="150125"/>
                </a:lnTo>
              </a:path>
            </a:pathLst>
          </a:custGeom>
          <a:noFill/>
          <a:ln w="50800" cap="flat" cmpd="sng" algn="ctr">
            <a:solidFill>
              <a:srgbClr val="CC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grpSp>
        <p:nvGrpSpPr>
          <p:cNvPr id="73" name="グループ化 72"/>
          <p:cNvGrpSpPr/>
          <p:nvPr/>
        </p:nvGrpSpPr>
        <p:grpSpPr>
          <a:xfrm>
            <a:off x="4254525" y="3875181"/>
            <a:ext cx="4032251" cy="1727134"/>
            <a:chOff x="4254525" y="3780373"/>
            <a:chExt cx="4032251" cy="1727134"/>
          </a:xfrm>
        </p:grpSpPr>
        <p:sp>
          <p:nvSpPr>
            <p:cNvPr id="40" name="爆発 2 39"/>
            <p:cNvSpPr/>
            <p:nvPr/>
          </p:nvSpPr>
          <p:spPr bwMode="auto">
            <a:xfrm>
              <a:off x="6969169" y="4572300"/>
              <a:ext cx="642942" cy="571504"/>
            </a:xfrm>
            <a:prstGeom prst="irregularSeal2">
              <a:avLst/>
            </a:prstGeom>
            <a:solidFill>
              <a:srgbClr val="FFFFCC">
                <a:alpha val="50000"/>
              </a:srgbClr>
            </a:solidFill>
            <a:ln w="15875"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cxnSp>
          <p:nvCxnSpPr>
            <p:cNvPr id="38" name="直線矢印コネクタ 37"/>
            <p:cNvCxnSpPr/>
            <p:nvPr/>
          </p:nvCxnSpPr>
          <p:spPr bwMode="auto">
            <a:xfrm>
              <a:off x="4254525" y="3929358"/>
              <a:ext cx="3000396" cy="928694"/>
            </a:xfrm>
            <a:prstGeom prst="straightConnector1">
              <a:avLst/>
            </a:prstGeom>
            <a:solidFill>
              <a:srgbClr val="FAFFC9">
                <a:alpha val="50000"/>
              </a:srgbClr>
            </a:solidFill>
            <a:ln w="127000" cap="flat" cmpd="sng" algn="ctr">
              <a:solidFill>
                <a:srgbClr val="FFFF00"/>
              </a:solidFill>
              <a:prstDash val="solid"/>
              <a:round/>
              <a:headEnd type="none" w="med" len="med"/>
              <a:tailEnd type="stealth"/>
            </a:ln>
            <a:effectLst/>
          </p:spPr>
        </p:cxnSp>
        <p:sp>
          <p:nvSpPr>
            <p:cNvPr id="49" name="Rectangle 32"/>
            <p:cNvSpPr>
              <a:spLocks noChangeArrowheads="1"/>
            </p:cNvSpPr>
            <p:nvPr/>
          </p:nvSpPr>
          <p:spPr bwMode="auto">
            <a:xfrm>
              <a:off x="5786446" y="5110475"/>
              <a:ext cx="2143139" cy="397032"/>
            </a:xfrm>
            <a:prstGeom prst="rect">
              <a:avLst/>
            </a:prstGeom>
            <a:solidFill>
              <a:srgbClr val="FFFFCC">
                <a:alpha val="10000"/>
              </a:srgbClr>
            </a:solid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800" b="1" dirty="0" smtClean="0">
                  <a:solidFill>
                    <a:srgbClr val="FFFFCC"/>
                  </a:solidFill>
                  <a:latin typeface="Tahoma" pitchFamily="34" charset="0"/>
                  <a:ea typeface="HGP創英角ｺﾞｼｯｸUB" pitchFamily="50" charset="-128"/>
                </a:rPr>
                <a:t>NS</a:t>
              </a:r>
              <a:r>
                <a:rPr lang="en-US" altLang="ja-JP" sz="1800" b="1" dirty="0" smtClean="0">
                  <a:solidFill>
                    <a:srgbClr val="FFFFCC"/>
                  </a:solidFill>
                </a:rPr>
                <a:t> </a:t>
              </a:r>
              <a:r>
                <a:rPr lang="en-US" altLang="ja-JP" sz="1800" b="1" dirty="0" smtClean="0">
                  <a:solidFill>
                    <a:srgbClr val="FFFFCC"/>
                  </a:solidFill>
                  <a:latin typeface="Tahoma" pitchFamily="34" charset="0"/>
                  <a:ea typeface="HGP創英角ｺﾞｼｯｸUB" pitchFamily="50" charset="-128"/>
                </a:rPr>
                <a:t>inspiral </a:t>
              </a:r>
              <a:r>
                <a:rPr lang="en-US" altLang="ja-JP" sz="1600" b="1" dirty="0" smtClean="0">
                  <a:solidFill>
                    <a:srgbClr val="FFFFCC"/>
                  </a:solidFill>
                  <a:latin typeface="Tahoma" pitchFamily="34" charset="0"/>
                  <a:ea typeface="HGP創英角ｺﾞｼｯｸUB" pitchFamily="50" charset="-128"/>
                </a:rPr>
                <a:t>(z~1)</a:t>
              </a:r>
              <a:endParaRPr lang="ja-JP" altLang="en-US" sz="1600" b="1" dirty="0">
                <a:solidFill>
                  <a:srgbClr val="FFFFCC"/>
                </a:solidFill>
                <a:latin typeface="Tahoma" pitchFamily="34" charset="0"/>
                <a:ea typeface="HGP創英角ｺﾞｼｯｸUB" pitchFamily="50" charset="-128"/>
              </a:endParaRPr>
            </a:p>
          </p:txBody>
        </p:sp>
        <p:sp>
          <p:nvSpPr>
            <p:cNvPr id="50" name="Rectangle 32"/>
            <p:cNvSpPr>
              <a:spLocks noChangeArrowheads="1"/>
            </p:cNvSpPr>
            <p:nvPr/>
          </p:nvSpPr>
          <p:spPr bwMode="auto">
            <a:xfrm>
              <a:off x="7201347" y="4352526"/>
              <a:ext cx="1085429" cy="329321"/>
            </a:xfrm>
            <a:prstGeom prst="rect">
              <a:avLst/>
            </a:prstGeom>
            <a:noFill/>
            <a:ln w="15875">
              <a:noFill/>
              <a:miter lim="800000"/>
              <a:headEnd/>
              <a:tailEnd/>
            </a:ln>
            <a:effectLst/>
          </p:spPr>
          <p:txBody>
            <a:bodyPr wrap="square">
              <a:spAutoFit/>
            </a:bodyPr>
            <a:lstStyle/>
            <a:p>
              <a:pPr algn="l">
                <a:lnSpc>
                  <a:spcPct val="110000"/>
                </a:lnSpc>
                <a:buClr>
                  <a:schemeClr val="accent2"/>
                </a:buClr>
                <a:buSzPct val="70000"/>
                <a:buFont typeface="Wingdings" pitchFamily="2" charset="2"/>
                <a:buNone/>
              </a:pPr>
              <a:r>
                <a:rPr lang="en-US" altLang="ja-JP" sz="1400" b="1" dirty="0" smtClean="0">
                  <a:solidFill>
                    <a:srgbClr val="F8F8F8"/>
                  </a:solidFill>
                  <a:latin typeface="Tahoma" pitchFamily="34" charset="0"/>
                  <a:ea typeface="HGP創英角ｺﾞｼｯｸUB" pitchFamily="50" charset="-128"/>
                </a:rPr>
                <a:t>Merger</a:t>
              </a:r>
              <a:endParaRPr lang="ja-JP" altLang="en-US" sz="1400" b="1" dirty="0">
                <a:solidFill>
                  <a:srgbClr val="F8F8F8"/>
                </a:solidFill>
                <a:latin typeface="Tahoma" pitchFamily="34" charset="0"/>
                <a:ea typeface="HGP創英角ｺﾞｼｯｸUB" pitchFamily="50" charset="-128"/>
              </a:endParaRPr>
            </a:p>
          </p:txBody>
        </p:sp>
        <p:sp>
          <p:nvSpPr>
            <p:cNvPr id="67" name="二等辺三角形 66"/>
            <p:cNvSpPr/>
            <p:nvPr/>
          </p:nvSpPr>
          <p:spPr bwMode="auto">
            <a:xfrm>
              <a:off x="4929190" y="4038905"/>
              <a:ext cx="45719" cy="71438"/>
            </a:xfrm>
            <a:prstGeom prst="triangle">
              <a:avLst/>
            </a:prstGeom>
            <a:solidFill>
              <a:srgbClr val="FAFFC9">
                <a:alpha val="50000"/>
              </a:srgbClr>
            </a:solidFill>
            <a:ln w="50800" cap="flat" cmpd="sng" algn="ctr">
              <a:solidFill>
                <a:srgbClr val="FFFF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68" name="Rectangle 6"/>
            <p:cNvSpPr>
              <a:spLocks noChangeAspect="1" noChangeArrowheads="1"/>
            </p:cNvSpPr>
            <p:nvPr/>
          </p:nvSpPr>
          <p:spPr bwMode="auto">
            <a:xfrm>
              <a:off x="4502191" y="3780373"/>
              <a:ext cx="784189" cy="258532"/>
            </a:xfrm>
            <a:prstGeom prst="rect">
              <a:avLst/>
            </a:prstGeom>
            <a:noFill/>
            <a:ln w="9525">
              <a:noFill/>
              <a:miter lim="800000"/>
              <a:headEnd/>
              <a:tailEnd/>
            </a:ln>
            <a:effectLst/>
          </p:spPr>
          <p:txBody>
            <a:bodyPr wrap="none">
              <a:spAutoFit/>
            </a:bodyPr>
            <a:lstStyle/>
            <a:p>
              <a:pPr algn="l">
                <a:lnSpc>
                  <a:spcPct val="90000"/>
                </a:lnSpc>
                <a:buFontTx/>
                <a:buNone/>
              </a:pPr>
              <a:r>
                <a:rPr lang="en-US" altLang="ja-JP" sz="1200" b="1" dirty="0" smtClean="0">
                  <a:solidFill>
                    <a:srgbClr val="FFFFCC"/>
                  </a:solidFill>
                </a:rPr>
                <a:t>3month</a:t>
              </a:r>
              <a:endParaRPr lang="en-US" altLang="ja-JP" sz="1200" b="1" dirty="0">
                <a:solidFill>
                  <a:srgbClr val="FFFFCC"/>
                </a:solidFill>
              </a:endParaRPr>
            </a:p>
          </p:txBody>
        </p:sp>
      </p:grpSp>
      <p:sp>
        <p:nvSpPr>
          <p:cNvPr id="69" name="Text Box 3"/>
          <p:cNvSpPr txBox="1">
            <a:spLocks noChangeArrowheads="1"/>
          </p:cNvSpPr>
          <p:nvPr/>
        </p:nvSpPr>
        <p:spPr bwMode="auto">
          <a:xfrm>
            <a:off x="714348" y="785794"/>
            <a:ext cx="4848225" cy="1200329"/>
          </a:xfrm>
          <a:prstGeom prst="rect">
            <a:avLst/>
          </a:prstGeom>
          <a:noFill/>
          <a:ln w="9525">
            <a:noFill/>
            <a:miter lim="800000"/>
            <a:headEnd/>
            <a:tailEnd/>
          </a:ln>
          <a:effectLst/>
        </p:spPr>
        <p:txBody>
          <a:bodyPr>
            <a:spAutoFit/>
          </a:bodyPr>
          <a:lstStyle/>
          <a:p>
            <a:pPr algn="l" rtl="0" fontAlgn="base">
              <a:lnSpc>
                <a:spcPct val="120000"/>
              </a:lnSpc>
              <a:spcBef>
                <a:spcPct val="0"/>
              </a:spcBef>
              <a:spcAft>
                <a:spcPct val="0"/>
              </a:spcAft>
              <a:buNone/>
            </a:pPr>
            <a:r>
              <a:rPr lang="en-US" altLang="ja-JP" sz="2000" dirty="0" smtClean="0">
                <a:solidFill>
                  <a:srgbClr val="FFCC99"/>
                </a:solidFill>
                <a:latin typeface="+mj-lt"/>
                <a:ea typeface="ＭＳ Ｐゴシック" pitchFamily="50" charset="-128"/>
              </a:rPr>
              <a:t>IMBH </a:t>
            </a:r>
            <a:r>
              <a:rPr lang="en-US" altLang="ja-JP" sz="2000" dirty="0" smtClean="0">
                <a:solidFill>
                  <a:srgbClr val="FFFFFF"/>
                </a:solidFill>
                <a:latin typeface="+mj-lt"/>
                <a:ea typeface="ＭＳ Ｐゴシック" pitchFamily="50" charset="-128"/>
              </a:rPr>
              <a:t>binary inspiral</a:t>
            </a:r>
          </a:p>
          <a:p>
            <a:pPr algn="l" rtl="0" fontAlgn="base">
              <a:lnSpc>
                <a:spcPct val="120000"/>
              </a:lnSpc>
              <a:spcBef>
                <a:spcPct val="0"/>
              </a:spcBef>
              <a:spcAft>
                <a:spcPct val="0"/>
              </a:spcAft>
              <a:buNone/>
            </a:pPr>
            <a:r>
              <a:rPr kumimoji="1" lang="en-US" altLang="ja-JP" sz="2000" kern="1200" dirty="0" smtClean="0">
                <a:solidFill>
                  <a:srgbClr val="FFFFCC"/>
                </a:solidFill>
                <a:latin typeface="+mj-lt"/>
                <a:ea typeface="ＭＳ Ｐゴシック" pitchFamily="50" charset="-128"/>
              </a:rPr>
              <a:t>NS</a:t>
            </a:r>
            <a:r>
              <a:rPr kumimoji="1" lang="en-US" altLang="ja-JP" sz="2000" kern="1200" dirty="0" smtClean="0">
                <a:solidFill>
                  <a:srgbClr val="FFFFFF"/>
                </a:solidFill>
                <a:latin typeface="+mj-lt"/>
                <a:ea typeface="ＭＳ Ｐゴシック" pitchFamily="50" charset="-128"/>
              </a:rPr>
              <a:t> binary inspiral</a:t>
            </a:r>
          </a:p>
          <a:p>
            <a:pPr algn="l" rtl="0" fontAlgn="base">
              <a:lnSpc>
                <a:spcPct val="120000"/>
              </a:lnSpc>
              <a:spcBef>
                <a:spcPct val="0"/>
              </a:spcBef>
              <a:spcAft>
                <a:spcPct val="0"/>
              </a:spcAft>
              <a:buNone/>
            </a:pPr>
            <a:r>
              <a:rPr kumimoji="1" lang="en-US" altLang="ja-JP" sz="2000" kern="1200" dirty="0" smtClean="0">
                <a:solidFill>
                  <a:srgbClr val="99FF99"/>
                </a:solidFill>
                <a:latin typeface="+mj-lt"/>
                <a:ea typeface="ＭＳ Ｐゴシック" pitchFamily="50" charset="-128"/>
              </a:rPr>
              <a:t>Stochastic</a:t>
            </a:r>
            <a:r>
              <a:rPr kumimoji="1" lang="en-US" altLang="ja-JP" sz="2000" kern="1200" dirty="0" smtClean="0">
                <a:solidFill>
                  <a:srgbClr val="FFFFFF"/>
                </a:solidFill>
                <a:latin typeface="+mj-lt"/>
                <a:ea typeface="ＭＳ Ｐゴシック" pitchFamily="50" charset="-128"/>
              </a:rPr>
              <a:t> background</a:t>
            </a:r>
          </a:p>
        </p:txBody>
      </p:sp>
      <p:sp>
        <p:nvSpPr>
          <p:cNvPr id="70" name="下矢印 69"/>
          <p:cNvSpPr/>
          <p:nvPr/>
        </p:nvSpPr>
        <p:spPr bwMode="auto">
          <a:xfrm rot="5400000" flipV="1">
            <a:off x="3786182" y="1285860"/>
            <a:ext cx="428628" cy="285752"/>
          </a:xfrm>
          <a:prstGeom prst="downArrow">
            <a:avLst/>
          </a:prstGeom>
          <a:solidFill>
            <a:srgbClr val="FFFFFF">
              <a:alpha val="10000"/>
            </a:srgbClr>
          </a:solidFill>
          <a:ln w="15875" cap="flat" cmpd="sng" algn="ctr">
            <a:solidFill>
              <a:srgbClr val="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71" name="Text Box 3"/>
          <p:cNvSpPr txBox="1">
            <a:spLocks noChangeArrowheads="1"/>
          </p:cNvSpPr>
          <p:nvPr/>
        </p:nvSpPr>
        <p:spPr bwMode="auto">
          <a:xfrm>
            <a:off x="4214810" y="785794"/>
            <a:ext cx="4643438" cy="1200329"/>
          </a:xfrm>
          <a:prstGeom prst="rect">
            <a:avLst/>
          </a:prstGeom>
          <a:noFill/>
          <a:ln w="9525">
            <a:noFill/>
            <a:miter lim="800000"/>
            <a:headEnd/>
            <a:tailEnd/>
          </a:ln>
          <a:effectLst/>
        </p:spPr>
        <p:txBody>
          <a:bodyPr wrap="square">
            <a:spAutoFit/>
          </a:bodyPr>
          <a:lstStyle/>
          <a:p>
            <a:pPr algn="l" rtl="0" fontAlgn="base">
              <a:lnSpc>
                <a:spcPct val="120000"/>
              </a:lnSpc>
              <a:spcBef>
                <a:spcPct val="0"/>
              </a:spcBef>
              <a:spcAft>
                <a:spcPct val="0"/>
              </a:spcAft>
              <a:buNone/>
            </a:pPr>
            <a:r>
              <a:rPr lang="en-US" altLang="ja-JP" sz="2000" dirty="0" smtClean="0">
                <a:solidFill>
                  <a:srgbClr val="FFFFFF"/>
                </a:solidFill>
                <a:latin typeface="+mj-lt"/>
                <a:ea typeface="ＭＳ Ｐゴシック" pitchFamily="50" charset="-128"/>
              </a:rPr>
              <a:t>Galaxy formation </a:t>
            </a:r>
            <a:r>
              <a:rPr lang="en-US" altLang="ja-JP" sz="1800" dirty="0" smtClean="0">
                <a:solidFill>
                  <a:srgbClr val="DDDDDD"/>
                </a:solidFill>
                <a:latin typeface="+mj-lt"/>
                <a:ea typeface="ＭＳ Ｐゴシック" pitchFamily="50" charset="-128"/>
              </a:rPr>
              <a:t>(Massive BH)</a:t>
            </a:r>
            <a:endParaRPr kumimoji="1" lang="en-US" altLang="ja-JP" sz="1800" kern="1200" dirty="0" smtClean="0">
              <a:solidFill>
                <a:srgbClr val="DDDDDD"/>
              </a:solidFill>
              <a:latin typeface="+mj-lt"/>
              <a:ea typeface="ＭＳ Ｐゴシック" pitchFamily="50" charset="-128"/>
            </a:endParaRPr>
          </a:p>
          <a:p>
            <a:pPr algn="l" rtl="0" fontAlgn="base">
              <a:lnSpc>
                <a:spcPct val="120000"/>
              </a:lnSpc>
              <a:spcBef>
                <a:spcPct val="0"/>
              </a:spcBef>
              <a:spcAft>
                <a:spcPct val="0"/>
              </a:spcAft>
              <a:buNone/>
            </a:pPr>
            <a:r>
              <a:rPr lang="en-US" altLang="ja-JP" sz="2000" dirty="0" smtClean="0">
                <a:solidFill>
                  <a:srgbClr val="FFFFFF"/>
                </a:solidFill>
                <a:latin typeface="+mj-lt"/>
                <a:ea typeface="ＭＳ Ｐゴシック" pitchFamily="50" charset="-128"/>
              </a:rPr>
              <a:t>Cosmology</a:t>
            </a:r>
            <a:r>
              <a:rPr lang="en-US" altLang="ja-JP" sz="1800" dirty="0" smtClean="0">
                <a:solidFill>
                  <a:srgbClr val="DDDDDD"/>
                </a:solidFill>
                <a:latin typeface="+mj-lt"/>
                <a:ea typeface="ＭＳ Ｐゴシック" pitchFamily="50" charset="-128"/>
              </a:rPr>
              <a:t>  (Inflation, Dark energy)</a:t>
            </a:r>
          </a:p>
          <a:p>
            <a:pPr algn="l">
              <a:lnSpc>
                <a:spcPct val="120000"/>
              </a:lnSpc>
              <a:buNone/>
            </a:pPr>
            <a:r>
              <a:rPr lang="en-US" altLang="ja-JP" sz="2000" dirty="0" smtClean="0">
                <a:solidFill>
                  <a:srgbClr val="FFFFFF"/>
                </a:solidFill>
                <a:ea typeface="ＭＳ Ｐゴシック" pitchFamily="50" charset="-128"/>
              </a:rPr>
              <a:t>Fundamental physics</a:t>
            </a:r>
            <a:endParaRPr lang="en-US" altLang="ja-JP" sz="2000" dirty="0" smtClean="0">
              <a:solidFill>
                <a:srgbClr val="DDDDDD"/>
              </a:solidFill>
              <a:latin typeface="+mj-lt"/>
              <a:ea typeface="ＭＳ Ｐゴシック"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universe_mod_cut.jpg"/>
          <p:cNvPicPr>
            <a:picLocks noChangeAspect="1"/>
          </p:cNvPicPr>
          <p:nvPr/>
        </p:nvPicPr>
        <p:blipFill>
          <a:blip r:embed="rId3" cstate="print">
            <a:clrChange>
              <a:clrFrom>
                <a:srgbClr val="030305"/>
              </a:clrFrom>
              <a:clrTo>
                <a:srgbClr val="030305">
                  <a:alpha val="0"/>
                </a:srgbClr>
              </a:clrTo>
            </a:clrChange>
          </a:blip>
          <a:stretch>
            <a:fillRect/>
          </a:stretch>
        </p:blipFill>
        <p:spPr>
          <a:xfrm>
            <a:off x="571472" y="714356"/>
            <a:ext cx="8075941" cy="5724800"/>
          </a:xfrm>
          <a:prstGeom prst="rect">
            <a:avLst/>
          </a:prstGeom>
        </p:spPr>
      </p:pic>
      <p:sp>
        <p:nvSpPr>
          <p:cNvPr id="826371" name="Rectangle 3"/>
          <p:cNvSpPr>
            <a:spLocks noGrp="1" noChangeArrowheads="1"/>
          </p:cNvSpPr>
          <p:nvPr>
            <p:ph type="title"/>
          </p:nvPr>
        </p:nvSpPr>
        <p:spPr/>
        <p:txBody>
          <a:bodyPr/>
          <a:lstStyle/>
          <a:p>
            <a:r>
              <a:rPr lang="en-US" altLang="ja-JP" dirty="0" smtClean="0"/>
              <a:t>Characterization of inflation</a:t>
            </a:r>
            <a:endParaRPr lang="ja-JP" altLang="en-US" dirty="0"/>
          </a:p>
        </p:txBody>
      </p:sp>
      <p:sp>
        <p:nvSpPr>
          <p:cNvPr id="16" name="フッター プレースホルダ 3"/>
          <p:cNvSpPr>
            <a:spLocks noGrp="1"/>
          </p:cNvSpPr>
          <p:nvPr>
            <p:ph type="ftr" sz="quarter" idx="10"/>
          </p:nvPr>
        </p:nvSpPr>
        <p:spPr/>
        <p:txBody>
          <a:bodyPr/>
          <a:lstStyle/>
          <a:p>
            <a:r>
              <a:rPr lang="en-US" altLang="ja-JP" smtClean="0"/>
              <a:t>10th International LISA Symposium</a:t>
            </a:r>
            <a:r>
              <a:rPr lang="ja-JP" altLang="en-US" smtClean="0"/>
              <a:t>　</a:t>
            </a:r>
            <a:r>
              <a:rPr lang="en-US" altLang="ja-JP" smtClean="0"/>
              <a:t>(May 19th, 2014, Florida, USA)</a:t>
            </a:r>
            <a:endParaRPr lang="en-US" altLang="ja-JP" dirty="0"/>
          </a:p>
        </p:txBody>
      </p:sp>
      <p:sp>
        <p:nvSpPr>
          <p:cNvPr id="5" name="Rectangle 3"/>
          <p:cNvSpPr txBox="1">
            <a:spLocks noChangeArrowheads="1"/>
          </p:cNvSpPr>
          <p:nvPr/>
        </p:nvSpPr>
        <p:spPr bwMode="auto">
          <a:xfrm rot="20217738">
            <a:off x="3488308" y="2176735"/>
            <a:ext cx="2500330" cy="5715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spcBef>
                <a:spcPct val="0"/>
              </a:spcBef>
              <a:spcAft>
                <a:spcPct val="0"/>
              </a:spcAft>
              <a:buClrTx/>
              <a:buSzTx/>
              <a:buFontTx/>
              <a:buNone/>
              <a:tabLst/>
              <a:defRPr/>
            </a:pPr>
            <a:r>
              <a:rPr kumimoji="1" lang="en-US" altLang="ja-JP" sz="1800" b="1" i="0" u="none" strike="noStrike" kern="0" cap="none" spc="0" normalizeH="0" baseline="0" noProof="0" dirty="0" smtClean="0">
                <a:ln>
                  <a:noFill/>
                </a:ln>
                <a:solidFill>
                  <a:srgbClr val="FF7C80"/>
                </a:solidFill>
                <a:uLnTx/>
                <a:uFillTx/>
                <a:latin typeface="+mj-lt"/>
                <a:ea typeface="+mj-ea"/>
                <a:cs typeface="+mj-cs"/>
              </a:rPr>
              <a:t>Stochastic </a:t>
            </a:r>
          </a:p>
          <a:p>
            <a:pPr marL="0" marR="0" lvl="0" indent="0" algn="l" defTabSz="914400" rtl="0" eaLnBrk="0" fontAlgn="base" latinLnBrk="0" hangingPunct="0">
              <a:spcBef>
                <a:spcPct val="0"/>
              </a:spcBef>
              <a:spcAft>
                <a:spcPct val="0"/>
              </a:spcAft>
              <a:buClrTx/>
              <a:buSzTx/>
              <a:buFontTx/>
              <a:buNone/>
              <a:tabLst/>
              <a:defRPr/>
            </a:pPr>
            <a:r>
              <a:rPr kumimoji="1" lang="en-US" altLang="ja-JP" sz="1800" b="1" i="0" u="none" strike="noStrike" kern="0" cap="none" spc="0" normalizeH="0" baseline="0" noProof="0" dirty="0" smtClean="0">
                <a:ln>
                  <a:noFill/>
                </a:ln>
                <a:solidFill>
                  <a:srgbClr val="FF7C80"/>
                </a:solidFill>
                <a:uLnTx/>
                <a:uFillTx/>
                <a:latin typeface="+mj-lt"/>
                <a:ea typeface="+mj-ea"/>
                <a:cs typeface="+mj-cs"/>
              </a:rPr>
              <a:t>Background GWs</a:t>
            </a:r>
            <a:endParaRPr kumimoji="1" lang="ja-JP" altLang="en-US" sz="1800" b="1" i="0" u="none" strike="noStrike" kern="0" cap="none" spc="0" normalizeH="0" baseline="0" noProof="0" dirty="0">
              <a:ln>
                <a:noFill/>
              </a:ln>
              <a:solidFill>
                <a:srgbClr val="FF7C80"/>
              </a:solidFill>
              <a:uLnTx/>
              <a:uFillTx/>
              <a:latin typeface="+mj-lt"/>
              <a:ea typeface="+mj-ea"/>
              <a:cs typeface="+mj-cs"/>
            </a:endParaRPr>
          </a:p>
        </p:txBody>
      </p:sp>
      <p:sp>
        <p:nvSpPr>
          <p:cNvPr id="8" name="AutoShape 3"/>
          <p:cNvSpPr>
            <a:spLocks noChangeAspect="1" noChangeArrowheads="1"/>
          </p:cNvSpPr>
          <p:nvPr/>
        </p:nvSpPr>
        <p:spPr bwMode="auto">
          <a:xfrm>
            <a:off x="285720" y="5611886"/>
            <a:ext cx="3782224" cy="746071"/>
          </a:xfrm>
          <a:prstGeom prst="roundRect">
            <a:avLst>
              <a:gd name="adj" fmla="val 1917"/>
            </a:avLst>
          </a:prstGeom>
          <a:solidFill>
            <a:srgbClr val="000000">
              <a:alpha val="85000"/>
            </a:srgbClr>
          </a:solidFill>
          <a:ln w="9525">
            <a:noFill/>
            <a:round/>
            <a:headEnd/>
            <a:tailEnd/>
          </a:ln>
          <a:effectLst/>
        </p:spPr>
        <p:txBody>
          <a:bodyPr wrap="square" anchor="ctr">
            <a:noAutofit/>
          </a:bodyPr>
          <a:lstStyle/>
          <a:p>
            <a:endParaRPr lang="ja-JP" altLang="en-US" dirty="0"/>
          </a:p>
        </p:txBody>
      </p:sp>
      <p:sp>
        <p:nvSpPr>
          <p:cNvPr id="7" name="Text Box 76"/>
          <p:cNvSpPr txBox="1">
            <a:spLocks noChangeArrowheads="1"/>
          </p:cNvSpPr>
          <p:nvPr/>
        </p:nvSpPr>
        <p:spPr bwMode="auto">
          <a:xfrm>
            <a:off x="395536" y="5611887"/>
            <a:ext cx="4000528" cy="769441"/>
          </a:xfrm>
          <a:prstGeom prst="rect">
            <a:avLst/>
          </a:prstGeom>
          <a:noFill/>
          <a:ln w="9525">
            <a:noFill/>
            <a:miter lim="800000"/>
            <a:headEnd/>
            <a:tailEnd/>
          </a:ln>
          <a:effectLst/>
        </p:spPr>
        <p:txBody>
          <a:bodyPr wrap="square">
            <a:spAutoFit/>
          </a:bodyPr>
          <a:lstStyle/>
          <a:p>
            <a:pPr algn="l" rtl="0" fontAlgn="base">
              <a:lnSpc>
                <a:spcPct val="110000"/>
              </a:lnSpc>
              <a:spcBef>
                <a:spcPct val="0"/>
              </a:spcBef>
              <a:spcAft>
                <a:spcPct val="0"/>
              </a:spcAft>
              <a:buNone/>
            </a:pPr>
            <a:r>
              <a:rPr lang="en-US" altLang="ja-JP" sz="2000" b="1" dirty="0" smtClean="0">
                <a:solidFill>
                  <a:srgbClr val="DDDDDD"/>
                </a:solidFill>
              </a:rPr>
              <a:t>Direct probe to</a:t>
            </a:r>
          </a:p>
          <a:p>
            <a:pPr algn="l" rtl="0" fontAlgn="base">
              <a:lnSpc>
                <a:spcPct val="110000"/>
              </a:lnSpc>
              <a:spcBef>
                <a:spcPct val="0"/>
              </a:spcBef>
              <a:spcAft>
                <a:spcPct val="0"/>
              </a:spcAft>
              <a:buNone/>
            </a:pPr>
            <a:r>
              <a:rPr lang="en-US" altLang="ja-JP" sz="2000" b="1" dirty="0" smtClean="0">
                <a:solidFill>
                  <a:srgbClr val="DDDDDD"/>
                </a:solidFill>
              </a:rPr>
              <a:t> the history of the Universe</a:t>
            </a:r>
            <a:endParaRPr kumimoji="1" lang="en-US" altLang="ja-JP" sz="2000" b="1" kern="1200" dirty="0">
              <a:solidFill>
                <a:srgbClr val="DDDDDD"/>
              </a:solidFill>
              <a:latin typeface="Tahoma" pitchFamily="34" charset="0"/>
              <a:ea typeface="HGP創英角ｺﾞｼｯｸUB" pitchFamily="50" charset="-128"/>
              <a:cs typeface="+mn-cs"/>
            </a:endParaRPr>
          </a:p>
        </p:txBody>
      </p:sp>
      <p:sp>
        <p:nvSpPr>
          <p:cNvPr id="2" name="正方形/長方形 1"/>
          <p:cNvSpPr/>
          <p:nvPr/>
        </p:nvSpPr>
        <p:spPr bwMode="auto">
          <a:xfrm>
            <a:off x="2699792" y="2996952"/>
            <a:ext cx="216024" cy="217734"/>
          </a:xfrm>
          <a:prstGeom prst="rect">
            <a:avLst/>
          </a:prstGeom>
          <a:solidFill>
            <a:srgbClr val="000000">
              <a:alpha val="90000"/>
            </a:srgbClr>
          </a:solidFill>
          <a:ln w="158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Char char="•"/>
              <a:tabLst/>
            </a:pPr>
            <a:endParaRPr kumimoji="1" lang="ja-JP" altLang="en-US" sz="2400" b="0" i="0" u="none" strike="noStrike" cap="none" normalizeH="0" baseline="0" dirty="0" smtClean="0">
              <a:ln>
                <a:noFill/>
              </a:ln>
              <a:solidFill>
                <a:schemeClr val="tx1"/>
              </a:solidFill>
              <a:effectLst/>
              <a:latin typeface="Tahoma" pitchFamily="34" charset="0"/>
              <a:ea typeface="HGP創英角ｺﾞｼｯｸUB" pitchFamily="50" charset="-128"/>
            </a:endParaRPr>
          </a:p>
        </p:txBody>
      </p:sp>
      <p:sp>
        <p:nvSpPr>
          <p:cNvPr id="3" name="テキスト ボックス 2"/>
          <p:cNvSpPr txBox="1"/>
          <p:nvPr/>
        </p:nvSpPr>
        <p:spPr>
          <a:xfrm>
            <a:off x="2627784" y="2951366"/>
            <a:ext cx="338554" cy="261610"/>
          </a:xfrm>
          <a:prstGeom prst="rect">
            <a:avLst/>
          </a:prstGeom>
          <a:noFill/>
        </p:spPr>
        <p:txBody>
          <a:bodyPr wrap="none" rtlCol="0">
            <a:spAutoFit/>
          </a:bodyPr>
          <a:lstStyle/>
          <a:p>
            <a:pPr>
              <a:buNone/>
            </a:pPr>
            <a:r>
              <a:rPr kumimoji="1" lang="en-US" altLang="ja-JP" sz="1100" dirty="0" smtClean="0">
                <a:solidFill>
                  <a:srgbClr val="FFFFFF"/>
                </a:solidFill>
              </a:rPr>
              <a:t>35</a:t>
            </a:r>
            <a:endParaRPr kumimoji="1" lang="ja-JP" altLang="en-US" sz="1100" dirty="0">
              <a:solidFill>
                <a:srgbClr val="FFFFFF"/>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539552" y="1700810"/>
            <a:ext cx="8208912" cy="4555589"/>
          </a:xfrm>
          <a:prstGeom prst="rect">
            <a:avLst/>
          </a:prstGeom>
          <a:solidFill>
            <a:srgbClr val="FFFFFF"/>
          </a:solidFill>
          <a:ln w="6350">
            <a:solidFill>
              <a:srgbClr val="FFFFFF"/>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FontTx/>
              <a:buNone/>
            </a:pPr>
            <a:endParaRPr lang="ja-JP" altLang="en-US" dirty="0">
              <a:solidFill>
                <a:srgbClr val="FFFFFF"/>
              </a:solidFill>
              <a:effectLst>
                <a:outerShdw blurRad="38100" dist="38100" dir="2700000" algn="tl">
                  <a:srgbClr val="000000">
                    <a:alpha val="43137"/>
                  </a:srgbClr>
                </a:outerShdw>
              </a:effectLst>
            </a:endParaRPr>
          </a:p>
        </p:txBody>
      </p:sp>
      <p:sp>
        <p:nvSpPr>
          <p:cNvPr id="1352707" name="Rectangle 3"/>
          <p:cNvSpPr>
            <a:spLocks noGrp="1" noChangeArrowheads="1"/>
          </p:cNvSpPr>
          <p:nvPr>
            <p:ph type="title"/>
          </p:nvPr>
        </p:nvSpPr>
        <p:spPr/>
        <p:txBody>
          <a:bodyPr/>
          <a:lstStyle/>
          <a:p>
            <a:r>
              <a:rPr lang="en-US" altLang="ja-JP" dirty="0" smtClean="0"/>
              <a:t>Primordial GW</a:t>
            </a:r>
            <a:endParaRPr lang="ja-JP" altLang="en-US" dirty="0"/>
          </a:p>
        </p:txBody>
      </p:sp>
      <p:sp>
        <p:nvSpPr>
          <p:cNvPr id="52" name="フッター プレースホルダ 3"/>
          <p:cNvSpPr>
            <a:spLocks noGrp="1"/>
          </p:cNvSpPr>
          <p:nvPr>
            <p:ph type="ftr" sz="quarter" idx="10"/>
          </p:nvPr>
        </p:nvSpPr>
        <p:spPr/>
        <p:txBody>
          <a:bodyPr/>
          <a:lstStyle/>
          <a:p>
            <a:r>
              <a:rPr lang="en-US" altLang="ja-JP" smtClean="0">
                <a:solidFill>
                  <a:srgbClr val="B2B2B2"/>
                </a:solidFill>
              </a:rPr>
              <a:t>10th International LISA Symposium</a:t>
            </a:r>
            <a:r>
              <a:rPr lang="ja-JP" altLang="en-US" smtClean="0">
                <a:solidFill>
                  <a:srgbClr val="B2B2B2"/>
                </a:solidFill>
              </a:rPr>
              <a:t>　</a:t>
            </a:r>
            <a:r>
              <a:rPr lang="en-US" altLang="ja-JP" smtClean="0">
                <a:solidFill>
                  <a:srgbClr val="B2B2B2"/>
                </a:solidFill>
              </a:rPr>
              <a:t>(May 19th, 2014, Florida, USA)</a:t>
            </a:r>
            <a:endParaRPr lang="en-US" altLang="ja-JP" dirty="0">
              <a:solidFill>
                <a:srgbClr val="B2B2B2"/>
              </a:solidFill>
            </a:endParaRPr>
          </a:p>
        </p:txBody>
      </p:sp>
      <p:pic>
        <p:nvPicPr>
          <p:cNvPr id="4" name="図 3"/>
          <p:cNvPicPr>
            <a:picLocks noChangeAspect="1"/>
          </p:cNvPicPr>
          <p:nvPr/>
        </p:nvPicPr>
        <p:blipFill rotWithShape="1">
          <a:blip r:embed="rId3"/>
          <a:srcRect t="13204" b="550"/>
          <a:stretch/>
        </p:blipFill>
        <p:spPr>
          <a:xfrm>
            <a:off x="899592" y="1747861"/>
            <a:ext cx="7848872" cy="4417443"/>
          </a:xfrm>
          <a:prstGeom prst="rect">
            <a:avLst/>
          </a:prstGeom>
          <a:ln>
            <a:noFill/>
          </a:ln>
        </p:spPr>
      </p:pic>
      <p:sp>
        <p:nvSpPr>
          <p:cNvPr id="38" name="テキスト ボックス 37"/>
          <p:cNvSpPr txBox="1"/>
          <p:nvPr/>
        </p:nvSpPr>
        <p:spPr>
          <a:xfrm>
            <a:off x="7164288" y="1808526"/>
            <a:ext cx="1600118" cy="498598"/>
          </a:xfrm>
          <a:prstGeom prst="rect">
            <a:avLst/>
          </a:prstGeom>
          <a:noFill/>
        </p:spPr>
        <p:txBody>
          <a:bodyPr wrap="none" rtlCol="0">
            <a:spAutoFit/>
          </a:bodyPr>
          <a:lstStyle/>
          <a:p>
            <a:pPr algn="l">
              <a:lnSpc>
                <a:spcPct val="120000"/>
              </a:lnSpc>
              <a:buFontTx/>
              <a:buNone/>
            </a:pPr>
            <a:r>
              <a:rPr lang="en-US" altLang="ja-JP" sz="1100" dirty="0" smtClean="0">
                <a:solidFill>
                  <a:srgbClr val="000000"/>
                </a:solidFill>
                <a:effectLst>
                  <a:outerShdw blurRad="38100" dist="38100" dir="2700000" algn="tl">
                    <a:srgbClr val="000000">
                      <a:alpha val="43137"/>
                    </a:srgbClr>
                  </a:outerShdw>
                </a:effectLst>
              </a:rPr>
              <a:t>Original Figure by</a:t>
            </a:r>
          </a:p>
          <a:p>
            <a:pPr algn="l">
              <a:lnSpc>
                <a:spcPct val="120000"/>
              </a:lnSpc>
              <a:buFontTx/>
              <a:buNone/>
            </a:pPr>
            <a:r>
              <a:rPr lang="en-US" altLang="ja-JP" sz="1100" dirty="0">
                <a:solidFill>
                  <a:srgbClr val="000000"/>
                </a:solidFill>
                <a:effectLst>
                  <a:outerShdw blurRad="38100" dist="38100" dir="2700000" algn="tl">
                    <a:srgbClr val="000000">
                      <a:alpha val="43137"/>
                    </a:srgbClr>
                  </a:outerShdw>
                </a:effectLst>
              </a:rPr>
              <a:t> </a:t>
            </a:r>
            <a:r>
              <a:rPr lang="en-US" altLang="ja-JP" sz="1100" dirty="0" smtClean="0">
                <a:solidFill>
                  <a:srgbClr val="000000"/>
                </a:solidFill>
                <a:effectLst>
                  <a:outerShdw blurRad="38100" dist="38100" dir="2700000" algn="tl">
                    <a:srgbClr val="000000">
                      <a:alpha val="43137"/>
                    </a:srgbClr>
                  </a:outerShdw>
                </a:effectLst>
              </a:rPr>
              <a:t> S. Kuroyanagi</a:t>
            </a:r>
            <a:r>
              <a:rPr lang="en-US" altLang="ja-JP" sz="1100" dirty="0">
                <a:solidFill>
                  <a:srgbClr val="000000"/>
                </a:solidFill>
                <a:effectLst>
                  <a:outerShdw blurRad="38100" dist="38100" dir="2700000" algn="tl">
                    <a:srgbClr val="000000">
                      <a:alpha val="43137"/>
                    </a:srgbClr>
                  </a:outerShdw>
                </a:effectLst>
              </a:rPr>
              <a:t> </a:t>
            </a:r>
            <a:r>
              <a:rPr lang="en-US" altLang="ja-JP" sz="1100" dirty="0" smtClean="0">
                <a:solidFill>
                  <a:srgbClr val="000000"/>
                </a:solidFill>
                <a:effectLst>
                  <a:outerShdw blurRad="38100" dist="38100" dir="2700000" algn="tl">
                    <a:srgbClr val="000000">
                      <a:alpha val="43137"/>
                    </a:srgbClr>
                  </a:outerShdw>
                </a:effectLst>
              </a:rPr>
              <a:t>(2011)</a:t>
            </a:r>
          </a:p>
        </p:txBody>
      </p:sp>
      <p:sp>
        <p:nvSpPr>
          <p:cNvPr id="7" name="正方形/長方形 6"/>
          <p:cNvSpPr/>
          <p:nvPr/>
        </p:nvSpPr>
        <p:spPr>
          <a:xfrm>
            <a:off x="539552" y="980728"/>
            <a:ext cx="8172908" cy="493597"/>
          </a:xfrm>
          <a:prstGeom prst="rect">
            <a:avLst/>
          </a:prstGeom>
        </p:spPr>
        <p:txBody>
          <a:bodyPr wrap="square">
            <a:spAutoFit/>
          </a:bodyPr>
          <a:lstStyle/>
          <a:p>
            <a:pPr algn="l">
              <a:lnSpc>
                <a:spcPct val="120000"/>
              </a:lnSpc>
              <a:buFontTx/>
              <a:buNone/>
            </a:pPr>
            <a:r>
              <a:rPr lang="en-US" altLang="ja-JP" dirty="0" smtClean="0">
                <a:solidFill>
                  <a:srgbClr val="99FF99"/>
                </a:solidFill>
              </a:rPr>
              <a:t> </a:t>
            </a:r>
            <a:r>
              <a:rPr lang="en-US" altLang="ja-JP" dirty="0" smtClean="0">
                <a:solidFill>
                  <a:srgbClr val="FFFFFF"/>
                </a:solidFill>
              </a:rPr>
              <a:t>Earlier universe </a:t>
            </a:r>
            <a:r>
              <a:rPr lang="en-US" altLang="ja-JP" dirty="0" smtClean="0">
                <a:solidFill>
                  <a:srgbClr val="FFFFFF"/>
                </a:solidFill>
                <a:sym typeface="Wingdings" panose="05000000000000000000" pitchFamily="2" charset="2"/>
              </a:rPr>
              <a:t></a:t>
            </a:r>
            <a:r>
              <a:rPr lang="en-US" altLang="ja-JP" dirty="0" smtClean="0">
                <a:solidFill>
                  <a:srgbClr val="FFFFFF"/>
                </a:solidFill>
              </a:rPr>
              <a:t> Smaller horizon scale </a:t>
            </a:r>
            <a:r>
              <a:rPr lang="en-US" altLang="ja-JP" dirty="0" smtClean="0">
                <a:solidFill>
                  <a:srgbClr val="FFFFFF"/>
                </a:solidFill>
                <a:sym typeface="Wingdings" panose="05000000000000000000" pitchFamily="2" charset="2"/>
              </a:rPr>
              <a:t></a:t>
            </a:r>
            <a:r>
              <a:rPr lang="en-US" altLang="ja-JP" dirty="0" smtClean="0">
                <a:solidFill>
                  <a:srgbClr val="FFFFFF"/>
                </a:solidFill>
              </a:rPr>
              <a:t> High GW freq.</a:t>
            </a:r>
          </a:p>
        </p:txBody>
      </p:sp>
      <p:sp>
        <p:nvSpPr>
          <p:cNvPr id="8" name="正方形/長方形 7"/>
          <p:cNvSpPr/>
          <p:nvPr/>
        </p:nvSpPr>
        <p:spPr bwMode="auto">
          <a:xfrm>
            <a:off x="6012160" y="2493835"/>
            <a:ext cx="864096" cy="215088"/>
          </a:xfrm>
          <a:prstGeom prst="rect">
            <a:avLst/>
          </a:prstGeom>
          <a:solidFill>
            <a:srgbClr val="FFFFFF"/>
          </a:solidFill>
          <a:ln w="6350">
            <a:solidFill>
              <a:srgbClr val="FFFFFF"/>
            </a:solidFill>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FontTx/>
              <a:buNone/>
            </a:pPr>
            <a:endParaRPr lang="ja-JP" altLang="en-US" dirty="0">
              <a:solidFill>
                <a:srgbClr val="FFFFFF"/>
              </a:solidFill>
              <a:effectLst>
                <a:outerShdw blurRad="38100" dist="38100" dir="2700000" algn="tl">
                  <a:srgbClr val="000000">
                    <a:alpha val="43137"/>
                  </a:srgbClr>
                </a:outerShdw>
              </a:effectLst>
            </a:endParaRPr>
          </a:p>
        </p:txBody>
      </p:sp>
      <p:sp>
        <p:nvSpPr>
          <p:cNvPr id="9" name="正方形/長方形 8"/>
          <p:cNvSpPr/>
          <p:nvPr/>
        </p:nvSpPr>
        <p:spPr>
          <a:xfrm>
            <a:off x="5940152" y="2394955"/>
            <a:ext cx="1080120" cy="461665"/>
          </a:xfrm>
          <a:prstGeom prst="rect">
            <a:avLst/>
          </a:prstGeom>
        </p:spPr>
        <p:txBody>
          <a:bodyPr wrap="square">
            <a:spAutoFit/>
          </a:bodyPr>
          <a:lstStyle/>
          <a:p>
            <a:pPr algn="l">
              <a:lnSpc>
                <a:spcPct val="120000"/>
              </a:lnSpc>
              <a:buFontTx/>
              <a:buNone/>
            </a:pPr>
            <a:r>
              <a:rPr lang="en-US" altLang="ja-JP" sz="2000" dirty="0" smtClean="0">
                <a:solidFill>
                  <a:srgbClr val="000000"/>
                </a:solidFill>
              </a:rPr>
              <a:t> KAGRA</a:t>
            </a:r>
          </a:p>
        </p:txBody>
      </p:sp>
      <p:sp>
        <p:nvSpPr>
          <p:cNvPr id="2" name="フリーフォーム 1"/>
          <p:cNvSpPr/>
          <p:nvPr/>
        </p:nvSpPr>
        <p:spPr bwMode="auto">
          <a:xfrm>
            <a:off x="5334000" y="3818386"/>
            <a:ext cx="858982" cy="774582"/>
          </a:xfrm>
          <a:custGeom>
            <a:avLst/>
            <a:gdLst>
              <a:gd name="connsiteX0" fmla="*/ 0 w 858982"/>
              <a:gd name="connsiteY0" fmla="*/ 0 h 774582"/>
              <a:gd name="connsiteX1" fmla="*/ 304800 w 858982"/>
              <a:gd name="connsiteY1" fmla="*/ 346364 h 774582"/>
              <a:gd name="connsiteX2" fmla="*/ 623455 w 858982"/>
              <a:gd name="connsiteY2" fmla="*/ 734291 h 774582"/>
              <a:gd name="connsiteX3" fmla="*/ 692727 w 858982"/>
              <a:gd name="connsiteY3" fmla="*/ 734291 h 774582"/>
              <a:gd name="connsiteX4" fmla="*/ 817418 w 858982"/>
              <a:gd name="connsiteY4" fmla="*/ 484909 h 774582"/>
              <a:gd name="connsiteX5" fmla="*/ 858982 w 858982"/>
              <a:gd name="connsiteY5" fmla="*/ 387927 h 77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982" h="774582">
                <a:moveTo>
                  <a:pt x="0" y="0"/>
                </a:moveTo>
                <a:cubicBezTo>
                  <a:pt x="100445" y="111991"/>
                  <a:pt x="200891" y="223982"/>
                  <a:pt x="304800" y="346364"/>
                </a:cubicBezTo>
                <a:cubicBezTo>
                  <a:pt x="408709" y="468746"/>
                  <a:pt x="558801" y="669637"/>
                  <a:pt x="623455" y="734291"/>
                </a:cubicBezTo>
                <a:cubicBezTo>
                  <a:pt x="688109" y="798945"/>
                  <a:pt x="660400" y="775855"/>
                  <a:pt x="692727" y="734291"/>
                </a:cubicBezTo>
                <a:cubicBezTo>
                  <a:pt x="725054" y="692727"/>
                  <a:pt x="789709" y="542636"/>
                  <a:pt x="817418" y="484909"/>
                </a:cubicBezTo>
                <a:cubicBezTo>
                  <a:pt x="845127" y="427182"/>
                  <a:pt x="852054" y="407554"/>
                  <a:pt x="858982" y="387927"/>
                </a:cubicBezTo>
              </a:path>
            </a:pathLst>
          </a:custGeom>
          <a:noFill/>
          <a:ln w="82550">
            <a:solidFill>
              <a:srgbClr val="99CCFF">
                <a:alpha val="90000"/>
              </a:srgbClr>
            </a:solidFill>
            <a:miter lim="800000"/>
            <a:headEnd/>
            <a:tailEnd/>
          </a:ln>
          <a:effectLst/>
        </p:spPr>
        <p:txBody>
          <a:bodyPr rtlCol="0" anchor="ctr"/>
          <a:lstStyle/>
          <a:p>
            <a:pPr>
              <a:buFontTx/>
              <a:buNone/>
            </a:pPr>
            <a:endParaRPr lang="ja-JP" altLang="en-US" dirty="0">
              <a:solidFill>
                <a:srgbClr val="003366"/>
              </a:solidFill>
            </a:endParaRPr>
          </a:p>
        </p:txBody>
      </p:sp>
      <p:sp>
        <p:nvSpPr>
          <p:cNvPr id="6" name="正方形/長方形 5"/>
          <p:cNvSpPr/>
          <p:nvPr/>
        </p:nvSpPr>
        <p:spPr bwMode="auto">
          <a:xfrm>
            <a:off x="991197" y="1916833"/>
            <a:ext cx="432048" cy="4320480"/>
          </a:xfrm>
          <a:prstGeom prst="rect">
            <a:avLst/>
          </a:prstGeom>
          <a:solidFill>
            <a:srgbClr val="FFFFFF"/>
          </a:solidFill>
          <a:ln w="15875">
            <a:solidFill>
              <a:srgbClr val="FFFFFF"/>
            </a:solidFill>
            <a:miter lim="800000"/>
            <a:headEnd/>
            <a:tailEnd/>
          </a:ln>
          <a:effectLst/>
        </p:spPr>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13" name="正方形/長方形 12"/>
              <p:cNvSpPr/>
              <p:nvPr/>
            </p:nvSpPr>
            <p:spPr>
              <a:xfrm rot="16200000">
                <a:off x="-1117302" y="3644356"/>
                <a:ext cx="4608513" cy="577402"/>
              </a:xfrm>
              <a:prstGeom prst="rect">
                <a:avLst/>
              </a:prstGeom>
            </p:spPr>
            <p:txBody>
              <a:bodyPr wrap="square">
                <a:spAutoFit/>
              </a:bodyPr>
              <a:lstStyle/>
              <a:p>
                <a:pPr algn="l">
                  <a:lnSpc>
                    <a:spcPct val="120000"/>
                  </a:lnSpc>
                  <a:buFontTx/>
                  <a:buNone/>
                </a:pPr>
                <a:r>
                  <a:rPr lang="en-US" altLang="ja-JP" dirty="0" smtClean="0">
                    <a:solidFill>
                      <a:srgbClr val="000000"/>
                    </a:solidFill>
                  </a:rPr>
                  <a:t> GW energy density ratio  </a:t>
                </a:r>
                <a14:m>
                  <m:oMath xmlns:m="http://schemas.openxmlformats.org/officeDocument/2006/math">
                    <m:sSub>
                      <m:sSubPr>
                        <m:ctrlPr>
                          <a:rPr lang="en-US" altLang="ja-JP" i="1" smtClean="0">
                            <a:solidFill>
                              <a:srgbClr val="000000"/>
                            </a:solidFill>
                            <a:latin typeface="Cambria Math" panose="02040503050406030204" pitchFamily="18" charset="0"/>
                          </a:rPr>
                        </m:ctrlPr>
                      </m:sSubPr>
                      <m:e>
                        <m:r>
                          <m:rPr>
                            <m:sty m:val="p"/>
                          </m:rPr>
                          <a:rPr lang="el-GR" altLang="ja-JP" i="0" smtClean="0">
                            <a:solidFill>
                              <a:srgbClr val="000000"/>
                            </a:solidFill>
                            <a:latin typeface="Cambria Math" panose="02040503050406030204" pitchFamily="18" charset="0"/>
                            <a:ea typeface="Cambria Math" panose="02040503050406030204" pitchFamily="18" charset="0"/>
                          </a:rPr>
                          <m:t>Ω</m:t>
                        </m:r>
                      </m:e>
                      <m:sub>
                        <m:r>
                          <m:rPr>
                            <m:sty m:val="p"/>
                          </m:rPr>
                          <a:rPr lang="en-US" altLang="ja-JP" b="0" i="0" smtClean="0">
                            <a:solidFill>
                              <a:srgbClr val="000000"/>
                            </a:solidFill>
                            <a:latin typeface="Cambria Math" panose="02040503050406030204" pitchFamily="18" charset="0"/>
                          </a:rPr>
                          <m:t>gw</m:t>
                        </m:r>
                      </m:sub>
                    </m:sSub>
                  </m:oMath>
                </a14:m>
                <a:endParaRPr lang="en-US" altLang="ja-JP" dirty="0" smtClean="0">
                  <a:solidFill>
                    <a:srgbClr val="000000"/>
                  </a:solidFill>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rot="16200000">
                <a:off x="-1117302" y="3644356"/>
                <a:ext cx="4608513" cy="577402"/>
              </a:xfrm>
              <a:prstGeom prst="rect">
                <a:avLst/>
              </a:prstGeom>
              <a:blipFill rotWithShape="0">
                <a:blip r:embed="rId4"/>
                <a:stretch>
                  <a:fillRect r="-11579"/>
                </a:stretch>
              </a:blipFill>
            </p:spPr>
            <p:txBody>
              <a:bodyPr/>
              <a:lstStyle/>
              <a:p>
                <a:r>
                  <a:rPr lang="ja-JP" altLang="en-US">
                    <a:noFill/>
                  </a:rPr>
                  <a:t> </a:t>
                </a:r>
              </a:p>
            </p:txBody>
          </p:sp>
        </mc:Fallback>
      </mc:AlternateContent>
      <p:sp>
        <p:nvSpPr>
          <p:cNvPr id="15" name="正方形/長方形 14"/>
          <p:cNvSpPr/>
          <p:nvPr/>
        </p:nvSpPr>
        <p:spPr bwMode="auto">
          <a:xfrm>
            <a:off x="3528687" y="5805266"/>
            <a:ext cx="2123433" cy="358241"/>
          </a:xfrm>
          <a:prstGeom prst="rect">
            <a:avLst/>
          </a:prstGeom>
          <a:solidFill>
            <a:srgbClr val="FFFFFF"/>
          </a:solidFill>
          <a:ln w="15875">
            <a:solidFill>
              <a:srgbClr val="FFFFFF"/>
            </a:solidFill>
            <a:miter lim="800000"/>
            <a:headEnd/>
            <a:tailEnd/>
          </a:ln>
          <a:effectLst/>
        </p:spPr>
        <p:txBody>
          <a:bodyPr rtlCol="0" anchor="ctr"/>
          <a:lstStyle/>
          <a:p>
            <a:pPr algn="ctr"/>
            <a:endParaRPr kumimoji="1" lang="ja-JP" altLang="en-US" dirty="0"/>
          </a:p>
        </p:txBody>
      </p:sp>
      <p:sp>
        <p:nvSpPr>
          <p:cNvPr id="14" name="正方形/長方形 13"/>
          <p:cNvSpPr/>
          <p:nvPr/>
        </p:nvSpPr>
        <p:spPr>
          <a:xfrm>
            <a:off x="3458683" y="5732847"/>
            <a:ext cx="2683845" cy="535531"/>
          </a:xfrm>
          <a:prstGeom prst="rect">
            <a:avLst/>
          </a:prstGeom>
        </p:spPr>
        <p:txBody>
          <a:bodyPr wrap="square">
            <a:spAutoFit/>
          </a:bodyPr>
          <a:lstStyle/>
          <a:p>
            <a:pPr algn="l">
              <a:lnSpc>
                <a:spcPct val="120000"/>
              </a:lnSpc>
              <a:buFontTx/>
              <a:buNone/>
            </a:pPr>
            <a:r>
              <a:rPr lang="en-US" altLang="ja-JP" dirty="0" smtClean="0">
                <a:solidFill>
                  <a:srgbClr val="000000"/>
                </a:solidFill>
              </a:rPr>
              <a:t> Frequency [Hz]</a:t>
            </a:r>
          </a:p>
        </p:txBody>
      </p:sp>
      <p:sp>
        <p:nvSpPr>
          <p:cNvPr id="16" name="正方形/長方形 15"/>
          <p:cNvSpPr/>
          <p:nvPr/>
        </p:nvSpPr>
        <p:spPr bwMode="auto">
          <a:xfrm>
            <a:off x="2555776" y="1830914"/>
            <a:ext cx="4320479" cy="374329"/>
          </a:xfrm>
          <a:prstGeom prst="rect">
            <a:avLst/>
          </a:prstGeom>
          <a:solidFill>
            <a:srgbClr val="FFFFFF"/>
          </a:solidFill>
          <a:ln w="15875">
            <a:solidFill>
              <a:srgbClr val="FFFFFF"/>
            </a:solidFill>
            <a:miter lim="800000"/>
            <a:headEnd/>
            <a:tailEnd/>
          </a:ln>
          <a:effectLst/>
        </p:spPr>
        <p:txBody>
          <a:bodyPr rtlCol="0" anchor="ctr"/>
          <a:lstStyle/>
          <a:p>
            <a:pPr algn="ctr"/>
            <a:endParaRPr kumimoji="1" lang="ja-JP" altLang="en-US" dirty="0"/>
          </a:p>
        </p:txBody>
      </p:sp>
      <p:sp>
        <p:nvSpPr>
          <p:cNvPr id="17" name="正方形/長方形 16"/>
          <p:cNvSpPr/>
          <p:nvPr/>
        </p:nvSpPr>
        <p:spPr bwMode="auto">
          <a:xfrm>
            <a:off x="3707905" y="2159777"/>
            <a:ext cx="1626095" cy="306202"/>
          </a:xfrm>
          <a:prstGeom prst="rect">
            <a:avLst/>
          </a:prstGeom>
          <a:solidFill>
            <a:srgbClr val="FFFFFF"/>
          </a:solidFill>
          <a:ln w="15875">
            <a:solidFill>
              <a:srgbClr val="FFFFFF"/>
            </a:solidFill>
            <a:miter lim="800000"/>
            <a:headEnd/>
            <a:tailEnd/>
          </a:ln>
          <a:effectLst/>
        </p:spPr>
        <p:txBody>
          <a:bodyPr rtlCol="0" anchor="ctr"/>
          <a:lstStyle/>
          <a:p>
            <a:pPr algn="ctr"/>
            <a:endParaRPr kumimoji="1" lang="ja-JP" altLang="en-US" dirty="0"/>
          </a:p>
        </p:txBody>
      </p:sp>
      <p:sp>
        <p:nvSpPr>
          <p:cNvPr id="18" name="正方形/長方形 17"/>
          <p:cNvSpPr/>
          <p:nvPr/>
        </p:nvSpPr>
        <p:spPr bwMode="auto">
          <a:xfrm>
            <a:off x="2555776" y="4995006"/>
            <a:ext cx="2592288" cy="234194"/>
          </a:xfrm>
          <a:prstGeom prst="rect">
            <a:avLst/>
          </a:prstGeom>
          <a:solidFill>
            <a:srgbClr val="FFFFFF"/>
          </a:solidFill>
          <a:ln w="15875">
            <a:solidFill>
              <a:srgbClr val="FFFFFF"/>
            </a:solidFill>
            <a:miter lim="800000"/>
            <a:headEnd/>
            <a:tailEnd/>
          </a:ln>
          <a:effectLst/>
        </p:spPr>
        <p:txBody>
          <a:bodyPr rtlCol="0" anchor="ctr"/>
          <a:lstStyle/>
          <a:p>
            <a:pPr algn="ctr"/>
            <a:endParaRPr kumimoji="1" lang="ja-JP" altLang="en-US" dirty="0"/>
          </a:p>
        </p:txBody>
      </p:sp>
      <p:sp>
        <p:nvSpPr>
          <p:cNvPr id="19" name="正方形/長方形 18"/>
          <p:cNvSpPr/>
          <p:nvPr/>
        </p:nvSpPr>
        <p:spPr>
          <a:xfrm>
            <a:off x="2441848" y="4837685"/>
            <a:ext cx="2850232" cy="487890"/>
          </a:xfrm>
          <a:prstGeom prst="rect">
            <a:avLst/>
          </a:prstGeom>
        </p:spPr>
        <p:txBody>
          <a:bodyPr wrap="square">
            <a:spAutoFit/>
          </a:bodyPr>
          <a:lstStyle/>
          <a:p>
            <a:pPr algn="l">
              <a:lnSpc>
                <a:spcPct val="120000"/>
              </a:lnSpc>
              <a:buFontTx/>
              <a:buNone/>
            </a:pPr>
            <a:r>
              <a:rPr lang="en-US" altLang="ja-JP" dirty="0" smtClean="0">
                <a:solidFill>
                  <a:srgbClr val="000000"/>
                </a:solidFill>
                <a:effectLst>
                  <a:outerShdw blurRad="38100" dist="38100" dir="2700000" algn="tl">
                    <a:srgbClr val="000000">
                      <a:alpha val="43137"/>
                    </a:srgbClr>
                  </a:outerShdw>
                </a:effectLst>
              </a:rPr>
              <a:t> GW from Inflation</a:t>
            </a:r>
          </a:p>
        </p:txBody>
      </p:sp>
      <p:sp>
        <p:nvSpPr>
          <p:cNvPr id="20" name="正方形/長方形 19"/>
          <p:cNvSpPr/>
          <p:nvPr/>
        </p:nvSpPr>
        <p:spPr>
          <a:xfrm>
            <a:off x="5940152" y="3685557"/>
            <a:ext cx="1440160" cy="535531"/>
          </a:xfrm>
          <a:prstGeom prst="rect">
            <a:avLst/>
          </a:prstGeom>
          <a:solidFill>
            <a:srgbClr val="FFFFFF"/>
          </a:solidFill>
        </p:spPr>
        <p:txBody>
          <a:bodyPr wrap="square">
            <a:spAutoFit/>
          </a:bodyPr>
          <a:lstStyle/>
          <a:p>
            <a:pPr algn="l">
              <a:lnSpc>
                <a:spcPct val="120000"/>
              </a:lnSpc>
              <a:buFontTx/>
              <a:buNone/>
            </a:pPr>
            <a:r>
              <a:rPr lang="en-US" altLang="ja-JP" dirty="0" smtClean="0">
                <a:solidFill>
                  <a:srgbClr val="99CCFF"/>
                </a:solidFill>
                <a:effectLst>
                  <a:outerShdw blurRad="38100" dist="38100" dir="2700000" algn="tl">
                    <a:srgbClr val="000000">
                      <a:alpha val="43137"/>
                    </a:srgbClr>
                  </a:outerShdw>
                </a:effectLst>
              </a:rPr>
              <a:t> DECIGO</a:t>
            </a:r>
          </a:p>
        </p:txBody>
      </p:sp>
    </p:spTree>
    <p:extLst>
      <p:ext uri="{BB962C8B-B14F-4D97-AF65-F5344CB8AC3E}">
        <p14:creationId xmlns:p14="http://schemas.microsoft.com/office/powerpoint/2010/main" val="46638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Omega_{\rm gw}^{\rm RE} = 3.1 \times 10^{30} $$&#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75.9204"/>
  <p:tag name="PICTUREFILESIZE" val="1110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Omega_{\rm gw}^{\rm FW} = 1.7 \times 10^{31} $$&#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80.9604"/>
  <p:tag name="PICTUREFILESIZE" val="11582"/>
</p:tagLst>
</file>

<file path=ppt/theme/theme1.xml><?xml version="1.0" encoding="utf-8"?>
<a:theme xmlns:a="http://schemas.openxmlformats.org/drawingml/2006/main" name="Inspiral">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alpha val="10000"/>
          </a:srgbClr>
        </a:solidFill>
        <a:ln w="12700" cap="flat" cmpd="sng" algn="ctr">
          <a:solidFill>
            <a:srgbClr val="FFFFFF"/>
          </a:solid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sz="2400" b="0" i="0" u="none" strike="noStrike" cap="none" normalizeH="0" baseline="0" dirty="0" smtClean="0">
            <a:ln>
              <a:noFill/>
            </a:ln>
            <a:solidFill>
              <a:schemeClr val="tx1"/>
            </a:solidFill>
            <a:effectLst/>
            <a:latin typeface="Tahoma"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FAFFC9">
            <a:alpha val="50000"/>
          </a:srgbClr>
        </a:solidFill>
        <a:ln w="15875" cap="flat" cmpd="sng" algn="ctr">
          <a:solidFill>
            <a:srgbClr val="9696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Char char="•"/>
          <a:tabLst/>
          <a:defRPr kumimoji="1" lang="ja-JP" altLang="en-US" sz="2400" b="0" i="0" u="none" strike="noStrike" cap="none" normalizeH="0" baseline="0" smtClean="0">
            <a:ln>
              <a:noFill/>
            </a:ln>
            <a:solidFill>
              <a:schemeClr val="tx1"/>
            </a:solidFill>
            <a:effectLst/>
            <a:latin typeface="Tahoma" pitchFamily="34" charset="0"/>
            <a:ea typeface="HGP創英角ｺﾞｼｯｸUB" pitchFamily="50" charset="-128"/>
          </a:defRPr>
        </a:defPPr>
      </a:lstStyle>
    </a:lnDef>
    <a:txDef>
      <a:spPr>
        <a:noFill/>
      </a:spPr>
      <a:bodyPr wrap="none" rtlCol="0">
        <a:spAutoFit/>
      </a:bodyPr>
      <a:lstStyle>
        <a:defPPr algn="l">
          <a:defRPr kumimoji="1" sz="2000" dirty="0" smtClean="0">
            <a:solidFill>
              <a:srgbClr val="FFFFFF"/>
            </a:solidFill>
          </a:defRPr>
        </a:defPPr>
      </a:lstStyle>
    </a:tx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5875">
          <a:solidFill>
            <a:srgbClr val="FF5050"/>
          </a:solidFill>
          <a:miter lim="800000"/>
          <a:headEnd/>
          <a:tailEnd/>
        </a:ln>
        <a:effectLst/>
      </a:spPr>
      <a:bodyPr rtlCol="0" anchor="ctr"/>
      <a:lstStyle>
        <a:defPPr algn="ctr">
          <a:defRPr kumimoji="1"/>
        </a:defPPr>
      </a:lstStyle>
    </a:spDef>
    <a:lnDef>
      <a:spPr bwMode="auto">
        <a:solidFill>
          <a:srgbClr val="FAFFC9">
            <a:alpha val="50000"/>
          </a:srgbClr>
        </a:solidFill>
        <a:ln w="15875" cap="flat" cmpd="sng" algn="ctr">
          <a:solidFill>
            <a:srgbClr val="FFFFFF"/>
          </a:solidFill>
          <a:prstDash val="solid"/>
          <a:round/>
          <a:headEnd type="none" w="med" len="med"/>
          <a:tailEnd type="none"/>
        </a:ln>
        <a:effectLst/>
      </a:spPr>
      <a:bodyPr/>
      <a:lstStyle/>
    </a:lnDef>
    <a:txDef>
      <a:spPr>
        <a:noFill/>
      </a:spPr>
      <a:bodyPr wrap="none" rtlCol="0">
        <a:spAutoFit/>
      </a:bodyPr>
      <a:lstStyle>
        <a:defPPr algn="l">
          <a:lnSpc>
            <a:spcPct val="120000"/>
          </a:lnSpc>
          <a:buNone/>
          <a:defRPr kumimoji="1" sz="2000" b="0" dirty="0" smtClean="0">
            <a:solidFill>
              <a:srgbClr val="FFFFFF"/>
            </a:solidFill>
            <a:effectLst>
              <a:outerShdw blurRad="38100" dist="38100" dir="2700000" algn="tl">
                <a:srgbClr val="000000">
                  <a:alpha val="43137"/>
                </a:srgbClr>
              </a:outerShdw>
            </a:effectLst>
            <a:ea typeface="HGP創英角ｺﾞｼｯｸUB" panose="020B0900000000000000" pitchFamily="50" charset="-128"/>
          </a:defRPr>
        </a:defPPr>
      </a:lstStyle>
    </a:tx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alpha val="10000"/>
          </a:srgbClr>
        </a:solidFill>
        <a:ln w="6350">
          <a:solidFill>
            <a:srgbClr val="FFFFFF"/>
          </a:solidFill>
          <a:miter lim="800000"/>
          <a:headEnd/>
          <a:tailE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lnSpc>
            <a:spcPct val="110000"/>
          </a:lnSpc>
          <a:defRPr kumimoji="1" dirty="0">
            <a:solidFill>
              <a:srgbClr val="FFFFFF"/>
            </a:solidFill>
            <a:effectLst>
              <a:outerShdw blurRad="38100" dist="38100" dir="2700000" algn="tl">
                <a:srgbClr val="000000">
                  <a:alpha val="43137"/>
                </a:srgbClr>
              </a:outerShdw>
            </a:effectLst>
            <a:ea typeface="HGP創英角ｺﾞｼｯｸUB" pitchFamily="50" charset="-128"/>
          </a:defRPr>
        </a:defPPr>
      </a:lstStyle>
    </a:spDef>
    <a:lnDef>
      <a:spPr bwMode="auto">
        <a:solidFill>
          <a:srgbClr val="FAFFC9">
            <a:alpha val="50000"/>
          </a:srgbClr>
        </a:solidFill>
        <a:ln w="15875" cap="flat" cmpd="sng" algn="ctr">
          <a:solidFill>
            <a:srgbClr val="FFFFFF"/>
          </a:solidFill>
          <a:prstDash val="solid"/>
          <a:round/>
          <a:headEnd type="none" w="med" len="med"/>
          <a:tailEnd type="none"/>
        </a:ln>
        <a:effectLst/>
      </a:spPr>
      <a:bodyPr/>
      <a:lstStyle/>
    </a:lnDef>
    <a:txDef>
      <a:spPr>
        <a:noFill/>
      </a:spPr>
      <a:bodyPr wrap="none" rtlCol="0">
        <a:spAutoFit/>
      </a:bodyPr>
      <a:lstStyle>
        <a:defPPr algn="l">
          <a:defRPr kumimoji="1" sz="2000" dirty="0" smtClean="0">
            <a:solidFill>
              <a:srgbClr val="FFFFFF"/>
            </a:solidFill>
            <a:effectLst>
              <a:outerShdw blurRad="38100" dist="38100" dir="2700000" algn="tl">
                <a:srgbClr val="000000">
                  <a:alpha val="43137"/>
                </a:srgbClr>
              </a:outerShdw>
            </a:effectLst>
            <a:ea typeface="HGP創英角ｺﾞｼｯｸUB" pitchFamily="50" charset="-128"/>
          </a:defRPr>
        </a:defPPr>
      </a:lstStyle>
    </a:tx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alpha val="10000"/>
          </a:srgbClr>
        </a:solidFill>
        <a:ln w="6350">
          <a:solidFill>
            <a:srgbClr val="FFFFFF"/>
          </a:solidFill>
          <a:miter lim="800000"/>
          <a:headEnd/>
          <a:tailE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10000"/>
          </a:lnSpc>
          <a:defRPr kumimoji="1" dirty="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itchFamily="50" charset="-128"/>
          </a:defRPr>
        </a:defPPr>
      </a:lstStyle>
    </a:spDef>
    <a:lnDef>
      <a:spPr bwMode="auto">
        <a:solidFill>
          <a:srgbClr val="FAFFC9">
            <a:alpha val="50000"/>
          </a:srgbClr>
        </a:solidFill>
        <a:ln w="15875" cap="flat" cmpd="sng" algn="ctr">
          <a:solidFill>
            <a:srgbClr val="FFFFFF"/>
          </a:solidFill>
          <a:prstDash val="solid"/>
          <a:round/>
          <a:headEnd type="none" w="med" len="med"/>
          <a:tailEnd type="none"/>
        </a:ln>
        <a:effectLst/>
      </a:spPr>
      <a:bodyPr/>
      <a:lstStyle/>
    </a:lnDef>
    <a:txDef>
      <a:spPr>
        <a:noFill/>
      </a:spPr>
      <a:bodyPr wrap="none" rtlCol="0">
        <a:spAutoFit/>
      </a:bodyPr>
      <a:lstStyle>
        <a:defPPr algn="l">
          <a:defRPr kumimoji="1" sz="2000" dirty="0" smtClean="0">
            <a:solidFill>
              <a:srgbClr val="FFFFFF"/>
            </a:solidFill>
            <a:effectLst>
              <a:outerShdw blurRad="38100" dist="38100" dir="2700000" algn="tl">
                <a:srgbClr val="000000">
                  <a:alpha val="43137"/>
                </a:srgbClr>
              </a:outerShdw>
            </a:effectLst>
            <a:ea typeface="HGP創英角ｺﾞｼｯｸUB" pitchFamily="50" charset="-128"/>
          </a:defRPr>
        </a:defPPr>
      </a:lstStyle>
    </a:tx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blank">
  <a:themeElements>
    <a:clrScheme name="">
      <a:dk1>
        <a:srgbClr val="003366"/>
      </a:dk1>
      <a:lt1>
        <a:srgbClr val="CCFFCC"/>
      </a:lt1>
      <a:dk2>
        <a:srgbClr val="003366"/>
      </a:dk2>
      <a:lt2>
        <a:srgbClr val="E3E2C7"/>
      </a:lt2>
      <a:accent1>
        <a:srgbClr val="CCCC99"/>
      </a:accent1>
      <a:accent2>
        <a:srgbClr val="003366"/>
      </a:accent2>
      <a:accent3>
        <a:srgbClr val="E2FFE2"/>
      </a:accent3>
      <a:accent4>
        <a:srgbClr val="002A56"/>
      </a:accent4>
      <a:accent5>
        <a:srgbClr val="E2E2CA"/>
      </a:accent5>
      <a:accent6>
        <a:srgbClr val="002D5C"/>
      </a:accent6>
      <a:hlink>
        <a:srgbClr val="003366"/>
      </a:hlink>
      <a:folHlink>
        <a:srgbClr val="800000"/>
      </a:folHlink>
    </a:clrScheme>
    <a:fontScheme name="2_Straight Edge">
      <a:majorFont>
        <a:latin typeface="Tahoma"/>
        <a:ea typeface="HGP創英角ｺﾞｼｯｸUB"/>
        <a:cs typeface=""/>
      </a:majorFont>
      <a:minorFont>
        <a:latin typeface="Tahoma"/>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alpha val="10000"/>
          </a:srgbClr>
        </a:solidFill>
        <a:ln w="6350">
          <a:solidFill>
            <a:srgbClr val="FFFFFF"/>
          </a:solidFill>
          <a:miter lim="800000"/>
          <a:headEnd/>
          <a:tailEn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10000"/>
          </a:lnSpc>
          <a:defRPr kumimoji="1" dirty="0">
            <a:solidFill>
              <a:srgbClr val="FFFFFF"/>
            </a:solidFill>
            <a:effectLst>
              <a:outerShdw blurRad="38100" dist="38100" dir="2700000" algn="tl">
                <a:srgbClr val="000000">
                  <a:alpha val="43137"/>
                </a:srgbClr>
              </a:outerShdw>
            </a:effectLst>
            <a:latin typeface="Tahoma" panose="020B0604030504040204" pitchFamily="34" charset="0"/>
            <a:ea typeface="HGP創英角ｺﾞｼｯｸUB" pitchFamily="50" charset="-128"/>
          </a:defRPr>
        </a:defPPr>
      </a:lstStyle>
    </a:spDef>
    <a:lnDef>
      <a:spPr bwMode="auto">
        <a:solidFill>
          <a:srgbClr val="FAFFC9">
            <a:alpha val="50000"/>
          </a:srgbClr>
        </a:solidFill>
        <a:ln w="15875" cap="flat" cmpd="sng" algn="ctr">
          <a:solidFill>
            <a:srgbClr val="FFFFFF"/>
          </a:solidFill>
          <a:prstDash val="solid"/>
          <a:round/>
          <a:headEnd type="none" w="med" len="med"/>
          <a:tailEnd type="none"/>
        </a:ln>
        <a:effectLst/>
      </a:spPr>
      <a:bodyPr/>
      <a:lstStyle/>
    </a:lnDef>
    <a:txDef>
      <a:spPr>
        <a:noFill/>
      </a:spPr>
      <a:bodyPr wrap="none" rtlCol="0">
        <a:spAutoFit/>
      </a:bodyPr>
      <a:lstStyle>
        <a:defPPr algn="l">
          <a:defRPr kumimoji="1" sz="2000" dirty="0" smtClean="0">
            <a:solidFill>
              <a:srgbClr val="FFFFFF"/>
            </a:solidFill>
            <a:effectLst>
              <a:outerShdw blurRad="38100" dist="38100" dir="2700000" algn="tl">
                <a:srgbClr val="000000">
                  <a:alpha val="43137"/>
                </a:srgbClr>
              </a:outerShdw>
            </a:effectLst>
            <a:ea typeface="HGP創英角ｺﾞｼｯｸUB" pitchFamily="50" charset="-128"/>
          </a:defRPr>
        </a:defPPr>
      </a:lstStyle>
    </a:tx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48283</TotalTime>
  <Words>6521</Words>
  <Application>Microsoft Office PowerPoint</Application>
  <PresentationFormat>画面に合わせる (4:3)</PresentationFormat>
  <Paragraphs>1379</Paragraphs>
  <Slides>69</Slides>
  <Notes>55</Notes>
  <HiddenSlides>0</HiddenSlides>
  <MMClips>0</MMClips>
  <ScaleCrop>false</ScaleCrop>
  <HeadingPairs>
    <vt:vector size="6" baseType="variant">
      <vt:variant>
        <vt:lpstr>使用されているフォント</vt:lpstr>
      </vt:variant>
      <vt:variant>
        <vt:i4>9</vt:i4>
      </vt:variant>
      <vt:variant>
        <vt:lpstr>テーマ</vt:lpstr>
      </vt:variant>
      <vt:variant>
        <vt:i4>6</vt:i4>
      </vt:variant>
      <vt:variant>
        <vt:lpstr>スライド タイトル</vt:lpstr>
      </vt:variant>
      <vt:variant>
        <vt:i4>69</vt:i4>
      </vt:variant>
    </vt:vector>
  </HeadingPairs>
  <TitlesOfParts>
    <vt:vector size="84" baseType="lpstr">
      <vt:lpstr>HGP創英角ｺﾞｼｯｸUB</vt:lpstr>
      <vt:lpstr>ＭＳ Ｐゴシック</vt:lpstr>
      <vt:lpstr>ＭＳ 明朝</vt:lpstr>
      <vt:lpstr>Arial</vt:lpstr>
      <vt:lpstr>Cambria Math</vt:lpstr>
      <vt:lpstr>Symbol</vt:lpstr>
      <vt:lpstr>Tahoma</vt:lpstr>
      <vt:lpstr>Times New Roman</vt:lpstr>
      <vt:lpstr>Wingdings</vt:lpstr>
      <vt:lpstr>Inspiral</vt:lpstr>
      <vt:lpstr>blank</vt:lpstr>
      <vt:lpstr>1_blank</vt:lpstr>
      <vt:lpstr>2_blank</vt:lpstr>
      <vt:lpstr>Office テーマ</vt:lpstr>
      <vt:lpstr>3_blank</vt:lpstr>
      <vt:lpstr>DECIGO and DECIGO Pathfinder</vt:lpstr>
      <vt:lpstr>DECIGO Members</vt:lpstr>
      <vt:lpstr>PowerPoint プレゼンテーション</vt:lpstr>
      <vt:lpstr>PowerPoint プレゼンテーション</vt:lpstr>
      <vt:lpstr>Space GW Antenna DECIGO</vt:lpstr>
      <vt:lpstr>DECIGO</vt:lpstr>
      <vt:lpstr>Targets and Science</vt:lpstr>
      <vt:lpstr>Characterization of inflation</vt:lpstr>
      <vt:lpstr>Primordial GW</vt:lpstr>
      <vt:lpstr>GW from Inflation</vt:lpstr>
      <vt:lpstr>Pre-Conceptual Design</vt:lpstr>
      <vt:lpstr>Interferometer Design</vt:lpstr>
      <vt:lpstr>Arm length</vt:lpstr>
      <vt:lpstr>Cavity and S/C control</vt:lpstr>
      <vt:lpstr>Requirements</vt:lpstr>
      <vt:lpstr>Foreground Cleaning</vt:lpstr>
      <vt:lpstr>Design Update</vt:lpstr>
      <vt:lpstr>PowerPoint プレゼンテーション</vt:lpstr>
      <vt:lpstr>Roadmap for DECIGO</vt:lpstr>
      <vt:lpstr>Technical Steps for DECIGO</vt:lpstr>
      <vt:lpstr>Technical Steps for DECIGO</vt:lpstr>
      <vt:lpstr>DECIGO-PF</vt:lpstr>
      <vt:lpstr>DPF satellite</vt:lpstr>
      <vt:lpstr>DPF mission payload</vt:lpstr>
      <vt:lpstr>Interferometer Module</vt:lpstr>
      <vt:lpstr>Frequency Stabilization Module</vt:lpstr>
      <vt:lpstr>Mission Selection Result</vt:lpstr>
      <vt:lpstr>Restructure of Space Program</vt:lpstr>
      <vt:lpstr>Mission Plan by JAXA</vt:lpstr>
      <vt:lpstr>PowerPoint プレゼンテーション</vt:lpstr>
      <vt:lpstr>Summary</vt:lpstr>
      <vt:lpstr>PowerPoint プレゼンテーション</vt:lpstr>
      <vt:lpstr>Restructure of space sections </vt:lpstr>
      <vt:lpstr>DPF mission status</vt:lpstr>
      <vt:lpstr>小型科学衛星シリーズ</vt:lpstr>
      <vt:lpstr>宇宙科学・探査ロードマップ</vt:lpstr>
      <vt:lpstr>Collaboration and support</vt:lpstr>
      <vt:lpstr>Astronomy and Cosmology</vt:lpstr>
      <vt:lpstr>GW observation roadmap</vt:lpstr>
      <vt:lpstr>インフレーションの重力波観測</vt:lpstr>
      <vt:lpstr>DECIGO Interferometer</vt:lpstr>
      <vt:lpstr>Organization</vt:lpstr>
      <vt:lpstr>Orbit and Constellation</vt:lpstr>
      <vt:lpstr>Targets of DPF</vt:lpstr>
      <vt:lpstr>DPF Science</vt:lpstr>
      <vt:lpstr>光学系部品だけでの動作テスト</vt:lpstr>
      <vt:lpstr>自由落下試験</vt:lpstr>
      <vt:lpstr>SWIMによる宇宙実証</vt:lpstr>
      <vt:lpstr>DPF Sensitivity</vt:lpstr>
      <vt:lpstr>ミッションスラスタ構成</vt:lpstr>
      <vt:lpstr>DPFシステムブロック図</vt:lpstr>
      <vt:lpstr>PowerPoint プレゼンテーション</vt:lpstr>
      <vt:lpstr>PowerPoint プレゼンテーション</vt:lpstr>
      <vt:lpstr>受動安定姿勢のための検討</vt:lpstr>
      <vt:lpstr>GW target of DPF</vt:lpstr>
      <vt:lpstr>Earth’s Gravity Observation</vt:lpstr>
      <vt:lpstr>Satellite Gravity missions</vt:lpstr>
      <vt:lpstr>DPF sensitivity</vt:lpstr>
      <vt:lpstr>DPF-WG activities</vt:lpstr>
      <vt:lpstr>DPF-WG activities</vt:lpstr>
      <vt:lpstr>PowerPoint プレゼンテーション</vt:lpstr>
      <vt:lpstr>Roadmap</vt:lpstr>
      <vt:lpstr>Rotating TOBA : SWIMmn</vt:lpstr>
      <vt:lpstr>Sensitivity</vt:lpstr>
      <vt:lpstr>Observation by SWIM</vt:lpstr>
      <vt:lpstr>Upper Limit on GWB</vt:lpstr>
      <vt:lpstr>背景重力波探査の現状</vt:lpstr>
      <vt:lpstr>KAGRA and DECIGO</vt:lpstr>
      <vt:lpstr>Roadmap</vt:lpstr>
    </vt:vector>
  </TitlesOfParts>
  <Company>東京大学</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安東 正樹</dc:creator>
  <cp:lastModifiedBy>Masaki Ando</cp:lastModifiedBy>
  <cp:revision>3136</cp:revision>
  <dcterms:created xsi:type="dcterms:W3CDTF">2002-03-19T09:15:24Z</dcterms:created>
  <dcterms:modified xsi:type="dcterms:W3CDTF">2014-05-19T18:52:42Z</dcterms:modified>
</cp:coreProperties>
</file>