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notesMasterIdLst>
    <p:notesMasterId r:id="rId31"/>
  </p:notesMasterIdLst>
  <p:handoutMasterIdLst>
    <p:handoutMasterId r:id="rId32"/>
  </p:handoutMasterIdLst>
  <p:sldIdLst>
    <p:sldId id="1359" r:id="rId2"/>
    <p:sldId id="1429" r:id="rId3"/>
    <p:sldId id="1430" r:id="rId4"/>
    <p:sldId id="1456" r:id="rId5"/>
    <p:sldId id="1457" r:id="rId6"/>
    <p:sldId id="1431" r:id="rId7"/>
    <p:sldId id="1433" r:id="rId8"/>
    <p:sldId id="1362" r:id="rId9"/>
    <p:sldId id="1448" r:id="rId10"/>
    <p:sldId id="1446" r:id="rId11"/>
    <p:sldId id="1449" r:id="rId12"/>
    <p:sldId id="1450" r:id="rId13"/>
    <p:sldId id="1371" r:id="rId14"/>
    <p:sldId id="1410" r:id="rId15"/>
    <p:sldId id="1313" r:id="rId16"/>
    <p:sldId id="1372" r:id="rId17"/>
    <p:sldId id="1380" r:id="rId18"/>
    <p:sldId id="1374" r:id="rId19"/>
    <p:sldId id="1444" r:id="rId20"/>
    <p:sldId id="1412" r:id="rId21"/>
    <p:sldId id="1245" r:id="rId22"/>
    <p:sldId id="1247" r:id="rId23"/>
    <p:sldId id="1376" r:id="rId24"/>
    <p:sldId id="1307" r:id="rId25"/>
    <p:sldId id="1387" r:id="rId26"/>
    <p:sldId id="1455" r:id="rId27"/>
    <p:sldId id="1260" r:id="rId28"/>
    <p:sldId id="1453" r:id="rId29"/>
    <p:sldId id="1259" r:id="rId30"/>
  </p:sldIdLst>
  <p:sldSz cx="9144000" cy="6858000" type="screen4x3"/>
  <p:notesSz cx="6731000" cy="9856788"/>
  <p:custDataLst>
    <p:tags r:id="rId33"/>
  </p:custDataLst>
  <p:defaultTextStyle>
    <a:defPPr>
      <a:defRPr lang="ja-JP"/>
    </a:defPPr>
    <a:lvl1pPr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4">
          <p15:clr>
            <a:srgbClr val="A4A3A4"/>
          </p15:clr>
        </p15:guide>
        <p15:guide id="2" pos="212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9CCFF"/>
    <a:srgbClr val="99FF99"/>
    <a:srgbClr val="FF9999"/>
    <a:srgbClr val="3366FF"/>
    <a:srgbClr val="000000"/>
    <a:srgbClr val="FFCCCC"/>
    <a:srgbClr val="9966FF"/>
    <a:srgbClr val="C0C0C0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55" autoAdjust="0"/>
    <p:restoredTop sz="95709" autoAdjust="0"/>
  </p:normalViewPr>
  <p:slideViewPr>
    <p:cSldViewPr>
      <p:cViewPr varScale="1">
        <p:scale>
          <a:sx n="110" d="100"/>
          <a:sy n="110" d="100"/>
        </p:scale>
        <p:origin x="54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324"/>
    </p:cViewPr>
  </p:sorterViewPr>
  <p:notesViewPr>
    <p:cSldViewPr>
      <p:cViewPr varScale="1">
        <p:scale>
          <a:sx n="70" d="100"/>
          <a:sy n="70" d="100"/>
        </p:scale>
        <p:origin x="-2064" y="-96"/>
      </p:cViewPr>
      <p:guideLst>
        <p:guide orient="horz" pos="3104"/>
        <p:guide pos="212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E96BC14-1615-4251-8D4B-8C86F65DDFD9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402908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03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 smtClean="0"/>
            </a:lvl1pPr>
          </a:lstStyle>
          <a:p>
            <a:pPr>
              <a:defRPr/>
            </a:pPr>
            <a:fld id="{CB493AE6-ACB0-48C0-A300-869348BAECAB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49523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BA698F-90DC-49F4-8B1B-3214C2C09362}" type="slidenum">
              <a:rPr lang="en-US" altLang="ja-JP">
                <a:solidFill>
                  <a:prstClr val="black"/>
                </a:solidFill>
              </a:rPr>
              <a:pPr/>
              <a:t>1</a:t>
            </a:fld>
            <a:endParaRPr lang="en-US" altLang="ja-JP" dirty="0">
              <a:solidFill>
                <a:prstClr val="black"/>
              </a:solidFill>
            </a:endParaRPr>
          </a:p>
        </p:txBody>
      </p:sp>
      <p:sp>
        <p:nvSpPr>
          <p:cNvPr id="79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41810012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F13CD4-7B40-438B-AC59-E697EDE4B904}" type="slidenum">
              <a:rPr lang="en-US" altLang="ja-JP"/>
              <a:pPr/>
              <a:t>10</a:t>
            </a:fld>
            <a:endParaRPr lang="en-US" altLang="ja-JP" dirty="0"/>
          </a:p>
        </p:txBody>
      </p:sp>
      <p:sp>
        <p:nvSpPr>
          <p:cNvPr id="136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6413"/>
            <a:ext cx="3360738" cy="2520950"/>
          </a:xfrm>
          <a:ln/>
        </p:spPr>
      </p:sp>
      <p:sp>
        <p:nvSpPr>
          <p:cNvPr id="136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3465" y="3196928"/>
            <a:ext cx="7229861" cy="3027811"/>
          </a:xfrm>
        </p:spPr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989613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678203E4-3AB0-408E-8458-738849760DAA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11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5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6413"/>
            <a:ext cx="3360738" cy="2520950"/>
          </a:xfrm>
          <a:ln/>
        </p:spPr>
      </p:sp>
      <p:sp>
        <p:nvSpPr>
          <p:cNvPr id="135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3465" y="3196928"/>
            <a:ext cx="7229861" cy="3027811"/>
          </a:xfrm>
        </p:spPr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2378952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678203E4-3AB0-408E-8458-738849760DAA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12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5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6413"/>
            <a:ext cx="3360738" cy="2520950"/>
          </a:xfrm>
          <a:ln/>
        </p:spPr>
      </p:sp>
      <p:sp>
        <p:nvSpPr>
          <p:cNvPr id="135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3465" y="3196928"/>
            <a:ext cx="7229861" cy="3027811"/>
          </a:xfrm>
        </p:spPr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4282693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2F819D-3C06-4464-A3D4-A3DBA43B9581}" type="slidenum">
              <a:rPr lang="en-US" altLang="ja-JP" smtClean="0"/>
              <a:pPr>
                <a:defRPr/>
              </a:pPr>
              <a:t>13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101661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0F9CB4-14DE-4149-A113-19D77DB994D2}" type="slidenum">
              <a:rPr lang="en-US" altLang="ja-JP"/>
              <a:pPr/>
              <a:t>14</a:t>
            </a:fld>
            <a:endParaRPr lang="en-US" altLang="ja-JP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6413"/>
            <a:ext cx="3360738" cy="2520950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3465" y="3196928"/>
            <a:ext cx="7229861" cy="3027811"/>
          </a:xfrm>
          <a:noFill/>
          <a:ln/>
        </p:spPr>
        <p:txBody>
          <a:bodyPr/>
          <a:lstStyle/>
          <a:p>
            <a:pPr eaLnBrk="1" hangingPunct="1"/>
            <a:endParaRPr lang="ja-JP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1169342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16</a:t>
            </a:fld>
            <a:endParaRPr lang="en-US" altLang="ja-JP" dirty="0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8405549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2F819D-3C06-4464-A3D4-A3DBA43B9581}" type="slidenum">
              <a:rPr lang="en-US" altLang="ja-JP" smtClean="0"/>
              <a:pPr>
                <a:defRPr/>
              </a:pPr>
              <a:t>17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559935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96C79BDE-D589-4A53-9F9E-7196F77BBBF5}" type="slidenum">
              <a:rPr lang="en-US" altLang="ja-JP">
                <a:solidFill>
                  <a:srgbClr val="000000"/>
                </a:solidFill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18</a:t>
            </a:fld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111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0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3771777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617225-B4F3-4F44-A886-4CC323621D35}" type="slidenum">
              <a:rPr lang="en-US" altLang="ja-JP"/>
              <a:pPr/>
              <a:t>19</a:t>
            </a:fld>
            <a:endParaRPr lang="en-US" altLang="ja-JP" dirty="0"/>
          </a:p>
        </p:txBody>
      </p:sp>
      <p:sp>
        <p:nvSpPr>
          <p:cNvPr id="145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6413"/>
            <a:ext cx="3360738" cy="2520950"/>
          </a:xfrm>
          <a:ln/>
        </p:spPr>
      </p:sp>
      <p:sp>
        <p:nvSpPr>
          <p:cNvPr id="145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3465" y="3196928"/>
            <a:ext cx="7229861" cy="3027811"/>
          </a:xfrm>
        </p:spPr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8343473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D481DD7F-C437-416B-BA29-6E2ECE261BDB}" type="slidenum">
              <a:rPr lang="en-US" altLang="ja-JP">
                <a:solidFill>
                  <a:srgbClr val="000000"/>
                </a:solidFill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20</a:t>
            </a:fld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105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060971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7747037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93AE6-ACB0-48C0-A300-869348BAECAB}" type="slidenum">
              <a:rPr lang="en-US" altLang="ja-JP" smtClean="0"/>
              <a:pPr>
                <a:defRPr/>
              </a:pPr>
              <a:t>22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392825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2389-A331-4F45-BF39-DB79C93794C4}" type="slidenum">
              <a:rPr lang="en-US" altLang="ja-JP" smtClean="0"/>
              <a:pPr/>
              <a:t>23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9875928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6B594-2CBB-4B19-A239-82330E6509C9}" type="slidenum">
              <a:rPr kumimoji="1" lang="ja-JP" altLang="en-US" smtClean="0"/>
              <a:pPr/>
              <a:t>25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335753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340C8E-F62C-4D01-9ACA-3C5CD72426BA}" type="slidenum">
              <a:rPr lang="en-US" altLang="ja-JP"/>
              <a:pPr/>
              <a:t>26</a:t>
            </a:fld>
            <a:endParaRPr lang="en-US" altLang="ja-JP" dirty="0"/>
          </a:p>
        </p:txBody>
      </p:sp>
      <p:sp>
        <p:nvSpPr>
          <p:cNvPr id="107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5854550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27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41941354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678203E4-3AB0-408E-8458-738849760DAA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28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5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6413"/>
            <a:ext cx="3360738" cy="2520950"/>
          </a:xfrm>
          <a:ln/>
        </p:spPr>
      </p:sp>
      <p:sp>
        <p:nvSpPr>
          <p:cNvPr id="135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3465" y="3196928"/>
            <a:ext cx="7229861" cy="3027811"/>
          </a:xfrm>
        </p:spPr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7781282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29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392130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2F819D-3C06-4464-A3D4-A3DBA43B9581}" type="slidenum">
              <a:rPr lang="en-US" altLang="ja-JP" smtClean="0"/>
              <a:pPr>
                <a:defRPr/>
              </a:pPr>
              <a:t>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260314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678203E4-3AB0-408E-8458-738849760DAA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5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6413"/>
            <a:ext cx="3360738" cy="2520950"/>
          </a:xfrm>
          <a:ln/>
        </p:spPr>
      </p:sp>
      <p:sp>
        <p:nvSpPr>
          <p:cNvPr id="135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3465" y="3196928"/>
            <a:ext cx="7229861" cy="3027811"/>
          </a:xfrm>
        </p:spPr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925277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678203E4-3AB0-408E-8458-738849760DAA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5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6413"/>
            <a:ext cx="3360738" cy="2520950"/>
          </a:xfrm>
          <a:ln/>
        </p:spPr>
      </p:sp>
      <p:sp>
        <p:nvSpPr>
          <p:cNvPr id="135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3465" y="3196928"/>
            <a:ext cx="7229861" cy="3027811"/>
          </a:xfrm>
        </p:spPr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685190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74330F-71B7-4254-BA3C-6EC7F547B0A9}" type="slidenum">
              <a:rPr lang="en-US" altLang="ja-JP"/>
              <a:pPr/>
              <a:t>6</a:t>
            </a:fld>
            <a:endParaRPr lang="en-US" altLang="ja-JP" dirty="0"/>
          </a:p>
        </p:txBody>
      </p:sp>
      <p:sp>
        <p:nvSpPr>
          <p:cNvPr id="141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6413"/>
            <a:ext cx="3360738" cy="2520950"/>
          </a:xfrm>
          <a:ln/>
        </p:spPr>
      </p:sp>
      <p:sp>
        <p:nvSpPr>
          <p:cNvPr id="141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3465" y="3196928"/>
            <a:ext cx="7229861" cy="3027811"/>
          </a:xfrm>
        </p:spPr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328376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74330F-71B7-4254-BA3C-6EC7F547B0A9}" type="slidenum">
              <a:rPr lang="en-US" altLang="ja-JP"/>
              <a:pPr/>
              <a:t>7</a:t>
            </a:fld>
            <a:endParaRPr lang="en-US" altLang="ja-JP" dirty="0"/>
          </a:p>
        </p:txBody>
      </p:sp>
      <p:sp>
        <p:nvSpPr>
          <p:cNvPr id="141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6413"/>
            <a:ext cx="3360738" cy="2520950"/>
          </a:xfrm>
          <a:ln/>
        </p:spPr>
      </p:sp>
      <p:sp>
        <p:nvSpPr>
          <p:cNvPr id="141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3465" y="3196928"/>
            <a:ext cx="7229861" cy="3027811"/>
          </a:xfrm>
        </p:spPr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597780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53E221-2ED7-4B04-8EB6-B681FD1B6539}" type="slidenum">
              <a:rPr lang="en-US" altLang="ja-JP"/>
              <a:pPr/>
              <a:t>8</a:t>
            </a:fld>
            <a:endParaRPr lang="en-US" altLang="ja-JP" dirty="0"/>
          </a:p>
        </p:txBody>
      </p:sp>
      <p:sp>
        <p:nvSpPr>
          <p:cNvPr id="144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44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095663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F13CD4-7B40-438B-AC59-E697EDE4B904}" type="slidenum">
              <a:rPr lang="en-US" altLang="ja-JP"/>
              <a:pPr/>
              <a:t>9</a:t>
            </a:fld>
            <a:endParaRPr lang="en-US" altLang="ja-JP" dirty="0"/>
          </a:p>
        </p:txBody>
      </p:sp>
      <p:sp>
        <p:nvSpPr>
          <p:cNvPr id="136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6413"/>
            <a:ext cx="3360738" cy="2520950"/>
          </a:xfrm>
          <a:ln/>
        </p:spPr>
      </p:sp>
      <p:sp>
        <p:nvSpPr>
          <p:cNvPr id="136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3465" y="3196928"/>
            <a:ext cx="7229861" cy="3027811"/>
          </a:xfrm>
        </p:spPr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581616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gwcenter.icrr.u-tokyo.ac.jp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0"/>
            <a:ext cx="8352928" cy="764704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 dirty="0" smtClean="0"/>
              <a:t>「受験サプリ」 講義 </a:t>
            </a:r>
            <a:r>
              <a:rPr lang="en-US" altLang="ja-JP" dirty="0" smtClean="0"/>
              <a:t>(2014</a:t>
            </a:r>
            <a:r>
              <a:rPr lang="ja-JP" altLang="en-US" dirty="0" smtClean="0"/>
              <a:t>年</a:t>
            </a:r>
            <a:r>
              <a:rPr lang="en-US" altLang="ja-JP" dirty="0" smtClean="0"/>
              <a:t>4</a:t>
            </a:r>
            <a:r>
              <a:rPr lang="ja-JP" altLang="en-US" dirty="0" smtClean="0"/>
              <a:t>月</a:t>
            </a:r>
            <a:r>
              <a:rPr lang="en-US" altLang="ja-JP" dirty="0" smtClean="0"/>
              <a:t>8</a:t>
            </a:r>
            <a:r>
              <a:rPr lang="ja-JP" altLang="en-US" dirty="0" smtClean="0"/>
              <a:t>日</a:t>
            </a:r>
            <a:r>
              <a:rPr lang="en-US" altLang="ja-JP" dirty="0" smtClean="0"/>
              <a:t>, </a:t>
            </a:r>
            <a:r>
              <a:rPr lang="ja-JP" altLang="en-US" dirty="0" smtClean="0"/>
              <a:t>東京大学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75637-E8AC-4181-927C-9D85E9A3AAC1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pic>
        <p:nvPicPr>
          <p:cNvPr id="5" name="Picture 2" descr="KAGRA 大型低温重力波望遠鏡">
            <a:hlinkClick r:id="rId2"/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66980"/>
          <a:stretch/>
        </p:blipFill>
        <p:spPr bwMode="auto">
          <a:xfrm>
            <a:off x="8055941" y="142758"/>
            <a:ext cx="882421" cy="38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260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0"/>
            <a:ext cx="8352928" cy="764704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 dirty="0" smtClean="0"/>
              <a:t>「受験サプリ」 講義 </a:t>
            </a:r>
            <a:r>
              <a:rPr lang="en-US" altLang="ja-JP" dirty="0" smtClean="0"/>
              <a:t>(2014</a:t>
            </a:r>
            <a:r>
              <a:rPr lang="ja-JP" altLang="en-US" dirty="0" smtClean="0"/>
              <a:t>年</a:t>
            </a:r>
            <a:r>
              <a:rPr lang="en-US" altLang="ja-JP" dirty="0" smtClean="0"/>
              <a:t>4</a:t>
            </a:r>
            <a:r>
              <a:rPr lang="ja-JP" altLang="en-US" dirty="0" smtClean="0"/>
              <a:t>月</a:t>
            </a:r>
            <a:r>
              <a:rPr lang="en-US" altLang="ja-JP" dirty="0" smtClean="0"/>
              <a:t>8</a:t>
            </a:r>
            <a:r>
              <a:rPr lang="ja-JP" altLang="en-US" dirty="0" smtClean="0"/>
              <a:t>日</a:t>
            </a:r>
            <a:r>
              <a:rPr lang="en-US" altLang="ja-JP" dirty="0" smtClean="0"/>
              <a:t>, </a:t>
            </a:r>
            <a:r>
              <a:rPr lang="ja-JP" altLang="en-US" dirty="0" smtClean="0"/>
              <a:t>東京大学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75637-E8AC-4181-927C-9D85E9A3AAC1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pic>
        <p:nvPicPr>
          <p:cNvPr id="5" name="Picture 1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99CC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858148" y="233340"/>
            <a:ext cx="928674" cy="38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3398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 dirty="0" smtClean="0"/>
              <a:t>「受験サプリ」 講義 </a:t>
            </a:r>
            <a:r>
              <a:rPr lang="en-US" altLang="ja-JP" dirty="0" smtClean="0"/>
              <a:t>(2014</a:t>
            </a:r>
            <a:r>
              <a:rPr lang="ja-JP" altLang="en-US" dirty="0" smtClean="0"/>
              <a:t>年</a:t>
            </a:r>
            <a:r>
              <a:rPr lang="en-US" altLang="ja-JP" dirty="0" smtClean="0"/>
              <a:t>4</a:t>
            </a:r>
            <a:r>
              <a:rPr lang="ja-JP" altLang="en-US" dirty="0" smtClean="0"/>
              <a:t>月</a:t>
            </a:r>
            <a:r>
              <a:rPr lang="en-US" altLang="ja-JP" dirty="0" smtClean="0"/>
              <a:t>8</a:t>
            </a:r>
            <a:r>
              <a:rPr lang="ja-JP" altLang="en-US" dirty="0" smtClean="0"/>
              <a:t>日</a:t>
            </a:r>
            <a:r>
              <a:rPr lang="en-US" altLang="ja-JP" dirty="0" smtClean="0"/>
              <a:t>, </a:t>
            </a:r>
            <a:r>
              <a:rPr lang="ja-JP" altLang="en-US" dirty="0" smtClean="0"/>
              <a:t>東京大学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0A227-DAEA-464B-B549-974AF7486E55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873468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9906" name="Picture 2"/>
          <p:cNvPicPr preferRelativeResize="0"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199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01713" y="523875"/>
            <a:ext cx="7380287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1019909" name="Rectangle 5" descr="デニム"/>
          <p:cNvSpPr>
            <a:spLocks noChangeArrowheads="1"/>
          </p:cNvSpPr>
          <p:nvPr/>
        </p:nvSpPr>
        <p:spPr bwMode="auto">
          <a:xfrm>
            <a:off x="2667000" y="1628800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 dirty="0">
              <a:solidFill>
                <a:srgbClr val="003366"/>
              </a:solidFill>
            </a:endParaRPr>
          </a:p>
        </p:txBody>
      </p:sp>
      <p:sp>
        <p:nvSpPr>
          <p:cNvPr id="1019910" name="Rectangle 6" descr="デニム"/>
          <p:cNvSpPr>
            <a:spLocks noChangeArrowheads="1"/>
          </p:cNvSpPr>
          <p:nvPr/>
        </p:nvSpPr>
        <p:spPr bwMode="auto">
          <a:xfrm>
            <a:off x="914400" y="3270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 dirty="0">
              <a:solidFill>
                <a:srgbClr val="003366"/>
              </a:solidFill>
            </a:endParaRPr>
          </a:p>
        </p:txBody>
      </p:sp>
      <p:sp>
        <p:nvSpPr>
          <p:cNvPr id="1019911" name="Rectangle 7" descr="デニム"/>
          <p:cNvSpPr>
            <a:spLocks noChangeArrowheads="1"/>
          </p:cNvSpPr>
          <p:nvPr userDrawn="1"/>
        </p:nvSpPr>
        <p:spPr bwMode="auto">
          <a:xfrm>
            <a:off x="685800" y="6400800"/>
            <a:ext cx="8077200" cy="762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solidFill>
                <a:srgbClr val="003366"/>
              </a:solidFill>
            </a:endParaRPr>
          </a:p>
        </p:txBody>
      </p:sp>
      <p:sp>
        <p:nvSpPr>
          <p:cNvPr id="1019912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" y="6577013"/>
            <a:ext cx="8382000" cy="204787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dirty="0" smtClean="0"/>
              <a:t>「受験サプリ」 講義 </a:t>
            </a:r>
            <a:r>
              <a:rPr lang="en-US" altLang="ja-JP" dirty="0" smtClean="0"/>
              <a:t>(2014</a:t>
            </a:r>
            <a:r>
              <a:rPr lang="ja-JP" altLang="en-US" dirty="0" smtClean="0"/>
              <a:t>年</a:t>
            </a:r>
            <a:r>
              <a:rPr lang="en-US" altLang="ja-JP" dirty="0" smtClean="0"/>
              <a:t>4</a:t>
            </a:r>
            <a:r>
              <a:rPr lang="ja-JP" altLang="en-US" dirty="0" smtClean="0"/>
              <a:t>月</a:t>
            </a:r>
            <a:r>
              <a:rPr lang="en-US" altLang="ja-JP" dirty="0" smtClean="0"/>
              <a:t>8</a:t>
            </a:r>
            <a:r>
              <a:rPr lang="ja-JP" altLang="en-US" dirty="0" smtClean="0"/>
              <a:t>日</a:t>
            </a:r>
            <a:r>
              <a:rPr lang="en-US" altLang="ja-JP" dirty="0" smtClean="0"/>
              <a:t>, </a:t>
            </a:r>
            <a:r>
              <a:rPr lang="ja-JP" altLang="en-US" dirty="0" smtClean="0"/>
              <a:t>東京大学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62787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019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1019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9909" grpId="0" animBg="1" autoUpdateAnimBg="0"/>
      <p:bldP spid="1019910" grpId="0" animBg="1" autoUpdateAnimBg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6"/>
            <a:ext cx="9144000" cy="690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6563" name="Rectangle 3" descr="デニム"/>
          <p:cNvSpPr>
            <a:spLocks noChangeArrowheads="1"/>
          </p:cNvSpPr>
          <p:nvPr/>
        </p:nvSpPr>
        <p:spPr bwMode="auto">
          <a:xfrm>
            <a:off x="395536" y="6477000"/>
            <a:ext cx="8367464" cy="76200"/>
          </a:xfrm>
          <a:prstGeom prst="rect">
            <a:avLst/>
          </a:prstGeom>
          <a:blipFill dpi="0" rotWithShape="0">
            <a:blip r:embed="rId8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ja-JP" altLang="en-US" dirty="0">
              <a:solidFill>
                <a:srgbClr val="003366"/>
              </a:solidFill>
            </a:endParaRPr>
          </a:p>
        </p:txBody>
      </p:sp>
      <p:sp>
        <p:nvSpPr>
          <p:cNvPr id="1346564" name="Rectangle 4" descr="デニム"/>
          <p:cNvSpPr>
            <a:spLocks noChangeArrowheads="1"/>
          </p:cNvSpPr>
          <p:nvPr/>
        </p:nvSpPr>
        <p:spPr bwMode="auto">
          <a:xfrm>
            <a:off x="395536" y="615950"/>
            <a:ext cx="8367464" cy="76200"/>
          </a:xfrm>
          <a:prstGeom prst="rect">
            <a:avLst/>
          </a:prstGeom>
          <a:blipFill dpi="0" rotWithShape="0">
            <a:blip r:embed="rId8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ja-JP" altLang="en-US" dirty="0">
              <a:solidFill>
                <a:srgbClr val="003366"/>
              </a:solidFill>
            </a:endParaRPr>
          </a:p>
        </p:txBody>
      </p:sp>
      <p:sp>
        <p:nvSpPr>
          <p:cNvPr id="13465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629400"/>
            <a:ext cx="83820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kumimoji="0" sz="1200" b="0" smtClean="0">
                <a:solidFill>
                  <a:srgbClr val="C0C0C0"/>
                </a:solidFill>
                <a:effectLst/>
              </a:defRPr>
            </a:lvl1pPr>
          </a:lstStyle>
          <a:p>
            <a:pPr>
              <a:defRPr/>
            </a:pPr>
            <a:r>
              <a:rPr lang="ja-JP" altLang="en-US" dirty="0" smtClean="0"/>
              <a:t>「受験サプリ」 講義 </a:t>
            </a:r>
            <a:r>
              <a:rPr lang="en-US" altLang="ja-JP" dirty="0" smtClean="0"/>
              <a:t>(2014</a:t>
            </a:r>
            <a:r>
              <a:rPr lang="ja-JP" altLang="en-US" dirty="0" smtClean="0"/>
              <a:t>年</a:t>
            </a:r>
            <a:r>
              <a:rPr lang="en-US" altLang="ja-JP" dirty="0" smtClean="0"/>
              <a:t>4</a:t>
            </a:r>
            <a:r>
              <a:rPr lang="ja-JP" altLang="en-US" dirty="0" smtClean="0"/>
              <a:t>月</a:t>
            </a:r>
            <a:r>
              <a:rPr lang="en-US" altLang="ja-JP" dirty="0" smtClean="0"/>
              <a:t>8</a:t>
            </a:r>
            <a:r>
              <a:rPr lang="ja-JP" altLang="en-US" dirty="0" smtClean="0"/>
              <a:t>日</a:t>
            </a:r>
            <a:r>
              <a:rPr lang="en-US" altLang="ja-JP" dirty="0" smtClean="0"/>
              <a:t>, </a:t>
            </a:r>
            <a:r>
              <a:rPr lang="ja-JP" altLang="en-US" dirty="0" smtClean="0"/>
              <a:t>東京大学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13465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9765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kumimoji="0" sz="1400" b="0" smtClean="0">
                <a:solidFill>
                  <a:srgbClr val="C0C0C0"/>
                </a:solidFill>
                <a:effectLst/>
              </a:defRPr>
            </a:lvl1pPr>
          </a:lstStyle>
          <a:p>
            <a:pPr>
              <a:defRPr/>
            </a:pPr>
            <a:fld id="{715F68F9-44F6-4E6F-8F84-EB7A3601EA43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34656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395536" y="0"/>
            <a:ext cx="836746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977390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C0C0C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2pPr>
      <a:lvl3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3pPr>
      <a:lvl4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4pPr>
      <a:lvl5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5pPr>
      <a:lvl6pPr marL="4572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6pPr>
      <a:lvl7pPr marL="9144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7pPr>
      <a:lvl8pPr marL="13716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8pPr>
      <a:lvl9pPr marL="18288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9pPr>
    </p:titleStyle>
    <p:bodyStyle>
      <a:lvl1pPr marL="193675" indent="-19367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  <a:cs typeface="+mn-cs"/>
        </a:defRPr>
      </a:lvl1pPr>
      <a:lvl2pPr marL="566738" indent="-1825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2pPr>
      <a:lvl3pPr marL="952500" indent="-195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3pPr>
      <a:lvl4pPr marL="1338263" indent="-195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4pPr>
      <a:lvl5pPr marL="1711325" indent="-1825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5pPr>
      <a:lvl6pPr marL="21685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6pPr>
      <a:lvl7pPr marL="26257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7pPr>
      <a:lvl8pPr marL="30829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8pPr>
      <a:lvl9pPr marL="35401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tags" Target="../tags/tag5.xml"/><Relationship Id="rId7" Type="http://schemas.openxmlformats.org/officeDocument/2006/relationships/image" Target="../media/image38.jpeg"/><Relationship Id="rId12" Type="http://schemas.openxmlformats.org/officeDocument/2006/relationships/image" Target="../media/image43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7.jpeg"/><Relationship Id="rId11" Type="http://schemas.openxmlformats.org/officeDocument/2006/relationships/image" Target="../media/image42.pn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0.wmf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角丸四角形 22"/>
          <p:cNvSpPr/>
          <p:nvPr/>
        </p:nvSpPr>
        <p:spPr bwMode="auto">
          <a:xfrm>
            <a:off x="971600" y="1916832"/>
            <a:ext cx="7085358" cy="1655419"/>
          </a:xfrm>
          <a:prstGeom prst="roundRect">
            <a:avLst>
              <a:gd name="adj" fmla="val 11239"/>
            </a:avLst>
          </a:prstGeom>
          <a:solidFill>
            <a:srgbClr val="000000">
              <a:alpha val="2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ja-JP" altLang="en-US" dirty="0" smtClean="0">
              <a:solidFill>
                <a:srgbClr val="003366"/>
              </a:solidFill>
              <a:ea typeface="HGP創英角ｺﾞｼｯｸUB" pitchFamily="50" charset="-128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dirty="0" smtClean="0"/>
              <a:t>「受験サプリ」 講義 </a:t>
            </a:r>
            <a:r>
              <a:rPr lang="en-US" altLang="ja-JP" dirty="0" smtClean="0"/>
              <a:t>(2014</a:t>
            </a:r>
            <a:r>
              <a:rPr lang="ja-JP" altLang="en-US" dirty="0" smtClean="0"/>
              <a:t>年</a:t>
            </a:r>
            <a:r>
              <a:rPr lang="en-US" altLang="ja-JP" dirty="0" smtClean="0"/>
              <a:t>4</a:t>
            </a:r>
            <a:r>
              <a:rPr lang="ja-JP" altLang="en-US" dirty="0" smtClean="0"/>
              <a:t>月</a:t>
            </a:r>
            <a:r>
              <a:rPr lang="en-US" altLang="ja-JP" dirty="0" smtClean="0"/>
              <a:t>8</a:t>
            </a:r>
            <a:r>
              <a:rPr lang="ja-JP" altLang="en-US" dirty="0" smtClean="0"/>
              <a:t>日</a:t>
            </a:r>
            <a:r>
              <a:rPr lang="en-US" altLang="ja-JP" dirty="0" smtClean="0"/>
              <a:t>, </a:t>
            </a:r>
            <a:r>
              <a:rPr lang="ja-JP" altLang="en-US" dirty="0" smtClean="0"/>
              <a:t>東京大学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79257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928871" y="2060848"/>
            <a:ext cx="7200799" cy="1440160"/>
          </a:xfrm>
        </p:spPr>
        <p:txBody>
          <a:bodyPr/>
          <a:lstStyle/>
          <a:p>
            <a:r>
              <a:rPr lang="ja-JP" altLang="en-US" sz="4400" b="0" dirty="0">
                <a:solidFill>
                  <a:srgbClr val="FFFFFF"/>
                </a:solidFill>
              </a:rPr>
              <a:t>重力波</a:t>
            </a:r>
            <a:r>
              <a:rPr lang="ja-JP" altLang="en-US" sz="4400" b="0" dirty="0" smtClean="0">
                <a:solidFill>
                  <a:srgbClr val="FFFFFF"/>
                </a:solidFill>
              </a:rPr>
              <a:t>望遠鏡で探る宇宙</a:t>
            </a:r>
            <a:endParaRPr lang="ja-JP" altLang="en-US" sz="4400" b="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763688" y="4119463"/>
            <a:ext cx="561662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buFontTx/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安東 正樹 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東京大学 物理学専攻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国立天文台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altLang="ja-JP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" t="2345" r="1667" b="778"/>
          <a:stretch/>
        </p:blipFill>
        <p:spPr>
          <a:xfrm>
            <a:off x="3386718" y="5218113"/>
            <a:ext cx="1257290" cy="10080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328" y="5219679"/>
            <a:ext cx="1777120" cy="10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 descr="https://lh5.googleusercontent.com/-OYCUs0wFfY0/UJZEcdRl1LI/AAAAAAAACrE/Avf8698Kdy4/s720/DSCF79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219678"/>
            <a:ext cx="1344000" cy="10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DCF00083 (600x800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5218114"/>
            <a:ext cx="818545" cy="100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099" y="5218113"/>
            <a:ext cx="1344000" cy="10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図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824" y="5210649"/>
            <a:ext cx="756000" cy="1008000"/>
          </a:xfrm>
          <a:prstGeom prst="rect">
            <a:avLst/>
          </a:prstGeom>
        </p:spPr>
      </p:pic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3212011" y="1093615"/>
            <a:ext cx="2584125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buFontTx/>
              <a:buNone/>
            </a:pP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「受験サプリ」 講義</a:t>
            </a:r>
            <a:endParaRPr lang="en-US" altLang="ja-JP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7014869" y="6193250"/>
            <a:ext cx="1930699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buFontTx/>
              <a:buNone/>
            </a:pPr>
            <a:r>
              <a:rPr lang="ja-JP" alt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写真</a:t>
            </a:r>
            <a:r>
              <a:rPr lang="en-US" altLang="ja-JP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ja-JP" altLang="en-US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KAGRA</a:t>
            </a:r>
            <a:r>
              <a:rPr lang="ja-JP" altLang="en-US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プロジェクト</a:t>
            </a:r>
            <a:endParaRPr lang="en-US" altLang="ja-JP" sz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52623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 bwMode="auto">
          <a:xfrm>
            <a:off x="4889443" y="1880223"/>
            <a:ext cx="4075045" cy="3565001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3660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重力波の存在証明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dirty="0" smtClean="0"/>
              <a:t>「受験サプリ」 講義 </a:t>
            </a:r>
            <a:r>
              <a:rPr lang="en-US" altLang="ja-JP" dirty="0" smtClean="0"/>
              <a:t>(2014</a:t>
            </a:r>
            <a:r>
              <a:rPr lang="ja-JP" altLang="en-US" dirty="0" smtClean="0"/>
              <a:t>年</a:t>
            </a:r>
            <a:r>
              <a:rPr lang="en-US" altLang="ja-JP" dirty="0" smtClean="0"/>
              <a:t>4</a:t>
            </a:r>
            <a:r>
              <a:rPr lang="ja-JP" altLang="en-US" dirty="0" smtClean="0"/>
              <a:t>月</a:t>
            </a:r>
            <a:r>
              <a:rPr lang="en-US" altLang="ja-JP" dirty="0" smtClean="0"/>
              <a:t>8</a:t>
            </a:r>
            <a:r>
              <a:rPr lang="ja-JP" altLang="en-US" dirty="0" smtClean="0"/>
              <a:t>日</a:t>
            </a:r>
            <a:r>
              <a:rPr lang="en-US" altLang="ja-JP" dirty="0" smtClean="0"/>
              <a:t>, </a:t>
            </a:r>
            <a:r>
              <a:rPr lang="ja-JP" altLang="en-US" dirty="0" smtClean="0"/>
              <a:t>東京大学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1366039" name="AutoShape 23"/>
          <p:cNvSpPr>
            <a:spLocks noChangeArrowheads="1"/>
          </p:cNvSpPr>
          <p:nvPr/>
        </p:nvSpPr>
        <p:spPr bwMode="auto">
          <a:xfrm>
            <a:off x="539552" y="2576847"/>
            <a:ext cx="4104456" cy="714380"/>
          </a:xfrm>
          <a:prstGeom prst="roundRect">
            <a:avLst>
              <a:gd name="adj" fmla="val 10296"/>
            </a:avLst>
          </a:prstGeom>
          <a:solidFill>
            <a:srgbClr val="CCFFCC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1366044" name="Text Box 28"/>
          <p:cNvSpPr txBox="1">
            <a:spLocks noChangeArrowheads="1"/>
          </p:cNvSpPr>
          <p:nvPr/>
        </p:nvSpPr>
        <p:spPr bwMode="auto">
          <a:xfrm>
            <a:off x="107504" y="4006747"/>
            <a:ext cx="4896544" cy="100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1993</a:t>
            </a:r>
            <a:r>
              <a:rPr lang="ja-JP" altLang="en-US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年ノーベル物理学賞　テイラー</a:t>
            </a:r>
            <a:r>
              <a:rPr lang="en-US" altLang="ja-JP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, </a:t>
            </a:r>
            <a:r>
              <a:rPr lang="ja-JP" altLang="en-US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ハルス</a:t>
            </a:r>
            <a:endParaRPr lang="en-US" altLang="ja-JP" sz="2000" dirty="0" smtClean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　　　</a:t>
            </a:r>
            <a:r>
              <a:rPr lang="ja-JP" alt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「重力研究の新しい可能性を開いた</a:t>
            </a:r>
            <a:endParaRPr lang="en-US" altLang="ja-JP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　　　　　　　　　　新型連星パルサーの発見」</a:t>
            </a:r>
            <a:endParaRPr lang="en-US" altLang="ja-JP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1366045" name="Text Box 29"/>
          <p:cNvSpPr txBox="1">
            <a:spLocks noChangeArrowheads="1"/>
          </p:cNvSpPr>
          <p:nvPr/>
        </p:nvSpPr>
        <p:spPr bwMode="auto">
          <a:xfrm>
            <a:off x="612701" y="2531237"/>
            <a:ext cx="4031307" cy="86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相対性理論の正しさ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, </a:t>
            </a:r>
            <a:r>
              <a:rPr lang="ja-JP" altLang="en-US" sz="20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重力波の存在</a:t>
            </a:r>
            <a:endParaRPr lang="en-US" altLang="ja-JP" sz="2000" dirty="0" smtClean="0"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</a:t>
            </a:r>
            <a:r>
              <a:rPr lang="ja-JP" altLang="en-US" sz="20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　　　　　　　　　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を高い精度で証明</a:t>
            </a:r>
            <a:endParaRPr lang="ja-JP" alt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1366046" name="AutoShape 30"/>
          <p:cNvSpPr>
            <a:spLocks noChangeArrowheads="1"/>
          </p:cNvSpPr>
          <p:nvPr/>
        </p:nvSpPr>
        <p:spPr bwMode="auto">
          <a:xfrm rot="5400000">
            <a:off x="1746948" y="3486398"/>
            <a:ext cx="317500" cy="431800"/>
          </a:xfrm>
          <a:custGeom>
            <a:avLst/>
            <a:gdLst>
              <a:gd name="G0" fmla="+- 11232 0 0"/>
              <a:gd name="G1" fmla="+- 3255 0 0"/>
              <a:gd name="G2" fmla="+- 21600 0 3255"/>
              <a:gd name="G3" fmla="+- 10800 0 3255"/>
              <a:gd name="G4" fmla="+- 21600 0 11232"/>
              <a:gd name="G5" fmla="*/ G4 G3 10800"/>
              <a:gd name="G6" fmla="+- 21600 0 G5"/>
              <a:gd name="T0" fmla="*/ 11232 w 21600"/>
              <a:gd name="T1" fmla="*/ 0 h 21600"/>
              <a:gd name="T2" fmla="*/ 0 w 21600"/>
              <a:gd name="T3" fmla="*/ 10800 h 21600"/>
              <a:gd name="T4" fmla="*/ 11232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32" y="0"/>
                </a:moveTo>
                <a:lnTo>
                  <a:pt x="11232" y="3255"/>
                </a:lnTo>
                <a:lnTo>
                  <a:pt x="3375" y="3255"/>
                </a:lnTo>
                <a:lnTo>
                  <a:pt x="3375" y="18345"/>
                </a:lnTo>
                <a:lnTo>
                  <a:pt x="11232" y="18345"/>
                </a:lnTo>
                <a:lnTo>
                  <a:pt x="1123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255"/>
                </a:moveTo>
                <a:lnTo>
                  <a:pt x="1350" y="18345"/>
                </a:lnTo>
                <a:lnTo>
                  <a:pt x="2700" y="18345"/>
                </a:lnTo>
                <a:lnTo>
                  <a:pt x="2700" y="3255"/>
                </a:lnTo>
                <a:close/>
              </a:path>
              <a:path w="21600" h="21600">
                <a:moveTo>
                  <a:pt x="0" y="3255"/>
                </a:moveTo>
                <a:lnTo>
                  <a:pt x="0" y="18345"/>
                </a:lnTo>
                <a:lnTo>
                  <a:pt x="675" y="18345"/>
                </a:lnTo>
                <a:lnTo>
                  <a:pt x="675" y="3255"/>
                </a:lnTo>
                <a:close/>
              </a:path>
            </a:pathLst>
          </a:custGeom>
          <a:solidFill>
            <a:srgbClr val="FFFFFF">
              <a:alpha val="10000"/>
            </a:srgbClr>
          </a:solidFill>
          <a:ln w="6350">
            <a:solidFill>
              <a:schemeClr val="bg1">
                <a:alpha val="50000"/>
              </a:schemeClr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1366037" name="Rectangle 21"/>
          <p:cNvSpPr>
            <a:spLocks noChangeArrowheads="1"/>
          </p:cNvSpPr>
          <p:nvPr/>
        </p:nvSpPr>
        <p:spPr bwMode="auto">
          <a:xfrm>
            <a:off x="547355" y="1961351"/>
            <a:ext cx="3246402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連星パルサー</a:t>
            </a:r>
            <a:r>
              <a:rPr lang="en-US" altLang="ja-JP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PSR </a:t>
            </a:r>
            <a:r>
              <a:rPr lang="en-US" altLang="ja-JP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B1913+16</a:t>
            </a:r>
            <a:endParaRPr lang="en-US" altLang="ja-JP" dirty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1916833"/>
            <a:ext cx="3312369" cy="54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533021"/>
            <a:ext cx="3871793" cy="2831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269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7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「受験サプリ」 講義 </a:t>
            </a:r>
            <a:r>
              <a:rPr lang="en-US" altLang="ja-JP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(2014</a:t>
            </a:r>
            <a:r>
              <a:rPr lang="ja-JP" altLang="en-US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>
          <a:xfrm>
            <a:off x="539552" y="4424684"/>
            <a:ext cx="8155632" cy="73250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93675" indent="-193675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200" kern="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… </a:t>
            </a:r>
            <a:r>
              <a:rPr lang="ja-JP" altLang="en-US" sz="3200" kern="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しかし</a:t>
            </a:r>
            <a:r>
              <a:rPr lang="en-US" altLang="ja-JP" sz="3200" kern="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, </a:t>
            </a:r>
            <a:r>
              <a:rPr lang="ja-JP" altLang="en-US" sz="3200" kern="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重力波はまだ</a:t>
            </a:r>
            <a:r>
              <a:rPr lang="ja-JP" altLang="en-US" sz="3200" kern="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直接</a:t>
            </a:r>
            <a:r>
              <a:rPr lang="ja-JP" altLang="en-US" sz="3200" kern="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は捕まっていない</a:t>
            </a:r>
            <a:r>
              <a:rPr lang="en-US" altLang="ja-JP" sz="3200" kern="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.</a:t>
            </a:r>
            <a:endParaRPr lang="ja-JP" altLang="en-US" sz="3200" kern="0" dirty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76" name="Rectangle 3"/>
          <p:cNvSpPr txBox="1">
            <a:spLocks noChangeArrowheads="1"/>
          </p:cNvSpPr>
          <p:nvPr/>
        </p:nvSpPr>
        <p:spPr>
          <a:xfrm>
            <a:off x="683568" y="1340768"/>
            <a:ext cx="7992888" cy="153272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93675" indent="-193675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・</a:t>
            </a:r>
            <a:r>
              <a:rPr lang="ja-JP" altLang="en-US" sz="2400" u="sng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一般相対性理論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は</a:t>
            </a:r>
            <a:r>
              <a:rPr lang="ja-JP" alt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、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提唱されてか</a:t>
            </a:r>
            <a:r>
              <a:rPr lang="ja-JP" alt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ら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約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100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年間、さま</a:t>
            </a:r>
            <a:endParaRPr lang="en-US" altLang="ja-JP" sz="2400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　ざまな観測・実験によってその検証が行われてきた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.</a:t>
            </a:r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   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sym typeface="Wingdings" panose="05000000000000000000" pitchFamily="2" charset="2"/>
              </a:rPr>
              <a:t>現在までに全て、</a:t>
            </a:r>
            <a:r>
              <a:rPr lang="ja-JP" altLang="en-US" sz="2400" u="sng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sym typeface="Wingdings" panose="05000000000000000000" pitchFamily="2" charset="2"/>
              </a:rPr>
              <a:t>理論的予測と一致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sym typeface="Wingdings" panose="05000000000000000000" pitchFamily="2" charset="2"/>
              </a:rPr>
              <a:t>する結果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sym typeface="Wingdings" panose="05000000000000000000" pitchFamily="2" charset="2"/>
              </a:rPr>
              <a:t>.</a:t>
            </a:r>
            <a:endParaRPr lang="en-US" altLang="ja-JP" sz="2400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1194609" y="5288780"/>
            <a:ext cx="7337831" cy="732508"/>
            <a:chOff x="1249879" y="3104446"/>
            <a:chExt cx="5986418" cy="732508"/>
          </a:xfrm>
        </p:grpSpPr>
        <p:sp>
          <p:nvSpPr>
            <p:cNvPr id="13" name="Rectangle 3"/>
            <p:cNvSpPr txBox="1">
              <a:spLocks noChangeArrowheads="1"/>
            </p:cNvSpPr>
            <p:nvPr/>
          </p:nvSpPr>
          <p:spPr>
            <a:xfrm>
              <a:off x="1537911" y="3104446"/>
              <a:ext cx="5698386" cy="73250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193675" indent="-193675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  <a:cs typeface="+mn-cs"/>
                </a:defRPr>
              </a:lvl1pPr>
              <a:lvl2pPr marL="566738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2pPr>
              <a:lvl3pPr marL="952500" indent="-1952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3pPr>
              <a:lvl4pPr marL="1338263" indent="-1952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4pPr>
              <a:lvl5pPr marL="1711325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5pPr>
              <a:lvl6pPr marL="2168525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6pPr>
              <a:lvl7pPr marL="2625725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7pPr>
              <a:lvl8pPr marL="3082925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8pPr>
              <a:lvl9pPr marL="3540125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9pPr>
            </a:lstStyle>
            <a:p>
              <a:pPr>
                <a:lnSpc>
                  <a:spcPct val="13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ja-JP" altLang="en-US" sz="3200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「アインシュタインが残した最後の宿題」</a:t>
              </a:r>
              <a:endParaRPr lang="en-US" altLang="ja-JP" sz="32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3" name="右矢印 2"/>
            <p:cNvSpPr/>
            <p:nvPr/>
          </p:nvSpPr>
          <p:spPr bwMode="auto">
            <a:xfrm>
              <a:off x="1249879" y="3328305"/>
              <a:ext cx="288032" cy="288032"/>
            </a:xfrm>
            <a:prstGeom prst="rightArrow">
              <a:avLst/>
            </a:prstGeom>
            <a:noFill/>
            <a:ln w="2540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endParaRPr kumimoji="1" lang="ja-JP" altLang="en-US" sz="20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</p:grp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683568" y="3068960"/>
            <a:ext cx="7992888" cy="105259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93675" indent="-193675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・一般相対性理論で予言された</a:t>
            </a:r>
            <a:r>
              <a:rPr lang="ja-JP" altLang="en-US" sz="2400" u="sng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重力波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についても、</a:t>
            </a:r>
            <a:endParaRPr lang="en-US" altLang="ja-JP" sz="2400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　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その存在を裏付ける観測結果が得られている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172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7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「受験サプリ」 講義 </a:t>
            </a:r>
            <a:r>
              <a:rPr lang="en-US" altLang="ja-JP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(2014</a:t>
            </a:r>
            <a:r>
              <a:rPr lang="ja-JP" altLang="en-US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>
          <a:xfrm>
            <a:off x="755576" y="1772816"/>
            <a:ext cx="7344816" cy="73250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93675" indent="-193675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200" kern="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重力波の直接検出</a:t>
            </a:r>
            <a:endParaRPr lang="ja-JP" altLang="en-US" sz="3200" kern="0" dirty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76" name="Rectangle 3"/>
          <p:cNvSpPr txBox="1">
            <a:spLocks noChangeArrowheads="1"/>
          </p:cNvSpPr>
          <p:nvPr/>
        </p:nvSpPr>
        <p:spPr>
          <a:xfrm>
            <a:off x="827584" y="3861048"/>
            <a:ext cx="7992888" cy="153272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93675" indent="-193675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・物理学 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: </a:t>
            </a:r>
            <a:r>
              <a:rPr lang="ja-JP" alt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相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対論検証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, 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極限状態の物理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     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・天文学 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: 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宇宙を調べる新しい手段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</a:t>
            </a:r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・宇宙論 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: 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初期宇宙の直接観測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Wingdings" pitchFamily="2" charset="2"/>
              </a:rPr>
              <a:t> 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宇宙の誕生と進化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</a:t>
            </a:r>
          </a:p>
        </p:txBody>
      </p:sp>
      <p:grpSp>
        <p:nvGrpSpPr>
          <p:cNvPr id="4" name="グループ化 3"/>
          <p:cNvGrpSpPr/>
          <p:nvPr/>
        </p:nvGrpSpPr>
        <p:grpSpPr>
          <a:xfrm>
            <a:off x="1331640" y="2564904"/>
            <a:ext cx="6979807" cy="1372683"/>
            <a:chOff x="1244180" y="2480468"/>
            <a:chExt cx="5694331" cy="1372683"/>
          </a:xfrm>
        </p:grpSpPr>
        <p:sp>
          <p:nvSpPr>
            <p:cNvPr id="13" name="Rectangle 3"/>
            <p:cNvSpPr txBox="1">
              <a:spLocks noChangeArrowheads="1"/>
            </p:cNvSpPr>
            <p:nvPr/>
          </p:nvSpPr>
          <p:spPr>
            <a:xfrm>
              <a:off x="1537911" y="2480468"/>
              <a:ext cx="5400600" cy="137268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193675" indent="-193675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  <a:cs typeface="+mn-cs"/>
                </a:defRPr>
              </a:lvl1pPr>
              <a:lvl2pPr marL="566738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2pPr>
              <a:lvl3pPr marL="952500" indent="-1952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3pPr>
              <a:lvl4pPr marL="1338263" indent="-1952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4pPr>
              <a:lvl5pPr marL="1711325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5pPr>
              <a:lvl6pPr marL="2168525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6pPr>
              <a:lvl7pPr marL="2625725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7pPr>
              <a:lvl8pPr marL="3082925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8pPr>
              <a:lvl9pPr marL="3540125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9pPr>
            </a:lstStyle>
            <a:p>
              <a:pPr>
                <a:lnSpc>
                  <a:spcPct val="13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ja-JP" altLang="en-US" sz="3200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物理学・天文学の</a:t>
              </a:r>
              <a:r>
                <a:rPr lang="ja-JP" altLang="en-US" sz="3200" dirty="0"/>
                <a:t>新た</a:t>
              </a:r>
              <a:r>
                <a:rPr lang="ja-JP" altLang="en-US" sz="3200" dirty="0" smtClean="0"/>
                <a:t>な</a:t>
              </a:r>
              <a:r>
                <a:rPr lang="ja-JP" altLang="en-US" sz="3200" dirty="0"/>
                <a:t>フロンティア</a:t>
              </a:r>
              <a:endParaRPr lang="en-US" altLang="ja-JP" sz="32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3" name="右矢印 2"/>
            <p:cNvSpPr/>
            <p:nvPr/>
          </p:nvSpPr>
          <p:spPr bwMode="auto">
            <a:xfrm>
              <a:off x="1244180" y="2715542"/>
              <a:ext cx="288032" cy="288032"/>
            </a:xfrm>
            <a:prstGeom prst="rightArrow">
              <a:avLst/>
            </a:prstGeom>
            <a:noFill/>
            <a:ln w="2540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endParaRPr kumimoji="1" lang="ja-JP" altLang="en-US" sz="20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558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2348880"/>
            <a:ext cx="4248472" cy="765175"/>
          </a:xfrm>
        </p:spPr>
        <p:txBody>
          <a:bodyPr/>
          <a:lstStyle/>
          <a:p>
            <a:pPr lvl="1" algn="l"/>
            <a:r>
              <a:rPr lang="ja-JP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宇宙誕生</a:t>
            </a:r>
            <a:r>
              <a:rPr lang="ja-JP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直後</a:t>
            </a:r>
            <a:r>
              <a:rPr lang="en-US" altLang="ja-JP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/>
            </a:r>
            <a:br>
              <a:rPr lang="en-US" altLang="ja-JP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の</a:t>
            </a:r>
            <a:r>
              <a:rPr lang="ja-JP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姿を直接見る</a:t>
            </a:r>
            <a:r>
              <a:rPr lang="en-US" altLang="ja-JP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.</a:t>
            </a: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dirty="0" smtClean="0"/>
              <a:t>「受験サプリ」 講義 </a:t>
            </a:r>
            <a:r>
              <a:rPr lang="en-US" altLang="ja-JP" dirty="0" smtClean="0"/>
              <a:t>(2014</a:t>
            </a:r>
            <a:r>
              <a:rPr lang="ja-JP" altLang="en-US" dirty="0" smtClean="0"/>
              <a:t>年</a:t>
            </a:r>
            <a:r>
              <a:rPr lang="en-US" altLang="ja-JP" dirty="0" smtClean="0"/>
              <a:t>4</a:t>
            </a:r>
            <a:r>
              <a:rPr lang="ja-JP" altLang="en-US" dirty="0" smtClean="0"/>
              <a:t>月</a:t>
            </a:r>
            <a:r>
              <a:rPr lang="en-US" altLang="ja-JP" dirty="0" smtClean="0"/>
              <a:t>8</a:t>
            </a:r>
            <a:r>
              <a:rPr lang="ja-JP" altLang="en-US" dirty="0" smtClean="0"/>
              <a:t>日</a:t>
            </a:r>
            <a:r>
              <a:rPr lang="en-US" altLang="ja-JP" dirty="0" smtClean="0"/>
              <a:t>, </a:t>
            </a:r>
            <a:r>
              <a:rPr lang="ja-JP" altLang="en-US" dirty="0" smtClean="0"/>
              <a:t>東京大学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7" name="Rectangle 30"/>
          <p:cNvSpPr>
            <a:spLocks noChangeArrowheads="1"/>
          </p:cNvSpPr>
          <p:nvPr/>
        </p:nvSpPr>
        <p:spPr bwMode="auto">
          <a:xfrm>
            <a:off x="827584" y="3789040"/>
            <a:ext cx="4104456" cy="7064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kumimoji="0" lang="en-US" altLang="ja-JP" sz="28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- </a:t>
            </a:r>
            <a:r>
              <a:rPr kumimoji="0" lang="ja-JP" altLang="en-US" sz="28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重力波望遠鏡</a:t>
            </a:r>
            <a:endParaRPr kumimoji="0" lang="en-US" altLang="ja-JP" sz="2800" dirty="0" smtClean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kumimoji="0" lang="ja-JP" altLang="en-US" sz="28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 による新しい天文学 </a:t>
            </a:r>
            <a:r>
              <a:rPr kumimoji="0" lang="en-US" altLang="ja-JP" sz="28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-</a:t>
            </a:r>
            <a:endParaRPr kumimoji="0" lang="ja-JP" altLang="en-US" sz="2800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pic>
        <p:nvPicPr>
          <p:cNvPr id="8" name="Picture 4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16517"/>
            <a:ext cx="3456384" cy="518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13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2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en-US" dirty="0" smtClean="0"/>
              <a:t>重力波による天文学</a:t>
            </a:r>
          </a:p>
        </p:txBody>
      </p:sp>
      <p:sp>
        <p:nvSpPr>
          <p:cNvPr id="23554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ja-JP" altLang="en-US" dirty="0" smtClean="0"/>
              <a:t>「受験サプリ」 講義 </a:t>
            </a:r>
            <a:r>
              <a:rPr lang="en-US" altLang="ja-JP" dirty="0" smtClean="0"/>
              <a:t>(2014</a:t>
            </a:r>
            <a:r>
              <a:rPr lang="ja-JP" altLang="en-US" dirty="0" smtClean="0"/>
              <a:t>年</a:t>
            </a:r>
            <a:r>
              <a:rPr lang="en-US" altLang="ja-JP" dirty="0" smtClean="0"/>
              <a:t>4</a:t>
            </a:r>
            <a:r>
              <a:rPr lang="ja-JP" altLang="en-US" dirty="0" smtClean="0"/>
              <a:t>月</a:t>
            </a:r>
            <a:r>
              <a:rPr lang="en-US" altLang="ja-JP" dirty="0" smtClean="0"/>
              <a:t>8</a:t>
            </a:r>
            <a:r>
              <a:rPr lang="ja-JP" altLang="en-US" dirty="0" smtClean="0"/>
              <a:t>日</a:t>
            </a:r>
            <a:r>
              <a:rPr lang="en-US" altLang="ja-JP" dirty="0" smtClean="0"/>
              <a:t>, </a:t>
            </a:r>
            <a:r>
              <a:rPr lang="ja-JP" altLang="en-US" dirty="0" smtClean="0"/>
              <a:t>東京大学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23558" name="Rectangle 8"/>
          <p:cNvSpPr>
            <a:spLocks noChangeArrowheads="1"/>
          </p:cNvSpPr>
          <p:nvPr/>
        </p:nvSpPr>
        <p:spPr bwMode="auto">
          <a:xfrm>
            <a:off x="971600" y="1916832"/>
            <a:ext cx="5889922" cy="10826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・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質量</a:t>
            </a:r>
            <a:r>
              <a:rPr lang="ja-JP" altLang="en-US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の加速度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運動</a:t>
            </a:r>
            <a:r>
              <a:rPr lang="ja-JP" altLang="en-US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から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放射</a:t>
            </a:r>
            <a:endParaRPr lang="ja-JP" altLang="en-US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・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物質</a:t>
            </a:r>
            <a:r>
              <a:rPr lang="ja-JP" altLang="en-US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に対して </a:t>
            </a:r>
            <a:r>
              <a:rPr lang="ja-JP" altLang="en-US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強い透過力 </a:t>
            </a:r>
            <a:endParaRPr kumimoji="0" lang="ja-JP" altLang="en-US" dirty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  <a:sym typeface="Wingdings" pitchFamily="2" charset="2"/>
            </a:endParaRPr>
          </a:p>
        </p:txBody>
      </p:sp>
      <p:sp>
        <p:nvSpPr>
          <p:cNvPr id="23559" name="Rectangle 9"/>
          <p:cNvSpPr>
            <a:spLocks noChangeArrowheads="1"/>
          </p:cNvSpPr>
          <p:nvPr/>
        </p:nvSpPr>
        <p:spPr bwMode="auto">
          <a:xfrm>
            <a:off x="899592" y="1412776"/>
            <a:ext cx="3960440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8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重力波の特徴</a:t>
            </a:r>
          </a:p>
        </p:txBody>
      </p:sp>
      <p:grpSp>
        <p:nvGrpSpPr>
          <p:cNvPr id="3" name="グループ化 25"/>
          <p:cNvGrpSpPr/>
          <p:nvPr/>
        </p:nvGrpSpPr>
        <p:grpSpPr>
          <a:xfrm>
            <a:off x="827584" y="3255516"/>
            <a:ext cx="6176974" cy="2621755"/>
            <a:chOff x="4643438" y="303188"/>
            <a:chExt cx="3832722" cy="2621755"/>
          </a:xfrm>
        </p:grpSpPr>
        <p:sp>
          <p:nvSpPr>
            <p:cNvPr id="23556" name="AutoShape 2"/>
            <p:cNvSpPr>
              <a:spLocks noChangeArrowheads="1"/>
            </p:cNvSpPr>
            <p:nvPr/>
          </p:nvSpPr>
          <p:spPr bwMode="auto">
            <a:xfrm>
              <a:off x="4643439" y="874712"/>
              <a:ext cx="3797793" cy="2050231"/>
            </a:xfrm>
            <a:prstGeom prst="roundRect">
              <a:avLst>
                <a:gd name="adj" fmla="val 5130"/>
              </a:avLst>
            </a:prstGeom>
            <a:solidFill>
              <a:srgbClr val="99CCFF">
                <a:alpha val="10000"/>
              </a:srgbClr>
            </a:solidFill>
            <a:ln w="15875">
              <a:noFill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23560" name="AutoShape 30"/>
            <p:cNvSpPr>
              <a:spLocks noChangeArrowheads="1"/>
            </p:cNvSpPr>
            <p:nvPr/>
          </p:nvSpPr>
          <p:spPr bwMode="auto">
            <a:xfrm rot="5400000">
              <a:off x="5490562" y="306134"/>
              <a:ext cx="317500" cy="311608"/>
            </a:xfrm>
            <a:custGeom>
              <a:avLst/>
              <a:gdLst>
                <a:gd name="T0" fmla="*/ 165100 w 21600"/>
                <a:gd name="T1" fmla="*/ 0 h 21600"/>
                <a:gd name="T2" fmla="*/ 0 w 21600"/>
                <a:gd name="T3" fmla="*/ 173038 h 21600"/>
                <a:gd name="T4" fmla="*/ 165100 w 21600"/>
                <a:gd name="T5" fmla="*/ 346075 h 21600"/>
                <a:gd name="T6" fmla="*/ 317500 w 21600"/>
                <a:gd name="T7" fmla="*/ 173038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3255 h 21600"/>
                <a:gd name="T14" fmla="*/ 14357 w 21600"/>
                <a:gd name="T15" fmla="*/ 1834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32" y="0"/>
                  </a:moveTo>
                  <a:lnTo>
                    <a:pt x="11232" y="3255"/>
                  </a:lnTo>
                  <a:lnTo>
                    <a:pt x="3375" y="3255"/>
                  </a:lnTo>
                  <a:lnTo>
                    <a:pt x="3375" y="18345"/>
                  </a:lnTo>
                  <a:lnTo>
                    <a:pt x="11232" y="18345"/>
                  </a:lnTo>
                  <a:lnTo>
                    <a:pt x="11232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3255"/>
                  </a:moveTo>
                  <a:lnTo>
                    <a:pt x="1350" y="18345"/>
                  </a:lnTo>
                  <a:lnTo>
                    <a:pt x="2700" y="18345"/>
                  </a:lnTo>
                  <a:lnTo>
                    <a:pt x="2700" y="3255"/>
                  </a:lnTo>
                  <a:close/>
                </a:path>
                <a:path w="21600" h="21600">
                  <a:moveTo>
                    <a:pt x="0" y="3255"/>
                  </a:moveTo>
                  <a:lnTo>
                    <a:pt x="0" y="18345"/>
                  </a:lnTo>
                  <a:lnTo>
                    <a:pt x="675" y="18345"/>
                  </a:lnTo>
                  <a:lnTo>
                    <a:pt x="675" y="3255"/>
                  </a:lnTo>
                  <a:close/>
                </a:path>
              </a:pathLst>
            </a:custGeom>
            <a:solidFill>
              <a:srgbClr val="99CCFF">
                <a:alpha val="20000"/>
              </a:srgbClr>
            </a:solidFill>
            <a:ln w="3175">
              <a:solidFill>
                <a:srgbClr val="99CCFF"/>
              </a:solidFill>
              <a:miter lim="800000"/>
              <a:headEnd/>
              <a:tailEnd/>
            </a:ln>
          </p:spPr>
          <p:txBody>
            <a:bodyPr anchor="ctr">
              <a:noAutofit/>
            </a:bodyPr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23561" name="Rectangle 31"/>
            <p:cNvSpPr>
              <a:spLocks noChangeArrowheads="1"/>
            </p:cNvSpPr>
            <p:nvPr/>
          </p:nvSpPr>
          <p:spPr bwMode="auto">
            <a:xfrm>
              <a:off x="4643438" y="874712"/>
              <a:ext cx="3384550" cy="4222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no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2800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宇宙を観測する新しい手段</a:t>
              </a:r>
            </a:p>
          </p:txBody>
        </p:sp>
        <p:sp>
          <p:nvSpPr>
            <p:cNvPr id="23576" name="Rectangle 76"/>
            <p:cNvSpPr>
              <a:spLocks noChangeArrowheads="1"/>
            </p:cNvSpPr>
            <p:nvPr/>
          </p:nvSpPr>
          <p:spPr bwMode="auto">
            <a:xfrm>
              <a:off x="4803752" y="1476574"/>
              <a:ext cx="3672408" cy="137636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no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dirty="0" smtClean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・電磁波</a:t>
              </a:r>
              <a:r>
                <a:rPr lang="ja-JP" altLang="en-US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と</a:t>
              </a:r>
              <a:r>
                <a:rPr lang="ja-JP" altLang="en-US" dirty="0" smtClean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相補的な</a:t>
              </a:r>
              <a:r>
                <a:rPr lang="ja-JP" altLang="en-US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観測</a:t>
              </a: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dirty="0" smtClean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・電磁波などでは</a:t>
              </a:r>
              <a:r>
                <a:rPr lang="ja-JP" altLang="en-US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見ることの出来ない現象</a:t>
              </a: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  </a:t>
              </a:r>
              <a:r>
                <a:rPr lang="en-US" altLang="ja-JP" dirty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(</a:t>
              </a:r>
              <a:r>
                <a:rPr lang="ja-JP" altLang="en-US" dirty="0" smtClean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初期宇宙</a:t>
              </a:r>
              <a:r>
                <a:rPr lang="en-US" altLang="ja-JP" dirty="0" smtClean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, </a:t>
              </a:r>
              <a:r>
                <a:rPr lang="ja-JP" altLang="en-US" dirty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高エネルギー</a:t>
              </a:r>
              <a:r>
                <a:rPr lang="ja-JP" altLang="en-US" dirty="0" smtClean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天体現象の内部</a:t>
              </a:r>
              <a:r>
                <a:rPr lang="en-US" altLang="ja-JP" dirty="0" smtClean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)</a:t>
              </a:r>
              <a:endParaRPr lang="ja-JP" altLang="en-US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</p:grpSp>
      <p:pic>
        <p:nvPicPr>
          <p:cNvPr id="3076" name="Picture 4" descr="http://ord.yahoo.co.jp/o/image/SIG=138soo404/EXP=1363853344;_ylt=A3JuMGefbklRf1gAnXCU3uV7;_ylu=X3oDMTBiaGxjcmduBHZ0aWQDanBjMDAy/*-http%3A/www.dailygalaxy.com/photos/uncategorized/2007/11/19/gravitational_waves_2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09627"/>
            <a:ext cx="3888432" cy="289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55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角丸四角形 52"/>
          <p:cNvSpPr/>
          <p:nvPr/>
        </p:nvSpPr>
        <p:spPr>
          <a:xfrm>
            <a:off x="7750228" y="2236310"/>
            <a:ext cx="942678" cy="318634"/>
          </a:xfrm>
          <a:prstGeom prst="roundRect">
            <a:avLst>
              <a:gd name="adj" fmla="val 10814"/>
            </a:avLst>
          </a:prstGeom>
          <a:solidFill>
            <a:srgbClr val="CCECFF">
              <a:alpha val="9804"/>
            </a:srgbClr>
          </a:solidFill>
          <a:ln w="6350">
            <a:solidFill>
              <a:srgbClr val="CCEC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52" name="角丸四角形 51"/>
          <p:cNvSpPr/>
          <p:nvPr/>
        </p:nvSpPr>
        <p:spPr>
          <a:xfrm>
            <a:off x="5942928" y="2236310"/>
            <a:ext cx="1321444" cy="318634"/>
          </a:xfrm>
          <a:prstGeom prst="roundRect">
            <a:avLst>
              <a:gd name="adj" fmla="val 10814"/>
            </a:avLst>
          </a:prstGeom>
          <a:solidFill>
            <a:srgbClr val="CCECFF">
              <a:alpha val="9804"/>
            </a:srgbClr>
          </a:solidFill>
          <a:ln w="6350">
            <a:solidFill>
              <a:srgbClr val="CCEC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2" name="角丸四角形 1"/>
          <p:cNvSpPr/>
          <p:nvPr/>
        </p:nvSpPr>
        <p:spPr>
          <a:xfrm>
            <a:off x="2001409" y="1546110"/>
            <a:ext cx="4210976" cy="356867"/>
          </a:xfrm>
          <a:prstGeom prst="roundRect">
            <a:avLst>
              <a:gd name="adj" fmla="val 10210"/>
            </a:avLst>
          </a:prstGeom>
          <a:solidFill>
            <a:srgbClr val="FFCCCC">
              <a:alpha val="10000"/>
            </a:srgbClr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地上</a:t>
            </a:r>
            <a:r>
              <a:rPr kumimoji="1" lang="ja-JP" altLang="en-US" dirty="0" smtClean="0"/>
              <a:t>重力波望遠鏡のターゲット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dirty="0" smtClean="0"/>
              <a:t>「受験サプリ」 講義 </a:t>
            </a:r>
            <a:r>
              <a:rPr lang="en-US" altLang="ja-JP" dirty="0" smtClean="0"/>
              <a:t>(2014</a:t>
            </a:r>
            <a:r>
              <a:rPr lang="ja-JP" altLang="en-US" dirty="0" smtClean="0"/>
              <a:t>年</a:t>
            </a:r>
            <a:r>
              <a:rPr lang="en-US" altLang="ja-JP" dirty="0" smtClean="0"/>
              <a:t>4</a:t>
            </a:r>
            <a:r>
              <a:rPr lang="ja-JP" altLang="en-US" dirty="0" smtClean="0"/>
              <a:t>月</a:t>
            </a:r>
            <a:r>
              <a:rPr lang="en-US" altLang="ja-JP" dirty="0" smtClean="0"/>
              <a:t>8</a:t>
            </a:r>
            <a:r>
              <a:rPr lang="ja-JP" altLang="en-US" dirty="0" smtClean="0"/>
              <a:t>日</a:t>
            </a:r>
            <a:r>
              <a:rPr lang="en-US" altLang="ja-JP" dirty="0" smtClean="0"/>
              <a:t>, </a:t>
            </a:r>
            <a:r>
              <a:rPr lang="ja-JP" altLang="en-US" dirty="0" smtClean="0"/>
              <a:t>東京大学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1023512" y="980728"/>
            <a:ext cx="5939446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地上重力波望遠鏡  </a:t>
            </a:r>
            <a:r>
              <a:rPr lang="en-US" altLang="ja-JP" sz="2000" dirty="0" smtClean="0">
                <a:solidFill>
                  <a:srgbClr val="FFFFFF"/>
                </a:solidFill>
              </a:rPr>
              <a:t>-- 10Hz – 1kHz </a:t>
            </a:r>
            <a:r>
              <a:rPr lang="ja-JP" altLang="en-US" sz="2000" dirty="0" smtClean="0">
                <a:solidFill>
                  <a:srgbClr val="FFFFFF"/>
                </a:solidFill>
              </a:rPr>
              <a:t>の観測周波数帯</a:t>
            </a:r>
            <a:endParaRPr lang="ja-JP" altLang="en-US" sz="2000" dirty="0">
              <a:solidFill>
                <a:srgbClr val="FFFFFF"/>
              </a:solidFill>
            </a:endParaRPr>
          </a:p>
        </p:txBody>
      </p:sp>
      <p:sp>
        <p:nvSpPr>
          <p:cNvPr id="26" name="右矢印 25"/>
          <p:cNvSpPr/>
          <p:nvPr/>
        </p:nvSpPr>
        <p:spPr bwMode="auto">
          <a:xfrm>
            <a:off x="1740208" y="1542149"/>
            <a:ext cx="214314" cy="285752"/>
          </a:xfrm>
          <a:prstGeom prst="rightArrow">
            <a:avLst/>
          </a:prstGeom>
          <a:noFill/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1973698" y="1516722"/>
            <a:ext cx="4307589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2000" dirty="0" smtClean="0">
                <a:solidFill>
                  <a:srgbClr val="FF9999"/>
                </a:solidFill>
              </a:rPr>
              <a:t>コンパクト天体</a:t>
            </a:r>
            <a:r>
              <a:rPr lang="en-US" altLang="ja-JP" sz="2000" dirty="0" smtClean="0">
                <a:solidFill>
                  <a:srgbClr val="FF9999"/>
                </a:solidFill>
              </a:rPr>
              <a:t>, </a:t>
            </a:r>
            <a:r>
              <a:rPr lang="ja-JP" altLang="en-US" sz="2000" dirty="0" smtClean="0">
                <a:solidFill>
                  <a:srgbClr val="FF9999"/>
                </a:solidFill>
              </a:rPr>
              <a:t>高エネルギー天体現象</a:t>
            </a:r>
            <a:endParaRPr lang="ja-JP" altLang="en-US" sz="2000" dirty="0">
              <a:solidFill>
                <a:srgbClr val="FF9999"/>
              </a:solidFill>
            </a:endParaRPr>
          </a:p>
        </p:txBody>
      </p:sp>
      <p:sp>
        <p:nvSpPr>
          <p:cNvPr id="54" name="角丸四角形 53"/>
          <p:cNvSpPr/>
          <p:nvPr/>
        </p:nvSpPr>
        <p:spPr>
          <a:xfrm>
            <a:off x="2048298" y="2433518"/>
            <a:ext cx="3920326" cy="2877738"/>
          </a:xfrm>
          <a:prstGeom prst="roundRect">
            <a:avLst>
              <a:gd name="adj" fmla="val 4274"/>
            </a:avLst>
          </a:prstGeom>
          <a:solidFill>
            <a:srgbClr val="FFFFFF">
              <a:alpha val="9804"/>
            </a:srgbClr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51" name="角丸四角形 50"/>
          <p:cNvSpPr/>
          <p:nvPr/>
        </p:nvSpPr>
        <p:spPr>
          <a:xfrm>
            <a:off x="3213240" y="2249162"/>
            <a:ext cx="913196" cy="318634"/>
          </a:xfrm>
          <a:prstGeom prst="roundRect">
            <a:avLst>
              <a:gd name="adj" fmla="val 10814"/>
            </a:avLst>
          </a:prstGeom>
          <a:solidFill>
            <a:srgbClr val="CCECFF">
              <a:alpha val="9804"/>
            </a:srgbClr>
          </a:solidFill>
          <a:ln w="6350">
            <a:solidFill>
              <a:srgbClr val="CCEC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/>
          </a:p>
        </p:txBody>
      </p:sp>
      <p:grpSp>
        <p:nvGrpSpPr>
          <p:cNvPr id="982017" name="グループ化 982016"/>
          <p:cNvGrpSpPr/>
          <p:nvPr/>
        </p:nvGrpSpPr>
        <p:grpSpPr>
          <a:xfrm>
            <a:off x="1370159" y="5471167"/>
            <a:ext cx="7489117" cy="653945"/>
            <a:chOff x="1370159" y="5681534"/>
            <a:chExt cx="7489117" cy="653945"/>
          </a:xfrm>
        </p:grpSpPr>
        <p:sp>
          <p:nvSpPr>
            <p:cNvPr id="48" name="角丸四角形 47"/>
            <p:cNvSpPr/>
            <p:nvPr/>
          </p:nvSpPr>
          <p:spPr>
            <a:xfrm>
              <a:off x="1370159" y="5698211"/>
              <a:ext cx="2110883" cy="637268"/>
            </a:xfrm>
            <a:prstGeom prst="roundRect">
              <a:avLst>
                <a:gd name="adj" fmla="val 10814"/>
              </a:avLst>
            </a:prstGeom>
            <a:solidFill>
              <a:srgbClr val="FFCCCC">
                <a:alpha val="10000"/>
              </a:srgbClr>
            </a:solidFill>
            <a:ln w="6350">
              <a:solidFill>
                <a:srgbClr val="FFCCCC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9" name="角丸四角形 48"/>
            <p:cNvSpPr/>
            <p:nvPr/>
          </p:nvSpPr>
          <p:spPr>
            <a:xfrm>
              <a:off x="3539565" y="5695783"/>
              <a:ext cx="2614939" cy="637268"/>
            </a:xfrm>
            <a:prstGeom prst="roundRect">
              <a:avLst>
                <a:gd name="adj" fmla="val 10814"/>
              </a:avLst>
            </a:prstGeom>
            <a:solidFill>
              <a:srgbClr val="FFCCCC">
                <a:alpha val="10000"/>
              </a:srgbClr>
            </a:solidFill>
            <a:ln w="6350">
              <a:solidFill>
                <a:srgbClr val="FFCCCC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0" name="角丸四角形 49"/>
            <p:cNvSpPr/>
            <p:nvPr/>
          </p:nvSpPr>
          <p:spPr>
            <a:xfrm>
              <a:off x="6212384" y="5695783"/>
              <a:ext cx="2614939" cy="637268"/>
            </a:xfrm>
            <a:prstGeom prst="roundRect">
              <a:avLst>
                <a:gd name="adj" fmla="val 10814"/>
              </a:avLst>
            </a:prstGeom>
            <a:solidFill>
              <a:srgbClr val="FFCCCC">
                <a:alpha val="10000"/>
              </a:srgbClr>
            </a:solidFill>
            <a:ln w="6350">
              <a:solidFill>
                <a:srgbClr val="FFCCCC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3701362" y="5841704"/>
              <a:ext cx="1552028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800" dirty="0" smtClean="0">
                  <a:solidFill>
                    <a:srgbClr val="FFCCCC"/>
                  </a:solidFill>
                </a:rPr>
                <a:t>高密度天体の</a:t>
              </a:r>
              <a:endParaRPr lang="ja-JP" altLang="en-US" sz="1800" dirty="0">
                <a:solidFill>
                  <a:srgbClr val="FFCCCC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5065636" y="5849725"/>
              <a:ext cx="646331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800" dirty="0" smtClean="0">
                  <a:solidFill>
                    <a:srgbClr val="FFCCCC"/>
                  </a:solidFill>
                </a:rPr>
                <a:t>物理</a:t>
              </a:r>
              <a:endParaRPr lang="ja-JP" altLang="en-US" sz="1800" dirty="0">
                <a:solidFill>
                  <a:srgbClr val="FFCCCC"/>
                </a:solidFill>
              </a:endParaRPr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6196368" y="5846281"/>
              <a:ext cx="2662908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800" dirty="0" smtClean="0">
                  <a:solidFill>
                    <a:srgbClr val="FFCCCC"/>
                  </a:solidFill>
                </a:rPr>
                <a:t>強い重力場での物理法則</a:t>
              </a:r>
              <a:endParaRPr lang="ja-JP" altLang="en-US" sz="1800" dirty="0">
                <a:solidFill>
                  <a:srgbClr val="FFCCCC"/>
                </a:solidFill>
              </a:endParaRPr>
            </a:p>
          </p:txBody>
        </p: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1370160" y="5681534"/>
              <a:ext cx="2157963" cy="6463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800" dirty="0" smtClean="0">
                  <a:solidFill>
                    <a:srgbClr val="FFCCCC"/>
                  </a:solidFill>
                </a:rPr>
                <a:t>高エネルギー天体</a:t>
              </a:r>
              <a:endParaRPr lang="en-US" altLang="ja-JP" sz="1800" dirty="0" smtClean="0">
                <a:solidFill>
                  <a:srgbClr val="FFCCCC"/>
                </a:solidFill>
              </a:endParaRPr>
            </a:p>
            <a:p>
              <a:pPr algn="l">
                <a:buFontTx/>
                <a:buNone/>
              </a:pPr>
              <a:r>
                <a:rPr lang="en-US" altLang="ja-JP" sz="1800" dirty="0">
                  <a:solidFill>
                    <a:srgbClr val="FFCCCC"/>
                  </a:solidFill>
                </a:rPr>
                <a:t> </a:t>
              </a:r>
              <a:r>
                <a:rPr lang="ja-JP" altLang="en-US" sz="1800" dirty="0" smtClean="0">
                  <a:solidFill>
                    <a:srgbClr val="FFCCCC"/>
                  </a:solidFill>
                </a:rPr>
                <a:t>現象の総合的理解</a:t>
              </a:r>
              <a:endParaRPr lang="ja-JP" altLang="en-US" sz="1800" dirty="0">
                <a:solidFill>
                  <a:srgbClr val="FFCCCC"/>
                </a:solidFill>
              </a:endParaRPr>
            </a:p>
          </p:txBody>
        </p:sp>
      </p:grpSp>
      <p:grpSp>
        <p:nvGrpSpPr>
          <p:cNvPr id="982016" name="グループ化 982015"/>
          <p:cNvGrpSpPr/>
          <p:nvPr/>
        </p:nvGrpSpPr>
        <p:grpSpPr>
          <a:xfrm>
            <a:off x="258224" y="4018919"/>
            <a:ext cx="1696298" cy="1956481"/>
            <a:chOff x="258224" y="4195176"/>
            <a:chExt cx="1696298" cy="1956481"/>
          </a:xfrm>
        </p:grpSpPr>
        <p:sp>
          <p:nvSpPr>
            <p:cNvPr id="59" name="角丸四角形 58"/>
            <p:cNvSpPr/>
            <p:nvPr/>
          </p:nvSpPr>
          <p:spPr>
            <a:xfrm>
              <a:off x="294928" y="4195176"/>
              <a:ext cx="1659594" cy="776805"/>
            </a:xfrm>
            <a:prstGeom prst="roundRect">
              <a:avLst>
                <a:gd name="adj" fmla="val 10814"/>
              </a:avLst>
            </a:prstGeom>
            <a:solidFill>
              <a:srgbClr val="CCECFF">
                <a:alpha val="9804"/>
              </a:srgbClr>
            </a:solidFill>
            <a:ln w="6350">
              <a:solidFill>
                <a:srgbClr val="CCECFF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0" name="Rectangle 11"/>
            <p:cNvSpPr>
              <a:spLocks noChangeArrowheads="1"/>
            </p:cNvSpPr>
            <p:nvPr/>
          </p:nvSpPr>
          <p:spPr bwMode="auto">
            <a:xfrm>
              <a:off x="258224" y="4444107"/>
              <a:ext cx="1696298" cy="52322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400" dirty="0" smtClean="0">
                  <a:solidFill>
                    <a:srgbClr val="CCECFF"/>
                  </a:solidFill>
                </a:rPr>
                <a:t>ニュートリノ</a:t>
              </a:r>
              <a:endParaRPr lang="en-US" altLang="ja-JP" sz="1400" dirty="0" smtClean="0">
                <a:solidFill>
                  <a:srgbClr val="CCECFF"/>
                </a:solidFill>
              </a:endParaRPr>
            </a:p>
            <a:p>
              <a:pPr algn="l">
                <a:buFontTx/>
                <a:buNone/>
              </a:pPr>
              <a:r>
                <a:rPr lang="ja-JP" altLang="en-US" sz="1400" dirty="0" smtClean="0">
                  <a:solidFill>
                    <a:srgbClr val="CCECFF"/>
                  </a:solidFill>
                </a:rPr>
                <a:t>高エネルギー宇宙線</a:t>
              </a:r>
              <a:endParaRPr lang="ja-JP" altLang="en-US" sz="1400" dirty="0">
                <a:solidFill>
                  <a:srgbClr val="CCECFF"/>
                </a:solidFill>
              </a:endParaRPr>
            </a:p>
          </p:txBody>
        </p:sp>
        <p:sp>
          <p:nvSpPr>
            <p:cNvPr id="21" name="Rectangle 11"/>
            <p:cNvSpPr>
              <a:spLocks noChangeArrowheads="1"/>
            </p:cNvSpPr>
            <p:nvPr/>
          </p:nvSpPr>
          <p:spPr bwMode="auto">
            <a:xfrm>
              <a:off x="262628" y="4195276"/>
              <a:ext cx="657523" cy="30777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400" dirty="0">
                  <a:solidFill>
                    <a:srgbClr val="CCECFF"/>
                  </a:solidFill>
                </a:rPr>
                <a:t>電磁波</a:t>
              </a:r>
            </a:p>
          </p:txBody>
        </p:sp>
        <p:sp>
          <p:nvSpPr>
            <p:cNvPr id="45" name="Rectangle 11"/>
            <p:cNvSpPr>
              <a:spLocks noChangeArrowheads="1"/>
            </p:cNvSpPr>
            <p:nvPr/>
          </p:nvSpPr>
          <p:spPr bwMode="auto">
            <a:xfrm>
              <a:off x="436149" y="5377607"/>
              <a:ext cx="954107" cy="27699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dirty="0" smtClean="0">
                  <a:solidFill>
                    <a:srgbClr val="CCE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数値相対論</a:t>
              </a:r>
              <a:endParaRPr lang="ja-JP" altLang="en-US" sz="1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" name="曲折矢印 56"/>
            <p:cNvSpPr/>
            <p:nvPr/>
          </p:nvSpPr>
          <p:spPr>
            <a:xfrm flipV="1">
              <a:off x="745020" y="4976147"/>
              <a:ext cx="573228" cy="1175510"/>
            </a:xfrm>
            <a:prstGeom prst="bentArrow">
              <a:avLst>
                <a:gd name="adj1" fmla="val 33765"/>
                <a:gd name="adj2" fmla="val 29382"/>
                <a:gd name="adj3" fmla="val 25000"/>
                <a:gd name="adj4" fmla="val 43750"/>
              </a:avLst>
            </a:prstGeom>
            <a:solidFill>
              <a:srgbClr val="FFFFFF">
                <a:alpha val="10000"/>
              </a:srgbClr>
            </a:solidFill>
            <a:ln w="6350">
              <a:solidFill>
                <a:srgbClr val="FFFFFF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0" name="Rectangle 11"/>
            <p:cNvSpPr>
              <a:spLocks noChangeArrowheads="1"/>
            </p:cNvSpPr>
            <p:nvPr/>
          </p:nvSpPr>
          <p:spPr bwMode="auto">
            <a:xfrm>
              <a:off x="500026" y="5161583"/>
              <a:ext cx="800219" cy="27699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dirty="0" smtClean="0">
                  <a:solidFill>
                    <a:srgbClr val="CCE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同時観測</a:t>
              </a:r>
              <a:endParaRPr lang="ja-JP" altLang="en-US" sz="1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5" name="角丸四角形 54"/>
          <p:cNvSpPr/>
          <p:nvPr/>
        </p:nvSpPr>
        <p:spPr>
          <a:xfrm>
            <a:off x="5278688" y="2430936"/>
            <a:ext cx="2185540" cy="2877738"/>
          </a:xfrm>
          <a:prstGeom prst="roundRect">
            <a:avLst>
              <a:gd name="adj" fmla="val 4274"/>
            </a:avLst>
          </a:prstGeom>
          <a:solidFill>
            <a:srgbClr val="FFFFFF">
              <a:alpha val="9804"/>
            </a:srgbClr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56" name="角丸四角形 55"/>
          <p:cNvSpPr/>
          <p:nvPr/>
        </p:nvSpPr>
        <p:spPr>
          <a:xfrm>
            <a:off x="7510936" y="2430936"/>
            <a:ext cx="1368152" cy="2877738"/>
          </a:xfrm>
          <a:prstGeom prst="roundRect">
            <a:avLst>
              <a:gd name="adj" fmla="val 4274"/>
            </a:avLst>
          </a:prstGeom>
          <a:solidFill>
            <a:srgbClr val="FFFFFF">
              <a:alpha val="9804"/>
            </a:srgbClr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2692" y="4154737"/>
            <a:ext cx="1509268" cy="102731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40607"/>
              </a:clrFrom>
              <a:clrTo>
                <a:srgbClr val="04060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49915" y="3505821"/>
            <a:ext cx="1271587" cy="12969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32" name="Picture 5" descr="supernova_zoom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D010F"/>
              </a:clrFrom>
              <a:clrTo>
                <a:srgbClr val="0D010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36404" y="2969072"/>
            <a:ext cx="1506538" cy="1060450"/>
          </a:xfrm>
          <a:prstGeom prst="rect">
            <a:avLst/>
          </a:prstGeom>
          <a:noFill/>
        </p:spPr>
      </p:pic>
      <p:pic>
        <p:nvPicPr>
          <p:cNvPr id="33" name="Picture 6" descr="crabpurplemedrez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10336" y="2821120"/>
            <a:ext cx="1166645" cy="1165420"/>
          </a:xfrm>
          <a:prstGeom prst="rect">
            <a:avLst/>
          </a:prstGeom>
          <a:noFill/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3153882" y="2261272"/>
            <a:ext cx="1005403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600" dirty="0" smtClean="0">
                <a:solidFill>
                  <a:srgbClr val="FFFFFF"/>
                </a:solidFill>
              </a:rPr>
              <a:t>中性子星</a:t>
            </a:r>
            <a:endParaRPr lang="ja-JP" altLang="en-US" sz="1600" dirty="0">
              <a:solidFill>
                <a:srgbClr val="FFFFFF"/>
              </a:solidFill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5926760" y="2235307"/>
            <a:ext cx="1422184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600" dirty="0">
                <a:solidFill>
                  <a:srgbClr val="FFFFFF"/>
                </a:solidFill>
              </a:rPr>
              <a:t>ブラックホール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3481043" y="2856966"/>
            <a:ext cx="1082348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超新星爆発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2184899" y="2856966"/>
            <a:ext cx="827471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パルサー</a:t>
            </a: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2403011" y="3912802"/>
            <a:ext cx="1723549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軟ガンマ線リピーター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7580414" y="3196914"/>
            <a:ext cx="1082348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背景重力波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Rectangle 11"/>
          <p:cNvSpPr>
            <a:spLocks noChangeArrowheads="1"/>
          </p:cNvSpPr>
          <p:nvPr/>
        </p:nvSpPr>
        <p:spPr bwMode="auto">
          <a:xfrm>
            <a:off x="7739828" y="2235307"/>
            <a:ext cx="1005403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600" dirty="0" smtClean="0">
                <a:solidFill>
                  <a:srgbClr val="FFFFFF"/>
                </a:solidFill>
              </a:rPr>
              <a:t>初期宇宙</a:t>
            </a:r>
            <a:endParaRPr lang="ja-JP" altLang="en-US" sz="1600" dirty="0">
              <a:solidFill>
                <a:srgbClr val="FFFFFF"/>
              </a:solidFill>
            </a:endParaRPr>
          </a:p>
        </p:txBody>
      </p:sp>
      <p:sp>
        <p:nvSpPr>
          <p:cNvPr id="46" name="Rectangle 11"/>
          <p:cNvSpPr>
            <a:spLocks noChangeArrowheads="1"/>
          </p:cNvSpPr>
          <p:nvPr/>
        </p:nvSpPr>
        <p:spPr bwMode="auto">
          <a:xfrm>
            <a:off x="6777262" y="3630936"/>
            <a:ext cx="603050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EMRI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Rectangle 11"/>
          <p:cNvSpPr>
            <a:spLocks noChangeArrowheads="1"/>
          </p:cNvSpPr>
          <p:nvPr/>
        </p:nvSpPr>
        <p:spPr bwMode="auto">
          <a:xfrm>
            <a:off x="4126560" y="4226745"/>
            <a:ext cx="1003801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長ガンマ線</a:t>
            </a:r>
            <a:endParaRPr lang="en-US" altLang="ja-JP" sz="1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FontTx/>
              <a:buNone/>
            </a:pPr>
            <a:r>
              <a:rPr lang="en-US" altLang="ja-JP" sz="14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バースト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82018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808" y="3938713"/>
            <a:ext cx="1066216" cy="79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28696" y="3017866"/>
            <a:ext cx="1484123" cy="106139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5278688" y="4259493"/>
            <a:ext cx="1003801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短ガンマ線</a:t>
            </a:r>
            <a:endParaRPr lang="en-US" altLang="ja-JP" sz="1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FontTx/>
              <a:buNone/>
            </a:pPr>
            <a:r>
              <a:rPr lang="ja-JP" altLang="en-US" sz="14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バースト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5186584" y="2856966"/>
            <a:ext cx="902811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連星合体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角丸四角形 60"/>
          <p:cNvSpPr/>
          <p:nvPr/>
        </p:nvSpPr>
        <p:spPr>
          <a:xfrm>
            <a:off x="177840" y="2060848"/>
            <a:ext cx="8784976" cy="4248471"/>
          </a:xfrm>
          <a:prstGeom prst="roundRect">
            <a:avLst>
              <a:gd name="adj" fmla="val 4274"/>
            </a:avLst>
          </a:prstGeom>
          <a:noFill/>
          <a:ln w="63500">
            <a:solidFill>
              <a:srgbClr val="FFFFFF">
                <a:alpha val="29804"/>
              </a:srgb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62" name="Rectangle 11"/>
          <p:cNvSpPr>
            <a:spLocks noChangeArrowheads="1"/>
          </p:cNvSpPr>
          <p:nvPr/>
        </p:nvSpPr>
        <p:spPr bwMode="auto">
          <a:xfrm>
            <a:off x="6729045" y="4730801"/>
            <a:ext cx="723275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準固有</a:t>
            </a:r>
            <a:endParaRPr lang="en-US" altLang="ja-JP" sz="1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振動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Rectangle 11"/>
          <p:cNvSpPr>
            <a:spLocks noChangeArrowheads="1"/>
          </p:cNvSpPr>
          <p:nvPr/>
        </p:nvSpPr>
        <p:spPr bwMode="auto">
          <a:xfrm>
            <a:off x="2096954" y="4424185"/>
            <a:ext cx="674846" cy="73866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4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星の</a:t>
            </a:r>
            <a:endParaRPr lang="en-US" altLang="ja-JP" sz="1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振動</a:t>
            </a:r>
            <a:endParaRPr lang="en-US" altLang="ja-JP" sz="1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モード</a:t>
            </a:r>
            <a:endParaRPr lang="en-US" altLang="ja-JP" sz="1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577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285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5075" y="768542"/>
            <a:ext cx="8513205" cy="57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 dirty="0" smtClean="0"/>
              <a:t>初期宇宙の観測</a:t>
            </a:r>
            <a:endParaRPr lang="ja-JP" altLang="en-US" b="0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b="0" dirty="0" smtClean="0"/>
              <a:t>「受験サプリ」 講義 </a:t>
            </a:r>
            <a:r>
              <a:rPr lang="en-US" altLang="ja-JP" b="0" dirty="0" smtClean="0"/>
              <a:t>(2014</a:t>
            </a:r>
            <a:r>
              <a:rPr lang="ja-JP" altLang="en-US" b="0" dirty="0" smtClean="0"/>
              <a:t>年</a:t>
            </a:r>
            <a:r>
              <a:rPr lang="en-US" altLang="ja-JP" b="0" dirty="0" smtClean="0"/>
              <a:t>4</a:t>
            </a:r>
            <a:r>
              <a:rPr lang="ja-JP" altLang="en-US" b="0" dirty="0" smtClean="0"/>
              <a:t>月</a:t>
            </a:r>
            <a:r>
              <a:rPr lang="en-US" altLang="ja-JP" b="0" dirty="0" smtClean="0"/>
              <a:t>8</a:t>
            </a:r>
            <a:r>
              <a:rPr lang="ja-JP" altLang="en-US" b="0" dirty="0" smtClean="0"/>
              <a:t>日</a:t>
            </a:r>
            <a:r>
              <a:rPr lang="en-US" altLang="ja-JP" b="0" dirty="0" smtClean="0"/>
              <a:t>, </a:t>
            </a:r>
            <a:r>
              <a:rPr lang="ja-JP" altLang="en-US" b="0" dirty="0" smtClean="0"/>
              <a:t>東京大学</a:t>
            </a:r>
            <a:r>
              <a:rPr lang="en-US" altLang="ja-JP" b="0" dirty="0" smtClean="0"/>
              <a:t>)</a:t>
            </a:r>
            <a:endParaRPr lang="en-US" altLang="ja-JP" b="0" dirty="0"/>
          </a:p>
        </p:txBody>
      </p:sp>
      <p:sp>
        <p:nvSpPr>
          <p:cNvPr id="6" name="正方形/長方形 5"/>
          <p:cNvSpPr/>
          <p:nvPr/>
        </p:nvSpPr>
        <p:spPr>
          <a:xfrm>
            <a:off x="142844" y="5929330"/>
            <a:ext cx="278603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900" dirty="0" smtClean="0">
                <a:solidFill>
                  <a:srgbClr val="F8F8F8"/>
                </a:solidFill>
                <a:latin typeface="+mn-lt"/>
              </a:rPr>
              <a:t>Background:</a:t>
            </a:r>
          </a:p>
          <a:p>
            <a:pPr algn="l">
              <a:buNone/>
            </a:pPr>
            <a:r>
              <a:rPr lang="en-US" altLang="ja-JP" sz="900" dirty="0" smtClean="0">
                <a:solidFill>
                  <a:srgbClr val="F8F8F8"/>
                </a:solidFill>
                <a:latin typeface="+mn-lt"/>
              </a:rPr>
              <a:t>original figure by </a:t>
            </a:r>
          </a:p>
          <a:p>
            <a:pPr algn="l">
              <a:buNone/>
            </a:pPr>
            <a:r>
              <a:rPr lang="en-US" altLang="ja-JP" sz="900" dirty="0" smtClean="0">
                <a:solidFill>
                  <a:srgbClr val="F8F8F8"/>
                </a:solidFill>
                <a:latin typeface="+mn-lt"/>
              </a:rPr>
              <a:t>NASA/WMAP Science Team</a:t>
            </a:r>
            <a:endParaRPr lang="ja-JP" altLang="en-US" sz="900" dirty="0">
              <a:solidFill>
                <a:srgbClr val="F8F8F8"/>
              </a:solidFill>
              <a:latin typeface="+mn-lt"/>
            </a:endParaRPr>
          </a:p>
        </p:txBody>
      </p:sp>
      <p:sp>
        <p:nvSpPr>
          <p:cNvPr id="2" name="角丸四角形 1"/>
          <p:cNvSpPr/>
          <p:nvPr/>
        </p:nvSpPr>
        <p:spPr bwMode="auto">
          <a:xfrm>
            <a:off x="4709192" y="5871975"/>
            <a:ext cx="216024" cy="97777"/>
          </a:xfrm>
          <a:prstGeom prst="roundRect">
            <a:avLst/>
          </a:prstGeom>
          <a:solidFill>
            <a:srgbClr val="000000"/>
          </a:solidFill>
          <a:ln w="15875">
            <a:noFill/>
            <a:round/>
            <a:headEnd/>
            <a:tailEnd/>
          </a:ln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 bwMode="auto">
          <a:xfrm>
            <a:off x="4608932" y="5805844"/>
            <a:ext cx="36099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-35</a:t>
            </a:r>
            <a:endParaRPr kumimoji="1" lang="ja-JP" altLang="en-US" sz="800" b="1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8" name="角丸四角形 7"/>
          <p:cNvSpPr/>
          <p:nvPr/>
        </p:nvSpPr>
        <p:spPr bwMode="auto">
          <a:xfrm>
            <a:off x="3275856" y="5805264"/>
            <a:ext cx="1008112" cy="279100"/>
          </a:xfrm>
          <a:prstGeom prst="roundRect">
            <a:avLst/>
          </a:prstGeom>
          <a:solidFill>
            <a:srgbClr val="333333"/>
          </a:solidFill>
          <a:ln w="15875">
            <a:noFill/>
            <a:round/>
            <a:headEnd/>
            <a:tailEnd/>
          </a:ln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 bwMode="auto">
          <a:xfrm>
            <a:off x="3249352" y="5738690"/>
            <a:ext cx="12961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0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インフレーション</a:t>
            </a:r>
            <a:endParaRPr kumimoji="1" lang="en-US" altLang="ja-JP" sz="1000" kern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　</a:t>
            </a:r>
            <a:r>
              <a:rPr kumimoji="1" lang="ja-JP" altLang="en-US" sz="10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からの重力波</a:t>
            </a:r>
          </a:p>
        </p:txBody>
      </p:sp>
    </p:spTree>
    <p:extLst>
      <p:ext uri="{BB962C8B-B14F-4D97-AF65-F5344CB8AC3E}">
        <p14:creationId xmlns:p14="http://schemas.microsoft.com/office/powerpoint/2010/main" val="35079544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9552" y="2636912"/>
            <a:ext cx="4248472" cy="765175"/>
          </a:xfrm>
        </p:spPr>
        <p:txBody>
          <a:bodyPr/>
          <a:lstStyle/>
          <a:p>
            <a:pPr algn="l"/>
            <a:r>
              <a:rPr kumimoji="1" lang="en-US" altLang="ja-JP" sz="4000" b="0" dirty="0" smtClean="0">
                <a:solidFill>
                  <a:srgbClr val="FFFFFF"/>
                </a:solidFill>
                <a:latin typeface="HGP創英角ﾎﾟｯﾌﾟ体" pitchFamily="50" charset="-128"/>
                <a:ea typeface="HGP創英角ﾎﾟｯﾌﾟ体" pitchFamily="50" charset="-128"/>
              </a:rPr>
              <a:t>KAGRA (</a:t>
            </a:r>
            <a:r>
              <a:rPr kumimoji="1" lang="ja-JP" altLang="en-US" sz="4000" b="0" dirty="0" smtClean="0">
                <a:solidFill>
                  <a:srgbClr val="FFFFFF"/>
                </a:solidFill>
                <a:latin typeface="HGP創英角ﾎﾟｯﾌﾟ体" pitchFamily="50" charset="-128"/>
                <a:ea typeface="HGP創英角ﾎﾟｯﾌﾟ体" pitchFamily="50" charset="-128"/>
              </a:rPr>
              <a:t>かぐら</a:t>
            </a:r>
            <a:r>
              <a:rPr kumimoji="1" lang="en-US" altLang="ja-JP" sz="4000" b="0" dirty="0" smtClean="0">
                <a:solidFill>
                  <a:srgbClr val="FFFFFF"/>
                </a:solidFill>
                <a:latin typeface="HGP創英角ﾎﾟｯﾌﾟ体" pitchFamily="50" charset="-128"/>
                <a:ea typeface="HGP創英角ﾎﾟｯﾌﾟ体" pitchFamily="50" charset="-128"/>
              </a:rPr>
              <a:t>)</a:t>
            </a:r>
            <a:endParaRPr kumimoji="1" lang="ja-JP" altLang="en-US" sz="4000" b="0" dirty="0">
              <a:solidFill>
                <a:srgbClr val="FFFFFF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dirty="0" smtClean="0"/>
              <a:t>「受験サプリ」 講義 </a:t>
            </a:r>
            <a:r>
              <a:rPr lang="en-US" altLang="ja-JP" dirty="0" smtClean="0"/>
              <a:t>(2014</a:t>
            </a:r>
            <a:r>
              <a:rPr lang="ja-JP" altLang="en-US" dirty="0" smtClean="0"/>
              <a:t>年</a:t>
            </a:r>
            <a:r>
              <a:rPr lang="en-US" altLang="ja-JP" dirty="0" smtClean="0"/>
              <a:t>4</a:t>
            </a:r>
            <a:r>
              <a:rPr lang="ja-JP" altLang="en-US" dirty="0" smtClean="0"/>
              <a:t>月</a:t>
            </a:r>
            <a:r>
              <a:rPr lang="en-US" altLang="ja-JP" dirty="0" smtClean="0"/>
              <a:t>8</a:t>
            </a:r>
            <a:r>
              <a:rPr lang="ja-JP" altLang="en-US" dirty="0" smtClean="0"/>
              <a:t>日</a:t>
            </a:r>
            <a:r>
              <a:rPr lang="en-US" altLang="ja-JP" dirty="0" smtClean="0"/>
              <a:t>, </a:t>
            </a:r>
            <a:r>
              <a:rPr lang="ja-JP" altLang="en-US" dirty="0" smtClean="0"/>
              <a:t>東京大学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7" name="Rectangle 30"/>
          <p:cNvSpPr>
            <a:spLocks noChangeArrowheads="1"/>
          </p:cNvSpPr>
          <p:nvPr/>
        </p:nvSpPr>
        <p:spPr bwMode="auto">
          <a:xfrm>
            <a:off x="395536" y="4018707"/>
            <a:ext cx="4248472" cy="7064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kumimoji="0" lang="en-US" altLang="ja-JP" sz="28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- </a:t>
            </a:r>
            <a:r>
              <a:rPr kumimoji="0" lang="ja-JP" altLang="en-US" sz="28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大型低温重力波望遠鏡</a:t>
            </a:r>
            <a:r>
              <a:rPr kumimoji="0" lang="ja-JP" altLang="en-US" sz="28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kumimoji="0" lang="en-US" altLang="ja-JP" sz="28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-</a:t>
            </a:r>
            <a:endParaRPr kumimoji="0" lang="ja-JP" altLang="en-US" sz="2800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" t="2345" r="1667" b="778"/>
          <a:stretch/>
        </p:blipFill>
        <p:spPr>
          <a:xfrm>
            <a:off x="4716016" y="2109888"/>
            <a:ext cx="4070388" cy="326332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8" name="Rectangle 30"/>
          <p:cNvSpPr>
            <a:spLocks noChangeArrowheads="1"/>
          </p:cNvSpPr>
          <p:nvPr/>
        </p:nvSpPr>
        <p:spPr bwMode="auto">
          <a:xfrm>
            <a:off x="7236296" y="5371553"/>
            <a:ext cx="1728192" cy="25918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kumimoji="0" lang="ja-JP" altLang="en-US" sz="12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イラスト</a:t>
            </a:r>
            <a:r>
              <a:rPr kumimoji="0" lang="en-US" altLang="ja-JP" sz="12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: </a:t>
            </a:r>
            <a:r>
              <a:rPr kumimoji="0" lang="ja-JP" altLang="en-US" sz="12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三代木 伸二</a:t>
            </a:r>
            <a:endParaRPr kumimoji="0" lang="ja-JP" altLang="en-US" sz="1200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097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角丸四角形 7"/>
          <p:cNvSpPr/>
          <p:nvPr/>
        </p:nvSpPr>
        <p:spPr bwMode="auto">
          <a:xfrm>
            <a:off x="1115616" y="4292252"/>
            <a:ext cx="2448272" cy="1296988"/>
          </a:xfrm>
          <a:prstGeom prst="roundRect">
            <a:avLst>
              <a:gd name="adj" fmla="val 7197"/>
            </a:avLst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0900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solidFill>
                  <a:srgbClr val="DDDDDD"/>
                </a:solidFill>
                <a:latin typeface="Tahoma" pitchFamily="34" charset="0"/>
              </a:rPr>
              <a:t>重力波の効果</a:t>
            </a:r>
          </a:p>
        </p:txBody>
      </p:sp>
      <p:sp>
        <p:nvSpPr>
          <p:cNvPr id="2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「受験サプリ」 講義 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(2014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9002" name="Rectangle 10"/>
          <p:cNvSpPr>
            <a:spLocks noGrp="1" noChangeArrowheads="1"/>
          </p:cNvSpPr>
          <p:nvPr>
            <p:ph type="body" idx="4294967295"/>
          </p:nvPr>
        </p:nvSpPr>
        <p:spPr>
          <a:xfrm>
            <a:off x="570185" y="1701552"/>
            <a:ext cx="4691063" cy="12954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ja-JP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重力波</a:t>
            </a:r>
            <a:r>
              <a:rPr lang="ja-JP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の</a:t>
            </a:r>
            <a:r>
              <a:rPr lang="ja-JP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効果</a:t>
            </a:r>
            <a:endParaRPr lang="ja-JP" altLang="en-US" sz="24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itchFamily="50" charset="-128"/>
              <a:ea typeface="HGP創英角ｺﾞｼｯｸUB" pitchFamily="50" charset="-128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altLang="ja-JP" sz="24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  - </a:t>
            </a:r>
            <a:r>
              <a:rPr lang="ja-JP" altLang="en-US" sz="24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自由質点間の距離の変化</a:t>
            </a:r>
          </a:p>
          <a:p>
            <a:pPr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ja-JP" altLang="en-US" sz="24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  </a:t>
            </a:r>
            <a:r>
              <a:rPr lang="en-US" altLang="ja-JP" sz="24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- </a:t>
            </a:r>
            <a:r>
              <a:rPr lang="ja-JP" altLang="en-US" sz="24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大きさを持った物体への潮汐力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787900" y="1971003"/>
            <a:ext cx="4033838" cy="3671888"/>
            <a:chOff x="3016" y="1344"/>
            <a:chExt cx="2541" cy="2313"/>
          </a:xfrm>
        </p:grpSpPr>
        <p:sp>
          <p:nvSpPr>
            <p:cNvPr id="1108995" name="Line 3"/>
            <p:cNvSpPr>
              <a:spLocks noChangeShapeType="1"/>
            </p:cNvSpPr>
            <p:nvPr/>
          </p:nvSpPr>
          <p:spPr bwMode="auto">
            <a:xfrm flipH="1">
              <a:off x="4195" y="1389"/>
              <a:ext cx="22" cy="2268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stealth" w="med" len="med"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8996" name="Line 4"/>
            <p:cNvSpPr>
              <a:spLocks noChangeShapeType="1"/>
            </p:cNvSpPr>
            <p:nvPr/>
          </p:nvSpPr>
          <p:spPr bwMode="auto">
            <a:xfrm flipH="1" flipV="1">
              <a:off x="3016" y="2432"/>
              <a:ext cx="2404" cy="726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stealth" w="med" len="med"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8997" name="Line 5"/>
            <p:cNvSpPr>
              <a:spLocks noChangeShapeType="1"/>
            </p:cNvSpPr>
            <p:nvPr/>
          </p:nvSpPr>
          <p:spPr bwMode="auto">
            <a:xfrm flipH="1">
              <a:off x="3469" y="2160"/>
              <a:ext cx="1361" cy="1361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stealth" w="med" len="med"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8998" name="Rectangle 6"/>
            <p:cNvSpPr>
              <a:spLocks noChangeArrowheads="1"/>
            </p:cNvSpPr>
            <p:nvPr/>
          </p:nvSpPr>
          <p:spPr bwMode="auto">
            <a:xfrm>
              <a:off x="5375" y="3063"/>
              <a:ext cx="182" cy="29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b="1" i="1" kern="1200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x</a:t>
              </a:r>
            </a:p>
          </p:txBody>
        </p:sp>
        <p:sp>
          <p:nvSpPr>
            <p:cNvPr id="1108999" name="Rectangle 7"/>
            <p:cNvSpPr>
              <a:spLocks noChangeArrowheads="1"/>
            </p:cNvSpPr>
            <p:nvPr/>
          </p:nvSpPr>
          <p:spPr bwMode="auto">
            <a:xfrm>
              <a:off x="4830" y="1979"/>
              <a:ext cx="182" cy="29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b="1" i="1" kern="1200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y</a:t>
              </a:r>
            </a:p>
          </p:txBody>
        </p:sp>
        <p:sp>
          <p:nvSpPr>
            <p:cNvPr id="1109000" name="Rectangle 8"/>
            <p:cNvSpPr>
              <a:spLocks noChangeArrowheads="1"/>
            </p:cNvSpPr>
            <p:nvPr/>
          </p:nvSpPr>
          <p:spPr bwMode="auto">
            <a:xfrm>
              <a:off x="3969" y="1344"/>
              <a:ext cx="182" cy="29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b="1" i="1" kern="1200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z</a:t>
              </a:r>
            </a:p>
          </p:txBody>
        </p:sp>
      </p:grpSp>
      <p:pic>
        <p:nvPicPr>
          <p:cNvPr id="1109007" name="Picture 15" descr="particles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37200" y="3620416"/>
            <a:ext cx="2316163" cy="1295400"/>
          </a:xfrm>
          <a:prstGeom prst="rect">
            <a:avLst/>
          </a:prstGeom>
          <a:noFill/>
        </p:spPr>
      </p:pic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6804025" y="908720"/>
            <a:ext cx="1458913" cy="1925884"/>
            <a:chOff x="4286" y="659"/>
            <a:chExt cx="919" cy="1456"/>
          </a:xfrm>
        </p:grpSpPr>
        <p:pic>
          <p:nvPicPr>
            <p:cNvPr id="1109009" name="Picture 17" descr="waves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86" y="1026"/>
              <a:ext cx="635" cy="1089"/>
            </a:xfrm>
            <a:prstGeom prst="rect">
              <a:avLst/>
            </a:prstGeom>
            <a:noFill/>
          </p:spPr>
        </p:pic>
        <p:sp>
          <p:nvSpPr>
            <p:cNvPr id="1109010" name="Text Box 18"/>
            <p:cNvSpPr txBox="1">
              <a:spLocks noChangeAspect="1" noChangeArrowheads="1"/>
            </p:cNvSpPr>
            <p:nvPr/>
          </p:nvSpPr>
          <p:spPr bwMode="auto">
            <a:xfrm>
              <a:off x="4422" y="659"/>
              <a:ext cx="783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2400" kern="1200" dirty="0">
                  <a:solidFill>
                    <a:srgbClr val="FFCC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  <a:cs typeface="+mn-cs"/>
                </a:rPr>
                <a:t>重力波</a:t>
              </a:r>
            </a:p>
          </p:txBody>
        </p:sp>
      </p:grpSp>
      <p:pic>
        <p:nvPicPr>
          <p:cNvPr id="1109011" name="Picture 19" descr="particles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78300" y="2834603"/>
            <a:ext cx="4791075" cy="2762250"/>
          </a:xfrm>
          <a:prstGeom prst="rect">
            <a:avLst/>
          </a:prstGeom>
          <a:noFill/>
        </p:spPr>
      </p:pic>
      <p:pic>
        <p:nvPicPr>
          <p:cNvPr id="1109012" name="Picture 20" descr="particles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24750" y="4455441"/>
            <a:ext cx="222250" cy="222250"/>
          </a:xfrm>
          <a:prstGeom prst="rect">
            <a:avLst/>
          </a:prstGeom>
          <a:noFill/>
        </p:spPr>
      </p:pic>
      <p:pic>
        <p:nvPicPr>
          <p:cNvPr id="1109013" name="Picture 21" descr="particles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27688" y="3879178"/>
            <a:ext cx="222250" cy="222250"/>
          </a:xfrm>
          <a:prstGeom prst="rect">
            <a:avLst/>
          </a:prstGeom>
          <a:noFill/>
        </p:spPr>
      </p:pic>
      <p:pic>
        <p:nvPicPr>
          <p:cNvPr id="1109014" name="Picture 22" descr="particles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83425" y="3655341"/>
            <a:ext cx="222250" cy="222250"/>
          </a:xfrm>
          <a:prstGeom prst="rect">
            <a:avLst/>
          </a:prstGeom>
          <a:noFill/>
        </p:spPr>
      </p:pic>
      <p:pic>
        <p:nvPicPr>
          <p:cNvPr id="1109015" name="Picture 23" descr="particles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75363" y="4639591"/>
            <a:ext cx="222250" cy="222250"/>
          </a:xfrm>
          <a:prstGeom prst="rect">
            <a:avLst/>
          </a:prstGeom>
          <a:noFill/>
        </p:spPr>
      </p:pic>
      <p:pic>
        <p:nvPicPr>
          <p:cNvPr id="1109016" name="Picture 24" descr="particles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96025" y="3622003"/>
            <a:ext cx="222250" cy="222250"/>
          </a:xfrm>
          <a:prstGeom prst="rect">
            <a:avLst/>
          </a:prstGeom>
          <a:noFill/>
        </p:spPr>
      </p:pic>
      <p:pic>
        <p:nvPicPr>
          <p:cNvPr id="1109017" name="Picture 25" descr="particles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32438" y="4341141"/>
            <a:ext cx="222250" cy="222250"/>
          </a:xfrm>
          <a:prstGeom prst="rect">
            <a:avLst/>
          </a:prstGeom>
          <a:noFill/>
        </p:spPr>
      </p:pic>
      <p:pic>
        <p:nvPicPr>
          <p:cNvPr id="1109018" name="Picture 26" descr="particles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62763" y="4701503"/>
            <a:ext cx="222250" cy="222250"/>
          </a:xfrm>
          <a:prstGeom prst="rect">
            <a:avLst/>
          </a:prstGeom>
          <a:noFill/>
        </p:spPr>
      </p:pic>
      <p:pic>
        <p:nvPicPr>
          <p:cNvPr id="1109019" name="Picture 27" descr="particles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43813" y="3961728"/>
            <a:ext cx="222250" cy="222250"/>
          </a:xfrm>
          <a:prstGeom prst="rect">
            <a:avLst/>
          </a:prstGeom>
          <a:noFill/>
        </p:spPr>
      </p:pic>
      <p:sp>
        <p:nvSpPr>
          <p:cNvPr id="1109020" name="Rectangle 28"/>
          <p:cNvSpPr>
            <a:spLocks noChangeArrowheads="1"/>
          </p:cNvSpPr>
          <p:nvPr/>
        </p:nvSpPr>
        <p:spPr bwMode="auto">
          <a:xfrm>
            <a:off x="395536" y="3717349"/>
            <a:ext cx="4248472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重力波</a:t>
            </a:r>
            <a:r>
              <a:rPr kumimoji="1" lang="ja-JP" altLang="en-US" sz="20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の振幅 </a:t>
            </a:r>
            <a:r>
              <a:rPr kumimoji="1" lang="en-US" altLang="ja-JP" sz="2000" i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h  </a:t>
            </a:r>
            <a:r>
              <a:rPr kumimoji="1" lang="en-US" altLang="ja-JP" sz="20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: </a:t>
            </a:r>
            <a:r>
              <a:rPr kumimoji="1" lang="ja-JP" altLang="en-US" sz="20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無次元</a:t>
            </a:r>
            <a:r>
              <a:rPr kumimoji="1" lang="ja-JP" altLang="en-US" sz="20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の</a:t>
            </a:r>
            <a:r>
              <a:rPr kumimoji="1" lang="ja-JP" altLang="en-US" sz="20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歪み量</a:t>
            </a:r>
            <a:endParaRPr kumimoji="1" lang="ja-JP" altLang="en-US" sz="2000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" name="Rectangle 28"/>
          <p:cNvSpPr>
            <a:spLocks noChangeArrowheads="1"/>
          </p:cNvSpPr>
          <p:nvPr/>
        </p:nvSpPr>
        <p:spPr bwMode="auto">
          <a:xfrm>
            <a:off x="4542904" y="5734417"/>
            <a:ext cx="4421584" cy="370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i="1" kern="12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h</a:t>
            </a:r>
            <a:r>
              <a:rPr kumimoji="1" lang="en-US" altLang="ja-JP" sz="1800" kern="12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kumimoji="1" lang="en-US" altLang="ja-JP" sz="1800" kern="1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=10</a:t>
            </a:r>
            <a:r>
              <a:rPr kumimoji="1" lang="en-US" altLang="ja-JP" sz="1800" kern="1200" baseline="300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-21</a:t>
            </a:r>
            <a:r>
              <a:rPr kumimoji="1" lang="en-US" altLang="ja-JP" sz="1800" kern="1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kumimoji="1" lang="ja-JP" altLang="en-US" sz="1800" kern="12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 </a:t>
            </a:r>
            <a:r>
              <a:rPr kumimoji="1" lang="en-US" altLang="ja-JP" sz="1800" kern="12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1m</a:t>
            </a:r>
            <a:r>
              <a:rPr kumimoji="1" lang="ja-JP" altLang="en-US" sz="1800" kern="1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の距離</a:t>
            </a:r>
            <a:r>
              <a:rPr kumimoji="1" lang="ja-JP" altLang="en-US" sz="1800" kern="12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が</a:t>
            </a:r>
            <a:r>
              <a:rPr kumimoji="1" lang="en-US" altLang="ja-JP" sz="1800" kern="12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10</a:t>
            </a:r>
            <a:r>
              <a:rPr kumimoji="1" lang="en-US" altLang="ja-JP" sz="1800" kern="1200" baseline="300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-21</a:t>
            </a:r>
            <a:r>
              <a:rPr kumimoji="1" lang="en-US" altLang="ja-JP" sz="1800" kern="12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m </a:t>
            </a:r>
            <a:r>
              <a:rPr kumimoji="1" lang="ja-JP" altLang="en-US" sz="1800" kern="12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伸縮</a:t>
            </a:r>
            <a:r>
              <a:rPr lang="en-US" altLang="ja-JP" sz="18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.</a:t>
            </a:r>
            <a:endParaRPr kumimoji="1" lang="ja-JP" altLang="en-US" sz="1800" i="1" kern="1200" dirty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503" y="4454451"/>
            <a:ext cx="1390198" cy="33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6" name="図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939480"/>
            <a:ext cx="281319" cy="18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7" name="図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798" y="5299520"/>
            <a:ext cx="163164" cy="16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35" name="Rectangle 28"/>
          <p:cNvSpPr>
            <a:spLocks noChangeArrowheads="1"/>
          </p:cNvSpPr>
          <p:nvPr/>
        </p:nvSpPr>
        <p:spPr bwMode="auto">
          <a:xfrm>
            <a:off x="1993558" y="4843807"/>
            <a:ext cx="1727994" cy="3363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kern="12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: </a:t>
            </a:r>
            <a:r>
              <a:rPr kumimoji="1" lang="ja-JP" altLang="en-US" sz="1600" kern="12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距離変動</a:t>
            </a:r>
            <a:endParaRPr kumimoji="1" lang="ja-JP" altLang="en-US" sz="1600" kern="1200" dirty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6" name="Rectangle 28"/>
          <p:cNvSpPr>
            <a:spLocks noChangeArrowheads="1"/>
          </p:cNvSpPr>
          <p:nvPr/>
        </p:nvSpPr>
        <p:spPr bwMode="auto">
          <a:xfrm>
            <a:off x="1993360" y="5182800"/>
            <a:ext cx="1727994" cy="3363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kern="12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: 2</a:t>
            </a:r>
            <a:r>
              <a:rPr kumimoji="1" lang="ja-JP" altLang="en-US" sz="1600" kern="12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点間の距離</a:t>
            </a:r>
            <a:endParaRPr kumimoji="1" lang="ja-JP" altLang="en-US" sz="1600" kern="1200" dirty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09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66 -0.00902 L 0.02344 0.0099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1090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0" y="9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05 0.00694 L -0.02326 -0.01366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1090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" y="-10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24 -0.01621 L -0.01667 0.01597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11090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0" y="16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1805 L 0.01216 -0.01829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1090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" y="-18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15 -0.00139 L -0.01909 0.0041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1090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0" y="3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2 0.01597 L -0.01007 -0.01551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11090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" y="-16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57 0.0007 L 0.01806 -0.00416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11090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" y="-3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-0.0206 L 0.00677 0.02176 " pathEditMode="relative" rAng="0" ptsTypes="AA">
                                      <p:cBhvr>
                                        <p:cTn id="24" dur="3000" fill="hold"/>
                                        <p:tgtEl>
                                          <p:spTgt spid="11090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" y="21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6.66667E-6 L -0.08663 0.32547 " pathEditMode="relative" ptsTypes="AA">
                                      <p:cBhvr>
                                        <p:cTn id="2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1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重力波の効果</a:t>
            </a:r>
          </a:p>
        </p:txBody>
      </p:sp>
      <p:sp>
        <p:nvSpPr>
          <p:cNvPr id="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dirty="0" smtClean="0"/>
              <a:t>「受験サプリ」 講義 </a:t>
            </a:r>
            <a:r>
              <a:rPr lang="en-US" altLang="ja-JP" dirty="0" smtClean="0"/>
              <a:t>(2014</a:t>
            </a:r>
            <a:r>
              <a:rPr lang="ja-JP" altLang="en-US" dirty="0" smtClean="0"/>
              <a:t>年</a:t>
            </a:r>
            <a:r>
              <a:rPr lang="en-US" altLang="ja-JP" dirty="0" smtClean="0"/>
              <a:t>4</a:t>
            </a:r>
            <a:r>
              <a:rPr lang="ja-JP" altLang="en-US" dirty="0" smtClean="0"/>
              <a:t>月</a:t>
            </a:r>
            <a:r>
              <a:rPr lang="en-US" altLang="ja-JP" dirty="0" smtClean="0"/>
              <a:t>8</a:t>
            </a:r>
            <a:r>
              <a:rPr lang="ja-JP" altLang="en-US" dirty="0" smtClean="0"/>
              <a:t>日</a:t>
            </a:r>
            <a:r>
              <a:rPr lang="en-US" altLang="ja-JP" dirty="0" smtClean="0"/>
              <a:t>, </a:t>
            </a:r>
            <a:r>
              <a:rPr lang="ja-JP" altLang="en-US" dirty="0" smtClean="0"/>
              <a:t>東京大学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1457186" name="AutoShape 34"/>
          <p:cNvSpPr>
            <a:spLocks noChangeArrowheads="1"/>
          </p:cNvSpPr>
          <p:nvPr/>
        </p:nvSpPr>
        <p:spPr bwMode="auto">
          <a:xfrm>
            <a:off x="971934" y="1196752"/>
            <a:ext cx="6984442" cy="1474985"/>
          </a:xfrm>
          <a:prstGeom prst="roundRect">
            <a:avLst>
              <a:gd name="adj" fmla="val 5130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pic>
        <p:nvPicPr>
          <p:cNvPr id="1457182" name="Picture 3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1720" y="2799928"/>
            <a:ext cx="568801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57184" name="Rectangle 32"/>
          <p:cNvSpPr>
            <a:spLocks noChangeArrowheads="1"/>
          </p:cNvSpPr>
          <p:nvPr/>
        </p:nvSpPr>
        <p:spPr bwMode="auto">
          <a:xfrm>
            <a:off x="1095945" y="1278533"/>
            <a:ext cx="4772199" cy="4222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kumimoji="0" lang="en-US" altLang="ja-JP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(</a:t>
            </a:r>
            <a:r>
              <a:rPr kumimoji="0" lang="ja-JP" altLang="en-US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例</a:t>
            </a:r>
            <a:r>
              <a:rPr kumimoji="0" lang="en-US" altLang="ja-JP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)  </a:t>
            </a:r>
            <a:r>
              <a:rPr kumimoji="0" lang="ja-JP" altLang="en-US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地球</a:t>
            </a:r>
            <a:r>
              <a:rPr kumimoji="0" lang="en-US" altLang="ja-JP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-</a:t>
            </a:r>
            <a:r>
              <a:rPr kumimoji="0" lang="ja-JP" altLang="en-US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太陽間の距離変動</a:t>
            </a:r>
            <a:endParaRPr lang="ja-JP" altLang="en-US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  <a:sym typeface="Wingdings" pitchFamily="2" charset="2"/>
            </a:endParaRPr>
          </a:p>
        </p:txBody>
      </p:sp>
      <p:sp>
        <p:nvSpPr>
          <p:cNvPr id="1457185" name="Rectangle 33"/>
          <p:cNvSpPr>
            <a:spLocks noChangeArrowheads="1"/>
          </p:cNvSpPr>
          <p:nvPr/>
        </p:nvSpPr>
        <p:spPr bwMode="auto">
          <a:xfrm>
            <a:off x="1475656" y="1778917"/>
            <a:ext cx="4104506" cy="89281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距離     </a:t>
            </a:r>
            <a:r>
              <a:rPr lang="ja-JP" altLang="en-US" sz="20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sz="20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1.5x10</a:t>
            </a:r>
            <a:r>
              <a:rPr lang="en-US" altLang="ja-JP" sz="2000" baseline="300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11</a:t>
            </a:r>
            <a:r>
              <a:rPr lang="en-US" altLang="ja-JP" sz="20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sz="20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m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重力波振幅  </a:t>
            </a:r>
            <a:r>
              <a:rPr lang="en-US" altLang="ja-JP" sz="20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10</a:t>
            </a:r>
            <a:r>
              <a:rPr lang="en-US" altLang="ja-JP" sz="2000" baseline="300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-21</a:t>
            </a:r>
            <a:endParaRPr lang="ja-JP" altLang="en-US" sz="2000" dirty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2" name="下矢印 1"/>
          <p:cNvSpPr/>
          <p:nvPr/>
        </p:nvSpPr>
        <p:spPr bwMode="auto">
          <a:xfrm rot="16200000">
            <a:off x="4250307" y="2003857"/>
            <a:ext cx="318332" cy="252028"/>
          </a:xfrm>
          <a:prstGeom prst="downArrow">
            <a:avLst/>
          </a:prstGeom>
          <a:noFill/>
          <a:ln w="19050">
            <a:solidFill>
              <a:srgbClr val="CCCCFF"/>
            </a:solidFill>
            <a:round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ea typeface="HGP創英角ｺﾞｼｯｸUB" pitchFamily="50" charset="-128"/>
            </a:endParaRPr>
          </a:p>
        </p:txBody>
      </p:sp>
      <p:sp>
        <p:nvSpPr>
          <p:cNvPr id="11" name="Rectangle 33"/>
          <p:cNvSpPr>
            <a:spLocks noChangeArrowheads="1"/>
          </p:cNvSpPr>
          <p:nvPr/>
        </p:nvSpPr>
        <p:spPr bwMode="auto">
          <a:xfrm>
            <a:off x="4895726" y="1891932"/>
            <a:ext cx="3456384" cy="47587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1.5 </a:t>
            </a:r>
            <a:r>
              <a:rPr lang="en-US" altLang="ja-JP" sz="20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x 10</a:t>
            </a:r>
            <a:r>
              <a:rPr lang="en-US" altLang="ja-JP" sz="2000" baseline="300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-10</a:t>
            </a:r>
            <a:r>
              <a:rPr lang="en-US" altLang="ja-JP" sz="20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 m </a:t>
            </a:r>
            <a:r>
              <a:rPr lang="ja-JP" altLang="en-US" sz="20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の</a:t>
            </a:r>
            <a:r>
              <a:rPr lang="ja-JP" altLang="en-US" sz="20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距離変動</a:t>
            </a:r>
            <a:endParaRPr lang="ja-JP" altLang="en-US" sz="2000" dirty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439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5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重力波に</a:t>
            </a:r>
            <a:r>
              <a:rPr lang="ja-JP" altLang="en-US" dirty="0" smtClean="0"/>
              <a:t>ま</a:t>
            </a:r>
            <a:r>
              <a:rPr kumimoji="1" lang="ja-JP" altLang="en-US" dirty="0" smtClean="0"/>
              <a:t>つわる</a:t>
            </a:r>
            <a:r>
              <a:rPr kumimoji="1" lang="en-US" altLang="ja-JP" dirty="0" smtClean="0"/>
              <a:t>3</a:t>
            </a:r>
            <a:r>
              <a:rPr kumimoji="1" lang="ja-JP" altLang="en-US" dirty="0" smtClean="0"/>
              <a:t>つの話</a:t>
            </a:r>
            <a:endParaRPr kumimoji="1" lang="ja-JP" altLang="en-US" dirty="0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「受験サプリ」 講義 </a:t>
            </a:r>
            <a:r>
              <a:rPr lang="en-US" altLang="ja-JP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(2014</a:t>
            </a:r>
            <a:r>
              <a:rPr lang="ja-JP" altLang="en-US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060848"/>
            <a:ext cx="800323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・アインシュタインが残した宿題</a:t>
            </a:r>
            <a:r>
              <a:rPr lang="en-US" altLang="ja-JP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95536" y="3356992"/>
            <a:ext cx="7858125" cy="757130"/>
          </a:xfrm>
          <a:prstGeom prst="rect">
            <a:avLst/>
          </a:prstGeom>
        </p:spPr>
        <p:txBody>
          <a:bodyPr>
            <a:spAutoFit/>
          </a:bodyPr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 lvl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6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・宇宙誕生</a:t>
            </a:r>
            <a:r>
              <a:rPr lang="ja-JP" alt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直後</a:t>
            </a:r>
            <a:r>
              <a:rPr lang="ja-JP" altLang="en-US" sz="36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の姿を直接見る</a:t>
            </a:r>
            <a:r>
              <a:rPr lang="en-US" altLang="ja-JP" sz="36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.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58291" y="4568315"/>
            <a:ext cx="7858125" cy="757130"/>
          </a:xfrm>
          <a:prstGeom prst="rect">
            <a:avLst/>
          </a:prstGeom>
        </p:spPr>
        <p:txBody>
          <a:bodyPr>
            <a:spAutoFit/>
          </a:bodyPr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 lvl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6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・重力波望遠鏡 </a:t>
            </a:r>
            <a:r>
              <a:rPr lang="en-US" altLang="ja-JP" sz="36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KAGRA.</a:t>
            </a:r>
          </a:p>
        </p:txBody>
      </p:sp>
    </p:spTree>
    <p:extLst>
      <p:ext uri="{BB962C8B-B14F-4D97-AF65-F5344CB8AC3E}">
        <p14:creationId xmlns:p14="http://schemas.microsoft.com/office/powerpoint/2010/main" val="15830472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ja-JP" dirty="0"/>
              <a:t>レーザー干渉計型重力波検出器</a:t>
            </a:r>
            <a:endParaRPr lang="ja-JP" altLang="en-US" dirty="0"/>
          </a:p>
        </p:txBody>
      </p:sp>
      <p:sp>
        <p:nvSpPr>
          <p:cNvPr id="2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「受験サプリ」 講義 </a:t>
            </a:r>
            <a:r>
              <a:rPr lang="en-US" altLang="ja-JP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(2014</a:t>
            </a:r>
            <a:r>
              <a:rPr lang="ja-JP" altLang="en-US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57814" name="AutoShape 22"/>
          <p:cNvSpPr>
            <a:spLocks noChangeArrowheads="1"/>
          </p:cNvSpPr>
          <p:nvPr/>
        </p:nvSpPr>
        <p:spPr bwMode="auto">
          <a:xfrm>
            <a:off x="4356100" y="1196975"/>
            <a:ext cx="4464050" cy="5184775"/>
          </a:xfrm>
          <a:prstGeom prst="roundRect">
            <a:avLst>
              <a:gd name="adj" fmla="val 3921"/>
            </a:avLst>
          </a:prstGeom>
          <a:solidFill>
            <a:srgbClr val="C0C0C0">
              <a:alpha val="80000"/>
            </a:srgbClr>
          </a:solidFill>
          <a:ln w="12700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057794" name="Picture 2" descr="mi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65638" y="2798763"/>
            <a:ext cx="4078287" cy="3471862"/>
          </a:xfrm>
          <a:prstGeom prst="rect">
            <a:avLst/>
          </a:prstGeom>
          <a:noFill/>
        </p:spPr>
      </p:pic>
      <p:sp>
        <p:nvSpPr>
          <p:cNvPr id="1057795" name="Line 3"/>
          <p:cNvSpPr>
            <a:spLocks noChangeShapeType="1"/>
          </p:cNvSpPr>
          <p:nvPr/>
        </p:nvSpPr>
        <p:spPr bwMode="auto">
          <a:xfrm>
            <a:off x="6472238" y="4586288"/>
            <a:ext cx="476250" cy="811212"/>
          </a:xfrm>
          <a:prstGeom prst="line">
            <a:avLst/>
          </a:prstGeom>
          <a:noFill/>
          <a:ln w="3175">
            <a:solidFill>
              <a:srgbClr val="FF7C8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57799" name="Rectangle 7"/>
          <p:cNvSpPr>
            <a:spLocks noChangeArrowheads="1"/>
          </p:cNvSpPr>
          <p:nvPr/>
        </p:nvSpPr>
        <p:spPr bwMode="auto">
          <a:xfrm>
            <a:off x="467544" y="1484784"/>
            <a:ext cx="5364161" cy="57606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レーザー干渉計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(</a:t>
            </a:r>
            <a:r>
              <a:rPr kumimoji="1" lang="ja-JP" altLang="en-US" kern="1200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マイケルソン干渉計</a:t>
            </a:r>
            <a:r>
              <a:rPr kumimoji="1" lang="en-US" altLang="ja-JP" kern="12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)</a:t>
            </a:r>
            <a:r>
              <a:rPr kumimoji="1" lang="ja-JP" altLang="en-US" kern="12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endParaRPr kumimoji="1" lang="ja-JP" altLang="en-US" kern="1200" dirty="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524750" y="3684588"/>
            <a:ext cx="590550" cy="636587"/>
            <a:chOff x="4921" y="2245"/>
            <a:chExt cx="372" cy="401"/>
          </a:xfrm>
        </p:grpSpPr>
        <p:pic>
          <p:nvPicPr>
            <p:cNvPr id="1057801" name="Picture 9" descr="mirror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21" y="2245"/>
              <a:ext cx="372" cy="401"/>
            </a:xfrm>
            <a:prstGeom prst="rect">
              <a:avLst/>
            </a:prstGeom>
            <a:noFill/>
          </p:spPr>
        </p:pic>
        <p:sp>
          <p:nvSpPr>
            <p:cNvPr id="1057802" name="Line 10"/>
            <p:cNvSpPr>
              <a:spLocks noChangeShapeType="1"/>
            </p:cNvSpPr>
            <p:nvPr/>
          </p:nvSpPr>
          <p:spPr bwMode="auto">
            <a:xfrm flipV="1">
              <a:off x="4967" y="2506"/>
              <a:ext cx="35" cy="17"/>
            </a:xfrm>
            <a:prstGeom prst="line">
              <a:avLst/>
            </a:prstGeom>
            <a:noFill/>
            <a:ln w="412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167313" y="2708275"/>
            <a:ext cx="639762" cy="628650"/>
            <a:chOff x="3318" y="1817"/>
            <a:chExt cx="403" cy="396"/>
          </a:xfrm>
        </p:grpSpPr>
        <p:pic>
          <p:nvPicPr>
            <p:cNvPr id="1057804" name="Picture 12" descr="mirror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18" y="1817"/>
              <a:ext cx="403" cy="396"/>
            </a:xfrm>
            <a:prstGeom prst="rect">
              <a:avLst/>
            </a:prstGeom>
            <a:noFill/>
          </p:spPr>
        </p:pic>
        <p:sp>
          <p:nvSpPr>
            <p:cNvPr id="1057805" name="Line 13"/>
            <p:cNvSpPr>
              <a:spLocks noChangeShapeType="1"/>
            </p:cNvSpPr>
            <p:nvPr/>
          </p:nvSpPr>
          <p:spPr bwMode="auto">
            <a:xfrm>
              <a:off x="3572" y="2123"/>
              <a:ext cx="29" cy="55"/>
            </a:xfrm>
            <a:prstGeom prst="line">
              <a:avLst/>
            </a:prstGeom>
            <a:noFill/>
            <a:ln w="412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pic>
        <p:nvPicPr>
          <p:cNvPr id="1057806" name="Picture 14" descr="gw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0425" y="1320800"/>
            <a:ext cx="2624138" cy="2468563"/>
          </a:xfrm>
          <a:prstGeom prst="rect">
            <a:avLst/>
          </a:prstGeom>
          <a:noFill/>
        </p:spPr>
      </p:pic>
      <p:pic>
        <p:nvPicPr>
          <p:cNvPr id="1057807" name="Picture 15" descr="gw_si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06950" y="3059113"/>
            <a:ext cx="3840163" cy="3219450"/>
          </a:xfrm>
          <a:prstGeom prst="rect">
            <a:avLst/>
          </a:prstGeom>
          <a:noFill/>
        </p:spPr>
      </p:pic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323850" y="4005266"/>
            <a:ext cx="3960812" cy="1917701"/>
            <a:chOff x="204" y="2523"/>
            <a:chExt cx="2495" cy="1208"/>
          </a:xfrm>
        </p:grpSpPr>
        <p:sp>
          <p:nvSpPr>
            <p:cNvPr id="1057809" name="AutoShape 17"/>
            <p:cNvSpPr>
              <a:spLocks noChangeArrowheads="1"/>
            </p:cNvSpPr>
            <p:nvPr/>
          </p:nvSpPr>
          <p:spPr bwMode="auto">
            <a:xfrm>
              <a:off x="219" y="3203"/>
              <a:ext cx="2404" cy="528"/>
            </a:xfrm>
            <a:prstGeom prst="roundRect">
              <a:avLst>
                <a:gd name="adj" fmla="val 8495"/>
              </a:avLst>
            </a:prstGeom>
            <a:solidFill>
              <a:srgbClr val="FF99CC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ctr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000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57810" name="AutoShape 18"/>
            <p:cNvSpPr>
              <a:spLocks noChangeArrowheads="1"/>
            </p:cNvSpPr>
            <p:nvPr/>
          </p:nvSpPr>
          <p:spPr bwMode="auto">
            <a:xfrm rot="5400000">
              <a:off x="1112" y="2809"/>
              <a:ext cx="240" cy="336"/>
            </a:xfrm>
            <a:custGeom>
              <a:avLst/>
              <a:gdLst>
                <a:gd name="G0" fmla="+- 11249 0 0"/>
                <a:gd name="G1" fmla="+- 5118 0 0"/>
                <a:gd name="G2" fmla="+- 21600 0 5118"/>
                <a:gd name="G3" fmla="+- 10800 0 5118"/>
                <a:gd name="G4" fmla="+- 21600 0 11249"/>
                <a:gd name="G5" fmla="*/ G4 G3 10800"/>
                <a:gd name="G6" fmla="+- 21600 0 G5"/>
                <a:gd name="T0" fmla="*/ 11249 w 21600"/>
                <a:gd name="T1" fmla="*/ 0 h 21600"/>
                <a:gd name="T2" fmla="*/ 0 w 21600"/>
                <a:gd name="T3" fmla="*/ 10800 h 21600"/>
                <a:gd name="T4" fmla="*/ 11249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49" y="0"/>
                  </a:moveTo>
                  <a:lnTo>
                    <a:pt x="11249" y="5118"/>
                  </a:lnTo>
                  <a:lnTo>
                    <a:pt x="3375" y="5118"/>
                  </a:lnTo>
                  <a:lnTo>
                    <a:pt x="3375" y="16482"/>
                  </a:lnTo>
                  <a:lnTo>
                    <a:pt x="11249" y="16482"/>
                  </a:lnTo>
                  <a:lnTo>
                    <a:pt x="11249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118"/>
                  </a:moveTo>
                  <a:lnTo>
                    <a:pt x="1350" y="16482"/>
                  </a:lnTo>
                  <a:lnTo>
                    <a:pt x="2700" y="16482"/>
                  </a:lnTo>
                  <a:lnTo>
                    <a:pt x="2700" y="5118"/>
                  </a:lnTo>
                  <a:close/>
                </a:path>
                <a:path w="21600" h="21600">
                  <a:moveTo>
                    <a:pt x="0" y="5118"/>
                  </a:moveTo>
                  <a:lnTo>
                    <a:pt x="0" y="16482"/>
                  </a:lnTo>
                  <a:lnTo>
                    <a:pt x="675" y="16482"/>
                  </a:lnTo>
                  <a:lnTo>
                    <a:pt x="675" y="5118"/>
                  </a:lnTo>
                  <a:close/>
                </a:path>
              </a:pathLst>
            </a:custGeom>
            <a:solidFill>
              <a:srgbClr val="FF99CC">
                <a:alpha val="30000"/>
              </a:srgbClr>
            </a:solidFill>
            <a:ln w="12700">
              <a:solidFill>
                <a:srgbClr val="FF99CC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ctr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000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57811" name="Rectangle 19"/>
            <p:cNvSpPr>
              <a:spLocks noChangeArrowheads="1"/>
            </p:cNvSpPr>
            <p:nvPr/>
          </p:nvSpPr>
          <p:spPr bwMode="auto">
            <a:xfrm>
              <a:off x="204" y="3204"/>
              <a:ext cx="2495" cy="44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 algn="l">
                <a:lnSpc>
                  <a:spcPct val="110000"/>
                </a:lnSpc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kern="1200" dirty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腕の長さの差動変動</a:t>
              </a:r>
              <a:r>
                <a:rPr kumimoji="1" lang="ja-JP" altLang="en-US" kern="1200" dirty="0" smtClean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を</a:t>
              </a:r>
              <a:endParaRPr kumimoji="1" lang="en-US" altLang="ja-JP" kern="12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>
                <a:lnSpc>
                  <a:spcPct val="110000"/>
                </a:lnSpc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kern="1200" dirty="0" smtClean="0">
                  <a:solidFill>
                    <a:srgbClr val="FFCC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　干渉光量</a:t>
              </a:r>
              <a:r>
                <a:rPr kumimoji="1" lang="ja-JP" altLang="en-US" kern="1200" dirty="0">
                  <a:solidFill>
                    <a:srgbClr val="FFCC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の変動</a:t>
              </a:r>
              <a:r>
                <a:rPr kumimoji="1" lang="ja-JP" altLang="en-US" kern="1200" dirty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として検出</a:t>
              </a:r>
            </a:p>
          </p:txBody>
        </p:sp>
        <p:sp>
          <p:nvSpPr>
            <p:cNvPr id="1057812" name="Rectangle 20"/>
            <p:cNvSpPr>
              <a:spLocks noChangeArrowheads="1"/>
            </p:cNvSpPr>
            <p:nvPr/>
          </p:nvSpPr>
          <p:spPr bwMode="auto">
            <a:xfrm>
              <a:off x="657" y="2523"/>
              <a:ext cx="1453" cy="2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kern="1200" dirty="0">
                  <a:solidFill>
                    <a:srgbClr val="FFCC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重力波が入射</a:t>
              </a:r>
            </a:p>
          </p:txBody>
        </p:sp>
      </p:grpSp>
      <p:sp>
        <p:nvSpPr>
          <p:cNvPr id="1057813" name="Line 21"/>
          <p:cNvSpPr>
            <a:spLocks noChangeShapeType="1"/>
          </p:cNvSpPr>
          <p:nvPr/>
        </p:nvSpPr>
        <p:spPr bwMode="auto">
          <a:xfrm>
            <a:off x="6472238" y="4581525"/>
            <a:ext cx="476250" cy="8112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611504" y="2204864"/>
            <a:ext cx="3833495" cy="15081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- </a:t>
            </a:r>
            <a:r>
              <a:rPr kumimoji="1" lang="ja-JP" altLang="en-US" sz="2000" kern="12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レーザー</a:t>
            </a:r>
            <a:r>
              <a:rPr kumimoji="1" lang="ja-JP" altLang="en-US" sz="2000" kern="120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光源からの光を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  </a:t>
            </a:r>
            <a:r>
              <a:rPr kumimoji="1" lang="ja-JP" altLang="en-US" sz="2000" kern="120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直交する</a:t>
            </a:r>
            <a:r>
              <a:rPr kumimoji="1" lang="en-US" altLang="ja-JP" sz="2000" kern="120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2</a:t>
            </a:r>
            <a:r>
              <a:rPr kumimoji="1" lang="ja-JP" altLang="en-US" sz="2000" kern="120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方向</a:t>
            </a:r>
            <a:r>
              <a:rPr kumimoji="1" lang="ja-JP" altLang="en-US" sz="2000" kern="120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に</a:t>
            </a:r>
            <a:r>
              <a:rPr kumimoji="1" lang="ja-JP" altLang="en-US" sz="2000" kern="12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分岐</a:t>
            </a:r>
            <a:r>
              <a:rPr kumimoji="1" lang="en-US" altLang="ja-JP" sz="2000" kern="12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.</a:t>
            </a: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- </a:t>
            </a:r>
            <a:r>
              <a:rPr lang="ja-JP" altLang="en-US" sz="200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懸架された鏡</a:t>
            </a:r>
            <a:r>
              <a:rPr lang="ja-JP" altLang="en-US" sz="200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で打ち返し</a:t>
            </a:r>
            <a:r>
              <a:rPr lang="ja-JP" altLang="en-US" sz="200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干渉</a:t>
            </a:r>
            <a:r>
              <a:rPr lang="en-US" altLang="ja-JP" sz="200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.</a:t>
            </a: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- </a:t>
            </a:r>
            <a:r>
              <a:rPr lang="ja-JP" altLang="en-US" sz="200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光検出器で観測</a:t>
            </a:r>
            <a:r>
              <a:rPr lang="en-US" altLang="ja-JP" sz="200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.</a:t>
            </a:r>
            <a:endParaRPr lang="ja-JP" altLang="en-US" sz="2000" dirty="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kern="1200" dirty="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735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1057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57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0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3.33333E-6 L 0.0236 0.05254 " pathEditMode="relative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11111E-6 L 0.03923 -0.02106 " pathEditMode="relative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57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0578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7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7813" grpId="0" animBg="1"/>
      <p:bldP spid="105781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rgbClr val="DDDDDD"/>
                </a:solidFill>
              </a:rPr>
              <a:t>第</a:t>
            </a:r>
            <a:r>
              <a:rPr lang="en-US" altLang="ja-JP" dirty="0" smtClean="0">
                <a:solidFill>
                  <a:srgbClr val="DDDDDD"/>
                </a:solidFill>
              </a:rPr>
              <a:t>1</a:t>
            </a:r>
            <a:r>
              <a:rPr lang="ja-JP" altLang="en-US" dirty="0" smtClean="0">
                <a:solidFill>
                  <a:srgbClr val="DDDDDD"/>
                </a:solidFill>
              </a:rPr>
              <a:t>世代 </a:t>
            </a:r>
            <a:r>
              <a:rPr lang="ja-JP" altLang="ja-JP" dirty="0">
                <a:solidFill>
                  <a:srgbClr val="DDDDDD"/>
                </a:solidFill>
              </a:rPr>
              <a:t>重力波</a:t>
            </a:r>
            <a:r>
              <a:rPr lang="ja-JP" altLang="en-US" dirty="0">
                <a:solidFill>
                  <a:srgbClr val="DDDDDD"/>
                </a:solidFill>
              </a:rPr>
              <a:t>検出器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dirty="0" smtClean="0"/>
              <a:t>「受験サプリ」 講義 </a:t>
            </a:r>
            <a:r>
              <a:rPr lang="en-US" altLang="ja-JP" dirty="0" smtClean="0"/>
              <a:t>(2014</a:t>
            </a:r>
            <a:r>
              <a:rPr lang="ja-JP" altLang="en-US" dirty="0" smtClean="0"/>
              <a:t>年</a:t>
            </a:r>
            <a:r>
              <a:rPr lang="en-US" altLang="ja-JP" dirty="0" smtClean="0"/>
              <a:t>4</a:t>
            </a:r>
            <a:r>
              <a:rPr lang="ja-JP" altLang="en-US" dirty="0" smtClean="0"/>
              <a:t>月</a:t>
            </a:r>
            <a:r>
              <a:rPr lang="en-US" altLang="ja-JP" dirty="0" smtClean="0"/>
              <a:t>8</a:t>
            </a:r>
            <a:r>
              <a:rPr lang="ja-JP" altLang="en-US" dirty="0" smtClean="0"/>
              <a:t>日</a:t>
            </a:r>
            <a:r>
              <a:rPr lang="en-US" altLang="ja-JP" dirty="0" smtClean="0"/>
              <a:t>, </a:t>
            </a:r>
            <a:r>
              <a:rPr lang="ja-JP" altLang="en-US" dirty="0" smtClean="0"/>
              <a:t>東京大学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2130" y="5323285"/>
            <a:ext cx="8098582" cy="9787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ja-JP" altLang="en-US" kern="120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　連星中性子星合体イベント </a:t>
            </a:r>
            <a:r>
              <a:rPr kumimoji="1" lang="en-US" altLang="ja-JP" kern="120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: </a:t>
            </a:r>
            <a:r>
              <a:rPr kumimoji="1" lang="en-US" altLang="ja-JP" kern="12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~7000</a:t>
            </a:r>
            <a:r>
              <a:rPr kumimoji="1" lang="ja-JP" altLang="en-US" kern="12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万光年の</a:t>
            </a:r>
            <a:r>
              <a:rPr kumimoji="1" lang="ja-JP" altLang="en-US" kern="120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観測レンジ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　　　　　</a:t>
            </a:r>
            <a:r>
              <a:rPr kumimoji="1" lang="ja-JP" altLang="en-US" kern="120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ja-JP" altLang="en-US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r>
              <a:rPr kumimoji="1" lang="ja-JP" altLang="en-US" kern="1200" dirty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我々の銀河</a:t>
            </a:r>
            <a:r>
              <a:rPr kumimoji="1" lang="en-US" altLang="ja-JP" kern="1200" dirty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kern="1200" dirty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近傍銀河でイベントがあれば検出可能</a:t>
            </a: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509215" y="908720"/>
            <a:ext cx="8023225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検出の試み </a:t>
            </a:r>
            <a:r>
              <a:rPr kumimoji="1" lang="en-US" altLang="ja-JP" sz="2000" kern="12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: 1960</a:t>
            </a:r>
            <a:r>
              <a:rPr kumimoji="1" lang="ja-JP" altLang="en-US" sz="2000" kern="12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年代より行われる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2000</a:t>
            </a:r>
            <a:r>
              <a:rPr lang="ja-JP" altLang="en-US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年前後より、</a:t>
            </a:r>
            <a:r>
              <a:rPr kumimoji="1" lang="ja-JP" altLang="en-US" sz="2000" kern="12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大型干渉計型検出器が観測を開始</a:t>
            </a:r>
            <a:endParaRPr kumimoji="1" lang="ja-JP" altLang="en-US" sz="2000" kern="1200" dirty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　　　　</a:t>
            </a:r>
            <a:r>
              <a:rPr kumimoji="1" lang="ja-JP" altLang="en-US" sz="2000" kern="120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レーザー干渉計型 </a:t>
            </a:r>
            <a:r>
              <a:rPr kumimoji="1" lang="en-US" altLang="ja-JP" sz="2000" kern="120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: 5</a:t>
            </a:r>
            <a:r>
              <a:rPr kumimoji="1" lang="ja-JP" altLang="en-US" sz="2000" kern="120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台</a:t>
            </a:r>
            <a:r>
              <a:rPr kumimoji="1" lang="en-US" altLang="ja-JP" sz="2000" kern="120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2000" kern="120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共振型検出器 </a:t>
            </a:r>
            <a:r>
              <a:rPr kumimoji="1" lang="en-US" altLang="ja-JP" sz="2000" kern="120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: 3</a:t>
            </a:r>
            <a:r>
              <a:rPr kumimoji="1" lang="ja-JP" altLang="en-US" sz="2000" kern="120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台</a:t>
            </a:r>
          </a:p>
        </p:txBody>
      </p:sp>
      <p:grpSp>
        <p:nvGrpSpPr>
          <p:cNvPr id="7" name="グループ化 6"/>
          <p:cNvGrpSpPr/>
          <p:nvPr/>
        </p:nvGrpSpPr>
        <p:grpSpPr>
          <a:xfrm>
            <a:off x="1016335" y="4326195"/>
            <a:ext cx="7444097" cy="830997"/>
            <a:chOff x="944254" y="4224320"/>
            <a:chExt cx="7444097" cy="830997"/>
          </a:xfrm>
        </p:grpSpPr>
        <p:sp>
          <p:nvSpPr>
            <p:cNvPr id="8" name="Rectangle 1029"/>
            <p:cNvSpPr>
              <a:spLocks noChangeArrowheads="1"/>
            </p:cNvSpPr>
            <p:nvPr/>
          </p:nvSpPr>
          <p:spPr bwMode="auto">
            <a:xfrm>
              <a:off x="1300163" y="4224320"/>
              <a:ext cx="7088188" cy="83099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kern="1200" dirty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国際的観測ネットワーク　</a:t>
              </a:r>
              <a:r>
                <a:rPr kumimoji="1" lang="en-US" altLang="ja-JP" sz="2000" kern="1200" dirty="0" smtClean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:  1</a:t>
              </a:r>
              <a:r>
                <a:rPr kumimoji="1" lang="ja-JP" altLang="en-US" sz="2000" kern="1200" dirty="0" smtClean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年を超える観測データ</a:t>
              </a:r>
            </a:p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kern="12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   </a:t>
              </a:r>
              <a:r>
                <a:rPr kumimoji="1" lang="ja-JP" altLang="en-US" sz="2000" kern="12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 科学的成果  </a:t>
              </a:r>
              <a:r>
                <a:rPr kumimoji="1" lang="en-US" altLang="ja-JP" sz="2000" kern="12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(</a:t>
              </a:r>
              <a:r>
                <a:rPr lang="ja-JP" altLang="en-US" sz="20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上限値</a:t>
              </a:r>
              <a:r>
                <a:rPr lang="en-US" altLang="ja-JP" sz="20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, </a:t>
              </a:r>
              <a:r>
                <a:rPr lang="ja-JP" altLang="en-US" sz="20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理論モデルへの制約など</a:t>
              </a:r>
              <a:r>
                <a:rPr lang="en-US" altLang="ja-JP" sz="20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)</a:t>
              </a:r>
              <a:endParaRPr kumimoji="1" lang="ja-JP" altLang="en-US" sz="20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AutoShape 1031"/>
            <p:cNvSpPr>
              <a:spLocks noChangeArrowheads="1"/>
            </p:cNvSpPr>
            <p:nvPr/>
          </p:nvSpPr>
          <p:spPr bwMode="auto">
            <a:xfrm>
              <a:off x="944254" y="4270075"/>
              <a:ext cx="317500" cy="346075"/>
            </a:xfrm>
            <a:custGeom>
              <a:avLst/>
              <a:gdLst>
                <a:gd name="G0" fmla="+- 11232 0 0"/>
                <a:gd name="G1" fmla="+- 3255 0 0"/>
                <a:gd name="G2" fmla="+- 21600 0 3255"/>
                <a:gd name="G3" fmla="+- 10800 0 3255"/>
                <a:gd name="G4" fmla="+- 21600 0 11232"/>
                <a:gd name="G5" fmla="*/ G4 G3 10800"/>
                <a:gd name="G6" fmla="+- 21600 0 G5"/>
                <a:gd name="T0" fmla="*/ 11232 w 21600"/>
                <a:gd name="T1" fmla="*/ 0 h 21600"/>
                <a:gd name="T2" fmla="*/ 0 w 21600"/>
                <a:gd name="T3" fmla="*/ 10800 h 21600"/>
                <a:gd name="T4" fmla="*/ 11232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32" y="0"/>
                  </a:moveTo>
                  <a:lnTo>
                    <a:pt x="11232" y="3255"/>
                  </a:lnTo>
                  <a:lnTo>
                    <a:pt x="3375" y="3255"/>
                  </a:lnTo>
                  <a:lnTo>
                    <a:pt x="3375" y="18345"/>
                  </a:lnTo>
                  <a:lnTo>
                    <a:pt x="11232" y="18345"/>
                  </a:lnTo>
                  <a:lnTo>
                    <a:pt x="11232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3255"/>
                  </a:moveTo>
                  <a:lnTo>
                    <a:pt x="1350" y="18345"/>
                  </a:lnTo>
                  <a:lnTo>
                    <a:pt x="2700" y="18345"/>
                  </a:lnTo>
                  <a:lnTo>
                    <a:pt x="2700" y="3255"/>
                  </a:lnTo>
                  <a:close/>
                </a:path>
                <a:path w="21600" h="21600">
                  <a:moveTo>
                    <a:pt x="0" y="3255"/>
                  </a:moveTo>
                  <a:lnTo>
                    <a:pt x="0" y="18345"/>
                  </a:lnTo>
                  <a:lnTo>
                    <a:pt x="675" y="18345"/>
                  </a:lnTo>
                  <a:lnTo>
                    <a:pt x="675" y="3255"/>
                  </a:lnTo>
                  <a:close/>
                </a:path>
              </a:pathLst>
            </a:custGeom>
            <a:solidFill>
              <a:srgbClr val="CCFFCC">
                <a:alpha val="20000"/>
              </a:srgbClr>
            </a:solidFill>
            <a:ln w="3175">
              <a:solidFill>
                <a:srgbClr val="CCFFCC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10" name="Group 1033"/>
          <p:cNvGrpSpPr>
            <a:grpSpLocks/>
          </p:cNvGrpSpPr>
          <p:nvPr/>
        </p:nvGrpSpPr>
        <p:grpSpPr bwMode="auto">
          <a:xfrm>
            <a:off x="250825" y="2276872"/>
            <a:ext cx="8642350" cy="1733550"/>
            <a:chOff x="158" y="2111"/>
            <a:chExt cx="5444" cy="1092"/>
          </a:xfrm>
        </p:grpSpPr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158" y="2123"/>
            <a:ext cx="1614" cy="10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72467" name="Drawing" r:id="rId3" imgW="2590560" imgH="1733400" progId="">
                    <p:embed/>
                  </p:oleObj>
                </mc:Choice>
                <mc:Fallback>
                  <p:oleObj name="Drawing" r:id="rId3" imgW="2590560" imgH="17334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" y="2123"/>
                          <a:ext cx="1614" cy="10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AFFC9">
                                  <a:alpha val="50000"/>
                                </a:srgb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5875">
                              <a:solidFill>
                                <a:srgbClr val="9696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/>
            <p:cNvGraphicFramePr>
              <a:graphicFrameLocks noChangeAspect="1"/>
            </p:cNvGraphicFramePr>
            <p:nvPr/>
          </p:nvGraphicFramePr>
          <p:xfrm>
            <a:off x="1791" y="2142"/>
            <a:ext cx="1543" cy="10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72468" name="Drawing" r:id="rId5" imgW="2581200" imgH="1761840" progId="">
                    <p:embed/>
                  </p:oleObj>
                </mc:Choice>
                <mc:Fallback>
                  <p:oleObj name="Drawing" r:id="rId5" imgW="2581200" imgH="176184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91" y="2142"/>
                          <a:ext cx="1543" cy="10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AFFC9">
                                  <a:alpha val="50000"/>
                                </a:srgb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5875">
                              <a:solidFill>
                                <a:srgbClr val="9696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/>
            <p:cNvGraphicFramePr>
              <a:graphicFrameLocks noChangeAspect="1"/>
            </p:cNvGraphicFramePr>
            <p:nvPr/>
          </p:nvGraphicFramePr>
          <p:xfrm>
            <a:off x="3354" y="2141"/>
            <a:ext cx="1452" cy="10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72469" r:id="rId7" imgW="5248147" imgH="3812213" progId="">
                    <p:embed/>
                  </p:oleObj>
                </mc:Choice>
                <mc:Fallback>
                  <p:oleObj r:id="rId7" imgW="5248147" imgH="381221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54" y="2141"/>
                          <a:ext cx="1452" cy="10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AFFC9">
                                  <a:alpha val="50000"/>
                                </a:srgb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5875">
                              <a:solidFill>
                                <a:srgbClr val="9696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ectangle 15"/>
            <p:cNvSpPr>
              <a:spLocks noChangeArrowheads="1"/>
            </p:cNvSpPr>
            <p:nvPr/>
          </p:nvSpPr>
          <p:spPr bwMode="auto">
            <a:xfrm>
              <a:off x="899" y="3008"/>
              <a:ext cx="892" cy="1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 dirty="0">
                  <a:solidFill>
                    <a:srgbClr val="33CC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LIGO Hanford</a:t>
              </a:r>
            </a:p>
          </p:txBody>
        </p:sp>
        <p:sp>
          <p:nvSpPr>
            <p:cNvPr id="15" name="Rectangle 16"/>
            <p:cNvSpPr>
              <a:spLocks noChangeArrowheads="1"/>
            </p:cNvSpPr>
            <p:nvPr/>
          </p:nvSpPr>
          <p:spPr bwMode="auto">
            <a:xfrm>
              <a:off x="2238" y="2990"/>
              <a:ext cx="1088" cy="1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 dirty="0">
                  <a:solidFill>
                    <a:srgbClr val="33CC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LIGO Livingstone</a:t>
              </a:r>
            </a:p>
          </p:txBody>
        </p:sp>
        <p:sp>
          <p:nvSpPr>
            <p:cNvPr id="16" name="Rectangle 17"/>
            <p:cNvSpPr>
              <a:spLocks noChangeArrowheads="1"/>
            </p:cNvSpPr>
            <p:nvPr/>
          </p:nvSpPr>
          <p:spPr bwMode="auto">
            <a:xfrm>
              <a:off x="4391" y="2111"/>
              <a:ext cx="439" cy="1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 dirty="0">
                  <a:solidFill>
                    <a:srgbClr val="33CC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TAMA</a:t>
              </a:r>
            </a:p>
          </p:txBody>
        </p:sp>
        <p:pic>
          <p:nvPicPr>
            <p:cNvPr id="17" name="Picture 102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826" y="2139"/>
              <a:ext cx="730" cy="1061"/>
            </a:xfrm>
            <a:prstGeom prst="rect">
              <a:avLst/>
            </a:prstGeom>
            <a:noFill/>
          </p:spPr>
        </p:pic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5117" y="2111"/>
              <a:ext cx="485" cy="1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 dirty="0">
                  <a:solidFill>
                    <a:srgbClr val="33CC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Auriga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214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本格的な天文学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dirty="0" smtClean="0"/>
              <a:t>「受験サプリ」 講義 </a:t>
            </a:r>
            <a:r>
              <a:rPr lang="en-US" altLang="ja-JP" dirty="0" smtClean="0"/>
              <a:t>(2014</a:t>
            </a:r>
            <a:r>
              <a:rPr lang="ja-JP" altLang="en-US" dirty="0" smtClean="0"/>
              <a:t>年</a:t>
            </a:r>
            <a:r>
              <a:rPr lang="en-US" altLang="ja-JP" dirty="0" smtClean="0"/>
              <a:t>4</a:t>
            </a:r>
            <a:r>
              <a:rPr lang="ja-JP" altLang="en-US" dirty="0" smtClean="0"/>
              <a:t>月</a:t>
            </a:r>
            <a:r>
              <a:rPr lang="en-US" altLang="ja-JP" dirty="0" smtClean="0"/>
              <a:t>8</a:t>
            </a:r>
            <a:r>
              <a:rPr lang="ja-JP" altLang="en-US" dirty="0" smtClean="0"/>
              <a:t>日</a:t>
            </a:r>
            <a:r>
              <a:rPr lang="en-US" altLang="ja-JP" dirty="0" smtClean="0"/>
              <a:t>, </a:t>
            </a:r>
            <a:r>
              <a:rPr lang="ja-JP" altLang="en-US" dirty="0" smtClean="0"/>
              <a:t>東京大学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071539" y="836712"/>
            <a:ext cx="7429551" cy="9787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ただ</a:t>
            </a:r>
            <a:r>
              <a:rPr kumimoji="1" lang="en-US" altLang="ja-JP" kern="12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r>
              <a:rPr lang="ja-JP" altLang="en-US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第</a:t>
            </a:r>
            <a:r>
              <a:rPr lang="en-US" altLang="ja-JP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ja-JP" altLang="en-US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世代干渉計で検出できるような</a:t>
            </a:r>
            <a:endParaRPr lang="en-US" altLang="ja-JP" dirty="0" smtClean="0"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r>
              <a:rPr lang="ja-JP" altLang="en-US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重力波イベントは稀　</a:t>
            </a:r>
            <a:r>
              <a:rPr lang="en-US" altLang="ja-JP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(10</a:t>
            </a:r>
            <a:r>
              <a:rPr lang="en-US" altLang="ja-JP" baseline="300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-4</a:t>
            </a:r>
            <a:r>
              <a:rPr kumimoji="1" lang="en-US" altLang="ja-JP" kern="12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-10</a:t>
            </a:r>
            <a:r>
              <a:rPr kumimoji="1" lang="en-US" altLang="ja-JP" kern="1200" baseline="300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-2</a:t>
            </a:r>
            <a:r>
              <a:rPr kumimoji="1" lang="en-US" altLang="ja-JP" kern="12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event/yr)</a:t>
            </a:r>
            <a:endParaRPr kumimoji="1" lang="en-US" altLang="ja-JP" kern="1200" dirty="0"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580341" y="1815207"/>
            <a:ext cx="6929299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約</a:t>
            </a:r>
            <a:r>
              <a:rPr lang="en-US" altLang="ja-JP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ja-JP" altLang="en-US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桁感度を向上した 第</a:t>
            </a:r>
            <a:r>
              <a:rPr lang="en-US" altLang="ja-JP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ja-JP" altLang="en-US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世代の重力波望遠鏡</a:t>
            </a:r>
            <a:endParaRPr kumimoji="1" lang="ja-JP" altLang="en-US" kern="1200" dirty="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右矢印 8"/>
          <p:cNvSpPr/>
          <p:nvPr/>
        </p:nvSpPr>
        <p:spPr bwMode="auto">
          <a:xfrm>
            <a:off x="1259632" y="1886645"/>
            <a:ext cx="285752" cy="285752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395536" y="2420888"/>
            <a:ext cx="8505577" cy="3240360"/>
            <a:chOff x="395536" y="2348880"/>
            <a:chExt cx="8505577" cy="3240360"/>
          </a:xfrm>
        </p:grpSpPr>
        <p:sp>
          <p:nvSpPr>
            <p:cNvPr id="2" name="角丸四角形 1"/>
            <p:cNvSpPr/>
            <p:nvPr/>
          </p:nvSpPr>
          <p:spPr bwMode="auto">
            <a:xfrm>
              <a:off x="395536" y="2348880"/>
              <a:ext cx="8505577" cy="3240360"/>
            </a:xfrm>
            <a:prstGeom prst="roundRect">
              <a:avLst>
                <a:gd name="adj" fmla="val 4426"/>
              </a:avLst>
            </a:prstGeom>
            <a:solidFill>
              <a:srgbClr val="000000">
                <a:alpha val="30000"/>
              </a:srgbClr>
            </a:solidFill>
            <a:ln w="3175" cap="flat" cmpd="sng" algn="ctr">
              <a:solidFill>
                <a:srgbClr val="FFFFFF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615327" y="2924011"/>
              <a:ext cx="4765694" cy="43088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no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ja-JP" altLang="en-US" dirty="0" smtClean="0">
                  <a:solidFill>
                    <a:srgbClr val="DDDD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高感度化</a:t>
              </a:r>
              <a:r>
                <a:rPr kumimoji="1" lang="en-US" altLang="ja-JP" kern="1200" dirty="0" smtClean="0">
                  <a:solidFill>
                    <a:srgbClr val="DDDD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</a:t>
              </a:r>
              <a:r>
                <a:rPr kumimoji="1" lang="ja-JP" altLang="en-US" kern="1200" dirty="0" smtClean="0">
                  <a:solidFill>
                    <a:srgbClr val="DDDD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より多くの銀河をカバー</a:t>
              </a:r>
              <a:endParaRPr kumimoji="1" lang="ja-JP" altLang="en-US" kern="12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endParaRPr>
            </a:p>
          </p:txBody>
        </p:sp>
        <p:pic>
          <p:nvPicPr>
            <p:cNvPr id="12" name="Picture 6" descr="LIGO volume"/>
            <p:cNvPicPr>
              <a:picLocks noChangeAspect="1" noChangeArrowheads="1"/>
            </p:cNvPicPr>
            <p:nvPr/>
          </p:nvPicPr>
          <p:blipFill rotWithShape="1">
            <a:blip r:embed="rId3"/>
            <a:srcRect l="1009" t="753" r="923" b="1352"/>
            <a:stretch/>
          </p:blipFill>
          <p:spPr bwMode="auto">
            <a:xfrm>
              <a:off x="5585112" y="2412000"/>
              <a:ext cx="3233217" cy="3033224"/>
            </a:xfrm>
            <a:prstGeom prst="rect">
              <a:avLst/>
            </a:prstGeom>
            <a:noFill/>
          </p:spPr>
        </p:pic>
        <p:sp>
          <p:nvSpPr>
            <p:cNvPr id="14" name="Rectangle 8"/>
            <p:cNvSpPr>
              <a:spLocks noChangeArrowheads="1"/>
            </p:cNvSpPr>
            <p:nvPr/>
          </p:nvSpPr>
          <p:spPr bwMode="auto">
            <a:xfrm>
              <a:off x="7833668" y="3139455"/>
              <a:ext cx="833437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  <a:buFontTx/>
                <a:buNone/>
              </a:pPr>
              <a:r>
                <a:rPr kumimoji="0" lang="en-US" altLang="ja-JP" sz="9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100 million light years</a:t>
              </a:r>
            </a:p>
          </p:txBody>
        </p:sp>
        <p:sp>
          <p:nvSpPr>
            <p:cNvPr id="15" name="Rectangle 9"/>
            <p:cNvSpPr>
              <a:spLocks noChangeArrowheads="1"/>
            </p:cNvSpPr>
            <p:nvPr/>
          </p:nvSpPr>
          <p:spPr bwMode="auto">
            <a:xfrm>
              <a:off x="7797155" y="2486643"/>
              <a:ext cx="960071" cy="27699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>
                <a:spcBef>
                  <a:spcPct val="50000"/>
                </a:spcBef>
                <a:buFontTx/>
                <a:buNone/>
              </a:pPr>
              <a:r>
                <a:rPr kumimoji="0" lang="en-US" altLang="ja-JP" sz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Initial LIGO</a:t>
              </a:r>
              <a:endParaRPr kumimoji="0" lang="en-US" altLang="ja-JP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" name="Rectangle 10"/>
            <p:cNvSpPr>
              <a:spLocks noChangeArrowheads="1"/>
            </p:cNvSpPr>
            <p:nvPr/>
          </p:nvSpPr>
          <p:spPr bwMode="auto">
            <a:xfrm>
              <a:off x="5436096" y="5097943"/>
              <a:ext cx="1268413" cy="40322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  <a:buFontTx/>
                <a:buNone/>
              </a:pPr>
              <a:r>
                <a:rPr kumimoji="0" lang="en-US" altLang="ja-JP" sz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Advanced LIGO</a:t>
              </a:r>
            </a:p>
            <a:p>
              <a:pPr algn="l" eaLnBrk="0" hangingPunct="0">
                <a:lnSpc>
                  <a:spcPct val="2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ja-JP" sz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</a:t>
              </a:r>
              <a:r>
                <a:rPr kumimoji="0" lang="en-US" altLang="ja-JP" sz="1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~</a:t>
              </a:r>
              <a:r>
                <a:rPr kumimoji="0" lang="en-US" altLang="ja-JP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2015</a:t>
              </a:r>
              <a:endParaRPr kumimoji="0" lang="en-US" altLang="ja-JP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Line 11"/>
            <p:cNvSpPr>
              <a:spLocks noChangeShapeType="1"/>
            </p:cNvSpPr>
            <p:nvPr/>
          </p:nvSpPr>
          <p:spPr bwMode="auto">
            <a:xfrm>
              <a:off x="5844530" y="2775917"/>
              <a:ext cx="1635125" cy="1338263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Line 12"/>
            <p:cNvSpPr>
              <a:spLocks noChangeShapeType="1"/>
            </p:cNvSpPr>
            <p:nvPr/>
          </p:nvSpPr>
          <p:spPr bwMode="auto">
            <a:xfrm>
              <a:off x="5831830" y="2799730"/>
              <a:ext cx="857250" cy="1298575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Line 13"/>
            <p:cNvSpPr>
              <a:spLocks noChangeShapeType="1"/>
            </p:cNvSpPr>
            <p:nvPr/>
          </p:nvSpPr>
          <p:spPr bwMode="auto">
            <a:xfrm flipV="1">
              <a:off x="6010127" y="4026866"/>
              <a:ext cx="2656978" cy="1086951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Text Box 14"/>
            <p:cNvSpPr txBox="1">
              <a:spLocks noChangeArrowheads="1"/>
            </p:cNvSpPr>
            <p:nvPr/>
          </p:nvSpPr>
          <p:spPr bwMode="auto">
            <a:xfrm>
              <a:off x="5188997" y="2545344"/>
              <a:ext cx="1231900" cy="42703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>
                <a:buFontTx/>
                <a:buNone/>
              </a:pPr>
              <a:r>
                <a:rPr kumimoji="0" lang="en-US" altLang="ja-JP" sz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Enhanced LIGO</a:t>
              </a:r>
            </a:p>
            <a:p>
              <a:pPr algn="l" eaLnBrk="0" hangingPunct="0">
                <a:buFontTx/>
                <a:buNone/>
              </a:pPr>
              <a:r>
                <a:rPr kumimoji="0" lang="en-US" altLang="ja-JP" sz="1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~2009</a:t>
              </a:r>
              <a:endParaRPr kumimoji="0" lang="en-US" altLang="ja-JP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Oval 15"/>
            <p:cNvSpPr>
              <a:spLocks noChangeArrowheads="1"/>
            </p:cNvSpPr>
            <p:nvPr/>
          </p:nvSpPr>
          <p:spPr bwMode="auto">
            <a:xfrm>
              <a:off x="6703368" y="3715717"/>
              <a:ext cx="762000" cy="685800"/>
            </a:xfrm>
            <a:prstGeom prst="ellipse">
              <a:avLst/>
            </a:prstGeom>
            <a:solidFill>
              <a:srgbClr val="CC3300">
                <a:alpha val="25999"/>
              </a:srgbClr>
            </a:solidFill>
            <a:ln w="12700">
              <a:solidFill>
                <a:srgbClr val="FF99CC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Line 16"/>
            <p:cNvSpPr>
              <a:spLocks noChangeShapeType="1"/>
            </p:cNvSpPr>
            <p:nvPr/>
          </p:nvSpPr>
          <p:spPr bwMode="auto">
            <a:xfrm flipH="1" flipV="1">
              <a:off x="5710077" y="3990354"/>
              <a:ext cx="223042" cy="1123464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Line 17"/>
            <p:cNvSpPr>
              <a:spLocks noChangeShapeType="1"/>
            </p:cNvSpPr>
            <p:nvPr/>
          </p:nvSpPr>
          <p:spPr bwMode="auto">
            <a:xfrm flipH="1">
              <a:off x="7057691" y="2726006"/>
              <a:ext cx="1192213" cy="122555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Line 18"/>
            <p:cNvSpPr>
              <a:spLocks noChangeShapeType="1"/>
            </p:cNvSpPr>
            <p:nvPr/>
          </p:nvSpPr>
          <p:spPr bwMode="auto">
            <a:xfrm flipH="1">
              <a:off x="7276455" y="2739405"/>
              <a:ext cx="973449" cy="135890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Line 19"/>
            <p:cNvSpPr>
              <a:spLocks noChangeShapeType="1"/>
            </p:cNvSpPr>
            <p:nvPr/>
          </p:nvSpPr>
          <p:spPr bwMode="auto">
            <a:xfrm>
              <a:off x="8089255" y="3504580"/>
              <a:ext cx="338138" cy="0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 type="triangle" w="sm" len="sm"/>
              <a:tailEnd type="triangle" w="sm" len="sm"/>
            </a:ln>
          </p:spPr>
          <p:txBody>
            <a:bodyPr wrap="none" anchor="ctr"/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Rectangle 21"/>
            <p:cNvSpPr>
              <a:spLocks noChangeArrowheads="1"/>
            </p:cNvSpPr>
            <p:nvPr/>
          </p:nvSpPr>
          <p:spPr bwMode="auto">
            <a:xfrm>
              <a:off x="1040904" y="4098305"/>
              <a:ext cx="4392984" cy="423590"/>
            </a:xfrm>
            <a:prstGeom prst="rect">
              <a:avLst/>
            </a:prstGeom>
            <a:noFill/>
            <a:ln w="57150" cmpd="thinThick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noAutofit/>
            </a:bodyPr>
            <a:lstStyle/>
            <a:p>
              <a:pPr algn="l" eaLnBrk="0" hangingPunct="0">
                <a:lnSpc>
                  <a:spcPct val="120000"/>
                </a:lnSpc>
                <a:buClr>
                  <a:schemeClr val="tx1"/>
                </a:buClr>
                <a:buSzPct val="75000"/>
                <a:buFont typeface="HGP創英角ｺﾞｼｯｸUB" pitchFamily="50" charset="-128"/>
                <a:buNone/>
              </a:pPr>
              <a:r>
                <a:rPr lang="ja-JP" altLang="en-US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感度</a:t>
              </a:r>
              <a:r>
                <a:rPr lang="ja-JP" altLang="en-US" dirty="0" smtClean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が</a:t>
              </a:r>
              <a:r>
                <a:rPr lang="en-US" altLang="ja-JP" dirty="0" smtClean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</a:t>
              </a:r>
              <a:r>
                <a:rPr lang="ja-JP" altLang="en-US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倍</a:t>
              </a:r>
              <a:r>
                <a:rPr lang="ja-JP" altLang="en-US" dirty="0" smtClean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向上 </a:t>
              </a:r>
              <a:endPara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l" eaLnBrk="0" hangingPunct="0">
                <a:lnSpc>
                  <a:spcPct val="120000"/>
                </a:lnSpc>
                <a:buClr>
                  <a:schemeClr val="tx1"/>
                </a:buClr>
                <a:buSzPct val="75000"/>
                <a:buFont typeface="HGP創英角ｺﾞｼｯｸUB" pitchFamily="50" charset="-128"/>
                <a:buNone/>
              </a:pPr>
              <a:r>
                <a:rPr lang="ja-JP" altLang="en-US" dirty="0" smtClean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 </a:t>
              </a:r>
              <a:r>
                <a:rPr lang="ja-JP" altLang="en-US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イベントレートは </a:t>
              </a:r>
              <a:r>
                <a:rPr lang="en-US" altLang="ja-JP" dirty="0" smtClean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10</a:t>
              </a:r>
              <a:r>
                <a:rPr lang="en-US" altLang="ja-JP" baseline="30000" dirty="0" smtClean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3</a:t>
              </a:r>
              <a:r>
                <a:rPr lang="ja-JP" altLang="en-US" dirty="0" smtClean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倍</a:t>
              </a:r>
              <a:endParaRPr lang="ja-JP" altLang="en-US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" name="AutoShape 23"/>
            <p:cNvSpPr>
              <a:spLocks noChangeArrowheads="1"/>
            </p:cNvSpPr>
            <p:nvPr/>
          </p:nvSpPr>
          <p:spPr bwMode="auto">
            <a:xfrm>
              <a:off x="2123728" y="3642431"/>
              <a:ext cx="457200" cy="304800"/>
            </a:xfrm>
            <a:prstGeom prst="downArrow">
              <a:avLst>
                <a:gd name="adj1" fmla="val 50000"/>
                <a:gd name="adj2" fmla="val 43750"/>
              </a:avLst>
            </a:prstGeom>
            <a:solidFill>
              <a:srgbClr val="FF99CC">
                <a:alpha val="20000"/>
              </a:srgbClr>
            </a:solidFill>
            <a:ln w="12700">
              <a:solidFill>
                <a:srgbClr val="FF99CC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0" name="Rectangle 22"/>
          <p:cNvSpPr>
            <a:spLocks noChangeArrowheads="1"/>
          </p:cNvSpPr>
          <p:nvPr/>
        </p:nvSpPr>
        <p:spPr bwMode="auto">
          <a:xfrm>
            <a:off x="1003641" y="5852506"/>
            <a:ext cx="7688783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第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世代望遠鏡では、</a:t>
            </a:r>
            <a:r>
              <a:rPr lang="ja-JP" altLang="en-US" dirty="0" smtClean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検出頻度</a:t>
            </a:r>
            <a:r>
              <a:rPr lang="en-US" altLang="ja-JP" dirty="0" smtClean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10 event/year  </a:t>
            </a:r>
            <a:endParaRPr lang="ja-JP" altLang="en-US" dirty="0">
              <a:solidFill>
                <a:srgbClr val="FFCC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Rectangle 30"/>
          <p:cNvSpPr>
            <a:spLocks noChangeArrowheads="1"/>
          </p:cNvSpPr>
          <p:nvPr/>
        </p:nvSpPr>
        <p:spPr bwMode="auto">
          <a:xfrm>
            <a:off x="7011711" y="5392855"/>
            <a:ext cx="2131910" cy="25918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kumimoji="0" lang="ja-JP" altLang="en-US" sz="12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イラスト</a:t>
            </a:r>
            <a:r>
              <a:rPr kumimoji="0" lang="en-US" altLang="ja-JP" sz="12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: </a:t>
            </a:r>
            <a:r>
              <a:rPr kumimoji="0" lang="en-US" altLang="ja-JP" sz="12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aLIGO</a:t>
            </a:r>
            <a:r>
              <a:rPr kumimoji="0" lang="ja-JP" altLang="en-US" sz="12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プロジェクト</a:t>
            </a:r>
            <a:endParaRPr kumimoji="0" lang="ja-JP" altLang="en-US" sz="1200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428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大型低温重力波望遠鏡 </a:t>
            </a:r>
            <a:endParaRPr lang="en-US" altLang="ja-JP" sz="2000" dirty="0"/>
          </a:p>
        </p:txBody>
      </p:sp>
      <p:sp>
        <p:nvSpPr>
          <p:cNvPr id="1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dirty="0" smtClean="0"/>
              <a:t>「受験サプリ」 講義 </a:t>
            </a:r>
            <a:r>
              <a:rPr lang="en-US" altLang="ja-JP" dirty="0" smtClean="0"/>
              <a:t>(2014</a:t>
            </a:r>
            <a:r>
              <a:rPr lang="ja-JP" altLang="en-US" dirty="0" smtClean="0"/>
              <a:t>年</a:t>
            </a:r>
            <a:r>
              <a:rPr lang="en-US" altLang="ja-JP" dirty="0" smtClean="0"/>
              <a:t>4</a:t>
            </a:r>
            <a:r>
              <a:rPr lang="ja-JP" altLang="en-US" dirty="0" smtClean="0"/>
              <a:t>月</a:t>
            </a:r>
            <a:r>
              <a:rPr lang="en-US" altLang="ja-JP" dirty="0" smtClean="0"/>
              <a:t>8</a:t>
            </a:r>
            <a:r>
              <a:rPr lang="ja-JP" altLang="en-US" dirty="0" smtClean="0"/>
              <a:t>日</a:t>
            </a:r>
            <a:r>
              <a:rPr lang="en-US" altLang="ja-JP" dirty="0" smtClean="0"/>
              <a:t>, </a:t>
            </a:r>
            <a:r>
              <a:rPr lang="ja-JP" altLang="en-US" dirty="0" smtClean="0"/>
              <a:t>東京大学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221211" name="Rectangle 27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  <a:prstGeom prst="rect">
            <a:avLst/>
          </a:prstGeom>
        </p:spPr>
        <p:txBody>
          <a:bodyPr/>
          <a:lstStyle/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</p:txBody>
      </p:sp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5796136" y="2484185"/>
            <a:ext cx="2954655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32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かぐら </a:t>
            </a:r>
            <a:r>
              <a:rPr lang="en-US" altLang="ja-JP" sz="32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(KAGRA)</a:t>
            </a:r>
            <a:endParaRPr lang="en-US" altLang="ja-JP" sz="3200" dirty="0"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5698182" y="3301163"/>
            <a:ext cx="3110880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岐阜県・神岡で建設中の</a:t>
            </a:r>
            <a:endParaRPr lang="en-US" altLang="ja-JP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次世代重力波検出器</a:t>
            </a:r>
            <a:endParaRPr lang="en-US" altLang="ja-JP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本格</a:t>
            </a:r>
            <a:r>
              <a:rPr lang="ja-JP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観測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-)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" t="2345" r="1667" b="778"/>
          <a:stretch/>
        </p:blipFill>
        <p:spPr>
          <a:xfrm>
            <a:off x="279850" y="1628800"/>
            <a:ext cx="5228254" cy="4191616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右矢印 1"/>
          <p:cNvSpPr/>
          <p:nvPr/>
        </p:nvSpPr>
        <p:spPr bwMode="auto">
          <a:xfrm rot="5400000">
            <a:off x="6990886" y="4635597"/>
            <a:ext cx="288032" cy="304582"/>
          </a:xfrm>
          <a:prstGeom prst="rightArrow">
            <a:avLst/>
          </a:prstGeom>
          <a:solidFill>
            <a:srgbClr val="FFFFFF">
              <a:alpha val="10000"/>
            </a:srgbClr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endParaRPr kumimoji="1" lang="ja-JP" alt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5796136" y="5055567"/>
            <a:ext cx="2932213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重力波天文学の創成</a:t>
            </a:r>
            <a:endParaRPr lang="en-US" altLang="ja-JP" dirty="0"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24"/>
          <p:cNvSpPr>
            <a:spLocks noChangeArrowheads="1"/>
          </p:cNvSpPr>
          <p:nvPr/>
        </p:nvSpPr>
        <p:spPr bwMode="auto">
          <a:xfrm>
            <a:off x="5724128" y="1916832"/>
            <a:ext cx="3122290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大型低温重力波望遠鏡</a:t>
            </a:r>
            <a:endParaRPr lang="en-US" altLang="ja-JP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30"/>
          <p:cNvSpPr>
            <a:spLocks noChangeArrowheads="1"/>
          </p:cNvSpPr>
          <p:nvPr/>
        </p:nvSpPr>
        <p:spPr bwMode="auto">
          <a:xfrm>
            <a:off x="279850" y="5820416"/>
            <a:ext cx="1728192" cy="25918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kumimoji="0" lang="ja-JP" altLang="en-US" sz="12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イラスト</a:t>
            </a:r>
            <a:r>
              <a:rPr kumimoji="0" lang="en-US" altLang="ja-JP" sz="12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: </a:t>
            </a:r>
            <a:r>
              <a:rPr kumimoji="0" lang="ja-JP" altLang="en-US" sz="12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三代木 伸二</a:t>
            </a:r>
            <a:endParaRPr kumimoji="0" lang="ja-JP" altLang="en-US" sz="1200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41883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l="33043" t="-1690" r="-24645" b="1690"/>
          <a:stretch/>
        </p:blipFill>
        <p:spPr>
          <a:xfrm>
            <a:off x="361953" y="1895406"/>
            <a:ext cx="4498079" cy="4372113"/>
          </a:xfrm>
          <a:prstGeom prst="rect">
            <a:avLst/>
          </a:prstGeom>
        </p:spPr>
      </p:pic>
      <p:sp>
        <p:nvSpPr>
          <p:cNvPr id="20" name="角丸四角形 19"/>
          <p:cNvSpPr/>
          <p:nvPr/>
        </p:nvSpPr>
        <p:spPr bwMode="auto">
          <a:xfrm>
            <a:off x="1475656" y="4489956"/>
            <a:ext cx="1209949" cy="523220"/>
          </a:xfrm>
          <a:prstGeom prst="roundRect">
            <a:avLst/>
          </a:prstGeom>
          <a:solidFill>
            <a:srgbClr val="000000">
              <a:alpha val="70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KAGRA </a:t>
            </a:r>
            <a:r>
              <a:rPr lang="ja-JP" altLang="en-US" dirty="0"/>
              <a:t>サイト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dirty="0" smtClean="0"/>
              <a:t>「受験サプリ」 講義 </a:t>
            </a:r>
            <a:r>
              <a:rPr lang="en-US" altLang="ja-JP" dirty="0" smtClean="0"/>
              <a:t>(2014</a:t>
            </a:r>
            <a:r>
              <a:rPr lang="ja-JP" altLang="en-US" dirty="0" smtClean="0"/>
              <a:t>年</a:t>
            </a:r>
            <a:r>
              <a:rPr lang="en-US" altLang="ja-JP" dirty="0" smtClean="0"/>
              <a:t>4</a:t>
            </a:r>
            <a:r>
              <a:rPr lang="ja-JP" altLang="en-US" dirty="0" smtClean="0"/>
              <a:t>月</a:t>
            </a:r>
            <a:r>
              <a:rPr lang="en-US" altLang="ja-JP" dirty="0" smtClean="0"/>
              <a:t>8</a:t>
            </a:r>
            <a:r>
              <a:rPr lang="ja-JP" altLang="en-US" dirty="0" smtClean="0"/>
              <a:t>日</a:t>
            </a:r>
            <a:r>
              <a:rPr lang="en-US" altLang="ja-JP" dirty="0" smtClean="0"/>
              <a:t>, </a:t>
            </a:r>
            <a:r>
              <a:rPr lang="ja-JP" altLang="en-US" dirty="0" smtClean="0"/>
              <a:t>東京大学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755576" y="918793"/>
            <a:ext cx="7572428" cy="421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岐阜県・神岡町 の地下サイトに建設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sp>
        <p:nvSpPr>
          <p:cNvPr id="13" name="Rectangle 37"/>
          <p:cNvSpPr>
            <a:spLocks noChangeArrowheads="1"/>
          </p:cNvSpPr>
          <p:nvPr/>
        </p:nvSpPr>
        <p:spPr bwMode="auto">
          <a:xfrm>
            <a:off x="1115616" y="1403484"/>
            <a:ext cx="74888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</a:rPr>
              <a:t>Facility of the</a:t>
            </a:r>
            <a:r>
              <a:rPr lang="en-US" altLang="ja-JP" sz="1800" dirty="0">
                <a:solidFill>
                  <a:srgbClr val="FFFFFF"/>
                </a:solidFill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</a:rPr>
              <a:t>Institute of Cosmic-Ray Research (ICRR), Univ. of Tokyo.</a:t>
            </a:r>
          </a:p>
        </p:txBody>
      </p:sp>
      <p:grpSp>
        <p:nvGrpSpPr>
          <p:cNvPr id="25" name="グループ化 24"/>
          <p:cNvGrpSpPr/>
          <p:nvPr/>
        </p:nvGrpSpPr>
        <p:grpSpPr>
          <a:xfrm>
            <a:off x="1184594" y="1969307"/>
            <a:ext cx="7332121" cy="4266712"/>
            <a:chOff x="1184594" y="1969307"/>
            <a:chExt cx="7332121" cy="4266712"/>
          </a:xfrm>
        </p:grpSpPr>
        <p:grpSp>
          <p:nvGrpSpPr>
            <p:cNvPr id="15" name="グループ化 14"/>
            <p:cNvGrpSpPr>
              <a:grpSpLocks noChangeAspect="1"/>
            </p:cNvGrpSpPr>
            <p:nvPr/>
          </p:nvGrpSpPr>
          <p:grpSpPr>
            <a:xfrm>
              <a:off x="4096137" y="1969307"/>
              <a:ext cx="4420578" cy="4266712"/>
              <a:chOff x="364568" y="1428736"/>
              <a:chExt cx="5143536" cy="4964506"/>
            </a:xfrm>
          </p:grpSpPr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64568" y="1428736"/>
                <a:ext cx="5143536" cy="48957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正方形/長方形 9"/>
              <p:cNvSpPr/>
              <p:nvPr/>
            </p:nvSpPr>
            <p:spPr bwMode="auto">
              <a:xfrm rot="19031915">
                <a:off x="1483578" y="3653086"/>
                <a:ext cx="428628" cy="2740156"/>
              </a:xfrm>
              <a:prstGeom prst="rect">
                <a:avLst/>
              </a:prstGeom>
              <a:solidFill>
                <a:srgbClr val="FFCCCC">
                  <a:alpha val="30000"/>
                </a:srgbClr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11" name="正方形/長方形 10"/>
              <p:cNvSpPr/>
              <p:nvPr/>
            </p:nvSpPr>
            <p:spPr bwMode="auto">
              <a:xfrm rot="3523415">
                <a:off x="3552610" y="3528877"/>
                <a:ext cx="428628" cy="3295274"/>
              </a:xfrm>
              <a:prstGeom prst="rect">
                <a:avLst/>
              </a:prstGeom>
              <a:solidFill>
                <a:srgbClr val="FFCCCC">
                  <a:alpha val="30000"/>
                </a:srgbClr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</p:grpSp>
        <p:sp>
          <p:nvSpPr>
            <p:cNvPr id="22" name="正方形/長方形 21"/>
            <p:cNvSpPr/>
            <p:nvPr/>
          </p:nvSpPr>
          <p:spPr bwMode="auto">
            <a:xfrm>
              <a:off x="4067945" y="1969307"/>
              <a:ext cx="4448770" cy="4207641"/>
            </a:xfrm>
            <a:prstGeom prst="rect">
              <a:avLst/>
            </a:prstGeom>
            <a:noFill/>
            <a:ln w="41275" cap="flat" cmpd="sng" algn="ctr">
              <a:solidFill>
                <a:srgbClr val="99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4211960" y="2145129"/>
              <a:ext cx="3073468" cy="1139855"/>
            </a:xfrm>
            <a:prstGeom prst="roundRect">
              <a:avLst>
                <a:gd name="adj" fmla="val 4505"/>
              </a:avLst>
            </a:prstGeom>
            <a:solidFill>
              <a:srgbClr val="000000">
                <a:alpha val="70000"/>
              </a:srgbClr>
            </a:solidFill>
            <a:ln w="3175">
              <a:solidFill>
                <a:srgbClr val="000000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 wrap="square" anchor="ctr">
              <a:noAutofit/>
            </a:bodyPr>
            <a:lstStyle/>
            <a:p>
              <a:endParaRPr lang="ja-JP" altLang="en-US" dirty="0"/>
            </a:p>
          </p:txBody>
        </p:sp>
        <p:sp>
          <p:nvSpPr>
            <p:cNvPr id="14" name="Rectangle 37"/>
            <p:cNvSpPr>
              <a:spLocks noChangeArrowheads="1"/>
            </p:cNvSpPr>
            <p:nvPr/>
          </p:nvSpPr>
          <p:spPr bwMode="auto">
            <a:xfrm>
              <a:off x="4261092" y="2115433"/>
              <a:ext cx="3788526" cy="1169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None/>
              </a:pPr>
              <a:r>
                <a:rPr lang="en-US" altLang="ja-JP" sz="1400" dirty="0" smtClean="0">
                  <a:solidFill>
                    <a:srgbClr val="FFFFFF"/>
                  </a:solidFill>
                </a:rPr>
                <a:t>Underground Research Facility</a:t>
              </a:r>
            </a:p>
            <a:p>
              <a:pPr algn="l">
                <a:buNone/>
              </a:pPr>
              <a:r>
                <a:rPr lang="en-US" altLang="ja-JP" sz="1400" dirty="0" smtClean="0">
                  <a:solidFill>
                    <a:srgbClr val="FFFFFF"/>
                  </a:solidFill>
                </a:rPr>
                <a:t>  Neutrino :               SK, Kamland</a:t>
              </a:r>
              <a:endParaRPr lang="en-US" altLang="ja-JP" sz="1400" dirty="0">
                <a:solidFill>
                  <a:srgbClr val="FFFFFF"/>
                </a:solidFill>
              </a:endParaRPr>
            </a:p>
            <a:p>
              <a:pPr algn="l">
                <a:buNone/>
              </a:pPr>
              <a:r>
                <a:rPr lang="en-US" altLang="ja-JP" sz="1400" dirty="0" smtClean="0">
                  <a:solidFill>
                    <a:srgbClr val="FFFFFF"/>
                  </a:solidFill>
                </a:rPr>
                <a:t>  Dark matter :          XMASS</a:t>
              </a:r>
            </a:p>
            <a:p>
              <a:pPr algn="l">
                <a:buNone/>
              </a:pPr>
              <a:r>
                <a:rPr lang="en-US" altLang="ja-JP" sz="1400" dirty="0" smtClean="0">
                  <a:solidFill>
                    <a:srgbClr val="FFFFFF"/>
                  </a:solidFill>
                </a:rPr>
                <a:t>  Gravitational Wave : CLIO, </a:t>
              </a:r>
              <a:r>
                <a:rPr lang="en-US" altLang="ja-JP" sz="1400" dirty="0" smtClean="0">
                  <a:solidFill>
                    <a:srgbClr val="99FF99"/>
                  </a:solidFill>
                </a:rPr>
                <a:t>KAGRA</a:t>
              </a:r>
            </a:p>
            <a:p>
              <a:pPr algn="l">
                <a:buNone/>
              </a:pPr>
              <a:r>
                <a:rPr lang="en-US" altLang="ja-JP" sz="1400" dirty="0" smtClean="0">
                  <a:solidFill>
                    <a:srgbClr val="FFFFFF"/>
                  </a:solidFill>
                </a:rPr>
                <a:t>  Geophysics :            Strain meter</a:t>
              </a:r>
            </a:p>
          </p:txBody>
        </p:sp>
        <p:sp>
          <p:nvSpPr>
            <p:cNvPr id="16" name="円/楕円 15"/>
            <p:cNvSpPr/>
            <p:nvPr/>
          </p:nvSpPr>
          <p:spPr bwMode="auto">
            <a:xfrm>
              <a:off x="1184594" y="4299452"/>
              <a:ext cx="227612" cy="232468"/>
            </a:xfrm>
            <a:prstGeom prst="ellipse">
              <a:avLst/>
            </a:prstGeom>
            <a:solidFill>
              <a:srgbClr val="9966FF">
                <a:alpha val="9804"/>
              </a:srgbClr>
            </a:solidFill>
            <a:ln w="63500" cap="flat" cmpd="sng" algn="ctr">
              <a:solidFill>
                <a:srgbClr val="99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cxnSp>
          <p:nvCxnSpPr>
            <p:cNvPr id="18" name="直線コネクタ 17"/>
            <p:cNvCxnSpPr>
              <a:stCxn id="16" idx="6"/>
            </p:cNvCxnSpPr>
            <p:nvPr/>
          </p:nvCxnSpPr>
          <p:spPr bwMode="auto">
            <a:xfrm flipV="1">
              <a:off x="1412206" y="3658848"/>
              <a:ext cx="2655739" cy="756838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63500" cap="flat" cmpd="sng" algn="ctr">
              <a:solidFill>
                <a:srgbClr val="99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9" name="Rectangle 37"/>
          <p:cNvSpPr>
            <a:spLocks noChangeArrowheads="1"/>
          </p:cNvSpPr>
          <p:nvPr/>
        </p:nvSpPr>
        <p:spPr bwMode="auto">
          <a:xfrm>
            <a:off x="1475657" y="4489956"/>
            <a:ext cx="123235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400" dirty="0" smtClean="0">
                <a:solidFill>
                  <a:srgbClr val="FFFFFF"/>
                </a:solidFill>
              </a:rPr>
              <a:t>富山から</a:t>
            </a:r>
            <a:endParaRPr lang="en-US" altLang="ja-JP" sz="1400" dirty="0" smtClean="0">
              <a:solidFill>
                <a:srgbClr val="FFFFFF"/>
              </a:solidFill>
            </a:endParaRPr>
          </a:p>
          <a:p>
            <a:pPr algn="l">
              <a:buNone/>
            </a:pPr>
            <a:r>
              <a:rPr lang="ja-JP" altLang="en-US" sz="1400" dirty="0">
                <a:solidFill>
                  <a:srgbClr val="FFFFFF"/>
                </a:solidFill>
              </a:rPr>
              <a:t>車</a:t>
            </a:r>
            <a:r>
              <a:rPr lang="ja-JP" altLang="en-US" sz="1400" dirty="0" smtClean="0">
                <a:solidFill>
                  <a:srgbClr val="FFFFFF"/>
                </a:solidFill>
              </a:rPr>
              <a:t>で約</a:t>
            </a:r>
            <a:r>
              <a:rPr lang="en-US" altLang="ja-JP" sz="1400" dirty="0" smtClean="0">
                <a:solidFill>
                  <a:srgbClr val="FFFFFF"/>
                </a:solidFill>
              </a:rPr>
              <a:t>1</a:t>
            </a:r>
            <a:r>
              <a:rPr lang="ja-JP" altLang="en-US" sz="1400" dirty="0" smtClean="0">
                <a:solidFill>
                  <a:srgbClr val="FFFFFF"/>
                </a:solidFill>
              </a:rPr>
              <a:t>時間</a:t>
            </a:r>
            <a:endParaRPr lang="en-US" altLang="ja-JP" sz="1400" dirty="0" smtClean="0">
              <a:solidFill>
                <a:srgbClr val="FFFFFF"/>
              </a:solidFill>
            </a:endParaRPr>
          </a:p>
        </p:txBody>
      </p:sp>
      <p:sp>
        <p:nvSpPr>
          <p:cNvPr id="26" name="Rectangle 37"/>
          <p:cNvSpPr>
            <a:spLocks noChangeArrowheads="1"/>
          </p:cNvSpPr>
          <p:nvPr/>
        </p:nvSpPr>
        <p:spPr bwMode="auto">
          <a:xfrm>
            <a:off x="324547" y="6225772"/>
            <a:ext cx="174228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100" dirty="0" smtClean="0">
                <a:solidFill>
                  <a:srgbClr val="FFFFFF"/>
                </a:solidFill>
              </a:rPr>
              <a:t>Map by Google</a:t>
            </a:r>
          </a:p>
        </p:txBody>
      </p:sp>
      <p:sp>
        <p:nvSpPr>
          <p:cNvPr id="21" name="Rectangle 30"/>
          <p:cNvSpPr>
            <a:spLocks noChangeArrowheads="1"/>
          </p:cNvSpPr>
          <p:nvPr/>
        </p:nvSpPr>
        <p:spPr bwMode="auto">
          <a:xfrm>
            <a:off x="7020270" y="6169620"/>
            <a:ext cx="1728192" cy="25918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kumimoji="0" lang="ja-JP" altLang="en-US" sz="12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イラスト</a:t>
            </a:r>
            <a:r>
              <a:rPr kumimoji="0" lang="en-US" altLang="ja-JP" sz="12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: </a:t>
            </a:r>
            <a:r>
              <a:rPr kumimoji="0" lang="ja-JP" altLang="en-US" sz="12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三代木 伸二</a:t>
            </a:r>
            <a:endParaRPr kumimoji="0" lang="ja-JP" altLang="en-US" sz="1200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316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89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96" y="3139251"/>
            <a:ext cx="4441992" cy="3242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正方形/長方形 1"/>
          <p:cNvSpPr/>
          <p:nvPr/>
        </p:nvSpPr>
        <p:spPr bwMode="auto">
          <a:xfrm>
            <a:off x="3131840" y="3139251"/>
            <a:ext cx="1872208" cy="505773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974853" name="Picture 5" descr="https://photos-4.dropbox.com/t/0/AABCSQ-qG6xLk95Qbs5gtaZwvrT8NDVEpwL6wpHSnzrx2Q/10/7074816/jpeg/32x32/2/1355400000/0/2/P1010561.jpg/0v8cLO8IWBMSGl_se71WaIy-hTTTh8bt-tlrYiVCG-4%2Cfj64X2y3cPCn-bW8NEXBtmAPgbyo48P7unVQ31AIZ_Q?size=1024x76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052736"/>
            <a:ext cx="2666688" cy="2000016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タイトル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掘削工事の現状</a:t>
            </a:r>
            <a:endParaRPr kumimoji="1" lang="ja-JP" altLang="en-US" dirty="0"/>
          </a:p>
        </p:txBody>
      </p:sp>
      <p:sp>
        <p:nvSpPr>
          <p:cNvPr id="33" name="フッター プレースホルダー 3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dirty="0" smtClean="0"/>
              <a:t>「受験サプリ」 講義 </a:t>
            </a:r>
            <a:r>
              <a:rPr lang="en-US" altLang="ja-JP" dirty="0" smtClean="0"/>
              <a:t>(2014</a:t>
            </a:r>
            <a:r>
              <a:rPr lang="ja-JP" altLang="en-US" dirty="0" smtClean="0"/>
              <a:t>年</a:t>
            </a:r>
            <a:r>
              <a:rPr lang="en-US" altLang="ja-JP" dirty="0" smtClean="0"/>
              <a:t>4</a:t>
            </a:r>
            <a:r>
              <a:rPr lang="ja-JP" altLang="en-US" dirty="0" smtClean="0"/>
              <a:t>月</a:t>
            </a:r>
            <a:r>
              <a:rPr lang="en-US" altLang="ja-JP" dirty="0" smtClean="0"/>
              <a:t>8</a:t>
            </a:r>
            <a:r>
              <a:rPr lang="ja-JP" altLang="en-US" dirty="0" smtClean="0"/>
              <a:t>日</a:t>
            </a:r>
            <a:r>
              <a:rPr lang="en-US" altLang="ja-JP" dirty="0" smtClean="0"/>
              <a:t>, </a:t>
            </a:r>
            <a:r>
              <a:rPr lang="ja-JP" altLang="en-US" dirty="0" smtClean="0"/>
              <a:t>東京大学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351150" y="1484784"/>
            <a:ext cx="1556554" cy="785572"/>
          </a:xfrm>
          <a:prstGeom prst="rect">
            <a:avLst/>
          </a:prstGeom>
        </p:spPr>
        <p:txBody>
          <a:bodyPr/>
          <a:lstStyle/>
          <a:p>
            <a:pPr marL="193675" lvl="0" indent="-193675" algn="l" eaLnBrk="0" hangingPunct="0">
              <a:lnSpc>
                <a:spcPct val="120000"/>
              </a:lnSpc>
              <a:buSzPct val="70000"/>
              <a:buNone/>
              <a:defRPr/>
            </a:pPr>
            <a:r>
              <a:rPr lang="ja-JP" altLang="en-US" sz="2000" kern="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茂住口：</a:t>
            </a:r>
            <a:r>
              <a:rPr lang="en-US" altLang="ja-JP" sz="2000" kern="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</a:p>
          <a:p>
            <a:pPr marL="193675" lvl="0" indent="-193675" algn="l" eaLnBrk="0" hangingPunct="0">
              <a:lnSpc>
                <a:spcPct val="120000"/>
              </a:lnSpc>
              <a:buSzPct val="70000"/>
              <a:buNone/>
              <a:defRPr/>
            </a:pPr>
            <a:r>
              <a:rPr lang="en-US" altLang="ja-JP" sz="2000" kern="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Y</a:t>
            </a:r>
            <a:r>
              <a:rPr lang="ja-JP" altLang="en-US" sz="2000" kern="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腕トンネル</a:t>
            </a:r>
            <a:endParaRPr lang="en-US" altLang="ja-JP" sz="2000" kern="0" dirty="0" smtClean="0"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None/>
              <a:tabLst/>
              <a:defRPr/>
            </a:pPr>
            <a:endParaRPr kumimoji="1" lang="en-US" altLang="ja-JP" sz="2000" i="0" u="none" strike="noStrike" kern="0" cap="none" spc="0" normalizeH="0" baseline="0" noProof="0" dirty="0" smtClean="0">
              <a:ln>
                <a:noFill/>
              </a:ln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5724128" y="836712"/>
            <a:ext cx="3024336" cy="468052"/>
          </a:xfrm>
          <a:prstGeom prst="rect">
            <a:avLst/>
          </a:prstGeom>
        </p:spPr>
        <p:txBody>
          <a:bodyPr/>
          <a:lstStyle/>
          <a:p>
            <a:pPr marL="193675" lvl="0" indent="-193675" algn="l" eaLnBrk="0" hangingPunct="0">
              <a:lnSpc>
                <a:spcPct val="120000"/>
              </a:lnSpc>
              <a:buSzPct val="70000"/>
              <a:buNone/>
              <a:defRPr/>
            </a:pPr>
            <a:r>
              <a:rPr lang="ja-JP" altLang="en-US" sz="2000" kern="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</a:t>
            </a:r>
            <a:r>
              <a:rPr lang="ja-JP" altLang="en-US" sz="2000" kern="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跡</a:t>
            </a:r>
            <a:r>
              <a:rPr lang="ja-JP" altLang="en-US" sz="2000" kern="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津口：</a:t>
            </a:r>
            <a:r>
              <a:rPr kumimoji="1" lang="ja-JP" altLang="en-US" sz="2000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</a:rPr>
              <a:t>センタールーム</a:t>
            </a:r>
            <a:endParaRPr kumimoji="1" lang="en-US" altLang="ja-JP" sz="2000" i="0" u="none" strike="noStrike" kern="0" cap="none" spc="0" normalizeH="0" baseline="0" noProof="0" dirty="0" smtClean="0">
              <a:ln>
                <a:noFill/>
              </a:ln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</a:endParaRPr>
          </a:p>
        </p:txBody>
      </p:sp>
      <p:pic>
        <p:nvPicPr>
          <p:cNvPr id="974850" name="Picture 2" descr="http://tokoku-archives.org/kagra/blog/wp-content/uploads/20121202_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930292"/>
            <a:ext cx="3240360" cy="2430270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4852" name="Picture 4" descr="http://tokoku-archives.org/kagra/blog/wp-content/uploads/20121202_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58770"/>
            <a:ext cx="3240360" cy="2430270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直線矢印コネクタ 16"/>
          <p:cNvCxnSpPr>
            <a:endCxn id="4" idx="1"/>
          </p:cNvCxnSpPr>
          <p:nvPr/>
        </p:nvCxnSpPr>
        <p:spPr bwMode="auto">
          <a:xfrm flipH="1" flipV="1">
            <a:off x="4159372" y="5558075"/>
            <a:ext cx="1410934" cy="599150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9050" cap="flat" cmpd="sng" algn="ctr">
            <a:solidFill>
              <a:srgbClr val="33CC33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1" name="直線矢印コネクタ 20"/>
          <p:cNvCxnSpPr>
            <a:endCxn id="25" idx="1"/>
          </p:cNvCxnSpPr>
          <p:nvPr/>
        </p:nvCxnSpPr>
        <p:spPr bwMode="auto">
          <a:xfrm flipH="1">
            <a:off x="4428658" y="3789040"/>
            <a:ext cx="852875" cy="1639105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9050" cap="flat" cmpd="sng" algn="ctr">
            <a:solidFill>
              <a:srgbClr val="33CC33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4" name="右矢印 3"/>
          <p:cNvSpPr/>
          <p:nvPr/>
        </p:nvSpPr>
        <p:spPr bwMode="auto">
          <a:xfrm rot="13365979">
            <a:off x="3972065" y="5421727"/>
            <a:ext cx="216024" cy="126014"/>
          </a:xfrm>
          <a:prstGeom prst="rightArrow">
            <a:avLst/>
          </a:prstGeom>
          <a:solidFill>
            <a:srgbClr val="CCFFCC">
              <a:alpha val="30000"/>
            </a:srgbClr>
          </a:solidFill>
          <a:ln w="19050">
            <a:solidFill>
              <a:srgbClr val="33CC33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endParaRPr kumimoji="1" lang="ja-JP" alt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25" name="右矢印 24"/>
          <p:cNvSpPr/>
          <p:nvPr/>
        </p:nvSpPr>
        <p:spPr bwMode="auto">
          <a:xfrm rot="10800000">
            <a:off x="4212634" y="5365138"/>
            <a:ext cx="216024" cy="126014"/>
          </a:xfrm>
          <a:prstGeom prst="rightArrow">
            <a:avLst/>
          </a:prstGeom>
          <a:solidFill>
            <a:srgbClr val="CCFFCC">
              <a:alpha val="30000"/>
            </a:srgbClr>
          </a:solidFill>
          <a:ln w="19050">
            <a:solidFill>
              <a:srgbClr val="33CC33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endParaRPr kumimoji="1" lang="ja-JP" alt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28" name="右矢印 27"/>
          <p:cNvSpPr/>
          <p:nvPr/>
        </p:nvSpPr>
        <p:spPr bwMode="auto">
          <a:xfrm>
            <a:off x="2065090" y="5365139"/>
            <a:ext cx="216024" cy="126014"/>
          </a:xfrm>
          <a:prstGeom prst="rightArrow">
            <a:avLst/>
          </a:prstGeom>
          <a:solidFill>
            <a:srgbClr val="CCFFCC">
              <a:alpha val="30000"/>
            </a:srgbClr>
          </a:solidFill>
          <a:ln w="19050">
            <a:solidFill>
              <a:srgbClr val="33CC33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endParaRPr kumimoji="1" lang="ja-JP" alt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cxnSp>
        <p:nvCxnSpPr>
          <p:cNvPr id="30" name="直線矢印コネクタ 29"/>
          <p:cNvCxnSpPr/>
          <p:nvPr/>
        </p:nvCxnSpPr>
        <p:spPr bwMode="auto">
          <a:xfrm flipH="1">
            <a:off x="2069052" y="4351027"/>
            <a:ext cx="54676" cy="980940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9050" cap="flat" cmpd="sng" algn="ctr">
            <a:solidFill>
              <a:srgbClr val="33CC33"/>
            </a:solidFill>
            <a:prstDash val="solid"/>
            <a:round/>
            <a:headEnd type="none" w="med" len="med"/>
            <a:tailEnd type="none"/>
          </a:ln>
          <a:effectLst/>
        </p:spPr>
      </p:cxnSp>
      <p:pic>
        <p:nvPicPr>
          <p:cNvPr id="974854" name="Picture 6" descr="https://photos-6.dropbox.com/t/0/AAA6_DPDWQYXsV_3oB7HYqM6__qjm_2HcRJOeR6LfLCRsQ/10/7074816/jpeg/32x32/2/1355400000/0/2/P1010496.jpg/WmsR33r6VJaTzvcCrtctVxg1Wub3nJwVhAYflmh2gcc?size=1024x76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051" y="955912"/>
            <a:ext cx="2795787" cy="2096840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0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41" y="3096737"/>
            <a:ext cx="2870907" cy="162840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626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universe_mod_cut_crop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35242"/>
          <a:stretch>
            <a:fillRect/>
          </a:stretch>
        </p:blipFill>
        <p:spPr>
          <a:xfrm>
            <a:off x="4786314" y="3375033"/>
            <a:ext cx="3500462" cy="3215497"/>
          </a:xfrm>
          <a:prstGeom prst="rect">
            <a:avLst/>
          </a:prstGeom>
        </p:spPr>
      </p:pic>
      <p:sp>
        <p:nvSpPr>
          <p:cNvPr id="1070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KAGRA </a:t>
            </a:r>
            <a:r>
              <a:rPr lang="ja-JP" altLang="en-US" dirty="0" smtClean="0"/>
              <a:t>と</a:t>
            </a:r>
            <a:r>
              <a:rPr lang="en-US" altLang="ja-JP" dirty="0" smtClean="0"/>
              <a:t> DECIGO</a:t>
            </a:r>
            <a:endParaRPr lang="ja-JP" altLang="en-US" dirty="0"/>
          </a:p>
        </p:txBody>
      </p:sp>
      <p:sp>
        <p:nvSpPr>
          <p:cNvPr id="1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dirty="0" smtClean="0"/>
              <a:t>「受験サプリ」 講義 </a:t>
            </a:r>
            <a:r>
              <a:rPr lang="en-US" altLang="ja-JP" dirty="0" smtClean="0"/>
              <a:t>(2014</a:t>
            </a:r>
            <a:r>
              <a:rPr lang="ja-JP" altLang="en-US" dirty="0" smtClean="0"/>
              <a:t>年</a:t>
            </a:r>
            <a:r>
              <a:rPr lang="en-US" altLang="ja-JP" dirty="0" smtClean="0"/>
              <a:t>4</a:t>
            </a:r>
            <a:r>
              <a:rPr lang="ja-JP" altLang="en-US" dirty="0" smtClean="0"/>
              <a:t>月</a:t>
            </a:r>
            <a:r>
              <a:rPr lang="en-US" altLang="ja-JP" dirty="0" smtClean="0"/>
              <a:t>8</a:t>
            </a:r>
            <a:r>
              <a:rPr lang="ja-JP" altLang="en-US" dirty="0" smtClean="0"/>
              <a:t>日</a:t>
            </a:r>
            <a:r>
              <a:rPr lang="en-US" altLang="ja-JP" dirty="0" smtClean="0"/>
              <a:t>, </a:t>
            </a:r>
            <a:r>
              <a:rPr lang="ja-JP" altLang="en-US" dirty="0" smtClean="0"/>
              <a:t>東京大学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1070086" name="Rectangle 6"/>
          <p:cNvSpPr>
            <a:spLocks noChangeArrowheads="1"/>
          </p:cNvSpPr>
          <p:nvPr/>
        </p:nvSpPr>
        <p:spPr bwMode="auto">
          <a:xfrm>
            <a:off x="642910" y="888517"/>
            <a:ext cx="4279904" cy="116371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99FF99"/>
                </a:solidFill>
                <a:latin typeface="Tahoma" pitchFamily="34" charset="0"/>
              </a:rPr>
              <a:t>KAGRA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(~2017)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2000" dirty="0" smtClean="0">
                <a:solidFill>
                  <a:srgbClr val="EAEAEA"/>
                </a:solidFill>
              </a:rPr>
              <a:t>地上重力波望遠鏡</a:t>
            </a:r>
            <a:endParaRPr lang="en-US" altLang="ja-JP" sz="2000" dirty="0" smtClean="0">
              <a:solidFill>
                <a:srgbClr val="EAEAEA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EAEAEA"/>
                </a:solidFill>
              </a:rPr>
              <a:t>      </a:t>
            </a: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CCFFCC"/>
                </a:solidFill>
                <a:sym typeface="Wingdings" pitchFamily="2" charset="2"/>
              </a:rPr>
              <a:t>高周波数</a:t>
            </a: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 </a:t>
            </a:r>
            <a:r>
              <a:rPr lang="ja-JP" altLang="en-US" sz="2000" dirty="0" smtClean="0">
                <a:solidFill>
                  <a:srgbClr val="EAEAEA"/>
                </a:solidFill>
                <a:sym typeface="Wingdings" pitchFamily="2" charset="2"/>
              </a:rPr>
              <a:t>の重力波イベント</a:t>
            </a:r>
            <a:endParaRPr lang="ja-JP" altLang="en-US" sz="2000" dirty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70088" name="Rectangle 8"/>
          <p:cNvSpPr>
            <a:spLocks noChangeArrowheads="1"/>
          </p:cNvSpPr>
          <p:nvPr/>
        </p:nvSpPr>
        <p:spPr bwMode="auto">
          <a:xfrm>
            <a:off x="1071538" y="2095543"/>
            <a:ext cx="3643338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CCFFCC"/>
                </a:solidFill>
              </a:rPr>
              <a:t>目標</a:t>
            </a:r>
            <a:r>
              <a:rPr lang="en-US" altLang="ja-JP" sz="2000" dirty="0" smtClean="0">
                <a:solidFill>
                  <a:srgbClr val="CCFFCC"/>
                </a:solidFill>
                <a:latin typeface="Tahoma" pitchFamily="34" charset="0"/>
              </a:rPr>
              <a:t>: </a:t>
            </a:r>
            <a:r>
              <a:rPr lang="ja-JP" altLang="en-US" sz="2000" dirty="0" smtClean="0">
                <a:solidFill>
                  <a:srgbClr val="CCFFCC"/>
                </a:solidFill>
                <a:latin typeface="Tahoma" pitchFamily="34" charset="0"/>
              </a:rPr>
              <a:t>重力波の検出</a:t>
            </a:r>
            <a:r>
              <a:rPr lang="en-US" altLang="ja-JP" sz="2000" dirty="0" smtClean="0">
                <a:solidFill>
                  <a:srgbClr val="CCFFCC"/>
                </a:solidFill>
                <a:latin typeface="Tahoma" pitchFamily="34" charset="0"/>
              </a:rPr>
              <a:t>, </a:t>
            </a:r>
            <a:r>
              <a:rPr lang="ja-JP" altLang="en-US" sz="2000" dirty="0" smtClean="0">
                <a:solidFill>
                  <a:srgbClr val="CCFFCC"/>
                </a:solidFill>
                <a:latin typeface="Tahoma" pitchFamily="34" charset="0"/>
              </a:rPr>
              <a:t>天文学</a:t>
            </a:r>
            <a:endParaRPr lang="ja-JP" altLang="en-US" sz="2000" dirty="0">
              <a:solidFill>
                <a:srgbClr val="CCFFCC"/>
              </a:solidFill>
              <a:latin typeface="Tahoma" pitchFamily="34" charset="0"/>
            </a:endParaRPr>
          </a:p>
        </p:txBody>
      </p:sp>
      <p:pic>
        <p:nvPicPr>
          <p:cNvPr id="107008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724916"/>
            <a:ext cx="4357718" cy="347268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grpSp>
        <p:nvGrpSpPr>
          <p:cNvPr id="2" name="グループ化 12"/>
          <p:cNvGrpSpPr/>
          <p:nvPr/>
        </p:nvGrpSpPr>
        <p:grpSpPr>
          <a:xfrm rot="15785392">
            <a:off x="6398017" y="2647809"/>
            <a:ext cx="2234040" cy="2348200"/>
            <a:chOff x="9501222" y="714356"/>
            <a:chExt cx="5338763" cy="4864101"/>
          </a:xfrm>
        </p:grpSpPr>
        <p:sp>
          <p:nvSpPr>
            <p:cNvPr id="15" name="Oval 137"/>
            <p:cNvSpPr>
              <a:spLocks noChangeArrowheads="1"/>
            </p:cNvSpPr>
            <p:nvPr/>
          </p:nvSpPr>
          <p:spPr bwMode="auto">
            <a:xfrm>
              <a:off x="9501222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6" name="Oval 209"/>
            <p:cNvSpPr>
              <a:spLocks noChangeArrowheads="1"/>
            </p:cNvSpPr>
            <p:nvPr/>
          </p:nvSpPr>
          <p:spPr bwMode="auto">
            <a:xfrm>
              <a:off x="11264935" y="714356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20" name="Oval 210"/>
            <p:cNvSpPr>
              <a:spLocks noChangeArrowheads="1"/>
            </p:cNvSpPr>
            <p:nvPr/>
          </p:nvSpPr>
          <p:spPr bwMode="auto">
            <a:xfrm>
              <a:off x="13034997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21" name="Freeform 5"/>
            <p:cNvSpPr>
              <a:spLocks/>
            </p:cNvSpPr>
            <p:nvPr/>
          </p:nvSpPr>
          <p:spPr bwMode="auto">
            <a:xfrm rot="14397729">
              <a:off x="11963435" y="324483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22" name="Freeform 6"/>
            <p:cNvSpPr>
              <a:spLocks/>
            </p:cNvSpPr>
            <p:nvPr/>
          </p:nvSpPr>
          <p:spPr bwMode="auto">
            <a:xfrm rot="14397729" flipV="1">
              <a:off x="12095197" y="317180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23" name="Freeform 7"/>
            <p:cNvSpPr>
              <a:spLocks/>
            </p:cNvSpPr>
            <p:nvPr/>
          </p:nvSpPr>
          <p:spPr bwMode="auto">
            <a:xfrm rot="14397729">
              <a:off x="12047572" y="3024168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24" name="Rectangle 8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25" name="Rectangle 9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26" name="Rectangle 10"/>
            <p:cNvSpPr>
              <a:spLocks noChangeArrowheads="1"/>
            </p:cNvSpPr>
            <p:nvPr/>
          </p:nvSpPr>
          <p:spPr bwMode="auto">
            <a:xfrm rot="10780961">
              <a:off x="12138060" y="14192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27" name="Line 11"/>
            <p:cNvSpPr>
              <a:spLocks noChangeShapeType="1"/>
            </p:cNvSpPr>
            <p:nvPr/>
          </p:nvSpPr>
          <p:spPr bwMode="auto">
            <a:xfrm rot="7209001" flipV="1">
              <a:off x="11468135" y="1622406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28" name="Rectangle 12"/>
            <p:cNvSpPr>
              <a:spLocks noChangeArrowheads="1"/>
            </p:cNvSpPr>
            <p:nvPr/>
          </p:nvSpPr>
          <p:spPr bwMode="auto">
            <a:xfrm rot="7209001">
              <a:off x="12274585" y="1050906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29" name="Freeform 13"/>
            <p:cNvSpPr>
              <a:spLocks/>
            </p:cNvSpPr>
            <p:nvPr/>
          </p:nvSpPr>
          <p:spPr bwMode="auto">
            <a:xfrm rot="7209001">
              <a:off x="11934860" y="188593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30" name="Line 14"/>
            <p:cNvSpPr>
              <a:spLocks noChangeShapeType="1"/>
            </p:cNvSpPr>
            <p:nvPr/>
          </p:nvSpPr>
          <p:spPr bwMode="auto">
            <a:xfrm rot="7209001">
              <a:off x="11993597" y="19891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31" name="Line 15"/>
            <p:cNvSpPr>
              <a:spLocks noChangeShapeType="1"/>
            </p:cNvSpPr>
            <p:nvPr/>
          </p:nvSpPr>
          <p:spPr bwMode="auto">
            <a:xfrm rot="7209001">
              <a:off x="11880885" y="1928794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 rot="7209001">
              <a:off x="11449039" y="2208261"/>
              <a:ext cx="600087" cy="495300"/>
              <a:chOff x="4785" y="11039"/>
              <a:chExt cx="829" cy="688"/>
            </a:xfrm>
          </p:grpSpPr>
          <p:sp>
            <p:nvSpPr>
              <p:cNvPr id="219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220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221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222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223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</p:grpSp>
        <p:sp>
          <p:nvSpPr>
            <p:cNvPr id="33" name="Freeform 22"/>
            <p:cNvSpPr>
              <a:spLocks/>
            </p:cNvSpPr>
            <p:nvPr/>
          </p:nvSpPr>
          <p:spPr bwMode="auto">
            <a:xfrm rot="9872463">
              <a:off x="11779285" y="19891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34" name="Freeform 23"/>
            <p:cNvSpPr>
              <a:spLocks/>
            </p:cNvSpPr>
            <p:nvPr/>
          </p:nvSpPr>
          <p:spPr bwMode="auto">
            <a:xfrm rot="7209001">
              <a:off x="11658635" y="1998643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35" name="Arc 24"/>
            <p:cNvSpPr>
              <a:spLocks/>
            </p:cNvSpPr>
            <p:nvPr/>
          </p:nvSpPr>
          <p:spPr bwMode="auto">
            <a:xfrm rot="14146499">
              <a:off x="11965022" y="18779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36" name="Arc 25"/>
            <p:cNvSpPr>
              <a:spLocks/>
            </p:cNvSpPr>
            <p:nvPr/>
          </p:nvSpPr>
          <p:spPr bwMode="auto">
            <a:xfrm rot="271502" flipV="1">
              <a:off x="11680860" y="1716069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grpSp>
          <p:nvGrpSpPr>
            <p:cNvPr id="4" name="Group 26"/>
            <p:cNvGrpSpPr>
              <a:grpSpLocks/>
            </p:cNvGrpSpPr>
            <p:nvPr/>
          </p:nvGrpSpPr>
          <p:grpSpPr bwMode="auto">
            <a:xfrm rot="7209001">
              <a:off x="11403003" y="2178095"/>
              <a:ext cx="600087" cy="500063"/>
              <a:chOff x="4785" y="11039"/>
              <a:chExt cx="829" cy="688"/>
            </a:xfrm>
          </p:grpSpPr>
          <p:sp>
            <p:nvSpPr>
              <p:cNvPr id="214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215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216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217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218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</p:grpSp>
        <p:sp>
          <p:nvSpPr>
            <p:cNvPr id="38" name="Arc 32"/>
            <p:cNvSpPr>
              <a:spLocks/>
            </p:cNvSpPr>
            <p:nvPr/>
          </p:nvSpPr>
          <p:spPr bwMode="auto">
            <a:xfrm rot="9872463" flipH="1" flipV="1">
              <a:off x="11677685" y="198594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39" name="Arc 33"/>
            <p:cNvSpPr>
              <a:spLocks/>
            </p:cNvSpPr>
            <p:nvPr/>
          </p:nvSpPr>
          <p:spPr bwMode="auto">
            <a:xfrm rot="9872463">
              <a:off x="11750710" y="18478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40" name="Arc 34"/>
            <p:cNvSpPr>
              <a:spLocks/>
            </p:cNvSpPr>
            <p:nvPr/>
          </p:nvSpPr>
          <p:spPr bwMode="auto">
            <a:xfrm rot="9872463">
              <a:off x="11934860" y="182878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41" name="Arc 35"/>
            <p:cNvSpPr>
              <a:spLocks/>
            </p:cNvSpPr>
            <p:nvPr/>
          </p:nvSpPr>
          <p:spPr bwMode="auto">
            <a:xfrm rot="9872463" flipH="1" flipV="1">
              <a:off x="11868185" y="19462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42" name="Line 36"/>
            <p:cNvSpPr>
              <a:spLocks noChangeShapeType="1"/>
            </p:cNvSpPr>
            <p:nvPr/>
          </p:nvSpPr>
          <p:spPr bwMode="auto">
            <a:xfrm rot="9016332" flipV="1">
              <a:off x="12363485" y="155255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43" name="Freeform 37"/>
            <p:cNvSpPr>
              <a:spLocks/>
            </p:cNvSpPr>
            <p:nvPr/>
          </p:nvSpPr>
          <p:spPr bwMode="auto">
            <a:xfrm rot="3616332">
              <a:off x="12339672" y="1885931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44" name="Line 38"/>
            <p:cNvSpPr>
              <a:spLocks noChangeShapeType="1"/>
            </p:cNvSpPr>
            <p:nvPr/>
          </p:nvSpPr>
          <p:spPr bwMode="auto">
            <a:xfrm rot="3616332">
              <a:off x="12401585" y="19256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45" name="Line 39"/>
            <p:cNvSpPr>
              <a:spLocks noChangeShapeType="1"/>
            </p:cNvSpPr>
            <p:nvPr/>
          </p:nvSpPr>
          <p:spPr bwMode="auto">
            <a:xfrm rot="3616332">
              <a:off x="12290460" y="1993881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46" name="Freeform 40"/>
            <p:cNvSpPr>
              <a:spLocks/>
            </p:cNvSpPr>
            <p:nvPr/>
          </p:nvSpPr>
          <p:spPr bwMode="auto">
            <a:xfrm rot="3616332">
              <a:off x="12463497" y="2066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47" name="Line 41"/>
            <p:cNvSpPr>
              <a:spLocks noChangeShapeType="1"/>
            </p:cNvSpPr>
            <p:nvPr/>
          </p:nvSpPr>
          <p:spPr bwMode="auto">
            <a:xfrm rot="3616332">
              <a:off x="12504772" y="197959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48" name="Line 42"/>
            <p:cNvSpPr>
              <a:spLocks noChangeShapeType="1"/>
            </p:cNvSpPr>
            <p:nvPr/>
          </p:nvSpPr>
          <p:spPr bwMode="auto">
            <a:xfrm rot="3616332">
              <a:off x="12617485" y="2155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49" name="Line 43"/>
            <p:cNvSpPr>
              <a:spLocks noChangeShapeType="1"/>
            </p:cNvSpPr>
            <p:nvPr/>
          </p:nvSpPr>
          <p:spPr bwMode="auto">
            <a:xfrm rot="3616332">
              <a:off x="12290460" y="23431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50" name="Arc 44"/>
            <p:cNvSpPr>
              <a:spLocks/>
            </p:cNvSpPr>
            <p:nvPr/>
          </p:nvSpPr>
          <p:spPr bwMode="auto">
            <a:xfrm rot="17144832">
              <a:off x="12422222" y="221295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51" name="Freeform 45"/>
            <p:cNvSpPr>
              <a:spLocks/>
            </p:cNvSpPr>
            <p:nvPr/>
          </p:nvSpPr>
          <p:spPr bwMode="auto">
            <a:xfrm rot="6279794">
              <a:off x="12350785" y="1995468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52" name="Freeform 46"/>
            <p:cNvSpPr>
              <a:spLocks/>
            </p:cNvSpPr>
            <p:nvPr/>
          </p:nvSpPr>
          <p:spPr bwMode="auto">
            <a:xfrm rot="3616332">
              <a:off x="12242835" y="2000231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53" name="Arc 47"/>
            <p:cNvSpPr>
              <a:spLocks/>
            </p:cNvSpPr>
            <p:nvPr/>
          </p:nvSpPr>
          <p:spPr bwMode="auto">
            <a:xfrm rot="10553830">
              <a:off x="12380947" y="171606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54" name="Arc 48"/>
            <p:cNvSpPr>
              <a:spLocks/>
            </p:cNvSpPr>
            <p:nvPr/>
          </p:nvSpPr>
          <p:spPr bwMode="auto">
            <a:xfrm rot="18278834" flipV="1">
              <a:off x="12096785" y="188275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grpSp>
          <p:nvGrpSpPr>
            <p:cNvPr id="5" name="Group 49"/>
            <p:cNvGrpSpPr>
              <a:grpSpLocks/>
            </p:cNvGrpSpPr>
            <p:nvPr/>
          </p:nvGrpSpPr>
          <p:grpSpPr bwMode="auto">
            <a:xfrm rot="3616332">
              <a:off x="12330179" y="2190798"/>
              <a:ext cx="600087" cy="503238"/>
              <a:chOff x="4785" y="11039"/>
              <a:chExt cx="829" cy="688"/>
            </a:xfrm>
          </p:grpSpPr>
          <p:sp>
            <p:nvSpPr>
              <p:cNvPr id="209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210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211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212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213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</p:grpSp>
        <p:sp>
          <p:nvSpPr>
            <p:cNvPr id="56" name="Arc 55"/>
            <p:cNvSpPr>
              <a:spLocks/>
            </p:cNvSpPr>
            <p:nvPr/>
          </p:nvSpPr>
          <p:spPr bwMode="auto">
            <a:xfrm rot="6279794" flipH="1" flipV="1">
              <a:off x="12323797" y="1989118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57" name="Arc 56"/>
            <p:cNvSpPr>
              <a:spLocks/>
            </p:cNvSpPr>
            <p:nvPr/>
          </p:nvSpPr>
          <p:spPr bwMode="auto">
            <a:xfrm rot="6279794">
              <a:off x="12241247" y="185735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58" name="Arc 57"/>
            <p:cNvSpPr>
              <a:spLocks/>
            </p:cNvSpPr>
            <p:nvPr/>
          </p:nvSpPr>
          <p:spPr bwMode="auto">
            <a:xfrm rot="6279794">
              <a:off x="12279347" y="183195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59" name="Arc 58"/>
            <p:cNvSpPr>
              <a:spLocks/>
            </p:cNvSpPr>
            <p:nvPr/>
          </p:nvSpPr>
          <p:spPr bwMode="auto">
            <a:xfrm rot="6279794" flipH="1" flipV="1">
              <a:off x="12344435" y="194625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60" name="Line 59"/>
            <p:cNvSpPr>
              <a:spLocks noChangeShapeType="1"/>
            </p:cNvSpPr>
            <p:nvPr/>
          </p:nvSpPr>
          <p:spPr bwMode="auto">
            <a:xfrm rot="7209001">
              <a:off x="11844372" y="144143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61" name="Line 60"/>
            <p:cNvSpPr>
              <a:spLocks noChangeShapeType="1"/>
            </p:cNvSpPr>
            <p:nvPr/>
          </p:nvSpPr>
          <p:spPr bwMode="auto">
            <a:xfrm rot="14429284">
              <a:off x="12515885" y="1449368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grpSp>
          <p:nvGrpSpPr>
            <p:cNvPr id="6" name="Group 61"/>
            <p:cNvGrpSpPr>
              <a:grpSpLocks/>
            </p:cNvGrpSpPr>
            <p:nvPr/>
          </p:nvGrpSpPr>
          <p:grpSpPr bwMode="auto">
            <a:xfrm rot="14462297">
              <a:off x="12703220" y="1458910"/>
              <a:ext cx="223837" cy="180975"/>
              <a:chOff x="5504" y="8144"/>
              <a:chExt cx="291" cy="236"/>
            </a:xfrm>
          </p:grpSpPr>
          <p:sp>
            <p:nvSpPr>
              <p:cNvPr id="207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208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</p:grpSp>
        <p:grpSp>
          <p:nvGrpSpPr>
            <p:cNvPr id="7" name="Group 64"/>
            <p:cNvGrpSpPr>
              <a:grpSpLocks/>
            </p:cNvGrpSpPr>
            <p:nvPr/>
          </p:nvGrpSpPr>
          <p:grpSpPr bwMode="auto">
            <a:xfrm rot="7209001">
              <a:off x="11436374" y="1468435"/>
              <a:ext cx="227014" cy="180975"/>
              <a:chOff x="5504" y="8144"/>
              <a:chExt cx="291" cy="236"/>
            </a:xfrm>
          </p:grpSpPr>
          <p:sp>
            <p:nvSpPr>
              <p:cNvPr id="205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206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</p:grpSp>
        <p:sp>
          <p:nvSpPr>
            <p:cNvPr id="64" name="Rectangle 67"/>
            <p:cNvSpPr>
              <a:spLocks noChangeArrowheads="1"/>
            </p:cNvSpPr>
            <p:nvPr/>
          </p:nvSpPr>
          <p:spPr bwMode="auto">
            <a:xfrm rot="10780961">
              <a:off x="12134885" y="141761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65" name="Rectangle 68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66" name="Rectangle 69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67" name="Rectangle 70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68" name="Rectangle 71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69" name="Rectangle 72"/>
            <p:cNvSpPr>
              <a:spLocks noChangeArrowheads="1"/>
            </p:cNvSpPr>
            <p:nvPr/>
          </p:nvSpPr>
          <p:spPr bwMode="auto">
            <a:xfrm rot="18028040" flipH="1">
              <a:off x="13933522" y="45180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70" name="Line 73"/>
            <p:cNvSpPr>
              <a:spLocks noChangeShapeType="1"/>
            </p:cNvSpPr>
            <p:nvPr/>
          </p:nvSpPr>
          <p:spPr bwMode="auto">
            <a:xfrm flipH="1" flipV="1">
              <a:off x="13233435" y="4671994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71" name="Rectangle 74"/>
            <p:cNvSpPr>
              <a:spLocks noChangeArrowheads="1"/>
            </p:cNvSpPr>
            <p:nvPr/>
          </p:nvSpPr>
          <p:spPr bwMode="auto">
            <a:xfrm flipH="1">
              <a:off x="14316110" y="4576744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72" name="Freeform 75"/>
            <p:cNvSpPr>
              <a:spLocks/>
            </p:cNvSpPr>
            <p:nvPr/>
          </p:nvSpPr>
          <p:spPr bwMode="auto">
            <a:xfrm flipH="1">
              <a:off x="13508072" y="460055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73" name="Line 76"/>
            <p:cNvSpPr>
              <a:spLocks noChangeShapeType="1"/>
            </p:cNvSpPr>
            <p:nvPr/>
          </p:nvSpPr>
          <p:spPr bwMode="auto">
            <a:xfrm flipH="1">
              <a:off x="13511247" y="460849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74" name="Line 77"/>
            <p:cNvSpPr>
              <a:spLocks noChangeShapeType="1"/>
            </p:cNvSpPr>
            <p:nvPr/>
          </p:nvSpPr>
          <p:spPr bwMode="auto">
            <a:xfrm flipH="1">
              <a:off x="13509660" y="4737081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grpSp>
          <p:nvGrpSpPr>
            <p:cNvPr id="8" name="Group 78"/>
            <p:cNvGrpSpPr>
              <a:grpSpLocks/>
            </p:cNvGrpSpPr>
            <p:nvPr/>
          </p:nvGrpSpPr>
          <p:grpSpPr bwMode="auto">
            <a:xfrm flipH="1">
              <a:off x="12703129" y="4371956"/>
              <a:ext cx="600087" cy="495300"/>
              <a:chOff x="4785" y="11039"/>
              <a:chExt cx="829" cy="688"/>
            </a:xfrm>
          </p:grpSpPr>
          <p:sp>
            <p:nvSpPr>
              <p:cNvPr id="200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201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202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203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204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</p:grpSp>
        <p:sp>
          <p:nvSpPr>
            <p:cNvPr id="76" name="Freeform 84"/>
            <p:cNvSpPr>
              <a:spLocks/>
            </p:cNvSpPr>
            <p:nvPr/>
          </p:nvSpPr>
          <p:spPr bwMode="auto">
            <a:xfrm rot="18936538" flipH="1">
              <a:off x="13274710" y="45672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77" name="Freeform 85"/>
            <p:cNvSpPr>
              <a:spLocks/>
            </p:cNvSpPr>
            <p:nvPr/>
          </p:nvSpPr>
          <p:spPr bwMode="auto">
            <a:xfrm flipH="1">
              <a:off x="13141360" y="455769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78" name="Arc 86"/>
            <p:cNvSpPr>
              <a:spLocks/>
            </p:cNvSpPr>
            <p:nvPr/>
          </p:nvSpPr>
          <p:spPr bwMode="auto">
            <a:xfrm rot="14662502" flipH="1">
              <a:off x="13393772" y="43417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79" name="Arc 87"/>
            <p:cNvSpPr>
              <a:spLocks/>
            </p:cNvSpPr>
            <p:nvPr/>
          </p:nvSpPr>
          <p:spPr bwMode="auto">
            <a:xfrm rot="6937498" flipH="1" flipV="1">
              <a:off x="13392185" y="4667231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grpSp>
          <p:nvGrpSpPr>
            <p:cNvPr id="9" name="Group 88"/>
            <p:cNvGrpSpPr>
              <a:grpSpLocks/>
            </p:cNvGrpSpPr>
            <p:nvPr/>
          </p:nvGrpSpPr>
          <p:grpSpPr bwMode="auto">
            <a:xfrm flipH="1">
              <a:off x="12703129" y="4416406"/>
              <a:ext cx="600087" cy="500063"/>
              <a:chOff x="4785" y="11039"/>
              <a:chExt cx="829" cy="688"/>
            </a:xfrm>
          </p:grpSpPr>
          <p:sp>
            <p:nvSpPr>
              <p:cNvPr id="195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196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197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198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199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</p:grpSp>
        <p:sp>
          <p:nvSpPr>
            <p:cNvPr id="81" name="Arc 94"/>
            <p:cNvSpPr>
              <a:spLocks/>
            </p:cNvSpPr>
            <p:nvPr/>
          </p:nvSpPr>
          <p:spPr bwMode="auto">
            <a:xfrm rot="18936538" flipV="1">
              <a:off x="13131835" y="449419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82" name="Arc 95"/>
            <p:cNvSpPr>
              <a:spLocks/>
            </p:cNvSpPr>
            <p:nvPr/>
          </p:nvSpPr>
          <p:spPr bwMode="auto">
            <a:xfrm rot="18936538" flipH="1">
              <a:off x="13288997" y="45021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83" name="Arc 96"/>
            <p:cNvSpPr>
              <a:spLocks/>
            </p:cNvSpPr>
            <p:nvPr/>
          </p:nvSpPr>
          <p:spPr bwMode="auto">
            <a:xfrm rot="18936538" flipH="1">
              <a:off x="13541410" y="46021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84" name="Arc 97"/>
            <p:cNvSpPr>
              <a:spLocks/>
            </p:cNvSpPr>
            <p:nvPr/>
          </p:nvSpPr>
          <p:spPr bwMode="auto">
            <a:xfrm rot="18936538" flipV="1">
              <a:off x="13408060" y="46005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85" name="Line 98"/>
            <p:cNvSpPr>
              <a:spLocks noChangeShapeType="1"/>
            </p:cNvSpPr>
            <p:nvPr/>
          </p:nvSpPr>
          <p:spPr bwMode="auto">
            <a:xfrm rot="19792668" flipH="1" flipV="1">
              <a:off x="13774772" y="398778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86" name="Freeform 99"/>
            <p:cNvSpPr>
              <a:spLocks/>
            </p:cNvSpPr>
            <p:nvPr/>
          </p:nvSpPr>
          <p:spPr bwMode="auto">
            <a:xfrm rot="3592668" flipH="1">
              <a:off x="13712860" y="4249718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87" name="Line 100"/>
            <p:cNvSpPr>
              <a:spLocks noChangeShapeType="1"/>
            </p:cNvSpPr>
            <p:nvPr/>
          </p:nvSpPr>
          <p:spPr bwMode="auto">
            <a:xfrm rot="3592668" flipH="1">
              <a:off x="13771597" y="42878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88" name="Line 101"/>
            <p:cNvSpPr>
              <a:spLocks noChangeShapeType="1"/>
            </p:cNvSpPr>
            <p:nvPr/>
          </p:nvSpPr>
          <p:spPr bwMode="auto">
            <a:xfrm rot="3592668" flipH="1">
              <a:off x="13657297" y="4348143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89" name="Freeform 102"/>
            <p:cNvSpPr>
              <a:spLocks/>
            </p:cNvSpPr>
            <p:nvPr/>
          </p:nvSpPr>
          <p:spPr bwMode="auto">
            <a:xfrm rot="3592668" flipH="1">
              <a:off x="13495372" y="3840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90" name="Line 103"/>
            <p:cNvSpPr>
              <a:spLocks noChangeShapeType="1"/>
            </p:cNvSpPr>
            <p:nvPr/>
          </p:nvSpPr>
          <p:spPr bwMode="auto">
            <a:xfrm rot="3592668" flipH="1">
              <a:off x="13622372" y="390046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91" name="Line 104"/>
            <p:cNvSpPr>
              <a:spLocks noChangeShapeType="1"/>
            </p:cNvSpPr>
            <p:nvPr/>
          </p:nvSpPr>
          <p:spPr bwMode="auto">
            <a:xfrm rot="3592668" flipH="1">
              <a:off x="13652535" y="3933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92" name="Line 105"/>
            <p:cNvSpPr>
              <a:spLocks noChangeShapeType="1"/>
            </p:cNvSpPr>
            <p:nvPr/>
          </p:nvSpPr>
          <p:spPr bwMode="auto">
            <a:xfrm rot="3592668" flipH="1">
              <a:off x="13323922" y="4119543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93" name="Arc 106"/>
            <p:cNvSpPr>
              <a:spLocks/>
            </p:cNvSpPr>
            <p:nvPr/>
          </p:nvSpPr>
          <p:spPr bwMode="auto">
            <a:xfrm rot="11664170" flipH="1">
              <a:off x="13204860" y="35528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94" name="Freeform 107"/>
            <p:cNvSpPr>
              <a:spLocks/>
            </p:cNvSpPr>
            <p:nvPr/>
          </p:nvSpPr>
          <p:spPr bwMode="auto">
            <a:xfrm rot="929206" flipH="1">
              <a:off x="13557285" y="407033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95" name="Freeform 108"/>
            <p:cNvSpPr>
              <a:spLocks/>
            </p:cNvSpPr>
            <p:nvPr/>
          </p:nvSpPr>
          <p:spPr bwMode="auto">
            <a:xfrm rot="3592668" flipH="1">
              <a:off x="13433460" y="4049693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96" name="Arc 109"/>
            <p:cNvSpPr>
              <a:spLocks/>
            </p:cNvSpPr>
            <p:nvPr/>
          </p:nvSpPr>
          <p:spPr bwMode="auto">
            <a:xfrm rot="18255170" flipH="1">
              <a:off x="13741435" y="406239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97" name="Arc 110"/>
            <p:cNvSpPr>
              <a:spLocks/>
            </p:cNvSpPr>
            <p:nvPr/>
          </p:nvSpPr>
          <p:spPr bwMode="auto">
            <a:xfrm rot="10530167" flipH="1" flipV="1">
              <a:off x="13457272" y="422590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grpSp>
          <p:nvGrpSpPr>
            <p:cNvPr id="10" name="Group 111"/>
            <p:cNvGrpSpPr>
              <a:grpSpLocks/>
            </p:cNvGrpSpPr>
            <p:nvPr/>
          </p:nvGrpSpPr>
          <p:grpSpPr bwMode="auto">
            <a:xfrm rot="3592668" flipH="1">
              <a:off x="13154018" y="3611479"/>
              <a:ext cx="600087" cy="503238"/>
              <a:chOff x="4785" y="11039"/>
              <a:chExt cx="829" cy="688"/>
            </a:xfrm>
          </p:grpSpPr>
          <p:sp>
            <p:nvSpPr>
              <p:cNvPr id="190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191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192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193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194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</p:grpSp>
        <p:sp>
          <p:nvSpPr>
            <p:cNvPr id="99" name="Arc 117"/>
            <p:cNvSpPr>
              <a:spLocks/>
            </p:cNvSpPr>
            <p:nvPr/>
          </p:nvSpPr>
          <p:spPr bwMode="auto">
            <a:xfrm rot="929206" flipV="1">
              <a:off x="13455685" y="393380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00" name="Arc 118"/>
            <p:cNvSpPr>
              <a:spLocks/>
            </p:cNvSpPr>
            <p:nvPr/>
          </p:nvSpPr>
          <p:spPr bwMode="auto">
            <a:xfrm rot="929206" flipH="1">
              <a:off x="13527122" y="407350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01" name="Arc 119"/>
            <p:cNvSpPr>
              <a:spLocks/>
            </p:cNvSpPr>
            <p:nvPr/>
          </p:nvSpPr>
          <p:spPr bwMode="auto">
            <a:xfrm rot="929206" flipH="1">
              <a:off x="13711272" y="43036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02" name="Arc 120"/>
            <p:cNvSpPr>
              <a:spLocks/>
            </p:cNvSpPr>
            <p:nvPr/>
          </p:nvSpPr>
          <p:spPr bwMode="auto">
            <a:xfrm rot="929206" flipV="1">
              <a:off x="13646185" y="418780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03" name="Line 121"/>
            <p:cNvSpPr>
              <a:spLocks noChangeShapeType="1"/>
            </p:cNvSpPr>
            <p:nvPr/>
          </p:nvSpPr>
          <p:spPr bwMode="auto">
            <a:xfrm flipH="1">
              <a:off x="13703335" y="465135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04" name="Line 122"/>
            <p:cNvSpPr>
              <a:spLocks noChangeShapeType="1"/>
            </p:cNvSpPr>
            <p:nvPr/>
          </p:nvSpPr>
          <p:spPr bwMode="auto">
            <a:xfrm rot="14379716" flipH="1">
              <a:off x="14035122" y="4067156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grpSp>
          <p:nvGrpSpPr>
            <p:cNvPr id="11" name="Group 123"/>
            <p:cNvGrpSpPr>
              <a:grpSpLocks/>
            </p:cNvGrpSpPr>
            <p:nvPr/>
          </p:nvGrpSpPr>
          <p:grpSpPr bwMode="auto">
            <a:xfrm rot="14346703" flipH="1">
              <a:off x="14209737" y="4059201"/>
              <a:ext cx="223837" cy="180975"/>
              <a:chOff x="5504" y="8144"/>
              <a:chExt cx="291" cy="236"/>
            </a:xfrm>
          </p:grpSpPr>
          <p:sp>
            <p:nvSpPr>
              <p:cNvPr id="188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189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</p:grpSp>
        <p:grpSp>
          <p:nvGrpSpPr>
            <p:cNvPr id="13" name="Group 126"/>
            <p:cNvGrpSpPr>
              <a:grpSpLocks/>
            </p:cNvGrpSpPr>
            <p:nvPr/>
          </p:nvGrpSpPr>
          <p:grpSpPr bwMode="auto">
            <a:xfrm flipH="1">
              <a:off x="13565203" y="5149831"/>
              <a:ext cx="227014" cy="180975"/>
              <a:chOff x="5504" y="8144"/>
              <a:chExt cx="291" cy="236"/>
            </a:xfrm>
          </p:grpSpPr>
          <p:sp>
            <p:nvSpPr>
              <p:cNvPr id="186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187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</p:grpSp>
        <p:sp>
          <p:nvSpPr>
            <p:cNvPr id="107" name="Rectangle 129"/>
            <p:cNvSpPr>
              <a:spLocks noChangeArrowheads="1"/>
            </p:cNvSpPr>
            <p:nvPr/>
          </p:nvSpPr>
          <p:spPr bwMode="auto">
            <a:xfrm rot="18028040" flipH="1">
              <a:off x="13931935" y="4519593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08" name="Rectangle 130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09" name="Rectangle 131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10" name="Rectangle 132"/>
            <p:cNvSpPr>
              <a:spLocks noChangeArrowheads="1"/>
            </p:cNvSpPr>
            <p:nvPr/>
          </p:nvSpPr>
          <p:spPr bwMode="auto">
            <a:xfrm rot="4535559">
              <a:off x="10494997" y="4379893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11" name="Rectangle 133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12" name="Rectangle 134"/>
            <p:cNvSpPr>
              <a:spLocks noChangeArrowheads="1"/>
            </p:cNvSpPr>
            <p:nvPr/>
          </p:nvSpPr>
          <p:spPr bwMode="auto">
            <a:xfrm rot="3571960">
              <a:off x="10382285" y="4524356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13" name="Line 135"/>
            <p:cNvSpPr>
              <a:spLocks noChangeShapeType="1"/>
            </p:cNvSpPr>
            <p:nvPr/>
          </p:nvSpPr>
          <p:spPr bwMode="auto">
            <a:xfrm flipV="1">
              <a:off x="9781535" y="4671085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14" name="Rectangle 136"/>
            <p:cNvSpPr>
              <a:spLocks noChangeArrowheads="1"/>
            </p:cNvSpPr>
            <p:nvPr/>
          </p:nvSpPr>
          <p:spPr bwMode="auto">
            <a:xfrm>
              <a:off x="9688547" y="4624038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15" name="Freeform 138"/>
            <p:cNvSpPr>
              <a:spLocks/>
            </p:cNvSpPr>
            <p:nvPr/>
          </p:nvSpPr>
          <p:spPr bwMode="auto">
            <a:xfrm>
              <a:off x="10768047" y="460690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16" name="Line 139"/>
            <p:cNvSpPr>
              <a:spLocks noChangeShapeType="1"/>
            </p:cNvSpPr>
            <p:nvPr/>
          </p:nvSpPr>
          <p:spPr bwMode="auto">
            <a:xfrm>
              <a:off x="10774397" y="461325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17" name="Line 140"/>
            <p:cNvSpPr>
              <a:spLocks noChangeShapeType="1"/>
            </p:cNvSpPr>
            <p:nvPr/>
          </p:nvSpPr>
          <p:spPr bwMode="auto">
            <a:xfrm>
              <a:off x="10777572" y="474343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grpSp>
          <p:nvGrpSpPr>
            <p:cNvPr id="17" name="Group 141"/>
            <p:cNvGrpSpPr>
              <a:grpSpLocks/>
            </p:cNvGrpSpPr>
            <p:nvPr/>
          </p:nvGrpSpPr>
          <p:grpSpPr bwMode="auto">
            <a:xfrm>
              <a:off x="11052279" y="4424344"/>
              <a:ext cx="600087" cy="500063"/>
              <a:chOff x="4785" y="11039"/>
              <a:chExt cx="829" cy="688"/>
            </a:xfrm>
          </p:grpSpPr>
          <p:sp>
            <p:nvSpPr>
              <p:cNvPr id="181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182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183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184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185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</p:grpSp>
        <p:sp>
          <p:nvSpPr>
            <p:cNvPr id="119" name="Freeform 147"/>
            <p:cNvSpPr>
              <a:spLocks/>
            </p:cNvSpPr>
            <p:nvPr/>
          </p:nvSpPr>
          <p:spPr bwMode="auto">
            <a:xfrm>
              <a:off x="10969660" y="4583094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20" name="Freeform 148"/>
            <p:cNvSpPr>
              <a:spLocks/>
            </p:cNvSpPr>
            <p:nvPr/>
          </p:nvSpPr>
          <p:spPr bwMode="auto">
            <a:xfrm flipV="1">
              <a:off x="10968072" y="4737081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21" name="Freeform 149"/>
            <p:cNvSpPr>
              <a:spLocks/>
            </p:cNvSpPr>
            <p:nvPr/>
          </p:nvSpPr>
          <p:spPr bwMode="auto">
            <a:xfrm rot="2663462">
              <a:off x="10863297" y="4573569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22" name="Freeform 150"/>
            <p:cNvSpPr>
              <a:spLocks/>
            </p:cNvSpPr>
            <p:nvPr/>
          </p:nvSpPr>
          <p:spPr bwMode="auto">
            <a:xfrm>
              <a:off x="11161747" y="4583094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23" name="Freeform 151"/>
            <p:cNvSpPr>
              <a:spLocks/>
            </p:cNvSpPr>
            <p:nvPr/>
          </p:nvSpPr>
          <p:spPr bwMode="auto">
            <a:xfrm>
              <a:off x="10763285" y="456404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24" name="Arc 152"/>
            <p:cNvSpPr>
              <a:spLocks/>
            </p:cNvSpPr>
            <p:nvPr/>
          </p:nvSpPr>
          <p:spPr bwMode="auto">
            <a:xfrm rot="6937498">
              <a:off x="10671210" y="434814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25" name="Arc 153"/>
            <p:cNvSpPr>
              <a:spLocks/>
            </p:cNvSpPr>
            <p:nvPr/>
          </p:nvSpPr>
          <p:spPr bwMode="auto">
            <a:xfrm rot="14662502" flipV="1">
              <a:off x="10671210" y="46735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26" name="Freeform 154"/>
            <p:cNvSpPr>
              <a:spLocks/>
            </p:cNvSpPr>
            <p:nvPr/>
          </p:nvSpPr>
          <p:spPr bwMode="auto">
            <a:xfrm flipH="1">
              <a:off x="13123897" y="448784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27" name="Line 155"/>
            <p:cNvSpPr>
              <a:spLocks noChangeShapeType="1"/>
            </p:cNvSpPr>
            <p:nvPr/>
          </p:nvSpPr>
          <p:spPr bwMode="auto">
            <a:xfrm flipH="1">
              <a:off x="13293760" y="447355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28" name="Line 156"/>
            <p:cNvSpPr>
              <a:spLocks noChangeShapeType="1"/>
            </p:cNvSpPr>
            <p:nvPr/>
          </p:nvSpPr>
          <p:spPr bwMode="auto">
            <a:xfrm flipH="1">
              <a:off x="13120722" y="4484669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29" name="Line 157"/>
            <p:cNvSpPr>
              <a:spLocks noChangeShapeType="1"/>
            </p:cNvSpPr>
            <p:nvPr/>
          </p:nvSpPr>
          <p:spPr bwMode="auto">
            <a:xfrm flipH="1">
              <a:off x="13115960" y="485931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30" name="Arc 158"/>
            <p:cNvSpPr>
              <a:spLocks/>
            </p:cNvSpPr>
            <p:nvPr/>
          </p:nvSpPr>
          <p:spPr bwMode="auto">
            <a:xfrm rot="8071501" flipH="1">
              <a:off x="12707972" y="441481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31" name="Freeform 159"/>
            <p:cNvSpPr>
              <a:spLocks/>
            </p:cNvSpPr>
            <p:nvPr/>
          </p:nvSpPr>
          <p:spPr bwMode="auto">
            <a:xfrm>
              <a:off x="11063322" y="449419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32" name="Line 160"/>
            <p:cNvSpPr>
              <a:spLocks noChangeShapeType="1"/>
            </p:cNvSpPr>
            <p:nvPr/>
          </p:nvSpPr>
          <p:spPr bwMode="auto">
            <a:xfrm>
              <a:off x="11061735" y="447990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33" name="Line 161"/>
            <p:cNvSpPr>
              <a:spLocks noChangeShapeType="1"/>
            </p:cNvSpPr>
            <p:nvPr/>
          </p:nvSpPr>
          <p:spPr bwMode="auto">
            <a:xfrm>
              <a:off x="11052210" y="48656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34" name="Arc 162"/>
            <p:cNvSpPr>
              <a:spLocks/>
            </p:cNvSpPr>
            <p:nvPr/>
          </p:nvSpPr>
          <p:spPr bwMode="auto">
            <a:xfrm rot="13528499">
              <a:off x="11145872" y="442116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35" name="Arc 163"/>
            <p:cNvSpPr>
              <a:spLocks/>
            </p:cNvSpPr>
            <p:nvPr/>
          </p:nvSpPr>
          <p:spPr bwMode="auto">
            <a:xfrm rot="2663462" flipH="1" flipV="1">
              <a:off x="10871235" y="4498956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36" name="Arc 164"/>
            <p:cNvSpPr>
              <a:spLocks/>
            </p:cNvSpPr>
            <p:nvPr/>
          </p:nvSpPr>
          <p:spPr bwMode="auto">
            <a:xfrm rot="2663462">
              <a:off x="10715660" y="450848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37" name="Arc 165"/>
            <p:cNvSpPr>
              <a:spLocks/>
            </p:cNvSpPr>
            <p:nvPr/>
          </p:nvSpPr>
          <p:spPr bwMode="auto">
            <a:xfrm rot="2663462">
              <a:off x="10674385" y="46084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38" name="Arc 166"/>
            <p:cNvSpPr>
              <a:spLocks/>
            </p:cNvSpPr>
            <p:nvPr/>
          </p:nvSpPr>
          <p:spPr bwMode="auto">
            <a:xfrm rot="2663462" flipH="1" flipV="1">
              <a:off x="10806147" y="460690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39" name="Line 167"/>
            <p:cNvSpPr>
              <a:spLocks noChangeShapeType="1"/>
            </p:cNvSpPr>
            <p:nvPr/>
          </p:nvSpPr>
          <p:spPr bwMode="auto">
            <a:xfrm rot="1807332" flipH="1" flipV="1">
              <a:off x="10533402" y="4226865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40" name="Freeform 168"/>
            <p:cNvSpPr>
              <a:spLocks/>
            </p:cNvSpPr>
            <p:nvPr/>
          </p:nvSpPr>
          <p:spPr bwMode="auto">
            <a:xfrm rot="18007332">
              <a:off x="10564847" y="425448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41" name="Line 169"/>
            <p:cNvSpPr>
              <a:spLocks noChangeShapeType="1"/>
            </p:cNvSpPr>
            <p:nvPr/>
          </p:nvSpPr>
          <p:spPr bwMode="auto">
            <a:xfrm rot="18007332">
              <a:off x="10515635" y="4290993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42" name="Line 170"/>
            <p:cNvSpPr>
              <a:spLocks noChangeShapeType="1"/>
            </p:cNvSpPr>
            <p:nvPr/>
          </p:nvSpPr>
          <p:spPr bwMode="auto">
            <a:xfrm rot="18007332">
              <a:off x="10629935" y="435290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grpSp>
          <p:nvGrpSpPr>
            <p:cNvPr id="18" name="Group 171"/>
            <p:cNvGrpSpPr>
              <a:grpSpLocks/>
            </p:cNvGrpSpPr>
            <p:nvPr/>
          </p:nvGrpSpPr>
          <p:grpSpPr bwMode="auto">
            <a:xfrm rot="18007332">
              <a:off x="10577577" y="3603541"/>
              <a:ext cx="600087" cy="500063"/>
              <a:chOff x="4785" y="11039"/>
              <a:chExt cx="829" cy="688"/>
            </a:xfrm>
          </p:grpSpPr>
          <p:sp>
            <p:nvSpPr>
              <p:cNvPr id="176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177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178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179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180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</p:grpSp>
        <p:sp>
          <p:nvSpPr>
            <p:cNvPr id="144" name="Freeform 177"/>
            <p:cNvSpPr>
              <a:spLocks/>
            </p:cNvSpPr>
            <p:nvPr/>
          </p:nvSpPr>
          <p:spPr bwMode="auto">
            <a:xfrm rot="18007332">
              <a:off x="10082247" y="3190856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45" name="Freeform 178"/>
            <p:cNvSpPr>
              <a:spLocks/>
            </p:cNvSpPr>
            <p:nvPr/>
          </p:nvSpPr>
          <p:spPr bwMode="auto">
            <a:xfrm rot="18007332" flipV="1">
              <a:off x="10212422" y="3268643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46" name="Freeform 179"/>
            <p:cNvSpPr>
              <a:spLocks/>
            </p:cNvSpPr>
            <p:nvPr/>
          </p:nvSpPr>
          <p:spPr bwMode="auto">
            <a:xfrm rot="20670794">
              <a:off x="10580722" y="407668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47" name="Freeform 180"/>
            <p:cNvSpPr>
              <a:spLocks/>
            </p:cNvSpPr>
            <p:nvPr/>
          </p:nvSpPr>
          <p:spPr bwMode="auto">
            <a:xfrm rot="18007332">
              <a:off x="10290210" y="3036868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48" name="Freeform 181"/>
            <p:cNvSpPr>
              <a:spLocks/>
            </p:cNvSpPr>
            <p:nvPr/>
          </p:nvSpPr>
          <p:spPr bwMode="auto">
            <a:xfrm rot="18007332">
              <a:off x="10469597" y="4054456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49" name="Arc 182"/>
            <p:cNvSpPr>
              <a:spLocks/>
            </p:cNvSpPr>
            <p:nvPr/>
          </p:nvSpPr>
          <p:spPr bwMode="auto">
            <a:xfrm rot="3344830">
              <a:off x="10323547" y="4067156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50" name="Arc 183"/>
            <p:cNvSpPr>
              <a:spLocks/>
            </p:cNvSpPr>
            <p:nvPr/>
          </p:nvSpPr>
          <p:spPr bwMode="auto">
            <a:xfrm rot="11069833" flipV="1">
              <a:off x="10604535" y="42290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51" name="Freeform 184"/>
            <p:cNvSpPr>
              <a:spLocks/>
            </p:cNvSpPr>
            <p:nvPr/>
          </p:nvSpPr>
          <p:spPr bwMode="auto">
            <a:xfrm rot="18007332" flipH="1">
              <a:off x="11720547" y="2062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52" name="Line 185"/>
            <p:cNvSpPr>
              <a:spLocks noChangeShapeType="1"/>
            </p:cNvSpPr>
            <p:nvPr/>
          </p:nvSpPr>
          <p:spPr bwMode="auto">
            <a:xfrm rot="18007332" flipH="1">
              <a:off x="11847547" y="19732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53" name="Line 186"/>
            <p:cNvSpPr>
              <a:spLocks noChangeShapeType="1"/>
            </p:cNvSpPr>
            <p:nvPr/>
          </p:nvSpPr>
          <p:spPr bwMode="auto">
            <a:xfrm rot="18007332" flipH="1">
              <a:off x="11553860" y="21494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54" name="Line 187"/>
            <p:cNvSpPr>
              <a:spLocks noChangeShapeType="1"/>
            </p:cNvSpPr>
            <p:nvPr/>
          </p:nvSpPr>
          <p:spPr bwMode="auto">
            <a:xfrm rot="18007332" flipH="1">
              <a:off x="11874535" y="2338368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55" name="Arc 188"/>
            <p:cNvSpPr>
              <a:spLocks/>
            </p:cNvSpPr>
            <p:nvPr/>
          </p:nvSpPr>
          <p:spPr bwMode="auto">
            <a:xfrm rot="4478833" flipH="1">
              <a:off x="11425272" y="22066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56" name="Freeform 189"/>
            <p:cNvSpPr>
              <a:spLocks/>
            </p:cNvSpPr>
            <p:nvPr/>
          </p:nvSpPr>
          <p:spPr bwMode="auto">
            <a:xfrm rot="18007332">
              <a:off x="10691847" y="3844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57" name="Line 190"/>
            <p:cNvSpPr>
              <a:spLocks noChangeShapeType="1"/>
            </p:cNvSpPr>
            <p:nvPr/>
          </p:nvSpPr>
          <p:spPr bwMode="auto">
            <a:xfrm rot="18007332">
              <a:off x="10733122" y="390523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58" name="Line 191"/>
            <p:cNvSpPr>
              <a:spLocks noChangeShapeType="1"/>
            </p:cNvSpPr>
            <p:nvPr/>
          </p:nvSpPr>
          <p:spPr bwMode="auto">
            <a:xfrm rot="18007332">
              <a:off x="10450547" y="4152818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59" name="Line 192"/>
            <p:cNvSpPr>
              <a:spLocks noChangeShapeType="1"/>
            </p:cNvSpPr>
            <p:nvPr/>
          </p:nvSpPr>
          <p:spPr bwMode="auto">
            <a:xfrm rot="18007332">
              <a:off x="10844247" y="4124306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60" name="Arc 193"/>
            <p:cNvSpPr>
              <a:spLocks/>
            </p:cNvSpPr>
            <p:nvPr/>
          </p:nvSpPr>
          <p:spPr bwMode="auto">
            <a:xfrm rot="9935830">
              <a:off x="10648985" y="3557569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61" name="Arc 194"/>
            <p:cNvSpPr>
              <a:spLocks/>
            </p:cNvSpPr>
            <p:nvPr/>
          </p:nvSpPr>
          <p:spPr bwMode="auto">
            <a:xfrm rot="20670794" flipH="1" flipV="1">
              <a:off x="10548972" y="3938569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62" name="Arc 195"/>
            <p:cNvSpPr>
              <a:spLocks/>
            </p:cNvSpPr>
            <p:nvPr/>
          </p:nvSpPr>
          <p:spPr bwMode="auto">
            <a:xfrm rot="20670794">
              <a:off x="10477535" y="4078269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63" name="Arc 196"/>
            <p:cNvSpPr>
              <a:spLocks/>
            </p:cNvSpPr>
            <p:nvPr/>
          </p:nvSpPr>
          <p:spPr bwMode="auto">
            <a:xfrm rot="20670794">
              <a:off x="10504522" y="43100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64" name="Arc 197"/>
            <p:cNvSpPr>
              <a:spLocks/>
            </p:cNvSpPr>
            <p:nvPr/>
          </p:nvSpPr>
          <p:spPr bwMode="auto">
            <a:xfrm rot="20670794" flipH="1" flipV="1">
              <a:off x="10568022" y="41941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65" name="Line 198"/>
            <p:cNvSpPr>
              <a:spLocks noChangeShapeType="1"/>
            </p:cNvSpPr>
            <p:nvPr/>
          </p:nvSpPr>
          <p:spPr bwMode="auto">
            <a:xfrm>
              <a:off x="10650572" y="4657706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66" name="Line 199"/>
            <p:cNvSpPr>
              <a:spLocks noChangeShapeType="1"/>
            </p:cNvSpPr>
            <p:nvPr/>
          </p:nvSpPr>
          <p:spPr bwMode="auto">
            <a:xfrm rot="7220284">
              <a:off x="10321960" y="4073506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grpSp>
          <p:nvGrpSpPr>
            <p:cNvPr id="19" name="Group 200"/>
            <p:cNvGrpSpPr>
              <a:grpSpLocks/>
            </p:cNvGrpSpPr>
            <p:nvPr/>
          </p:nvGrpSpPr>
          <p:grpSpPr bwMode="auto">
            <a:xfrm rot="7253297">
              <a:off x="9904436" y="4089397"/>
              <a:ext cx="227014" cy="180975"/>
              <a:chOff x="5504" y="8144"/>
              <a:chExt cx="291" cy="236"/>
            </a:xfrm>
          </p:grpSpPr>
          <p:sp>
            <p:nvSpPr>
              <p:cNvPr id="174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175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</p:grpSp>
        <p:grpSp>
          <p:nvGrpSpPr>
            <p:cNvPr id="227" name="Group 203"/>
            <p:cNvGrpSpPr>
              <a:grpSpLocks/>
            </p:cNvGrpSpPr>
            <p:nvPr/>
          </p:nvGrpSpPr>
          <p:grpSpPr bwMode="auto">
            <a:xfrm>
              <a:off x="10534666" y="5156181"/>
              <a:ext cx="223837" cy="180975"/>
              <a:chOff x="5504" y="8144"/>
              <a:chExt cx="291" cy="236"/>
            </a:xfrm>
          </p:grpSpPr>
          <p:sp>
            <p:nvSpPr>
              <p:cNvPr id="172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  <p:sp>
            <p:nvSpPr>
              <p:cNvPr id="173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anose="020B0604030504040204" pitchFamily="34" charset="0"/>
                  <a:cs typeface="+mn-cs"/>
                </a:endParaRPr>
              </a:p>
            </p:txBody>
          </p:sp>
        </p:grpSp>
        <p:sp>
          <p:nvSpPr>
            <p:cNvPr id="169" name="Rectangle 206"/>
            <p:cNvSpPr>
              <a:spLocks noChangeArrowheads="1"/>
            </p:cNvSpPr>
            <p:nvPr/>
          </p:nvSpPr>
          <p:spPr bwMode="auto">
            <a:xfrm rot="3571960">
              <a:off x="10380697" y="4524356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70" name="Rectangle 207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  <p:sp>
          <p:nvSpPr>
            <p:cNvPr id="171" name="Rectangle 208"/>
            <p:cNvSpPr>
              <a:spLocks noChangeArrowheads="1"/>
            </p:cNvSpPr>
            <p:nvPr/>
          </p:nvSpPr>
          <p:spPr bwMode="auto">
            <a:xfrm rot="4535559">
              <a:off x="10494997" y="4378306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anose="020B0604030504040204" pitchFamily="34" charset="0"/>
                <a:cs typeface="+mn-cs"/>
              </a:endParaRPr>
            </a:p>
          </p:txBody>
        </p:sp>
      </p:grpSp>
      <p:sp>
        <p:nvSpPr>
          <p:cNvPr id="224" name="Rectangle 6"/>
          <p:cNvSpPr>
            <a:spLocks noChangeArrowheads="1"/>
          </p:cNvSpPr>
          <p:nvPr/>
        </p:nvSpPr>
        <p:spPr bwMode="auto">
          <a:xfrm>
            <a:off x="4786314" y="880844"/>
            <a:ext cx="3763009" cy="116371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99CCFF"/>
                </a:solidFill>
                <a:latin typeface="Tahoma" panose="020B0604030504040204" pitchFamily="34" charset="0"/>
              </a:rPr>
              <a:t>DECIGO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(2030</a:t>
            </a: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</a:rPr>
              <a:t>年前後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2000" dirty="0" smtClean="0">
                <a:solidFill>
                  <a:srgbClr val="EAEAEA"/>
                </a:solidFill>
              </a:rPr>
              <a:t>宇宙重力波望遠鏡</a:t>
            </a:r>
            <a:endParaRPr lang="en-US" altLang="ja-JP" sz="2000" dirty="0" smtClean="0">
              <a:solidFill>
                <a:srgbClr val="EAEAEA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EAEAEA"/>
                </a:solidFill>
                <a:latin typeface="Tahoma" pitchFamily="34" charset="0"/>
              </a:rPr>
              <a:t>      </a:t>
            </a:r>
            <a:r>
              <a:rPr lang="en-US" altLang="ja-JP" sz="2000" dirty="0" smtClean="0">
                <a:solidFill>
                  <a:srgbClr val="EAEAEA"/>
                </a:solidFill>
                <a:latin typeface="Tahoma" panose="020B0604030504040204" pitchFamily="34" charset="0"/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CCECFF"/>
                </a:solidFill>
                <a:latin typeface="Tahoma" panose="020B0604030504040204" pitchFamily="34" charset="0"/>
                <a:sym typeface="Wingdings" pitchFamily="2" charset="2"/>
              </a:rPr>
              <a:t>低周波数</a:t>
            </a:r>
            <a:r>
              <a:rPr lang="en-US" altLang="ja-JP" sz="2000" dirty="0" smtClean="0">
                <a:solidFill>
                  <a:srgbClr val="EAEAEA"/>
                </a:solidFill>
                <a:latin typeface="Tahoma" panose="020B0604030504040204" pitchFamily="34" charset="0"/>
                <a:sym typeface="Wingdings" pitchFamily="2" charset="2"/>
              </a:rPr>
              <a:t> </a:t>
            </a:r>
            <a:r>
              <a:rPr lang="ja-JP" altLang="en-US" sz="2000" dirty="0" smtClean="0">
                <a:solidFill>
                  <a:srgbClr val="EAEAEA"/>
                </a:solidFill>
                <a:latin typeface="Tahoma" panose="020B0604030504040204" pitchFamily="34" charset="0"/>
                <a:sym typeface="Wingdings" pitchFamily="2" charset="2"/>
              </a:rPr>
              <a:t>の重力波</a:t>
            </a:r>
            <a:endParaRPr lang="ja-JP" altLang="en-US" sz="2000" dirty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225" name="Rectangle 8"/>
          <p:cNvSpPr>
            <a:spLocks noChangeArrowheads="1"/>
          </p:cNvSpPr>
          <p:nvPr/>
        </p:nvSpPr>
        <p:spPr bwMode="auto">
          <a:xfrm>
            <a:off x="5228590" y="2095543"/>
            <a:ext cx="3643338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CCECFF"/>
                </a:solidFill>
                <a:latin typeface="Tahoma" pitchFamily="34" charset="0"/>
              </a:rPr>
              <a:t>目標</a:t>
            </a:r>
            <a:r>
              <a:rPr lang="en-US" altLang="ja-JP" sz="2000" dirty="0" smtClean="0">
                <a:solidFill>
                  <a:srgbClr val="CCECFF"/>
                </a:solidFill>
                <a:latin typeface="Tahoma" pitchFamily="34" charset="0"/>
              </a:rPr>
              <a:t>: </a:t>
            </a:r>
            <a:r>
              <a:rPr lang="ja-JP" altLang="en-US" sz="2000" dirty="0" smtClean="0">
                <a:solidFill>
                  <a:srgbClr val="CCECFF"/>
                </a:solidFill>
                <a:latin typeface="Tahoma" pitchFamily="34" charset="0"/>
              </a:rPr>
              <a:t>重力波天文学の展開</a:t>
            </a:r>
            <a:endParaRPr lang="ja-JP" altLang="en-US" sz="2000" dirty="0">
              <a:solidFill>
                <a:srgbClr val="CCECFF"/>
              </a:solidFill>
              <a:latin typeface="Tahoma" pitchFamily="34" charset="0"/>
            </a:endParaRPr>
          </a:p>
        </p:txBody>
      </p:sp>
      <p:sp>
        <p:nvSpPr>
          <p:cNvPr id="226" name="正方形/長方形 225"/>
          <p:cNvSpPr/>
          <p:nvPr/>
        </p:nvSpPr>
        <p:spPr>
          <a:xfrm>
            <a:off x="5033725" y="5799324"/>
            <a:ext cx="156918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900" dirty="0" smtClean="0">
                <a:solidFill>
                  <a:srgbClr val="F8F8F8"/>
                </a:solidFill>
                <a:latin typeface="+mn-lt"/>
              </a:rPr>
              <a:t>Background:</a:t>
            </a:r>
          </a:p>
          <a:p>
            <a:pPr algn="l">
              <a:buNone/>
            </a:pPr>
            <a:r>
              <a:rPr lang="en-US" altLang="ja-JP" sz="900" dirty="0" smtClean="0">
                <a:solidFill>
                  <a:srgbClr val="F8F8F8"/>
                </a:solidFill>
                <a:latin typeface="+mn-lt"/>
              </a:rPr>
              <a:t>original figure by </a:t>
            </a:r>
          </a:p>
          <a:p>
            <a:pPr algn="l">
              <a:buNone/>
            </a:pPr>
            <a:r>
              <a:rPr lang="en-US" altLang="ja-JP" sz="900" dirty="0" smtClean="0">
                <a:solidFill>
                  <a:srgbClr val="F8F8F8"/>
                </a:solidFill>
                <a:latin typeface="+mn-lt"/>
              </a:rPr>
              <a:t>NASA/WMAP Science Team</a:t>
            </a:r>
            <a:endParaRPr lang="ja-JP" altLang="en-US" sz="900" dirty="0">
              <a:solidFill>
                <a:srgbClr val="F8F8F8"/>
              </a:solidFill>
              <a:latin typeface="+mn-lt"/>
            </a:endParaRPr>
          </a:p>
        </p:txBody>
      </p:sp>
      <p:sp>
        <p:nvSpPr>
          <p:cNvPr id="228" name="Rectangle 30"/>
          <p:cNvSpPr>
            <a:spLocks noChangeArrowheads="1"/>
          </p:cNvSpPr>
          <p:nvPr/>
        </p:nvSpPr>
        <p:spPr bwMode="auto">
          <a:xfrm>
            <a:off x="395536" y="6170440"/>
            <a:ext cx="1728192" cy="25918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kumimoji="0" lang="ja-JP" altLang="en-US" sz="12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イラスト</a:t>
            </a:r>
            <a:r>
              <a:rPr kumimoji="0" lang="en-US" altLang="ja-JP" sz="12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: </a:t>
            </a:r>
            <a:r>
              <a:rPr kumimoji="0" lang="ja-JP" altLang="en-US" sz="12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三代木 伸二</a:t>
            </a:r>
            <a:endParaRPr kumimoji="0" lang="ja-JP" altLang="en-US" sz="1200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909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「受験サプリ」 講義 </a:t>
            </a:r>
            <a:r>
              <a:rPr lang="en-US" altLang="ja-JP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(2014</a:t>
            </a:r>
            <a:r>
              <a:rPr lang="ja-JP" altLang="en-US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5576" y="1074738"/>
            <a:ext cx="7858125" cy="5211762"/>
          </a:xfrm>
          <a:prstGeom prst="rect">
            <a:avLst/>
          </a:prstGeo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/>
              <a:t>  </a:t>
            </a:r>
            <a:endParaRPr lang="en-US" altLang="ja-JP" sz="2800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 smtClean="0"/>
              <a:t>               </a:t>
            </a:r>
            <a:r>
              <a:rPr lang="en-US" altLang="ja-JP" sz="4000" dirty="0"/>
              <a:t> </a:t>
            </a:r>
            <a:r>
              <a:rPr lang="en-US" altLang="ja-JP" sz="4000" dirty="0" smtClean="0"/>
              <a:t>        </a:t>
            </a:r>
            <a:r>
              <a:rPr lang="ja-JP" altLang="en-US" sz="4000" dirty="0"/>
              <a:t>まとめ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0695723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7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まとめ</a:t>
            </a:r>
            <a:endParaRPr lang="ja-JP" altLang="en-US" dirty="0"/>
          </a:p>
        </p:txBody>
      </p:sp>
      <p:sp>
        <p:nvSpPr>
          <p:cNvPr id="5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「受験サプリ」 講義 </a:t>
            </a:r>
            <a:r>
              <a:rPr lang="en-US" altLang="ja-JP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(2014</a:t>
            </a:r>
            <a:r>
              <a:rPr lang="ja-JP" altLang="en-US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730570" y="1268760"/>
            <a:ext cx="7992888" cy="153272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93675" indent="-193675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・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重力波の存在が一般相対性理論で予言されてから</a:t>
            </a:r>
            <a:endParaRPr lang="en-US" altLang="ja-JP" sz="2400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約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100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年経つが、まだその直接検出はされていない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.</a:t>
            </a:r>
            <a:endParaRPr lang="en-US" altLang="ja-JP" sz="240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400" kern="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       </a:t>
            </a:r>
            <a:r>
              <a:rPr lang="ja-JP" altLang="en-US" sz="2400" kern="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「アインシュタインの最後の宿題」</a:t>
            </a:r>
            <a:endParaRPr lang="en-US" altLang="ja-JP" sz="2400" kern="0" dirty="0" smtClean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683568" y="3068960"/>
            <a:ext cx="7992888" cy="105259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93675" indent="-193675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・約</a:t>
            </a:r>
            <a:r>
              <a:rPr lang="en-US" altLang="ja-JP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5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0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年間の努力の積み重ねの結果、</a:t>
            </a:r>
            <a:r>
              <a:rPr lang="ja-JP" altLang="en-US" sz="2400" kern="0" dirty="0" smtClean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重力波望遠鏡</a:t>
            </a:r>
            <a:endParaRPr lang="en-US" altLang="ja-JP" sz="2400" kern="0" dirty="0" smtClean="0">
              <a:solidFill>
                <a:srgbClr val="FF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400" kern="0" dirty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altLang="ja-JP" sz="2400" kern="0" dirty="0" smtClean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KAGRA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によ</a:t>
            </a:r>
            <a:r>
              <a:rPr lang="ja-JP" alt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る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重力波</a:t>
            </a:r>
            <a:r>
              <a:rPr lang="ja-JP" alt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の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直接検出が目前に迫っている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.</a:t>
            </a:r>
            <a:endParaRPr lang="en-US" altLang="ja-JP" sz="240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683568" y="4653136"/>
            <a:ext cx="7992888" cy="153272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93675" indent="-193675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・</a:t>
            </a:r>
            <a:r>
              <a:rPr lang="ja-JP" altLang="en-US" sz="2400" kern="0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「重力波</a:t>
            </a:r>
            <a:r>
              <a:rPr lang="ja-JP" altLang="en-US" sz="2400" kern="0" dirty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天</a:t>
            </a:r>
            <a:r>
              <a:rPr lang="ja-JP" altLang="en-US" sz="2400" kern="0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文学」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により、宇宙誕生直後の姿など、これ</a:t>
            </a:r>
            <a:endParaRPr lang="en-US" altLang="ja-JP" sz="2400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まで見ることができなかった宇宙の姿を観測することが</a:t>
            </a:r>
            <a:endParaRPr lang="en-US" altLang="ja-JP" sz="2400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可能になるだろ</a:t>
            </a:r>
            <a:r>
              <a:rPr lang="ja-JP" alt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う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.       </a:t>
            </a:r>
            <a:endParaRPr lang="en-US" altLang="ja-JP" sz="2400" kern="0" dirty="0" smtClean="0">
              <a:solidFill>
                <a:srgbClr val="99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13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「受験サプリ」 講義 </a:t>
            </a:r>
            <a:r>
              <a:rPr lang="en-US" altLang="ja-JP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(2014</a:t>
            </a:r>
            <a:r>
              <a:rPr lang="ja-JP" altLang="en-US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kern="1200" dirty="0" smtClean="0"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560" y="1074738"/>
            <a:ext cx="7858125" cy="5211762"/>
          </a:xfrm>
          <a:prstGeom prst="rect">
            <a:avLst/>
          </a:prstGeo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/>
              <a:t>  </a:t>
            </a:r>
            <a:endParaRPr lang="en-US" altLang="ja-JP" sz="2800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 smtClean="0"/>
              <a:t>               </a:t>
            </a:r>
            <a:r>
              <a:rPr lang="en-US" altLang="ja-JP" sz="4000" dirty="0"/>
              <a:t> </a:t>
            </a:r>
            <a:r>
              <a:rPr lang="en-US" altLang="ja-JP" sz="4000" dirty="0" smtClean="0"/>
              <a:t>        </a:t>
            </a:r>
            <a:r>
              <a:rPr lang="ja-JP" altLang="en-US" sz="4000" dirty="0" smtClean="0"/>
              <a:t>終わり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1360181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11560" y="2492896"/>
            <a:ext cx="4248472" cy="765175"/>
          </a:xfrm>
        </p:spPr>
        <p:txBody>
          <a:bodyPr/>
          <a:lstStyle/>
          <a:p>
            <a:pPr algn="l"/>
            <a:r>
              <a:rPr lang="ja-JP" altLang="en-US" sz="4000" b="0" dirty="0" smtClean="0">
                <a:solidFill>
                  <a:srgbClr val="FFFFFF"/>
                </a:solidFill>
                <a:latin typeface="HGP創英角ﾎﾟｯﾌﾟ体" pitchFamily="50" charset="-128"/>
                <a:ea typeface="HGP創英角ﾎﾟｯﾌﾟ体" pitchFamily="50" charset="-128"/>
              </a:rPr>
              <a:t>アインシュタイン</a:t>
            </a:r>
            <a:r>
              <a:rPr lang="en-US" altLang="ja-JP" sz="4000" b="0" dirty="0" smtClean="0">
                <a:solidFill>
                  <a:srgbClr val="FFFFFF"/>
                </a:solidFill>
                <a:latin typeface="HGP創英角ﾎﾟｯﾌﾟ体" pitchFamily="50" charset="-128"/>
                <a:ea typeface="HGP創英角ﾎﾟｯﾌﾟ体" pitchFamily="50" charset="-128"/>
              </a:rPr>
              <a:t/>
            </a:r>
            <a:br>
              <a:rPr lang="en-US" altLang="ja-JP" sz="4000" b="0" dirty="0" smtClean="0">
                <a:solidFill>
                  <a:srgbClr val="FFFFFF"/>
                </a:solidFill>
                <a:latin typeface="HGP創英角ﾎﾟｯﾌﾟ体" pitchFamily="50" charset="-128"/>
                <a:ea typeface="HGP創英角ﾎﾟｯﾌﾟ体" pitchFamily="50" charset="-128"/>
              </a:rPr>
            </a:br>
            <a:r>
              <a:rPr lang="ja-JP" altLang="en-US" sz="4000" b="0" dirty="0" smtClean="0">
                <a:solidFill>
                  <a:srgbClr val="FFFFFF"/>
                </a:solidFill>
                <a:latin typeface="HGP創英角ﾎﾟｯﾌﾟ体" pitchFamily="50" charset="-128"/>
                <a:ea typeface="HGP創英角ﾎﾟｯﾌﾟ体" pitchFamily="50" charset="-128"/>
              </a:rPr>
              <a:t>　　が残した宿題</a:t>
            </a:r>
            <a:endParaRPr kumimoji="1" lang="ja-JP" altLang="en-US" sz="4000" b="0" dirty="0">
              <a:solidFill>
                <a:srgbClr val="FFFFFF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dirty="0" smtClean="0"/>
              <a:t>「受験サプリ」 講義 </a:t>
            </a:r>
            <a:r>
              <a:rPr lang="en-US" altLang="ja-JP" dirty="0" smtClean="0"/>
              <a:t>(2014</a:t>
            </a:r>
            <a:r>
              <a:rPr lang="ja-JP" altLang="en-US" dirty="0" smtClean="0"/>
              <a:t>年</a:t>
            </a:r>
            <a:r>
              <a:rPr lang="en-US" altLang="ja-JP" dirty="0" smtClean="0"/>
              <a:t>4</a:t>
            </a:r>
            <a:r>
              <a:rPr lang="ja-JP" altLang="en-US" dirty="0" smtClean="0"/>
              <a:t>月</a:t>
            </a:r>
            <a:r>
              <a:rPr lang="en-US" altLang="ja-JP" dirty="0" smtClean="0"/>
              <a:t>8</a:t>
            </a:r>
            <a:r>
              <a:rPr lang="ja-JP" altLang="en-US" dirty="0" smtClean="0"/>
              <a:t>日</a:t>
            </a:r>
            <a:r>
              <a:rPr lang="en-US" altLang="ja-JP" dirty="0" smtClean="0"/>
              <a:t>, </a:t>
            </a:r>
            <a:r>
              <a:rPr lang="ja-JP" altLang="en-US" dirty="0" smtClean="0"/>
              <a:t>東京大学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7" name="Rectangle 30"/>
          <p:cNvSpPr>
            <a:spLocks noChangeArrowheads="1"/>
          </p:cNvSpPr>
          <p:nvPr/>
        </p:nvSpPr>
        <p:spPr bwMode="auto">
          <a:xfrm>
            <a:off x="755576" y="4018707"/>
            <a:ext cx="4104456" cy="7064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kumimoji="0" lang="en-US" altLang="ja-JP" sz="28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- </a:t>
            </a:r>
            <a:r>
              <a:rPr kumimoji="0" lang="ja-JP" altLang="en-US" sz="28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一般相対性理論と  </a:t>
            </a:r>
            <a:endParaRPr kumimoji="0" lang="en-US" altLang="ja-JP" sz="2800" dirty="0" smtClean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kumimoji="0" lang="en-US" altLang="ja-JP" sz="28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kumimoji="0" lang="en-US" altLang="ja-JP" sz="28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  </a:t>
            </a:r>
            <a:r>
              <a:rPr kumimoji="0" lang="ja-JP" altLang="en-US" sz="28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重力波の直接検出</a:t>
            </a:r>
            <a:r>
              <a:rPr kumimoji="0" lang="ja-JP" altLang="en-US" sz="28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kumimoji="0" lang="en-US" altLang="ja-JP" sz="28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-</a:t>
            </a:r>
            <a:endParaRPr kumimoji="0" lang="ja-JP" altLang="en-US" sz="2800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 l="5661" r="7548" b="2255"/>
          <a:stretch>
            <a:fillRect/>
          </a:stretch>
        </p:blipFill>
        <p:spPr bwMode="auto">
          <a:xfrm>
            <a:off x="5003940" y="2276871"/>
            <a:ext cx="3776034" cy="3253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30"/>
          <p:cNvSpPr>
            <a:spLocks noChangeArrowheads="1"/>
          </p:cNvSpPr>
          <p:nvPr/>
        </p:nvSpPr>
        <p:spPr bwMode="auto">
          <a:xfrm>
            <a:off x="6547618" y="5497252"/>
            <a:ext cx="2376264" cy="36004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kumimoji="0" lang="ja-JP" altLang="en-US" sz="16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イラスト</a:t>
            </a:r>
            <a:r>
              <a:rPr kumimoji="0" lang="en-US" altLang="ja-JP" sz="16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Tom Haruyama</a:t>
            </a:r>
            <a:endParaRPr kumimoji="0" lang="ja-JP" altLang="en-US" sz="1600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530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ord.yahoo.co.jp/o/image/SIG=13772crb7/EXP=1363850017;_ylt=A3JuNHKhYUlRmBIAWWSU3uV7;_ylu=X3oDMTBiaGxjcmduBHZ0aWQDanBjMDAy/*-http%3A/joys-eye2.blog.so-net.ne.jp/_images/blog/_a44/joys-eye2/IMG_1793-2-5a86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304"/>
          <a:stretch/>
        </p:blipFill>
        <p:spPr bwMode="auto">
          <a:xfrm>
            <a:off x="5004048" y="810381"/>
            <a:ext cx="3888432" cy="552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27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最古の科学の</a:t>
            </a:r>
            <a:r>
              <a:rPr lang="en-US" altLang="ja-JP" dirty="0" smtClean="0"/>
              <a:t>1</a:t>
            </a:r>
            <a:r>
              <a:rPr lang="ja-JP" altLang="en-US" dirty="0" smtClean="0"/>
              <a:t>つ</a:t>
            </a:r>
            <a:endParaRPr lang="ja-JP" altLang="en-US" dirty="0"/>
          </a:p>
        </p:txBody>
      </p:sp>
      <p:sp>
        <p:nvSpPr>
          <p:cNvPr id="5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「受験サプリ」 講義 </a:t>
            </a:r>
            <a:r>
              <a:rPr lang="en-US" altLang="ja-JP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(2014</a:t>
            </a:r>
            <a:r>
              <a:rPr lang="ja-JP" altLang="en-US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>
          <a:xfrm>
            <a:off x="755576" y="1256332"/>
            <a:ext cx="7344816" cy="73250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93675" indent="-193675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200" kern="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天文学</a:t>
            </a:r>
            <a:r>
              <a:rPr lang="ja-JP" altLang="en-US" sz="32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・宇宙物理学</a:t>
            </a:r>
            <a:r>
              <a:rPr lang="ja-JP" altLang="en-US" sz="3200" kern="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は何を目指している</a:t>
            </a:r>
            <a:r>
              <a:rPr lang="en-US" altLang="ja-JP" sz="3200" kern="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?</a:t>
            </a:r>
            <a:endParaRPr lang="ja-JP" altLang="en-US" sz="3200" kern="0" dirty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76" name="Rectangle 3"/>
          <p:cNvSpPr txBox="1">
            <a:spLocks noChangeArrowheads="1"/>
          </p:cNvSpPr>
          <p:nvPr/>
        </p:nvSpPr>
        <p:spPr>
          <a:xfrm>
            <a:off x="1187624" y="2132856"/>
            <a:ext cx="7344816" cy="153272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93675" indent="-193675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・天体や天文現象</a:t>
            </a:r>
            <a:r>
              <a:rPr lang="ja-JP" alt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、</a:t>
            </a:r>
            <a:r>
              <a:rPr lang="ja-JP" alt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宇宙のことを調べ、理解すること</a:t>
            </a:r>
            <a:r>
              <a:rPr lang="en-US" altLang="ja-JP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</a:t>
            </a:r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・私たちの頭上にある</a:t>
            </a:r>
            <a:r>
              <a:rPr lang="en-US" altLang="ja-JP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月・惑星・恒星から遠くの銀河</a:t>
            </a:r>
            <a:endParaRPr lang="en-US" altLang="ja-JP" sz="2400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 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などを対象にする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</a:t>
            </a:r>
          </a:p>
        </p:txBody>
      </p:sp>
      <p:grpSp>
        <p:nvGrpSpPr>
          <p:cNvPr id="3" name="グループ化 2"/>
          <p:cNvGrpSpPr/>
          <p:nvPr/>
        </p:nvGrpSpPr>
        <p:grpSpPr>
          <a:xfrm>
            <a:off x="1259632" y="4008429"/>
            <a:ext cx="6379343" cy="2012859"/>
            <a:chOff x="1259632" y="4008429"/>
            <a:chExt cx="6379343" cy="2012859"/>
          </a:xfrm>
        </p:grpSpPr>
        <p:sp>
          <p:nvSpPr>
            <p:cNvPr id="4" name="角丸四角形 3"/>
            <p:cNvSpPr/>
            <p:nvPr/>
          </p:nvSpPr>
          <p:spPr bwMode="auto">
            <a:xfrm>
              <a:off x="1259632" y="4008430"/>
              <a:ext cx="5904656" cy="2012858"/>
            </a:xfrm>
            <a:prstGeom prst="roundRect">
              <a:avLst>
                <a:gd name="adj" fmla="val 9145"/>
              </a:avLst>
            </a:prstGeom>
            <a:solidFill>
              <a:srgbClr val="000000">
                <a:alpha val="50000"/>
              </a:srgbClr>
            </a:solidFill>
            <a:ln w="635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endParaRPr kumimoji="1" lang="ja-JP" altLang="en-US" sz="20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84" name="Rectangle 3"/>
            <p:cNvSpPr txBox="1">
              <a:spLocks noChangeArrowheads="1"/>
            </p:cNvSpPr>
            <p:nvPr/>
          </p:nvSpPr>
          <p:spPr>
            <a:xfrm>
              <a:off x="1259632" y="4008429"/>
              <a:ext cx="6379343" cy="201285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193675" indent="-193675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4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  <a:cs typeface="+mn-cs"/>
                </a:defRPr>
              </a:lvl1pPr>
              <a:lvl2pPr marL="566738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4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2pPr>
              <a:lvl3pPr marL="952500" indent="-1952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4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3pPr>
              <a:lvl4pPr marL="1338263" indent="-1952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4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4pPr>
              <a:lvl5pPr marL="1711325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4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5pPr>
              <a:lvl6pPr marL="2168525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4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6pPr>
              <a:lvl7pPr marL="2625725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4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7pPr>
              <a:lvl8pPr marL="3082925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4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8pPr>
              <a:lvl9pPr marL="3540125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4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9pPr>
            </a:lstStyle>
            <a:p>
              <a:pPr>
                <a:lnSpc>
                  <a:spcPct val="13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ja-JP" altLang="en-US" sz="3200" kern="0" dirty="0" smtClean="0">
                  <a:solidFill>
                    <a:srgbClr val="CCE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・</a:t>
              </a:r>
              <a:r>
                <a:rPr lang="ja-JP" altLang="en-US" sz="3200" kern="0" dirty="0">
                  <a:solidFill>
                    <a:srgbClr val="CCE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宇宙</a:t>
              </a:r>
              <a:r>
                <a:rPr lang="ja-JP" altLang="en-US" sz="3200" kern="0" dirty="0" smtClean="0">
                  <a:solidFill>
                    <a:srgbClr val="CCE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の</a:t>
              </a:r>
              <a:r>
                <a:rPr lang="ja-JP" altLang="en-US" sz="3200" kern="0" dirty="0">
                  <a:solidFill>
                    <a:srgbClr val="CCE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誕生</a:t>
              </a:r>
              <a:r>
                <a:rPr lang="ja-JP" altLang="en-US" sz="3200" kern="0" dirty="0" smtClean="0">
                  <a:solidFill>
                    <a:srgbClr val="CCE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と成り立ちを知る</a:t>
              </a:r>
              <a:r>
                <a:rPr lang="en-US" altLang="ja-JP" sz="3200" dirty="0" smtClean="0">
                  <a:solidFill>
                    <a:srgbClr val="CCE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.</a:t>
              </a:r>
              <a:endParaRPr lang="en-US" altLang="ja-JP" sz="3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  <a:p>
              <a:pPr>
                <a:lnSpc>
                  <a:spcPct val="13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ja-JP" altLang="en-US" sz="3200" dirty="0" smtClean="0">
                  <a:solidFill>
                    <a:srgbClr val="CCE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・極限状態の物理を知る</a:t>
              </a:r>
              <a:r>
                <a:rPr lang="en-US" altLang="ja-JP" sz="3200" dirty="0" smtClean="0">
                  <a:solidFill>
                    <a:srgbClr val="CCE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.</a:t>
              </a:r>
            </a:p>
            <a:p>
              <a:pPr>
                <a:lnSpc>
                  <a:spcPct val="13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ja-JP" altLang="en-US" sz="3200" dirty="0" smtClean="0">
                  <a:solidFill>
                    <a:srgbClr val="CCE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・地球・生命の誕生と歴史を知る</a:t>
              </a:r>
              <a:r>
                <a:rPr lang="en-US" altLang="ja-JP" sz="3200" dirty="0" smtClean="0">
                  <a:solidFill>
                    <a:srgbClr val="CCE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930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7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「受験サプリ」 講義 </a:t>
            </a:r>
            <a:r>
              <a:rPr lang="en-US" altLang="ja-JP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(2014</a:t>
            </a:r>
            <a:r>
              <a:rPr lang="ja-JP" altLang="en-US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東京大学</a:t>
            </a:r>
            <a:r>
              <a:rPr lang="en-US" altLang="ja-JP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>
          <a:xfrm>
            <a:off x="971600" y="1268760"/>
            <a:ext cx="7344816" cy="64171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93675" indent="-193675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200" kern="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どうやって宇宙を調べる</a:t>
            </a:r>
            <a:r>
              <a:rPr lang="en-US" altLang="ja-JP" sz="3200" kern="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?</a:t>
            </a:r>
            <a:endParaRPr lang="ja-JP" altLang="en-US" sz="3200" kern="0" dirty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76" name="Rectangle 3"/>
          <p:cNvSpPr txBox="1">
            <a:spLocks noChangeArrowheads="1"/>
          </p:cNvSpPr>
          <p:nvPr/>
        </p:nvSpPr>
        <p:spPr>
          <a:xfrm>
            <a:off x="1259632" y="2112297"/>
            <a:ext cx="7344816" cy="153272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93675" indent="-193675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・宇宙に行って調べる</a:t>
            </a:r>
            <a:r>
              <a:rPr lang="en-US" altLang="ja-JP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 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地上</a:t>
            </a:r>
            <a:r>
              <a:rPr lang="ja-JP" alt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のものを調べる</a:t>
            </a:r>
            <a:r>
              <a:rPr lang="en-US" altLang="ja-JP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 </a:t>
            </a:r>
            <a:endParaRPr lang="en-US" altLang="ja-JP" sz="24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・宇宙から来るものを調べる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Wingdings" pitchFamily="2" charset="2"/>
              </a:rPr>
              <a:t> </a:t>
            </a:r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Wingdings" pitchFamily="2" charset="2"/>
              </a:rPr>
              <a:t> 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Wingdings" pitchFamily="2" charset="2"/>
              </a:rPr>
              <a:t>  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Wingdings" pitchFamily="2" charset="2"/>
              </a:rPr>
              <a:t>電磁波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Wingdings" pitchFamily="2" charset="2"/>
              </a:rPr>
              <a:t>, 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Wingdings" pitchFamily="2" charset="2"/>
              </a:rPr>
              <a:t>宇宙線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Wingdings" pitchFamily="2" charset="2"/>
              </a:rPr>
              <a:t>, 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Wingdings" pitchFamily="2" charset="2"/>
              </a:rPr>
              <a:t>ニュートリノ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Wingdings" pitchFamily="2" charset="2"/>
              </a:rPr>
              <a:t>, </a:t>
            </a:r>
            <a:r>
              <a:rPr lang="ja-JP" altLang="en-US" sz="2400" kern="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Wingdings" pitchFamily="2" charset="2"/>
              </a:rPr>
              <a:t>重力波</a:t>
            </a:r>
            <a:r>
              <a:rPr lang="en-US" altLang="ja-JP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Wingdings" pitchFamily="2" charset="2"/>
              </a:rPr>
              <a:t>, </a:t>
            </a:r>
            <a:r>
              <a:rPr lang="ja-JP" alt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Wingdings" pitchFamily="2" charset="2"/>
              </a:rPr>
              <a:t>隕石</a:t>
            </a:r>
            <a:endParaRPr lang="en-US" altLang="ja-JP" sz="2400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391796" y="3914583"/>
            <a:ext cx="8536440" cy="2178713"/>
            <a:chOff x="391796" y="3914583"/>
            <a:chExt cx="8536440" cy="2178713"/>
          </a:xfrm>
        </p:grpSpPr>
        <p:pic>
          <p:nvPicPr>
            <p:cNvPr id="2052" name="Picture 4" descr="http://ord.yahoo.co.jp/o/image/SIG=13869msml/EXP=1363851491;_ylt=A3JuMGBjZ0lR0iwA8m6U3uV7;_ylu=X3oDMTBiaGxjcmduBHZ0aWQDanBjMDAy/*-http%3A/img5.blogs.yahoo.co.jp/ybi/1/dd/4b/do_rimita/folder/52641/img_52641_2177513_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796" y="3914583"/>
              <a:ext cx="2551687" cy="1785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http://ord.yahoo.co.jp/o/image/SIG=128abcujv/EXP=1363851523;_ylt=A3JuMHaDZ0lR5BgA_UuU3uV7;_ylu=X3oDMTBiaGxjcmduBHZ0aWQDanBjMDAy/*-http%3A/www.astroarts.jp/news/2011/10/04alma/alma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5988" y="3914583"/>
              <a:ext cx="2731614" cy="1785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http://ord.yahoo.co.jp/o/image/SIG=1274dkh90/EXP=1363852051;_ylt=A3JuMG.TaUlR.hQAv6SU3uV7;_ylu=X3oDMTBiaGxjcmduBHZ0aWQDanBjMDAy/*-http%3A/granite.phys.s.u-tokyo.ac.jp/168/image11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516" b="2827"/>
            <a:stretch/>
          </p:blipFill>
          <p:spPr bwMode="auto">
            <a:xfrm>
              <a:off x="6044220" y="3914583"/>
              <a:ext cx="2884016" cy="1785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3"/>
            <p:cNvSpPr txBox="1">
              <a:spLocks noChangeArrowheads="1"/>
            </p:cNvSpPr>
            <p:nvPr/>
          </p:nvSpPr>
          <p:spPr>
            <a:xfrm>
              <a:off x="611560" y="5670299"/>
              <a:ext cx="2304256" cy="41242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193675" indent="-193675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  <a:cs typeface="+mn-cs"/>
                </a:defRPr>
              </a:lvl1pPr>
              <a:lvl2pPr marL="566738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2pPr>
              <a:lvl3pPr marL="952500" indent="-1952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3pPr>
              <a:lvl4pPr marL="1338263" indent="-1952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4pPr>
              <a:lvl5pPr marL="1711325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5pPr>
              <a:lvl6pPr marL="2168525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6pPr>
              <a:lvl7pPr marL="2625725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7pPr>
              <a:lvl8pPr marL="3082925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8pPr>
              <a:lvl9pPr marL="3540125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9pPr>
            </a:lstStyle>
            <a:p>
              <a:pPr>
                <a:lnSpc>
                  <a:spcPct val="13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ja-JP" altLang="en-US" sz="1600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</a:rPr>
                <a:t>すばる </a:t>
              </a:r>
              <a:r>
                <a:rPr lang="en-US" altLang="ja-JP" sz="1600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</a:rPr>
                <a:t>(</a:t>
              </a:r>
              <a:r>
                <a:rPr lang="ja-JP" altLang="en-US" sz="1600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</a:rPr>
                <a:t>光赤外望遠鏡</a:t>
              </a:r>
              <a:r>
                <a:rPr lang="en-US" altLang="ja-JP" sz="1600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</a:rPr>
                <a:t>)</a:t>
              </a:r>
            </a:p>
          </p:txBody>
        </p:sp>
        <p:sp>
          <p:nvSpPr>
            <p:cNvPr id="16" name="Rectangle 3"/>
            <p:cNvSpPr txBox="1">
              <a:spLocks noChangeArrowheads="1"/>
            </p:cNvSpPr>
            <p:nvPr/>
          </p:nvSpPr>
          <p:spPr>
            <a:xfrm>
              <a:off x="3448447" y="5671927"/>
              <a:ext cx="2304256" cy="41242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193675" indent="-193675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  <a:cs typeface="+mn-cs"/>
                </a:defRPr>
              </a:lvl1pPr>
              <a:lvl2pPr marL="566738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2pPr>
              <a:lvl3pPr marL="952500" indent="-1952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3pPr>
              <a:lvl4pPr marL="1338263" indent="-1952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4pPr>
              <a:lvl5pPr marL="1711325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5pPr>
              <a:lvl6pPr marL="2168525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6pPr>
              <a:lvl7pPr marL="2625725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7pPr>
              <a:lvl8pPr marL="3082925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8pPr>
              <a:lvl9pPr marL="3540125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9pPr>
            </a:lstStyle>
            <a:p>
              <a:pPr>
                <a:lnSpc>
                  <a:spcPct val="13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ja-JP" altLang="en-US" sz="16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</a:rPr>
                <a:t>アルマ</a:t>
              </a:r>
              <a:r>
                <a:rPr lang="ja-JP" altLang="en-US" sz="1600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</a:rPr>
                <a:t> </a:t>
              </a:r>
              <a:r>
                <a:rPr lang="en-US" altLang="ja-JP" sz="1600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</a:rPr>
                <a:t>(</a:t>
              </a:r>
              <a:r>
                <a:rPr lang="ja-JP" altLang="en-US" sz="1600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</a:rPr>
                <a:t>電波望遠鏡</a:t>
              </a:r>
              <a:r>
                <a:rPr lang="en-US" altLang="ja-JP" sz="1600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</a:rPr>
                <a:t>)</a:t>
              </a:r>
            </a:p>
          </p:txBody>
        </p:sp>
        <p:sp>
          <p:nvSpPr>
            <p:cNvPr id="17" name="Rectangle 3"/>
            <p:cNvSpPr txBox="1">
              <a:spLocks noChangeArrowheads="1"/>
            </p:cNvSpPr>
            <p:nvPr/>
          </p:nvSpPr>
          <p:spPr>
            <a:xfrm>
              <a:off x="6285334" y="5680875"/>
              <a:ext cx="2592288" cy="41242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193675" indent="-193675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  <a:cs typeface="+mn-cs"/>
                </a:defRPr>
              </a:lvl1pPr>
              <a:lvl2pPr marL="566738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2pPr>
              <a:lvl3pPr marL="952500" indent="-1952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3pPr>
              <a:lvl4pPr marL="1338263" indent="-1952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4pPr>
              <a:lvl5pPr marL="1711325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5pPr>
              <a:lvl6pPr marL="2168525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6pPr>
              <a:lvl7pPr marL="2625725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7pPr>
              <a:lvl8pPr marL="3082925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8pPr>
              <a:lvl9pPr marL="3540125" indent="-182563" algn="l" rtl="0" eaLnBrk="1" fontAlgn="base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3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9pPr>
            </a:lstStyle>
            <a:p>
              <a:pPr>
                <a:lnSpc>
                  <a:spcPct val="13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600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</a:rPr>
                <a:t>TAMA300</a:t>
              </a:r>
              <a:r>
                <a:rPr lang="ja-JP" altLang="en-US" sz="1600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</a:rPr>
                <a:t> </a:t>
              </a:r>
              <a:r>
                <a:rPr lang="en-US" altLang="ja-JP" sz="1600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</a:rPr>
                <a:t>(</a:t>
              </a:r>
              <a:r>
                <a:rPr lang="ja-JP" altLang="en-US" sz="16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</a:rPr>
                <a:t>重力波</a:t>
              </a:r>
              <a:r>
                <a:rPr lang="ja-JP" altLang="en-US" sz="1600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</a:rPr>
                <a:t>望遠鏡</a:t>
              </a:r>
              <a:r>
                <a:rPr lang="en-US" altLang="ja-JP" sz="1600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</a:rPr>
                <a:t>)</a:t>
              </a:r>
            </a:p>
          </p:txBody>
        </p:sp>
      </p:grp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7581478" y="3613604"/>
            <a:ext cx="1440160" cy="3323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93675" indent="-193675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12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写真</a:t>
            </a:r>
            <a:r>
              <a:rPr lang="en-US" altLang="ja-JP" sz="12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: </a:t>
            </a:r>
            <a:r>
              <a:rPr lang="ja-JP" altLang="en-US" sz="12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国立天文台</a:t>
            </a:r>
            <a:endParaRPr lang="en-US" altLang="ja-JP" sz="1200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35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一般相対性理論</a:t>
            </a:r>
          </a:p>
        </p:txBody>
      </p:sp>
      <p:sp>
        <p:nvSpPr>
          <p:cNvPr id="2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dirty="0" smtClean="0"/>
              <a:t>「受験サプリ」 講義 </a:t>
            </a:r>
            <a:r>
              <a:rPr lang="en-US" altLang="ja-JP" dirty="0" smtClean="0"/>
              <a:t>(2014</a:t>
            </a:r>
            <a:r>
              <a:rPr lang="ja-JP" altLang="en-US" dirty="0" smtClean="0"/>
              <a:t>年</a:t>
            </a:r>
            <a:r>
              <a:rPr lang="en-US" altLang="ja-JP" dirty="0" smtClean="0"/>
              <a:t>4</a:t>
            </a:r>
            <a:r>
              <a:rPr lang="ja-JP" altLang="en-US" dirty="0" smtClean="0"/>
              <a:t>月</a:t>
            </a:r>
            <a:r>
              <a:rPr lang="en-US" altLang="ja-JP" dirty="0" smtClean="0"/>
              <a:t>8</a:t>
            </a:r>
            <a:r>
              <a:rPr lang="ja-JP" altLang="en-US" dirty="0" smtClean="0"/>
              <a:t>日</a:t>
            </a:r>
            <a:r>
              <a:rPr lang="en-US" altLang="ja-JP" dirty="0" smtClean="0"/>
              <a:t>, </a:t>
            </a:r>
            <a:r>
              <a:rPr lang="ja-JP" altLang="en-US" dirty="0" smtClean="0"/>
              <a:t>東京大学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15" name="Rectangle 69"/>
          <p:cNvSpPr>
            <a:spLocks noChangeArrowheads="1"/>
          </p:cNvSpPr>
          <p:nvPr/>
        </p:nvSpPr>
        <p:spPr bwMode="auto">
          <a:xfrm>
            <a:off x="1051784" y="1700808"/>
            <a:ext cx="4226232" cy="3667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buFontTx/>
              <a:buNone/>
            </a:pP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  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重力</a:t>
            </a:r>
            <a:r>
              <a:rPr lang="ja-JP" altLang="en-US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を時空の性質と解釈</a:t>
            </a:r>
            <a:endParaRPr lang="ja-JP" altLang="en-US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  <a:sym typeface="Wingdings" pitchFamily="2" charset="2"/>
            </a:endParaRPr>
          </a:p>
        </p:txBody>
      </p:sp>
      <p:sp>
        <p:nvSpPr>
          <p:cNvPr id="16" name="Rectangle 69"/>
          <p:cNvSpPr>
            <a:spLocks noChangeArrowheads="1"/>
          </p:cNvSpPr>
          <p:nvPr/>
        </p:nvSpPr>
        <p:spPr bwMode="auto">
          <a:xfrm>
            <a:off x="611560" y="1124744"/>
            <a:ext cx="7960840" cy="6579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buFontTx/>
              <a:buNone/>
            </a:pP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一般相対性理論  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(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アインシュタイン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,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 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1916)</a:t>
            </a:r>
            <a:endParaRPr lang="ja-JP" altLang="en-US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  <a:sym typeface="Wingdings" pitchFamily="2" charset="2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827584" y="2558232"/>
            <a:ext cx="7750468" cy="3607072"/>
            <a:chOff x="827584" y="2558232"/>
            <a:chExt cx="7750468" cy="3607072"/>
          </a:xfrm>
        </p:grpSpPr>
        <p:sp>
          <p:nvSpPr>
            <p:cNvPr id="3" name="角丸四角形 2"/>
            <p:cNvSpPr/>
            <p:nvPr/>
          </p:nvSpPr>
          <p:spPr bwMode="auto">
            <a:xfrm>
              <a:off x="827584" y="2558232"/>
              <a:ext cx="7624672" cy="2526952"/>
            </a:xfrm>
            <a:prstGeom prst="roundRect">
              <a:avLst>
                <a:gd name="adj" fmla="val 7849"/>
              </a:avLst>
            </a:prstGeom>
            <a:noFill/>
            <a:ln w="635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endParaRPr kumimoji="1" lang="ja-JP" altLang="en-US" sz="20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pic>
          <p:nvPicPr>
            <p:cNvPr id="17" name="Picture 52" descr="GR1transparent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355912" y="2699931"/>
              <a:ext cx="3222140" cy="2243554"/>
            </a:xfrm>
            <a:prstGeom prst="rect">
              <a:avLst/>
            </a:prstGeom>
            <a:noFill/>
          </p:spPr>
        </p:pic>
        <p:sp>
          <p:nvSpPr>
            <p:cNvPr id="19" name="AutoShape 76"/>
            <p:cNvSpPr>
              <a:spLocks noChangeArrowheads="1"/>
            </p:cNvSpPr>
            <p:nvPr/>
          </p:nvSpPr>
          <p:spPr bwMode="auto">
            <a:xfrm>
              <a:off x="1323290" y="3212976"/>
              <a:ext cx="936377" cy="576263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15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21" name="Rectangle 59"/>
            <p:cNvSpPr>
              <a:spLocks noChangeArrowheads="1"/>
            </p:cNvSpPr>
            <p:nvPr/>
          </p:nvSpPr>
          <p:spPr bwMode="auto">
            <a:xfrm>
              <a:off x="1107440" y="2558232"/>
              <a:ext cx="3382963" cy="36671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 algn="l">
                <a:buFontTx/>
                <a:buNone/>
              </a:pPr>
              <a:r>
                <a:rPr lang="ja-JP" altLang="en-US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アインシュタイン方程式</a:t>
              </a:r>
              <a:endParaRPr lang="ja-JP" alt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endParaRPr>
            </a:p>
          </p:txBody>
        </p:sp>
        <p:sp>
          <p:nvSpPr>
            <p:cNvPr id="23" name="Rectangle 70"/>
            <p:cNvSpPr>
              <a:spLocks noChangeArrowheads="1"/>
            </p:cNvSpPr>
            <p:nvPr/>
          </p:nvSpPr>
          <p:spPr bwMode="auto">
            <a:xfrm>
              <a:off x="965409" y="4348336"/>
              <a:ext cx="1870223" cy="3048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 algn="l">
                <a:buFontTx/>
                <a:buNone/>
              </a:pPr>
              <a:r>
                <a:rPr lang="ja-JP" altLang="en-US" sz="2000" dirty="0">
                  <a:solidFill>
                    <a:srgbClr val="DDDD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時空の</a:t>
              </a:r>
              <a:r>
                <a:rPr lang="ja-JP" altLang="en-US" sz="2000" dirty="0" smtClean="0">
                  <a:solidFill>
                    <a:srgbClr val="DDDD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曲がり</a:t>
              </a:r>
              <a:endParaRPr lang="en-US" altLang="ja-JP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  <a:p>
              <a:pPr algn="l">
                <a:buFontTx/>
                <a:buNone/>
              </a:pPr>
              <a:r>
                <a:rPr lang="en-US" altLang="ja-JP" sz="2000" dirty="0">
                  <a:solidFill>
                    <a:srgbClr val="DDDD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 </a:t>
              </a:r>
              <a:r>
                <a:rPr lang="en-US" altLang="ja-JP" sz="2000" dirty="0" smtClean="0">
                  <a:solidFill>
                    <a:srgbClr val="DDDD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  </a:t>
              </a:r>
              <a:r>
                <a:rPr lang="ja-JP" altLang="en-US" sz="2000" dirty="0" smtClean="0">
                  <a:solidFill>
                    <a:srgbClr val="DDDD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を</a:t>
              </a:r>
              <a:r>
                <a:rPr lang="ja-JP" altLang="en-US" sz="2000" dirty="0" smtClean="0">
                  <a:solidFill>
                    <a:srgbClr val="DDDD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  <a:sym typeface="Wingdings" pitchFamily="2" charset="2"/>
                </a:rPr>
                <a:t>表す量</a:t>
              </a:r>
              <a:endParaRPr lang="ja-JP" altLang="en-US" sz="20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endParaRPr>
            </a:p>
          </p:txBody>
        </p:sp>
        <p:sp>
          <p:nvSpPr>
            <p:cNvPr id="24" name="Rectangle 71"/>
            <p:cNvSpPr>
              <a:spLocks noChangeArrowheads="1"/>
            </p:cNvSpPr>
            <p:nvPr/>
          </p:nvSpPr>
          <p:spPr bwMode="auto">
            <a:xfrm>
              <a:off x="3160425" y="4293096"/>
              <a:ext cx="2267495" cy="52322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 algn="l">
                <a:buFontTx/>
                <a:buNone/>
              </a:pPr>
              <a:r>
                <a:rPr lang="ja-JP" altLang="en-US" sz="2000" dirty="0">
                  <a:solidFill>
                    <a:srgbClr val="DDDD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  <a:sym typeface="Wingdings" pitchFamily="2" charset="2"/>
                </a:rPr>
                <a:t>物質</a:t>
              </a:r>
              <a:r>
                <a:rPr lang="ja-JP" altLang="en-US" sz="2000" dirty="0" smtClean="0">
                  <a:solidFill>
                    <a:srgbClr val="DDDD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  <a:sym typeface="Wingdings" pitchFamily="2" charset="2"/>
                </a:rPr>
                <a:t>のエネルギー</a:t>
              </a:r>
              <a:r>
                <a:rPr lang="en-US" altLang="ja-JP" sz="2000" dirty="0" smtClean="0">
                  <a:solidFill>
                    <a:srgbClr val="DDDD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  <a:sym typeface="Wingdings" pitchFamily="2" charset="2"/>
                </a:rPr>
                <a:t>(</a:t>
              </a:r>
              <a:r>
                <a:rPr lang="ja-JP" altLang="en-US" sz="2000" dirty="0" smtClean="0">
                  <a:solidFill>
                    <a:srgbClr val="DDDD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  <a:sym typeface="Wingdings" pitchFamily="2" charset="2"/>
                </a:rPr>
                <a:t>質量</a:t>
              </a:r>
              <a:r>
                <a:rPr lang="en-US" altLang="ja-JP" sz="2000" dirty="0" smtClean="0">
                  <a:solidFill>
                    <a:srgbClr val="DDDD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  <a:sym typeface="Wingdings" pitchFamily="2" charset="2"/>
                </a:rPr>
                <a:t>, </a:t>
              </a:r>
              <a:r>
                <a:rPr lang="ja-JP" altLang="en-US" sz="2000" dirty="0" smtClean="0">
                  <a:solidFill>
                    <a:srgbClr val="DDDD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  <a:sym typeface="Wingdings" pitchFamily="2" charset="2"/>
                </a:rPr>
                <a:t>運動量</a:t>
              </a:r>
              <a:r>
                <a:rPr lang="ja-JP" altLang="en-US" sz="2000" dirty="0">
                  <a:solidFill>
                    <a:srgbClr val="DDDD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  <a:sym typeface="Wingdings" pitchFamily="2" charset="2"/>
                </a:rPr>
                <a:t>など</a:t>
              </a:r>
              <a:r>
                <a:rPr lang="en-US" altLang="ja-JP" sz="2000" dirty="0" smtClean="0">
                  <a:solidFill>
                    <a:srgbClr val="DDDD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  <a:sym typeface="Wingdings" pitchFamily="2" charset="2"/>
                </a:rPr>
                <a:t>)</a:t>
              </a:r>
              <a:endParaRPr lang="en-US" altLang="ja-JP" sz="20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endParaRPr>
            </a:p>
          </p:txBody>
        </p:sp>
        <p:sp>
          <p:nvSpPr>
            <p:cNvPr id="25" name="Line 72"/>
            <p:cNvSpPr>
              <a:spLocks noChangeShapeType="1"/>
            </p:cNvSpPr>
            <p:nvPr/>
          </p:nvSpPr>
          <p:spPr bwMode="auto">
            <a:xfrm flipH="1" flipV="1">
              <a:off x="3851360" y="3864730"/>
              <a:ext cx="136400" cy="428365"/>
            </a:xfrm>
            <a:prstGeom prst="line">
              <a:avLst/>
            </a:prstGeom>
            <a:noFill/>
            <a:ln w="38100">
              <a:solidFill>
                <a:srgbClr val="DDDDDD"/>
              </a:solidFill>
              <a:round/>
              <a:headEnd/>
              <a:tailEnd type="stealth" w="med" len="lg"/>
            </a:ln>
            <a:effectLst/>
          </p:spPr>
          <p:txBody>
            <a:bodyPr wrap="none" anchor="ctr">
              <a:noAutofit/>
            </a:bodyPr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26" name="Line 73"/>
            <p:cNvSpPr>
              <a:spLocks noChangeShapeType="1"/>
            </p:cNvSpPr>
            <p:nvPr/>
          </p:nvSpPr>
          <p:spPr bwMode="auto">
            <a:xfrm flipV="1">
              <a:off x="1725734" y="3933056"/>
              <a:ext cx="101785" cy="415280"/>
            </a:xfrm>
            <a:prstGeom prst="line">
              <a:avLst/>
            </a:prstGeom>
            <a:noFill/>
            <a:ln w="38100">
              <a:solidFill>
                <a:srgbClr val="DDDDDD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27" name="AutoShape 77"/>
            <p:cNvSpPr>
              <a:spLocks noChangeArrowheads="1"/>
            </p:cNvSpPr>
            <p:nvPr/>
          </p:nvSpPr>
          <p:spPr bwMode="auto">
            <a:xfrm>
              <a:off x="3555712" y="3212976"/>
              <a:ext cx="720080" cy="576263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15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pic>
          <p:nvPicPr>
            <p:cNvPr id="22" name="Picture 68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82000" contrast="12000"/>
            </a:blip>
            <a:srcRect/>
            <a:stretch>
              <a:fillRect/>
            </a:stretch>
          </p:blipFill>
          <p:spPr bwMode="auto">
            <a:xfrm>
              <a:off x="1395472" y="3093830"/>
              <a:ext cx="2808312" cy="83922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</p:pic>
        <p:sp>
          <p:nvSpPr>
            <p:cNvPr id="28" name="Rectangle 69"/>
            <p:cNvSpPr>
              <a:spLocks noChangeArrowheads="1"/>
            </p:cNvSpPr>
            <p:nvPr/>
          </p:nvSpPr>
          <p:spPr bwMode="auto">
            <a:xfrm>
              <a:off x="1187624" y="5301208"/>
              <a:ext cx="7040224" cy="86409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dirty="0" smtClean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  <a:sym typeface="Wingdings" pitchFamily="2" charset="2"/>
                </a:rPr>
                <a:t>物質が</a:t>
              </a:r>
              <a:r>
                <a:rPr lang="ja-JP" altLang="en-US" dirty="0" smtClean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時空の曲がりを生み出し、</a:t>
              </a:r>
              <a:endPara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時空</a:t>
              </a:r>
              <a:r>
                <a:rPr lang="ja-JP" altLang="en-US" dirty="0" smtClean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の曲がりが重力として物質の運動に影響する</a:t>
              </a:r>
              <a:r>
                <a:rPr lang="en-US" altLang="ja-JP" dirty="0" smtClean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.</a:t>
              </a:r>
              <a:endParaRPr lang="ja-JP" altLang="en-US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endParaRPr>
            </a:p>
          </p:txBody>
        </p:sp>
      </p:grpSp>
      <p:pic>
        <p:nvPicPr>
          <p:cNvPr id="18" name="Picture 2" descr="http://ord.yahoo.co.jp/o/image/SIG=12nbctlpf/EXP=1363856320;_ylt=A3JuMHlAeklR1FkAYUGU3uV7;_ylu=X3oDMTBiaGxjcmduBHZ0aWQDanBjMDAy/*-http%3A/www.photolibrary.jp/mhd5/img261/450-2012081110034920102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3" r="54903" b="52128"/>
          <a:stretch/>
        </p:blipFill>
        <p:spPr bwMode="auto">
          <a:xfrm>
            <a:off x="6372201" y="1124744"/>
            <a:ext cx="864096" cy="117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85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 bwMode="auto">
          <a:xfrm>
            <a:off x="4355976" y="2370584"/>
            <a:ext cx="3744416" cy="1440160"/>
          </a:xfrm>
          <a:prstGeom prst="roundRect">
            <a:avLst>
              <a:gd name="adj" fmla="val 5225"/>
            </a:avLst>
          </a:prstGeom>
          <a:solidFill>
            <a:srgbClr val="99CCFF">
              <a:alpha val="10000"/>
            </a:srgbClr>
          </a:solidFill>
          <a:ln w="6350">
            <a:solidFill>
              <a:srgbClr val="99CCFF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kumimoji="1" lang="ja-JP" alt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141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重力波</a:t>
            </a:r>
          </a:p>
        </p:txBody>
      </p:sp>
      <p:sp>
        <p:nvSpPr>
          <p:cNvPr id="2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dirty="0" smtClean="0"/>
              <a:t>「受験サプリ」 講義 </a:t>
            </a:r>
            <a:r>
              <a:rPr lang="en-US" altLang="ja-JP" dirty="0" smtClean="0"/>
              <a:t>(2014</a:t>
            </a:r>
            <a:r>
              <a:rPr lang="ja-JP" altLang="en-US" dirty="0" smtClean="0"/>
              <a:t>年</a:t>
            </a:r>
            <a:r>
              <a:rPr lang="en-US" altLang="ja-JP" dirty="0" smtClean="0"/>
              <a:t>4</a:t>
            </a:r>
            <a:r>
              <a:rPr lang="ja-JP" altLang="en-US" dirty="0" smtClean="0"/>
              <a:t>月</a:t>
            </a:r>
            <a:r>
              <a:rPr lang="en-US" altLang="ja-JP" dirty="0" smtClean="0"/>
              <a:t>8</a:t>
            </a:r>
            <a:r>
              <a:rPr lang="ja-JP" altLang="en-US" dirty="0" smtClean="0"/>
              <a:t>日</a:t>
            </a:r>
            <a:r>
              <a:rPr lang="en-US" altLang="ja-JP" dirty="0" smtClean="0"/>
              <a:t>, </a:t>
            </a:r>
            <a:r>
              <a:rPr lang="ja-JP" altLang="en-US" dirty="0" smtClean="0"/>
              <a:t>東京大学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1417295" name="Rectangle 79"/>
          <p:cNvSpPr>
            <a:spLocks noChangeArrowheads="1"/>
          </p:cNvSpPr>
          <p:nvPr/>
        </p:nvSpPr>
        <p:spPr bwMode="auto">
          <a:xfrm>
            <a:off x="4365502" y="2389633"/>
            <a:ext cx="3734890" cy="142111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物質の変動</a:t>
            </a:r>
            <a:r>
              <a:rPr lang="en-US" altLang="ja-JP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, </a:t>
            </a:r>
            <a:r>
              <a:rPr lang="ja-JP" altLang="en-US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形状の変化 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 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 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 </a:t>
            </a:r>
            <a:r>
              <a:rPr lang="ja-JP" altLang="en-US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時空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の歪みが </a:t>
            </a:r>
            <a:endParaRPr lang="en-US" altLang="ja-JP" dirty="0" smtClean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 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       ‘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さざなみ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’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と</a:t>
            </a:r>
            <a:r>
              <a:rPr lang="ja-JP" altLang="en-US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して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伝播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.</a:t>
            </a:r>
            <a:endParaRPr lang="ja-JP" altLang="en-US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  <a:sym typeface="Wingdings" pitchFamily="2" charset="2"/>
            </a:endParaRPr>
          </a:p>
        </p:txBody>
      </p:sp>
      <p:sp>
        <p:nvSpPr>
          <p:cNvPr id="1417297" name="Rectangle 81"/>
          <p:cNvSpPr>
            <a:spLocks noChangeArrowheads="1"/>
          </p:cNvSpPr>
          <p:nvPr/>
        </p:nvSpPr>
        <p:spPr bwMode="auto">
          <a:xfrm>
            <a:off x="5373080" y="4411960"/>
            <a:ext cx="1863216" cy="457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buFontTx/>
              <a:buNone/>
            </a:pPr>
            <a:r>
              <a:rPr lang="ja-JP" altLang="en-US" sz="32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重力波</a:t>
            </a:r>
          </a:p>
        </p:txBody>
      </p:sp>
      <p:sp>
        <p:nvSpPr>
          <p:cNvPr id="1417298" name="AutoShape 82"/>
          <p:cNvSpPr>
            <a:spLocks noChangeArrowheads="1"/>
          </p:cNvSpPr>
          <p:nvPr/>
        </p:nvSpPr>
        <p:spPr bwMode="auto">
          <a:xfrm rot="5400000">
            <a:off x="5979554" y="3943933"/>
            <a:ext cx="288925" cy="492695"/>
          </a:xfrm>
          <a:custGeom>
            <a:avLst/>
            <a:gdLst>
              <a:gd name="G0" fmla="+- 10482 0 0"/>
              <a:gd name="G1" fmla="+- 3741 0 0"/>
              <a:gd name="G2" fmla="+- 21600 0 3741"/>
              <a:gd name="G3" fmla="+- 10800 0 3741"/>
              <a:gd name="G4" fmla="+- 21600 0 10482"/>
              <a:gd name="G5" fmla="*/ G4 G3 10800"/>
              <a:gd name="G6" fmla="+- 21600 0 G5"/>
              <a:gd name="T0" fmla="*/ 10482 w 21600"/>
              <a:gd name="T1" fmla="*/ 0 h 21600"/>
              <a:gd name="T2" fmla="*/ 0 w 21600"/>
              <a:gd name="T3" fmla="*/ 10800 h 21600"/>
              <a:gd name="T4" fmla="*/ 10482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482" y="0"/>
                </a:moveTo>
                <a:lnTo>
                  <a:pt x="10482" y="3741"/>
                </a:lnTo>
                <a:lnTo>
                  <a:pt x="3375" y="3741"/>
                </a:lnTo>
                <a:lnTo>
                  <a:pt x="3375" y="17859"/>
                </a:lnTo>
                <a:lnTo>
                  <a:pt x="10482" y="17859"/>
                </a:lnTo>
                <a:lnTo>
                  <a:pt x="1048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741"/>
                </a:moveTo>
                <a:lnTo>
                  <a:pt x="1350" y="17859"/>
                </a:lnTo>
                <a:lnTo>
                  <a:pt x="2700" y="17859"/>
                </a:lnTo>
                <a:lnTo>
                  <a:pt x="2700" y="3741"/>
                </a:lnTo>
                <a:close/>
              </a:path>
              <a:path w="21600" h="21600">
                <a:moveTo>
                  <a:pt x="0" y="3741"/>
                </a:moveTo>
                <a:lnTo>
                  <a:pt x="0" y="17859"/>
                </a:lnTo>
                <a:lnTo>
                  <a:pt x="675" y="17859"/>
                </a:lnTo>
                <a:lnTo>
                  <a:pt x="675" y="3741"/>
                </a:lnTo>
                <a:close/>
              </a:path>
            </a:pathLst>
          </a:custGeom>
          <a:solidFill>
            <a:srgbClr val="FFFFFF">
              <a:alpha val="10000"/>
            </a:srgbClr>
          </a:solidFill>
          <a:ln w="31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pic>
        <p:nvPicPr>
          <p:cNvPr id="9218" name="Picture 2" descr="http://adamant.typepad.com/photos/uncategorized/2008/01/10/gwave_lg5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46" y="2132856"/>
            <a:ext cx="3658006" cy="342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18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779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電磁波と重力波</a:t>
            </a:r>
          </a:p>
        </p:txBody>
      </p:sp>
      <p:sp>
        <p:nvSpPr>
          <p:cNvPr id="3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dirty="0" smtClean="0"/>
              <a:t>「受験サプリ」 講義 </a:t>
            </a:r>
            <a:r>
              <a:rPr lang="en-US" altLang="ja-JP" dirty="0" smtClean="0"/>
              <a:t>(2014</a:t>
            </a:r>
            <a:r>
              <a:rPr lang="ja-JP" altLang="en-US" dirty="0" smtClean="0"/>
              <a:t>年</a:t>
            </a:r>
            <a:r>
              <a:rPr lang="en-US" altLang="ja-JP" dirty="0" smtClean="0"/>
              <a:t>4</a:t>
            </a:r>
            <a:r>
              <a:rPr lang="ja-JP" altLang="en-US" dirty="0" smtClean="0"/>
              <a:t>月</a:t>
            </a:r>
            <a:r>
              <a:rPr lang="en-US" altLang="ja-JP" dirty="0" smtClean="0"/>
              <a:t>8</a:t>
            </a:r>
            <a:r>
              <a:rPr lang="ja-JP" altLang="en-US" dirty="0" smtClean="0"/>
              <a:t>日</a:t>
            </a:r>
            <a:r>
              <a:rPr lang="en-US" altLang="ja-JP" dirty="0" smtClean="0"/>
              <a:t>, </a:t>
            </a:r>
            <a:r>
              <a:rPr lang="ja-JP" altLang="en-US" dirty="0" smtClean="0"/>
              <a:t>東京大学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1440801" name="AutoShape 33"/>
          <p:cNvSpPr>
            <a:spLocks noChangeArrowheads="1"/>
          </p:cNvSpPr>
          <p:nvPr/>
        </p:nvSpPr>
        <p:spPr bwMode="auto">
          <a:xfrm>
            <a:off x="4716016" y="1920007"/>
            <a:ext cx="4105275" cy="2877145"/>
          </a:xfrm>
          <a:prstGeom prst="roundRect">
            <a:avLst>
              <a:gd name="adj" fmla="val 5130"/>
            </a:avLst>
          </a:prstGeom>
          <a:solidFill>
            <a:srgbClr val="CCFFCC">
              <a:alpha val="10000"/>
            </a:srgbClr>
          </a:solidFill>
          <a:ln w="6350">
            <a:solidFill>
              <a:srgbClr val="CCFFCC">
                <a:alpha val="49804"/>
              </a:srgbClr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0802" name="AutoShape 34"/>
          <p:cNvSpPr>
            <a:spLocks noChangeArrowheads="1"/>
          </p:cNvSpPr>
          <p:nvPr/>
        </p:nvSpPr>
        <p:spPr bwMode="auto">
          <a:xfrm>
            <a:off x="468313" y="1920007"/>
            <a:ext cx="3959225" cy="2877145"/>
          </a:xfrm>
          <a:prstGeom prst="roundRect">
            <a:avLst>
              <a:gd name="adj" fmla="val 5130"/>
            </a:avLst>
          </a:prstGeom>
          <a:solidFill>
            <a:srgbClr val="99CCFF">
              <a:alpha val="10000"/>
            </a:srgbClr>
          </a:solidFill>
          <a:ln w="6350">
            <a:solidFill>
              <a:srgbClr val="99CCFF">
                <a:alpha val="50000"/>
              </a:srgbClr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0788" name="Rectangle 20"/>
          <p:cNvSpPr>
            <a:spLocks noChangeArrowheads="1"/>
          </p:cNvSpPr>
          <p:nvPr/>
        </p:nvSpPr>
        <p:spPr bwMode="auto">
          <a:xfrm>
            <a:off x="4860032" y="2998763"/>
            <a:ext cx="3962400" cy="66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ja-JP" altLang="en-US" sz="2000" dirty="0" smtClean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一般</a:t>
            </a:r>
            <a:r>
              <a:rPr lang="ja-JP" altLang="en-US" sz="2000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相対性</a:t>
            </a:r>
            <a:r>
              <a:rPr lang="ja-JP" altLang="en-US" sz="2000" dirty="0" smtClean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理論</a:t>
            </a:r>
            <a:r>
              <a:rPr lang="ja-JP" altLang="en-US" sz="20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0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ja-JP" altLang="en-US" sz="2000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>
                <a:solidFill>
                  <a:srgbClr val="5F5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ja-JP" altLang="en-US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アインシュタイン</a:t>
            </a:r>
            <a:r>
              <a:rPr lang="ja-JP" altLang="en-US" sz="20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方程式の波動</a:t>
            </a:r>
            <a:r>
              <a:rPr lang="ja-JP" altLang="en-US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解</a:t>
            </a:r>
            <a:endParaRPr lang="en-US" altLang="ja-JP" sz="2000" dirty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0789" name="Rectangle 21"/>
          <p:cNvSpPr>
            <a:spLocks noChangeArrowheads="1"/>
          </p:cNvSpPr>
          <p:nvPr/>
        </p:nvSpPr>
        <p:spPr bwMode="auto">
          <a:xfrm>
            <a:off x="4932809" y="3934867"/>
            <a:ext cx="4103687" cy="86228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ja-JP" altLang="en-US" sz="20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質量</a:t>
            </a:r>
            <a:r>
              <a:rPr lang="ja-JP" altLang="en-US" sz="20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の加速度運動により生成 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ja-JP" altLang="en-US" sz="20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物質</a:t>
            </a:r>
            <a:r>
              <a:rPr lang="ja-JP" altLang="en-US" sz="20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に対して </a:t>
            </a:r>
            <a:r>
              <a:rPr lang="ja-JP" altLang="en-US" sz="200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強い透過力</a:t>
            </a:r>
            <a:r>
              <a:rPr lang="ja-JP" altLang="en-US" sz="20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440790" name="Rectangle 22"/>
          <p:cNvSpPr>
            <a:spLocks noChangeArrowheads="1"/>
          </p:cNvSpPr>
          <p:nvPr/>
        </p:nvSpPr>
        <p:spPr bwMode="auto">
          <a:xfrm>
            <a:off x="4858642" y="2062659"/>
            <a:ext cx="1658144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重力波</a:t>
            </a:r>
          </a:p>
        </p:txBody>
      </p:sp>
      <p:sp>
        <p:nvSpPr>
          <p:cNvPr id="1440791" name="Rectangle 23"/>
          <p:cNvSpPr>
            <a:spLocks noChangeArrowheads="1"/>
          </p:cNvSpPr>
          <p:nvPr/>
        </p:nvSpPr>
        <p:spPr bwMode="auto">
          <a:xfrm>
            <a:off x="4931916" y="2533055"/>
            <a:ext cx="3744912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ja-JP" altLang="en-US" sz="20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光速</a:t>
            </a:r>
            <a:r>
              <a:rPr lang="ja-JP" altLang="en-US" sz="20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で伝播する</a:t>
            </a:r>
            <a:r>
              <a:rPr lang="ja-JP" altLang="en-US" sz="2000" u="sng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時空の歪み</a:t>
            </a:r>
          </a:p>
        </p:txBody>
      </p:sp>
      <p:sp>
        <p:nvSpPr>
          <p:cNvPr id="1440795" name="Rectangle 27"/>
          <p:cNvSpPr>
            <a:spLocks noChangeArrowheads="1"/>
          </p:cNvSpPr>
          <p:nvPr/>
        </p:nvSpPr>
        <p:spPr bwMode="auto">
          <a:xfrm>
            <a:off x="611560" y="2028999"/>
            <a:ext cx="1763737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電磁波</a:t>
            </a:r>
          </a:p>
        </p:txBody>
      </p:sp>
      <p:sp>
        <p:nvSpPr>
          <p:cNvPr id="1440796" name="Rectangle 28"/>
          <p:cNvSpPr>
            <a:spLocks noChangeArrowheads="1"/>
          </p:cNvSpPr>
          <p:nvPr/>
        </p:nvSpPr>
        <p:spPr bwMode="auto">
          <a:xfrm>
            <a:off x="539552" y="2566715"/>
            <a:ext cx="3744913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ja-JP" altLang="en-US" sz="20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光速</a:t>
            </a:r>
            <a:r>
              <a:rPr lang="ja-JP" altLang="en-US" sz="20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で伝播する</a:t>
            </a:r>
            <a:r>
              <a:rPr lang="ja-JP" altLang="en-US" sz="2000" u="sng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電磁場</a:t>
            </a:r>
            <a:r>
              <a:rPr lang="ja-JP" altLang="en-US" sz="20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の変動</a:t>
            </a:r>
          </a:p>
        </p:txBody>
      </p:sp>
      <p:sp>
        <p:nvSpPr>
          <p:cNvPr id="1440798" name="Rectangle 30"/>
          <p:cNvSpPr>
            <a:spLocks noChangeArrowheads="1"/>
          </p:cNvSpPr>
          <p:nvPr/>
        </p:nvSpPr>
        <p:spPr bwMode="auto">
          <a:xfrm>
            <a:off x="539750" y="3816325"/>
            <a:ext cx="3887788" cy="1412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ja-JP" altLang="en-US" sz="20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電荷</a:t>
            </a:r>
            <a:r>
              <a:rPr lang="ja-JP" altLang="en-US" sz="20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の加速度運動により生成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ja-JP" altLang="en-US" sz="20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物質</a:t>
            </a:r>
            <a:r>
              <a:rPr lang="ja-JP" altLang="en-US" sz="20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による </a:t>
            </a:r>
            <a:r>
              <a:rPr lang="ja-JP" altLang="en-US" sz="20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吸収</a:t>
            </a:r>
            <a:r>
              <a:rPr lang="en-US" altLang="ja-JP" sz="20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sz="20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散乱</a:t>
            </a:r>
            <a:r>
              <a:rPr lang="ja-JP" altLang="en-US" sz="20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kumimoji="0" lang="ja-JP" altLang="en-US" sz="2000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0800" name="Rectangle 32"/>
          <p:cNvSpPr>
            <a:spLocks noChangeArrowheads="1"/>
          </p:cNvSpPr>
          <p:nvPr/>
        </p:nvSpPr>
        <p:spPr bwMode="auto">
          <a:xfrm>
            <a:off x="539552" y="2998763"/>
            <a:ext cx="3816920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ja-JP" altLang="en-US" sz="2000" dirty="0" smtClean="0">
                <a:solidFill>
                  <a:srgbClr val="66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電磁気学</a:t>
            </a:r>
            <a:r>
              <a:rPr lang="ja-JP" altLang="en-US" sz="2000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ja-JP" altLang="en-US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マクスウェル方程式の波動解</a:t>
            </a:r>
            <a:endParaRPr lang="en-US" altLang="ja-JP" sz="2000" dirty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608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0789" grpId="0"/>
      <p:bldP spid="144079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0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連星パルサーの発見と観測</a:t>
            </a:r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dirty="0" smtClean="0"/>
              <a:t>「受験サプリ」 講義 </a:t>
            </a:r>
            <a:r>
              <a:rPr lang="en-US" altLang="ja-JP" dirty="0" smtClean="0"/>
              <a:t>(2014</a:t>
            </a:r>
            <a:r>
              <a:rPr lang="ja-JP" altLang="en-US" dirty="0" smtClean="0"/>
              <a:t>年</a:t>
            </a:r>
            <a:r>
              <a:rPr lang="en-US" altLang="ja-JP" dirty="0" smtClean="0"/>
              <a:t>4</a:t>
            </a:r>
            <a:r>
              <a:rPr lang="ja-JP" altLang="en-US" dirty="0" smtClean="0"/>
              <a:t>月</a:t>
            </a:r>
            <a:r>
              <a:rPr lang="en-US" altLang="ja-JP" dirty="0" smtClean="0"/>
              <a:t>8</a:t>
            </a:r>
            <a:r>
              <a:rPr lang="ja-JP" altLang="en-US" dirty="0" smtClean="0"/>
              <a:t>日</a:t>
            </a:r>
            <a:r>
              <a:rPr lang="en-US" altLang="ja-JP" dirty="0" smtClean="0"/>
              <a:t>, </a:t>
            </a:r>
            <a:r>
              <a:rPr lang="ja-JP" altLang="en-US" dirty="0" smtClean="0"/>
              <a:t>東京大学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1366037" name="Rectangle 21"/>
          <p:cNvSpPr>
            <a:spLocks noChangeArrowheads="1"/>
          </p:cNvSpPr>
          <p:nvPr/>
        </p:nvSpPr>
        <p:spPr bwMode="auto">
          <a:xfrm>
            <a:off x="385845" y="1033067"/>
            <a:ext cx="4398962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連星パルサー</a:t>
            </a:r>
            <a:r>
              <a:rPr lang="en-US" altLang="ja-JP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PSR B1913+16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8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   </a:t>
            </a:r>
            <a:r>
              <a:rPr lang="en-US" altLang="ja-JP" sz="16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(1974</a:t>
            </a:r>
            <a:r>
              <a:rPr lang="ja-JP" altLang="en-US" sz="16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年 ラッセル・ハルス</a:t>
            </a:r>
            <a:r>
              <a:rPr lang="en-US" altLang="ja-JP" sz="16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, </a:t>
            </a:r>
            <a:r>
              <a:rPr lang="ja-JP" altLang="en-US" sz="16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ジョゼフ・テイラー</a:t>
            </a:r>
            <a:r>
              <a:rPr lang="en-US" altLang="ja-JP" sz="16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)</a:t>
            </a:r>
          </a:p>
        </p:txBody>
      </p:sp>
      <p:pic>
        <p:nvPicPr>
          <p:cNvPr id="1366032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912813"/>
            <a:ext cx="3600450" cy="2498725"/>
          </a:xfrm>
          <a:prstGeom prst="rect">
            <a:avLst/>
          </a:prstGeom>
          <a:noFill/>
        </p:spPr>
      </p:pic>
      <p:sp>
        <p:nvSpPr>
          <p:cNvPr id="1366036" name="Text Box 20"/>
          <p:cNvSpPr txBox="1">
            <a:spLocks noChangeAspect="1" noChangeArrowheads="1"/>
          </p:cNvSpPr>
          <p:nvPr/>
        </p:nvSpPr>
        <p:spPr bwMode="auto">
          <a:xfrm>
            <a:off x="5183188" y="968375"/>
            <a:ext cx="2413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eaLnBrk="0" hangingPunct="0">
              <a:buFontTx/>
              <a:buNone/>
            </a:pPr>
            <a:r>
              <a:rPr kumimoji="0" lang="ja-JP" altLang="en-US" sz="9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アレシボ天文台 </a:t>
            </a:r>
            <a:r>
              <a:rPr kumimoji="0" lang="en-US" altLang="ja-JP" sz="9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(</a:t>
            </a:r>
            <a:r>
              <a:rPr kumimoji="0" lang="ja-JP" altLang="en-US" sz="9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プエルトリコ</a:t>
            </a:r>
            <a:r>
              <a:rPr kumimoji="0" lang="en-US" altLang="ja-JP" sz="9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) </a:t>
            </a:r>
          </a:p>
        </p:txBody>
      </p:sp>
      <p:grpSp>
        <p:nvGrpSpPr>
          <p:cNvPr id="3" name="グループ化 2"/>
          <p:cNvGrpSpPr/>
          <p:nvPr/>
        </p:nvGrpSpPr>
        <p:grpSpPr>
          <a:xfrm>
            <a:off x="457200" y="2611189"/>
            <a:ext cx="8218488" cy="3913436"/>
            <a:chOff x="457200" y="2611189"/>
            <a:chExt cx="8218488" cy="3913436"/>
          </a:xfrm>
        </p:grpSpPr>
        <p:pic>
          <p:nvPicPr>
            <p:cNvPr id="1366047" name="Picture 3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651500" y="3500438"/>
              <a:ext cx="3024188" cy="302418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</p:pic>
        <p:sp>
          <p:nvSpPr>
            <p:cNvPr id="1366040" name="Text Box 24"/>
            <p:cNvSpPr txBox="1">
              <a:spLocks noChangeArrowheads="1"/>
            </p:cNvSpPr>
            <p:nvPr/>
          </p:nvSpPr>
          <p:spPr bwMode="auto">
            <a:xfrm>
              <a:off x="467544" y="3107556"/>
              <a:ext cx="5329238" cy="825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 algn="l">
                <a:buFontTx/>
                <a:buNone/>
              </a:pPr>
              <a:r>
                <a:rPr lang="ja-JP" altLang="en-US" dirty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重力波の放出 </a:t>
              </a:r>
            </a:p>
            <a:p>
              <a:pPr algn="l">
                <a:buFontTx/>
                <a:buNone/>
              </a:pPr>
              <a:r>
                <a:rPr lang="ja-JP" altLang="en-US" dirty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  </a:t>
              </a:r>
              <a:r>
                <a:rPr lang="ja-JP" altLang="en-US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  <a:sym typeface="Wingdings" pitchFamily="2" charset="2"/>
                </a:rPr>
                <a:t> </a:t>
              </a:r>
              <a:r>
                <a:rPr lang="ja-JP" altLang="en-US" dirty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  <a:sym typeface="Wingdings" pitchFamily="2" charset="2"/>
                </a:rPr>
                <a:t>公転</a:t>
              </a:r>
              <a:r>
                <a:rPr lang="ja-JP" altLang="en-US" dirty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エネルギーを失い</a:t>
              </a:r>
              <a:r>
                <a:rPr lang="en-US" altLang="ja-JP" dirty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, </a:t>
              </a:r>
              <a:endParaRPr lang="en-US" altLang="ja-JP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  <a:p>
              <a:pPr algn="l">
                <a:buFontTx/>
                <a:buNone/>
              </a:pPr>
              <a:r>
                <a:rPr lang="en-US" altLang="ja-JP" dirty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ja-JP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</a:t>
              </a:r>
              <a:r>
                <a:rPr lang="ja-JP" altLang="en-US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だんだん接近していく</a:t>
              </a:r>
              <a:r>
                <a:rPr lang="en-US" altLang="ja-JP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.</a:t>
              </a:r>
              <a:endParaRPr lang="ja-JP" altLang="en-US" dirty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366042" name="Text Box 26"/>
            <p:cNvSpPr txBox="1">
              <a:spLocks noChangeAspect="1" noChangeArrowheads="1"/>
            </p:cNvSpPr>
            <p:nvPr/>
          </p:nvSpPr>
          <p:spPr bwMode="auto">
            <a:xfrm>
              <a:off x="6011863" y="5800725"/>
              <a:ext cx="2592387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 algn="l" eaLnBrk="0" hangingPunct="0">
                <a:buFontTx/>
                <a:buNone/>
              </a:pPr>
              <a:r>
                <a:rPr kumimoji="0" lang="en-US" altLang="ja-JP" sz="900" dirty="0">
                  <a:solidFill>
                    <a:srgbClr val="DDDD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J.M. Weisberg, J.H. Taylor, and D.J. Nice,  </a:t>
              </a:r>
            </a:p>
            <a:p>
              <a:pPr algn="l" eaLnBrk="0" hangingPunct="0">
                <a:buFontTx/>
                <a:buNone/>
              </a:pPr>
              <a:r>
                <a:rPr kumimoji="0" lang="en-US" altLang="ja-JP" sz="900" dirty="0">
                  <a:solidFill>
                    <a:srgbClr val="DDDD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               APJ, 2007, in preparation </a:t>
              </a:r>
            </a:p>
          </p:txBody>
        </p:sp>
        <p:sp>
          <p:nvSpPr>
            <p:cNvPr id="1366043" name="Rectangle 27"/>
            <p:cNvSpPr>
              <a:spLocks noChangeArrowheads="1"/>
            </p:cNvSpPr>
            <p:nvPr/>
          </p:nvSpPr>
          <p:spPr bwMode="auto">
            <a:xfrm>
              <a:off x="467544" y="2611189"/>
              <a:ext cx="4672706" cy="385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 marL="193675" indent="-193675" algn="l">
                <a:lnSpc>
                  <a:spcPct val="90000"/>
                </a:lnSpc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dirty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発見</a:t>
              </a:r>
              <a:r>
                <a:rPr lang="ja-JP" altLang="en-US" dirty="0" smtClean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から</a:t>
              </a:r>
              <a:r>
                <a:rPr lang="en-US" altLang="ja-JP" dirty="0" smtClean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</a:t>
              </a:r>
              <a:r>
                <a:rPr lang="ja-JP" altLang="en-US" dirty="0" smtClean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年以上の継続的</a:t>
              </a:r>
              <a:r>
                <a:rPr lang="ja-JP" altLang="en-US" dirty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な観測</a:t>
              </a:r>
            </a:p>
          </p:txBody>
        </p:sp>
        <p:sp>
          <p:nvSpPr>
            <p:cNvPr id="1366044" name="Text Box 28"/>
            <p:cNvSpPr txBox="1">
              <a:spLocks noChangeArrowheads="1"/>
            </p:cNvSpPr>
            <p:nvPr/>
          </p:nvSpPr>
          <p:spPr bwMode="auto">
            <a:xfrm>
              <a:off x="972170" y="5690150"/>
              <a:ext cx="3528442" cy="458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dirty="0">
                  <a:solidFill>
                    <a:srgbClr val="DDDD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重力波の存在の</a:t>
              </a:r>
              <a:r>
                <a:rPr lang="ja-JP" altLang="en-US" dirty="0" smtClean="0">
                  <a:solidFill>
                    <a:srgbClr val="DDDD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証明</a:t>
              </a:r>
              <a:endParaRPr lang="ja-JP" altLang="en-US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366045" name="Text Box 29"/>
            <p:cNvSpPr txBox="1">
              <a:spLocks noChangeArrowheads="1"/>
            </p:cNvSpPr>
            <p:nvPr/>
          </p:nvSpPr>
          <p:spPr bwMode="auto">
            <a:xfrm>
              <a:off x="457200" y="4331692"/>
              <a:ext cx="5035604" cy="825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 algn="l">
                <a:buFontTx/>
                <a:buNone/>
              </a:pPr>
              <a:r>
                <a:rPr lang="ja-JP" alt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一般相対性理論による</a:t>
              </a:r>
              <a:r>
                <a:rPr lang="ja-JP" altLang="en-US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理論値</a:t>
              </a:r>
              <a:endPara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  <a:p>
              <a:pPr algn="l">
                <a:buFontTx/>
                <a:buNone/>
              </a:pPr>
              <a:r>
                <a:rPr lang="ja-JP" alt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　　</a:t>
              </a:r>
              <a:r>
                <a:rPr lang="ja-JP" altLang="en-US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と観測された値の</a:t>
              </a:r>
              <a:r>
                <a:rPr lang="ja-JP" alt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差は</a:t>
              </a:r>
              <a:r>
                <a:rPr lang="en-US" altLang="ja-JP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0.2%</a:t>
              </a:r>
              <a:r>
                <a:rPr lang="ja-JP" alt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程度</a:t>
              </a:r>
            </a:p>
          </p:txBody>
        </p:sp>
        <p:sp>
          <p:nvSpPr>
            <p:cNvPr id="1366046" name="AutoShape 30"/>
            <p:cNvSpPr>
              <a:spLocks noChangeArrowheads="1"/>
            </p:cNvSpPr>
            <p:nvPr/>
          </p:nvSpPr>
          <p:spPr bwMode="auto">
            <a:xfrm rot="5400000">
              <a:off x="2036862" y="5142582"/>
              <a:ext cx="317500" cy="431800"/>
            </a:xfrm>
            <a:custGeom>
              <a:avLst/>
              <a:gdLst>
                <a:gd name="G0" fmla="+- 11232 0 0"/>
                <a:gd name="G1" fmla="+- 3255 0 0"/>
                <a:gd name="G2" fmla="+- 21600 0 3255"/>
                <a:gd name="G3" fmla="+- 10800 0 3255"/>
                <a:gd name="G4" fmla="+- 21600 0 11232"/>
                <a:gd name="G5" fmla="*/ G4 G3 10800"/>
                <a:gd name="G6" fmla="+- 21600 0 G5"/>
                <a:gd name="T0" fmla="*/ 11232 w 21600"/>
                <a:gd name="T1" fmla="*/ 0 h 21600"/>
                <a:gd name="T2" fmla="*/ 0 w 21600"/>
                <a:gd name="T3" fmla="*/ 10800 h 21600"/>
                <a:gd name="T4" fmla="*/ 11232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32" y="0"/>
                  </a:moveTo>
                  <a:lnTo>
                    <a:pt x="11232" y="3255"/>
                  </a:lnTo>
                  <a:lnTo>
                    <a:pt x="3375" y="3255"/>
                  </a:lnTo>
                  <a:lnTo>
                    <a:pt x="3375" y="18345"/>
                  </a:lnTo>
                  <a:lnTo>
                    <a:pt x="11232" y="18345"/>
                  </a:lnTo>
                  <a:lnTo>
                    <a:pt x="11232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3255"/>
                  </a:moveTo>
                  <a:lnTo>
                    <a:pt x="1350" y="18345"/>
                  </a:lnTo>
                  <a:lnTo>
                    <a:pt x="2700" y="18345"/>
                  </a:lnTo>
                  <a:lnTo>
                    <a:pt x="2700" y="3255"/>
                  </a:lnTo>
                  <a:close/>
                </a:path>
                <a:path w="21600" h="21600">
                  <a:moveTo>
                    <a:pt x="0" y="3255"/>
                  </a:moveTo>
                  <a:lnTo>
                    <a:pt x="0" y="18345"/>
                  </a:lnTo>
                  <a:lnTo>
                    <a:pt x="675" y="18345"/>
                  </a:lnTo>
                  <a:lnTo>
                    <a:pt x="675" y="3255"/>
                  </a:lnTo>
                  <a:close/>
                </a:path>
              </a:pathLst>
            </a:custGeom>
            <a:solidFill>
              <a:srgbClr val="CCFFCC">
                <a:alpha val="10000"/>
              </a:srgbClr>
            </a:solidFill>
            <a:ln w="6350">
              <a:solidFill>
                <a:schemeClr val="bg1">
                  <a:lumMod val="90000"/>
                </a:schemeClr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pic>
          <p:nvPicPr>
            <p:cNvPr id="1366048" name="Picture 32" descr="gravi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081039"/>
                </a:clrFrom>
                <a:clrTo>
                  <a:srgbClr val="081039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184900" y="4365625"/>
              <a:ext cx="1266825" cy="638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角丸四角形 1"/>
            <p:cNvSpPr/>
            <p:nvPr/>
          </p:nvSpPr>
          <p:spPr bwMode="auto">
            <a:xfrm>
              <a:off x="972170" y="5693147"/>
              <a:ext cx="2952378" cy="458787"/>
            </a:xfrm>
            <a:prstGeom prst="roundRect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</p:grpSp>
      <p:sp>
        <p:nvSpPr>
          <p:cNvPr id="20" name="Rectangle 27"/>
          <p:cNvSpPr>
            <a:spLocks noChangeArrowheads="1"/>
          </p:cNvSpPr>
          <p:nvPr/>
        </p:nvSpPr>
        <p:spPr bwMode="auto">
          <a:xfrm>
            <a:off x="546994" y="1834637"/>
            <a:ext cx="4672706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marL="193675" indent="-193675" algn="l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ja-JP" altLang="en-US" dirty="0" err="1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つの</a:t>
            </a:r>
            <a:r>
              <a:rPr lang="ja-JP" altLang="en-US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中性子星が</a:t>
            </a:r>
            <a:r>
              <a:rPr lang="en-US" altLang="ja-JP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ja-JP" altLang="en-US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時間弱で公転</a:t>
            </a:r>
            <a:r>
              <a:rPr lang="en-US" altLang="ja-JP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ja-JP" altLang="en-US" dirty="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961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Yellow}&#10;$$ G_{\mu\nu}= {8\pi G \over c^4} T_{\mu\nu}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44"/>
  <p:tag name="PICTUREFILESIZE" val="10847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%\color[named]{Yellow}&#10;$$ h \sim {\delta L / L}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87.84016"/>
  <p:tag name="PICTUREFILESIZE" val="3309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%\color[named]{Yellow}&#10;$$ \delta L 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4.00008"/>
  <p:tag name="PICTUREFILESIZE" val="767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%\color[named]{Yellow}&#10;$$  L 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3.92"/>
  <p:tag name="PICTUREFILESIZE" val="4558"/>
</p:tagLst>
</file>

<file path=ppt/theme/theme1.xml><?xml version="1.0" encoding="utf-8"?>
<a:theme xmlns:a="http://schemas.openxmlformats.org/drawingml/2006/main" name="Inspiral">
  <a:themeElements>
    <a:clrScheme name="">
      <a:dk1>
        <a:srgbClr val="003366"/>
      </a:dk1>
      <a:lt1>
        <a:srgbClr val="CCFFCC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E2FFE2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2_Straight Edge">
      <a:majorFont>
        <a:latin typeface="Tahoma"/>
        <a:ea typeface="HGP創英角ｺﾞｼｯｸUB"/>
        <a:cs typeface=""/>
      </a:majorFont>
      <a:minorFont>
        <a:latin typeface="Tahoma"/>
        <a:ea typeface="HGP創英角ｺﾞｼｯｸU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sz="24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HGP創英角ｺﾞｼｯｸUB" pitchFamily="50" charset="-128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kumimoji="1" sz="2000" dirty="0" smtClean="0">
            <a:solidFill>
              <a:srgbClr val="FFFFFF"/>
            </a:solidFill>
          </a:defRPr>
        </a:defPPr>
      </a:lstStyle>
    </a:txDef>
  </a:objectDefaults>
  <a:extraClrSchemeLst>
    <a:extraClrScheme>
      <a:clrScheme name="2_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56483</TotalTime>
  <Words>1749</Words>
  <Application>Microsoft Office PowerPoint</Application>
  <PresentationFormat>画面に合わせる (4:3)</PresentationFormat>
  <Paragraphs>304</Paragraphs>
  <Slides>29</Slides>
  <Notes>26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29</vt:i4>
      </vt:variant>
    </vt:vector>
  </HeadingPairs>
  <TitlesOfParts>
    <vt:vector size="35" baseType="lpstr">
      <vt:lpstr>HGP創英角ｺﾞｼｯｸUB</vt:lpstr>
      <vt:lpstr>HGP創英角ﾎﾟｯﾌﾟ体</vt:lpstr>
      <vt:lpstr>Tahoma</vt:lpstr>
      <vt:lpstr>Wingdings</vt:lpstr>
      <vt:lpstr>Inspiral</vt:lpstr>
      <vt:lpstr>Drawing</vt:lpstr>
      <vt:lpstr>重力波望遠鏡で探る宇宙</vt:lpstr>
      <vt:lpstr>重力波にまつわる3つの話</vt:lpstr>
      <vt:lpstr>アインシュタイン 　　が残した宿題</vt:lpstr>
      <vt:lpstr>最古の科学の1つ</vt:lpstr>
      <vt:lpstr>PowerPoint プレゼンテーション</vt:lpstr>
      <vt:lpstr>一般相対性理論</vt:lpstr>
      <vt:lpstr>重力波</vt:lpstr>
      <vt:lpstr>電磁波と重力波</vt:lpstr>
      <vt:lpstr>連星パルサーの発見と観測</vt:lpstr>
      <vt:lpstr>重力波の存在証明</vt:lpstr>
      <vt:lpstr>PowerPoint プレゼンテーション</vt:lpstr>
      <vt:lpstr>PowerPoint プレゼンテーション</vt:lpstr>
      <vt:lpstr>宇宙誕生直後 の姿を直接見る.</vt:lpstr>
      <vt:lpstr>重力波による天文学</vt:lpstr>
      <vt:lpstr>地上重力波望遠鏡のターゲット</vt:lpstr>
      <vt:lpstr>初期宇宙の観測</vt:lpstr>
      <vt:lpstr>KAGRA (かぐら)</vt:lpstr>
      <vt:lpstr>重力波の効果</vt:lpstr>
      <vt:lpstr>重力波の効果</vt:lpstr>
      <vt:lpstr>レーザー干渉計型重力波検出器</vt:lpstr>
      <vt:lpstr>第1世代 重力波検出器</vt:lpstr>
      <vt:lpstr>本格的な天文学</vt:lpstr>
      <vt:lpstr>大型低温重力波望遠鏡 </vt:lpstr>
      <vt:lpstr>KAGRA サイト</vt:lpstr>
      <vt:lpstr>掘削工事の現状</vt:lpstr>
      <vt:lpstr>KAGRA と DECIGO</vt:lpstr>
      <vt:lpstr>PowerPoint プレゼンテーション</vt:lpstr>
      <vt:lpstr>まとめ</vt:lpstr>
      <vt:lpstr>PowerPoint プレゼンテーション</vt:lpstr>
    </vt:vector>
  </TitlesOfParts>
  <Company>東京大学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安東 正樹</dc:creator>
  <cp:lastModifiedBy>Masaki Ando</cp:lastModifiedBy>
  <cp:revision>3509</cp:revision>
  <dcterms:created xsi:type="dcterms:W3CDTF">2002-03-19T09:15:24Z</dcterms:created>
  <dcterms:modified xsi:type="dcterms:W3CDTF">2014-04-09T15:03:53Z</dcterms:modified>
</cp:coreProperties>
</file>