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 id="2147483774" r:id="rId2"/>
    <p:sldMasterId id="2147483786" r:id="rId3"/>
    <p:sldMasterId id="2147483798" r:id="rId4"/>
    <p:sldMasterId id="2147483810" r:id="rId5"/>
    <p:sldMasterId id="2147483822" r:id="rId6"/>
    <p:sldMasterId id="2147483836" r:id="rId7"/>
    <p:sldMasterId id="2147483848" r:id="rId8"/>
    <p:sldMasterId id="2147483853" r:id="rId9"/>
    <p:sldMasterId id="2147483858" r:id="rId10"/>
    <p:sldMasterId id="2147483871" r:id="rId11"/>
    <p:sldMasterId id="2147483883" r:id="rId12"/>
  </p:sldMasterIdLst>
  <p:notesMasterIdLst>
    <p:notesMasterId r:id="rId93"/>
  </p:notesMasterIdLst>
  <p:handoutMasterIdLst>
    <p:handoutMasterId r:id="rId94"/>
  </p:handoutMasterIdLst>
  <p:sldIdLst>
    <p:sldId id="1152" r:id="rId13"/>
    <p:sldId id="1497" r:id="rId14"/>
    <p:sldId id="1549" r:id="rId15"/>
    <p:sldId id="1383" r:id="rId16"/>
    <p:sldId id="1498" r:id="rId17"/>
    <p:sldId id="1499" r:id="rId18"/>
    <p:sldId id="1515" r:id="rId19"/>
    <p:sldId id="1398" r:id="rId20"/>
    <p:sldId id="1434" r:id="rId21"/>
    <p:sldId id="1518" r:id="rId22"/>
    <p:sldId id="1519" r:id="rId23"/>
    <p:sldId id="1520" r:id="rId24"/>
    <p:sldId id="1521" r:id="rId25"/>
    <p:sldId id="1428" r:id="rId26"/>
    <p:sldId id="1551" r:id="rId27"/>
    <p:sldId id="1524" r:id="rId28"/>
    <p:sldId id="1538" r:id="rId29"/>
    <p:sldId id="1529" r:id="rId30"/>
    <p:sldId id="1525" r:id="rId31"/>
    <p:sldId id="1533" r:id="rId32"/>
    <p:sldId id="1527" r:id="rId33"/>
    <p:sldId id="1550" r:id="rId34"/>
    <p:sldId id="1552" r:id="rId35"/>
    <p:sldId id="1530" r:id="rId36"/>
    <p:sldId id="1389" r:id="rId37"/>
    <p:sldId id="1522" r:id="rId38"/>
    <p:sldId id="1523" r:id="rId39"/>
    <p:sldId id="1408" r:id="rId40"/>
    <p:sldId id="1427" r:id="rId41"/>
    <p:sldId id="1429" r:id="rId42"/>
    <p:sldId id="1534" r:id="rId43"/>
    <p:sldId id="1535" r:id="rId44"/>
    <p:sldId id="1507" r:id="rId45"/>
    <p:sldId id="1540" r:id="rId46"/>
    <p:sldId id="1541" r:id="rId47"/>
    <p:sldId id="1542" r:id="rId48"/>
    <p:sldId id="1508" r:id="rId49"/>
    <p:sldId id="1560" r:id="rId50"/>
    <p:sldId id="1528" r:id="rId51"/>
    <p:sldId id="1561" r:id="rId52"/>
    <p:sldId id="1543" r:id="rId53"/>
    <p:sldId id="1545" r:id="rId54"/>
    <p:sldId id="1546" r:id="rId55"/>
    <p:sldId id="1547" r:id="rId56"/>
    <p:sldId id="1548" r:id="rId57"/>
    <p:sldId id="1483" r:id="rId58"/>
    <p:sldId id="1484" r:id="rId59"/>
    <p:sldId id="1485" r:id="rId60"/>
    <p:sldId id="1486" r:id="rId61"/>
    <p:sldId id="1473" r:id="rId62"/>
    <p:sldId id="1474" r:id="rId63"/>
    <p:sldId id="1558" r:id="rId64"/>
    <p:sldId id="1559" r:id="rId65"/>
    <p:sldId id="1544" r:id="rId66"/>
    <p:sldId id="1511" r:id="rId67"/>
    <p:sldId id="1512" r:id="rId68"/>
    <p:sldId id="1531" r:id="rId69"/>
    <p:sldId id="1492" r:id="rId70"/>
    <p:sldId id="1493" r:id="rId71"/>
    <p:sldId id="1494" r:id="rId72"/>
    <p:sldId id="1487" r:id="rId73"/>
    <p:sldId id="1488" r:id="rId74"/>
    <p:sldId id="1489" r:id="rId75"/>
    <p:sldId id="1479" r:id="rId76"/>
    <p:sldId id="1480" r:id="rId77"/>
    <p:sldId id="1481" r:id="rId78"/>
    <p:sldId id="1482" r:id="rId79"/>
    <p:sldId id="1475" r:id="rId80"/>
    <p:sldId id="1476" r:id="rId81"/>
    <p:sldId id="1477" r:id="rId82"/>
    <p:sldId id="1478" r:id="rId83"/>
    <p:sldId id="1516" r:id="rId84"/>
    <p:sldId id="1517" r:id="rId85"/>
    <p:sldId id="1553" r:id="rId86"/>
    <p:sldId id="1554" r:id="rId87"/>
    <p:sldId id="1555" r:id="rId88"/>
    <p:sldId id="1556" r:id="rId89"/>
    <p:sldId id="1557" r:id="rId90"/>
    <p:sldId id="1509" r:id="rId91"/>
    <p:sldId id="1432" r:id="rId92"/>
  </p:sldIdLst>
  <p:sldSz cx="9144000" cy="6858000" type="screen4x3"/>
  <p:notesSz cx="6731000" cy="9856788"/>
  <p:custDataLst>
    <p:tags r:id="rId95"/>
  </p:custDataLst>
  <p:defaultTextStyle>
    <a:defPPr>
      <a:defRPr lang="ja-JP"/>
    </a:defPPr>
    <a:lvl1pPr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1pPr>
    <a:lvl2pPr marL="4572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2pPr>
    <a:lvl3pPr marL="9144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3pPr>
    <a:lvl4pPr marL="13716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4pPr>
    <a:lvl5pPr marL="18288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5pPr>
    <a:lvl6pPr marL="2286000" algn="l" defTabSz="914400" rtl="0" eaLnBrk="1" latinLnBrk="0" hangingPunct="1">
      <a:defRPr kumimoji="1" sz="2400" kern="1200">
        <a:solidFill>
          <a:schemeClr val="tx1"/>
        </a:solidFill>
        <a:latin typeface="Tahoma" pitchFamily="34" charset="0"/>
        <a:ea typeface="HGP創英角ｺﾞｼｯｸUB" pitchFamily="50" charset="-128"/>
        <a:cs typeface="+mn-cs"/>
      </a:defRPr>
    </a:lvl6pPr>
    <a:lvl7pPr marL="2743200" algn="l" defTabSz="914400" rtl="0" eaLnBrk="1" latinLnBrk="0" hangingPunct="1">
      <a:defRPr kumimoji="1" sz="2400" kern="1200">
        <a:solidFill>
          <a:schemeClr val="tx1"/>
        </a:solidFill>
        <a:latin typeface="Tahoma" pitchFamily="34" charset="0"/>
        <a:ea typeface="HGP創英角ｺﾞｼｯｸUB" pitchFamily="50" charset="-128"/>
        <a:cs typeface="+mn-cs"/>
      </a:defRPr>
    </a:lvl7pPr>
    <a:lvl8pPr marL="3200400" algn="l" defTabSz="914400" rtl="0" eaLnBrk="1" latinLnBrk="0" hangingPunct="1">
      <a:defRPr kumimoji="1" sz="2400" kern="1200">
        <a:solidFill>
          <a:schemeClr val="tx1"/>
        </a:solidFill>
        <a:latin typeface="Tahoma" pitchFamily="34" charset="0"/>
        <a:ea typeface="HGP創英角ｺﾞｼｯｸUB" pitchFamily="50" charset="-128"/>
        <a:cs typeface="+mn-cs"/>
      </a:defRPr>
    </a:lvl8pPr>
    <a:lvl9pPr marL="3657600" algn="l" defTabSz="914400" rtl="0" eaLnBrk="1" latinLnBrk="0" hangingPunct="1">
      <a:defRPr kumimoji="1" sz="2400" kern="1200">
        <a:solidFill>
          <a:schemeClr val="tx1"/>
        </a:solidFill>
        <a:latin typeface="Tahoma" pitchFamily="34" charset="0"/>
        <a:ea typeface="HGP創英角ｺﾞｼｯｸUB"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4">
          <p15:clr>
            <a:srgbClr val="A4A3A4"/>
          </p15:clr>
        </p15:guide>
        <p15:guide id="2" pos="212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699FF"/>
    <a:srgbClr val="000000"/>
    <a:srgbClr val="99FF99"/>
    <a:srgbClr val="FFFFFF"/>
    <a:srgbClr val="99CCFF"/>
    <a:srgbClr val="FF7C80"/>
    <a:srgbClr val="FFFF99"/>
    <a:srgbClr val="CCEC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198" autoAdjust="0"/>
    <p:restoredTop sz="95709" autoAdjust="0"/>
  </p:normalViewPr>
  <p:slideViewPr>
    <p:cSldViewPr>
      <p:cViewPr varScale="1">
        <p:scale>
          <a:sx n="70" d="100"/>
          <a:sy n="70" d="100"/>
        </p:scale>
        <p:origin x="1272"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1094"/>
    </p:cViewPr>
  </p:sorterViewPr>
  <p:notesViewPr>
    <p:cSldViewPr>
      <p:cViewPr varScale="1">
        <p:scale>
          <a:sx n="70" d="100"/>
          <a:sy n="70" d="100"/>
        </p:scale>
        <p:origin x="-2064" y="-96"/>
      </p:cViewPr>
      <p:guideLst>
        <p:guide orient="horz" pos="3104"/>
        <p:guide pos="212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tags" Target="tags/tag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notesMaster" Target="notesMasters/notesMaster1.xml"/><Relationship Id="rId98"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ja-JP" baseline="0" dirty="0" smtClean="0"/>
              <a:t> 13</a:t>
            </a:r>
            <a:r>
              <a:rPr lang="ja-JP" altLang="en-US" baseline="0" dirty="0" smtClean="0"/>
              <a:t> </a:t>
            </a:r>
            <a:r>
              <a:rPr lang="en-US" altLang="ja-JP" baseline="0" dirty="0" smtClean="0"/>
              <a:t>Staff Members</a:t>
            </a:r>
            <a:endParaRPr lang="ja-JP" dirty="0"/>
          </a:p>
        </c:rich>
      </c:tx>
      <c:layout>
        <c:manualLayout>
          <c:xMode val="edge"/>
          <c:yMode val="edge"/>
          <c:x val="0.35651029084623681"/>
          <c:y val="0.47032566280228011"/>
        </c:manualLayout>
      </c:layout>
      <c:overlay val="0"/>
      <c:spPr>
        <a:solidFill>
          <a:srgbClr val="000000">
            <a:alpha val="50000"/>
          </a:srgbClr>
        </a:solidFill>
        <a:ln>
          <a:solidFill>
            <a:srgbClr val="000000"/>
          </a:solidFill>
        </a:ln>
      </c:spPr>
    </c:title>
    <c:autoTitleDeleted val="0"/>
    <c:view3D>
      <c:rotX val="30"/>
      <c:rotY val="0"/>
      <c:rAngAx val="0"/>
    </c:view3D>
    <c:floor>
      <c:thickness val="0"/>
    </c:floor>
    <c:sideWall>
      <c:thickness val="0"/>
    </c:sideWall>
    <c:backWall>
      <c:thickness val="0"/>
    </c:backWall>
    <c:plotArea>
      <c:layout/>
      <c:pie3DChart>
        <c:varyColors val="0"/>
        <c:ser>
          <c:idx val="0"/>
          <c:order val="0"/>
          <c:tx>
            <c:strRef>
              <c:f>Sheet1!$B$1</c:f>
              <c:strCache>
                <c:ptCount val="1"/>
                <c:pt idx="0">
                  <c:v>H24年度　財源</c:v>
                </c:pt>
              </c:strCache>
            </c:strRef>
          </c:tx>
          <c:explosion val="25"/>
          <c:dPt>
            <c:idx val="0"/>
            <c:bubble3D val="0"/>
            <c:spPr>
              <a:solidFill>
                <a:srgbClr val="FF9999"/>
              </a:solidFill>
            </c:spPr>
          </c:dPt>
          <c:dPt>
            <c:idx val="1"/>
            <c:bubble3D val="0"/>
            <c:spPr>
              <a:solidFill>
                <a:srgbClr val="FFCC66"/>
              </a:solidFill>
            </c:spPr>
          </c:dPt>
          <c:dPt>
            <c:idx val="2"/>
            <c:bubble3D val="0"/>
            <c:spPr>
              <a:solidFill>
                <a:srgbClr val="99FF99"/>
              </a:solidFill>
            </c:spPr>
          </c:dPt>
          <c:dPt>
            <c:idx val="3"/>
            <c:bubble3D val="0"/>
            <c:spPr>
              <a:solidFill>
                <a:srgbClr val="99CCFF"/>
              </a:solidFill>
            </c:spPr>
          </c:dPt>
          <c:dPt>
            <c:idx val="4"/>
            <c:bubble3D val="0"/>
            <c:spPr>
              <a:solidFill>
                <a:srgbClr val="C0C0C0"/>
              </a:solidFill>
            </c:spPr>
          </c:dPt>
          <c:dLbls>
            <c:dLbl>
              <c:idx val="0"/>
              <c:layout>
                <c:manualLayout>
                  <c:x val="-1.5644576345202568E-2"/>
                  <c:y val="-0.25142584539805307"/>
                </c:manualLayout>
              </c:layout>
              <c:tx>
                <c:rich>
                  <a:bodyPr/>
                  <a:lstStyle/>
                  <a:p>
                    <a:r>
                      <a:rPr lang="en-US" altLang="ja-JP" baseline="0" dirty="0" smtClean="0"/>
                      <a:t>KAGRA Instruments</a:t>
                    </a:r>
                    <a:r>
                      <a:rPr lang="en-US" altLang="ja-JP" baseline="0" dirty="0"/>
                      <a:t>
</a:t>
                    </a:r>
                    <a:fld id="{DB3849C3-AF7B-4284-9847-655EC66186BE}" type="PERCENTAGE">
                      <a:rPr lang="en-US" altLang="ja-JP" baseline="0"/>
                      <a:pPr/>
                      <a:t>[パーセンテージ]</a:t>
                    </a:fld>
                    <a:endParaRPr lang="en-US" altLang="ja-JP"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38584940820528979"/>
                  <c:y val="-2.3707511286268759E-2"/>
                </c:manualLayout>
              </c:layout>
              <c:tx>
                <c:rich>
                  <a:bodyPr/>
                  <a:lstStyle/>
                  <a:p>
                    <a:r>
                      <a:rPr lang="en-US" altLang="ja-JP" baseline="0" dirty="0" smtClean="0"/>
                      <a:t>Analysis, Theory</a:t>
                    </a:r>
                    <a:r>
                      <a:rPr lang="en-US" altLang="ja-JP" baseline="0" dirty="0"/>
                      <a:t>
</a:t>
                    </a:r>
                    <a:fld id="{07CE2A38-3356-4018-9792-D291535ABB09}" type="PERCENTAGE">
                      <a:rPr lang="en-US" altLang="ja-JP" baseline="0"/>
                      <a:pPr/>
                      <a:t>[パーセンテージ]</a:t>
                    </a:fld>
                    <a:endParaRPr lang="en-US" altLang="ja-JP"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4.0009120433646905E-2"/>
                  <c:y val="0.20925854851788853"/>
                </c:manualLayout>
              </c:layout>
              <c:tx>
                <c:rich>
                  <a:bodyPr/>
                  <a:lstStyle/>
                  <a:p>
                    <a:r>
                      <a:rPr lang="en-US" altLang="ja-JP" dirty="0" smtClean="0"/>
                      <a:t>Space</a:t>
                    </a:r>
                    <a:r>
                      <a:rPr lang="en-US" altLang="ja-JP" baseline="0" dirty="0"/>
                      <a:t>
</a:t>
                    </a:r>
                    <a:fld id="{99077E40-479B-46EE-BF47-069242FD1866}" type="PERCENTAGE">
                      <a:rPr lang="en-US" altLang="ja-JP" baseline="0"/>
                      <a:pPr/>
                      <a:t>[パーセンテージ]</a:t>
                    </a:fld>
                    <a:endParaRPr lang="en-US" altLang="ja-JP" baseline="0" dirty="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15:dlblFieldTable/>
                  <c15:showDataLabelsRange val="0"/>
                </c:ext>
              </c:extLst>
            </c:dLbl>
            <c:dLbl>
              <c:idx val="3"/>
              <c:layout>
                <c:manualLayout>
                  <c:x val="-0.16031390569006546"/>
                  <c:y val="0.17639769779531345"/>
                </c:manualLayout>
              </c:layout>
              <c:tx>
                <c:rich>
                  <a:bodyPr wrap="square" lIns="38100" tIns="19050" rIns="38100" bIns="19050" anchor="ctr" anchorCtr="0">
                    <a:spAutoFit/>
                  </a:bodyPr>
                  <a:lstStyle/>
                  <a:p>
                    <a:pPr algn="l">
                      <a:defRPr/>
                    </a:pPr>
                    <a:r>
                      <a:rPr lang="en-US" altLang="ja-JP" baseline="0" dirty="0" smtClean="0"/>
                      <a:t>Adv. </a:t>
                    </a:r>
                  </a:p>
                  <a:p>
                    <a:pPr algn="l">
                      <a:defRPr/>
                    </a:pPr>
                    <a:r>
                      <a:rPr lang="en-US" altLang="ja-JP" baseline="0" dirty="0" smtClean="0"/>
                      <a:t>Detector</a:t>
                    </a:r>
                    <a:r>
                      <a:rPr lang="en-US" altLang="ja-JP" baseline="0" dirty="0"/>
                      <a:t>
</a:t>
                    </a:r>
                    <a:r>
                      <a:rPr lang="en-US" altLang="ja-JP" baseline="0" dirty="0" smtClean="0"/>
                      <a:t>  </a:t>
                    </a:r>
                    <a:fld id="{86E02E92-2D3B-4D64-95DD-0F43C19E42D1}" type="PERCENTAGE">
                      <a:rPr lang="en-US" altLang="ja-JP" baseline="0" smtClean="0"/>
                      <a:pPr algn="l">
                        <a:defRPr/>
                      </a:pPr>
                      <a:t>[パーセンテージ]</a:t>
                    </a:fld>
                    <a:endParaRPr lang="en-US" altLang="ja-JP" baseline="0" dirty="0" smtClean="0"/>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4"/>
              <c:layout>
                <c:manualLayout>
                  <c:x val="-2.7360405333114249E-3"/>
                  <c:y val="3.1659992324085387E-3"/>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showLegendKey val="0"/>
            <c:showVal val="0"/>
            <c:showCatName val="1"/>
            <c:showSerName val="0"/>
            <c:showPercent val="1"/>
            <c:showBubbleSize val="0"/>
            <c:showLeaderLines val="1"/>
            <c:leaderLines>
              <c:spPr>
                <a:ln w="25400">
                  <a:solidFill>
                    <a:srgbClr val="FFFFFF"/>
                  </a:solidFill>
                </a:ln>
              </c:spPr>
            </c:leaderLines>
            <c:extLst>
              <c:ext xmlns:c15="http://schemas.microsoft.com/office/drawing/2012/chart" uri="{CE6537A1-D6FC-4f65-9D91-7224C49458BB}"/>
            </c:extLst>
          </c:dLbls>
          <c:cat>
            <c:strRef>
              <c:f>Sheet1!$A$2:$A$5</c:f>
              <c:strCache>
                <c:ptCount val="4"/>
                <c:pt idx="0">
                  <c:v>KAGRA開発</c:v>
                </c:pt>
                <c:pt idx="1">
                  <c:v>理論・解析</c:v>
                </c:pt>
                <c:pt idx="2">
                  <c:v>宇宙干渉計</c:v>
                </c:pt>
                <c:pt idx="3">
                  <c:v>高感度化</c:v>
                </c:pt>
              </c:strCache>
            </c:strRef>
          </c:cat>
          <c:val>
            <c:numRef>
              <c:f>Sheet1!$B$2:$B$5</c:f>
              <c:numCache>
                <c:formatCode>General</c:formatCode>
                <c:ptCount val="4"/>
                <c:pt idx="0">
                  <c:v>570</c:v>
                </c:pt>
                <c:pt idx="1">
                  <c:v>180</c:v>
                </c:pt>
                <c:pt idx="2">
                  <c:v>250</c:v>
                </c:pt>
                <c:pt idx="3">
                  <c:v>200</c:v>
                </c:pt>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400">
          <a:solidFill>
            <a:srgbClr val="FFFFFF"/>
          </a:solidFill>
          <a:effectLst>
            <a:outerShdw blurRad="38100" dist="38100" dir="2700000" algn="tl">
              <a:srgbClr val="000000">
                <a:alpha val="43137"/>
              </a:srgbClr>
            </a:outerShdw>
          </a:effectLst>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ja-JP" baseline="0" dirty="0" smtClean="0"/>
              <a:t> 13</a:t>
            </a:r>
            <a:r>
              <a:rPr lang="ja-JP" altLang="en-US" baseline="0" dirty="0" smtClean="0"/>
              <a:t> </a:t>
            </a:r>
            <a:r>
              <a:rPr lang="en-US" altLang="ja-JP" baseline="0" dirty="0" smtClean="0"/>
              <a:t>Staff Members</a:t>
            </a:r>
            <a:endParaRPr lang="ja-JP" dirty="0"/>
          </a:p>
        </c:rich>
      </c:tx>
      <c:layout>
        <c:manualLayout>
          <c:xMode val="edge"/>
          <c:yMode val="edge"/>
          <c:x val="0.35651029084623681"/>
          <c:y val="0.47032566280228011"/>
        </c:manualLayout>
      </c:layout>
      <c:overlay val="0"/>
      <c:spPr>
        <a:solidFill>
          <a:srgbClr val="000000">
            <a:alpha val="50000"/>
          </a:srgbClr>
        </a:solidFill>
        <a:ln>
          <a:solidFill>
            <a:srgbClr val="000000"/>
          </a:solidFill>
        </a:ln>
      </c:spPr>
    </c:title>
    <c:autoTitleDeleted val="0"/>
    <c:view3D>
      <c:rotX val="30"/>
      <c:rotY val="0"/>
      <c:rAngAx val="0"/>
    </c:view3D>
    <c:floor>
      <c:thickness val="0"/>
    </c:floor>
    <c:sideWall>
      <c:thickness val="0"/>
    </c:sideWall>
    <c:backWall>
      <c:thickness val="0"/>
    </c:backWall>
    <c:plotArea>
      <c:layout/>
      <c:pie3DChart>
        <c:varyColors val="0"/>
        <c:ser>
          <c:idx val="0"/>
          <c:order val="0"/>
          <c:tx>
            <c:strRef>
              <c:f>Sheet1!$B$1</c:f>
              <c:strCache>
                <c:ptCount val="1"/>
                <c:pt idx="0">
                  <c:v>H24年度　財源</c:v>
                </c:pt>
              </c:strCache>
            </c:strRef>
          </c:tx>
          <c:explosion val="25"/>
          <c:dPt>
            <c:idx val="0"/>
            <c:bubble3D val="0"/>
            <c:spPr>
              <a:solidFill>
                <a:srgbClr val="FF9999"/>
              </a:solidFill>
            </c:spPr>
          </c:dPt>
          <c:dPt>
            <c:idx val="1"/>
            <c:bubble3D val="0"/>
            <c:spPr>
              <a:solidFill>
                <a:srgbClr val="FFCC66"/>
              </a:solidFill>
            </c:spPr>
          </c:dPt>
          <c:dPt>
            <c:idx val="2"/>
            <c:bubble3D val="0"/>
            <c:spPr>
              <a:solidFill>
                <a:srgbClr val="99FF99"/>
              </a:solidFill>
            </c:spPr>
          </c:dPt>
          <c:dPt>
            <c:idx val="3"/>
            <c:bubble3D val="0"/>
            <c:spPr>
              <a:solidFill>
                <a:srgbClr val="99CCFF"/>
              </a:solidFill>
            </c:spPr>
          </c:dPt>
          <c:dPt>
            <c:idx val="4"/>
            <c:bubble3D val="0"/>
            <c:spPr>
              <a:solidFill>
                <a:srgbClr val="C0C0C0"/>
              </a:solidFill>
            </c:spPr>
          </c:dPt>
          <c:dLbls>
            <c:dLbl>
              <c:idx val="0"/>
              <c:layout>
                <c:manualLayout>
                  <c:x val="-5.3905509206987334E-3"/>
                  <c:y val="-0.29884083336942352"/>
                </c:manualLayout>
              </c:layout>
              <c:tx>
                <c:rich>
                  <a:bodyPr/>
                  <a:lstStyle/>
                  <a:p>
                    <a:r>
                      <a:rPr lang="en-US" altLang="ja-JP" baseline="0" dirty="0" smtClean="0"/>
                      <a:t>KAGRA Instruments</a:t>
                    </a:r>
                    <a:r>
                      <a:rPr lang="en-US" altLang="ja-JP" baseline="0" dirty="0"/>
                      <a:t>
</a:t>
                    </a:r>
                    <a:fld id="{DB3849C3-AF7B-4284-9847-655EC66186BE}" type="PERCENTAGE">
                      <a:rPr lang="en-US" altLang="ja-JP" baseline="0"/>
                      <a:pPr/>
                      <a:t>[パーセンテージ]</a:t>
                    </a:fld>
                    <a:endParaRPr lang="en-US" altLang="ja-JP"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53965983753743119"/>
                  <c:y val="0.13721683524511699"/>
                </c:manualLayout>
              </c:layout>
              <c:tx>
                <c:rich>
                  <a:bodyPr/>
                  <a:lstStyle/>
                  <a:p>
                    <a:r>
                      <a:rPr lang="en-US" altLang="ja-JP" baseline="0" dirty="0" smtClean="0"/>
                      <a:t>Analysis, Theory</a:t>
                    </a:r>
                    <a:r>
                      <a:rPr lang="en-US" altLang="ja-JP" baseline="0" dirty="0"/>
                      <a:t>
</a:t>
                    </a:r>
                    <a:fld id="{07CE2A38-3356-4018-9792-D291535ABB09}" type="PERCENTAGE">
                      <a:rPr lang="en-US" altLang="ja-JP" baseline="0"/>
                      <a:pPr/>
                      <a:t>[パーセンテージ]</a:t>
                    </a:fld>
                    <a:endParaRPr lang="en-US" altLang="ja-JP"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5.6415566229075322E-2"/>
                  <c:y val="0.19503404174612718"/>
                </c:manualLayout>
              </c:layout>
              <c:tx>
                <c:rich>
                  <a:bodyPr/>
                  <a:lstStyle/>
                  <a:p>
                    <a:r>
                      <a:rPr lang="en-US" altLang="ja-JP" dirty="0" smtClean="0"/>
                      <a:t>Space</a:t>
                    </a:r>
                    <a:r>
                      <a:rPr lang="en-US" altLang="ja-JP" baseline="0" dirty="0"/>
                      <a:t>
</a:t>
                    </a:r>
                    <a:fld id="{99077E40-479B-46EE-BF47-069242FD1866}" type="PERCENTAGE">
                      <a:rPr lang="en-US" altLang="ja-JP" baseline="0"/>
                      <a:pPr/>
                      <a:t>[パーセンテージ]</a:t>
                    </a:fld>
                    <a:endParaRPr lang="en-US" altLang="ja-JP" baseline="0" dirty="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15:dlblFieldTable/>
                  <c15:showDataLabelsRange val="0"/>
                </c:ext>
              </c:extLst>
            </c:dLbl>
            <c:dLbl>
              <c:idx val="3"/>
              <c:layout>
                <c:manualLayout>
                  <c:x val="-0.1787711156406164"/>
                  <c:y val="0.17165610236291376"/>
                </c:manualLayout>
              </c:layout>
              <c:tx>
                <c:rich>
                  <a:bodyPr wrap="square" lIns="38100" tIns="19050" rIns="38100" bIns="19050" anchor="ctr" anchorCtr="0">
                    <a:spAutoFit/>
                  </a:bodyPr>
                  <a:lstStyle/>
                  <a:p>
                    <a:pPr algn="l">
                      <a:defRPr/>
                    </a:pPr>
                    <a:r>
                      <a:rPr lang="en-US" altLang="ja-JP" baseline="0" dirty="0" smtClean="0"/>
                      <a:t>Adv. </a:t>
                    </a:r>
                  </a:p>
                  <a:p>
                    <a:pPr algn="l">
                      <a:defRPr/>
                    </a:pPr>
                    <a:r>
                      <a:rPr lang="en-US" altLang="ja-JP" baseline="0" dirty="0" smtClean="0"/>
                      <a:t>Detector</a:t>
                    </a:r>
                    <a:r>
                      <a:rPr lang="en-US" altLang="ja-JP" baseline="0" dirty="0"/>
                      <a:t>
</a:t>
                    </a:r>
                    <a:r>
                      <a:rPr lang="en-US" altLang="ja-JP" baseline="0" dirty="0" smtClean="0"/>
                      <a:t>  </a:t>
                    </a:r>
                    <a:fld id="{86E02E92-2D3B-4D64-95DD-0F43C19E42D1}" type="PERCENTAGE">
                      <a:rPr lang="en-US" altLang="ja-JP" baseline="0" smtClean="0"/>
                      <a:pPr algn="l">
                        <a:defRPr/>
                      </a:pPr>
                      <a:t>[パーセンテージ]</a:t>
                    </a:fld>
                    <a:endParaRPr lang="en-US" altLang="ja-JP" baseline="0" dirty="0" smtClean="0"/>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4"/>
              <c:layout>
                <c:manualLayout>
                  <c:x val="-2.7360405333114249E-3"/>
                  <c:y val="3.1659992324085387E-3"/>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showLegendKey val="0"/>
            <c:showVal val="0"/>
            <c:showCatName val="1"/>
            <c:showSerName val="0"/>
            <c:showPercent val="1"/>
            <c:showBubbleSize val="0"/>
            <c:showLeaderLines val="1"/>
            <c:leaderLines>
              <c:spPr>
                <a:ln w="25400">
                  <a:solidFill>
                    <a:srgbClr val="FFFFFF"/>
                  </a:solidFill>
                </a:ln>
              </c:spPr>
            </c:leaderLines>
            <c:extLst>
              <c:ext xmlns:c15="http://schemas.microsoft.com/office/drawing/2012/chart" uri="{CE6537A1-D6FC-4f65-9D91-7224C49458BB}"/>
            </c:extLst>
          </c:dLbls>
          <c:cat>
            <c:strRef>
              <c:f>Sheet1!$A$2:$A$5</c:f>
              <c:strCache>
                <c:ptCount val="4"/>
                <c:pt idx="0">
                  <c:v>KAGRA開発</c:v>
                </c:pt>
                <c:pt idx="1">
                  <c:v>理論・解析</c:v>
                </c:pt>
                <c:pt idx="2">
                  <c:v>宇宙干渉計</c:v>
                </c:pt>
                <c:pt idx="3">
                  <c:v>高感度化</c:v>
                </c:pt>
              </c:strCache>
            </c:strRef>
          </c:cat>
          <c:val>
            <c:numRef>
              <c:f>Sheet1!$B$2:$B$5</c:f>
              <c:numCache>
                <c:formatCode>General</c:formatCode>
                <c:ptCount val="4"/>
                <c:pt idx="0">
                  <c:v>820</c:v>
                </c:pt>
                <c:pt idx="1">
                  <c:v>100</c:v>
                </c:pt>
                <c:pt idx="2">
                  <c:v>250</c:v>
                </c:pt>
                <c:pt idx="3">
                  <c:v>130</c:v>
                </c:pt>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400">
          <a:solidFill>
            <a:srgbClr val="FFFFFF"/>
          </a:solidFill>
          <a:effectLst>
            <a:outerShdw blurRad="38100" dist="38100" dir="2700000" algn="tl">
              <a:srgbClr val="000000">
                <a:alpha val="43137"/>
              </a:srgbClr>
            </a:outerShdw>
          </a:effectLst>
        </a:defRPr>
      </a:pPr>
      <a:endParaRPr lang="ja-JP"/>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0.36771</cdr:x>
      <cdr:y>0.72727</cdr:y>
    </cdr:from>
    <cdr:to>
      <cdr:x>0.47525</cdr:x>
      <cdr:y>0.90884</cdr:y>
    </cdr:to>
    <cdr:cxnSp macro="">
      <cdr:nvCxnSpPr>
        <cdr:cNvPr id="3" name="直線コネクタ 2"/>
        <cdr:cNvCxnSpPr/>
      </cdr:nvCxnSpPr>
      <cdr:spPr bwMode="auto">
        <a:xfrm xmlns:a="http://schemas.openxmlformats.org/drawingml/2006/main">
          <a:off x="2674306" y="2221202"/>
          <a:ext cx="782078" cy="554529"/>
        </a:xfrm>
        <a:prstGeom xmlns:a="http://schemas.openxmlformats.org/drawingml/2006/main" prst="line">
          <a:avLst/>
        </a:prstGeom>
        <a:solidFill xmlns:a="http://schemas.openxmlformats.org/drawingml/2006/main">
          <a:srgbClr val="FAFFC9">
            <a:alpha val="50000"/>
          </a:srgbClr>
        </a:solidFill>
        <a:ln xmlns:a="http://schemas.openxmlformats.org/drawingml/2006/main" w="25400" cap="flat" cmpd="sng" algn="ctr">
          <a:solidFill>
            <a:srgbClr val="FFFFFF"/>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0.47525</cdr:x>
      <cdr:y>0.90884</cdr:y>
    </cdr:from>
    <cdr:to>
      <cdr:x>0.66368</cdr:x>
      <cdr:y>0.90909</cdr:y>
    </cdr:to>
    <cdr:cxnSp macro="">
      <cdr:nvCxnSpPr>
        <cdr:cNvPr id="5" name="直線コネクタ 4"/>
        <cdr:cNvCxnSpPr/>
      </cdr:nvCxnSpPr>
      <cdr:spPr bwMode="auto">
        <a:xfrm xmlns:a="http://schemas.openxmlformats.org/drawingml/2006/main">
          <a:off x="3456384" y="2775731"/>
          <a:ext cx="1370412" cy="772"/>
        </a:xfrm>
        <a:prstGeom xmlns:a="http://schemas.openxmlformats.org/drawingml/2006/main" prst="line">
          <a:avLst/>
        </a:prstGeom>
        <a:solidFill xmlns:a="http://schemas.openxmlformats.org/drawingml/2006/main">
          <a:srgbClr val="FAFFC9">
            <a:alpha val="50000"/>
          </a:srgbClr>
        </a:solidFill>
        <a:ln xmlns:a="http://schemas.openxmlformats.org/drawingml/2006/main" w="25400" cap="flat" cmpd="sng" algn="ctr">
          <a:solidFill>
            <a:srgbClr val="FFFFFF"/>
          </a:solidFill>
          <a:prstDash val="solid"/>
          <a:round/>
          <a:headEnd type="none" w="med" len="med"/>
          <a:tailEnd type="none" w="med" len="med"/>
        </a:ln>
        <a:effectLst xmlns:a="http://schemas.openxmlformats.org/drawingml/2006/main"/>
      </cdr:spPr>
    </cdr:cxnSp>
  </cdr:relSizeAnchor>
</c:userShapes>
</file>

<file path=ppt/drawings/drawing2.xml><?xml version="1.0" encoding="utf-8"?>
<c:userShapes xmlns:c="http://schemas.openxmlformats.org/drawingml/2006/chart">
  <cdr:relSizeAnchor xmlns:cdr="http://schemas.openxmlformats.org/drawingml/2006/chartDrawing">
    <cdr:from>
      <cdr:x>0.36771</cdr:x>
      <cdr:y>0.72727</cdr:y>
    </cdr:from>
    <cdr:to>
      <cdr:x>0.47525</cdr:x>
      <cdr:y>0.90884</cdr:y>
    </cdr:to>
    <cdr:cxnSp macro="">
      <cdr:nvCxnSpPr>
        <cdr:cNvPr id="3" name="直線コネクタ 2"/>
        <cdr:cNvCxnSpPr/>
      </cdr:nvCxnSpPr>
      <cdr:spPr bwMode="auto">
        <a:xfrm xmlns:a="http://schemas.openxmlformats.org/drawingml/2006/main">
          <a:off x="2674306" y="2221202"/>
          <a:ext cx="782078" cy="554529"/>
        </a:xfrm>
        <a:prstGeom xmlns:a="http://schemas.openxmlformats.org/drawingml/2006/main" prst="line">
          <a:avLst/>
        </a:prstGeom>
        <a:solidFill xmlns:a="http://schemas.openxmlformats.org/drawingml/2006/main">
          <a:srgbClr val="FAFFC9">
            <a:alpha val="50000"/>
          </a:srgbClr>
        </a:solidFill>
        <a:ln xmlns:a="http://schemas.openxmlformats.org/drawingml/2006/main" w="25400" cap="flat" cmpd="sng" algn="ctr">
          <a:solidFill>
            <a:srgbClr val="FFFFFF"/>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0.47525</cdr:x>
      <cdr:y>0.90884</cdr:y>
    </cdr:from>
    <cdr:to>
      <cdr:x>0.66368</cdr:x>
      <cdr:y>0.90909</cdr:y>
    </cdr:to>
    <cdr:cxnSp macro="">
      <cdr:nvCxnSpPr>
        <cdr:cNvPr id="5" name="直線コネクタ 4"/>
        <cdr:cNvCxnSpPr/>
      </cdr:nvCxnSpPr>
      <cdr:spPr bwMode="auto">
        <a:xfrm xmlns:a="http://schemas.openxmlformats.org/drawingml/2006/main">
          <a:off x="3456384" y="2775731"/>
          <a:ext cx="1370412" cy="772"/>
        </a:xfrm>
        <a:prstGeom xmlns:a="http://schemas.openxmlformats.org/drawingml/2006/main" prst="line">
          <a:avLst/>
        </a:prstGeom>
        <a:solidFill xmlns:a="http://schemas.openxmlformats.org/drawingml/2006/main">
          <a:srgbClr val="FAFFC9">
            <a:alpha val="50000"/>
          </a:srgbClr>
        </a:solidFill>
        <a:ln xmlns:a="http://schemas.openxmlformats.org/drawingml/2006/main" w="25400" cap="flat" cmpd="sng" algn="ctr">
          <a:solidFill>
            <a:srgbClr val="FFFFFF"/>
          </a:solidFill>
          <a:prstDash val="solid"/>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ltLang="ja-JP" dirty="0"/>
          </a:p>
        </p:txBody>
      </p:sp>
      <p:sp>
        <p:nvSpPr>
          <p:cNvPr id="44035" name="Rectangle 3"/>
          <p:cNvSpPr>
            <a:spLocks noGrp="1" noChangeArrowheads="1"/>
          </p:cNvSpPr>
          <p:nvPr>
            <p:ph type="dt" sz="quarter"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ja-JP" dirty="0"/>
          </a:p>
        </p:txBody>
      </p:sp>
      <p:sp>
        <p:nvSpPr>
          <p:cNvPr id="44036" name="Rectangle 4"/>
          <p:cNvSpPr>
            <a:spLocks noGrp="1" noChangeArrowheads="1"/>
          </p:cNvSpPr>
          <p:nvPr>
            <p:ph type="ftr" sz="quarter" idx="2"/>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ltLang="ja-JP" dirty="0"/>
          </a:p>
        </p:txBody>
      </p:sp>
      <p:sp>
        <p:nvSpPr>
          <p:cNvPr id="44037" name="Rectangle 5"/>
          <p:cNvSpPr>
            <a:spLocks noGrp="1" noChangeArrowheads="1"/>
          </p:cNvSpPr>
          <p:nvPr>
            <p:ph type="sldNum" sz="quarter" idx="3"/>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E96BC14-1615-4251-8D4B-8C86F65DDFD9}" type="slidenum">
              <a:rPr lang="en-US" altLang="ja-JP"/>
              <a:pPr>
                <a:defRPr/>
              </a:pPr>
              <a:t>‹#›</a:t>
            </a:fld>
            <a:endParaRPr lang="en-US" altLang="ja-JP" dirty="0"/>
          </a:p>
        </p:txBody>
      </p:sp>
    </p:spTree>
    <p:extLst>
      <p:ext uri="{BB962C8B-B14F-4D97-AF65-F5344CB8AC3E}">
        <p14:creationId xmlns:p14="http://schemas.microsoft.com/office/powerpoint/2010/main" val="2840290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Tx/>
              <a:buNone/>
              <a:defRPr sz="1200" smtClean="0"/>
            </a:lvl1pPr>
          </a:lstStyle>
          <a:p>
            <a:pPr>
              <a:defRPr/>
            </a:pPr>
            <a:endParaRPr lang="en-US" altLang="ja-JP" dirty="0"/>
          </a:p>
        </p:txBody>
      </p:sp>
      <p:sp>
        <p:nvSpPr>
          <p:cNvPr id="1027" name="Rectangle 3"/>
          <p:cNvSpPr>
            <a:spLocks noGrp="1" noChangeArrowheads="1"/>
          </p:cNvSpPr>
          <p:nvPr>
            <p:ph type="dt"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200" smtClean="0"/>
            </a:lvl1pPr>
          </a:lstStyle>
          <a:p>
            <a:pPr>
              <a:defRPr/>
            </a:pPr>
            <a:endParaRPr lang="en-US" altLang="ja-JP" dirty="0"/>
          </a:p>
        </p:txBody>
      </p:sp>
      <p:sp>
        <p:nvSpPr>
          <p:cNvPr id="100356" name="Rectangle 4"/>
          <p:cNvSpPr>
            <a:spLocks noGrp="1" noRot="1" noChangeAspect="1" noChangeArrowheads="1" noTextEdit="1"/>
          </p:cNvSpPr>
          <p:nvPr>
            <p:ph type="sldImg" idx="2"/>
          </p:nvPr>
        </p:nvSpPr>
        <p:spPr bwMode="auto">
          <a:xfrm>
            <a:off x="903288" y="739775"/>
            <a:ext cx="4927600" cy="36957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896938" y="4681538"/>
            <a:ext cx="4937125" cy="443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030" name="Rectangle 6"/>
          <p:cNvSpPr>
            <a:spLocks noGrp="1" noChangeArrowheads="1"/>
          </p:cNvSpPr>
          <p:nvPr>
            <p:ph type="ftr" sz="quarter" idx="4"/>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Tx/>
              <a:buNone/>
              <a:defRPr sz="1200" smtClean="0"/>
            </a:lvl1pPr>
          </a:lstStyle>
          <a:p>
            <a:pPr>
              <a:defRPr/>
            </a:pPr>
            <a:endParaRPr lang="en-US" altLang="ja-JP" dirty="0"/>
          </a:p>
        </p:txBody>
      </p:sp>
      <p:sp>
        <p:nvSpPr>
          <p:cNvPr id="1031" name="Rectangle 7"/>
          <p:cNvSpPr>
            <a:spLocks noGrp="1" noChangeArrowheads="1"/>
          </p:cNvSpPr>
          <p:nvPr>
            <p:ph type="sldNum" sz="quarter" idx="5"/>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200" smtClean="0"/>
            </a:lvl1pPr>
          </a:lstStyle>
          <a:p>
            <a:pPr>
              <a:defRPr/>
            </a:pPr>
            <a:fld id="{CB493AE6-ACB0-48C0-A300-869348BAECAB}" type="slidenum">
              <a:rPr lang="en-US" altLang="ja-JP"/>
              <a:pPr>
                <a:defRPr/>
              </a:pPr>
              <a:t>‹#›</a:t>
            </a:fld>
            <a:endParaRPr lang="en-US" altLang="ja-JP" dirty="0"/>
          </a:p>
        </p:txBody>
      </p:sp>
    </p:spTree>
    <p:extLst>
      <p:ext uri="{BB962C8B-B14F-4D97-AF65-F5344CB8AC3E}">
        <p14:creationId xmlns:p14="http://schemas.microsoft.com/office/powerpoint/2010/main" val="74952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1pPr>
    <a:lvl2pPr marL="4572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2pPr>
    <a:lvl3pPr marL="9144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3pPr>
    <a:lvl4pPr marL="13716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4pPr>
    <a:lvl5pPr marL="18288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A698F-90DC-49F4-8B1B-3214C2C09362}" type="slidenum">
              <a:rPr lang="en-US" altLang="ja-JP"/>
              <a:pPr/>
              <a:t>1</a:t>
            </a:fld>
            <a:endParaRPr lang="en-US" altLang="ja-JP" dirty="0"/>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4122692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21</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1836987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23</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3351928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CB493AE6-ACB0-48C0-A300-869348BAECAB}" type="slidenum">
              <a:rPr lang="en-US" altLang="ja-JP" smtClean="0"/>
              <a:pPr>
                <a:defRPr/>
              </a:pPr>
              <a:t>24</a:t>
            </a:fld>
            <a:endParaRPr lang="en-US" altLang="ja-JP" dirty="0"/>
          </a:p>
        </p:txBody>
      </p:sp>
    </p:spTree>
    <p:extLst>
      <p:ext uri="{BB962C8B-B14F-4D97-AF65-F5344CB8AC3E}">
        <p14:creationId xmlns:p14="http://schemas.microsoft.com/office/powerpoint/2010/main" val="3962768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29</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3210817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pPr/>
              <a:t>42</a:t>
            </a:fld>
            <a:endParaRPr lang="en-US" altLang="ja-JP" dirty="0"/>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extLst>
      <p:ext uri="{BB962C8B-B14F-4D97-AF65-F5344CB8AC3E}">
        <p14:creationId xmlns:p14="http://schemas.microsoft.com/office/powerpoint/2010/main" val="4233918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14FDD-6B05-4CB2-B289-8E8C2DCD9BDF}" type="slidenum">
              <a:rPr lang="en-US" altLang="ja-JP"/>
              <a:pPr/>
              <a:t>43</a:t>
            </a:fld>
            <a:endParaRPr lang="en-US" altLang="ja-JP" dirty="0"/>
          </a:p>
        </p:txBody>
      </p:sp>
      <p:sp>
        <p:nvSpPr>
          <p:cNvPr id="1077250" name="Rectangle 2"/>
          <p:cNvSpPr>
            <a:spLocks noGrp="1" noRot="1" noChangeAspect="1" noChangeArrowheads="1" noTextEdit="1"/>
          </p:cNvSpPr>
          <p:nvPr>
            <p:ph type="sldImg"/>
          </p:nvPr>
        </p:nvSpPr>
        <p:spPr>
          <a:xfrm>
            <a:off x="903288" y="738188"/>
            <a:ext cx="4927600" cy="3695700"/>
          </a:xfrm>
          <a:ln/>
        </p:spPr>
      </p:sp>
      <p:sp>
        <p:nvSpPr>
          <p:cNvPr id="1077251" name="Rectangle 3"/>
          <p:cNvSpPr>
            <a:spLocks noGrp="1" noChangeArrowheads="1"/>
          </p:cNvSpPr>
          <p:nvPr>
            <p:ph type="body" idx="1"/>
          </p:nvPr>
        </p:nvSpPr>
        <p:spPr>
          <a:xfrm>
            <a:off x="896938" y="4681538"/>
            <a:ext cx="4937125" cy="4437062"/>
          </a:xfrm>
        </p:spPr>
        <p:txBody>
          <a:bodyPr/>
          <a:lstStyle/>
          <a:p>
            <a:endParaRPr lang="ja-JP" altLang="ja-JP" dirty="0"/>
          </a:p>
        </p:txBody>
      </p:sp>
    </p:spTree>
    <p:extLst>
      <p:ext uri="{BB962C8B-B14F-4D97-AF65-F5344CB8AC3E}">
        <p14:creationId xmlns:p14="http://schemas.microsoft.com/office/powerpoint/2010/main" val="1473733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21871D1-5B4F-4A5C-B9CF-AD1562D7327B}" type="slidenum">
              <a:rPr kumimoji="1" lang="en-US" altLang="ja-JP" sz="1200" kern="1200">
                <a:solidFill>
                  <a:prstClr val="black"/>
                </a:solidFill>
                <a:latin typeface="Times New Roman" pitchFamily="18" charset="0"/>
                <a:cs typeface="+mn-cs"/>
              </a:rPr>
              <a:pPr algn="r" rtl="0" fontAlgn="base">
                <a:spcBef>
                  <a:spcPct val="0"/>
                </a:spcBef>
                <a:spcAft>
                  <a:spcPct val="0"/>
                </a:spcAft>
              </a:pPr>
              <a:t>44</a:t>
            </a:fld>
            <a:endParaRPr kumimoji="1" lang="en-US" altLang="ja-JP" sz="1200" kern="1200" dirty="0">
              <a:solidFill>
                <a:prstClr val="black"/>
              </a:solidFill>
              <a:latin typeface="Times New Roman" pitchFamily="18" charset="0"/>
              <a:cs typeface="+mn-cs"/>
            </a:endParaRPr>
          </a:p>
        </p:txBody>
      </p:sp>
      <p:sp>
        <p:nvSpPr>
          <p:cNvPr id="1110018"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10019"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extLst>
      <p:ext uri="{BB962C8B-B14F-4D97-AF65-F5344CB8AC3E}">
        <p14:creationId xmlns:p14="http://schemas.microsoft.com/office/powerpoint/2010/main" val="3335159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56813D0-73BF-439A-8030-8B93CEEB9A16}" type="slidenum">
              <a:rPr lang="en-US" altLang="ja-JP" smtClean="0">
                <a:solidFill>
                  <a:srgbClr val="000000"/>
                </a:solidFill>
              </a:rPr>
              <a:pPr>
                <a:defRPr/>
              </a:pPr>
              <a:t>55</a:t>
            </a:fld>
            <a:endParaRPr lang="en-US" altLang="ja-JP" dirty="0">
              <a:solidFill>
                <a:srgbClr val="000000"/>
              </a:solidFill>
            </a:endParaRPr>
          </a:p>
        </p:txBody>
      </p:sp>
    </p:spTree>
    <p:extLst>
      <p:ext uri="{BB962C8B-B14F-4D97-AF65-F5344CB8AC3E}">
        <p14:creationId xmlns:p14="http://schemas.microsoft.com/office/powerpoint/2010/main" val="2796240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56813D0-73BF-439A-8030-8B93CEEB9A16}" type="slidenum">
              <a:rPr lang="en-US" altLang="ja-JP" smtClean="0">
                <a:solidFill>
                  <a:srgbClr val="000000"/>
                </a:solidFill>
              </a:rPr>
              <a:pPr>
                <a:defRPr/>
              </a:pPr>
              <a:t>79</a:t>
            </a:fld>
            <a:endParaRPr lang="en-US" altLang="ja-JP" dirty="0">
              <a:solidFill>
                <a:srgbClr val="000000"/>
              </a:solidFill>
            </a:endParaRPr>
          </a:p>
        </p:txBody>
      </p:sp>
    </p:spTree>
    <p:extLst>
      <p:ext uri="{BB962C8B-B14F-4D97-AF65-F5344CB8AC3E}">
        <p14:creationId xmlns:p14="http://schemas.microsoft.com/office/powerpoint/2010/main" val="3005242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56813D0-73BF-439A-8030-8B93CEEB9A16}" type="slidenum">
              <a:rPr lang="en-US" altLang="ja-JP" smtClean="0">
                <a:solidFill>
                  <a:srgbClr val="000000"/>
                </a:solidFill>
              </a:rPr>
              <a:pPr>
                <a:defRPr/>
              </a:pPr>
              <a:t>2</a:t>
            </a:fld>
            <a:endParaRPr lang="en-US" altLang="ja-JP" dirty="0">
              <a:solidFill>
                <a:srgbClr val="000000"/>
              </a:solidFill>
            </a:endParaRPr>
          </a:p>
        </p:txBody>
      </p:sp>
    </p:spTree>
    <p:extLst>
      <p:ext uri="{BB962C8B-B14F-4D97-AF65-F5344CB8AC3E}">
        <p14:creationId xmlns:p14="http://schemas.microsoft.com/office/powerpoint/2010/main" val="1755877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CB493AE6-ACB0-48C0-A300-869348BAECAB}" type="slidenum">
              <a:rPr lang="en-US" altLang="ja-JP" smtClean="0"/>
              <a:pPr>
                <a:defRPr/>
              </a:pPr>
              <a:t>3</a:t>
            </a:fld>
            <a:endParaRPr lang="en-US" altLang="ja-JP" dirty="0"/>
          </a:p>
        </p:txBody>
      </p:sp>
    </p:spTree>
    <p:extLst>
      <p:ext uri="{BB962C8B-B14F-4D97-AF65-F5344CB8AC3E}">
        <p14:creationId xmlns:p14="http://schemas.microsoft.com/office/powerpoint/2010/main" val="2205587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B493AE6-ACB0-48C0-A300-869348BAECAB}" type="slidenum">
              <a:rPr lang="en-US" altLang="ja-JP" smtClean="0"/>
              <a:pPr>
                <a:defRPr/>
              </a:pPr>
              <a:t>4</a:t>
            </a:fld>
            <a:endParaRPr lang="en-US" altLang="ja-JP" dirty="0"/>
          </a:p>
        </p:txBody>
      </p:sp>
    </p:spTree>
    <p:extLst>
      <p:ext uri="{BB962C8B-B14F-4D97-AF65-F5344CB8AC3E}">
        <p14:creationId xmlns:p14="http://schemas.microsoft.com/office/powerpoint/2010/main" val="197061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56813D0-73BF-439A-8030-8B93CEEB9A16}" type="slidenum">
              <a:rPr lang="en-US" altLang="ja-JP" smtClean="0">
                <a:solidFill>
                  <a:srgbClr val="000000"/>
                </a:solidFill>
              </a:rPr>
              <a:pPr>
                <a:defRPr/>
              </a:pPr>
              <a:t>6</a:t>
            </a:fld>
            <a:endParaRPr lang="en-US" altLang="ja-JP" dirty="0">
              <a:solidFill>
                <a:srgbClr val="000000"/>
              </a:solidFill>
            </a:endParaRPr>
          </a:p>
        </p:txBody>
      </p:sp>
    </p:spTree>
    <p:extLst>
      <p:ext uri="{BB962C8B-B14F-4D97-AF65-F5344CB8AC3E}">
        <p14:creationId xmlns:p14="http://schemas.microsoft.com/office/powerpoint/2010/main" val="3786459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6C52389-A331-4F45-BF39-DB79C93794C4}" type="slidenum">
              <a:rPr lang="en-US" altLang="ja-JP" smtClean="0"/>
              <a:pPr/>
              <a:t>10</a:t>
            </a:fld>
            <a:endParaRPr lang="en-US" altLang="ja-JP" dirty="0"/>
          </a:p>
        </p:txBody>
      </p:sp>
    </p:spTree>
    <p:extLst>
      <p:ext uri="{BB962C8B-B14F-4D97-AF65-F5344CB8AC3E}">
        <p14:creationId xmlns:p14="http://schemas.microsoft.com/office/powerpoint/2010/main" val="323294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12</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422050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13</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1922742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6776B594-2CBB-4B19-A239-82330E6509C9}" type="slidenum">
              <a:rPr kumimoji="1" lang="ja-JP" altLang="en-US" smtClean="0"/>
              <a:pPr/>
              <a:t>16</a:t>
            </a:fld>
            <a:endParaRPr kumimoji="1" lang="ja-JP" altLang="en-US" dirty="0"/>
          </a:p>
        </p:txBody>
      </p:sp>
    </p:spTree>
    <p:extLst>
      <p:ext uri="{BB962C8B-B14F-4D97-AF65-F5344CB8AC3E}">
        <p14:creationId xmlns:p14="http://schemas.microsoft.com/office/powerpoint/2010/main" val="2777118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gwcenter.icrr.u-tokyo.ac.jp/"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gwcenter.icrr.u-tokyo.ac.jp/" TargetMode="External"/><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gwcenter.icrr.u-tokyo.ac.jp/" TargetMode="External"/><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nl-NL" altLang="ja-JP" smtClean="0"/>
              <a:t>Project Week (November 27, 2013, NAOJ)</a:t>
            </a:r>
            <a:endParaRPr lang="en-US" altLang="ja-JP" dirty="0"/>
          </a:p>
        </p:txBody>
      </p:sp>
      <p:sp>
        <p:nvSpPr>
          <p:cNvPr id="4" name="Rectangle 7"/>
          <p:cNvSpPr>
            <a:spLocks noGrp="1" noChangeArrowheads="1"/>
          </p:cNvSpPr>
          <p:nvPr>
            <p:ph type="sldNum" sz="quarter" idx="11"/>
          </p:nvPr>
        </p:nvSpPr>
        <p:spPr>
          <a:ln/>
        </p:spPr>
        <p:txBody>
          <a:bodyPr/>
          <a:lstStyle>
            <a:lvl1pPr>
              <a:defRPr/>
            </a:lvl1pPr>
          </a:lstStyle>
          <a:p>
            <a:pPr>
              <a:defRPr/>
            </a:pPr>
            <a:fld id="{7AF75637-E8AC-4181-927C-9D85E9A3AAC1}" type="slidenum">
              <a:rPr lang="en-US" altLang="ja-JP"/>
              <a:pPr>
                <a:defRPr/>
              </a:pPr>
              <a:t>‹#›</a:t>
            </a:fld>
            <a:endParaRPr lang="en-US" altLang="ja-JP" dirty="0"/>
          </a:p>
        </p:txBody>
      </p:sp>
      <p:pic>
        <p:nvPicPr>
          <p:cNvPr id="5" name="Picture 2" descr="KAGRA 大型低温重力波望遠鏡">
            <a:hlinkClick r:id="rId2"/>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 r="66980"/>
          <a:stretch/>
        </p:blipFill>
        <p:spPr bwMode="auto">
          <a:xfrm>
            <a:off x="8055941" y="142758"/>
            <a:ext cx="882421" cy="388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2607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C257DD21-3E7B-41F5-99F2-B34826166A6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323254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2554C4EA-4EE8-4128-919C-8A52A63C710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436367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2554C4EA-4EE8-4128-919C-8A52A63C710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446489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554C4EA-4EE8-4128-919C-8A52A63C710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796182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554C4EA-4EE8-4128-919C-8A52A63C710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778643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53D0D498-FB03-41A2-9873-080DC34099EF}" type="slidenum">
              <a:rPr lang="ja-JP" altLang="en-US"/>
              <a:pPr/>
              <a:t>‹#›</a:t>
            </a:fld>
            <a:endParaRPr lang="ja-JP" altLang="en-US"/>
          </a:p>
        </p:txBody>
      </p:sp>
    </p:spTree>
    <p:extLst>
      <p:ext uri="{BB962C8B-B14F-4D97-AF65-F5344CB8AC3E}">
        <p14:creationId xmlns:p14="http://schemas.microsoft.com/office/powerpoint/2010/main" val="41072058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615F2F02-C3D8-4331-81A2-99B2D546407B}" type="slidenum">
              <a:rPr lang="ja-JP" altLang="en-US"/>
              <a:pPr/>
              <a:t>‹#›</a:t>
            </a:fld>
            <a:endParaRPr lang="ja-JP" altLang="en-US"/>
          </a:p>
        </p:txBody>
      </p:sp>
    </p:spTree>
    <p:extLst>
      <p:ext uri="{BB962C8B-B14F-4D97-AF65-F5344CB8AC3E}">
        <p14:creationId xmlns:p14="http://schemas.microsoft.com/office/powerpoint/2010/main" val="32098565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9F8FBCED-132F-4C1C-8126-FE479CE2F352}" type="slidenum">
              <a:rPr lang="ja-JP" altLang="en-US"/>
              <a:pPr/>
              <a:t>‹#›</a:t>
            </a:fld>
            <a:endParaRPr lang="ja-JP" altLang="en-US"/>
          </a:p>
        </p:txBody>
      </p:sp>
    </p:spTree>
    <p:extLst>
      <p:ext uri="{BB962C8B-B14F-4D97-AF65-F5344CB8AC3E}">
        <p14:creationId xmlns:p14="http://schemas.microsoft.com/office/powerpoint/2010/main" val="35929095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E7D04268-2FE4-424F-8E18-76C9DB3D959F}" type="slidenum">
              <a:rPr lang="ja-JP" altLang="en-US"/>
              <a:pPr/>
              <a:t>‹#›</a:t>
            </a:fld>
            <a:endParaRPr lang="ja-JP" altLang="en-US"/>
          </a:p>
        </p:txBody>
      </p:sp>
    </p:spTree>
    <p:extLst>
      <p:ext uri="{BB962C8B-B14F-4D97-AF65-F5344CB8AC3E}">
        <p14:creationId xmlns:p14="http://schemas.microsoft.com/office/powerpoint/2010/main" val="15304157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fld id="{CC86EF38-DA95-48EE-824D-7A721A8B041F}" type="slidenum">
              <a:rPr lang="ja-JP" altLang="en-US"/>
              <a:pPr/>
              <a:t>‹#›</a:t>
            </a:fld>
            <a:endParaRPr lang="ja-JP" altLang="en-US"/>
          </a:p>
        </p:txBody>
      </p:sp>
    </p:spTree>
    <p:extLst>
      <p:ext uri="{BB962C8B-B14F-4D97-AF65-F5344CB8AC3E}">
        <p14:creationId xmlns:p14="http://schemas.microsoft.com/office/powerpoint/2010/main" val="2180163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fld id="{8E9276FF-BC0C-4E8B-B9BC-0A2EF5AC9B2D}" type="slidenum">
              <a:rPr lang="ja-JP" altLang="en-US"/>
              <a:pPr/>
              <a:t>‹#›</a:t>
            </a:fld>
            <a:endParaRPr lang="ja-JP" altLang="en-US"/>
          </a:p>
        </p:txBody>
      </p:sp>
    </p:spTree>
    <p:extLst>
      <p:ext uri="{BB962C8B-B14F-4D97-AF65-F5344CB8AC3E}">
        <p14:creationId xmlns:p14="http://schemas.microsoft.com/office/powerpoint/2010/main" val="301539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C257DD21-3E7B-41F5-99F2-B34826166A6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181769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fld id="{9727DCAE-297A-4F3A-A7D2-F186ADB101C0}" type="slidenum">
              <a:rPr lang="ja-JP" altLang="en-US"/>
              <a:pPr/>
              <a:t>‹#›</a:t>
            </a:fld>
            <a:endParaRPr lang="ja-JP" altLang="en-US"/>
          </a:p>
        </p:txBody>
      </p:sp>
    </p:spTree>
    <p:extLst>
      <p:ext uri="{BB962C8B-B14F-4D97-AF65-F5344CB8AC3E}">
        <p14:creationId xmlns:p14="http://schemas.microsoft.com/office/powerpoint/2010/main" val="249147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07B168CE-BBB3-4DB8-8FF9-F75D4D1BA0F6}" type="slidenum">
              <a:rPr lang="ja-JP" altLang="en-US"/>
              <a:pPr/>
              <a:t>‹#›</a:t>
            </a:fld>
            <a:endParaRPr lang="ja-JP" altLang="en-US"/>
          </a:p>
        </p:txBody>
      </p:sp>
    </p:spTree>
    <p:extLst>
      <p:ext uri="{BB962C8B-B14F-4D97-AF65-F5344CB8AC3E}">
        <p14:creationId xmlns:p14="http://schemas.microsoft.com/office/powerpoint/2010/main" val="33861638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fld id="{6C89CA51-444A-4780-9111-E7A07556D66D}" type="slidenum">
              <a:rPr lang="ja-JP" altLang="en-US"/>
              <a:pPr/>
              <a:t>‹#›</a:t>
            </a:fld>
            <a:endParaRPr lang="ja-JP" altLang="en-US"/>
          </a:p>
        </p:txBody>
      </p:sp>
    </p:spTree>
    <p:extLst>
      <p:ext uri="{BB962C8B-B14F-4D97-AF65-F5344CB8AC3E}">
        <p14:creationId xmlns:p14="http://schemas.microsoft.com/office/powerpoint/2010/main" val="13512851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36984FA4-BE09-45E9-8B86-D5A5C321DD04}" type="slidenum">
              <a:rPr lang="ja-JP" altLang="en-US"/>
              <a:pPr/>
              <a:t>‹#›</a:t>
            </a:fld>
            <a:endParaRPr lang="ja-JP" altLang="en-US"/>
          </a:p>
        </p:txBody>
      </p:sp>
    </p:spTree>
    <p:extLst>
      <p:ext uri="{BB962C8B-B14F-4D97-AF65-F5344CB8AC3E}">
        <p14:creationId xmlns:p14="http://schemas.microsoft.com/office/powerpoint/2010/main" val="25651085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fld id="{78A27342-11A7-4B85-B717-5567B0AD9D93}" type="slidenum">
              <a:rPr lang="ja-JP" altLang="en-US"/>
              <a:pPr/>
              <a:t>‹#›</a:t>
            </a:fld>
            <a:endParaRPr lang="ja-JP" altLang="en-US"/>
          </a:p>
        </p:txBody>
      </p:sp>
    </p:spTree>
    <p:extLst>
      <p:ext uri="{BB962C8B-B14F-4D97-AF65-F5344CB8AC3E}">
        <p14:creationId xmlns:p14="http://schemas.microsoft.com/office/powerpoint/2010/main" val="2218120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C257DD21-3E7B-41F5-99F2-B34826166A6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62731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257DD21-3E7B-41F5-99F2-B34826166A6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4149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257DD21-3E7B-41F5-99F2-B34826166A6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43155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257DD21-3E7B-41F5-99F2-B34826166A6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18126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257DD21-3E7B-41F5-99F2-B34826166A6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643041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85E80FE-9945-FB4C-9DA6-C6C3221BBF7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07437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85E80FE-9945-FB4C-9DA6-C6C3221BBF7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05920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85E80FE-9945-FB4C-9DA6-C6C3221BBF7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3254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nl-NL" altLang="ja-JP" smtClean="0"/>
              <a:t>Project Week (November 27, 2013, NAOJ)</a:t>
            </a:r>
            <a:endParaRPr lang="en-US" altLang="ja-JP" dirty="0"/>
          </a:p>
        </p:txBody>
      </p:sp>
      <p:sp>
        <p:nvSpPr>
          <p:cNvPr id="4" name="Rectangle 7"/>
          <p:cNvSpPr>
            <a:spLocks noGrp="1" noChangeArrowheads="1"/>
          </p:cNvSpPr>
          <p:nvPr>
            <p:ph type="sldNum" sz="quarter" idx="11"/>
          </p:nvPr>
        </p:nvSpPr>
        <p:spPr>
          <a:ln/>
        </p:spPr>
        <p:txBody>
          <a:bodyPr/>
          <a:lstStyle>
            <a:lvl1pPr>
              <a:defRPr/>
            </a:lvl1pPr>
          </a:lstStyle>
          <a:p>
            <a:pPr>
              <a:defRPr/>
            </a:pPr>
            <a:fld id="{7AF75637-E8AC-4181-927C-9D85E9A3AAC1}" type="slidenum">
              <a:rPr lang="en-US" altLang="ja-JP"/>
              <a:pPr>
                <a:defRPr/>
              </a:pPr>
              <a:t>‹#›</a:t>
            </a:fld>
            <a:endParaRPr lang="en-US" altLang="ja-JP" dirty="0"/>
          </a:p>
        </p:txBody>
      </p:sp>
      <p:pic>
        <p:nvPicPr>
          <p:cNvPr id="5" name="Picture 1"/>
          <p:cNvPicPr>
            <a:picLocks noChangeAspect="1" noChangeArrowheads="1"/>
          </p:cNvPicPr>
          <p:nvPr userDrawn="1"/>
        </p:nvPicPr>
        <p:blipFill>
          <a:blip r:embed="rId2" cstate="print">
            <a:clrChange>
              <a:clrFrom>
                <a:srgbClr val="000000"/>
              </a:clrFrom>
              <a:clrTo>
                <a:srgbClr val="000000">
                  <a:alpha val="0"/>
                </a:srgbClr>
              </a:clrTo>
            </a:clrChange>
            <a:duotone>
              <a:prstClr val="black"/>
              <a:srgbClr val="99CCFF">
                <a:tint val="45000"/>
                <a:satMod val="400000"/>
              </a:srgbClr>
            </a:duotone>
          </a:blip>
          <a:srcRect/>
          <a:stretch>
            <a:fillRect/>
          </a:stretch>
        </p:blipFill>
        <p:spPr bwMode="auto">
          <a:xfrm>
            <a:off x="7858148" y="233340"/>
            <a:ext cx="928674" cy="383373"/>
          </a:xfrm>
          <a:prstGeom prst="rect">
            <a:avLst/>
          </a:prstGeom>
          <a:noFill/>
          <a:ln w="9525">
            <a:noFill/>
            <a:miter lim="800000"/>
            <a:headEnd/>
            <a:tailEnd/>
          </a:ln>
        </p:spPr>
      </p:pic>
    </p:spTree>
    <p:extLst>
      <p:ext uri="{BB962C8B-B14F-4D97-AF65-F5344CB8AC3E}">
        <p14:creationId xmlns:p14="http://schemas.microsoft.com/office/powerpoint/2010/main" val="11833985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85E80FE-9945-FB4C-9DA6-C6C3221BBF7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59453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585E80FE-9945-FB4C-9DA6-C6C3221BBF7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41225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585E80FE-9945-FB4C-9DA6-C6C3221BBF7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04811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585E80FE-9945-FB4C-9DA6-C6C3221BBF7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461690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85E80FE-9945-FB4C-9DA6-C6C3221BBF7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778987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85E80FE-9945-FB4C-9DA6-C6C3221BBF7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66364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85E80FE-9945-FB4C-9DA6-C6C3221BBF7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73395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85E80FE-9945-FB4C-9DA6-C6C3221BBF7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373018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68668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803735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l-NL" altLang="ja-JP" smtClean="0"/>
              <a:t>Project Week (November 27, 2013, NAOJ)</a:t>
            </a:r>
            <a:endParaRPr lang="en-US" altLang="ja-JP" dirty="0"/>
          </a:p>
        </p:txBody>
      </p:sp>
      <p:sp>
        <p:nvSpPr>
          <p:cNvPr id="3" name="Rectangle 7"/>
          <p:cNvSpPr>
            <a:spLocks noGrp="1" noChangeArrowheads="1"/>
          </p:cNvSpPr>
          <p:nvPr>
            <p:ph type="sldNum" sz="quarter" idx="11"/>
          </p:nvPr>
        </p:nvSpPr>
        <p:spPr>
          <a:ln/>
        </p:spPr>
        <p:txBody>
          <a:bodyPr/>
          <a:lstStyle>
            <a:lvl1pPr>
              <a:defRPr/>
            </a:lvl1pPr>
          </a:lstStyle>
          <a:p>
            <a:pPr>
              <a:defRPr/>
            </a:pPr>
            <a:fld id="{39F0A227-DAEA-464B-B549-974AF7486E55}" type="slidenum">
              <a:rPr lang="en-US" altLang="ja-JP"/>
              <a:pPr>
                <a:defRPr/>
              </a:pPr>
              <a:t>‹#›</a:t>
            </a:fld>
            <a:endParaRPr lang="en-US" altLang="ja-JP" dirty="0"/>
          </a:p>
        </p:txBody>
      </p:sp>
    </p:spTree>
    <p:extLst>
      <p:ext uri="{BB962C8B-B14F-4D97-AF65-F5344CB8AC3E}">
        <p14:creationId xmlns:p14="http://schemas.microsoft.com/office/powerpoint/2010/main" val="387346849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53096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497914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97594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38481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92020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813631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2142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93701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771842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9777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1019906" name="Picture 2"/>
          <p:cNvPicPr preferRelativeResize="0">
            <a:picLocks noChangeArrowheads="1"/>
          </p:cNvPicPr>
          <p:nvPr userDrawn="1"/>
        </p:nvPicPr>
        <p:blipFill>
          <a:blip r:embed="rId2" cstate="print"/>
          <a:srcRect/>
          <a:stretch>
            <a:fillRect/>
          </a:stretch>
        </p:blipFill>
        <p:spPr bwMode="auto">
          <a:xfrm>
            <a:off x="0" y="0"/>
            <a:ext cx="9144000" cy="6886575"/>
          </a:xfrm>
          <a:prstGeom prst="rect">
            <a:avLst/>
          </a:prstGeom>
          <a:noFill/>
          <a:ln w="15875">
            <a:noFill/>
            <a:miter lim="800000"/>
            <a:headEnd/>
            <a:tailEnd/>
          </a:ln>
          <a:effectLst/>
        </p:spPr>
      </p:pic>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a:t>マスタ タイトルの書式設定</a:t>
            </a:r>
          </a:p>
        </p:txBody>
      </p:sp>
      <p:sp>
        <p:nvSpPr>
          <p:cNvPr id="1019909" name="Rectangle 5" descr="デニム"/>
          <p:cNvSpPr>
            <a:spLocks noChangeArrowheads="1"/>
          </p:cNvSpPr>
          <p:nvPr/>
        </p:nvSpPr>
        <p:spPr bwMode="auto">
          <a:xfrm>
            <a:off x="2667000" y="1628800"/>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dirty="0">
              <a:solidFill>
                <a:srgbClr val="003366"/>
              </a:solidFill>
            </a:endParaRPr>
          </a:p>
        </p:txBody>
      </p:sp>
      <p:sp>
        <p:nvSpPr>
          <p:cNvPr id="1019910" name="Rectangle 6" descr="デニム"/>
          <p:cNvSpPr>
            <a:spLocks noChangeArrowheads="1"/>
          </p:cNvSpPr>
          <p:nvPr/>
        </p:nvSpPr>
        <p:spPr bwMode="auto">
          <a:xfrm>
            <a:off x="914400" y="327025"/>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dirty="0">
              <a:solidFill>
                <a:srgbClr val="003366"/>
              </a:solidFill>
            </a:endParaRPr>
          </a:p>
        </p:txBody>
      </p:sp>
      <p:sp>
        <p:nvSpPr>
          <p:cNvPr id="1019911" name="Rectangle 7" descr="デニム"/>
          <p:cNvSpPr>
            <a:spLocks noChangeArrowheads="1"/>
          </p:cNvSpPr>
          <p:nvPr userDrawn="1"/>
        </p:nvSpPr>
        <p:spPr bwMode="auto">
          <a:xfrm>
            <a:off x="685800" y="6400800"/>
            <a:ext cx="8077200" cy="76200"/>
          </a:xfrm>
          <a:prstGeom prst="rect">
            <a:avLst/>
          </a:prstGeom>
          <a:blipFill dpi="0" rotWithShape="0">
            <a:blip r:embed="rId3" cstate="print"/>
            <a:srcRect/>
            <a:tile tx="0" ty="0" sx="100000" sy="100000" flip="none" algn="tl"/>
          </a:blipFill>
          <a:ln w="15875">
            <a:noFill/>
            <a:miter lim="800000"/>
            <a:headEnd/>
            <a:tailEnd/>
          </a:ln>
          <a:effectLst/>
        </p:spPr>
        <p:txBody>
          <a:bodyPr anchor="ctr">
            <a:spAutoFit/>
          </a:bodyPr>
          <a:lstStyle/>
          <a:p>
            <a:endParaRPr lang="ja-JP" altLang="en-US" dirty="0">
              <a:solidFill>
                <a:srgbClr val="003366"/>
              </a:solidFill>
            </a:endParaRPr>
          </a:p>
        </p:txBody>
      </p:sp>
      <p:sp>
        <p:nvSpPr>
          <p:cNvPr id="1019912" name="Rectangle 8"/>
          <p:cNvSpPr>
            <a:spLocks noGrp="1" noChangeArrowheads="1"/>
          </p:cNvSpPr>
          <p:nvPr>
            <p:ph type="ftr" sz="quarter" idx="3"/>
          </p:nvPr>
        </p:nvSpPr>
        <p:spPr>
          <a:xfrm>
            <a:off x="457200" y="6577013"/>
            <a:ext cx="8382000" cy="204787"/>
          </a:xfrm>
        </p:spPr>
        <p:txBody>
          <a:bodyPr/>
          <a:lstStyle>
            <a:lvl1pPr>
              <a:defRPr/>
            </a:lvl1pPr>
          </a:lstStyle>
          <a:p>
            <a:r>
              <a:rPr lang="nl-NL" altLang="ja-JP" smtClean="0"/>
              <a:t>Project Week (November 27, 2013, NAOJ)</a:t>
            </a:r>
            <a:endParaRPr lang="en-US" altLang="ja-JP" dirty="0"/>
          </a:p>
        </p:txBody>
      </p:sp>
    </p:spTree>
    <p:extLst>
      <p:ext uri="{BB962C8B-B14F-4D97-AF65-F5344CB8AC3E}">
        <p14:creationId xmlns:p14="http://schemas.microsoft.com/office/powerpoint/2010/main" val="362787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19910"/>
                                        </p:tgtEl>
                                        <p:attrNameLst>
                                          <p:attrName>style.visibility</p:attrName>
                                        </p:attrNameLst>
                                      </p:cBhvr>
                                      <p:to>
                                        <p:strVal val="visible"/>
                                      </p:to>
                                    </p:set>
                                    <p:animEffect transition="in" filter="slide(fromLeft)">
                                      <p:cBhvr>
                                        <p:cTn id="7" dur="500"/>
                                        <p:tgtEl>
                                          <p:spTgt spid="1019910"/>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19909"/>
                                        </p:tgtEl>
                                        <p:attrNameLst>
                                          <p:attrName>style.visibility</p:attrName>
                                        </p:attrNameLst>
                                      </p:cBhvr>
                                      <p:to>
                                        <p:strVal val="visible"/>
                                      </p:to>
                                    </p:set>
                                    <p:animEffect transition="in" filter="slide(fromRight)">
                                      <p:cBhvr>
                                        <p:cTn id="11"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9" grpId="0" animBg="1" autoUpdateAnimBg="0"/>
      <p:bldP spid="1019910" grpId="0" animBg="1" autoUpdateAnimBg="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985883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52578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81377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51431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354892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96944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057950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84134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39303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E7FE1BA-F503-724A-ADC6-D9CCA8EA6CD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0209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791473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ja-JP"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C727E31A-F801-4F7F-A067-F1F86020ABF3}"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3201933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ja-JP"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7EB1455-5812-46CF-AABC-F886EF7F6417}"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3450489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ja-JP"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DEA13E9-1FBF-4843-9802-B2476F805A4A}"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1805914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ja-JP" altLang="ja-JP" dirty="0">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480273E2-55A9-4663-854F-C9839646C744}"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2538568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ja-JP" altLang="ja-JP" dirty="0">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7C7A3E18-31ED-451A-88D8-A7BA2749E0B3}"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25219757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ja-JP" altLang="ja-JP" dirty="0">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45676401-D1A6-4555-94AE-744E446F0200}"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4071042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ja-JP" altLang="ja-JP" dirty="0">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61EE06CE-76D2-4160-8FF4-91BC3E241A10}"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3210257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ja-JP" altLang="ja-JP" dirty="0">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8200EBCA-FF51-4B57-B86C-EC13EAEC96EF}"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3402317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ja-JP" altLang="ja-JP" dirty="0">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9FE80CDB-6D59-4FCD-91F4-59F1ED4D2B19}"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11321095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ja-JP"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0EDD8181-BED7-4DC5-A8EB-E4C2982C3983}"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2269105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257DD21-3E7B-41F5-99F2-B34826166A6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235413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ja-JP"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D99F79FF-0E4F-418C-BD8E-D47B866751AF}"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37391448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a:xfrm>
            <a:off x="457200" y="6245225"/>
            <a:ext cx="2133600" cy="476250"/>
          </a:xfrm>
        </p:spPr>
        <p:txBody>
          <a:bodyPr/>
          <a:lstStyle>
            <a:lvl1pPr>
              <a:defRPr/>
            </a:lvl1pPr>
          </a:lstStyle>
          <a:p>
            <a:endParaRPr lang="ja-JP" altLang="ja-JP" dirty="0">
              <a:solidFill>
                <a:srgbClr val="000000"/>
              </a:solidFill>
            </a:endParaRPr>
          </a:p>
        </p:txBody>
      </p:sp>
      <p:sp>
        <p:nvSpPr>
          <p:cNvPr id="8" name="フッター プレースホルダー 7"/>
          <p:cNvSpPr>
            <a:spLocks noGrp="1"/>
          </p:cNvSpPr>
          <p:nvPr>
            <p:ph type="ftr" sz="quarter" idx="11"/>
          </p:nvPr>
        </p:nvSpPr>
        <p:spPr>
          <a:xfrm>
            <a:off x="3124200" y="6245225"/>
            <a:ext cx="2895600" cy="476250"/>
          </a:xfrm>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9" name="スライド番号プレースホルダー 8"/>
          <p:cNvSpPr>
            <a:spLocks noGrp="1"/>
          </p:cNvSpPr>
          <p:nvPr>
            <p:ph type="sldNum" sz="quarter" idx="12"/>
          </p:nvPr>
        </p:nvSpPr>
        <p:spPr>
          <a:xfrm>
            <a:off x="6553200" y="6245225"/>
            <a:ext cx="2133600" cy="476250"/>
          </a:xfrm>
        </p:spPr>
        <p:txBody>
          <a:bodyPr/>
          <a:lstStyle>
            <a:lvl1pPr>
              <a:defRPr/>
            </a:lvl1pPr>
          </a:lstStyle>
          <a:p>
            <a:fld id="{5A32818A-4653-4C2D-9D5A-4A15600AB0EF}"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976698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ー 5"/>
          <p:cNvSpPr>
            <a:spLocks noGrp="1"/>
          </p:cNvSpPr>
          <p:nvPr>
            <p:ph type="dt" sz="half" idx="10"/>
          </p:nvPr>
        </p:nvSpPr>
        <p:spPr>
          <a:xfrm>
            <a:off x="457200" y="6245225"/>
            <a:ext cx="2133600" cy="476250"/>
          </a:xfrm>
        </p:spPr>
        <p:txBody>
          <a:bodyPr/>
          <a:lstStyle>
            <a:lvl1pPr>
              <a:defRPr/>
            </a:lvl1pPr>
          </a:lstStyle>
          <a:p>
            <a:endParaRPr lang="ja-JP" altLang="ja-JP" dirty="0">
              <a:solidFill>
                <a:srgbClr val="000000"/>
              </a:solidFill>
            </a:endParaRPr>
          </a:p>
        </p:txBody>
      </p:sp>
      <p:sp>
        <p:nvSpPr>
          <p:cNvPr id="7" name="フッター プレースホルダー 6"/>
          <p:cNvSpPr>
            <a:spLocks noGrp="1"/>
          </p:cNvSpPr>
          <p:nvPr>
            <p:ph type="ftr" sz="quarter" idx="11"/>
          </p:nvPr>
        </p:nvSpPr>
        <p:spPr>
          <a:xfrm>
            <a:off x="3124200" y="6245225"/>
            <a:ext cx="2895600" cy="476250"/>
          </a:xfrm>
        </p:spPr>
        <p:txBody>
          <a:bodyPr/>
          <a:lstStyle>
            <a:lvl1pPr>
              <a:defRPr/>
            </a:lvl1pPr>
          </a:lstStyle>
          <a:p>
            <a:r>
              <a:rPr lang="nl-NL" altLang="ja-JP" smtClean="0">
                <a:solidFill>
                  <a:srgbClr val="000000"/>
                </a:solidFill>
              </a:rPr>
              <a:t>Project Week (November 27, 2013, NAOJ)</a:t>
            </a:r>
            <a:endParaRPr lang="ja-JP" altLang="ja-JP" dirty="0">
              <a:solidFill>
                <a:srgbClr val="000000"/>
              </a:solidFill>
            </a:endParaRPr>
          </a:p>
        </p:txBody>
      </p:sp>
      <p:sp>
        <p:nvSpPr>
          <p:cNvPr id="8" name="スライド番号プレースホルダー 7"/>
          <p:cNvSpPr>
            <a:spLocks noGrp="1"/>
          </p:cNvSpPr>
          <p:nvPr>
            <p:ph type="sldNum" sz="quarter" idx="12"/>
          </p:nvPr>
        </p:nvSpPr>
        <p:spPr>
          <a:xfrm>
            <a:off x="6553200" y="6245225"/>
            <a:ext cx="2133600" cy="476250"/>
          </a:xfrm>
        </p:spPr>
        <p:txBody>
          <a:bodyPr/>
          <a:lstStyle>
            <a:lvl1pPr>
              <a:defRPr/>
            </a:lvl1pPr>
          </a:lstStyle>
          <a:p>
            <a:fld id="{A7C85551-EFC6-43D1-9E6A-9FC4F51B2602}" type="slidenum">
              <a:rPr lang="ja-JP" altLang="ja-JP">
                <a:solidFill>
                  <a:srgbClr val="000000"/>
                </a:solidFill>
              </a:rPr>
              <a:pPr/>
              <a:t>‹#›</a:t>
            </a:fld>
            <a:endParaRPr lang="ja-JP" altLang="ja-JP" dirty="0">
              <a:solidFill>
                <a:srgbClr val="000000"/>
              </a:solidFill>
            </a:endParaRPr>
          </a:p>
        </p:txBody>
      </p:sp>
    </p:spTree>
    <p:extLst>
      <p:ext uri="{BB962C8B-B14F-4D97-AF65-F5344CB8AC3E}">
        <p14:creationId xmlns:p14="http://schemas.microsoft.com/office/powerpoint/2010/main" val="4043721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444816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80916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745540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480534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3817496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403311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2423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257DD21-3E7B-41F5-99F2-B34826166A6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22440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4709423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938716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565813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7CBDF27-AD86-6F41-BDC0-63302F8CD34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556786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cstate="print">
            <a:clrChange>
              <a:clrFrom>
                <a:srgbClr val="000000"/>
              </a:clrFrom>
              <a:clrTo>
                <a:srgbClr val="000000">
                  <a:alpha val="0"/>
                </a:srgbClr>
              </a:clrTo>
            </a:clrChange>
            <a:duotone>
              <a:prstClr val="black"/>
              <a:srgbClr val="99CCFF">
                <a:tint val="45000"/>
                <a:satMod val="400000"/>
              </a:srgbClr>
            </a:duotone>
          </a:blip>
          <a:srcRect/>
          <a:stretch>
            <a:fillRect/>
          </a:stretch>
        </p:blipFill>
        <p:spPr bwMode="auto">
          <a:xfrm>
            <a:off x="7858148" y="233340"/>
            <a:ext cx="928674" cy="383373"/>
          </a:xfrm>
          <a:prstGeom prst="rect">
            <a:avLst/>
          </a:prstGeom>
          <a:noFill/>
          <a:ln w="9525">
            <a:noFill/>
            <a:miter lim="800000"/>
            <a:headEnd/>
            <a:tailEnd/>
          </a:ln>
        </p:spPr>
      </p:pic>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smtClean="0"/>
              <a:t>マスター タイトルの書式設定</a:t>
            </a:r>
            <a:endParaRPr lang="ja-JP" altLang="en-US"/>
          </a:p>
        </p:txBody>
      </p:sp>
      <p:sp>
        <p:nvSpPr>
          <p:cNvPr id="4" name="Rectangle 6"/>
          <p:cNvSpPr>
            <a:spLocks noGrp="1" noChangeArrowheads="1"/>
          </p:cNvSpPr>
          <p:nvPr>
            <p:ph type="ftr" sz="quarter" idx="10"/>
          </p:nvPr>
        </p:nvSpPr>
        <p:spPr/>
        <p:txBody>
          <a:bodyPr/>
          <a:lstStyle>
            <a:lvl1pPr algn="ctr">
              <a:defRPr smtClean="0"/>
            </a:lvl1pPr>
          </a:lstStyle>
          <a:p>
            <a:pPr>
              <a:defRPr/>
            </a:pPr>
            <a:r>
              <a:rPr lang="nl-NL" altLang="ja-JP" smtClean="0"/>
              <a:t>Project Week (November 27, 2013, NAOJ)</a:t>
            </a:r>
            <a:endParaRPr lang="en-US" altLang="ja-JP" dirty="0"/>
          </a:p>
        </p:txBody>
      </p:sp>
      <p:sp>
        <p:nvSpPr>
          <p:cNvPr id="5" name="Rectangle 7"/>
          <p:cNvSpPr>
            <a:spLocks noGrp="1" noChangeArrowheads="1"/>
          </p:cNvSpPr>
          <p:nvPr>
            <p:ph type="sldNum" sz="quarter" idx="11"/>
          </p:nvPr>
        </p:nvSpPr>
        <p:spPr/>
        <p:txBody>
          <a:bodyPr/>
          <a:lstStyle>
            <a:lvl1pPr>
              <a:defRPr>
                <a:ea typeface="HGP創英角ｺﾞｼｯｸUB" pitchFamily="50" charset="-128"/>
              </a:defRPr>
            </a:lvl1pPr>
          </a:lstStyle>
          <a:p>
            <a:pPr>
              <a:defRPr/>
            </a:pPr>
            <a:fld id="{2B4DD47E-767A-4F48-AEE7-B71A853A14E6}" type="slidenum">
              <a:rPr lang="en-US" altLang="ja-JP"/>
              <a:pPr>
                <a:defRPr/>
              </a:pPr>
              <a:t>‹#›</a:t>
            </a:fld>
            <a:endParaRPr lang="en-US" altLang="ja-JP" dirty="0"/>
          </a:p>
        </p:txBody>
      </p:sp>
    </p:spTree>
    <p:extLst>
      <p:ext uri="{BB962C8B-B14F-4D97-AF65-F5344CB8AC3E}">
        <p14:creationId xmlns:p14="http://schemas.microsoft.com/office/powerpoint/2010/main" val="2482694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l-NL" altLang="ja-JP" smtClean="0"/>
              <a:t>Project Week (November 27, 2013, NAOJ)</a:t>
            </a:r>
            <a:endParaRPr lang="en-US" altLang="ja-JP" dirty="0"/>
          </a:p>
        </p:txBody>
      </p:sp>
      <p:sp>
        <p:nvSpPr>
          <p:cNvPr id="3" name="Rectangle 7"/>
          <p:cNvSpPr>
            <a:spLocks noGrp="1" noChangeArrowheads="1"/>
          </p:cNvSpPr>
          <p:nvPr>
            <p:ph type="sldNum" sz="quarter" idx="11"/>
          </p:nvPr>
        </p:nvSpPr>
        <p:spPr>
          <a:ln/>
        </p:spPr>
        <p:txBody>
          <a:bodyPr/>
          <a:lstStyle>
            <a:lvl1pPr>
              <a:defRPr/>
            </a:lvl1pPr>
          </a:lstStyle>
          <a:p>
            <a:pPr>
              <a:defRPr/>
            </a:pPr>
            <a:fld id="{39956B06-EDC1-43DE-B31F-7C227B742315}" type="slidenum">
              <a:rPr lang="en-US" altLang="ja-JP"/>
              <a:pPr>
                <a:defRPr/>
              </a:pPr>
              <a:t>‹#›</a:t>
            </a:fld>
            <a:endParaRPr lang="en-US" altLang="ja-JP" dirty="0"/>
          </a:p>
        </p:txBody>
      </p:sp>
    </p:spTree>
    <p:extLst>
      <p:ext uri="{BB962C8B-B14F-4D97-AF65-F5344CB8AC3E}">
        <p14:creationId xmlns:p14="http://schemas.microsoft.com/office/powerpoint/2010/main" val="38686678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3"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4" name="Rectangle 5" descr="デニム"/>
          <p:cNvSpPr>
            <a:spLocks noChangeArrowheads="1"/>
          </p:cNvSpPr>
          <p:nvPr/>
        </p:nvSpPr>
        <p:spPr bwMode="auto">
          <a:xfrm>
            <a:off x="2667000" y="1628775"/>
            <a:ext cx="5662613" cy="777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buFontTx/>
              <a:buNone/>
              <a:defRPr/>
            </a:pPr>
            <a:endParaRPr lang="ja-JP" altLang="ja-JP" dirty="0" smtClean="0">
              <a:solidFill>
                <a:srgbClr val="003366"/>
              </a:solidFill>
              <a:ea typeface="HGP創英角ｺﾞｼｯｸUB" panose="020B0900000000000000" pitchFamily="50" charset="-128"/>
            </a:endParaRPr>
          </a:p>
        </p:txBody>
      </p:sp>
      <p:sp>
        <p:nvSpPr>
          <p:cNvPr id="5" name="Rectangle 6" descr="デニム"/>
          <p:cNvSpPr>
            <a:spLocks noChangeArrowheads="1"/>
          </p:cNvSpPr>
          <p:nvPr/>
        </p:nvSpPr>
        <p:spPr bwMode="auto">
          <a:xfrm>
            <a:off x="914400" y="327025"/>
            <a:ext cx="5662613" cy="777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buFontTx/>
              <a:buNone/>
              <a:defRPr/>
            </a:pPr>
            <a:endParaRPr lang="ja-JP" altLang="ja-JP" dirty="0" smtClean="0">
              <a:solidFill>
                <a:srgbClr val="003366"/>
              </a:solidFill>
              <a:ea typeface="HGP創英角ｺﾞｼｯｸUB" panose="020B0900000000000000" pitchFamily="50" charset="-128"/>
            </a:endParaRPr>
          </a:p>
        </p:txBody>
      </p:sp>
      <p:sp>
        <p:nvSpPr>
          <p:cNvPr id="6" name="Rectangle 7" descr="デニム"/>
          <p:cNvSpPr>
            <a:spLocks noChangeArrowheads="1"/>
          </p:cNvSpPr>
          <p:nvPr/>
        </p:nvSpPr>
        <p:spPr bwMode="auto">
          <a:xfrm>
            <a:off x="685800" y="6400800"/>
            <a:ext cx="8077200" cy="762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defRPr/>
            </a:pPr>
            <a:endParaRPr lang="ja-JP" altLang="en-US" dirty="0" smtClean="0">
              <a:solidFill>
                <a:srgbClr val="003366"/>
              </a:solidFill>
              <a:ea typeface="HGP創英角ｺﾞｼｯｸUB" panose="020B0900000000000000" pitchFamily="50" charset="-128"/>
            </a:endParaRPr>
          </a:p>
        </p:txBody>
      </p:sp>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smtClean="0"/>
              <a:t>マスター タイトルの書式設定</a:t>
            </a:r>
            <a:endParaRPr lang="ja-JP" altLang="en-US"/>
          </a:p>
        </p:txBody>
      </p:sp>
      <p:sp>
        <p:nvSpPr>
          <p:cNvPr id="7" name="Rectangle 8"/>
          <p:cNvSpPr>
            <a:spLocks noGrp="1" noChangeArrowheads="1"/>
          </p:cNvSpPr>
          <p:nvPr>
            <p:ph type="ftr" sz="quarter" idx="10"/>
          </p:nvPr>
        </p:nvSpPr>
        <p:spPr>
          <a:xfrm>
            <a:off x="457200" y="6577013"/>
            <a:ext cx="8382000" cy="204787"/>
          </a:xfrm>
        </p:spPr>
        <p:txBody>
          <a:bodyPr/>
          <a:lstStyle>
            <a:lvl1pPr algn="ctr">
              <a:defRPr smtClean="0"/>
            </a:lvl1pPr>
          </a:lstStyle>
          <a:p>
            <a:pPr>
              <a:defRPr/>
            </a:pPr>
            <a:r>
              <a:rPr lang="nl-NL" altLang="ja-JP" smtClean="0"/>
              <a:t>Project Week (November 27, 2013, NAOJ)</a:t>
            </a:r>
            <a:endParaRPr lang="en-US" altLang="ja-JP" dirty="0"/>
          </a:p>
        </p:txBody>
      </p:sp>
    </p:spTree>
    <p:extLst>
      <p:ext uri="{BB962C8B-B14F-4D97-AF65-F5344CB8AC3E}">
        <p14:creationId xmlns:p14="http://schemas.microsoft.com/office/powerpoint/2010/main" val="325639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3" name="Picture 2" descr="KAGRA 大型低温重力波望遠鏡">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2" r="66980"/>
          <a:stretch>
            <a:fillRect/>
          </a:stretch>
        </p:blipFill>
        <p:spPr bwMode="auto">
          <a:xfrm>
            <a:off x="8056563" y="142875"/>
            <a:ext cx="88106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5"/>
          <p:cNvSpPr>
            <a:spLocks noGrp="1"/>
          </p:cNvSpPr>
          <p:nvPr>
            <p:ph type="title"/>
          </p:nvPr>
        </p:nvSpPr>
        <p:spPr/>
        <p:txBody>
          <a:bodyPr/>
          <a:lstStyle/>
          <a:p>
            <a:r>
              <a:rPr lang="ja-JP" altLang="en-US" smtClean="0"/>
              <a:t>マスター タイトルの書式設定</a:t>
            </a:r>
            <a:endParaRPr lang="ja-JP" altLang="en-US"/>
          </a:p>
        </p:txBody>
      </p:sp>
      <p:sp>
        <p:nvSpPr>
          <p:cNvPr id="4" name="Rectangle 6"/>
          <p:cNvSpPr>
            <a:spLocks noGrp="1" noChangeArrowheads="1"/>
          </p:cNvSpPr>
          <p:nvPr>
            <p:ph type="ftr" sz="quarter" idx="10"/>
          </p:nvPr>
        </p:nvSpPr>
        <p:spPr/>
        <p:txBody>
          <a:bodyPr/>
          <a:lstStyle>
            <a:lvl1pPr algn="ctr">
              <a:defRPr baseline="0" smtClean="0">
                <a:effectLst/>
                <a:ea typeface="HGP創英角ｺﾞｼｯｸUB" pitchFamily="50" charset="-128"/>
              </a:defRPr>
            </a:lvl1pPr>
          </a:lstStyle>
          <a:p>
            <a:pPr>
              <a:defRPr/>
            </a:pPr>
            <a:r>
              <a:rPr lang="nl-NL" altLang="ja-JP" smtClean="0"/>
              <a:t>Project Week (November 27, 2013, NAOJ)</a:t>
            </a:r>
            <a:endParaRPr lang="en-US" altLang="ja-JP" dirty="0"/>
          </a:p>
        </p:txBody>
      </p:sp>
      <p:sp>
        <p:nvSpPr>
          <p:cNvPr id="5" name="Rectangle 7"/>
          <p:cNvSpPr>
            <a:spLocks noGrp="1" noChangeArrowheads="1"/>
          </p:cNvSpPr>
          <p:nvPr>
            <p:ph type="sldNum" sz="quarter" idx="11"/>
          </p:nvPr>
        </p:nvSpPr>
        <p:spPr/>
        <p:txBody>
          <a:bodyPr/>
          <a:lstStyle>
            <a:lvl1pPr>
              <a:defRPr>
                <a:effectLst/>
                <a:ea typeface="HGP創英角ｺﾞｼｯｸUB" pitchFamily="50" charset="-128"/>
              </a:defRPr>
            </a:lvl1pPr>
          </a:lstStyle>
          <a:p>
            <a:pPr>
              <a:defRPr/>
            </a:pPr>
            <a:fld id="{DE431CE8-0032-4CF6-BE2C-E21CCBDDF86E}" type="slidenum">
              <a:rPr lang="en-US" altLang="ja-JP"/>
              <a:pPr>
                <a:defRPr/>
              </a:pPr>
              <a:t>‹#›</a:t>
            </a:fld>
            <a:endParaRPr lang="en-US" altLang="ja-JP" dirty="0"/>
          </a:p>
        </p:txBody>
      </p:sp>
    </p:spTree>
    <p:extLst>
      <p:ext uri="{BB962C8B-B14F-4D97-AF65-F5344CB8AC3E}">
        <p14:creationId xmlns:p14="http://schemas.microsoft.com/office/powerpoint/2010/main" val="1740363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nl-NL" altLang="ja-JP" smtClean="0"/>
              <a:t>Project Week (November 27, 2013, NAOJ)</a:t>
            </a:r>
            <a:endParaRPr lang="en-US" altLang="ja-JP" dirty="0"/>
          </a:p>
        </p:txBody>
      </p:sp>
      <p:sp>
        <p:nvSpPr>
          <p:cNvPr id="4" name="Rectangle 7"/>
          <p:cNvSpPr>
            <a:spLocks noGrp="1" noChangeArrowheads="1"/>
          </p:cNvSpPr>
          <p:nvPr>
            <p:ph type="sldNum" sz="quarter" idx="11"/>
          </p:nvPr>
        </p:nvSpPr>
        <p:spPr>
          <a:ln/>
        </p:spPr>
        <p:txBody>
          <a:bodyPr/>
          <a:lstStyle>
            <a:lvl1pPr>
              <a:defRPr/>
            </a:lvl1pPr>
          </a:lstStyle>
          <a:p>
            <a:pPr>
              <a:defRPr/>
            </a:pPr>
            <a:fld id="{7AF75637-E8AC-4181-927C-9D85E9A3AAC1}" type="slidenum">
              <a:rPr lang="en-US" altLang="ja-JP"/>
              <a:pPr>
                <a:defRPr/>
              </a:pPr>
              <a:t>‹#›</a:t>
            </a:fld>
            <a:endParaRPr lang="en-US" altLang="ja-JP" dirty="0"/>
          </a:p>
        </p:txBody>
      </p:sp>
      <p:pic>
        <p:nvPicPr>
          <p:cNvPr id="5" name="Picture 2" descr="KAGRA 大型低温重力波望遠鏡">
            <a:hlinkClick r:id="rId2"/>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 r="66980"/>
          <a:stretch/>
        </p:blipFill>
        <p:spPr bwMode="auto">
          <a:xfrm>
            <a:off x="8055941" y="142758"/>
            <a:ext cx="882421" cy="388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7468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nl-NL" altLang="ja-JP" smtClean="0"/>
              <a:t>Project Week (November 27, 2013, NAOJ)</a:t>
            </a:r>
            <a:endParaRPr lang="en-US" altLang="ja-JP" dirty="0"/>
          </a:p>
        </p:txBody>
      </p:sp>
      <p:sp>
        <p:nvSpPr>
          <p:cNvPr id="4" name="Rectangle 7"/>
          <p:cNvSpPr>
            <a:spLocks noGrp="1" noChangeArrowheads="1"/>
          </p:cNvSpPr>
          <p:nvPr>
            <p:ph type="sldNum" sz="quarter" idx="11"/>
          </p:nvPr>
        </p:nvSpPr>
        <p:spPr>
          <a:ln/>
        </p:spPr>
        <p:txBody>
          <a:bodyPr/>
          <a:lstStyle>
            <a:lvl1pPr>
              <a:defRPr/>
            </a:lvl1pPr>
          </a:lstStyle>
          <a:p>
            <a:pPr>
              <a:defRPr/>
            </a:pPr>
            <a:fld id="{7AF75637-E8AC-4181-927C-9D85E9A3AAC1}" type="slidenum">
              <a:rPr lang="en-US" altLang="ja-JP"/>
              <a:pPr>
                <a:defRPr/>
              </a:pPr>
              <a:t>‹#›</a:t>
            </a:fld>
            <a:endParaRPr lang="en-US" altLang="ja-JP" dirty="0"/>
          </a:p>
        </p:txBody>
      </p:sp>
      <p:pic>
        <p:nvPicPr>
          <p:cNvPr id="5" name="Picture 1"/>
          <p:cNvPicPr>
            <a:picLocks noChangeAspect="1" noChangeArrowheads="1"/>
          </p:cNvPicPr>
          <p:nvPr userDrawn="1"/>
        </p:nvPicPr>
        <p:blipFill>
          <a:blip r:embed="rId2" cstate="print">
            <a:clrChange>
              <a:clrFrom>
                <a:srgbClr val="000000"/>
              </a:clrFrom>
              <a:clrTo>
                <a:srgbClr val="000000">
                  <a:alpha val="0"/>
                </a:srgbClr>
              </a:clrTo>
            </a:clrChange>
            <a:duotone>
              <a:prstClr val="black"/>
              <a:srgbClr val="99CCFF">
                <a:tint val="45000"/>
                <a:satMod val="400000"/>
              </a:srgbClr>
            </a:duotone>
          </a:blip>
          <a:srcRect/>
          <a:stretch>
            <a:fillRect/>
          </a:stretch>
        </p:blipFill>
        <p:spPr bwMode="auto">
          <a:xfrm>
            <a:off x="7858148" y="233340"/>
            <a:ext cx="928674" cy="383373"/>
          </a:xfrm>
          <a:prstGeom prst="rect">
            <a:avLst/>
          </a:prstGeom>
          <a:noFill/>
          <a:ln w="9525">
            <a:noFill/>
            <a:miter lim="800000"/>
            <a:headEnd/>
            <a:tailEnd/>
          </a:ln>
        </p:spPr>
      </p:pic>
    </p:spTree>
    <p:extLst>
      <p:ext uri="{BB962C8B-B14F-4D97-AF65-F5344CB8AC3E}">
        <p14:creationId xmlns:p14="http://schemas.microsoft.com/office/powerpoint/2010/main" val="4769565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257DD21-3E7B-41F5-99F2-B34826166A6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183735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l-NL" altLang="ja-JP" smtClean="0"/>
              <a:t>Project Week (November 27, 2013, NAOJ)</a:t>
            </a:r>
            <a:endParaRPr lang="en-US" altLang="ja-JP" dirty="0"/>
          </a:p>
        </p:txBody>
      </p:sp>
      <p:sp>
        <p:nvSpPr>
          <p:cNvPr id="3" name="Rectangle 7"/>
          <p:cNvSpPr>
            <a:spLocks noGrp="1" noChangeArrowheads="1"/>
          </p:cNvSpPr>
          <p:nvPr>
            <p:ph type="sldNum" sz="quarter" idx="11"/>
          </p:nvPr>
        </p:nvSpPr>
        <p:spPr>
          <a:ln/>
        </p:spPr>
        <p:txBody>
          <a:bodyPr/>
          <a:lstStyle>
            <a:lvl1pPr>
              <a:defRPr/>
            </a:lvl1pPr>
          </a:lstStyle>
          <a:p>
            <a:pPr>
              <a:defRPr/>
            </a:pPr>
            <a:fld id="{39F0A227-DAEA-464B-B549-974AF7486E55}" type="slidenum">
              <a:rPr lang="en-US" altLang="ja-JP"/>
              <a:pPr>
                <a:defRPr/>
              </a:pPr>
              <a:t>‹#›</a:t>
            </a:fld>
            <a:endParaRPr lang="en-US" altLang="ja-JP" dirty="0"/>
          </a:p>
        </p:txBody>
      </p:sp>
    </p:spTree>
    <p:extLst>
      <p:ext uri="{BB962C8B-B14F-4D97-AF65-F5344CB8AC3E}">
        <p14:creationId xmlns:p14="http://schemas.microsoft.com/office/powerpoint/2010/main" val="278035663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1019906" name="Picture 2"/>
          <p:cNvPicPr preferRelativeResize="0">
            <a:picLocks noChangeArrowheads="1"/>
          </p:cNvPicPr>
          <p:nvPr userDrawn="1"/>
        </p:nvPicPr>
        <p:blipFill>
          <a:blip r:embed="rId2" cstate="print"/>
          <a:srcRect/>
          <a:stretch>
            <a:fillRect/>
          </a:stretch>
        </p:blipFill>
        <p:spPr bwMode="auto">
          <a:xfrm>
            <a:off x="0" y="0"/>
            <a:ext cx="9144000" cy="6886575"/>
          </a:xfrm>
          <a:prstGeom prst="rect">
            <a:avLst/>
          </a:prstGeom>
          <a:noFill/>
          <a:ln w="15875">
            <a:noFill/>
            <a:miter lim="800000"/>
            <a:headEnd/>
            <a:tailEnd/>
          </a:ln>
          <a:effectLst/>
        </p:spPr>
      </p:pic>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a:t>マスタ タイトルの書式設定</a:t>
            </a:r>
          </a:p>
        </p:txBody>
      </p:sp>
      <p:sp>
        <p:nvSpPr>
          <p:cNvPr id="1019909" name="Rectangle 5" descr="デニム"/>
          <p:cNvSpPr>
            <a:spLocks noChangeArrowheads="1"/>
          </p:cNvSpPr>
          <p:nvPr/>
        </p:nvSpPr>
        <p:spPr bwMode="auto">
          <a:xfrm>
            <a:off x="2667000" y="1628800"/>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dirty="0">
              <a:solidFill>
                <a:srgbClr val="003366"/>
              </a:solidFill>
            </a:endParaRPr>
          </a:p>
        </p:txBody>
      </p:sp>
      <p:sp>
        <p:nvSpPr>
          <p:cNvPr id="1019910" name="Rectangle 6" descr="デニム"/>
          <p:cNvSpPr>
            <a:spLocks noChangeArrowheads="1"/>
          </p:cNvSpPr>
          <p:nvPr/>
        </p:nvSpPr>
        <p:spPr bwMode="auto">
          <a:xfrm>
            <a:off x="914400" y="327025"/>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dirty="0">
              <a:solidFill>
                <a:srgbClr val="003366"/>
              </a:solidFill>
            </a:endParaRPr>
          </a:p>
        </p:txBody>
      </p:sp>
      <p:sp>
        <p:nvSpPr>
          <p:cNvPr id="1019911" name="Rectangle 7" descr="デニム"/>
          <p:cNvSpPr>
            <a:spLocks noChangeArrowheads="1"/>
          </p:cNvSpPr>
          <p:nvPr userDrawn="1"/>
        </p:nvSpPr>
        <p:spPr bwMode="auto">
          <a:xfrm>
            <a:off x="685800" y="6400800"/>
            <a:ext cx="8077200" cy="76200"/>
          </a:xfrm>
          <a:prstGeom prst="rect">
            <a:avLst/>
          </a:prstGeom>
          <a:blipFill dpi="0" rotWithShape="0">
            <a:blip r:embed="rId3" cstate="print"/>
            <a:srcRect/>
            <a:tile tx="0" ty="0" sx="100000" sy="100000" flip="none" algn="tl"/>
          </a:blipFill>
          <a:ln w="15875">
            <a:noFill/>
            <a:miter lim="800000"/>
            <a:headEnd/>
            <a:tailEnd/>
          </a:ln>
          <a:effectLst/>
        </p:spPr>
        <p:txBody>
          <a:bodyPr anchor="ctr">
            <a:spAutoFit/>
          </a:bodyPr>
          <a:lstStyle/>
          <a:p>
            <a:endParaRPr lang="ja-JP" altLang="en-US" dirty="0">
              <a:solidFill>
                <a:srgbClr val="003366"/>
              </a:solidFill>
            </a:endParaRPr>
          </a:p>
        </p:txBody>
      </p:sp>
      <p:sp>
        <p:nvSpPr>
          <p:cNvPr id="1019912" name="Rectangle 8"/>
          <p:cNvSpPr>
            <a:spLocks noGrp="1" noChangeArrowheads="1"/>
          </p:cNvSpPr>
          <p:nvPr>
            <p:ph type="ftr" sz="quarter" idx="3"/>
          </p:nvPr>
        </p:nvSpPr>
        <p:spPr>
          <a:xfrm>
            <a:off x="457200" y="6577013"/>
            <a:ext cx="8382000" cy="204787"/>
          </a:xfrm>
        </p:spPr>
        <p:txBody>
          <a:bodyPr/>
          <a:lstStyle>
            <a:lvl1pPr>
              <a:defRPr/>
            </a:lvl1pPr>
          </a:lstStyle>
          <a:p>
            <a:r>
              <a:rPr lang="nl-NL" altLang="ja-JP" smtClean="0"/>
              <a:t>Project Week (November 27, 2013, NAOJ)</a:t>
            </a:r>
            <a:endParaRPr lang="en-US" altLang="ja-JP" dirty="0"/>
          </a:p>
        </p:txBody>
      </p:sp>
    </p:spTree>
    <p:extLst>
      <p:ext uri="{BB962C8B-B14F-4D97-AF65-F5344CB8AC3E}">
        <p14:creationId xmlns:p14="http://schemas.microsoft.com/office/powerpoint/2010/main" val="117586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19910"/>
                                        </p:tgtEl>
                                        <p:attrNameLst>
                                          <p:attrName>style.visibility</p:attrName>
                                        </p:attrNameLst>
                                      </p:cBhvr>
                                      <p:to>
                                        <p:strVal val="visible"/>
                                      </p:to>
                                    </p:set>
                                    <p:animEffect transition="in" filter="slide(fromLeft)">
                                      <p:cBhvr>
                                        <p:cTn id="7" dur="500"/>
                                        <p:tgtEl>
                                          <p:spTgt spid="1019910"/>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19909"/>
                                        </p:tgtEl>
                                        <p:attrNameLst>
                                          <p:attrName>style.visibility</p:attrName>
                                        </p:attrNameLst>
                                      </p:cBhvr>
                                      <p:to>
                                        <p:strVal val="visible"/>
                                      </p:to>
                                    </p:set>
                                    <p:animEffect transition="in" filter="slide(fromRight)">
                                      <p:cBhvr>
                                        <p:cTn id="11"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9" grpId="0" animBg="1" autoUpdateAnimBg="0"/>
      <p:bldP spid="1019910" grpId="0" animBg="1" autoUpdateAnimBg="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180350B-ED58-4E83-8864-DF95D6926F6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5989715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180350B-ED58-4E83-8864-DF95D6926F6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27189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180350B-ED58-4E83-8864-DF95D6926F6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966807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180350B-ED58-4E83-8864-DF95D6926F6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6000368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C180350B-ED58-4E83-8864-DF95D6926F6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12135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C180350B-ED58-4E83-8864-DF95D6926F6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137266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C180350B-ED58-4E83-8864-DF95D6926F6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380615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180350B-ED58-4E83-8864-DF95D6926F6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2617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257DD21-3E7B-41F5-99F2-B34826166A6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9725665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180350B-ED58-4E83-8864-DF95D6926F6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6597076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180350B-ED58-4E83-8864-DF95D6926F6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985919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180350B-ED58-4E83-8864-DF95D6926F6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463240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554C4EA-4EE8-4128-919C-8A52A63C710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773959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554C4EA-4EE8-4128-919C-8A52A63C710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835448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2554C4EA-4EE8-4128-919C-8A52A63C710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385744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2554C4EA-4EE8-4128-919C-8A52A63C710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388062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2554C4EA-4EE8-4128-919C-8A52A63C710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535113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2554C4EA-4EE8-4128-919C-8A52A63C710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79887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2554C4EA-4EE8-4128-919C-8A52A63C710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0151444"/>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6.xml"/><Relationship Id="rId7" Type="http://schemas.openxmlformats.org/officeDocument/2006/relationships/image" Target="../media/image2.jpe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80.xml"/><Relationship Id="rId7" Type="http://schemas.microsoft.com/office/2007/relationships/hdphoto" Target="../media/hdphoto1.wdp"/><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81.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7">
            <a:extLst>
              <a:ext uri="{BEBA8EAE-BF5A-486C-A8C5-ECC9F3942E4B}">
                <a14:imgProps xmlns:a14="http://schemas.microsoft.com/office/drawing/2010/main">
                  <a14:imgLayer r:embed="rId8">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0" y="-47626"/>
            <a:ext cx="9144000" cy="690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6563" name="Rectangle 3" descr="デニム"/>
          <p:cNvSpPr>
            <a:spLocks noChangeArrowheads="1"/>
          </p:cNvSpPr>
          <p:nvPr/>
        </p:nvSpPr>
        <p:spPr bwMode="auto">
          <a:xfrm>
            <a:off x="395536" y="6477000"/>
            <a:ext cx="8367464" cy="76200"/>
          </a:xfrm>
          <a:prstGeom prst="rect">
            <a:avLst/>
          </a:prstGeom>
          <a:blipFill dpi="0" rotWithShape="0">
            <a:blip r:embed="rId9" cstate="print"/>
            <a:srcRect/>
            <a:tile tx="0" ty="0" sx="100000" sy="100000" flip="none" algn="tl"/>
          </a:blipFill>
          <a:ln w="15875">
            <a:noFill/>
            <a:miter lim="800000"/>
            <a:headEnd/>
            <a:tailEnd/>
          </a:ln>
          <a:effectLst/>
        </p:spPr>
        <p:txBody>
          <a:bodyPr wrap="square" anchor="ctr">
            <a:spAutoFit/>
          </a:bodyPr>
          <a:lstStyle/>
          <a:p>
            <a:pPr>
              <a:defRPr/>
            </a:pPr>
            <a:endParaRPr lang="ja-JP" altLang="en-US" dirty="0">
              <a:solidFill>
                <a:srgbClr val="003366"/>
              </a:solidFill>
            </a:endParaRPr>
          </a:p>
        </p:txBody>
      </p:sp>
      <p:sp>
        <p:nvSpPr>
          <p:cNvPr id="1346564" name="Rectangle 4" descr="デニム"/>
          <p:cNvSpPr>
            <a:spLocks noChangeArrowheads="1"/>
          </p:cNvSpPr>
          <p:nvPr/>
        </p:nvSpPr>
        <p:spPr bwMode="auto">
          <a:xfrm>
            <a:off x="395536" y="615950"/>
            <a:ext cx="8367464" cy="76200"/>
          </a:xfrm>
          <a:prstGeom prst="rect">
            <a:avLst/>
          </a:prstGeom>
          <a:blipFill dpi="0" rotWithShape="0">
            <a:blip r:embed="rId9" cstate="print"/>
            <a:srcRect/>
            <a:tile tx="0" ty="0" sx="100000" sy="100000" flip="none" algn="tl"/>
          </a:blipFill>
          <a:ln w="15875">
            <a:noFill/>
            <a:miter lim="800000"/>
            <a:headEnd/>
            <a:tailEnd/>
          </a:ln>
          <a:effectLst/>
        </p:spPr>
        <p:txBody>
          <a:bodyPr wrap="square" anchor="ctr">
            <a:spAutoFit/>
          </a:bodyPr>
          <a:lstStyle/>
          <a:p>
            <a:pPr>
              <a:defRPr/>
            </a:pPr>
            <a:endParaRPr lang="ja-JP" altLang="en-US" dirty="0">
              <a:solidFill>
                <a:srgbClr val="003366"/>
              </a:solidFill>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0" smtClean="0">
                <a:solidFill>
                  <a:srgbClr val="C0C0C0"/>
                </a:solidFill>
                <a:effectLst/>
              </a:defRPr>
            </a:lvl1pPr>
          </a:lstStyle>
          <a:p>
            <a:pPr>
              <a:defRPr/>
            </a:pPr>
            <a:r>
              <a:rPr lang="nl-NL" altLang="ja-JP" smtClean="0"/>
              <a:t>Project Week (November 27, 2013, NAOJ)</a:t>
            </a:r>
            <a:endParaRPr lang="en-US" altLang="ja-JP" dirty="0"/>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0" smtClean="0">
                <a:solidFill>
                  <a:srgbClr val="C0C0C0"/>
                </a:solidFill>
                <a:effectLst/>
              </a:defRPr>
            </a:lvl1pPr>
          </a:lstStyle>
          <a:p>
            <a:pPr>
              <a:defRPr/>
            </a:pPr>
            <a:fld id="{715F68F9-44F6-4E6F-8F84-EB7A3601EA43}" type="slidenum">
              <a:rPr lang="en-US" altLang="ja-JP"/>
              <a:pPr>
                <a:defRPr/>
              </a:pPr>
              <a:t>‹#›</a:t>
            </a:fld>
            <a:endParaRPr lang="en-US" altLang="ja-JP" dirty="0"/>
          </a:p>
        </p:txBody>
      </p:sp>
      <p:sp>
        <p:nvSpPr>
          <p:cNvPr id="1346568" name="Rectangle 8"/>
          <p:cNvSpPr>
            <a:spLocks noGrp="1" noChangeArrowheads="1"/>
          </p:cNvSpPr>
          <p:nvPr>
            <p:ph type="title"/>
          </p:nvPr>
        </p:nvSpPr>
        <p:spPr bwMode="auto">
          <a:xfrm>
            <a:off x="395536" y="0"/>
            <a:ext cx="8367464" cy="7647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Tree>
    <p:extLst>
      <p:ext uri="{BB962C8B-B14F-4D97-AF65-F5344CB8AC3E}">
        <p14:creationId xmlns:p14="http://schemas.microsoft.com/office/powerpoint/2010/main" val="97739059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870" r:id="rId5"/>
  </p:sldLayoutIdLst>
  <p:timing>
    <p:tnLst>
      <p:par>
        <p:cTn id="1" dur="indefinite" restart="never" nodeType="tmRoot"/>
      </p:par>
    </p:tnLst>
  </p:timing>
  <p:hf sldNum="0" hdr="0" dt="0"/>
  <p:txStyles>
    <p:titleStyle>
      <a:lvl1pPr algn="ctr" rtl="0" eaLnBrk="0" fontAlgn="base" hangingPunct="0">
        <a:lnSpc>
          <a:spcPct val="120000"/>
        </a:lnSpc>
        <a:spcBef>
          <a:spcPct val="0"/>
        </a:spcBef>
        <a:spcAft>
          <a:spcPct val="0"/>
        </a:spcAft>
        <a:defRPr kumimoji="1" sz="2800" b="1">
          <a:solidFill>
            <a:srgbClr val="C0C0C0"/>
          </a:solidFill>
          <a:effectLst>
            <a:outerShdw blurRad="38100" dist="38100" dir="2700000" algn="tl">
              <a:srgbClr val="000000">
                <a:alpha val="43137"/>
              </a:srgbClr>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10"/>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10"/>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10"/>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10"/>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10"/>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10"/>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10"/>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10"/>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10"/>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fontAlgn="auto">
              <a:spcBef>
                <a:spcPts val="0"/>
              </a:spcBef>
              <a:spcAft>
                <a:spcPts val="0"/>
              </a:spcAft>
              <a:buFontTx/>
              <a:buNone/>
            </a:pPr>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fontAlgn="auto">
              <a:spcBef>
                <a:spcPts val="0"/>
              </a:spcBef>
              <a:spcAft>
                <a:spcPts val="0"/>
              </a:spcAft>
              <a:buFontTx/>
              <a:buNone/>
            </a:pPr>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fontAlgn="auto">
              <a:spcBef>
                <a:spcPts val="0"/>
              </a:spcBef>
              <a:spcAft>
                <a:spcPts val="0"/>
              </a:spcAft>
              <a:buFontTx/>
              <a:buNone/>
            </a:pPr>
            <a:fld id="{C180350B-ED58-4E83-8864-DF95D6926F63}" type="slidenum">
              <a:rPr lang="ja-JP" altLang="en-US" smtClean="0">
                <a:solidFill>
                  <a:prstClr val="black">
                    <a:tint val="75000"/>
                  </a:prstClr>
                </a:solidFill>
              </a:rPr>
              <a:pPr fontAlgn="auto">
                <a:spcBef>
                  <a:spcPts val="0"/>
                </a:spcBef>
                <a:spcAft>
                  <a:spcPts val="0"/>
                </a:spcAft>
                <a:buFontTx/>
                <a:buNone/>
              </a:pPr>
              <a:t>‹#›</a:t>
            </a:fld>
            <a:endParaRPr lang="ja-JP" altLang="en-US" dirty="0">
              <a:solidFill>
                <a:prstClr val="black">
                  <a:tint val="75000"/>
                </a:prstClr>
              </a:solidFill>
            </a:endParaRPr>
          </a:p>
        </p:txBody>
      </p:sp>
    </p:spTree>
    <p:extLst>
      <p:ext uri="{BB962C8B-B14F-4D97-AF65-F5344CB8AC3E}">
        <p14:creationId xmlns:p14="http://schemas.microsoft.com/office/powerpoint/2010/main" val="278955707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sldNum="0" hdr="0" dt="0"/>
  <p:txStyles>
    <p:titleStyle>
      <a:lvl1pPr algn="ctr" defTabSz="914400" rtl="0" eaLnBrk="1" latinLnBrk="0" hangingPunct="1">
        <a:spcBef>
          <a:spcPct val="0"/>
        </a:spcBef>
        <a:buNone/>
        <a:defRPr kumimoji="1" sz="4400" kern="1200">
          <a:solidFill>
            <a:schemeClr val="tx1"/>
          </a:solidFill>
          <a:latin typeface="Tahoma" panose="020B0604030504040204" pitchFamily="34" charset="0"/>
          <a:ea typeface="HGP創英角ｺﾞｼｯｸUB" panose="020B0900000000000000" pitchFamily="50"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Tahoma" panose="020B0604030504040204" pitchFamily="34" charset="0"/>
          <a:ea typeface="HGP創英角ｺﾞｼｯｸUB" panose="020B0900000000000000" pitchFamily="50"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Tahoma" panose="020B0604030504040204" pitchFamily="34" charset="0"/>
          <a:ea typeface="HGP創英角ｺﾞｼｯｸUB" panose="020B0900000000000000" pitchFamily="50"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Tahoma" panose="020B0604030504040204" pitchFamily="34" charset="0"/>
          <a:ea typeface="HGP創英角ｺﾞｼｯｸUB" panose="020B0900000000000000" pitchFamily="50"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endParaRPr lang="ja-JP" altLang="en-US">
              <a:solidFill>
                <a:prstClr val="black">
                  <a:tint val="75000"/>
                </a:prstClr>
              </a:solidFill>
              <a:latin typeface="Calibri"/>
              <a:ea typeface="ＭＳ Ｐゴシック" panose="020B0600070205080204" pitchFamily="50" charset="-128"/>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r>
              <a:rPr lang="nl-NL" altLang="ja-JP" smtClean="0">
                <a:solidFill>
                  <a:prstClr val="black">
                    <a:tint val="75000"/>
                  </a:prstClr>
                </a:solidFill>
                <a:latin typeface="Calibri"/>
                <a:ea typeface="ＭＳ Ｐゴシック" panose="020B0600070205080204" pitchFamily="50" charset="-128"/>
              </a:rPr>
              <a:t>Project Week (November 27, 2013, NAOJ)</a:t>
            </a:r>
            <a:endParaRPr lang="ja-JP" altLang="en-US">
              <a:solidFill>
                <a:prstClr val="black">
                  <a:tint val="75000"/>
                </a:prstClr>
              </a:solidFill>
              <a:latin typeface="Calibri"/>
              <a:ea typeface="ＭＳ Ｐゴシック" panose="020B0600070205080204" pitchFamily="50" charset="-128"/>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2554C4EA-4EE8-4128-919C-8A52A63C710F}" type="slidenum">
              <a:rPr lang="ja-JP" altLang="en-US" smtClean="0">
                <a:solidFill>
                  <a:prstClr val="black">
                    <a:tint val="75000"/>
                  </a:prstClr>
                </a:solidFill>
                <a:latin typeface="Calibri"/>
                <a:ea typeface="ＭＳ Ｐゴシック" panose="020B0600070205080204" pitchFamily="50" charset="-128"/>
              </a:rPr>
              <a:pPr fontAlgn="auto">
                <a:spcBef>
                  <a:spcPts val="0"/>
                </a:spcBef>
                <a:spcAft>
                  <a:spcPts val="0"/>
                </a:spcAft>
                <a:buFontTx/>
                <a:buNone/>
              </a:pPr>
              <a:t>‹#›</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883072437"/>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hf sldNum="0"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buFontTx/>
              <a:buNone/>
              <a:defRPr/>
            </a:pPr>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buFontTx/>
              <a:buNone/>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a:buFontTx/>
              <a:buNone/>
            </a:pPr>
            <a:fld id="{8EC6BD79-5140-4896-8905-218CD3FBAA00}" type="slidenum">
              <a:rPr lang="ja-JP" altLang="en-US" smtClean="0">
                <a:ea typeface="ＭＳ Ｐゴシック" panose="020B0600070205080204" pitchFamily="50" charset="-128"/>
              </a:rPr>
              <a:pPr>
                <a:buFontTx/>
                <a:buNone/>
              </a:pPr>
              <a:t>‹#›</a:t>
            </a:fld>
            <a:endParaRPr lang="ja-JP" altLang="en-US" smtClean="0">
              <a:ea typeface="ＭＳ Ｐゴシック" panose="020B0600070205080204" pitchFamily="50" charset="-128"/>
            </a:endParaRPr>
          </a:p>
        </p:txBody>
      </p:sp>
    </p:spTree>
    <p:extLst>
      <p:ext uri="{BB962C8B-B14F-4D97-AF65-F5344CB8AC3E}">
        <p14:creationId xmlns:p14="http://schemas.microsoft.com/office/powerpoint/2010/main" val="37214687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sldNum="0" hd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fontAlgn="auto">
              <a:spcBef>
                <a:spcPts val="0"/>
              </a:spcBef>
              <a:spcAft>
                <a:spcPts val="0"/>
              </a:spcAft>
              <a:buFontTx/>
              <a:buNone/>
            </a:pPr>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fontAlgn="auto">
              <a:spcBef>
                <a:spcPts val="0"/>
              </a:spcBef>
              <a:spcAft>
                <a:spcPts val="0"/>
              </a:spcAft>
              <a:buFontTx/>
              <a:buNone/>
            </a:pPr>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fontAlgn="auto">
              <a:spcBef>
                <a:spcPts val="0"/>
              </a:spcBef>
              <a:spcAft>
                <a:spcPts val="0"/>
              </a:spcAft>
              <a:buFontTx/>
              <a:buNone/>
            </a:pPr>
            <a:fld id="{C257DD21-3E7B-41F5-99F2-B34826166A69}" type="slidenum">
              <a:rPr lang="ja-JP" altLang="en-US" smtClean="0">
                <a:solidFill>
                  <a:prstClr val="black">
                    <a:tint val="75000"/>
                  </a:prstClr>
                </a:solidFill>
              </a:rPr>
              <a:pPr fontAlgn="auto">
                <a:spcBef>
                  <a:spcPts val="0"/>
                </a:spcBef>
                <a:spcAft>
                  <a:spcPts val="0"/>
                </a:spcAft>
                <a:buFontTx/>
                <a:buNone/>
              </a:pPr>
              <a:t>‹#›</a:t>
            </a:fld>
            <a:endParaRPr lang="ja-JP" altLang="en-US" dirty="0">
              <a:solidFill>
                <a:prstClr val="black">
                  <a:tint val="75000"/>
                </a:prstClr>
              </a:solidFill>
            </a:endParaRPr>
          </a:p>
        </p:txBody>
      </p:sp>
    </p:spTree>
    <p:extLst>
      <p:ext uri="{BB962C8B-B14F-4D97-AF65-F5344CB8AC3E}">
        <p14:creationId xmlns:p14="http://schemas.microsoft.com/office/powerpoint/2010/main" val="23266016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dt="0"/>
  <p:txStyles>
    <p:titleStyle>
      <a:lvl1pPr algn="ctr" defTabSz="914400" rtl="0" eaLnBrk="1" latinLnBrk="0" hangingPunct="1">
        <a:spcBef>
          <a:spcPct val="0"/>
        </a:spcBef>
        <a:buNone/>
        <a:defRPr kumimoji="1" sz="4400" kern="1200">
          <a:solidFill>
            <a:schemeClr val="tx1"/>
          </a:solidFill>
          <a:latin typeface="Tahoma" panose="020B0604030504040204" pitchFamily="34" charset="0"/>
          <a:ea typeface="HGP創英角ｺﾞｼｯｸUB" panose="020B0900000000000000" pitchFamily="50"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Tahoma" panose="020B0604030504040204" pitchFamily="34" charset="0"/>
          <a:ea typeface="HGP創英角ｺﾞｼｯｸUB" panose="020B0900000000000000" pitchFamily="50"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Tahoma" panose="020B0604030504040204" pitchFamily="34" charset="0"/>
          <a:ea typeface="HGP創英角ｺﾞｼｯｸUB" panose="020B0900000000000000" pitchFamily="50"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Tahoma" panose="020B0604030504040204" pitchFamily="34" charset="0"/>
          <a:ea typeface="HGP創英角ｺﾞｼｯｸUB" panose="020B0900000000000000" pitchFamily="50"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fld id="{585E80FE-9945-FB4C-9DA6-C6C3221BBF72}" type="slidenum">
              <a:rPr lang="ja-JP" altLang="en-US" smtClean="0">
                <a:solidFill>
                  <a:prstClr val="black">
                    <a:tint val="75000"/>
                  </a:prstClr>
                </a:solidFill>
              </a:rPr>
              <a:pPr defTabSz="457200" fontAlgn="auto">
                <a:spcBef>
                  <a:spcPts val="0"/>
                </a:spcBef>
                <a:spcAft>
                  <a:spcPts val="0"/>
                </a:spcAft>
                <a:buFontTx/>
                <a:buNone/>
              </a:pPr>
              <a:t>‹#›</a:t>
            </a:fld>
            <a:endParaRPr lang="ja-JP" altLang="en-US" dirty="0">
              <a:solidFill>
                <a:prstClr val="black">
                  <a:tint val="75000"/>
                </a:prstClr>
              </a:solidFill>
            </a:endParaRPr>
          </a:p>
        </p:txBody>
      </p:sp>
    </p:spTree>
    <p:extLst>
      <p:ext uri="{BB962C8B-B14F-4D97-AF65-F5344CB8AC3E}">
        <p14:creationId xmlns:p14="http://schemas.microsoft.com/office/powerpoint/2010/main" val="374674202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sldNum="0" hdr="0" dt="0"/>
  <p:txStyles>
    <p:titleStyle>
      <a:lvl1pPr algn="ctr" defTabSz="457200" rtl="0" eaLnBrk="1" latinLnBrk="0" hangingPunct="1">
        <a:spcBef>
          <a:spcPct val="0"/>
        </a:spcBef>
        <a:buNone/>
        <a:defRPr kumimoji="1" sz="4400" kern="1200">
          <a:solidFill>
            <a:schemeClr val="tx1"/>
          </a:solidFill>
          <a:latin typeface="Tahoma" panose="020B0604030504040204" pitchFamily="34" charset="0"/>
          <a:ea typeface="HGP創英角ｺﾞｼｯｸUB" panose="020B0900000000000000" pitchFamily="50"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Tahoma" panose="020B0604030504040204" pitchFamily="34" charset="0"/>
          <a:ea typeface="HGP創英角ｺﾞｼｯｸUB" panose="020B0900000000000000" pitchFamily="50"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Tahoma" panose="020B0604030504040204" pitchFamily="34" charset="0"/>
          <a:ea typeface="HGP創英角ｺﾞｼｯｸUB" panose="020B0900000000000000" pitchFamily="50"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Tahoma" panose="020B0604030504040204" pitchFamily="34" charset="0"/>
          <a:ea typeface="HGP創英角ｺﾞｼｯｸUB" panose="020B0900000000000000" pitchFamily="50"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fld id="{2E7FE1BA-F503-724A-ADC6-D9CCA8EA6CD0}" type="slidenum">
              <a:rPr lang="ja-JP" altLang="en-US" smtClean="0">
                <a:solidFill>
                  <a:prstClr val="black">
                    <a:tint val="75000"/>
                  </a:prstClr>
                </a:solidFill>
              </a:rPr>
              <a:pPr defTabSz="457200" fontAlgn="auto">
                <a:spcBef>
                  <a:spcPts val="0"/>
                </a:spcBef>
                <a:spcAft>
                  <a:spcPts val="0"/>
                </a:spcAft>
                <a:buFontTx/>
                <a:buNone/>
              </a:pPr>
              <a:t>‹#›</a:t>
            </a:fld>
            <a:endParaRPr lang="ja-JP" altLang="en-US" dirty="0">
              <a:solidFill>
                <a:prstClr val="black">
                  <a:tint val="75000"/>
                </a:prstClr>
              </a:solidFill>
            </a:endParaRPr>
          </a:p>
        </p:txBody>
      </p:sp>
    </p:spTree>
    <p:extLst>
      <p:ext uri="{BB962C8B-B14F-4D97-AF65-F5344CB8AC3E}">
        <p14:creationId xmlns:p14="http://schemas.microsoft.com/office/powerpoint/2010/main" val="56815587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dt="0"/>
  <p:txStyles>
    <p:titleStyle>
      <a:lvl1pPr algn="ctr" defTabSz="457200" rtl="0" eaLnBrk="1" latinLnBrk="0" hangingPunct="1">
        <a:spcBef>
          <a:spcPct val="0"/>
        </a:spcBef>
        <a:buNone/>
        <a:defRPr kumimoji="1" sz="4400" kern="1200">
          <a:solidFill>
            <a:schemeClr val="tx1"/>
          </a:solidFill>
          <a:latin typeface="Tahoma" panose="020B0604030504040204" pitchFamily="34" charset="0"/>
          <a:ea typeface="HGP創英角ｺﾞｼｯｸUB" panose="020B0900000000000000" pitchFamily="50"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Tahoma" panose="020B0604030504040204" pitchFamily="34" charset="0"/>
          <a:ea typeface="HGP創英角ｺﾞｼｯｸUB" panose="020B0900000000000000" pitchFamily="50"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Tahoma" panose="020B0604030504040204" pitchFamily="34" charset="0"/>
          <a:ea typeface="HGP創英角ｺﾞｼｯｸUB" panose="020B0900000000000000" pitchFamily="50"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Tahoma" panose="020B0604030504040204" pitchFamily="34" charset="0"/>
          <a:ea typeface="HGP創英角ｺﾞｼｯｸUB" panose="020B0900000000000000" pitchFamily="50"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fld id="{2E7FE1BA-F503-724A-ADC6-D9CCA8EA6CD0}" type="slidenum">
              <a:rPr lang="ja-JP" altLang="en-US" smtClean="0">
                <a:solidFill>
                  <a:prstClr val="black">
                    <a:tint val="75000"/>
                  </a:prstClr>
                </a:solidFill>
              </a:rPr>
              <a:pPr defTabSz="457200" fontAlgn="auto">
                <a:spcBef>
                  <a:spcPts val="0"/>
                </a:spcBef>
                <a:spcAft>
                  <a:spcPts val="0"/>
                </a:spcAft>
                <a:buFontTx/>
                <a:buNone/>
              </a:pPr>
              <a:t>‹#›</a:t>
            </a:fld>
            <a:endParaRPr lang="ja-JP" altLang="en-US" dirty="0">
              <a:solidFill>
                <a:prstClr val="black">
                  <a:tint val="75000"/>
                </a:prstClr>
              </a:solidFill>
            </a:endParaRPr>
          </a:p>
        </p:txBody>
      </p:sp>
    </p:spTree>
    <p:extLst>
      <p:ext uri="{BB962C8B-B14F-4D97-AF65-F5344CB8AC3E}">
        <p14:creationId xmlns:p14="http://schemas.microsoft.com/office/powerpoint/2010/main" val="187118896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sldNum="0" hdr="0" dt="0"/>
  <p:txStyles>
    <p:titleStyle>
      <a:lvl1pPr algn="ctr" defTabSz="457200" rtl="0" eaLnBrk="1" latinLnBrk="0" hangingPunct="1">
        <a:spcBef>
          <a:spcPct val="0"/>
        </a:spcBef>
        <a:buNone/>
        <a:defRPr kumimoji="1" sz="4400" kern="1200">
          <a:solidFill>
            <a:schemeClr val="tx1"/>
          </a:solidFill>
          <a:latin typeface="Tahoma" panose="020B0604030504040204" pitchFamily="34" charset="0"/>
          <a:ea typeface="HGP創英角ｺﾞｼｯｸUB" panose="020B0900000000000000" pitchFamily="50"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Tahoma" panose="020B0604030504040204" pitchFamily="34" charset="0"/>
          <a:ea typeface="HGP創英角ｺﾞｼｯｸUB" panose="020B0900000000000000" pitchFamily="50"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Tahoma" panose="020B0604030504040204" pitchFamily="34" charset="0"/>
          <a:ea typeface="HGP創英角ｺﾞｼｯｸUB" panose="020B0900000000000000" pitchFamily="50"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Tahoma" panose="020B0604030504040204" pitchFamily="34" charset="0"/>
          <a:ea typeface="HGP創英角ｺﾞｼｯｸUB" panose="020B0900000000000000" pitchFamily="50"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dirty="0"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dirty="0" smtClean="0"/>
              <a:t>マスタ テキストの書式設定</a:t>
            </a:r>
          </a:p>
          <a:p>
            <a:pPr lvl="1"/>
            <a:r>
              <a:rPr lang="ja-JP" dirty="0" smtClean="0"/>
              <a:t>第 </a:t>
            </a:r>
            <a:r>
              <a:rPr lang="ja-JP" altLang="ja-JP" dirty="0" smtClean="0"/>
              <a:t>2 </a:t>
            </a:r>
            <a:r>
              <a:rPr lang="ja-JP" dirty="0" smtClean="0"/>
              <a:t>レベル</a:t>
            </a:r>
          </a:p>
          <a:p>
            <a:pPr lvl="2"/>
            <a:r>
              <a:rPr lang="ja-JP" dirty="0" smtClean="0"/>
              <a:t>第 </a:t>
            </a:r>
            <a:r>
              <a:rPr lang="ja-JP" altLang="ja-JP" dirty="0" smtClean="0"/>
              <a:t>3 </a:t>
            </a:r>
            <a:r>
              <a:rPr lang="ja-JP" dirty="0" smtClean="0"/>
              <a:t>レベル</a:t>
            </a:r>
          </a:p>
          <a:p>
            <a:pPr lvl="3"/>
            <a:r>
              <a:rPr lang="ja-JP" dirty="0" smtClean="0"/>
              <a:t>第 </a:t>
            </a:r>
            <a:r>
              <a:rPr lang="ja-JP" altLang="ja-JP" dirty="0" smtClean="0"/>
              <a:t>4 </a:t>
            </a:r>
            <a:r>
              <a:rPr lang="ja-JP" dirty="0" smtClean="0"/>
              <a:t>レベル</a:t>
            </a:r>
          </a:p>
          <a:p>
            <a:pPr lvl="4"/>
            <a:r>
              <a:rPr lang="ja-JP" dirty="0" smtClean="0"/>
              <a:t>第 </a:t>
            </a:r>
            <a:r>
              <a:rPr lang="ja-JP" altLang="ja-JP" dirty="0" smtClean="0"/>
              <a:t>5 </a:t>
            </a:r>
            <a:r>
              <a:rPr lang="ja-JP" dirty="0"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ahoma" panose="020B0604030504040204" pitchFamily="34" charset="0"/>
                <a:ea typeface="HGP創英角ｺﾞｼｯｸUB" panose="020B0900000000000000" pitchFamily="50" charset="-128"/>
              </a:defRPr>
            </a:lvl1pPr>
          </a:lstStyle>
          <a:p>
            <a:pPr algn="l">
              <a:buFontTx/>
              <a:buNone/>
            </a:pPr>
            <a:endParaRPr kumimoji="0" lang="ja-JP" altLang="ja-JP" dirty="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ahoma" panose="020B0604030504040204" pitchFamily="34" charset="0"/>
                <a:ea typeface="HGP創英角ｺﾞｼｯｸUB" panose="020B0900000000000000" pitchFamily="50" charset="-128"/>
              </a:defRPr>
            </a:lvl1pPr>
          </a:lstStyle>
          <a:p>
            <a:pPr>
              <a:buFontTx/>
              <a:buNone/>
            </a:pPr>
            <a:r>
              <a:rPr kumimoji="0" lang="nl-NL" altLang="ja-JP" dirty="0" smtClean="0">
                <a:solidFill>
                  <a:srgbClr val="000000"/>
                </a:solidFill>
              </a:rPr>
              <a:t>Project Week (November 27, 2013, NAOJ)</a:t>
            </a:r>
            <a:endParaRPr kumimoji="0" lang="ja-JP" altLang="ja-JP" dirty="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ahoma" panose="020B0604030504040204" pitchFamily="34" charset="0"/>
                <a:ea typeface="HGP創英角ｺﾞｼｯｸUB" panose="020B0900000000000000" pitchFamily="50" charset="-128"/>
              </a:defRPr>
            </a:lvl1pPr>
          </a:lstStyle>
          <a:p>
            <a:pPr>
              <a:buFontTx/>
              <a:buNone/>
            </a:pPr>
            <a:fld id="{8ABD8481-C770-4077-AEDE-78688B972232}" type="slidenum">
              <a:rPr kumimoji="0" lang="ja-JP" altLang="ja-JP" smtClean="0">
                <a:solidFill>
                  <a:srgbClr val="000000"/>
                </a:solidFill>
              </a:rPr>
              <a:pPr>
                <a:buFontTx/>
                <a:buNone/>
              </a:pPr>
              <a:t>‹#›</a:t>
            </a:fld>
            <a:endParaRPr kumimoji="0" lang="ja-JP" altLang="ja-JP" dirty="0" smtClean="0">
              <a:solidFill>
                <a:srgbClr val="000000"/>
              </a:solidFill>
            </a:endParaRPr>
          </a:p>
        </p:txBody>
      </p:sp>
    </p:spTree>
    <p:extLst>
      <p:ext uri="{BB962C8B-B14F-4D97-AF65-F5344CB8AC3E}">
        <p14:creationId xmlns:p14="http://schemas.microsoft.com/office/powerpoint/2010/main" val="382810128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hf sldNum="0" hdr="0" dt="0"/>
  <p:txStyles>
    <p:titleStyle>
      <a:lvl1pPr algn="ctr" rtl="0" fontAlgn="base">
        <a:spcBef>
          <a:spcPct val="0"/>
        </a:spcBef>
        <a:spcAft>
          <a:spcPct val="0"/>
        </a:spcAft>
        <a:defRPr sz="4400" kern="1200">
          <a:solidFill>
            <a:schemeClr val="tx2"/>
          </a:solidFill>
          <a:latin typeface="Tahoma" panose="020B0604030504040204" pitchFamily="34" charset="0"/>
          <a:ea typeface="HGP創英角ｺﾞｼｯｸUB" panose="020B0900000000000000" pitchFamily="50" charset="-128"/>
          <a:cs typeface="+mj-cs"/>
        </a:defRPr>
      </a:lvl1pPr>
      <a:lvl2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sz="3200" kern="1200">
          <a:solidFill>
            <a:schemeClr val="tx1"/>
          </a:solidFill>
          <a:latin typeface="Tahoma" panose="020B0604030504040204" pitchFamily="34" charset="0"/>
          <a:ea typeface="HGP創英角ｺﾞｼｯｸUB" panose="020B0900000000000000" pitchFamily="50" charset="-128"/>
          <a:cs typeface="+mn-cs"/>
        </a:defRPr>
      </a:lvl1pPr>
      <a:lvl2pPr marL="742950" indent="-285750" algn="l" rtl="0" fontAlgn="base">
        <a:spcBef>
          <a:spcPct val="20000"/>
        </a:spcBef>
        <a:spcAft>
          <a:spcPct val="0"/>
        </a:spcAft>
        <a:buChar char="–"/>
        <a:defRPr sz="2800" kern="1200">
          <a:solidFill>
            <a:schemeClr val="tx1"/>
          </a:solidFill>
          <a:latin typeface="Tahoma" panose="020B0604030504040204" pitchFamily="34" charset="0"/>
          <a:ea typeface="HGP創英角ｺﾞｼｯｸUB" panose="020B0900000000000000" pitchFamily="50" charset="-128"/>
          <a:cs typeface="+mn-cs"/>
        </a:defRPr>
      </a:lvl2pPr>
      <a:lvl3pPr marL="1143000" indent="-228600" algn="l" rtl="0" fontAlgn="base">
        <a:spcBef>
          <a:spcPct val="20000"/>
        </a:spcBef>
        <a:spcAft>
          <a:spcPct val="0"/>
        </a:spcAft>
        <a:buChar char="•"/>
        <a:defRPr sz="2400" kern="1200">
          <a:solidFill>
            <a:schemeClr val="tx1"/>
          </a:solidFill>
          <a:latin typeface="Tahoma" panose="020B0604030504040204" pitchFamily="34" charset="0"/>
          <a:ea typeface="HGP創英角ｺﾞｼｯｸUB" panose="020B0900000000000000" pitchFamily="50" charset="-128"/>
          <a:cs typeface="+mn-cs"/>
        </a:defRPr>
      </a:lvl3pPr>
      <a:lvl4pPr marL="1600200" indent="-228600" algn="l" rtl="0" fontAlgn="base">
        <a:spcBef>
          <a:spcPct val="20000"/>
        </a:spcBef>
        <a:spcAft>
          <a:spcPct val="0"/>
        </a:spcAft>
        <a:buChar char="–"/>
        <a:defRPr sz="2000" kern="1200">
          <a:solidFill>
            <a:schemeClr val="tx1"/>
          </a:solidFill>
          <a:latin typeface="Tahoma" panose="020B0604030504040204" pitchFamily="34" charset="0"/>
          <a:ea typeface="HGP創英角ｺﾞｼｯｸUB" panose="020B0900000000000000" pitchFamily="50" charset="-128"/>
          <a:cs typeface="+mn-cs"/>
        </a:defRPr>
      </a:lvl4pPr>
      <a:lvl5pPr marL="2057400" indent="-228600" algn="l" rtl="0" fontAlgn="base">
        <a:spcBef>
          <a:spcPct val="20000"/>
        </a:spcBef>
        <a:spcAft>
          <a:spcPct val="0"/>
        </a:spcAft>
        <a:buChar char="»"/>
        <a:defRPr sz="2000" kern="1200">
          <a:solidFill>
            <a:schemeClr val="tx1"/>
          </a:solidFill>
          <a:latin typeface="Tahoma" panose="020B0604030504040204" pitchFamily="34" charset="0"/>
          <a:ea typeface="HGP創英角ｺﾞｼｯｸUB" panose="020B09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fld id="{17CBDF27-AD86-6F41-BDC0-63302F8CD345}" type="slidenum">
              <a:rPr lang="ja-JP" altLang="en-US" smtClean="0">
                <a:solidFill>
                  <a:prstClr val="black">
                    <a:tint val="75000"/>
                  </a:prstClr>
                </a:solidFill>
              </a:rPr>
              <a:pPr defTabSz="457200" fontAlgn="auto">
                <a:spcBef>
                  <a:spcPts val="0"/>
                </a:spcBef>
                <a:spcAft>
                  <a:spcPts val="0"/>
                </a:spcAft>
                <a:buFontTx/>
                <a:buNone/>
              </a:pPr>
              <a:t>‹#›</a:t>
            </a:fld>
            <a:endParaRPr lang="ja-JP" altLang="en-US" dirty="0">
              <a:solidFill>
                <a:prstClr val="black">
                  <a:tint val="75000"/>
                </a:prstClr>
              </a:solidFill>
            </a:endParaRPr>
          </a:p>
        </p:txBody>
      </p:sp>
    </p:spTree>
    <p:extLst>
      <p:ext uri="{BB962C8B-B14F-4D97-AF65-F5344CB8AC3E}">
        <p14:creationId xmlns:p14="http://schemas.microsoft.com/office/powerpoint/2010/main" val="393345132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hf sldNum="0" hdr="0" dt="0"/>
  <p:txStyles>
    <p:titleStyle>
      <a:lvl1pPr algn="ctr" defTabSz="457200" rtl="0" eaLnBrk="1" latinLnBrk="0" hangingPunct="1">
        <a:spcBef>
          <a:spcPct val="0"/>
        </a:spcBef>
        <a:buNone/>
        <a:defRPr kumimoji="1" sz="4400" kern="1200">
          <a:solidFill>
            <a:schemeClr val="tx1"/>
          </a:solidFill>
          <a:latin typeface="Tahoma" panose="020B0604030504040204" pitchFamily="34" charset="0"/>
          <a:ea typeface="HGP創英角ｺﾞｼｯｸUB" panose="020B0900000000000000" pitchFamily="50"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Tahoma" panose="020B0604030504040204" pitchFamily="34" charset="0"/>
          <a:ea typeface="HGP創英角ｺﾞｼｯｸUB" panose="020B0900000000000000" pitchFamily="50"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Tahoma" panose="020B0604030504040204" pitchFamily="34" charset="0"/>
          <a:ea typeface="HGP創英角ｺﾞｼｯｸUB" panose="020B0900000000000000" pitchFamily="50"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Tahoma" panose="020B0604030504040204" pitchFamily="34" charset="0"/>
          <a:ea typeface="HGP創英角ｺﾞｼｯｸUB" panose="020B0900000000000000" pitchFamily="50"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25"/>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bwMode="auto">
          <a:xfrm>
            <a:off x="0" y="-26988"/>
            <a:ext cx="9144000" cy="6884988"/>
          </a:xfrm>
          <a:prstGeom prst="rect">
            <a:avLst/>
          </a:prstGeom>
          <a:solidFill>
            <a:srgbClr val="000000">
              <a:alpha val="30000"/>
            </a:srgbClr>
          </a:solidFill>
          <a:ln w="6350">
            <a:noFill/>
            <a:miter lim="800000"/>
            <a:headEnd/>
            <a:tailEnd/>
          </a:ln>
          <a:effectLst/>
        </p:spPr>
        <p:txBody>
          <a:bodyPr anchor="ctr"/>
          <a:lstStyle/>
          <a:p>
            <a:pPr>
              <a:lnSpc>
                <a:spcPct val="110000"/>
              </a:lnSpc>
              <a:buFontTx/>
              <a:buNone/>
              <a:defRPr/>
            </a:pPr>
            <a:endParaRPr lang="ja-JP" altLang="en-US" dirty="0">
              <a:solidFill>
                <a:srgbClr val="FFFFFF"/>
              </a:solidFill>
              <a:effectLst>
                <a:outerShdw blurRad="38100" dist="38100" dir="2700000" algn="tl">
                  <a:srgbClr val="000000">
                    <a:alpha val="43137"/>
                  </a:srgbClr>
                </a:outerShdw>
              </a:effectLst>
            </a:endParaRPr>
          </a:p>
        </p:txBody>
      </p:sp>
      <p:sp>
        <p:nvSpPr>
          <p:cNvPr id="1028" name="Rectangle 3" descr="デニム"/>
          <p:cNvSpPr>
            <a:spLocks noChangeArrowheads="1"/>
          </p:cNvSpPr>
          <p:nvPr/>
        </p:nvSpPr>
        <p:spPr bwMode="auto">
          <a:xfrm>
            <a:off x="395288" y="6477000"/>
            <a:ext cx="8367712" cy="76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defRPr/>
            </a:pPr>
            <a:endParaRPr lang="ja-JP" altLang="en-US" dirty="0" smtClean="0">
              <a:solidFill>
                <a:srgbClr val="003366"/>
              </a:solidFill>
              <a:ea typeface="HGP創英角ｺﾞｼｯｸUB" panose="020B0900000000000000" pitchFamily="50" charset="-128"/>
            </a:endParaRPr>
          </a:p>
        </p:txBody>
      </p:sp>
      <p:sp>
        <p:nvSpPr>
          <p:cNvPr id="1029" name="Rectangle 4" descr="デニム"/>
          <p:cNvSpPr>
            <a:spLocks noChangeArrowheads="1"/>
          </p:cNvSpPr>
          <p:nvPr/>
        </p:nvSpPr>
        <p:spPr bwMode="auto">
          <a:xfrm>
            <a:off x="395288" y="615950"/>
            <a:ext cx="8367712" cy="76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defRPr/>
            </a:pPr>
            <a:endParaRPr lang="ja-JP" altLang="en-US" dirty="0" smtClean="0">
              <a:solidFill>
                <a:srgbClr val="003366"/>
              </a:solidFill>
              <a:ea typeface="HGP創英角ｺﾞｼｯｸUB" panose="020B0900000000000000" pitchFamily="50" charset="-128"/>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buFontTx/>
              <a:buNone/>
              <a:defRPr kumimoji="0" sz="1200" b="0" smtClean="0">
                <a:solidFill>
                  <a:srgbClr val="C0C0C0"/>
                </a:solidFill>
                <a:effectLst/>
                <a:ea typeface="HGP創英角ｺﾞｼｯｸUB" pitchFamily="50" charset="-128"/>
              </a:defRPr>
            </a:lvl1pPr>
          </a:lstStyle>
          <a:p>
            <a:pPr>
              <a:defRPr/>
            </a:pPr>
            <a:r>
              <a:rPr lang="nl-NL" altLang="ja-JP" smtClean="0"/>
              <a:t>Project Week (November 27, 2013, NAOJ)</a:t>
            </a:r>
            <a:endParaRPr lang="en-US" altLang="ja-JP" dirty="0"/>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buFontTx/>
              <a:buNone/>
              <a:defRPr kumimoji="0" sz="1400" b="0">
                <a:solidFill>
                  <a:srgbClr val="C0C0C0"/>
                </a:solidFill>
                <a:effectLst/>
                <a:ea typeface="HGP創英角ｺﾞｼｯｸUB" pitchFamily="50" charset="-128"/>
              </a:defRPr>
            </a:lvl1pPr>
          </a:lstStyle>
          <a:p>
            <a:pPr>
              <a:defRPr/>
            </a:pPr>
            <a:fld id="{73065FF0-7235-48E3-90E6-9826D51ADFAF}" type="slidenum">
              <a:rPr lang="en-US" altLang="ja-JP"/>
              <a:pPr>
                <a:defRPr/>
              </a:pPr>
              <a:t>‹#›</a:t>
            </a:fld>
            <a:endParaRPr lang="en-US" altLang="ja-JP" dirty="0"/>
          </a:p>
        </p:txBody>
      </p:sp>
      <p:sp>
        <p:nvSpPr>
          <p:cNvPr id="1346568" name="Rectangle 8"/>
          <p:cNvSpPr>
            <a:spLocks noGrp="1" noChangeArrowheads="1"/>
          </p:cNvSpPr>
          <p:nvPr>
            <p:ph type="title"/>
          </p:nvPr>
        </p:nvSpPr>
        <p:spPr bwMode="auto">
          <a:xfrm>
            <a:off x="395288" y="0"/>
            <a:ext cx="8367712"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Tree>
    <p:extLst>
      <p:ext uri="{BB962C8B-B14F-4D97-AF65-F5344CB8AC3E}">
        <p14:creationId xmlns:p14="http://schemas.microsoft.com/office/powerpoint/2010/main" val="389634760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Lst>
  <p:timing>
    <p:tnLst>
      <p:par>
        <p:cTn id="1" dur="indefinite" restart="never" nodeType="tmRoot"/>
      </p:par>
    </p:tnLst>
  </p:timing>
  <p:hf sldNum="0" hdr="0" dt="0"/>
  <p:txStyles>
    <p:titleStyle>
      <a:lvl1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000000">
                <a:alpha val="43137"/>
              </a:srgbClr>
            </a:outerShdw>
          </a:effectLst>
          <a:latin typeface="+mj-lt"/>
          <a:ea typeface="+mj-ea"/>
          <a:cs typeface="+mj-cs"/>
        </a:defRPr>
      </a:lvl1pPr>
      <a:lvl2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2pPr>
      <a:lvl3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3pPr>
      <a:lvl4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4pPr>
      <a:lvl5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5pPr>
      <a:lvl6pPr marL="4572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cs typeface="+mn-cs"/>
        </a:defRPr>
      </a:lvl1pPr>
      <a:lvl2pPr marL="566738"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2pPr>
      <a:lvl3pPr marL="952500" indent="-1952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3pPr>
      <a:lvl4pPr marL="1338263" indent="-1952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4pPr>
      <a:lvl5pPr marL="17113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5pPr>
      <a:lvl6pPr marL="21685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6pPr>
      <a:lvl7pPr marL="26257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7pPr>
      <a:lvl8pPr marL="30829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8pPr>
      <a:lvl9pPr marL="35401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0" y="-47626"/>
            <a:ext cx="9144000" cy="690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6563" name="Rectangle 3" descr="デニム"/>
          <p:cNvSpPr>
            <a:spLocks noChangeArrowheads="1"/>
          </p:cNvSpPr>
          <p:nvPr/>
        </p:nvSpPr>
        <p:spPr bwMode="auto">
          <a:xfrm>
            <a:off x="395536" y="6477000"/>
            <a:ext cx="8367464" cy="76200"/>
          </a:xfrm>
          <a:prstGeom prst="rect">
            <a:avLst/>
          </a:prstGeom>
          <a:blipFill dpi="0" rotWithShape="0">
            <a:blip r:embed="rId8" cstate="print"/>
            <a:srcRect/>
            <a:tile tx="0" ty="0" sx="100000" sy="100000" flip="none" algn="tl"/>
          </a:blipFill>
          <a:ln w="15875">
            <a:noFill/>
            <a:miter lim="800000"/>
            <a:headEnd/>
            <a:tailEnd/>
          </a:ln>
          <a:effectLst/>
        </p:spPr>
        <p:txBody>
          <a:bodyPr wrap="square" anchor="ctr">
            <a:spAutoFit/>
          </a:bodyPr>
          <a:lstStyle/>
          <a:p>
            <a:pPr>
              <a:defRPr/>
            </a:pPr>
            <a:endParaRPr lang="ja-JP" altLang="en-US" dirty="0">
              <a:solidFill>
                <a:srgbClr val="003366"/>
              </a:solidFill>
            </a:endParaRPr>
          </a:p>
        </p:txBody>
      </p:sp>
      <p:sp>
        <p:nvSpPr>
          <p:cNvPr id="1346564" name="Rectangle 4" descr="デニム"/>
          <p:cNvSpPr>
            <a:spLocks noChangeArrowheads="1"/>
          </p:cNvSpPr>
          <p:nvPr/>
        </p:nvSpPr>
        <p:spPr bwMode="auto">
          <a:xfrm>
            <a:off x="395536" y="615950"/>
            <a:ext cx="8367464" cy="76200"/>
          </a:xfrm>
          <a:prstGeom prst="rect">
            <a:avLst/>
          </a:prstGeom>
          <a:blipFill dpi="0" rotWithShape="0">
            <a:blip r:embed="rId8" cstate="print"/>
            <a:srcRect/>
            <a:tile tx="0" ty="0" sx="100000" sy="100000" flip="none" algn="tl"/>
          </a:blipFill>
          <a:ln w="15875">
            <a:noFill/>
            <a:miter lim="800000"/>
            <a:headEnd/>
            <a:tailEnd/>
          </a:ln>
          <a:effectLst/>
        </p:spPr>
        <p:txBody>
          <a:bodyPr wrap="square" anchor="ctr">
            <a:spAutoFit/>
          </a:bodyPr>
          <a:lstStyle/>
          <a:p>
            <a:pPr>
              <a:defRPr/>
            </a:pPr>
            <a:endParaRPr lang="ja-JP" altLang="en-US" dirty="0">
              <a:solidFill>
                <a:srgbClr val="003366"/>
              </a:solidFill>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0" smtClean="0">
                <a:solidFill>
                  <a:srgbClr val="C0C0C0"/>
                </a:solidFill>
                <a:effectLst/>
              </a:defRPr>
            </a:lvl1pPr>
          </a:lstStyle>
          <a:p>
            <a:pPr>
              <a:defRPr/>
            </a:pPr>
            <a:r>
              <a:rPr lang="nl-NL" altLang="ja-JP" smtClean="0"/>
              <a:t>Project Week (November 27, 2013, NAOJ)</a:t>
            </a:r>
            <a:endParaRPr lang="en-US" altLang="ja-JP" dirty="0"/>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0" smtClean="0">
                <a:solidFill>
                  <a:srgbClr val="C0C0C0"/>
                </a:solidFill>
                <a:effectLst/>
              </a:defRPr>
            </a:lvl1pPr>
          </a:lstStyle>
          <a:p>
            <a:pPr>
              <a:defRPr/>
            </a:pPr>
            <a:fld id="{715F68F9-44F6-4E6F-8F84-EB7A3601EA43}" type="slidenum">
              <a:rPr lang="en-US" altLang="ja-JP"/>
              <a:pPr>
                <a:defRPr/>
              </a:pPr>
              <a:t>‹#›</a:t>
            </a:fld>
            <a:endParaRPr lang="en-US" altLang="ja-JP" dirty="0"/>
          </a:p>
        </p:txBody>
      </p:sp>
      <p:sp>
        <p:nvSpPr>
          <p:cNvPr id="1346568" name="Rectangle 8"/>
          <p:cNvSpPr>
            <a:spLocks noGrp="1" noChangeArrowheads="1"/>
          </p:cNvSpPr>
          <p:nvPr>
            <p:ph type="title"/>
          </p:nvPr>
        </p:nvSpPr>
        <p:spPr bwMode="auto">
          <a:xfrm>
            <a:off x="395536" y="0"/>
            <a:ext cx="8367464" cy="7647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Tree>
    <p:extLst>
      <p:ext uri="{BB962C8B-B14F-4D97-AF65-F5344CB8AC3E}">
        <p14:creationId xmlns:p14="http://schemas.microsoft.com/office/powerpoint/2010/main" val="16114701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Lst>
  <p:timing>
    <p:tnLst>
      <p:par>
        <p:cTn id="1" dur="indefinite" restart="never" nodeType="tmRoot"/>
      </p:par>
    </p:tnLst>
  </p:timing>
  <p:hf sldNum="0" hdr="0" dt="0"/>
  <p:txStyles>
    <p:titleStyle>
      <a:lvl1pPr algn="ctr" rtl="0" eaLnBrk="0" fontAlgn="base" hangingPunct="0">
        <a:lnSpc>
          <a:spcPct val="120000"/>
        </a:lnSpc>
        <a:spcBef>
          <a:spcPct val="0"/>
        </a:spcBef>
        <a:spcAft>
          <a:spcPct val="0"/>
        </a:spcAft>
        <a:defRPr kumimoji="1" sz="2800" b="1">
          <a:solidFill>
            <a:srgbClr val="C0C0C0"/>
          </a:solidFill>
          <a:effectLst>
            <a:outerShdw blurRad="38100" dist="38100" dir="2700000" algn="tl">
              <a:srgbClr val="000000">
                <a:alpha val="43137"/>
              </a:srgbClr>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11.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jp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15.jpeg"/><Relationship Id="rId4" Type="http://schemas.openxmlformats.org/officeDocument/2006/relationships/image" Target="../media/image52.png"/><Relationship Id="rId9" Type="http://schemas.openxmlformats.org/officeDocument/2006/relationships/image" Target="../media/image5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png"/><Relationship Id="rId10" Type="http://schemas.openxmlformats.org/officeDocument/2006/relationships/image" Target="../media/image67.emf"/><Relationship Id="rId4" Type="http://schemas.openxmlformats.org/officeDocument/2006/relationships/image" Target="../media/image61.jpeg"/><Relationship Id="rId9"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emf"/><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emf"/><Relationship Id="rId1" Type="http://schemas.openxmlformats.org/officeDocument/2006/relationships/slideLayout" Target="../slideLayouts/slideLayout7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8.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8.xml"/><Relationship Id="rId5" Type="http://schemas.openxmlformats.org/officeDocument/2006/relationships/image" Target="../media/image89.png"/><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78.xml"/><Relationship Id="rId6" Type="http://schemas.openxmlformats.org/officeDocument/2006/relationships/image" Target="../media/image92.emf"/><Relationship Id="rId5" Type="http://schemas.openxmlformats.org/officeDocument/2006/relationships/image" Target="../media/image85.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79.xml"/><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9.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0.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06.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3.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0.xml"/><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1.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emf"/><Relationship Id="rId1" Type="http://schemas.openxmlformats.org/officeDocument/2006/relationships/slideLayout" Target="../slideLayouts/slideLayout62.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4.png"/><Relationship Id="rId1" Type="http://schemas.openxmlformats.org/officeDocument/2006/relationships/slideLayout" Target="../slideLayouts/slideLayout29.xml"/><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NUL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9.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NUL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7.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89.png"/><Relationship Id="rId1" Type="http://schemas.openxmlformats.org/officeDocument/2006/relationships/slideLayout" Target="../slideLayouts/slideLayout88.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jpeg"/><Relationship Id="rId1" Type="http://schemas.openxmlformats.org/officeDocument/2006/relationships/slideLayout" Target="../slideLayouts/slideLayout88.xml"/><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7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1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bwMode="auto">
          <a:xfrm>
            <a:off x="557361" y="2348880"/>
            <a:ext cx="8119095" cy="1656184"/>
          </a:xfrm>
          <a:prstGeom prst="roundRect">
            <a:avLst>
              <a:gd name="adj" fmla="val 11239"/>
            </a:avLst>
          </a:prstGeom>
          <a:solidFill>
            <a:srgbClr val="000000">
              <a:alpha val="2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 name="Rectangle 8"/>
          <p:cNvSpPr>
            <a:spLocks noGrp="1" noChangeArrowheads="1"/>
          </p:cNvSpPr>
          <p:nvPr>
            <p:ph type="ftr" sz="quarter" idx="10"/>
          </p:nvPr>
        </p:nvSpPr>
        <p:spPr/>
        <p:txBody>
          <a:bodyPr/>
          <a:lstStyle/>
          <a:p>
            <a:r>
              <a:rPr lang="nl-NL" altLang="ja-JP" smtClean="0"/>
              <a:t>Project Week (November 27, 2013, NAOJ)</a:t>
            </a:r>
            <a:endParaRPr lang="en-US" altLang="ja-JP" dirty="0"/>
          </a:p>
        </p:txBody>
      </p:sp>
      <p:sp>
        <p:nvSpPr>
          <p:cNvPr id="792579" name="Rectangle 3"/>
          <p:cNvSpPr>
            <a:spLocks noGrp="1" noChangeArrowheads="1"/>
          </p:cNvSpPr>
          <p:nvPr>
            <p:ph type="ctrTitle" idx="4294967295"/>
          </p:nvPr>
        </p:nvSpPr>
        <p:spPr>
          <a:xfrm>
            <a:off x="654424" y="2996952"/>
            <a:ext cx="8119095" cy="457200"/>
          </a:xfrm>
        </p:spPr>
        <p:txBody>
          <a:bodyPr/>
          <a:lstStyle/>
          <a:p>
            <a:pPr>
              <a:lnSpc>
                <a:spcPct val="110000"/>
              </a:lnSpc>
            </a:pPr>
            <a:r>
              <a:rPr lang="ja-JP" altLang="en-US" sz="4000" b="0" dirty="0" smtClean="0">
                <a:solidFill>
                  <a:srgbClr val="FFFFFF"/>
                </a:solidFill>
              </a:rPr>
              <a:t>重力波プロジェクト推進室</a:t>
            </a:r>
            <a:r>
              <a:rPr lang="en-US" altLang="ja-JP" sz="4000" b="0" dirty="0" smtClean="0">
                <a:solidFill>
                  <a:srgbClr val="FFFFFF"/>
                </a:solidFill>
              </a:rPr>
              <a:t/>
            </a:r>
            <a:br>
              <a:rPr lang="en-US" altLang="ja-JP" sz="4000" b="0" dirty="0" smtClean="0">
                <a:solidFill>
                  <a:srgbClr val="FFFFFF"/>
                </a:solidFill>
              </a:rPr>
            </a:br>
            <a:r>
              <a:rPr lang="en-US" altLang="ja-JP" sz="4000" b="0" dirty="0" smtClean="0">
                <a:solidFill>
                  <a:srgbClr val="FFFFFF"/>
                </a:solidFill>
              </a:rPr>
              <a:t>Gravitational-Wave Project Office</a:t>
            </a:r>
            <a:endParaRPr lang="ja-JP" altLang="en-US" sz="4000" b="0" dirty="0">
              <a:solidFill>
                <a:srgbClr val="FFFFFF"/>
              </a:solidFill>
            </a:endParaRPr>
          </a:p>
        </p:txBody>
      </p:sp>
      <p:sp>
        <p:nvSpPr>
          <p:cNvPr id="7" name="Rectangle 6"/>
          <p:cNvSpPr>
            <a:spLocks noChangeArrowheads="1"/>
          </p:cNvSpPr>
          <p:nvPr/>
        </p:nvSpPr>
        <p:spPr bwMode="auto">
          <a:xfrm>
            <a:off x="4788024" y="4191471"/>
            <a:ext cx="3497559" cy="461665"/>
          </a:xfrm>
          <a:prstGeom prst="rect">
            <a:avLst/>
          </a:prstGeom>
          <a:noFill/>
          <a:ln w="15875">
            <a:noFill/>
            <a:miter lim="800000"/>
            <a:headEnd/>
            <a:tailEnd/>
          </a:ln>
          <a:effectLst/>
        </p:spPr>
        <p:txBody>
          <a:bodyPr wrap="square" anchor="ctr">
            <a:spAutoFit/>
          </a:bodyPr>
          <a:lstStyle/>
          <a:p>
            <a:pPr algn="l">
              <a:buFontTx/>
              <a:buNone/>
            </a:pPr>
            <a:r>
              <a:rPr lang="ja-JP" altLang="en-US" dirty="0">
                <a:solidFill>
                  <a:srgbClr val="FFFFFF"/>
                </a:solidFill>
                <a:effectLst>
                  <a:outerShdw blurRad="38100" dist="38100" dir="2700000" algn="tl">
                    <a:srgbClr val="000000">
                      <a:alpha val="43137"/>
                    </a:srgbClr>
                  </a:outerShdw>
                </a:effectLst>
              </a:rPr>
              <a:t>安東 </a:t>
            </a:r>
            <a:r>
              <a:rPr lang="ja-JP" altLang="en-US" dirty="0" smtClean="0">
                <a:solidFill>
                  <a:srgbClr val="FFFFFF"/>
                </a:solidFill>
                <a:effectLst>
                  <a:outerShdw blurRad="38100" dist="38100" dir="2700000" algn="tl">
                    <a:srgbClr val="000000">
                      <a:alpha val="43137"/>
                    </a:srgbClr>
                  </a:outerShdw>
                </a:effectLst>
              </a:rPr>
              <a:t>正樹 </a:t>
            </a: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Masaki Ando</a:t>
            </a:r>
            <a:endParaRPr lang="en-US" altLang="ja-JP" dirty="0">
              <a:solidFill>
                <a:srgbClr val="FFFFFF"/>
              </a:solidFill>
              <a:effectLst>
                <a:outerShdw blurRad="38100" dist="38100" dir="2700000" algn="tl">
                  <a:srgbClr val="000000">
                    <a:alpha val="43137"/>
                  </a:srgbClr>
                </a:outerShdw>
              </a:effectLst>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1677" t="2345" r="1667" b="778"/>
          <a:stretch/>
        </p:blipFill>
        <p:spPr>
          <a:xfrm>
            <a:off x="2339752" y="908720"/>
            <a:ext cx="1527316" cy="1224486"/>
          </a:xfrm>
          <a:prstGeom prst="rect">
            <a:avLst/>
          </a:prstGeom>
          <a:effectLst>
            <a:outerShdw blurRad="50800" dist="50800" dir="5400000" algn="ctr" rotWithShape="0">
              <a:srgbClr val="000000"/>
            </a:outerShdw>
          </a:effec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939" y="5022424"/>
            <a:ext cx="2139821" cy="121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819" y="5002298"/>
            <a:ext cx="926261" cy="1235014"/>
          </a:xfrm>
          <a:prstGeom prst="rect">
            <a:avLst/>
          </a:prstGeom>
        </p:spPr>
      </p:pic>
      <p:pic>
        <p:nvPicPr>
          <p:cNvPr id="13" name="Picture 2" descr="https://lh5.googleusercontent.com/-OYCUs0wFfY0/UJZEcdRl1LI/AAAAAAAACrE/Avf8698Kdy4/s720/DSCF79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5022423"/>
            <a:ext cx="1618305" cy="12137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7"/>
          <a:srcRect/>
          <a:stretch>
            <a:fillRect/>
          </a:stretch>
        </p:blipFill>
        <p:spPr bwMode="auto">
          <a:xfrm>
            <a:off x="2593600" y="5022424"/>
            <a:ext cx="1618360" cy="1213729"/>
          </a:xfrm>
          <a:prstGeom prst="rect">
            <a:avLst/>
          </a:prstGeom>
          <a:noFill/>
          <a:ln w="9525">
            <a:noFill/>
            <a:miter lim="800000"/>
            <a:headEnd/>
            <a:tailEnd/>
          </a:ln>
          <a:effectLst/>
        </p:spPr>
      </p:pic>
      <p:pic>
        <p:nvPicPr>
          <p:cNvPr id="1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6296" y="5022424"/>
            <a:ext cx="1619852" cy="121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descr="DCF00083 (600x800)"/>
          <p:cNvPicPr>
            <a:picLocks noChangeAspect="1" noChangeArrowheads="1"/>
          </p:cNvPicPr>
          <p:nvPr/>
        </p:nvPicPr>
        <p:blipFill>
          <a:blip r:embed="rId9" cstate="print"/>
          <a:srcRect/>
          <a:stretch>
            <a:fillRect/>
          </a:stretch>
        </p:blipFill>
        <p:spPr bwMode="auto">
          <a:xfrm>
            <a:off x="3923928" y="908720"/>
            <a:ext cx="1008112" cy="124144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図 17" descr="DCF00337.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4048" y="925030"/>
            <a:ext cx="919169" cy="122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133.11.143.101\My Documents\My Pictures\fig\重力波\装置準備の写真\サファイア\1207\2012-07-21_00-40-00_790.jpg"/>
          <p:cNvPicPr>
            <a:picLocks noChangeAspect="1" noChangeArrowheads="1"/>
          </p:cNvPicPr>
          <p:nvPr/>
        </p:nvPicPr>
        <p:blipFill>
          <a:blip r:embed="rId11" cstate="print"/>
          <a:srcRect/>
          <a:stretch>
            <a:fillRect/>
          </a:stretch>
        </p:blipFill>
        <p:spPr bwMode="auto">
          <a:xfrm>
            <a:off x="168587" y="949858"/>
            <a:ext cx="2099157" cy="118334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20" name="図 19"/>
          <p:cNvPicPr>
            <a:picLocks noChangeAspect="1"/>
          </p:cNvPicPr>
          <p:nvPr/>
        </p:nvPicPr>
        <p:blipFill>
          <a:blip r:embed="rId12"/>
          <a:stretch>
            <a:fillRect/>
          </a:stretch>
        </p:blipFill>
        <p:spPr>
          <a:xfrm>
            <a:off x="6018406" y="913166"/>
            <a:ext cx="1001866" cy="1236998"/>
          </a:xfrm>
          <a:prstGeom prst="rect">
            <a:avLst/>
          </a:prstGeom>
        </p:spPr>
      </p:pic>
      <p:pic>
        <p:nvPicPr>
          <p:cNvPr id="22" name="図 21" descr=":PICT00430.jpg"/>
          <p:cNvPicPr preferRelativeResize="0">
            <a:picLocks noChangeAspect="1"/>
          </p:cNvPicPr>
          <p:nvPr/>
        </p:nvPicPr>
        <p:blipFill>
          <a:blip r:embed="rId13" cstate="print"/>
          <a:srcRect/>
          <a:stretch>
            <a:fillRect/>
          </a:stretch>
        </p:blipFill>
        <p:spPr bwMode="auto">
          <a:xfrm>
            <a:off x="7088009" y="925030"/>
            <a:ext cx="1914272" cy="122513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ltLang="zh-TW" dirty="0" smtClean="0"/>
              <a:t>Gravitational-Wave Telescope</a:t>
            </a:r>
            <a:endParaRPr lang="en-US" altLang="ja-JP" sz="2000" dirty="0"/>
          </a:p>
        </p:txBody>
      </p:sp>
      <p:sp>
        <p:nvSpPr>
          <p:cNvPr id="10" name="フッター プレースホルダ 3"/>
          <p:cNvSpPr>
            <a:spLocks noGrp="1"/>
          </p:cNvSpPr>
          <p:nvPr>
            <p:ph type="ftr" sz="quarter" idx="10"/>
          </p:nvPr>
        </p:nvSpPr>
        <p:spPr/>
        <p:txBody>
          <a:bodyPr/>
          <a:lstStyle/>
          <a:p>
            <a:r>
              <a:rPr lang="nl-NL" altLang="zh-CN" smtClean="0"/>
              <a:t>Project Week (November 27, 2013, NAOJ)</a:t>
            </a:r>
            <a:endParaRPr lang="en-US" altLang="ja-JP" dirty="0"/>
          </a:p>
        </p:txBody>
      </p:sp>
      <p:sp>
        <p:nvSpPr>
          <p:cNvPr id="12" name="Rectangle 24"/>
          <p:cNvSpPr>
            <a:spLocks noChangeArrowheads="1"/>
          </p:cNvSpPr>
          <p:nvPr/>
        </p:nvSpPr>
        <p:spPr bwMode="auto">
          <a:xfrm>
            <a:off x="4787530" y="1849428"/>
            <a:ext cx="2954655" cy="584775"/>
          </a:xfrm>
          <a:prstGeom prst="rect">
            <a:avLst/>
          </a:prstGeom>
          <a:noFill/>
          <a:ln w="15875">
            <a:noFill/>
            <a:miter lim="800000"/>
            <a:headEnd/>
            <a:tailEnd/>
          </a:ln>
          <a:effectLst/>
        </p:spPr>
        <p:txBody>
          <a:bodyPr wrap="none">
            <a:spAutoFit/>
          </a:bodyPr>
          <a:lstStyle/>
          <a:p>
            <a:pPr algn="l">
              <a:buFontTx/>
              <a:buNone/>
            </a:pPr>
            <a:r>
              <a:rPr lang="en-US" altLang="ja-JP" sz="3200" dirty="0" smtClean="0">
                <a:solidFill>
                  <a:srgbClr val="CCFFCC"/>
                </a:solidFill>
                <a:effectLst>
                  <a:outerShdw blurRad="38100" dist="38100" dir="2700000" algn="tl">
                    <a:srgbClr val="000000">
                      <a:alpha val="43137"/>
                    </a:srgbClr>
                  </a:outerShdw>
                </a:effectLst>
                <a:latin typeface="Tahoma" pitchFamily="34" charset="0"/>
                <a:ea typeface="HGP創英角ｺﾞｼｯｸUB" pitchFamily="50" charset="-128"/>
              </a:rPr>
              <a:t>KAGRA (</a:t>
            </a:r>
            <a:r>
              <a:rPr lang="ja-JP" altLang="en-US" sz="3200" dirty="0" smtClean="0">
                <a:solidFill>
                  <a:srgbClr val="CCFFCC"/>
                </a:solidFill>
                <a:effectLst>
                  <a:outerShdw blurRad="38100" dist="38100" dir="2700000" algn="tl">
                    <a:srgbClr val="000000">
                      <a:alpha val="43137"/>
                    </a:srgbClr>
                  </a:outerShdw>
                </a:effectLst>
                <a:latin typeface="Tahoma" pitchFamily="34" charset="0"/>
                <a:ea typeface="HGP創英角ｺﾞｼｯｸUB" pitchFamily="50" charset="-128"/>
              </a:rPr>
              <a:t>かぐら</a:t>
            </a:r>
            <a:r>
              <a:rPr lang="en-US" altLang="ja-JP" sz="3200" dirty="0" smtClean="0">
                <a:solidFill>
                  <a:srgbClr val="CCFFCC"/>
                </a:solidFill>
                <a:effectLst>
                  <a:outerShdw blurRad="38100" dist="38100" dir="2700000" algn="tl">
                    <a:srgbClr val="000000">
                      <a:alpha val="43137"/>
                    </a:srgbClr>
                  </a:outerShdw>
                </a:effectLst>
                <a:latin typeface="Tahoma" pitchFamily="34" charset="0"/>
                <a:ea typeface="HGP創英角ｺﾞｼｯｸUB" pitchFamily="50" charset="-128"/>
              </a:rPr>
              <a:t>)</a:t>
            </a:r>
            <a:endParaRPr lang="en-US" altLang="ja-JP" sz="3200" dirty="0">
              <a:solidFill>
                <a:srgbClr val="CCFFCC"/>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14" name="Rectangle 24"/>
          <p:cNvSpPr>
            <a:spLocks noChangeArrowheads="1"/>
          </p:cNvSpPr>
          <p:nvPr/>
        </p:nvSpPr>
        <p:spPr bwMode="auto">
          <a:xfrm>
            <a:off x="4655087" y="2616235"/>
            <a:ext cx="4356470" cy="1421928"/>
          </a:xfrm>
          <a:prstGeom prst="rect">
            <a:avLst/>
          </a:prstGeom>
          <a:noFill/>
          <a:ln w="15875">
            <a:noFill/>
            <a:miter lim="800000"/>
            <a:headEnd/>
            <a:tailEnd/>
          </a:ln>
          <a:effectLst/>
        </p:spPr>
        <p:txBody>
          <a:bodyPr wrap="square">
            <a:spAutoFit/>
          </a:bodyPr>
          <a:lstStyle/>
          <a:p>
            <a:pPr algn="l">
              <a:lnSpc>
                <a:spcPct val="120000"/>
              </a:lnSpc>
              <a:buFontTx/>
              <a:buNone/>
            </a:pPr>
            <a:r>
              <a:rPr lang="en-US" altLang="ja-JP" dirty="0" smtClean="0">
                <a:solidFill>
                  <a:srgbClr val="FFFFFF"/>
                </a:solidFill>
                <a:effectLst>
                  <a:outerShdw blurRad="38100" dist="38100" dir="2700000" algn="tl">
                    <a:srgbClr val="000000">
                      <a:alpha val="43137"/>
                    </a:srgbClr>
                  </a:outerShdw>
                </a:effectLst>
              </a:rPr>
              <a:t>2</a:t>
            </a:r>
            <a:r>
              <a:rPr lang="en-US" altLang="ja-JP" baseline="30000" dirty="0" smtClean="0">
                <a:solidFill>
                  <a:srgbClr val="FFFFFF"/>
                </a:solidFill>
                <a:effectLst>
                  <a:outerShdw blurRad="38100" dist="38100" dir="2700000" algn="tl">
                    <a:srgbClr val="000000">
                      <a:alpha val="43137"/>
                    </a:srgbClr>
                  </a:outerShdw>
                </a:effectLst>
              </a:rPr>
              <a:t>nd</a:t>
            </a:r>
            <a:r>
              <a:rPr lang="en-US" altLang="ja-JP" dirty="0" smtClean="0">
                <a:solidFill>
                  <a:srgbClr val="FFFFFF"/>
                </a:solidFill>
                <a:effectLst>
                  <a:outerShdw blurRad="38100" dist="38100" dir="2700000" algn="tl">
                    <a:srgbClr val="000000">
                      <a:alpha val="43137"/>
                    </a:srgbClr>
                  </a:outerShdw>
                </a:effectLst>
              </a:rPr>
              <a:t> Generation Large-scale</a:t>
            </a:r>
          </a:p>
          <a:p>
            <a:pPr algn="l">
              <a:lnSpc>
                <a:spcPct val="120000"/>
              </a:lnSpc>
              <a:buFontTx/>
              <a:buNone/>
            </a:pPr>
            <a:r>
              <a:rPr lang="en-US" altLang="ja-JP" dirty="0" smtClean="0">
                <a:solidFill>
                  <a:srgbClr val="FFFFFF"/>
                </a:solidFill>
                <a:effectLst>
                  <a:outerShdw blurRad="38100" dist="38100" dir="2700000" algn="tl">
                    <a:srgbClr val="000000">
                      <a:alpha val="43137"/>
                    </a:srgbClr>
                  </a:outerShdw>
                </a:effectLst>
              </a:rPr>
              <a:t> Gravitational-Wave Telescope</a:t>
            </a:r>
          </a:p>
          <a:p>
            <a:pPr algn="l">
              <a:lnSpc>
                <a:spcPct val="12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at Kamioka underground site</a:t>
            </a:r>
          </a:p>
        </p:txBody>
      </p:sp>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l="1677" t="2345" r="1667" b="778"/>
          <a:stretch/>
        </p:blipFill>
        <p:spPr>
          <a:xfrm>
            <a:off x="179512" y="2093947"/>
            <a:ext cx="4392488" cy="3521563"/>
          </a:xfrm>
          <a:prstGeom prst="rect">
            <a:avLst/>
          </a:prstGeom>
          <a:effectLst>
            <a:outerShdw blurRad="50800" dist="50800" dir="5400000" algn="ctr" rotWithShape="0">
              <a:srgbClr val="000000"/>
            </a:outerShdw>
          </a:effectLst>
        </p:spPr>
      </p:pic>
      <p:sp>
        <p:nvSpPr>
          <p:cNvPr id="2" name="右矢印 1"/>
          <p:cNvSpPr/>
          <p:nvPr/>
        </p:nvSpPr>
        <p:spPr bwMode="auto">
          <a:xfrm rot="5400000">
            <a:off x="6020435" y="4703816"/>
            <a:ext cx="288032" cy="304582"/>
          </a:xfrm>
          <a:prstGeom prst="rightArrow">
            <a:avLst/>
          </a:prstGeom>
          <a:solidFill>
            <a:srgbClr val="FFFFFF">
              <a:alpha val="10000"/>
            </a:srgbClr>
          </a:solidFill>
          <a:ln w="6350">
            <a:solidFill>
              <a:srgbClr val="FFFFFF"/>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110000"/>
              </a:lnSpc>
            </a:pPr>
            <a:endParaRPr kumimoji="1" lang="ja-JP" altLang="en-US" dirty="0">
              <a:solidFill>
                <a:srgbClr val="FFFFFF"/>
              </a:solidFill>
              <a:effectLst>
                <a:outerShdw blurRad="38100" dist="38100" dir="2700000" algn="tl">
                  <a:srgbClr val="000000">
                    <a:alpha val="43137"/>
                  </a:srgbClr>
                </a:outerShdw>
              </a:effectLst>
              <a:ea typeface="HGP創英角ｺﾞｼｯｸUB" pitchFamily="50" charset="-128"/>
            </a:endParaRPr>
          </a:p>
        </p:txBody>
      </p:sp>
      <p:sp>
        <p:nvSpPr>
          <p:cNvPr id="16" name="Rectangle 24"/>
          <p:cNvSpPr>
            <a:spLocks noChangeArrowheads="1"/>
          </p:cNvSpPr>
          <p:nvPr/>
        </p:nvSpPr>
        <p:spPr bwMode="auto">
          <a:xfrm>
            <a:off x="4613565" y="4974267"/>
            <a:ext cx="4469172" cy="830997"/>
          </a:xfrm>
          <a:prstGeom prst="rect">
            <a:avLst/>
          </a:prstGeom>
          <a:noFill/>
          <a:ln w="15875">
            <a:noFill/>
            <a:miter lim="800000"/>
            <a:headEnd/>
            <a:tailEnd/>
          </a:ln>
          <a:effectLst/>
        </p:spPr>
        <p:txBody>
          <a:bodyPr wrap="none">
            <a:spAutoFit/>
          </a:bodyPr>
          <a:lstStyle/>
          <a:p>
            <a:pPr algn="l">
              <a:buFontTx/>
              <a:buNone/>
            </a:pPr>
            <a:r>
              <a:rPr lang="en-US" altLang="ja-JP" dirty="0" smtClean="0">
                <a:solidFill>
                  <a:srgbClr val="FFFFFF"/>
                </a:solidFill>
                <a:effectLst>
                  <a:outerShdw blurRad="38100" dist="38100" dir="2700000" algn="tl">
                    <a:srgbClr val="000000">
                      <a:alpha val="43137"/>
                    </a:srgbClr>
                  </a:outerShdw>
                </a:effectLst>
              </a:rPr>
              <a:t>Open a new field of</a:t>
            </a:r>
          </a:p>
          <a:p>
            <a:pPr algn="l">
              <a:buFontTx/>
              <a:buNone/>
            </a:pPr>
            <a:r>
              <a:rPr lang="en-US" altLang="ja-JP" dirty="0">
                <a:solidFill>
                  <a:srgbClr val="CCFFCC"/>
                </a:solidFill>
                <a:effectLst>
                  <a:outerShdw blurRad="38100" dist="38100" dir="2700000" algn="tl">
                    <a:srgbClr val="000000">
                      <a:alpha val="43137"/>
                    </a:srgbClr>
                  </a:outerShdw>
                </a:effectLst>
              </a:rPr>
              <a:t> </a:t>
            </a:r>
            <a:r>
              <a:rPr lang="en-US" altLang="ja-JP" dirty="0" smtClean="0">
                <a:solidFill>
                  <a:srgbClr val="CCFFCC"/>
                </a:solidFill>
                <a:effectLst>
                  <a:outerShdw blurRad="38100" dist="38100" dir="2700000" algn="tl">
                    <a:srgbClr val="000000">
                      <a:alpha val="43137"/>
                    </a:srgbClr>
                  </a:outerShdw>
                </a:effectLst>
              </a:rPr>
              <a:t>‘Gravitational-Wave Astronomy’</a:t>
            </a:r>
            <a:endParaRPr lang="en-US" altLang="ja-JP" dirty="0">
              <a:solidFill>
                <a:srgbClr val="CCFFCC"/>
              </a:solidFill>
              <a:effectLst>
                <a:outerShdw blurRad="38100" dist="38100" dir="2700000" algn="tl">
                  <a:srgbClr val="000000">
                    <a:alpha val="43137"/>
                  </a:srgbClr>
                </a:outerShdw>
              </a:effectLst>
            </a:endParaRPr>
          </a:p>
        </p:txBody>
      </p:sp>
      <p:sp>
        <p:nvSpPr>
          <p:cNvPr id="15" name="Rectangle 24"/>
          <p:cNvSpPr>
            <a:spLocks noChangeArrowheads="1"/>
          </p:cNvSpPr>
          <p:nvPr/>
        </p:nvSpPr>
        <p:spPr bwMode="auto">
          <a:xfrm>
            <a:off x="5076056" y="4154421"/>
            <a:ext cx="3781872" cy="461665"/>
          </a:xfrm>
          <a:prstGeom prst="rect">
            <a:avLst/>
          </a:prstGeom>
          <a:noFill/>
          <a:ln w="15875">
            <a:noFill/>
            <a:miter lim="800000"/>
            <a:headEnd/>
            <a:tailEnd/>
          </a:ln>
          <a:effectLst/>
        </p:spPr>
        <p:txBody>
          <a:bodyPr wrap="square">
            <a:spAutoFit/>
          </a:bodyPr>
          <a:lstStyle/>
          <a:p>
            <a:pPr algn="l">
              <a:lnSpc>
                <a:spcPct val="120000"/>
              </a:lnSpc>
              <a:buFontTx/>
              <a:buNone/>
            </a:pPr>
            <a:r>
              <a:rPr lang="en-US" altLang="ja-JP" sz="2000" dirty="0" smtClean="0">
                <a:solidFill>
                  <a:srgbClr val="FFFFFF"/>
                </a:solidFill>
                <a:effectLst>
                  <a:outerShdw blurRad="38100" dist="38100" dir="2700000" algn="tl">
                    <a:srgbClr val="000000">
                      <a:alpha val="43137"/>
                    </a:srgbClr>
                  </a:outerShdw>
                </a:effectLst>
              </a:rPr>
              <a:t>(Funded 2010-, Obs. : 2017-) </a:t>
            </a:r>
          </a:p>
        </p:txBody>
      </p:sp>
    </p:spTree>
    <p:extLst>
      <p:ext uri="{BB962C8B-B14F-4D97-AF65-F5344CB8AC3E}">
        <p14:creationId xmlns:p14="http://schemas.microsoft.com/office/powerpoint/2010/main" val="388182530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latin typeface="Tahoma" pitchFamily="34" charset="0"/>
                <a:ea typeface="HGP創英角ｺﾞｼｯｸUB" pitchFamily="50" charset="-128"/>
              </a:rPr>
              <a:t>KAGRA Collaborations</a:t>
            </a:r>
            <a:endParaRPr kumimoji="1" lang="ja-JP" altLang="en-US" dirty="0">
              <a:latin typeface="Tahoma" pitchFamily="34" charset="0"/>
              <a:ea typeface="HGP創英角ｺﾞｼｯｸUB" pitchFamily="50" charset="-128"/>
            </a:endParaRPr>
          </a:p>
        </p:txBody>
      </p:sp>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1677" t="2345" r="1667" b="778"/>
          <a:stretch/>
        </p:blipFill>
        <p:spPr>
          <a:xfrm>
            <a:off x="323528" y="2037880"/>
            <a:ext cx="4968552" cy="3983408"/>
          </a:xfrm>
          <a:prstGeom prst="rect">
            <a:avLst/>
          </a:prstGeom>
          <a:effectLst>
            <a:outerShdw blurRad="50800" dist="50800" dir="5400000" algn="ctr" rotWithShape="0">
              <a:srgbClr val="000000"/>
            </a:outerShdw>
          </a:effectLst>
        </p:spPr>
      </p:pic>
      <p:sp>
        <p:nvSpPr>
          <p:cNvPr id="5" name="Rectangle 3"/>
          <p:cNvSpPr>
            <a:spLocks/>
          </p:cNvSpPr>
          <p:nvPr/>
        </p:nvSpPr>
        <p:spPr bwMode="auto">
          <a:xfrm>
            <a:off x="5364088" y="2028793"/>
            <a:ext cx="3528392" cy="368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nchorCtr="0"/>
          <a:lstStyle/>
          <a:p>
            <a:pPr algn="l">
              <a:lnSpc>
                <a:spcPct val="150000"/>
              </a:lnSpc>
              <a:buNone/>
            </a:pPr>
            <a:r>
              <a:rPr lang="ja-JP" altLang="en-US" sz="2000" dirty="0" smtClean="0">
                <a:solidFill>
                  <a:srgbClr val="FFFFFF"/>
                </a:solidFill>
                <a:effectLst>
                  <a:outerShdw blurRad="38100" dist="38100" dir="2700000" algn="tl">
                    <a:srgbClr val="000000">
                      <a:alpha val="43137"/>
                    </a:srgbClr>
                  </a:outerShdw>
                </a:effectLst>
              </a:rPr>
              <a:t>・</a:t>
            </a:r>
            <a:r>
              <a:rPr lang="en-US" altLang="ja-JP" sz="2000" dirty="0" smtClean="0">
                <a:solidFill>
                  <a:srgbClr val="FFFFFF"/>
                </a:solidFill>
                <a:effectLst>
                  <a:outerShdw blurRad="38100" dist="38100" dir="2700000" algn="tl">
                    <a:srgbClr val="000000">
                      <a:alpha val="43137"/>
                    </a:srgbClr>
                  </a:outerShdw>
                </a:effectLst>
              </a:rPr>
              <a:t>Host: </a:t>
            </a:r>
          </a:p>
          <a:p>
            <a:pPr algn="l">
              <a:buNone/>
            </a:pPr>
            <a:r>
              <a:rPr lang="en-US" altLang="ja-JP" sz="2000" dirty="0" smtClean="0">
                <a:solidFill>
                  <a:srgbClr val="FFFFFF"/>
                </a:solidFill>
                <a:effectLst>
                  <a:outerShdw blurRad="38100" dist="38100" dir="2700000" algn="tl">
                    <a:srgbClr val="000000">
                      <a:alpha val="43137"/>
                    </a:srgbClr>
                  </a:outerShdw>
                </a:effectLst>
              </a:rPr>
              <a:t>   </a:t>
            </a:r>
            <a:r>
              <a:rPr lang="en-US" altLang="ja-JP" sz="2000" dirty="0" smtClean="0">
                <a:solidFill>
                  <a:srgbClr val="FF9999"/>
                </a:solidFill>
                <a:effectLst>
                  <a:outerShdw blurRad="38100" dist="38100" dir="2700000" algn="tl">
                    <a:srgbClr val="000000">
                      <a:alpha val="43137"/>
                    </a:srgbClr>
                  </a:outerShdw>
                </a:effectLst>
              </a:rPr>
              <a:t>ICRR/U-Tokyo</a:t>
            </a:r>
          </a:p>
          <a:p>
            <a:pPr algn="l">
              <a:lnSpc>
                <a:spcPct val="150000"/>
              </a:lnSpc>
              <a:buNone/>
            </a:pPr>
            <a:r>
              <a:rPr lang="ja-JP" altLang="en-US" sz="2000" dirty="0" smtClean="0">
                <a:solidFill>
                  <a:srgbClr val="FFFFFF"/>
                </a:solidFill>
                <a:effectLst>
                  <a:outerShdw blurRad="38100" dist="38100" dir="2700000" algn="tl">
                    <a:srgbClr val="000000">
                      <a:alpha val="43137"/>
                    </a:srgbClr>
                  </a:outerShdw>
                </a:effectLst>
              </a:rPr>
              <a:t>・</a:t>
            </a:r>
            <a:r>
              <a:rPr lang="en-US" altLang="ja-JP" sz="2000" dirty="0" smtClean="0">
                <a:solidFill>
                  <a:srgbClr val="FFFFFF"/>
                </a:solidFill>
                <a:effectLst>
                  <a:outerShdw blurRad="38100" dist="38100" dir="2700000" algn="tl">
                    <a:srgbClr val="000000">
                      <a:alpha val="43137"/>
                    </a:srgbClr>
                  </a:outerShdw>
                </a:effectLst>
              </a:rPr>
              <a:t>Co-host</a:t>
            </a:r>
            <a:r>
              <a:rPr lang="ja-JP" altLang="en-US" sz="2000" dirty="0" smtClean="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 </a:t>
            </a:r>
          </a:p>
          <a:p>
            <a:pPr algn="l">
              <a:buNone/>
            </a:pPr>
            <a:r>
              <a:rPr lang="en-US" altLang="ja-JP" sz="2000" dirty="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  </a:t>
            </a:r>
            <a:r>
              <a:rPr lang="en-US" altLang="ja-JP" sz="2000" dirty="0" smtClean="0">
                <a:solidFill>
                  <a:srgbClr val="99FF99"/>
                </a:solidFill>
                <a:effectLst>
                  <a:outerShdw blurRad="38100" dist="38100" dir="2700000" algn="tl">
                    <a:srgbClr val="000000">
                      <a:alpha val="43137"/>
                    </a:srgbClr>
                  </a:outerShdw>
                </a:effectLst>
              </a:rPr>
              <a:t>NAOJ</a:t>
            </a:r>
            <a:r>
              <a:rPr lang="en-US" altLang="ja-JP" sz="2000" dirty="0" smtClean="0">
                <a:solidFill>
                  <a:srgbClr val="FFFFFF"/>
                </a:solidFill>
                <a:effectLst>
                  <a:outerShdw blurRad="38100" dist="38100" dir="2700000" algn="tl">
                    <a:srgbClr val="000000">
                      <a:alpha val="43137"/>
                    </a:srgbClr>
                  </a:outerShdw>
                </a:effectLst>
              </a:rPr>
              <a:t> and </a:t>
            </a:r>
            <a:r>
              <a:rPr lang="en-US" altLang="ja-JP" sz="2000" dirty="0" smtClean="0">
                <a:solidFill>
                  <a:srgbClr val="99CCFF"/>
                </a:solidFill>
                <a:effectLst>
                  <a:outerShdw blurRad="38100" dist="38100" dir="2700000" algn="tl">
                    <a:srgbClr val="000000">
                      <a:alpha val="43137"/>
                    </a:srgbClr>
                  </a:outerShdw>
                </a:effectLst>
              </a:rPr>
              <a:t>KEK</a:t>
            </a:r>
          </a:p>
          <a:p>
            <a:pPr algn="l">
              <a:lnSpc>
                <a:spcPct val="150000"/>
              </a:lnSpc>
              <a:buNone/>
            </a:pPr>
            <a:r>
              <a:rPr lang="ja-JP" altLang="en-US" sz="2000" dirty="0" smtClean="0">
                <a:solidFill>
                  <a:srgbClr val="FFFFFF"/>
                </a:solidFill>
                <a:effectLst>
                  <a:outerShdw blurRad="38100" dist="38100" dir="2700000" algn="tl">
                    <a:srgbClr val="000000">
                      <a:alpha val="43137"/>
                    </a:srgbClr>
                  </a:outerShdw>
                </a:effectLst>
              </a:rPr>
              <a:t>・</a:t>
            </a:r>
            <a:r>
              <a:rPr lang="en-US" altLang="ja-JP" sz="2000" dirty="0" smtClean="0">
                <a:solidFill>
                  <a:srgbClr val="FFFFFF"/>
                </a:solidFill>
                <a:effectLst>
                  <a:outerShdw blurRad="38100" dist="38100" dir="2700000" algn="tl">
                    <a:srgbClr val="000000">
                      <a:alpha val="43137"/>
                    </a:srgbClr>
                  </a:outerShdw>
                </a:effectLst>
              </a:rPr>
              <a:t>Collaborations</a:t>
            </a:r>
          </a:p>
          <a:p>
            <a:pPr algn="l">
              <a:buNone/>
            </a:pPr>
            <a:r>
              <a:rPr lang="en-US" altLang="ja-JP" sz="2000" dirty="0" smtClean="0">
                <a:solidFill>
                  <a:srgbClr val="FFFFFF"/>
                </a:solidFill>
                <a:effectLst>
                  <a:outerShdw blurRad="38100" dist="38100" dir="2700000" algn="tl">
                    <a:srgbClr val="000000">
                      <a:alpha val="43137"/>
                    </a:srgbClr>
                  </a:outerShdw>
                </a:effectLst>
              </a:rPr>
              <a:t>   U-Tokyo, ERI/U-Tokyo,   </a:t>
            </a:r>
          </a:p>
          <a:p>
            <a:pPr algn="l">
              <a:buNone/>
            </a:pPr>
            <a:r>
              <a:rPr lang="en-US" altLang="ja-JP" sz="2000" dirty="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  Osaka-CU, TITEC, Osaka-U,</a:t>
            </a:r>
          </a:p>
          <a:p>
            <a:pPr algn="l">
              <a:buNone/>
            </a:pPr>
            <a:r>
              <a:rPr lang="en-US" altLang="ja-JP" sz="2000" dirty="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  Kyoto-U, NICT, AIST, UEC</a:t>
            </a:r>
            <a:r>
              <a:rPr lang="en-US" altLang="zh-TW" sz="2000" dirty="0" smtClean="0">
                <a:solidFill>
                  <a:srgbClr val="FFFFFF"/>
                </a:solidFill>
                <a:effectLst>
                  <a:outerShdw blurRad="38100" dist="38100" dir="2700000" algn="tl">
                    <a:srgbClr val="000000">
                      <a:alpha val="43137"/>
                    </a:srgbClr>
                  </a:outerShdw>
                </a:effectLst>
              </a:rPr>
              <a:t>,</a:t>
            </a:r>
          </a:p>
          <a:p>
            <a:pPr algn="l">
              <a:buNone/>
            </a:pPr>
            <a:r>
              <a:rPr lang="en-US" altLang="zh-TW" sz="2000" dirty="0">
                <a:solidFill>
                  <a:srgbClr val="FFFFFF"/>
                </a:solidFill>
                <a:effectLst>
                  <a:outerShdw blurRad="38100" dist="38100" dir="2700000" algn="tl">
                    <a:srgbClr val="000000">
                      <a:alpha val="43137"/>
                    </a:srgbClr>
                  </a:outerShdw>
                </a:effectLst>
              </a:rPr>
              <a:t> </a:t>
            </a:r>
            <a:r>
              <a:rPr lang="en-US" altLang="zh-TW" sz="2000" dirty="0" smtClean="0">
                <a:solidFill>
                  <a:srgbClr val="FFFFFF"/>
                </a:solidFill>
                <a:effectLst>
                  <a:outerShdw blurRad="38100" dist="38100" dir="2700000" algn="tl">
                    <a:srgbClr val="000000">
                      <a:alpha val="43137"/>
                    </a:srgbClr>
                  </a:outerShdw>
                </a:effectLst>
              </a:rPr>
              <a:t>  Hosei-U, Ochanomizu-U, </a:t>
            </a:r>
          </a:p>
          <a:p>
            <a:pPr algn="l">
              <a:buNone/>
            </a:pPr>
            <a:r>
              <a:rPr lang="en-US" altLang="zh-TW" sz="2000" dirty="0">
                <a:solidFill>
                  <a:srgbClr val="FFFFFF"/>
                </a:solidFill>
                <a:effectLst>
                  <a:outerShdw blurRad="38100" dist="38100" dir="2700000" algn="tl">
                    <a:srgbClr val="000000">
                      <a:alpha val="43137"/>
                    </a:srgbClr>
                  </a:outerShdw>
                </a:effectLst>
              </a:rPr>
              <a:t> </a:t>
            </a:r>
            <a:r>
              <a:rPr lang="en-US" altLang="zh-TW" sz="2000" dirty="0" smtClean="0">
                <a:solidFill>
                  <a:srgbClr val="FFFFFF"/>
                </a:solidFill>
                <a:effectLst>
                  <a:outerShdw blurRad="38100" dist="38100" dir="2700000" algn="tl">
                    <a:srgbClr val="000000">
                      <a:alpha val="43137"/>
                    </a:srgbClr>
                  </a:outerShdw>
                </a:effectLst>
              </a:rPr>
              <a:t>  Niigata-U, Kyusyu-U, Nihon-</a:t>
            </a:r>
          </a:p>
          <a:p>
            <a:pPr algn="l">
              <a:buNone/>
            </a:pPr>
            <a:r>
              <a:rPr lang="en-US" altLang="zh-TW" sz="2000" dirty="0" smtClean="0">
                <a:solidFill>
                  <a:srgbClr val="FFFFFF"/>
                </a:solidFill>
                <a:effectLst>
                  <a:outerShdw blurRad="38100" dist="38100" dir="2700000" algn="tl">
                    <a:srgbClr val="000000">
                      <a:alpha val="43137"/>
                    </a:srgbClr>
                  </a:outerShdw>
                </a:effectLst>
              </a:rPr>
              <a:t>   U, Toyama-U, Caltech, </a:t>
            </a:r>
          </a:p>
          <a:p>
            <a:pPr algn="l">
              <a:buNone/>
            </a:pPr>
            <a:r>
              <a:rPr lang="en-US" altLang="zh-TW" sz="2000" dirty="0">
                <a:solidFill>
                  <a:srgbClr val="FFFFFF"/>
                </a:solidFill>
                <a:effectLst>
                  <a:outerShdw blurRad="38100" dist="38100" dir="2700000" algn="tl">
                    <a:srgbClr val="000000">
                      <a:alpha val="43137"/>
                    </a:srgbClr>
                  </a:outerShdw>
                </a:effectLst>
              </a:rPr>
              <a:t> </a:t>
            </a:r>
            <a:r>
              <a:rPr lang="en-US" altLang="zh-TW" sz="2000" dirty="0" smtClean="0">
                <a:solidFill>
                  <a:srgbClr val="FFFFFF"/>
                </a:solidFill>
                <a:effectLst>
                  <a:outerShdw blurRad="38100" dist="38100" dir="2700000" algn="tl">
                    <a:srgbClr val="000000">
                      <a:alpha val="43137"/>
                    </a:srgbClr>
                  </a:outerShdw>
                </a:effectLst>
              </a:rPr>
              <a:t>  MPQ, UWA, LSU, …</a:t>
            </a:r>
            <a:endParaRPr lang="ja-JP" altLang="en-US" sz="2000" dirty="0">
              <a:solidFill>
                <a:srgbClr val="FFFFFF"/>
              </a:solidFill>
              <a:effectLst>
                <a:outerShdw blurRad="38100" dist="38100" dir="2700000" algn="tl">
                  <a:srgbClr val="000000">
                    <a:alpha val="43137"/>
                  </a:srgbClr>
                </a:outerShdw>
              </a:effectLst>
            </a:endParaRPr>
          </a:p>
        </p:txBody>
      </p:sp>
      <p:sp>
        <p:nvSpPr>
          <p:cNvPr id="7" name="Rectangle 3"/>
          <p:cNvSpPr>
            <a:spLocks/>
          </p:cNvSpPr>
          <p:nvPr/>
        </p:nvSpPr>
        <p:spPr bwMode="auto">
          <a:xfrm>
            <a:off x="755576" y="1101192"/>
            <a:ext cx="8280920" cy="65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nchorCtr="0"/>
          <a:lstStyle/>
          <a:p>
            <a:pPr algn="l">
              <a:lnSpc>
                <a:spcPct val="150000"/>
              </a:lnSpc>
              <a:buNone/>
            </a:pPr>
            <a:r>
              <a:rPr lang="en-US" altLang="ja-JP" dirty="0" smtClean="0">
                <a:solidFill>
                  <a:srgbClr val="FFFFFF"/>
                </a:solidFill>
                <a:effectLst>
                  <a:outerShdw blurRad="38100" dist="38100" dir="2700000" algn="tl">
                    <a:srgbClr val="000000">
                      <a:alpha val="43137"/>
                    </a:srgbClr>
                  </a:outerShdw>
                </a:effectLst>
              </a:rPr>
              <a:t>219 Collaborators from more than 60 institutes</a:t>
            </a:r>
            <a:endParaRPr lang="ja-JP" altLang="en-US" dirty="0">
              <a:solidFill>
                <a:srgbClr val="FFFFFF"/>
              </a:solidFill>
              <a:effectLst>
                <a:outerShdw blurRad="38100" dist="38100" dir="2700000" algn="tl">
                  <a:srgbClr val="000000">
                    <a:alpha val="43137"/>
                  </a:srgbClr>
                </a:outerShdw>
              </a:effectLst>
            </a:endParaRPr>
          </a:p>
        </p:txBody>
      </p:sp>
      <p:sp>
        <p:nvSpPr>
          <p:cNvPr id="8" name="Rectangle 3"/>
          <p:cNvSpPr>
            <a:spLocks/>
          </p:cNvSpPr>
          <p:nvPr/>
        </p:nvSpPr>
        <p:spPr bwMode="auto">
          <a:xfrm>
            <a:off x="7380312" y="1599475"/>
            <a:ext cx="1584176" cy="65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nchorCtr="0"/>
          <a:lstStyle/>
          <a:p>
            <a:pPr algn="l">
              <a:lnSpc>
                <a:spcPct val="150000"/>
              </a:lnSpc>
              <a:buNone/>
            </a:pPr>
            <a:r>
              <a:rPr lang="en-US" altLang="ja-JP" sz="1600" dirty="0" smtClean="0">
                <a:solidFill>
                  <a:srgbClr val="B2B2B2"/>
                </a:solidFill>
                <a:effectLst>
                  <a:outerShdw blurRad="38100" dist="38100" dir="2700000" algn="tl">
                    <a:srgbClr val="000000">
                      <a:alpha val="43137"/>
                    </a:srgbClr>
                  </a:outerShdw>
                </a:effectLst>
              </a:rPr>
              <a:t>※ on April 2013</a:t>
            </a:r>
            <a:endParaRPr lang="ja-JP" altLang="en-US" sz="1600" dirty="0">
              <a:solidFill>
                <a:srgbClr val="B2B2B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4395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2793880"/>
            <a:ext cx="9036496" cy="150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角丸四角形 30"/>
          <p:cNvSpPr/>
          <p:nvPr/>
        </p:nvSpPr>
        <p:spPr bwMode="auto">
          <a:xfrm>
            <a:off x="-180528" y="2793879"/>
            <a:ext cx="4931166" cy="1505899"/>
          </a:xfrm>
          <a:prstGeom prst="roundRect">
            <a:avLst>
              <a:gd name="adj" fmla="val 4286"/>
            </a:avLst>
          </a:prstGeom>
          <a:solidFill>
            <a:schemeClr val="bg1">
              <a:lumMod val="90000"/>
              <a:alpha val="20000"/>
            </a:schemeClr>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2" name="角丸四角形 31"/>
          <p:cNvSpPr/>
          <p:nvPr/>
        </p:nvSpPr>
        <p:spPr bwMode="auto">
          <a:xfrm>
            <a:off x="4788024" y="2793880"/>
            <a:ext cx="2880320" cy="1505898"/>
          </a:xfrm>
          <a:prstGeom prst="roundRect">
            <a:avLst>
              <a:gd name="adj" fmla="val 5238"/>
            </a:avLst>
          </a:prstGeom>
          <a:solidFill>
            <a:schemeClr val="accent6">
              <a:lumMod val="50000"/>
              <a:lumOff val="50000"/>
              <a:alpha val="20000"/>
            </a:schemeClr>
          </a:solidFill>
          <a:ln w="254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3" name="Rectangle 3"/>
          <p:cNvSpPr txBox="1">
            <a:spLocks noChangeArrowheads="1"/>
          </p:cNvSpPr>
          <p:nvPr/>
        </p:nvSpPr>
        <p:spPr>
          <a:xfrm>
            <a:off x="6012160" y="3429000"/>
            <a:ext cx="1456057" cy="78581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kumimoji="1" lang="en-US" altLang="ja-JP" sz="1800" b="1" i="0" strike="noStrike" kern="0" cap="none" spc="0" normalizeH="0" baseline="0" noProof="0" dirty="0" smtClean="0">
                <a:ln>
                  <a:noFill/>
                </a:ln>
                <a:solidFill>
                  <a:srgbClr val="3366FF"/>
                </a:solidFill>
                <a:effectLst>
                  <a:outerShdw blurRad="38100" dist="38100" dir="2700000" algn="tl">
                    <a:srgbClr val="000000">
                      <a:alpha val="43137"/>
                    </a:srgbClr>
                  </a:outerShdw>
                </a:effectLst>
                <a:uLnTx/>
                <a:uFillTx/>
                <a:latin typeface="+mn-lt"/>
                <a:ea typeface="+mn-ea"/>
                <a:cs typeface="+mn-cs"/>
              </a:rPr>
              <a:t>bKAGRA</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1800" b="1" i="0" strike="noStrike" kern="0" cap="none" spc="0" normalizeH="0" baseline="0" noProof="0" dirty="0" smtClean="0">
              <a:ln>
                <a:noFill/>
              </a:ln>
              <a:solidFill>
                <a:srgbClr val="3366FF"/>
              </a:solidFill>
              <a:effectLst>
                <a:outerShdw blurRad="38100" dist="38100" dir="2700000" algn="tl">
                  <a:srgbClr val="000000">
                    <a:alpha val="43137"/>
                  </a:srgbClr>
                </a:outerShdw>
              </a:effectLst>
              <a:uLnTx/>
              <a:uFillTx/>
              <a:latin typeface="+mn-lt"/>
              <a:ea typeface="+mn-ea"/>
              <a:cs typeface="+mn-cs"/>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1800" b="1" i="0" strike="noStrike" kern="0" cap="none" spc="0" normalizeH="0" baseline="0" noProof="0" dirty="0" smtClean="0">
              <a:ln>
                <a:noFill/>
              </a:ln>
              <a:solidFill>
                <a:srgbClr val="3366FF"/>
              </a:solidFill>
              <a:effectLst>
                <a:outerShdw blurRad="38100" dist="38100" dir="2700000" algn="tl">
                  <a:srgbClr val="000000">
                    <a:alpha val="43137"/>
                  </a:srgbClr>
                </a:outerShdw>
              </a:effectLst>
              <a:uLnTx/>
              <a:uFillTx/>
              <a:latin typeface="+mn-lt"/>
              <a:ea typeface="+mn-ea"/>
              <a:cs typeface="+mn-cs"/>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1800" b="1" i="0" strike="noStrike" kern="0" cap="none" spc="0" normalizeH="0" baseline="0" noProof="0" dirty="0" smtClean="0">
              <a:ln>
                <a:noFill/>
              </a:ln>
              <a:solidFill>
                <a:srgbClr val="3366FF"/>
              </a:solidFill>
              <a:effectLst>
                <a:outerShdw blurRad="38100" dist="38100" dir="2700000" algn="tl">
                  <a:srgbClr val="000000">
                    <a:alpha val="43137"/>
                  </a:srgbClr>
                </a:outerShdw>
              </a:effectLst>
              <a:uLnTx/>
              <a:uFillTx/>
              <a:latin typeface="+mn-lt"/>
              <a:ea typeface="+mn-ea"/>
              <a:cs typeface="+mn-cs"/>
            </a:endParaRPr>
          </a:p>
        </p:txBody>
      </p:sp>
      <p:sp>
        <p:nvSpPr>
          <p:cNvPr id="34" name="Rectangle 3"/>
          <p:cNvSpPr txBox="1">
            <a:spLocks noChangeArrowheads="1"/>
          </p:cNvSpPr>
          <p:nvPr/>
        </p:nvSpPr>
        <p:spPr>
          <a:xfrm>
            <a:off x="1115616" y="3651294"/>
            <a:ext cx="1456057" cy="78581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chemeClr val="bg1">
                    <a:lumMod val="75000"/>
                  </a:schemeClr>
                </a:solidFill>
                <a:effectLst>
                  <a:outerShdw blurRad="38100" dist="38100" dir="2700000" algn="tl">
                    <a:srgbClr val="000000">
                      <a:alpha val="43137"/>
                    </a:srgbClr>
                  </a:outerShdw>
                </a:effectLst>
                <a:latin typeface="+mn-lt"/>
                <a:ea typeface="+mn-ea"/>
              </a:rPr>
              <a:t>iKAGRA</a:t>
            </a:r>
            <a:endParaRPr kumimoji="1" lang="en-US" altLang="ja-JP" sz="1800" b="1" i="0" strike="noStrike" kern="0" cap="none" spc="0" normalizeH="0" baseline="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1800" b="1" i="0" strike="noStrike" kern="0" cap="none" spc="0" normalizeH="0" baseline="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1800" b="1" i="0" strike="noStrike" kern="0" cap="none" spc="0" normalizeH="0" baseline="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1800" b="1" i="0" strike="noStrike" kern="0" cap="none" spc="0" normalizeH="0" baseline="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endParaRPr>
          </a:p>
        </p:txBody>
      </p:sp>
      <p:sp>
        <p:nvSpPr>
          <p:cNvPr id="35" name="角丸四角形 34"/>
          <p:cNvSpPr/>
          <p:nvPr/>
        </p:nvSpPr>
        <p:spPr bwMode="auto">
          <a:xfrm>
            <a:off x="7318147" y="2793880"/>
            <a:ext cx="1646342" cy="1505898"/>
          </a:xfrm>
          <a:prstGeom prst="roundRect">
            <a:avLst>
              <a:gd name="adj" fmla="val 5238"/>
            </a:avLst>
          </a:prstGeom>
          <a:solidFill>
            <a:srgbClr val="CC99FF">
              <a:alpha val="20000"/>
            </a:srgbClr>
          </a:solidFill>
          <a:ln w="25400" cap="flat" cmpd="sng" algn="ctr">
            <a:solidFill>
              <a:srgbClr val="CC99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0" name="角丸四角形 39"/>
          <p:cNvSpPr/>
          <p:nvPr/>
        </p:nvSpPr>
        <p:spPr bwMode="auto">
          <a:xfrm>
            <a:off x="216897" y="836712"/>
            <a:ext cx="5884411" cy="1715241"/>
          </a:xfrm>
          <a:prstGeom prst="roundRect">
            <a:avLst>
              <a:gd name="adj" fmla="val 4286"/>
            </a:avLst>
          </a:prstGeom>
          <a:solidFill>
            <a:schemeClr val="bg1">
              <a:lumMod val="90000"/>
              <a:alpha val="10000"/>
            </a:schemeClr>
          </a:solidFill>
          <a:ln w="12700" cap="flat" cmpd="sng" algn="ctr">
            <a:solidFill>
              <a:srgbClr val="99FF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1" name="角丸四角形 40"/>
          <p:cNvSpPr/>
          <p:nvPr/>
        </p:nvSpPr>
        <p:spPr bwMode="auto">
          <a:xfrm>
            <a:off x="2930250" y="4655923"/>
            <a:ext cx="5907262" cy="1725405"/>
          </a:xfrm>
          <a:prstGeom prst="roundRect">
            <a:avLst>
              <a:gd name="adj" fmla="val 4286"/>
            </a:avLst>
          </a:prstGeom>
          <a:solidFill>
            <a:srgbClr val="99CCFF">
              <a:alpha val="10000"/>
            </a:srgbClr>
          </a:solidFill>
          <a:ln w="12700" cap="flat" cmpd="sng" algn="ctr">
            <a:solidFill>
              <a:srgbClr val="99CC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964036" name="Rectangle 4"/>
          <p:cNvSpPr>
            <a:spLocks noGrp="1" noChangeArrowheads="1"/>
          </p:cNvSpPr>
          <p:nvPr>
            <p:ph type="title"/>
          </p:nvPr>
        </p:nvSpPr>
        <p:spPr/>
        <p:txBody>
          <a:bodyPr/>
          <a:lstStyle/>
          <a:p>
            <a:r>
              <a:rPr lang="en-US" altLang="ja-JP" dirty="0" smtClean="0"/>
              <a:t>KAGRA Schedule</a:t>
            </a:r>
            <a:endParaRPr lang="ja-JP" altLang="ja-JP"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nl-NL" altLang="zh-CN" sz="1200" kern="1200" smtClean="0">
                <a:latin typeface="Tahoma" pitchFamily="34" charset="0"/>
                <a:ea typeface="HGP創英角ｺﾞｼｯｸUB" pitchFamily="50" charset="-128"/>
                <a:cs typeface="+mn-cs"/>
              </a:rPr>
              <a:t>Project Week (November 27, 2013, NAOJ)</a:t>
            </a:r>
            <a:endParaRPr lang="en-US" altLang="ja-JP" sz="1200" kern="1200" dirty="0">
              <a:latin typeface="Tahoma" pitchFamily="34" charset="0"/>
              <a:ea typeface="HGP創英角ｺﾞｼｯｸUB" pitchFamily="50" charset="-128"/>
              <a:cs typeface="+mn-cs"/>
            </a:endParaRPr>
          </a:p>
        </p:txBody>
      </p:sp>
      <p:sp>
        <p:nvSpPr>
          <p:cNvPr id="6" name="Rectangle 3"/>
          <p:cNvSpPr txBox="1">
            <a:spLocks noChangeArrowheads="1"/>
          </p:cNvSpPr>
          <p:nvPr/>
        </p:nvSpPr>
        <p:spPr>
          <a:xfrm>
            <a:off x="220346" y="836712"/>
            <a:ext cx="3991614" cy="1817632"/>
          </a:xfrm>
          <a:prstGeom prst="rect">
            <a:avLst/>
          </a:prstGeom>
        </p:spPr>
        <p:txBody>
          <a:bodyPr/>
          <a:lstStyle/>
          <a:p>
            <a:pPr marL="193675" lvl="0" indent="-193675" algn="l" eaLnBrk="0" hangingPunct="0">
              <a:lnSpc>
                <a:spcPct val="110000"/>
              </a:lnSpc>
              <a:buSzPct val="70000"/>
              <a:buNone/>
              <a:defRPr/>
            </a:pPr>
            <a:r>
              <a:rPr lang="ja-JP" altLang="en-US" sz="2000" kern="0" dirty="0" smtClean="0">
                <a:solidFill>
                  <a:srgbClr val="EAEAEA"/>
                </a:solidFill>
                <a:ea typeface="+mn-ea"/>
              </a:rPr>
              <a:t>・</a:t>
            </a:r>
            <a:r>
              <a:rPr lang="en-US" altLang="ja-JP" sz="2000" b="1" kern="0" dirty="0" smtClean="0">
                <a:solidFill>
                  <a:schemeClr val="bg1">
                    <a:lumMod val="90000"/>
                  </a:schemeClr>
                </a:solidFill>
                <a:ea typeface="+mn-ea"/>
              </a:rPr>
              <a:t>iKAGRA</a:t>
            </a:r>
            <a:r>
              <a:rPr lang="en-US" altLang="ja-JP" sz="2000" kern="0" dirty="0" smtClean="0">
                <a:solidFill>
                  <a:srgbClr val="EAEAEA"/>
                </a:solidFill>
                <a:ea typeface="+mn-ea"/>
              </a:rPr>
              <a:t> (2010.10 – 2015.12)</a:t>
            </a:r>
            <a:r>
              <a:rPr lang="ja-JP" altLang="en-US" sz="2000" kern="0" dirty="0" smtClean="0">
                <a:solidFill>
                  <a:srgbClr val="EAEAEA"/>
                </a:solidFill>
                <a:ea typeface="+mn-ea"/>
              </a:rPr>
              <a:t>          </a:t>
            </a:r>
            <a:endParaRPr lang="en-US" altLang="ja-JP" sz="1800" kern="0" dirty="0" smtClean="0">
              <a:solidFill>
                <a:srgbClr val="C0C0C0"/>
              </a:solidFill>
              <a:ea typeface="+mn-ea"/>
            </a:endParaRPr>
          </a:p>
          <a:p>
            <a:pPr marL="193675" lvl="0" indent="-193675" algn="l" eaLnBrk="0" hangingPunct="0">
              <a:lnSpc>
                <a:spcPct val="110000"/>
              </a:lnSpc>
              <a:buSzPct val="70000"/>
              <a:buNone/>
              <a:defRPr/>
            </a:pPr>
            <a:r>
              <a:rPr lang="en-US" altLang="ja-JP" sz="2000" kern="0" dirty="0" smtClean="0">
                <a:solidFill>
                  <a:srgbClr val="EAEAEA"/>
                </a:solidFill>
                <a:ea typeface="+mn-ea"/>
              </a:rPr>
              <a:t>  </a:t>
            </a:r>
            <a:r>
              <a:rPr lang="en-US" altLang="ja-JP" sz="2000" kern="0" dirty="0">
                <a:solidFill>
                  <a:srgbClr val="EAEAEA"/>
                </a:solidFill>
                <a:ea typeface="+mn-ea"/>
              </a:rPr>
              <a:t> </a:t>
            </a:r>
            <a:r>
              <a:rPr lang="en-US" altLang="ja-JP" sz="2000" kern="0" dirty="0" smtClean="0">
                <a:solidFill>
                  <a:srgbClr val="EAEAEA"/>
                </a:solidFill>
                <a:ea typeface="+mn-ea"/>
              </a:rPr>
              <a:t> 3-km FPM interferometer</a:t>
            </a:r>
          </a:p>
          <a:p>
            <a:pPr marL="193675" lvl="0" indent="-193675" algn="l" eaLnBrk="0" hangingPunct="0">
              <a:lnSpc>
                <a:spcPct val="110000"/>
              </a:lnSpc>
              <a:buSzPct val="70000"/>
              <a:buNone/>
              <a:defRPr/>
            </a:pPr>
            <a:r>
              <a:rPr lang="en-US" altLang="ja-JP" sz="2000" kern="0" dirty="0" smtClean="0">
                <a:solidFill>
                  <a:srgbClr val="C0C0C0"/>
                </a:solidFill>
                <a:ea typeface="+mn-ea"/>
                <a:sym typeface="Wingdings" pitchFamily="2" charset="2"/>
              </a:rPr>
              <a:t> </a:t>
            </a:r>
            <a:r>
              <a:rPr lang="ja-JP" altLang="en-US" sz="2000" kern="0" dirty="0" smtClean="0">
                <a:solidFill>
                  <a:srgbClr val="C0C0C0"/>
                </a:solidFill>
                <a:ea typeface="+mn-ea"/>
                <a:sym typeface="Wingdings" pitchFamily="2" charset="2"/>
              </a:rPr>
              <a:t>　</a:t>
            </a:r>
            <a:r>
              <a:rPr lang="en-US" altLang="ja-JP" sz="1800" kern="0" dirty="0" smtClean="0">
                <a:solidFill>
                  <a:srgbClr val="C0C0C0"/>
                </a:solidFill>
                <a:ea typeface="+mn-ea"/>
                <a:sym typeface="Wingdings" pitchFamily="2" charset="2"/>
              </a:rPr>
              <a:t> - Baseline 3km room temp.</a:t>
            </a:r>
          </a:p>
          <a:p>
            <a:pPr marL="193675" lvl="0" indent="-193675" algn="l" eaLnBrk="0" hangingPunct="0">
              <a:lnSpc>
                <a:spcPct val="110000"/>
              </a:lnSpc>
              <a:buSzPct val="70000"/>
              <a:buNone/>
              <a:defRPr/>
            </a:pPr>
            <a:r>
              <a:rPr lang="ja-JP" altLang="en-US" sz="1800" kern="0" dirty="0" smtClean="0">
                <a:solidFill>
                  <a:srgbClr val="C0C0C0"/>
                </a:solidFill>
                <a:sym typeface="Wingdings" pitchFamily="2" charset="2"/>
              </a:rPr>
              <a:t>    </a:t>
            </a:r>
            <a:r>
              <a:rPr lang="en-US" altLang="ja-JP" sz="1800" kern="0" dirty="0" smtClean="0">
                <a:solidFill>
                  <a:srgbClr val="C0C0C0"/>
                </a:solidFill>
                <a:sym typeface="Wingdings" pitchFamily="2" charset="2"/>
              </a:rPr>
              <a:t>- Operation of total system </a:t>
            </a:r>
          </a:p>
          <a:p>
            <a:pPr marL="193675" lvl="0" indent="-193675" algn="l" eaLnBrk="0" hangingPunct="0">
              <a:lnSpc>
                <a:spcPct val="110000"/>
              </a:lnSpc>
              <a:buSzPct val="70000"/>
              <a:buNone/>
              <a:defRPr/>
            </a:pPr>
            <a:r>
              <a:rPr lang="en-US" altLang="ja-JP" sz="1800" kern="0" dirty="0">
                <a:solidFill>
                  <a:srgbClr val="C0C0C0"/>
                </a:solidFill>
                <a:sym typeface="Wingdings" pitchFamily="2" charset="2"/>
              </a:rPr>
              <a:t> </a:t>
            </a:r>
            <a:r>
              <a:rPr lang="en-US" altLang="ja-JP" sz="1800" kern="0" dirty="0" smtClean="0">
                <a:solidFill>
                  <a:srgbClr val="C0C0C0"/>
                </a:solidFill>
                <a:sym typeface="Wingdings" pitchFamily="2" charset="2"/>
              </a:rPr>
              <a:t>       with simplified IFO and VIS.</a:t>
            </a:r>
            <a:endParaRPr lang="en-US" altLang="ja-JP" sz="1800" kern="0" dirty="0" smtClean="0">
              <a:solidFill>
                <a:srgbClr val="C0C0C0"/>
              </a:solidFill>
              <a:ea typeface="+mn-ea"/>
            </a:endParaRPr>
          </a:p>
        </p:txBody>
      </p:sp>
      <p:sp>
        <p:nvSpPr>
          <p:cNvPr id="25" name="Rectangle 3"/>
          <p:cNvSpPr txBox="1">
            <a:spLocks noChangeArrowheads="1"/>
          </p:cNvSpPr>
          <p:nvPr/>
        </p:nvSpPr>
        <p:spPr>
          <a:xfrm>
            <a:off x="107504" y="2861752"/>
            <a:ext cx="576064" cy="284612"/>
          </a:xfrm>
          <a:prstGeom prst="rect">
            <a:avLst/>
          </a:prstGeom>
          <a:solidFill>
            <a:srgbClr val="000000">
              <a:alpha val="60000"/>
            </a:srgbClr>
          </a:solidFill>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ffectLst>
                  <a:outerShdw blurRad="38100" dist="38100" dir="2700000" algn="tl">
                    <a:srgbClr val="000000">
                      <a:alpha val="43137"/>
                    </a:srgbClr>
                  </a:outerShdw>
                </a:effectLst>
                <a:ea typeface="+mn-ea"/>
              </a:rPr>
              <a:t>2012</a:t>
            </a:r>
            <a:endParaRPr kumimoji="1" lang="en-US" altLang="ja-JP" sz="1200" b="1" i="0" strike="noStrike" kern="0" cap="none" spc="0" normalizeH="0" baseline="0" noProof="0" dirty="0" smtClean="0">
              <a:ln>
                <a:noFill/>
              </a:ln>
              <a:solidFill>
                <a:srgbClr val="EAEAEA"/>
              </a:solidFill>
              <a:effectLst>
                <a:outerShdw blurRad="38100" dist="38100" dir="2700000" algn="tl">
                  <a:srgbClr val="000000">
                    <a:alpha val="43137"/>
                  </a:srgbClr>
                </a:outerShdw>
              </a:effectLst>
              <a:uLnTx/>
              <a:uFillTx/>
              <a:ea typeface="+mn-ea"/>
            </a:endParaRPr>
          </a:p>
        </p:txBody>
      </p:sp>
      <p:sp>
        <p:nvSpPr>
          <p:cNvPr id="26" name="Rectangle 3"/>
          <p:cNvSpPr txBox="1">
            <a:spLocks noChangeArrowheads="1"/>
          </p:cNvSpPr>
          <p:nvPr/>
        </p:nvSpPr>
        <p:spPr>
          <a:xfrm>
            <a:off x="1259632" y="2861752"/>
            <a:ext cx="576064" cy="284612"/>
          </a:xfrm>
          <a:prstGeom prst="rect">
            <a:avLst/>
          </a:prstGeom>
          <a:solidFill>
            <a:srgbClr val="000000">
              <a:alpha val="60000"/>
            </a:srgbClr>
          </a:solidFill>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ffectLst>
                  <a:outerShdw blurRad="38100" dist="38100" dir="2700000" algn="tl">
                    <a:srgbClr val="000000">
                      <a:alpha val="43137"/>
                    </a:srgbClr>
                  </a:outerShdw>
                </a:effectLst>
                <a:ea typeface="+mn-ea"/>
              </a:rPr>
              <a:t>2013</a:t>
            </a:r>
            <a:endParaRPr kumimoji="1" lang="en-US" altLang="ja-JP" sz="1200" b="1" i="0" strike="noStrike" kern="0" cap="none" spc="0" normalizeH="0" baseline="0" noProof="0" dirty="0" smtClean="0">
              <a:ln>
                <a:noFill/>
              </a:ln>
              <a:solidFill>
                <a:srgbClr val="EAEAEA"/>
              </a:solidFill>
              <a:effectLst>
                <a:outerShdw blurRad="38100" dist="38100" dir="2700000" algn="tl">
                  <a:srgbClr val="000000">
                    <a:alpha val="43137"/>
                  </a:srgbClr>
                </a:outerShdw>
              </a:effectLst>
              <a:uLnTx/>
              <a:uFillTx/>
              <a:ea typeface="+mn-ea"/>
            </a:endParaRPr>
          </a:p>
        </p:txBody>
      </p:sp>
      <p:sp>
        <p:nvSpPr>
          <p:cNvPr id="27" name="Rectangle 3"/>
          <p:cNvSpPr txBox="1">
            <a:spLocks noChangeArrowheads="1"/>
          </p:cNvSpPr>
          <p:nvPr/>
        </p:nvSpPr>
        <p:spPr>
          <a:xfrm>
            <a:off x="2570780" y="2861752"/>
            <a:ext cx="633068" cy="284612"/>
          </a:xfrm>
          <a:prstGeom prst="rect">
            <a:avLst/>
          </a:prstGeom>
          <a:solidFill>
            <a:srgbClr val="000000">
              <a:alpha val="60000"/>
            </a:srgbClr>
          </a:solidFill>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ffectLst>
                  <a:outerShdw blurRad="38100" dist="38100" dir="2700000" algn="tl">
                    <a:srgbClr val="000000">
                      <a:alpha val="43137"/>
                    </a:srgbClr>
                  </a:outerShdw>
                </a:effectLst>
                <a:ea typeface="+mn-ea"/>
              </a:rPr>
              <a:t>2014</a:t>
            </a:r>
            <a:endParaRPr kumimoji="1" lang="en-US" altLang="ja-JP" sz="1200" b="1" i="0" strike="noStrike" kern="0" cap="none" spc="0" normalizeH="0" baseline="0" noProof="0" dirty="0" smtClean="0">
              <a:ln>
                <a:noFill/>
              </a:ln>
              <a:solidFill>
                <a:srgbClr val="EAEAEA"/>
              </a:solidFill>
              <a:effectLst>
                <a:outerShdw blurRad="38100" dist="38100" dir="2700000" algn="tl">
                  <a:srgbClr val="000000">
                    <a:alpha val="43137"/>
                  </a:srgbClr>
                </a:outerShdw>
              </a:effectLst>
              <a:uLnTx/>
              <a:uFillTx/>
              <a:ea typeface="+mn-ea"/>
            </a:endParaRPr>
          </a:p>
        </p:txBody>
      </p:sp>
      <p:sp>
        <p:nvSpPr>
          <p:cNvPr id="28" name="Rectangle 3"/>
          <p:cNvSpPr txBox="1">
            <a:spLocks noChangeArrowheads="1"/>
          </p:cNvSpPr>
          <p:nvPr/>
        </p:nvSpPr>
        <p:spPr>
          <a:xfrm>
            <a:off x="3794916" y="2861752"/>
            <a:ext cx="633068" cy="284612"/>
          </a:xfrm>
          <a:prstGeom prst="rect">
            <a:avLst/>
          </a:prstGeom>
          <a:solidFill>
            <a:srgbClr val="000000">
              <a:alpha val="60000"/>
            </a:srgbClr>
          </a:solidFill>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ffectLst>
                  <a:outerShdw blurRad="38100" dist="38100" dir="2700000" algn="tl">
                    <a:srgbClr val="000000">
                      <a:alpha val="43137"/>
                    </a:srgbClr>
                  </a:outerShdw>
                </a:effectLst>
                <a:ea typeface="+mn-ea"/>
              </a:rPr>
              <a:t>2015</a:t>
            </a:r>
            <a:endParaRPr kumimoji="1" lang="en-US" altLang="ja-JP" sz="1200" b="1" i="0" strike="noStrike" kern="0" cap="none" spc="0" normalizeH="0" baseline="0" noProof="0" dirty="0" smtClean="0">
              <a:ln>
                <a:noFill/>
              </a:ln>
              <a:solidFill>
                <a:srgbClr val="EAEAEA"/>
              </a:solidFill>
              <a:effectLst>
                <a:outerShdw blurRad="38100" dist="38100" dir="2700000" algn="tl">
                  <a:srgbClr val="000000">
                    <a:alpha val="43137"/>
                  </a:srgbClr>
                </a:outerShdw>
              </a:effectLst>
              <a:uLnTx/>
              <a:uFillTx/>
              <a:ea typeface="+mn-ea"/>
            </a:endParaRPr>
          </a:p>
        </p:txBody>
      </p:sp>
      <p:sp>
        <p:nvSpPr>
          <p:cNvPr id="29" name="Rectangle 3"/>
          <p:cNvSpPr txBox="1">
            <a:spLocks noChangeArrowheads="1"/>
          </p:cNvSpPr>
          <p:nvPr/>
        </p:nvSpPr>
        <p:spPr>
          <a:xfrm>
            <a:off x="5148064" y="2861752"/>
            <a:ext cx="633068" cy="284612"/>
          </a:xfrm>
          <a:prstGeom prst="rect">
            <a:avLst/>
          </a:prstGeom>
          <a:solidFill>
            <a:srgbClr val="000000">
              <a:alpha val="60000"/>
            </a:srgbClr>
          </a:solidFill>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ffectLst>
                  <a:outerShdw blurRad="38100" dist="38100" dir="2700000" algn="tl">
                    <a:srgbClr val="000000">
                      <a:alpha val="43137"/>
                    </a:srgbClr>
                  </a:outerShdw>
                </a:effectLst>
                <a:ea typeface="+mn-ea"/>
              </a:rPr>
              <a:t>2016</a:t>
            </a:r>
            <a:endParaRPr kumimoji="1" lang="en-US" altLang="ja-JP" sz="1200" b="1" i="0" strike="noStrike" kern="0" cap="none" spc="0" normalizeH="0" baseline="0" noProof="0" dirty="0" smtClean="0">
              <a:ln>
                <a:noFill/>
              </a:ln>
              <a:solidFill>
                <a:srgbClr val="EAEAEA"/>
              </a:solidFill>
              <a:effectLst>
                <a:outerShdw blurRad="38100" dist="38100" dir="2700000" algn="tl">
                  <a:srgbClr val="000000">
                    <a:alpha val="43137"/>
                  </a:srgbClr>
                </a:outerShdw>
              </a:effectLst>
              <a:uLnTx/>
              <a:uFillTx/>
              <a:ea typeface="+mn-ea"/>
            </a:endParaRPr>
          </a:p>
        </p:txBody>
      </p:sp>
      <p:sp>
        <p:nvSpPr>
          <p:cNvPr id="30" name="Rectangle 3"/>
          <p:cNvSpPr txBox="1">
            <a:spLocks noChangeArrowheads="1"/>
          </p:cNvSpPr>
          <p:nvPr/>
        </p:nvSpPr>
        <p:spPr>
          <a:xfrm>
            <a:off x="6372200" y="2861752"/>
            <a:ext cx="633068" cy="284612"/>
          </a:xfrm>
          <a:prstGeom prst="rect">
            <a:avLst/>
          </a:prstGeom>
          <a:solidFill>
            <a:srgbClr val="000000">
              <a:alpha val="60000"/>
            </a:srgbClr>
          </a:solidFill>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ffectLst>
                  <a:outerShdw blurRad="38100" dist="38100" dir="2700000" algn="tl">
                    <a:srgbClr val="000000">
                      <a:alpha val="43137"/>
                    </a:srgbClr>
                  </a:outerShdw>
                </a:effectLst>
                <a:ea typeface="+mn-ea"/>
              </a:rPr>
              <a:t>2017</a:t>
            </a:r>
            <a:endParaRPr kumimoji="1" lang="en-US" altLang="ja-JP" sz="1200" b="1" i="0" strike="noStrike" kern="0" cap="none" spc="0" normalizeH="0" baseline="0" noProof="0" dirty="0" smtClean="0">
              <a:ln>
                <a:noFill/>
              </a:ln>
              <a:solidFill>
                <a:srgbClr val="EAEAEA"/>
              </a:solidFill>
              <a:effectLst>
                <a:outerShdw blurRad="38100" dist="38100" dir="2700000" algn="tl">
                  <a:srgbClr val="000000">
                    <a:alpha val="43137"/>
                  </a:srgbClr>
                </a:outerShdw>
              </a:effectLst>
              <a:uLnTx/>
              <a:uFillTx/>
              <a:ea typeface="+mn-ea"/>
            </a:endParaRPr>
          </a:p>
        </p:txBody>
      </p:sp>
      <p:sp>
        <p:nvSpPr>
          <p:cNvPr id="36" name="Rectangle 3"/>
          <p:cNvSpPr txBox="1">
            <a:spLocks noChangeArrowheads="1"/>
          </p:cNvSpPr>
          <p:nvPr/>
        </p:nvSpPr>
        <p:spPr>
          <a:xfrm>
            <a:off x="7812360" y="3657976"/>
            <a:ext cx="949603" cy="78581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rgbClr val="9900CC"/>
                </a:solidFill>
                <a:effectLst>
                  <a:outerShdw blurRad="38100" dist="38100" dir="2700000" algn="tl">
                    <a:srgbClr val="000000">
                      <a:alpha val="43137"/>
                    </a:srgbClr>
                  </a:outerShdw>
                </a:effectLst>
                <a:latin typeface="+mn-lt"/>
                <a:ea typeface="+mn-ea"/>
              </a:rPr>
              <a:t>OBS</a:t>
            </a:r>
            <a:endParaRPr kumimoji="1" lang="en-US" altLang="ja-JP" sz="1800" b="1" i="0" strike="noStrike" kern="0" cap="none" spc="0" normalizeH="0" baseline="0" noProof="0" dirty="0" smtClean="0">
              <a:ln>
                <a:noFill/>
              </a:ln>
              <a:solidFill>
                <a:srgbClr val="9900CC"/>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1800" b="1" i="0" strike="noStrike" kern="0" cap="none" spc="0" normalizeH="0" baseline="0" noProof="0" dirty="0" smtClean="0">
              <a:ln>
                <a:noFill/>
              </a:ln>
              <a:solidFill>
                <a:srgbClr val="9900CC"/>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1800" b="1" i="0" strike="noStrike" kern="0" cap="none" spc="0" normalizeH="0" baseline="0" noProof="0" dirty="0" smtClean="0">
              <a:ln>
                <a:noFill/>
              </a:ln>
              <a:solidFill>
                <a:srgbClr val="9900CC"/>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1800" b="1" i="0" strike="noStrike" kern="0" cap="none" spc="0" normalizeH="0" baseline="0" noProof="0" dirty="0" smtClean="0">
              <a:ln>
                <a:noFill/>
              </a:ln>
              <a:solidFill>
                <a:srgbClr val="9900CC"/>
              </a:solidFill>
              <a:effectLst>
                <a:outerShdw blurRad="38100" dist="38100" dir="2700000" algn="tl">
                  <a:srgbClr val="000000">
                    <a:alpha val="43137"/>
                  </a:srgbClr>
                </a:outerShdw>
              </a:effectLst>
              <a:uLnTx/>
              <a:uFillTx/>
              <a:latin typeface="+mn-lt"/>
              <a:ea typeface="+mn-ea"/>
            </a:endParaRPr>
          </a:p>
        </p:txBody>
      </p:sp>
      <p:sp>
        <p:nvSpPr>
          <p:cNvPr id="37" name="Rectangle 3"/>
          <p:cNvSpPr txBox="1">
            <a:spLocks noChangeArrowheads="1"/>
          </p:cNvSpPr>
          <p:nvPr/>
        </p:nvSpPr>
        <p:spPr>
          <a:xfrm>
            <a:off x="7668344" y="2861752"/>
            <a:ext cx="633068" cy="284612"/>
          </a:xfrm>
          <a:prstGeom prst="rect">
            <a:avLst/>
          </a:prstGeom>
          <a:solidFill>
            <a:srgbClr val="000000">
              <a:alpha val="60000"/>
            </a:srgbClr>
          </a:solidFill>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ffectLst>
                  <a:outerShdw blurRad="38100" dist="38100" dir="2700000" algn="tl">
                    <a:srgbClr val="000000">
                      <a:alpha val="43137"/>
                    </a:srgbClr>
                  </a:outerShdw>
                </a:effectLst>
                <a:ea typeface="+mn-ea"/>
              </a:rPr>
              <a:t>2018</a:t>
            </a:r>
            <a:endParaRPr kumimoji="1" lang="en-US" altLang="ja-JP" sz="1200" b="1" i="0" strike="noStrike" kern="0" cap="none" spc="0" normalizeH="0" baseline="0" noProof="0" dirty="0" smtClean="0">
              <a:ln>
                <a:noFill/>
              </a:ln>
              <a:solidFill>
                <a:srgbClr val="EAEAEA"/>
              </a:solidFill>
              <a:effectLst>
                <a:outerShdw blurRad="38100" dist="38100" dir="2700000" algn="tl">
                  <a:srgbClr val="000000">
                    <a:alpha val="43137"/>
                  </a:srgbClr>
                </a:outerShdw>
              </a:effectLst>
              <a:uLnTx/>
              <a:uFillTx/>
              <a:ea typeface="+mn-ea"/>
            </a:endParaRPr>
          </a:p>
        </p:txBody>
      </p:sp>
      <p:sp>
        <p:nvSpPr>
          <p:cNvPr id="39" name="Rectangle 3"/>
          <p:cNvSpPr txBox="1">
            <a:spLocks noChangeArrowheads="1"/>
          </p:cNvSpPr>
          <p:nvPr/>
        </p:nvSpPr>
        <p:spPr>
          <a:xfrm>
            <a:off x="2915816" y="4797152"/>
            <a:ext cx="3721190" cy="1512168"/>
          </a:xfrm>
          <a:prstGeom prst="rect">
            <a:avLst/>
          </a:prstGeom>
        </p:spPr>
        <p:txBody>
          <a:bodyPr/>
          <a:lstStyle/>
          <a:p>
            <a:pPr marL="193675" lvl="0" indent="-193675" algn="l" eaLnBrk="0" hangingPunct="0">
              <a:lnSpc>
                <a:spcPct val="120000"/>
              </a:lnSpc>
              <a:buSzPct val="70000"/>
              <a:buNone/>
              <a:defRPr/>
            </a:pPr>
            <a:r>
              <a:rPr lang="ja-JP" altLang="en-US" sz="2000" kern="0" dirty="0" smtClean="0">
                <a:solidFill>
                  <a:srgbClr val="FFFFFF"/>
                </a:solidFill>
                <a:ea typeface="+mn-ea"/>
              </a:rPr>
              <a:t>・</a:t>
            </a:r>
            <a:r>
              <a:rPr lang="en-US" altLang="ja-JP" sz="2000" b="1" kern="0" dirty="0" smtClean="0">
                <a:solidFill>
                  <a:srgbClr val="99CCFF"/>
                </a:solidFill>
                <a:ea typeface="+mn-ea"/>
              </a:rPr>
              <a:t>bKAGRA</a:t>
            </a:r>
            <a:r>
              <a:rPr lang="en-US" altLang="ja-JP" sz="2000" kern="0" dirty="0" smtClean="0">
                <a:solidFill>
                  <a:srgbClr val="EAEAEA"/>
                </a:solidFill>
                <a:ea typeface="+mn-ea"/>
              </a:rPr>
              <a:t> </a:t>
            </a:r>
            <a:r>
              <a:rPr lang="en-US" altLang="ja-JP" sz="2000" kern="0" dirty="0" smtClean="0">
                <a:solidFill>
                  <a:srgbClr val="EAEAEA"/>
                </a:solidFill>
              </a:rPr>
              <a:t> (2016.1 – 2018.3)                     </a:t>
            </a:r>
            <a:r>
              <a:rPr lang="en-US" altLang="ja-JP" sz="1800" kern="0" dirty="0" smtClean="0">
                <a:solidFill>
                  <a:srgbClr val="C0C0C0"/>
                </a:solidFill>
              </a:rPr>
              <a:t> </a:t>
            </a:r>
            <a:endParaRPr kumimoji="1" lang="en-US" altLang="ja-JP" sz="1800" i="0" u="none" strike="noStrike" kern="0" cap="none" spc="0" normalizeH="0" baseline="0" noProof="0" dirty="0" smtClean="0">
              <a:ln>
                <a:noFill/>
              </a:ln>
              <a:solidFill>
                <a:srgbClr val="C0C0C0"/>
              </a:solidFill>
              <a:effectLst/>
              <a:uLnTx/>
              <a:uFillTx/>
              <a:ea typeface="+mn-ea"/>
            </a:endParaRPr>
          </a:p>
          <a:p>
            <a:pPr marL="193675" lvl="0" indent="-193675" algn="l" eaLnBrk="0" hangingPunct="0">
              <a:lnSpc>
                <a:spcPct val="120000"/>
              </a:lnSpc>
              <a:buSzPct val="70000"/>
              <a:buNone/>
              <a:defRPr/>
            </a:pPr>
            <a:r>
              <a:rPr lang="ja-JP" altLang="en-US" sz="2000" kern="0" dirty="0" smtClean="0">
                <a:solidFill>
                  <a:srgbClr val="EAEAEA"/>
                </a:solidFill>
                <a:ea typeface="+mn-ea"/>
              </a:rPr>
              <a:t>   </a:t>
            </a:r>
            <a:r>
              <a:rPr lang="en-US" altLang="ja-JP" sz="2000" kern="0" dirty="0" smtClean="0">
                <a:solidFill>
                  <a:srgbClr val="EAEAEA"/>
                </a:solidFill>
                <a:ea typeface="+mn-ea"/>
              </a:rPr>
              <a:t>Operation with full config.</a:t>
            </a:r>
            <a:r>
              <a:rPr lang="en-US" altLang="ja-JP" sz="2000" kern="0" dirty="0" smtClean="0">
                <a:solidFill>
                  <a:srgbClr val="EAEAEA"/>
                </a:solidFill>
              </a:rPr>
              <a:t>  </a:t>
            </a:r>
          </a:p>
          <a:p>
            <a:pPr marL="342900" marR="0" lvl="0" indent="-342900" algn="l" defTabSz="914400" rtl="0" eaLnBrk="0" fontAlgn="base" latinLnBrk="0" hangingPunct="0">
              <a:lnSpc>
                <a:spcPct val="120000"/>
              </a:lnSpc>
              <a:spcBef>
                <a:spcPct val="0"/>
              </a:spcBef>
              <a:spcAft>
                <a:spcPct val="0"/>
              </a:spcAft>
              <a:buClrTx/>
              <a:buSzPct val="70000"/>
              <a:buNone/>
              <a:tabLst/>
              <a:defRPr/>
            </a:pPr>
            <a:r>
              <a:rPr kumimoji="1" lang="en-US" altLang="ja-JP" sz="1800" i="0" u="none" strike="noStrike" kern="0" cap="none" spc="0" normalizeH="0" baseline="0" noProof="0" dirty="0" smtClean="0">
                <a:ln>
                  <a:noFill/>
                </a:ln>
                <a:solidFill>
                  <a:srgbClr val="C0C0C0"/>
                </a:solidFill>
                <a:effectLst/>
                <a:uLnTx/>
                <a:uFillTx/>
                <a:ea typeface="+mn-ea"/>
              </a:rPr>
              <a:t>     -</a:t>
            </a:r>
            <a:r>
              <a:rPr kumimoji="1" lang="en-US" altLang="ja-JP" sz="1800" i="0" u="none" strike="noStrike" kern="0" cap="none" spc="0" normalizeH="0" baseline="0" noProof="0" dirty="0" smtClean="0">
                <a:ln>
                  <a:noFill/>
                </a:ln>
                <a:solidFill>
                  <a:srgbClr val="C0C0C0"/>
                </a:solidFill>
                <a:effectLst/>
                <a:uLnTx/>
                <a:uFillTx/>
                <a:ea typeface="+mn-ea"/>
                <a:sym typeface="Wingdings" pitchFamily="2" charset="2"/>
              </a:rPr>
              <a:t> </a:t>
            </a:r>
            <a:r>
              <a:rPr lang="en-US" altLang="ja-JP" sz="1800" kern="0" dirty="0" smtClean="0">
                <a:solidFill>
                  <a:srgbClr val="C0C0C0"/>
                </a:solidFill>
                <a:ea typeface="+mn-ea"/>
                <a:sym typeface="Wingdings" pitchFamily="2" charset="2"/>
              </a:rPr>
              <a:t>Final IFO+VIS configuration</a:t>
            </a:r>
            <a:endParaRPr lang="en-US" altLang="ja-JP" sz="1800" kern="0" dirty="0">
              <a:solidFill>
                <a:srgbClr val="C0C0C0"/>
              </a:solidFill>
              <a:ea typeface="+mn-ea"/>
              <a:sym typeface="Wingdings" pitchFamily="2" charset="2"/>
            </a:endParaRPr>
          </a:p>
          <a:p>
            <a:pPr marL="342900" marR="0" lvl="0" indent="-342900" algn="l" defTabSz="914400" rtl="0" eaLnBrk="0" fontAlgn="base" latinLnBrk="0" hangingPunct="0">
              <a:lnSpc>
                <a:spcPct val="120000"/>
              </a:lnSpc>
              <a:spcBef>
                <a:spcPct val="0"/>
              </a:spcBef>
              <a:spcAft>
                <a:spcPct val="0"/>
              </a:spcAft>
              <a:buClrTx/>
              <a:buSzPct val="70000"/>
              <a:buNone/>
              <a:tabLst/>
              <a:defRPr/>
            </a:pPr>
            <a:r>
              <a:rPr kumimoji="1" lang="en-US" altLang="ja-JP" sz="1800" i="0" u="none" strike="noStrike" kern="0" cap="none" spc="0" normalizeH="0" noProof="0" dirty="0" smtClean="0">
                <a:ln>
                  <a:noFill/>
                </a:ln>
                <a:solidFill>
                  <a:srgbClr val="C0C0C0"/>
                </a:solidFill>
                <a:effectLst/>
                <a:uLnTx/>
                <a:uFillTx/>
                <a:ea typeface="+mn-ea"/>
                <a:sym typeface="Wingdings" pitchFamily="2" charset="2"/>
              </a:rPr>
              <a:t>     - </a:t>
            </a:r>
            <a:r>
              <a:rPr lang="en-US" altLang="ja-JP" sz="1800" kern="0" noProof="0" dirty="0" smtClean="0">
                <a:solidFill>
                  <a:srgbClr val="C0C0C0"/>
                </a:solidFill>
                <a:ea typeface="+mn-ea"/>
                <a:sym typeface="Wingdings" pitchFamily="2" charset="2"/>
              </a:rPr>
              <a:t>Cryogenic operation</a:t>
            </a:r>
            <a:r>
              <a:rPr lang="en-US" altLang="ja-JP" sz="1800" kern="0" dirty="0" smtClean="0">
                <a:solidFill>
                  <a:srgbClr val="C0C0C0"/>
                </a:solidFill>
                <a:ea typeface="+mn-ea"/>
                <a:sym typeface="Wingdings" pitchFamily="2" charset="2"/>
              </a:rPr>
              <a:t>.</a:t>
            </a:r>
            <a:endParaRPr kumimoji="1" lang="en-US" altLang="ja-JP" sz="1800" i="0" u="none" strike="noStrike" kern="0" cap="none" spc="0" normalizeH="0" noProof="0" dirty="0" smtClean="0">
              <a:ln>
                <a:noFill/>
              </a:ln>
              <a:solidFill>
                <a:srgbClr val="C0C0C0"/>
              </a:solidFill>
              <a:effectLst/>
              <a:uLnTx/>
              <a:uFillTx/>
              <a:ea typeface="+mn-ea"/>
              <a:sym typeface="Wingdings" pitchFamily="2" charset="2"/>
            </a:endParaRPr>
          </a:p>
          <a:p>
            <a:pPr marL="342900" marR="0" lvl="0" indent="-342900" algn="l" defTabSz="914400" rtl="0" eaLnBrk="0" fontAlgn="base" latinLnBrk="0" hangingPunct="0">
              <a:lnSpc>
                <a:spcPct val="120000"/>
              </a:lnSpc>
              <a:spcBef>
                <a:spcPct val="0"/>
              </a:spcBef>
              <a:spcAft>
                <a:spcPct val="0"/>
              </a:spcAft>
              <a:buClrTx/>
              <a:buSzPct val="70000"/>
              <a:buNone/>
              <a:tabLst/>
              <a:defRPr/>
            </a:pPr>
            <a:endParaRPr kumimoji="1" lang="en-US" altLang="ja-JP" sz="2000" i="0" u="none" strike="noStrike" kern="0" cap="none" spc="0" normalizeH="0" baseline="0" noProof="0" dirty="0" smtClean="0">
              <a:ln>
                <a:noFill/>
              </a:ln>
              <a:solidFill>
                <a:srgbClr val="EAEAEA"/>
              </a:solidFill>
              <a:effectLst/>
              <a:uLnTx/>
              <a:uFillTx/>
              <a:ea typeface="+mn-ea"/>
            </a:endParaRPr>
          </a:p>
        </p:txBody>
      </p:sp>
      <p:cxnSp>
        <p:nvCxnSpPr>
          <p:cNvPr id="43" name="直線矢印コネクタ 42"/>
          <p:cNvCxnSpPr>
            <a:stCxn id="41" idx="0"/>
          </p:cNvCxnSpPr>
          <p:nvPr/>
        </p:nvCxnSpPr>
        <p:spPr bwMode="auto">
          <a:xfrm flipV="1">
            <a:off x="5883881" y="4332235"/>
            <a:ext cx="128671" cy="323688"/>
          </a:xfrm>
          <a:prstGeom prst="straightConnector1">
            <a:avLst/>
          </a:prstGeom>
          <a:solidFill>
            <a:srgbClr val="FAFFC9">
              <a:alpha val="50000"/>
            </a:srgbClr>
          </a:solidFill>
          <a:ln w="38100" cap="flat" cmpd="sng" algn="ctr">
            <a:solidFill>
              <a:srgbClr val="6699FF"/>
            </a:solidFill>
            <a:prstDash val="solid"/>
            <a:round/>
            <a:headEnd type="none" w="med" len="med"/>
            <a:tailEnd type="arrow"/>
          </a:ln>
          <a:effectLst/>
        </p:spPr>
      </p:cxnSp>
      <p:cxnSp>
        <p:nvCxnSpPr>
          <p:cNvPr id="45" name="直線矢印コネクタ 44"/>
          <p:cNvCxnSpPr>
            <a:endCxn id="31" idx="0"/>
          </p:cNvCxnSpPr>
          <p:nvPr/>
        </p:nvCxnSpPr>
        <p:spPr bwMode="auto">
          <a:xfrm flipH="1">
            <a:off x="2285055" y="2492896"/>
            <a:ext cx="198713" cy="300983"/>
          </a:xfrm>
          <a:prstGeom prst="straightConnector1">
            <a:avLst/>
          </a:prstGeom>
          <a:solidFill>
            <a:srgbClr val="FAFFC9">
              <a:alpha val="50000"/>
            </a:srgbClr>
          </a:solidFill>
          <a:ln w="38100" cap="flat" cmpd="sng" algn="ctr">
            <a:solidFill>
              <a:srgbClr val="99FF99"/>
            </a:solidFill>
            <a:prstDash val="solid"/>
            <a:round/>
            <a:headEnd type="none" w="med" len="med"/>
            <a:tailEnd type="arrow"/>
          </a:ln>
          <a:effectLst/>
        </p:spPr>
      </p:cxnSp>
      <p:pic>
        <p:nvPicPr>
          <p:cNvPr id="4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4797152"/>
            <a:ext cx="1924059"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テキスト ボックス 45"/>
          <p:cNvSpPr txBox="1"/>
          <p:nvPr/>
        </p:nvSpPr>
        <p:spPr>
          <a:xfrm>
            <a:off x="7508402" y="4836906"/>
            <a:ext cx="925253" cy="253916"/>
          </a:xfrm>
          <a:prstGeom prst="rect">
            <a:avLst/>
          </a:prstGeom>
          <a:noFill/>
        </p:spPr>
        <p:txBody>
          <a:bodyPr wrap="none" rtlCol="0">
            <a:spAutoFit/>
          </a:bodyPr>
          <a:lstStyle/>
          <a:p>
            <a:pPr algn="l">
              <a:buNone/>
            </a:pPr>
            <a:r>
              <a:rPr kumimoji="1" lang="en-US" altLang="ja-JP" sz="1050" dirty="0" smtClean="0">
                <a:solidFill>
                  <a:srgbClr val="808080"/>
                </a:solidFill>
              </a:rPr>
              <a:t>Cryo-mirrors</a:t>
            </a:r>
            <a:endParaRPr kumimoji="1" lang="ja-JP" altLang="en-US" sz="1050" dirty="0">
              <a:solidFill>
                <a:srgbClr val="808080"/>
              </a:solidFill>
            </a:endParaRPr>
          </a:p>
        </p:txBody>
      </p:sp>
      <p:cxnSp>
        <p:nvCxnSpPr>
          <p:cNvPr id="47" name="直線コネクタ 46"/>
          <p:cNvCxnSpPr>
            <a:endCxn id="46" idx="1"/>
          </p:cNvCxnSpPr>
          <p:nvPr/>
        </p:nvCxnSpPr>
        <p:spPr>
          <a:xfrm>
            <a:off x="7213648" y="4933375"/>
            <a:ext cx="294754" cy="30489"/>
          </a:xfrm>
          <a:prstGeom prst="line">
            <a:avLst/>
          </a:prstGeom>
          <a:ln>
            <a:solidFill>
              <a:srgbClr val="80808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7492912" y="5090822"/>
            <a:ext cx="191329" cy="334024"/>
          </a:xfrm>
          <a:prstGeom prst="line">
            <a:avLst/>
          </a:prstGeom>
          <a:ln>
            <a:solidFill>
              <a:srgbClr val="80808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flipV="1">
            <a:off x="7812360" y="5090822"/>
            <a:ext cx="45166" cy="442036"/>
          </a:xfrm>
          <a:prstGeom prst="line">
            <a:avLst/>
          </a:prstGeom>
          <a:ln>
            <a:solidFill>
              <a:srgbClr val="80808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flipV="1">
            <a:off x="8091891" y="5090822"/>
            <a:ext cx="391121" cy="167012"/>
          </a:xfrm>
          <a:prstGeom prst="line">
            <a:avLst/>
          </a:prstGeom>
          <a:ln>
            <a:solidFill>
              <a:srgbClr val="80808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6451243" y="5157079"/>
            <a:ext cx="782587" cy="415498"/>
          </a:xfrm>
          <a:prstGeom prst="rect">
            <a:avLst/>
          </a:prstGeom>
          <a:noFill/>
        </p:spPr>
        <p:txBody>
          <a:bodyPr wrap="none" rtlCol="0">
            <a:spAutoFit/>
          </a:bodyPr>
          <a:lstStyle/>
          <a:p>
            <a:pPr algn="l">
              <a:buNone/>
            </a:pPr>
            <a:r>
              <a:rPr lang="en-US" altLang="ja-JP" sz="1050" dirty="0" smtClean="0">
                <a:solidFill>
                  <a:srgbClr val="808080"/>
                </a:solidFill>
              </a:rPr>
              <a:t>Recycling </a:t>
            </a:r>
          </a:p>
          <a:p>
            <a:pPr algn="l">
              <a:buNone/>
            </a:pPr>
            <a:r>
              <a:rPr kumimoji="1" lang="en-US" altLang="ja-JP" sz="1050" dirty="0" smtClean="0">
                <a:solidFill>
                  <a:srgbClr val="808080"/>
                </a:solidFill>
              </a:rPr>
              <a:t>  mirrors</a:t>
            </a:r>
            <a:endParaRPr kumimoji="1" lang="ja-JP" altLang="en-US" sz="1050" dirty="0">
              <a:solidFill>
                <a:srgbClr val="808080"/>
              </a:solidFill>
            </a:endParaRPr>
          </a:p>
        </p:txBody>
      </p:sp>
      <p:cxnSp>
        <p:nvCxnSpPr>
          <p:cNvPr id="53" name="直線コネクタ 52"/>
          <p:cNvCxnSpPr/>
          <p:nvPr/>
        </p:nvCxnSpPr>
        <p:spPr>
          <a:xfrm flipH="1" flipV="1">
            <a:off x="7076096" y="5532858"/>
            <a:ext cx="512480" cy="403471"/>
          </a:xfrm>
          <a:prstGeom prst="line">
            <a:avLst/>
          </a:prstGeom>
          <a:ln>
            <a:solidFill>
              <a:srgbClr val="80808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flipV="1">
            <a:off x="7005268" y="5553236"/>
            <a:ext cx="197550" cy="242841"/>
          </a:xfrm>
          <a:prstGeom prst="line">
            <a:avLst/>
          </a:prstGeom>
          <a:ln>
            <a:solidFill>
              <a:srgbClr val="808080"/>
            </a:solidFill>
            <a:headEnd type="arrow"/>
            <a:tailEnd type="none"/>
          </a:ln>
        </p:spPr>
        <p:style>
          <a:lnRef idx="1">
            <a:schemeClr val="accent1"/>
          </a:lnRef>
          <a:fillRef idx="0">
            <a:schemeClr val="accent1"/>
          </a:fillRef>
          <a:effectRef idx="0">
            <a:schemeClr val="accent1"/>
          </a:effectRef>
          <a:fontRef idx="minor">
            <a:schemeClr val="tx1"/>
          </a:fontRef>
        </p:style>
      </p:cxnSp>
      <p:pic>
        <p:nvPicPr>
          <p:cNvPr id="5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2412" y="954914"/>
            <a:ext cx="1931030" cy="15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66844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角丸四角形 85"/>
          <p:cNvSpPr/>
          <p:nvPr/>
        </p:nvSpPr>
        <p:spPr>
          <a:xfrm>
            <a:off x="2404628" y="1857523"/>
            <a:ext cx="2464325" cy="495146"/>
          </a:xfrm>
          <a:prstGeom prst="roundRect">
            <a:avLst>
              <a:gd name="adj" fmla="val 17961"/>
            </a:avLst>
          </a:prstGeom>
          <a:solidFill>
            <a:srgbClr val="FFFFFF">
              <a:alpha val="20000"/>
            </a:srgb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sp>
        <p:nvSpPr>
          <p:cNvPr id="1964036" name="Rectangle 4"/>
          <p:cNvSpPr>
            <a:spLocks noGrp="1" noChangeArrowheads="1"/>
          </p:cNvSpPr>
          <p:nvPr>
            <p:ph type="title"/>
          </p:nvPr>
        </p:nvSpPr>
        <p:spPr/>
        <p:txBody>
          <a:bodyPr/>
          <a:lstStyle/>
          <a:p>
            <a:r>
              <a:rPr lang="en-US" altLang="ja-JP" dirty="0" smtClean="0">
                <a:latin typeface="Tahoma" pitchFamily="34" charset="0"/>
                <a:ea typeface="Tahoma" pitchFamily="34" charset="0"/>
              </a:rPr>
              <a:t>Schedule and Budget</a:t>
            </a:r>
            <a:endParaRPr lang="ja-JP" altLang="ja-JP" dirty="0">
              <a:latin typeface="Tahoma" pitchFamily="34" charset="0"/>
            </a:endParaRPr>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nl-NL" altLang="ja-JP" sz="1200" kern="1200" smtClean="0">
                <a:solidFill>
                  <a:srgbClr val="EAEAEA"/>
                </a:solidFill>
                <a:ea typeface="Tahoma" pitchFamily="34" charset="0"/>
                <a:cs typeface="+mn-cs"/>
              </a:rPr>
              <a:t>Project Week (November 27, 2013, NAOJ)</a:t>
            </a:r>
            <a:endParaRPr lang="en-US" altLang="ja-JP" sz="1200" kern="1200" dirty="0">
              <a:solidFill>
                <a:srgbClr val="EAEAEA"/>
              </a:solidFill>
              <a:ea typeface="Tahoma" pitchFamily="34" charset="0"/>
              <a:cs typeface="+mn-cs"/>
            </a:endParaRPr>
          </a:p>
        </p:txBody>
      </p:sp>
      <p:sp>
        <p:nvSpPr>
          <p:cNvPr id="52" name="角丸四角形 51"/>
          <p:cNvSpPr/>
          <p:nvPr/>
        </p:nvSpPr>
        <p:spPr>
          <a:xfrm>
            <a:off x="1580199" y="1149390"/>
            <a:ext cx="2464325" cy="495146"/>
          </a:xfrm>
          <a:prstGeom prst="roundRect">
            <a:avLst>
              <a:gd name="adj" fmla="val 17961"/>
            </a:avLst>
          </a:prstGeom>
          <a:solidFill>
            <a:srgbClr val="FFFFFF">
              <a:alpha val="20000"/>
            </a:srgb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sp>
        <p:nvSpPr>
          <p:cNvPr id="53" name="爆発 1 52"/>
          <p:cNvSpPr/>
          <p:nvPr/>
        </p:nvSpPr>
        <p:spPr>
          <a:xfrm>
            <a:off x="5415673" y="5502974"/>
            <a:ext cx="2671578" cy="900807"/>
          </a:xfrm>
          <a:prstGeom prst="irregularSeal1">
            <a:avLst/>
          </a:prstGeom>
          <a:solidFill>
            <a:srgbClr val="FFFF99">
              <a:alpha val="20000"/>
            </a:srgbClr>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cxnSp>
        <p:nvCxnSpPr>
          <p:cNvPr id="54" name="直線コネクタ 53"/>
          <p:cNvCxnSpPr/>
          <p:nvPr/>
        </p:nvCxnSpPr>
        <p:spPr>
          <a:xfrm>
            <a:off x="395453" y="2996952"/>
            <a:ext cx="8260580" cy="0"/>
          </a:xfrm>
          <a:prstGeom prst="line">
            <a:avLst/>
          </a:prstGeom>
          <a:noFill/>
          <a:ln w="9525" cap="flat" cmpd="sng" algn="ctr">
            <a:solidFill>
              <a:srgbClr val="808080">
                <a:alpha val="50000"/>
              </a:srgbClr>
            </a:solidFill>
            <a:prstDash val="solid"/>
          </a:ln>
          <a:effectLst/>
        </p:spPr>
      </p:cxnSp>
      <p:cxnSp>
        <p:nvCxnSpPr>
          <p:cNvPr id="55" name="直線コネクタ 54"/>
          <p:cNvCxnSpPr/>
          <p:nvPr/>
        </p:nvCxnSpPr>
        <p:spPr>
          <a:xfrm>
            <a:off x="485221" y="5675505"/>
            <a:ext cx="8170812" cy="33037"/>
          </a:xfrm>
          <a:prstGeom prst="line">
            <a:avLst/>
          </a:prstGeom>
          <a:noFill/>
          <a:ln w="9525" cap="flat" cmpd="sng" algn="ctr">
            <a:solidFill>
              <a:srgbClr val="808080">
                <a:alpha val="50000"/>
              </a:srgbClr>
            </a:solidFill>
            <a:prstDash val="solid"/>
          </a:ln>
          <a:effectLst/>
        </p:spPr>
      </p:cxnSp>
      <p:cxnSp>
        <p:nvCxnSpPr>
          <p:cNvPr id="56" name="直線コネクタ 55"/>
          <p:cNvCxnSpPr/>
          <p:nvPr/>
        </p:nvCxnSpPr>
        <p:spPr>
          <a:xfrm flipV="1">
            <a:off x="395453" y="996465"/>
            <a:ext cx="8260580" cy="4454"/>
          </a:xfrm>
          <a:prstGeom prst="line">
            <a:avLst/>
          </a:prstGeom>
          <a:noFill/>
          <a:ln w="9525" cap="flat" cmpd="sng" algn="ctr">
            <a:solidFill>
              <a:srgbClr val="808080">
                <a:alpha val="50000"/>
              </a:srgbClr>
            </a:solidFill>
            <a:prstDash val="solid"/>
          </a:ln>
          <a:effectLst/>
        </p:spPr>
      </p:cxnSp>
      <p:cxnSp>
        <p:nvCxnSpPr>
          <p:cNvPr id="57" name="直線コネクタ 56"/>
          <p:cNvCxnSpPr/>
          <p:nvPr/>
        </p:nvCxnSpPr>
        <p:spPr>
          <a:xfrm>
            <a:off x="485221" y="6381328"/>
            <a:ext cx="8170812" cy="0"/>
          </a:xfrm>
          <a:prstGeom prst="line">
            <a:avLst/>
          </a:prstGeom>
          <a:noFill/>
          <a:ln w="9525" cap="flat" cmpd="sng" algn="ctr">
            <a:solidFill>
              <a:srgbClr val="808080">
                <a:alpha val="50000"/>
              </a:srgbClr>
            </a:solidFill>
            <a:prstDash val="solid"/>
          </a:ln>
          <a:effectLst/>
        </p:spPr>
      </p:cxnSp>
      <p:sp>
        <p:nvSpPr>
          <p:cNvPr id="58" name="角丸四角形 57"/>
          <p:cNvSpPr/>
          <p:nvPr/>
        </p:nvSpPr>
        <p:spPr>
          <a:xfrm>
            <a:off x="5237749" y="3075027"/>
            <a:ext cx="3037342" cy="2457062"/>
          </a:xfrm>
          <a:prstGeom prst="roundRect">
            <a:avLst>
              <a:gd name="adj" fmla="val 5706"/>
            </a:avLst>
          </a:prstGeom>
          <a:solidFill>
            <a:srgbClr val="4F81BD">
              <a:lumMod val="40000"/>
              <a:lumOff val="60000"/>
              <a:alpha val="10000"/>
            </a:srgbClr>
          </a:solidFill>
          <a:ln w="25400" cap="flat" cmpd="sng" algn="ctr">
            <a:solidFill>
              <a:srgbClr val="4F81BD">
                <a:lumMod val="40000"/>
                <a:lumOff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sp>
        <p:nvSpPr>
          <p:cNvPr id="59" name="角丸四角形 58"/>
          <p:cNvSpPr/>
          <p:nvPr/>
        </p:nvSpPr>
        <p:spPr>
          <a:xfrm>
            <a:off x="1925381" y="3066436"/>
            <a:ext cx="2301259" cy="2465653"/>
          </a:xfrm>
          <a:prstGeom prst="roundRect">
            <a:avLst>
              <a:gd name="adj" fmla="val 5706"/>
            </a:avLst>
          </a:prstGeom>
          <a:solidFill>
            <a:srgbClr val="9BBB59">
              <a:lumMod val="40000"/>
              <a:lumOff val="60000"/>
              <a:alpha val="10000"/>
            </a:srgbClr>
          </a:solidFill>
          <a:ln w="25400" cap="flat" cmpd="sng" algn="ctr">
            <a:solidFill>
              <a:srgbClr val="9BBB59">
                <a:lumMod val="40000"/>
                <a:lumOff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pic>
        <p:nvPicPr>
          <p:cNvPr id="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8517" y="3232914"/>
            <a:ext cx="1735746" cy="136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テキスト ボックス 60"/>
          <p:cNvSpPr txBox="1"/>
          <p:nvPr/>
        </p:nvSpPr>
        <p:spPr>
          <a:xfrm>
            <a:off x="1061285" y="1109662"/>
            <a:ext cx="3382280" cy="566309"/>
          </a:xfrm>
          <a:prstGeom prst="rect">
            <a:avLst/>
          </a:prstGeom>
          <a:noFill/>
        </p:spPr>
        <p:txBody>
          <a:bodyPr wrap="square" rtlCol="0">
            <a:spAutoFit/>
          </a:bodyPr>
          <a:lstStyle/>
          <a:p>
            <a:pPr algn="l">
              <a:lnSpc>
                <a:spcPct val="110000"/>
              </a:lnSpc>
              <a:buNone/>
            </a:pPr>
            <a:r>
              <a:rPr lang="en-US" altLang="ja-JP" sz="1400" dirty="0" smtClean="0">
                <a:solidFill>
                  <a:srgbClr val="FFFFFF"/>
                </a:solidFill>
              </a:rPr>
              <a:t>‘Leading‐edge Research</a:t>
            </a:r>
            <a:r>
              <a:rPr lang="ja-JP" altLang="en-US" sz="1400" dirty="0">
                <a:solidFill>
                  <a:srgbClr val="FFFFFF"/>
                </a:solidFill>
              </a:rPr>
              <a:t> </a:t>
            </a:r>
            <a:r>
              <a:rPr lang="en-US" altLang="ja-JP" sz="1400" dirty="0" smtClean="0">
                <a:solidFill>
                  <a:srgbClr val="FFFFFF"/>
                </a:solidFill>
              </a:rPr>
              <a:t>Infrastructure’</a:t>
            </a:r>
          </a:p>
          <a:p>
            <a:pPr algn="l">
              <a:lnSpc>
                <a:spcPct val="110000"/>
              </a:lnSpc>
              <a:buNone/>
            </a:pPr>
            <a:r>
              <a:rPr lang="en-US" altLang="ja-JP" sz="1400" dirty="0">
                <a:solidFill>
                  <a:srgbClr val="FFFFFF"/>
                </a:solidFill>
              </a:rPr>
              <a:t>  </a:t>
            </a:r>
            <a:r>
              <a:rPr lang="en-US" altLang="ja-JP" sz="1400" dirty="0" smtClean="0">
                <a:solidFill>
                  <a:srgbClr val="FFFFFF"/>
                </a:solidFill>
              </a:rPr>
              <a:t>  program (</a:t>
            </a:r>
            <a:r>
              <a:rPr lang="en-US" altLang="ja-JP" sz="1400" dirty="0">
                <a:solidFill>
                  <a:srgbClr val="FFFFFF"/>
                </a:solidFill>
                <a:ea typeface="Tahoma" pitchFamily="34" charset="0"/>
              </a:rPr>
              <a:t>~$98M</a:t>
            </a:r>
            <a:r>
              <a:rPr lang="en-US" altLang="ja-JP" sz="1400" dirty="0" smtClean="0">
                <a:solidFill>
                  <a:srgbClr val="FFFFFF"/>
                </a:solidFill>
              </a:rPr>
              <a:t>) for iKAGRA</a:t>
            </a:r>
            <a:endParaRPr kumimoji="1" lang="ja-JP" altLang="en-US" sz="1400" dirty="0">
              <a:solidFill>
                <a:srgbClr val="FFFFFF"/>
              </a:solidFill>
            </a:endParaRPr>
          </a:p>
        </p:txBody>
      </p:sp>
      <p:sp>
        <p:nvSpPr>
          <p:cNvPr id="62" name="テキスト ボックス 61"/>
          <p:cNvSpPr txBox="1"/>
          <p:nvPr/>
        </p:nvSpPr>
        <p:spPr>
          <a:xfrm>
            <a:off x="2249245" y="1840936"/>
            <a:ext cx="2117118" cy="566309"/>
          </a:xfrm>
          <a:prstGeom prst="rect">
            <a:avLst/>
          </a:prstGeom>
          <a:noFill/>
        </p:spPr>
        <p:txBody>
          <a:bodyPr wrap="none" rtlCol="0">
            <a:spAutoFit/>
          </a:bodyPr>
          <a:lstStyle/>
          <a:p>
            <a:pPr algn="l">
              <a:lnSpc>
                <a:spcPct val="110000"/>
              </a:lnSpc>
              <a:buNone/>
            </a:pPr>
            <a:r>
              <a:rPr lang="en-US" altLang="ja-JP" sz="1400" dirty="0" smtClean="0">
                <a:solidFill>
                  <a:srgbClr val="FFFFFF"/>
                </a:solidFill>
              </a:rPr>
              <a:t>Budget </a:t>
            </a:r>
            <a:r>
              <a:rPr lang="en-US" altLang="ja-JP" sz="1400" dirty="0">
                <a:solidFill>
                  <a:srgbClr val="FFFFFF"/>
                </a:solidFill>
              </a:rPr>
              <a:t>from MEXT </a:t>
            </a:r>
            <a:endParaRPr lang="en-US" altLang="ja-JP" sz="1400" dirty="0" smtClean="0">
              <a:solidFill>
                <a:srgbClr val="FFFFFF"/>
              </a:solidFill>
            </a:endParaRPr>
          </a:p>
          <a:p>
            <a:pPr>
              <a:lnSpc>
                <a:spcPct val="110000"/>
              </a:lnSpc>
              <a:buNone/>
            </a:pPr>
            <a:r>
              <a:rPr lang="en-US" altLang="ja-JP" sz="1400" dirty="0" smtClean="0">
                <a:solidFill>
                  <a:srgbClr val="FFFFFF"/>
                </a:solidFill>
              </a:rPr>
              <a:t> (</a:t>
            </a:r>
            <a:r>
              <a:rPr lang="en-US" altLang="ja-JP" sz="1400" dirty="0">
                <a:solidFill>
                  <a:srgbClr val="FFFFFF"/>
                </a:solidFill>
                <a:ea typeface="Tahoma" pitchFamily="34" charset="0"/>
              </a:rPr>
              <a:t>~$</a:t>
            </a:r>
            <a:r>
              <a:rPr lang="en-US" altLang="ja-JP" sz="1400" dirty="0" smtClean="0">
                <a:solidFill>
                  <a:srgbClr val="FFFFFF"/>
                </a:solidFill>
                <a:ea typeface="Tahoma" pitchFamily="34" charset="0"/>
              </a:rPr>
              <a:t>37M) for </a:t>
            </a:r>
            <a:r>
              <a:rPr lang="en-US" altLang="ja-JP" sz="1400" dirty="0" smtClean="0">
                <a:solidFill>
                  <a:srgbClr val="FFFFFF"/>
                </a:solidFill>
              </a:rPr>
              <a:t>excavation</a:t>
            </a:r>
            <a:endParaRPr kumimoji="1" lang="ja-JP" altLang="en-US" sz="1400" dirty="0">
              <a:solidFill>
                <a:srgbClr val="FFFFFF"/>
              </a:solidFill>
            </a:endParaRPr>
          </a:p>
        </p:txBody>
      </p:sp>
      <p:sp>
        <p:nvSpPr>
          <p:cNvPr id="63" name="テキスト ボックス 62"/>
          <p:cNvSpPr txBox="1"/>
          <p:nvPr/>
        </p:nvSpPr>
        <p:spPr>
          <a:xfrm>
            <a:off x="3346271" y="3088333"/>
            <a:ext cx="873957" cy="323102"/>
          </a:xfrm>
          <a:prstGeom prst="rect">
            <a:avLst/>
          </a:prstGeom>
          <a:noFill/>
        </p:spPr>
        <p:txBody>
          <a:bodyPr wrap="none" rtlCol="0">
            <a:spAutoFit/>
          </a:bodyPr>
          <a:lstStyle/>
          <a:p>
            <a:pPr>
              <a:lnSpc>
                <a:spcPct val="120000"/>
              </a:lnSpc>
              <a:buNone/>
            </a:pPr>
            <a:r>
              <a:rPr kumimoji="1" lang="en-US" altLang="ja-JP" sz="1400" b="1" dirty="0" smtClean="0">
                <a:solidFill>
                  <a:srgbClr val="99FF99"/>
                </a:solidFill>
                <a:ea typeface="Tahoma" pitchFamily="34" charset="0"/>
              </a:rPr>
              <a:t>iKAGRA</a:t>
            </a:r>
            <a:endParaRPr kumimoji="1" lang="ja-JP" altLang="en-US" sz="1400" b="1" dirty="0">
              <a:solidFill>
                <a:srgbClr val="99FF99"/>
              </a:solidFill>
            </a:endParaRPr>
          </a:p>
        </p:txBody>
      </p:sp>
      <p:sp>
        <p:nvSpPr>
          <p:cNvPr id="64" name="テキスト ボックス 63"/>
          <p:cNvSpPr txBox="1"/>
          <p:nvPr/>
        </p:nvSpPr>
        <p:spPr>
          <a:xfrm>
            <a:off x="1929091" y="4686235"/>
            <a:ext cx="2552387" cy="830997"/>
          </a:xfrm>
          <a:prstGeom prst="rect">
            <a:avLst/>
          </a:prstGeom>
          <a:noFill/>
        </p:spPr>
        <p:txBody>
          <a:bodyPr wrap="square" rtlCol="0">
            <a:spAutoFit/>
          </a:bodyPr>
          <a:lstStyle/>
          <a:p>
            <a:pPr algn="l">
              <a:buNone/>
            </a:pPr>
            <a:r>
              <a:rPr kumimoji="1" lang="ja-JP" altLang="en-US" sz="1600" dirty="0" smtClean="0">
                <a:solidFill>
                  <a:srgbClr val="FFFFFF"/>
                </a:solidFill>
              </a:rPr>
              <a:t>・</a:t>
            </a:r>
            <a:r>
              <a:rPr kumimoji="1" lang="en-US" altLang="ja-JP" sz="1600" dirty="0" smtClean="0">
                <a:solidFill>
                  <a:srgbClr val="FFFFFF"/>
                </a:solidFill>
                <a:ea typeface="Tahoma" pitchFamily="34" charset="0"/>
              </a:rPr>
              <a:t>KAGRA</a:t>
            </a:r>
            <a:r>
              <a:rPr lang="ja-JP" altLang="en-US" sz="1600" dirty="0">
                <a:solidFill>
                  <a:srgbClr val="FFFFFF"/>
                </a:solidFill>
              </a:rPr>
              <a:t> </a:t>
            </a:r>
            <a:r>
              <a:rPr lang="en-US" altLang="ja-JP" sz="1600" dirty="0" smtClean="0">
                <a:solidFill>
                  <a:srgbClr val="FFFFFF"/>
                </a:solidFill>
              </a:rPr>
              <a:t>facility</a:t>
            </a:r>
            <a:endParaRPr kumimoji="1" lang="en-US" altLang="ja-JP" sz="1600" dirty="0" smtClean="0">
              <a:solidFill>
                <a:srgbClr val="FFFFFF"/>
              </a:solidFill>
              <a:ea typeface="Tahoma" pitchFamily="34" charset="0"/>
            </a:endParaRPr>
          </a:p>
          <a:p>
            <a:pPr algn="l">
              <a:buNone/>
            </a:pPr>
            <a:r>
              <a:rPr lang="ja-JP" altLang="en-US" sz="1600" dirty="0" smtClean="0">
                <a:solidFill>
                  <a:srgbClr val="FFFFFF"/>
                </a:solidFill>
              </a:rPr>
              <a:t>・</a:t>
            </a:r>
            <a:r>
              <a:rPr lang="en-US" altLang="ja-JP" sz="1600" dirty="0" smtClean="0">
                <a:solidFill>
                  <a:srgbClr val="FFFFFF"/>
                </a:solidFill>
              </a:rPr>
              <a:t>3km </a:t>
            </a:r>
            <a:r>
              <a:rPr lang="en-US" altLang="ja-JP" sz="1600" dirty="0">
                <a:solidFill>
                  <a:srgbClr val="FFFFFF"/>
                </a:solidFill>
              </a:rPr>
              <a:t>s</a:t>
            </a:r>
            <a:r>
              <a:rPr lang="en-US" altLang="ja-JP" sz="1600" dirty="0" smtClean="0">
                <a:solidFill>
                  <a:srgbClr val="FFFFFF"/>
                </a:solidFill>
              </a:rPr>
              <a:t>imple room-</a:t>
            </a:r>
          </a:p>
          <a:p>
            <a:pPr algn="l">
              <a:buNone/>
            </a:pPr>
            <a:r>
              <a:rPr lang="en-US" altLang="ja-JP" sz="1600" dirty="0">
                <a:solidFill>
                  <a:srgbClr val="FFFFFF"/>
                </a:solidFill>
              </a:rPr>
              <a:t> </a:t>
            </a:r>
            <a:r>
              <a:rPr lang="en-US" altLang="ja-JP" sz="1600" dirty="0" smtClean="0">
                <a:solidFill>
                  <a:srgbClr val="FFFFFF"/>
                </a:solidFill>
              </a:rPr>
              <a:t> temp.</a:t>
            </a:r>
            <a:r>
              <a:rPr lang="en-US" altLang="ja-JP" sz="1600" dirty="0">
                <a:solidFill>
                  <a:srgbClr val="FFFFFF"/>
                </a:solidFill>
                <a:ea typeface="Tahoma" pitchFamily="34" charset="0"/>
              </a:rPr>
              <a:t> </a:t>
            </a:r>
            <a:r>
              <a:rPr lang="en-US" altLang="ja-JP" sz="1600" dirty="0" smtClean="0">
                <a:solidFill>
                  <a:srgbClr val="FFFFFF"/>
                </a:solidFill>
                <a:ea typeface="Tahoma" pitchFamily="34" charset="0"/>
                <a:sym typeface="Wingdings" pitchFamily="2" charset="2"/>
              </a:rPr>
              <a:t>interferometer</a:t>
            </a:r>
            <a:endParaRPr lang="en-US" altLang="ja-JP" sz="1600" dirty="0" smtClean="0">
              <a:solidFill>
                <a:srgbClr val="FFFFFF"/>
              </a:solidFill>
              <a:ea typeface="Tahoma" pitchFamily="34" charset="0"/>
            </a:endParaRPr>
          </a:p>
        </p:txBody>
      </p:sp>
      <p:pic>
        <p:nvPicPr>
          <p:cNvPr id="6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850" y="3227834"/>
            <a:ext cx="1757293" cy="138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テキスト ボックス 65"/>
          <p:cNvSpPr txBox="1"/>
          <p:nvPr/>
        </p:nvSpPr>
        <p:spPr>
          <a:xfrm>
            <a:off x="2141405" y="5763133"/>
            <a:ext cx="1941219" cy="646331"/>
          </a:xfrm>
          <a:prstGeom prst="rect">
            <a:avLst/>
          </a:prstGeom>
          <a:noFill/>
        </p:spPr>
        <p:txBody>
          <a:bodyPr wrap="square" rtlCol="0">
            <a:spAutoFit/>
          </a:bodyPr>
          <a:lstStyle/>
          <a:p>
            <a:pPr>
              <a:buNone/>
            </a:pPr>
            <a:r>
              <a:rPr lang="en-US" altLang="ja-JP" sz="1800" dirty="0" smtClean="0">
                <a:solidFill>
                  <a:srgbClr val="FFFFFF"/>
                </a:solidFill>
              </a:rPr>
              <a:t>Preparation of infrastructure</a:t>
            </a:r>
            <a:endParaRPr lang="en-US" altLang="ja-JP" sz="1800" dirty="0" smtClean="0">
              <a:solidFill>
                <a:srgbClr val="FFFFFF"/>
              </a:solidFill>
              <a:ea typeface="Tahoma" pitchFamily="34" charset="0"/>
            </a:endParaRPr>
          </a:p>
        </p:txBody>
      </p:sp>
      <p:sp>
        <p:nvSpPr>
          <p:cNvPr id="67" name="右矢印 66"/>
          <p:cNvSpPr/>
          <p:nvPr/>
        </p:nvSpPr>
        <p:spPr>
          <a:xfrm rot="5400000">
            <a:off x="2847964" y="5490992"/>
            <a:ext cx="257710" cy="456928"/>
          </a:xfrm>
          <a:prstGeom prst="rightArrow">
            <a:avLst/>
          </a:prstGeom>
          <a:solidFill>
            <a:srgbClr val="000000">
              <a:alpha val="90000"/>
            </a:srgbClr>
          </a:solid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sp>
        <p:nvSpPr>
          <p:cNvPr id="68" name="テキスト ボックス 67"/>
          <p:cNvSpPr txBox="1"/>
          <p:nvPr/>
        </p:nvSpPr>
        <p:spPr>
          <a:xfrm>
            <a:off x="7320578" y="3064297"/>
            <a:ext cx="933269" cy="323102"/>
          </a:xfrm>
          <a:prstGeom prst="rect">
            <a:avLst/>
          </a:prstGeom>
          <a:noFill/>
        </p:spPr>
        <p:txBody>
          <a:bodyPr wrap="none" rtlCol="0">
            <a:spAutoFit/>
          </a:bodyPr>
          <a:lstStyle/>
          <a:p>
            <a:pPr>
              <a:lnSpc>
                <a:spcPct val="120000"/>
              </a:lnSpc>
              <a:buNone/>
            </a:pPr>
            <a:r>
              <a:rPr lang="en-US" altLang="ja-JP" sz="1400" b="1" dirty="0">
                <a:solidFill>
                  <a:srgbClr val="99CCFF"/>
                </a:solidFill>
                <a:ea typeface="Tahoma" pitchFamily="34" charset="0"/>
              </a:rPr>
              <a:t>b</a:t>
            </a:r>
            <a:r>
              <a:rPr kumimoji="1" lang="en-US" altLang="ja-JP" sz="1400" b="1" dirty="0" smtClean="0">
                <a:solidFill>
                  <a:srgbClr val="99CCFF"/>
                </a:solidFill>
                <a:ea typeface="Tahoma" pitchFamily="34" charset="0"/>
              </a:rPr>
              <a:t>KAGRA</a:t>
            </a:r>
            <a:endParaRPr kumimoji="1" lang="ja-JP" altLang="en-US" sz="1400" b="1" dirty="0">
              <a:solidFill>
                <a:srgbClr val="99CCFF"/>
              </a:solidFill>
            </a:endParaRPr>
          </a:p>
        </p:txBody>
      </p:sp>
      <p:sp>
        <p:nvSpPr>
          <p:cNvPr id="69" name="右矢印 68"/>
          <p:cNvSpPr/>
          <p:nvPr/>
        </p:nvSpPr>
        <p:spPr>
          <a:xfrm>
            <a:off x="4479569" y="4019921"/>
            <a:ext cx="360040" cy="374685"/>
          </a:xfrm>
          <a:prstGeom prst="rightArrow">
            <a:avLst/>
          </a:prstGeom>
          <a:solidFill>
            <a:sysClr val="window" lastClr="FFFFFF">
              <a:alpha val="10000"/>
            </a:sysClr>
          </a:solid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sp>
        <p:nvSpPr>
          <p:cNvPr id="70" name="テキスト ボックス 69"/>
          <p:cNvSpPr txBox="1"/>
          <p:nvPr/>
        </p:nvSpPr>
        <p:spPr>
          <a:xfrm>
            <a:off x="4263545" y="4451969"/>
            <a:ext cx="802374" cy="290144"/>
          </a:xfrm>
          <a:prstGeom prst="rect">
            <a:avLst/>
          </a:prstGeom>
          <a:noFill/>
        </p:spPr>
        <p:txBody>
          <a:bodyPr wrap="square" rtlCol="0">
            <a:spAutoFit/>
          </a:bodyPr>
          <a:lstStyle/>
          <a:p>
            <a:pPr>
              <a:lnSpc>
                <a:spcPct val="120000"/>
              </a:lnSpc>
              <a:buNone/>
            </a:pPr>
            <a:r>
              <a:rPr lang="en-US" altLang="ja-JP" sz="1200" dirty="0" smtClean="0">
                <a:solidFill>
                  <a:srgbClr val="FFFFFF"/>
                </a:solidFill>
              </a:rPr>
              <a:t>Upgrade</a:t>
            </a:r>
            <a:endParaRPr lang="en-US" altLang="ja-JP" sz="1200" dirty="0" smtClean="0">
              <a:solidFill>
                <a:srgbClr val="FFFFFF"/>
              </a:solidFill>
              <a:ea typeface="Tahoma" pitchFamily="34" charset="0"/>
            </a:endParaRPr>
          </a:p>
        </p:txBody>
      </p:sp>
      <p:sp>
        <p:nvSpPr>
          <p:cNvPr id="71" name="テキスト ボックス 70"/>
          <p:cNvSpPr txBox="1"/>
          <p:nvPr/>
        </p:nvSpPr>
        <p:spPr>
          <a:xfrm>
            <a:off x="5309757" y="4725144"/>
            <a:ext cx="2952328" cy="683264"/>
          </a:xfrm>
          <a:prstGeom prst="rect">
            <a:avLst/>
          </a:prstGeom>
          <a:noFill/>
        </p:spPr>
        <p:txBody>
          <a:bodyPr wrap="square" rtlCol="0">
            <a:spAutoFit/>
          </a:bodyPr>
          <a:lstStyle/>
          <a:p>
            <a:pPr algn="l">
              <a:lnSpc>
                <a:spcPct val="120000"/>
              </a:lnSpc>
              <a:buNone/>
            </a:pPr>
            <a:r>
              <a:rPr lang="ja-JP" altLang="en-US" sz="1600" dirty="0" smtClean="0">
                <a:solidFill>
                  <a:srgbClr val="FFFFFF"/>
                </a:solidFill>
              </a:rPr>
              <a:t>・</a:t>
            </a:r>
            <a:r>
              <a:rPr lang="en-US" altLang="ja-JP" sz="1600" dirty="0" smtClean="0">
                <a:solidFill>
                  <a:srgbClr val="FFFFFF"/>
                </a:solidFill>
              </a:rPr>
              <a:t>Cryogenic mirrors</a:t>
            </a:r>
          </a:p>
          <a:p>
            <a:pPr algn="l">
              <a:lnSpc>
                <a:spcPct val="120000"/>
              </a:lnSpc>
              <a:buNone/>
            </a:pPr>
            <a:r>
              <a:rPr lang="ja-JP" altLang="en-US" sz="1600" dirty="0" smtClean="0">
                <a:solidFill>
                  <a:srgbClr val="FFFFFF"/>
                </a:solidFill>
              </a:rPr>
              <a:t>・</a:t>
            </a:r>
            <a:r>
              <a:rPr lang="en-US" altLang="ja-JP" sz="1600" dirty="0" smtClean="0">
                <a:solidFill>
                  <a:srgbClr val="FFFFFF"/>
                </a:solidFill>
              </a:rPr>
              <a:t>Full-power RSE configuration </a:t>
            </a:r>
          </a:p>
        </p:txBody>
      </p:sp>
      <p:sp>
        <p:nvSpPr>
          <p:cNvPr id="73" name="右矢印 72"/>
          <p:cNvSpPr/>
          <p:nvPr/>
        </p:nvSpPr>
        <p:spPr>
          <a:xfrm rot="5400000">
            <a:off x="6579924" y="5471201"/>
            <a:ext cx="258626" cy="494704"/>
          </a:xfrm>
          <a:prstGeom prst="rightArrow">
            <a:avLst/>
          </a:prstGeom>
          <a:solidFill>
            <a:srgbClr val="000000">
              <a:alpha val="90000"/>
            </a:srgbClr>
          </a:solid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sp>
        <p:nvSpPr>
          <p:cNvPr id="74" name="テキスト ボックス 73"/>
          <p:cNvSpPr txBox="1"/>
          <p:nvPr/>
        </p:nvSpPr>
        <p:spPr>
          <a:xfrm>
            <a:off x="5487681" y="5778869"/>
            <a:ext cx="2664296" cy="646331"/>
          </a:xfrm>
          <a:prstGeom prst="rect">
            <a:avLst/>
          </a:prstGeom>
          <a:noFill/>
        </p:spPr>
        <p:txBody>
          <a:bodyPr wrap="square" rtlCol="0">
            <a:spAutoFit/>
          </a:bodyPr>
          <a:lstStyle/>
          <a:p>
            <a:pPr>
              <a:buNone/>
            </a:pPr>
            <a:r>
              <a:rPr lang="en-US" altLang="ja-JP" sz="1800" dirty="0" smtClean="0">
                <a:solidFill>
                  <a:srgbClr val="FFFFFF"/>
                </a:solidFill>
              </a:rPr>
              <a:t>GW detection</a:t>
            </a:r>
            <a:r>
              <a:rPr lang="en-US" altLang="ja-JP" sz="1800" dirty="0">
                <a:solidFill>
                  <a:srgbClr val="FFFFFF"/>
                </a:solidFill>
                <a:ea typeface="Tahoma" pitchFamily="34" charset="0"/>
              </a:rPr>
              <a:t> </a:t>
            </a:r>
            <a:r>
              <a:rPr lang="en-US" altLang="ja-JP" sz="1800" dirty="0" smtClean="0">
                <a:solidFill>
                  <a:srgbClr val="FFFFFF"/>
                </a:solidFill>
                <a:ea typeface="Tahoma" pitchFamily="34" charset="0"/>
              </a:rPr>
              <a:t>and</a:t>
            </a:r>
          </a:p>
          <a:p>
            <a:pPr>
              <a:buNone/>
            </a:pPr>
            <a:r>
              <a:rPr lang="en-US" altLang="ja-JP" sz="1800" dirty="0" smtClean="0">
                <a:solidFill>
                  <a:srgbClr val="FFFFFF"/>
                </a:solidFill>
                <a:ea typeface="Tahoma" pitchFamily="34" charset="0"/>
              </a:rPr>
              <a:t>astronomy</a:t>
            </a:r>
            <a:endParaRPr lang="en-US" altLang="ja-JP" sz="1800" dirty="0" smtClean="0">
              <a:solidFill>
                <a:srgbClr val="FFFFFF"/>
              </a:solidFill>
            </a:endParaRPr>
          </a:p>
        </p:txBody>
      </p:sp>
      <p:sp>
        <p:nvSpPr>
          <p:cNvPr id="75" name="テキスト ボックス 74"/>
          <p:cNvSpPr txBox="1"/>
          <p:nvPr/>
        </p:nvSpPr>
        <p:spPr>
          <a:xfrm>
            <a:off x="281498" y="1609466"/>
            <a:ext cx="883575" cy="323102"/>
          </a:xfrm>
          <a:prstGeom prst="rect">
            <a:avLst/>
          </a:prstGeom>
          <a:noFill/>
        </p:spPr>
        <p:txBody>
          <a:bodyPr wrap="none" rtlCol="0">
            <a:spAutoFit/>
          </a:bodyPr>
          <a:lstStyle/>
          <a:p>
            <a:pPr>
              <a:lnSpc>
                <a:spcPct val="120000"/>
              </a:lnSpc>
              <a:buNone/>
            </a:pPr>
            <a:r>
              <a:rPr lang="ja-JP" altLang="en-US" sz="1400" b="1" dirty="0" smtClean="0">
                <a:solidFill>
                  <a:srgbClr val="FFFFFF"/>
                </a:solidFill>
              </a:rPr>
              <a:t> </a:t>
            </a:r>
            <a:r>
              <a:rPr lang="en-US" altLang="ja-JP" sz="1400" b="1" dirty="0" smtClean="0">
                <a:solidFill>
                  <a:srgbClr val="FFFFFF"/>
                </a:solidFill>
              </a:rPr>
              <a:t>Budget</a:t>
            </a:r>
            <a:endParaRPr kumimoji="1" lang="ja-JP" altLang="en-US" sz="1400" b="1" dirty="0">
              <a:solidFill>
                <a:srgbClr val="FFFFFF"/>
              </a:solidFill>
            </a:endParaRPr>
          </a:p>
        </p:txBody>
      </p:sp>
      <p:sp>
        <p:nvSpPr>
          <p:cNvPr id="76" name="テキスト ボックス 75"/>
          <p:cNvSpPr txBox="1"/>
          <p:nvPr/>
        </p:nvSpPr>
        <p:spPr>
          <a:xfrm>
            <a:off x="323528" y="4024782"/>
            <a:ext cx="1398140" cy="609398"/>
          </a:xfrm>
          <a:prstGeom prst="rect">
            <a:avLst/>
          </a:prstGeom>
          <a:noFill/>
        </p:spPr>
        <p:txBody>
          <a:bodyPr wrap="none" rtlCol="0">
            <a:spAutoFit/>
          </a:bodyPr>
          <a:lstStyle/>
          <a:p>
            <a:pPr algn="l">
              <a:lnSpc>
                <a:spcPct val="120000"/>
              </a:lnSpc>
              <a:buNone/>
            </a:pPr>
            <a:r>
              <a:rPr lang="en-US" altLang="ja-JP" sz="1400" b="1" dirty="0" smtClean="0">
                <a:solidFill>
                  <a:srgbClr val="FFFFFF"/>
                </a:solidFill>
                <a:ea typeface="Tahoma" pitchFamily="34" charset="0"/>
              </a:rPr>
              <a:t>KAGRA</a:t>
            </a:r>
          </a:p>
          <a:p>
            <a:pPr algn="l">
              <a:lnSpc>
                <a:spcPct val="120000"/>
              </a:lnSpc>
              <a:buNone/>
            </a:pPr>
            <a:r>
              <a:rPr lang="en-US" altLang="ja-JP" sz="1400" b="1" dirty="0" smtClean="0">
                <a:solidFill>
                  <a:srgbClr val="FFFFFF"/>
                </a:solidFill>
              </a:rPr>
              <a:t>configuration</a:t>
            </a:r>
            <a:endParaRPr kumimoji="1" lang="ja-JP" altLang="en-US" sz="1400" b="1" dirty="0">
              <a:solidFill>
                <a:srgbClr val="FFFFFF"/>
              </a:solidFill>
            </a:endParaRPr>
          </a:p>
        </p:txBody>
      </p:sp>
      <p:sp>
        <p:nvSpPr>
          <p:cNvPr id="77" name="テキスト ボックス 76"/>
          <p:cNvSpPr txBox="1"/>
          <p:nvPr/>
        </p:nvSpPr>
        <p:spPr>
          <a:xfrm>
            <a:off x="395536" y="5742431"/>
            <a:ext cx="920445" cy="323102"/>
          </a:xfrm>
          <a:prstGeom prst="rect">
            <a:avLst/>
          </a:prstGeom>
          <a:noFill/>
        </p:spPr>
        <p:txBody>
          <a:bodyPr wrap="none" rtlCol="0">
            <a:spAutoFit/>
          </a:bodyPr>
          <a:lstStyle/>
          <a:p>
            <a:pPr algn="l">
              <a:lnSpc>
                <a:spcPct val="120000"/>
              </a:lnSpc>
              <a:buNone/>
            </a:pPr>
            <a:r>
              <a:rPr lang="en-US" altLang="ja-JP" sz="1400" b="1" dirty="0" smtClean="0">
                <a:solidFill>
                  <a:srgbClr val="FFFFFF"/>
                </a:solidFill>
              </a:rPr>
              <a:t>Purpose</a:t>
            </a:r>
            <a:endParaRPr kumimoji="1" lang="ja-JP" altLang="en-US" sz="1400" b="1" dirty="0">
              <a:solidFill>
                <a:srgbClr val="FFFFFF"/>
              </a:solidFill>
            </a:endParaRPr>
          </a:p>
        </p:txBody>
      </p:sp>
      <p:sp>
        <p:nvSpPr>
          <p:cNvPr id="78" name="テキスト ボックス 77"/>
          <p:cNvSpPr txBox="1"/>
          <p:nvPr/>
        </p:nvSpPr>
        <p:spPr>
          <a:xfrm>
            <a:off x="1585888" y="708432"/>
            <a:ext cx="686406" cy="290144"/>
          </a:xfrm>
          <a:prstGeom prst="rect">
            <a:avLst/>
          </a:prstGeom>
          <a:noFill/>
        </p:spPr>
        <p:txBody>
          <a:bodyPr wrap="none" rtlCol="0">
            <a:spAutoFit/>
          </a:bodyPr>
          <a:lstStyle/>
          <a:p>
            <a:pPr>
              <a:lnSpc>
                <a:spcPct val="120000"/>
              </a:lnSpc>
              <a:buNone/>
            </a:pPr>
            <a:r>
              <a:rPr lang="en-US" altLang="ja-JP" sz="1200" dirty="0" smtClean="0">
                <a:solidFill>
                  <a:srgbClr val="FFFFFF"/>
                </a:solidFill>
              </a:rPr>
              <a:t>FY2010</a:t>
            </a:r>
            <a:endParaRPr kumimoji="1" lang="en-US" altLang="ja-JP" sz="1200" dirty="0" smtClean="0">
              <a:solidFill>
                <a:srgbClr val="FFFFFF"/>
              </a:solidFill>
              <a:ea typeface="Tahoma" pitchFamily="34" charset="0"/>
            </a:endParaRPr>
          </a:p>
        </p:txBody>
      </p:sp>
      <p:sp>
        <p:nvSpPr>
          <p:cNvPr id="79" name="テキスト ボックス 78"/>
          <p:cNvSpPr txBox="1"/>
          <p:nvPr/>
        </p:nvSpPr>
        <p:spPr>
          <a:xfrm>
            <a:off x="2501418" y="708432"/>
            <a:ext cx="686406" cy="290144"/>
          </a:xfrm>
          <a:prstGeom prst="rect">
            <a:avLst/>
          </a:prstGeom>
          <a:noFill/>
        </p:spPr>
        <p:txBody>
          <a:bodyPr wrap="none" rtlCol="0">
            <a:spAutoFit/>
          </a:bodyPr>
          <a:lstStyle/>
          <a:p>
            <a:pPr>
              <a:lnSpc>
                <a:spcPct val="120000"/>
              </a:lnSpc>
              <a:buNone/>
            </a:pPr>
            <a:r>
              <a:rPr kumimoji="1" lang="en-US" altLang="ja-JP" sz="1200" dirty="0" smtClean="0">
                <a:solidFill>
                  <a:srgbClr val="FFFFFF"/>
                </a:solidFill>
              </a:rPr>
              <a:t>FY2011</a:t>
            </a:r>
            <a:endParaRPr kumimoji="1" lang="en-US" altLang="ja-JP" sz="1200" dirty="0" smtClean="0">
              <a:solidFill>
                <a:srgbClr val="FFFFFF"/>
              </a:solidFill>
              <a:ea typeface="Tahoma" pitchFamily="34" charset="0"/>
            </a:endParaRPr>
          </a:p>
        </p:txBody>
      </p:sp>
      <p:sp>
        <p:nvSpPr>
          <p:cNvPr id="80" name="テキスト ボックス 79"/>
          <p:cNvSpPr txBox="1"/>
          <p:nvPr/>
        </p:nvSpPr>
        <p:spPr>
          <a:xfrm>
            <a:off x="3416948" y="708432"/>
            <a:ext cx="686406" cy="290144"/>
          </a:xfrm>
          <a:prstGeom prst="rect">
            <a:avLst/>
          </a:prstGeom>
          <a:noFill/>
        </p:spPr>
        <p:txBody>
          <a:bodyPr wrap="none" rtlCol="0">
            <a:spAutoFit/>
          </a:bodyPr>
          <a:lstStyle/>
          <a:p>
            <a:pPr>
              <a:lnSpc>
                <a:spcPct val="120000"/>
              </a:lnSpc>
              <a:buNone/>
            </a:pPr>
            <a:r>
              <a:rPr kumimoji="1" lang="en-US" altLang="ja-JP" sz="1200" dirty="0" smtClean="0">
                <a:solidFill>
                  <a:srgbClr val="FFFFFF"/>
                </a:solidFill>
              </a:rPr>
              <a:t>FY2012</a:t>
            </a:r>
            <a:endParaRPr kumimoji="1" lang="en-US" altLang="ja-JP" sz="1200" dirty="0" smtClean="0">
              <a:solidFill>
                <a:srgbClr val="FFFFFF"/>
              </a:solidFill>
              <a:ea typeface="Tahoma" pitchFamily="34" charset="0"/>
            </a:endParaRPr>
          </a:p>
        </p:txBody>
      </p:sp>
      <p:sp>
        <p:nvSpPr>
          <p:cNvPr id="81" name="テキスト ボックス 80"/>
          <p:cNvSpPr txBox="1"/>
          <p:nvPr/>
        </p:nvSpPr>
        <p:spPr>
          <a:xfrm>
            <a:off x="4332478" y="708432"/>
            <a:ext cx="686406" cy="290144"/>
          </a:xfrm>
          <a:prstGeom prst="rect">
            <a:avLst/>
          </a:prstGeom>
          <a:noFill/>
        </p:spPr>
        <p:txBody>
          <a:bodyPr wrap="none" rtlCol="0">
            <a:spAutoFit/>
          </a:bodyPr>
          <a:lstStyle/>
          <a:p>
            <a:pPr>
              <a:lnSpc>
                <a:spcPct val="120000"/>
              </a:lnSpc>
              <a:buNone/>
            </a:pPr>
            <a:r>
              <a:rPr kumimoji="1" lang="en-US" altLang="ja-JP" sz="1200" dirty="0" smtClean="0">
                <a:solidFill>
                  <a:srgbClr val="FFFFFF"/>
                </a:solidFill>
              </a:rPr>
              <a:t>FY2013</a:t>
            </a:r>
            <a:endParaRPr kumimoji="1" lang="en-US" altLang="ja-JP" sz="1200" dirty="0" smtClean="0">
              <a:solidFill>
                <a:srgbClr val="FFFFFF"/>
              </a:solidFill>
              <a:ea typeface="Tahoma" pitchFamily="34" charset="0"/>
            </a:endParaRPr>
          </a:p>
        </p:txBody>
      </p:sp>
      <p:sp>
        <p:nvSpPr>
          <p:cNvPr id="82" name="テキスト ボックス 81"/>
          <p:cNvSpPr txBox="1"/>
          <p:nvPr/>
        </p:nvSpPr>
        <p:spPr>
          <a:xfrm>
            <a:off x="5248008" y="708432"/>
            <a:ext cx="686406" cy="290144"/>
          </a:xfrm>
          <a:prstGeom prst="rect">
            <a:avLst/>
          </a:prstGeom>
          <a:noFill/>
        </p:spPr>
        <p:txBody>
          <a:bodyPr wrap="none" rtlCol="0">
            <a:spAutoFit/>
          </a:bodyPr>
          <a:lstStyle/>
          <a:p>
            <a:pPr>
              <a:lnSpc>
                <a:spcPct val="120000"/>
              </a:lnSpc>
              <a:buNone/>
            </a:pPr>
            <a:r>
              <a:rPr kumimoji="1" lang="en-US" altLang="ja-JP" sz="1200" dirty="0" smtClean="0">
                <a:solidFill>
                  <a:srgbClr val="FFFFFF"/>
                </a:solidFill>
              </a:rPr>
              <a:t>FY2014</a:t>
            </a:r>
            <a:endParaRPr kumimoji="1" lang="en-US" altLang="ja-JP" sz="1200" dirty="0" smtClean="0">
              <a:solidFill>
                <a:srgbClr val="FFFFFF"/>
              </a:solidFill>
              <a:ea typeface="Tahoma" pitchFamily="34" charset="0"/>
            </a:endParaRPr>
          </a:p>
        </p:txBody>
      </p:sp>
      <p:sp>
        <p:nvSpPr>
          <p:cNvPr id="83" name="テキスト ボックス 82"/>
          <p:cNvSpPr txBox="1"/>
          <p:nvPr/>
        </p:nvSpPr>
        <p:spPr>
          <a:xfrm>
            <a:off x="6163538" y="708432"/>
            <a:ext cx="686406" cy="290144"/>
          </a:xfrm>
          <a:prstGeom prst="rect">
            <a:avLst/>
          </a:prstGeom>
          <a:noFill/>
        </p:spPr>
        <p:txBody>
          <a:bodyPr wrap="none" rtlCol="0">
            <a:spAutoFit/>
          </a:bodyPr>
          <a:lstStyle/>
          <a:p>
            <a:pPr>
              <a:lnSpc>
                <a:spcPct val="120000"/>
              </a:lnSpc>
              <a:buNone/>
            </a:pPr>
            <a:r>
              <a:rPr kumimoji="1" lang="en-US" altLang="ja-JP" sz="1200" dirty="0" smtClean="0">
                <a:solidFill>
                  <a:srgbClr val="FFFFFF"/>
                </a:solidFill>
              </a:rPr>
              <a:t>FY2015</a:t>
            </a:r>
            <a:endParaRPr kumimoji="1" lang="en-US" altLang="ja-JP" sz="1200" dirty="0" smtClean="0">
              <a:solidFill>
                <a:srgbClr val="FFFFFF"/>
              </a:solidFill>
              <a:ea typeface="Tahoma" pitchFamily="34" charset="0"/>
            </a:endParaRPr>
          </a:p>
        </p:txBody>
      </p:sp>
      <p:sp>
        <p:nvSpPr>
          <p:cNvPr id="84" name="テキスト ボックス 83"/>
          <p:cNvSpPr txBox="1"/>
          <p:nvPr/>
        </p:nvSpPr>
        <p:spPr>
          <a:xfrm>
            <a:off x="7079068" y="708432"/>
            <a:ext cx="686406" cy="290144"/>
          </a:xfrm>
          <a:prstGeom prst="rect">
            <a:avLst/>
          </a:prstGeom>
          <a:noFill/>
        </p:spPr>
        <p:txBody>
          <a:bodyPr wrap="none" rtlCol="0">
            <a:spAutoFit/>
          </a:bodyPr>
          <a:lstStyle/>
          <a:p>
            <a:pPr>
              <a:lnSpc>
                <a:spcPct val="120000"/>
              </a:lnSpc>
              <a:buNone/>
            </a:pPr>
            <a:r>
              <a:rPr kumimoji="1" lang="en-US" altLang="ja-JP" sz="1200" dirty="0" smtClean="0">
                <a:solidFill>
                  <a:srgbClr val="FFFFFF"/>
                </a:solidFill>
              </a:rPr>
              <a:t>FY2016</a:t>
            </a:r>
            <a:endParaRPr kumimoji="1" lang="en-US" altLang="ja-JP" sz="1200" dirty="0" smtClean="0">
              <a:solidFill>
                <a:srgbClr val="FFFFFF"/>
              </a:solidFill>
              <a:ea typeface="Tahoma" pitchFamily="34" charset="0"/>
            </a:endParaRPr>
          </a:p>
        </p:txBody>
      </p:sp>
      <p:sp>
        <p:nvSpPr>
          <p:cNvPr id="85" name="テキスト ボックス 84"/>
          <p:cNvSpPr txBox="1"/>
          <p:nvPr/>
        </p:nvSpPr>
        <p:spPr>
          <a:xfrm>
            <a:off x="7994600" y="708432"/>
            <a:ext cx="686406" cy="290144"/>
          </a:xfrm>
          <a:prstGeom prst="rect">
            <a:avLst/>
          </a:prstGeom>
          <a:noFill/>
        </p:spPr>
        <p:txBody>
          <a:bodyPr wrap="none" rtlCol="0">
            <a:spAutoFit/>
          </a:bodyPr>
          <a:lstStyle/>
          <a:p>
            <a:pPr>
              <a:lnSpc>
                <a:spcPct val="120000"/>
              </a:lnSpc>
              <a:buNone/>
            </a:pPr>
            <a:r>
              <a:rPr kumimoji="1" lang="en-US" altLang="ja-JP" sz="1200" dirty="0" smtClean="0">
                <a:solidFill>
                  <a:srgbClr val="FFFFFF"/>
                </a:solidFill>
              </a:rPr>
              <a:t>FY2017</a:t>
            </a:r>
            <a:endParaRPr kumimoji="1" lang="en-US" altLang="ja-JP" sz="1200" dirty="0" smtClean="0">
              <a:solidFill>
                <a:srgbClr val="FFFFFF"/>
              </a:solidFill>
              <a:ea typeface="Tahoma" pitchFamily="34" charset="0"/>
            </a:endParaRPr>
          </a:p>
        </p:txBody>
      </p:sp>
      <p:grpSp>
        <p:nvGrpSpPr>
          <p:cNvPr id="3" name="グループ化 2"/>
          <p:cNvGrpSpPr/>
          <p:nvPr/>
        </p:nvGrpSpPr>
        <p:grpSpPr>
          <a:xfrm>
            <a:off x="4788024" y="1140480"/>
            <a:ext cx="3858626" cy="1244185"/>
            <a:chOff x="4788024" y="1140480"/>
            <a:chExt cx="3858626" cy="1244185"/>
          </a:xfrm>
        </p:grpSpPr>
        <p:sp>
          <p:nvSpPr>
            <p:cNvPr id="51" name="角丸四角形 50"/>
            <p:cNvSpPr/>
            <p:nvPr/>
          </p:nvSpPr>
          <p:spPr>
            <a:xfrm>
              <a:off x="5237749" y="1142827"/>
              <a:ext cx="3346277" cy="545127"/>
            </a:xfrm>
            <a:prstGeom prst="roundRect">
              <a:avLst>
                <a:gd name="adj" fmla="val 5593"/>
              </a:avLst>
            </a:prstGeom>
            <a:solidFill>
              <a:srgbClr val="FFCCCC">
                <a:alpha val="20000"/>
              </a:srgbClr>
            </a:solidFill>
            <a:ln w="38100" cap="flat" cmpd="sng" algn="ctr">
              <a:solidFill>
                <a:sysClr val="window" lastClr="FFFFFF">
                  <a:lumMod val="50000"/>
                </a:sys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sp>
          <p:nvSpPr>
            <p:cNvPr id="72" name="テキスト ボックス 71"/>
            <p:cNvSpPr txBox="1"/>
            <p:nvPr/>
          </p:nvSpPr>
          <p:spPr>
            <a:xfrm>
              <a:off x="5148064" y="1140480"/>
              <a:ext cx="3498586" cy="566309"/>
            </a:xfrm>
            <a:prstGeom prst="rect">
              <a:avLst/>
            </a:prstGeom>
            <a:noFill/>
          </p:spPr>
          <p:txBody>
            <a:bodyPr wrap="none" rtlCol="0">
              <a:spAutoFit/>
            </a:bodyPr>
            <a:lstStyle/>
            <a:p>
              <a:pPr>
                <a:lnSpc>
                  <a:spcPct val="110000"/>
                </a:lnSpc>
                <a:buNone/>
              </a:pPr>
              <a:r>
                <a:rPr lang="en-US" altLang="ja-JP" sz="1400" dirty="0" smtClean="0">
                  <a:solidFill>
                    <a:srgbClr val="FFFFFF"/>
                  </a:solidFill>
                </a:rPr>
                <a:t>‘Specially </a:t>
              </a:r>
              <a:r>
                <a:rPr lang="en-US" altLang="ja-JP" sz="1400" dirty="0">
                  <a:solidFill>
                    <a:srgbClr val="FFFFFF"/>
                  </a:solidFill>
                </a:rPr>
                <a:t>Promoted </a:t>
              </a:r>
              <a:r>
                <a:rPr lang="en-US" altLang="ja-JP" sz="1400" dirty="0" smtClean="0">
                  <a:solidFill>
                    <a:srgbClr val="FFFFFF"/>
                  </a:solidFill>
                </a:rPr>
                <a:t>Research’ program</a:t>
              </a:r>
            </a:p>
            <a:p>
              <a:pPr algn="l">
                <a:lnSpc>
                  <a:spcPct val="110000"/>
                </a:lnSpc>
                <a:buNone/>
              </a:pPr>
              <a:r>
                <a:rPr lang="en-US" altLang="ja-JP" sz="1400" dirty="0" smtClean="0">
                  <a:solidFill>
                    <a:srgbClr val="FFFFFF"/>
                  </a:solidFill>
                </a:rPr>
                <a:t>    (</a:t>
              </a:r>
              <a:r>
                <a:rPr lang="en-US" altLang="ja-JP" sz="1400" dirty="0">
                  <a:solidFill>
                    <a:srgbClr val="FFFFFF"/>
                  </a:solidFill>
                  <a:ea typeface="Tahoma" pitchFamily="34" charset="0"/>
                </a:rPr>
                <a:t>~$</a:t>
              </a:r>
              <a:r>
                <a:rPr lang="en-US" altLang="ja-JP" sz="1400" dirty="0" smtClean="0">
                  <a:solidFill>
                    <a:srgbClr val="FFFFFF"/>
                  </a:solidFill>
                  <a:ea typeface="Tahoma" pitchFamily="34" charset="0"/>
                </a:rPr>
                <a:t>5M</a:t>
              </a:r>
              <a:r>
                <a:rPr lang="en-US" altLang="ja-JP" sz="1400" dirty="0" smtClean="0">
                  <a:solidFill>
                    <a:srgbClr val="FFFFFF"/>
                  </a:solidFill>
                </a:rPr>
                <a:t>) for detector upgrade</a:t>
              </a:r>
              <a:endParaRPr kumimoji="1" lang="ja-JP" altLang="en-US" sz="1400" dirty="0">
                <a:solidFill>
                  <a:srgbClr val="FFFFFF"/>
                </a:solidFill>
              </a:endParaRPr>
            </a:p>
          </p:txBody>
        </p:sp>
        <p:sp>
          <p:nvSpPr>
            <p:cNvPr id="95" name="角丸四角形 94"/>
            <p:cNvSpPr/>
            <p:nvPr/>
          </p:nvSpPr>
          <p:spPr>
            <a:xfrm>
              <a:off x="4788024" y="1820703"/>
              <a:ext cx="3057686" cy="545127"/>
            </a:xfrm>
            <a:prstGeom prst="roundRect">
              <a:avLst>
                <a:gd name="adj" fmla="val 5593"/>
              </a:avLst>
            </a:prstGeom>
            <a:solidFill>
              <a:srgbClr val="FFCCCC">
                <a:alpha val="20000"/>
              </a:srgbClr>
            </a:solidFill>
            <a:ln w="38100" cap="flat" cmpd="sng" algn="ctr">
              <a:solidFill>
                <a:sysClr val="window" lastClr="FFFFFF">
                  <a:lumMod val="50000"/>
                </a:sys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sp>
          <p:nvSpPr>
            <p:cNvPr id="96" name="テキスト ボックス 95"/>
            <p:cNvSpPr txBox="1"/>
            <p:nvPr/>
          </p:nvSpPr>
          <p:spPr>
            <a:xfrm>
              <a:off x="5154655" y="1818356"/>
              <a:ext cx="2580258" cy="566309"/>
            </a:xfrm>
            <a:prstGeom prst="rect">
              <a:avLst/>
            </a:prstGeom>
            <a:noFill/>
          </p:spPr>
          <p:txBody>
            <a:bodyPr wrap="none" rtlCol="0">
              <a:spAutoFit/>
            </a:bodyPr>
            <a:lstStyle/>
            <a:p>
              <a:pPr>
                <a:lnSpc>
                  <a:spcPct val="110000"/>
                </a:lnSpc>
                <a:buNone/>
              </a:pPr>
              <a:r>
                <a:rPr lang="en-US" altLang="ja-JP" sz="1400" dirty="0" smtClean="0">
                  <a:solidFill>
                    <a:srgbClr val="FFFFFF"/>
                  </a:solidFill>
                </a:rPr>
                <a:t>Budget from MEXT (</a:t>
              </a:r>
              <a:r>
                <a:rPr lang="en-US" altLang="ja-JP" sz="1400" dirty="0">
                  <a:solidFill>
                    <a:srgbClr val="FFFFFF"/>
                  </a:solidFill>
                  <a:ea typeface="Tahoma" pitchFamily="34" charset="0"/>
                </a:rPr>
                <a:t>~$</a:t>
              </a:r>
              <a:r>
                <a:rPr lang="en-US" altLang="ja-JP" sz="1400" dirty="0" smtClean="0">
                  <a:solidFill>
                    <a:srgbClr val="FFFFFF"/>
                  </a:solidFill>
                  <a:ea typeface="Tahoma" pitchFamily="34" charset="0"/>
                </a:rPr>
                <a:t>20M</a:t>
              </a:r>
              <a:r>
                <a:rPr lang="en-US" altLang="ja-JP" sz="1400" dirty="0" smtClean="0">
                  <a:solidFill>
                    <a:srgbClr val="FFFFFF"/>
                  </a:solidFill>
                </a:rPr>
                <a:t>) </a:t>
              </a:r>
            </a:p>
            <a:p>
              <a:pPr>
                <a:lnSpc>
                  <a:spcPct val="110000"/>
                </a:lnSpc>
                <a:buNone/>
              </a:pPr>
              <a:r>
                <a:rPr lang="en-US" altLang="ja-JP" sz="1400" dirty="0" smtClean="0">
                  <a:solidFill>
                    <a:srgbClr val="FFFFFF"/>
                  </a:solidFill>
                </a:rPr>
                <a:t>for detector upgrade</a:t>
              </a:r>
              <a:endParaRPr kumimoji="1" lang="ja-JP" altLang="en-US" sz="1400" dirty="0">
                <a:solidFill>
                  <a:srgbClr val="FFFFFF"/>
                </a:solidFill>
              </a:endParaRPr>
            </a:p>
          </p:txBody>
        </p:sp>
      </p:grpSp>
      <p:grpSp>
        <p:nvGrpSpPr>
          <p:cNvPr id="2" name="グループ化 1"/>
          <p:cNvGrpSpPr/>
          <p:nvPr/>
        </p:nvGrpSpPr>
        <p:grpSpPr>
          <a:xfrm>
            <a:off x="3635896" y="2430643"/>
            <a:ext cx="4617739" cy="1170509"/>
            <a:chOff x="3635896" y="2430643"/>
            <a:chExt cx="4617739" cy="1170509"/>
          </a:xfrm>
        </p:grpSpPr>
        <p:sp>
          <p:nvSpPr>
            <p:cNvPr id="42" name="角丸四角形 41"/>
            <p:cNvSpPr/>
            <p:nvPr/>
          </p:nvSpPr>
          <p:spPr>
            <a:xfrm>
              <a:off x="3664033" y="2443866"/>
              <a:ext cx="3656546" cy="495146"/>
            </a:xfrm>
            <a:prstGeom prst="roundRect">
              <a:avLst>
                <a:gd name="adj" fmla="val 17961"/>
              </a:avLst>
            </a:prstGeom>
            <a:solidFill>
              <a:srgbClr val="FFFFFF">
                <a:alpha val="20000"/>
              </a:srgb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sp>
          <p:nvSpPr>
            <p:cNvPr id="43" name="テキスト ボックス 42"/>
            <p:cNvSpPr txBox="1"/>
            <p:nvPr/>
          </p:nvSpPr>
          <p:spPr>
            <a:xfrm>
              <a:off x="3635896" y="2430643"/>
              <a:ext cx="4617739" cy="566309"/>
            </a:xfrm>
            <a:prstGeom prst="rect">
              <a:avLst/>
            </a:prstGeom>
            <a:noFill/>
          </p:spPr>
          <p:txBody>
            <a:bodyPr wrap="none" rtlCol="0">
              <a:spAutoFit/>
            </a:bodyPr>
            <a:lstStyle/>
            <a:p>
              <a:pPr algn="l">
                <a:lnSpc>
                  <a:spcPct val="110000"/>
                </a:lnSpc>
                <a:buNone/>
              </a:pPr>
              <a:r>
                <a:rPr lang="en-US" altLang="ja-JP" sz="1400" dirty="0">
                  <a:solidFill>
                    <a:srgbClr val="FFFFFF"/>
                  </a:solidFill>
                </a:rPr>
                <a:t>Scientific Research on Priority Areas </a:t>
              </a:r>
              <a:endParaRPr lang="en-US" altLang="ja-JP" sz="1400" dirty="0" smtClean="0">
                <a:solidFill>
                  <a:srgbClr val="FFFFFF"/>
                </a:solidFill>
              </a:endParaRPr>
            </a:p>
            <a:p>
              <a:pPr algn="l">
                <a:lnSpc>
                  <a:spcPct val="110000"/>
                </a:lnSpc>
                <a:buNone/>
              </a:pPr>
              <a:r>
                <a:rPr lang="en-US" altLang="ja-JP" sz="1400" dirty="0">
                  <a:solidFill>
                    <a:srgbClr val="FFFFFF"/>
                  </a:solidFill>
                </a:rPr>
                <a:t> </a:t>
              </a:r>
              <a:r>
                <a:rPr lang="en-US" altLang="ja-JP" sz="1400" dirty="0" smtClean="0">
                  <a:solidFill>
                    <a:srgbClr val="FFFFFF"/>
                  </a:solidFill>
                </a:rPr>
                <a:t> (</a:t>
              </a:r>
              <a:r>
                <a:rPr lang="en-US" altLang="ja-JP" sz="1400" dirty="0" smtClean="0">
                  <a:solidFill>
                    <a:srgbClr val="FFFFFF"/>
                  </a:solidFill>
                  <a:ea typeface="Tahoma" pitchFamily="34" charset="0"/>
                </a:rPr>
                <a:t>~$8M</a:t>
              </a:r>
              <a:r>
                <a:rPr lang="en-US" altLang="ja-JP" sz="1400" dirty="0">
                  <a:solidFill>
                    <a:srgbClr val="FFFFFF"/>
                  </a:solidFill>
                  <a:ea typeface="Tahoma" pitchFamily="34" charset="0"/>
                </a:rPr>
                <a:t>, </a:t>
              </a:r>
              <a:r>
                <a:rPr lang="en-US" altLang="ja-JP" sz="1400" dirty="0" smtClean="0">
                  <a:solidFill>
                    <a:srgbClr val="FFFFFF"/>
                  </a:solidFill>
                  <a:ea typeface="Tahoma" pitchFamily="34" charset="0"/>
                </a:rPr>
                <a:t>~</a:t>
              </a:r>
              <a:r>
                <a:rPr lang="en-US" altLang="ja-JP" sz="1400" dirty="0">
                  <a:solidFill>
                    <a:srgbClr val="FFFFFF"/>
                  </a:solidFill>
                  <a:ea typeface="Tahoma" pitchFamily="34" charset="0"/>
                </a:rPr>
                <a:t>$</a:t>
              </a:r>
              <a:r>
                <a:rPr lang="en-US" altLang="ja-JP" sz="1400" dirty="0" smtClean="0">
                  <a:solidFill>
                    <a:srgbClr val="FFFFFF"/>
                  </a:solidFill>
                  <a:ea typeface="Tahoma" pitchFamily="34" charset="0"/>
                </a:rPr>
                <a:t>3M for GW) for </a:t>
              </a:r>
              <a:r>
                <a:rPr lang="en-US" altLang="ja-JP" sz="1400" dirty="0" smtClean="0">
                  <a:solidFill>
                    <a:srgbClr val="FFFFFF"/>
                  </a:solidFill>
                </a:rPr>
                <a:t>multi-messenger astronomy</a:t>
              </a:r>
              <a:endParaRPr kumimoji="1" lang="ja-JP" altLang="en-US" sz="1400" dirty="0">
                <a:solidFill>
                  <a:srgbClr val="FFFFFF"/>
                </a:solidFill>
              </a:endParaRPr>
            </a:p>
          </p:txBody>
        </p:sp>
        <p:sp>
          <p:nvSpPr>
            <p:cNvPr id="44" name="角丸四角形 43"/>
            <p:cNvSpPr/>
            <p:nvPr/>
          </p:nvSpPr>
          <p:spPr>
            <a:xfrm>
              <a:off x="4371838" y="3048066"/>
              <a:ext cx="3656546" cy="495146"/>
            </a:xfrm>
            <a:prstGeom prst="roundRect">
              <a:avLst>
                <a:gd name="adj" fmla="val 17961"/>
              </a:avLst>
            </a:prstGeom>
            <a:solidFill>
              <a:srgbClr val="FFFFFF">
                <a:alpha val="20000"/>
              </a:srgb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None/>
                <a:tabLst/>
                <a:defRPr/>
              </a:pPr>
              <a:endParaRPr kumimoji="1" lang="ja-JP" altLang="en-US" sz="1800" b="0" i="0" u="none" strike="noStrike" kern="0" cap="none" spc="0" normalizeH="0" noProof="0" dirty="0">
                <a:ln>
                  <a:noFill/>
                </a:ln>
                <a:solidFill>
                  <a:srgbClr val="FFFFFF"/>
                </a:solidFill>
                <a:effectLst/>
                <a:uLnTx/>
                <a:uFillTx/>
                <a:cs typeface="+mn-cs"/>
              </a:endParaRPr>
            </a:p>
          </p:txBody>
        </p:sp>
        <p:sp>
          <p:nvSpPr>
            <p:cNvPr id="45" name="テキスト ボックス 44"/>
            <p:cNvSpPr txBox="1"/>
            <p:nvPr/>
          </p:nvSpPr>
          <p:spPr>
            <a:xfrm>
              <a:off x="4371837" y="3034843"/>
              <a:ext cx="3420936" cy="566309"/>
            </a:xfrm>
            <a:prstGeom prst="rect">
              <a:avLst/>
            </a:prstGeom>
            <a:noFill/>
          </p:spPr>
          <p:txBody>
            <a:bodyPr wrap="none" rtlCol="0">
              <a:spAutoFit/>
            </a:bodyPr>
            <a:lstStyle/>
            <a:p>
              <a:pPr algn="l">
                <a:lnSpc>
                  <a:spcPct val="110000"/>
                </a:lnSpc>
                <a:buNone/>
              </a:pPr>
              <a:r>
                <a:rPr lang="en-US" altLang="ja-JP" sz="1400" dirty="0" smtClean="0">
                  <a:solidFill>
                    <a:srgbClr val="FFFFFF"/>
                  </a:solidFill>
                </a:rPr>
                <a:t>Core-to-core program</a:t>
              </a:r>
            </a:p>
            <a:p>
              <a:pPr algn="l">
                <a:lnSpc>
                  <a:spcPct val="110000"/>
                </a:lnSpc>
                <a:buNone/>
              </a:pPr>
              <a:r>
                <a:rPr lang="en-US" altLang="ja-JP" sz="1400" dirty="0">
                  <a:solidFill>
                    <a:srgbClr val="FFFFFF"/>
                  </a:solidFill>
                </a:rPr>
                <a:t> </a:t>
              </a:r>
              <a:r>
                <a:rPr lang="en-US" altLang="ja-JP" sz="1400" dirty="0" smtClean="0">
                  <a:solidFill>
                    <a:srgbClr val="FFFFFF"/>
                  </a:solidFill>
                </a:rPr>
                <a:t> (</a:t>
              </a:r>
              <a:r>
                <a:rPr lang="en-US" altLang="ja-JP" sz="1400" dirty="0">
                  <a:solidFill>
                    <a:srgbClr val="FFFFFF"/>
                  </a:solidFill>
                  <a:ea typeface="Tahoma" pitchFamily="34" charset="0"/>
                </a:rPr>
                <a:t>&lt;$</a:t>
              </a:r>
              <a:r>
                <a:rPr lang="en-US" altLang="ja-JP" sz="1400" dirty="0" smtClean="0">
                  <a:solidFill>
                    <a:srgbClr val="FFFFFF"/>
                  </a:solidFill>
                  <a:ea typeface="Tahoma" pitchFamily="34" charset="0"/>
                </a:rPr>
                <a:t>1M) for </a:t>
              </a:r>
              <a:r>
                <a:rPr lang="en-US" altLang="ja-JP" sz="1400" dirty="0" smtClean="0">
                  <a:solidFill>
                    <a:srgbClr val="FFFFFF"/>
                  </a:solidFill>
                </a:rPr>
                <a:t>traveling and collaboration</a:t>
              </a:r>
              <a:endParaRPr kumimoji="1" lang="ja-JP" altLang="en-US" sz="1400" dirty="0">
                <a:solidFill>
                  <a:srgbClr val="FFFFFF"/>
                </a:solidFill>
              </a:endParaRPr>
            </a:p>
          </p:txBody>
        </p:sp>
      </p:grpSp>
    </p:spTree>
    <p:extLst>
      <p:ext uri="{BB962C8B-B14F-4D97-AF65-F5344CB8AC3E}">
        <p14:creationId xmlns:p14="http://schemas.microsoft.com/office/powerpoint/2010/main" val="1906289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Construction Status of KAGRA</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21" name="Rectangle 24"/>
          <p:cNvSpPr>
            <a:spLocks noChangeArrowheads="1"/>
          </p:cNvSpPr>
          <p:nvPr/>
        </p:nvSpPr>
        <p:spPr bwMode="auto">
          <a:xfrm>
            <a:off x="179512" y="1126463"/>
            <a:ext cx="8424936" cy="3637919"/>
          </a:xfrm>
          <a:prstGeom prst="rect">
            <a:avLst/>
          </a:prstGeom>
          <a:noFill/>
          <a:ln w="15875">
            <a:noFill/>
            <a:miter lim="800000"/>
            <a:headEnd/>
            <a:tailEnd/>
          </a:ln>
          <a:effectLst/>
        </p:spPr>
        <p:txBody>
          <a:bodyPr wrap="square">
            <a:spAutoFit/>
          </a:bodyPr>
          <a:lstStyle/>
          <a:p>
            <a:pPr algn="l">
              <a:lnSpc>
                <a:spcPct val="12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a:solidFill>
                  <a:srgbClr val="FFFFFF"/>
                </a:solidFill>
                <a:effectLst>
                  <a:outerShdw blurRad="38100" dist="38100" dir="2700000" algn="tl">
                    <a:srgbClr val="000000">
                      <a:alpha val="43137"/>
                    </a:srgbClr>
                  </a:outerShdw>
                </a:effectLst>
              </a:rPr>
              <a:t>I</a:t>
            </a:r>
            <a:r>
              <a:rPr lang="en-US" altLang="ja-JP" dirty="0" smtClean="0">
                <a:solidFill>
                  <a:srgbClr val="FFFFFF"/>
                </a:solidFill>
                <a:effectLst>
                  <a:outerShdw blurRad="38100" dist="38100" dir="2700000" algn="tl">
                    <a:srgbClr val="000000">
                      <a:alpha val="43137"/>
                    </a:srgbClr>
                  </a:outerShdw>
                </a:effectLst>
              </a:rPr>
              <a:t>nfrastructure and large systems mostly finished.</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Tunnel</a:t>
            </a: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~700m to be finished.</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Facility</a:t>
            </a: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Kamioka office open. </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New building under construction.</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Vacuum</a:t>
            </a: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Arm ducts delivered. </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Vacuum tanks under construction.</a:t>
            </a:r>
          </a:p>
          <a:p>
            <a:pPr algn="l">
              <a:lnSpc>
                <a:spcPct val="120000"/>
              </a:lnSpc>
              <a:buNone/>
            </a:pPr>
            <a:r>
              <a:rPr lang="en-US" altLang="ja-JP" dirty="0" smtClean="0">
                <a:solidFill>
                  <a:srgbClr val="FFFFFF"/>
                </a:solidFill>
                <a:effectLst>
                  <a:outerShdw blurRad="38100" dist="38100" dir="2700000" algn="tl">
                    <a:srgbClr val="000000">
                      <a:alpha val="43137"/>
                    </a:srgbClr>
                  </a:outerShdw>
                </a:effectLst>
              </a:rPr>
              <a:t>  - Cryostat</a:t>
            </a: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All of four have been completed. </a:t>
            </a:r>
          </a:p>
          <a:p>
            <a:pPr algn="l">
              <a:lnSpc>
                <a:spcPct val="120000"/>
              </a:lnSpc>
              <a:buNone/>
            </a:pPr>
            <a:r>
              <a:rPr lang="en-US" altLang="ja-JP" dirty="0" smtClean="0">
                <a:solidFill>
                  <a:srgbClr val="FFFFFF"/>
                </a:solidFill>
                <a:effectLst>
                  <a:outerShdw blurRad="38100" dist="38100" dir="2700000" algn="tl">
                    <a:srgbClr val="000000">
                      <a:alpha val="43137"/>
                    </a:srgbClr>
                  </a:outerShdw>
                </a:effectLst>
              </a:rPr>
              <a:t> </a:t>
            </a:r>
          </a:p>
        </p:txBody>
      </p:sp>
      <p:pic>
        <p:nvPicPr>
          <p:cNvPr id="1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4499" y="1637698"/>
            <a:ext cx="2142484" cy="121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図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4554786"/>
            <a:ext cx="1261895" cy="1682526"/>
          </a:xfrm>
          <a:prstGeom prst="rect">
            <a:avLst/>
          </a:prstGeom>
        </p:spPr>
      </p:pic>
      <p:pic>
        <p:nvPicPr>
          <p:cNvPr id="25" name="Picture 2" descr="https://lh5.googleusercontent.com/-OYCUs0wFfY0/UJZEcdRl1LI/AAAAAAAACrE/Avf8698Kdy4/s720/DSCF79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4589979"/>
            <a:ext cx="2160239" cy="16201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5"/>
          <a:srcRect/>
          <a:stretch>
            <a:fillRect/>
          </a:stretch>
        </p:blipFill>
        <p:spPr bwMode="auto">
          <a:xfrm>
            <a:off x="323528" y="4590033"/>
            <a:ext cx="2160240" cy="1620126"/>
          </a:xfrm>
          <a:prstGeom prst="rect">
            <a:avLst/>
          </a:prstGeom>
          <a:noFill/>
          <a:ln w="9525">
            <a:noFill/>
            <a:miter lim="800000"/>
            <a:headEnd/>
            <a:tailEnd/>
          </a:ln>
          <a:effectLst/>
        </p:spPr>
      </p:pic>
      <p:pic>
        <p:nvPicPr>
          <p:cNvPr id="27" name="Picture 3" descr="\\133.11.143.101\My Documents\My Pictures\fig\重力波\工事\北部会館120806\P1010140.jpg"/>
          <p:cNvPicPr>
            <a:picLocks noChangeAspect="1" noChangeArrowheads="1"/>
          </p:cNvPicPr>
          <p:nvPr/>
        </p:nvPicPr>
        <p:blipFill>
          <a:blip r:embed="rId6" cstate="print"/>
          <a:srcRect/>
          <a:stretch>
            <a:fillRect/>
          </a:stretch>
        </p:blipFill>
        <p:spPr bwMode="auto">
          <a:xfrm>
            <a:off x="6588224" y="4590033"/>
            <a:ext cx="2158759" cy="162012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4526" y="2899769"/>
            <a:ext cx="2132457" cy="160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87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33043" t="-1690" r="-24645" b="1690"/>
          <a:stretch/>
        </p:blipFill>
        <p:spPr>
          <a:xfrm>
            <a:off x="361953" y="1895406"/>
            <a:ext cx="4498079" cy="4372113"/>
          </a:xfrm>
          <a:prstGeom prst="rect">
            <a:avLst/>
          </a:prstGeom>
        </p:spPr>
      </p:pic>
      <p:pic>
        <p:nvPicPr>
          <p:cNvPr id="7" name="図 6"/>
          <p:cNvPicPr>
            <a:picLocks noChangeAspect="1"/>
          </p:cNvPicPr>
          <p:nvPr/>
        </p:nvPicPr>
        <p:blipFill>
          <a:blip r:embed="rId3"/>
          <a:stretch>
            <a:fillRect/>
          </a:stretch>
        </p:blipFill>
        <p:spPr>
          <a:xfrm>
            <a:off x="361953" y="1969308"/>
            <a:ext cx="3444492" cy="4292366"/>
          </a:xfrm>
          <a:prstGeom prst="rect">
            <a:avLst/>
          </a:prstGeom>
        </p:spPr>
      </p:pic>
      <p:sp>
        <p:nvSpPr>
          <p:cNvPr id="20" name="角丸四角形 19"/>
          <p:cNvSpPr/>
          <p:nvPr/>
        </p:nvSpPr>
        <p:spPr bwMode="auto">
          <a:xfrm>
            <a:off x="1058977" y="3717032"/>
            <a:ext cx="1286348" cy="523220"/>
          </a:xfrm>
          <a:prstGeom prst="roundRect">
            <a:avLst/>
          </a:prstGeom>
          <a:solidFill>
            <a:srgbClr val="000000">
              <a:alpha val="70000"/>
            </a:srgb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 name="タイトル 3"/>
          <p:cNvSpPr>
            <a:spLocks noGrp="1"/>
          </p:cNvSpPr>
          <p:nvPr>
            <p:ph type="title"/>
          </p:nvPr>
        </p:nvSpPr>
        <p:spPr/>
        <p:txBody>
          <a:bodyPr/>
          <a:lstStyle/>
          <a:p>
            <a:r>
              <a:rPr lang="en-US" altLang="ja-JP" dirty="0" smtClean="0"/>
              <a:t>KAGRA Site</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zh-CN" smtClean="0"/>
              <a:t>Project Week (November 27, 2013, NAOJ)</a:t>
            </a:r>
            <a:endParaRPr lang="en-US" altLang="ja-JP" dirty="0"/>
          </a:p>
        </p:txBody>
      </p:sp>
      <p:sp>
        <p:nvSpPr>
          <p:cNvPr id="9" name="Rectangle 24"/>
          <p:cNvSpPr>
            <a:spLocks noChangeArrowheads="1"/>
          </p:cNvSpPr>
          <p:nvPr/>
        </p:nvSpPr>
        <p:spPr bwMode="auto">
          <a:xfrm>
            <a:off x="743988" y="918793"/>
            <a:ext cx="7572428" cy="535531"/>
          </a:xfrm>
          <a:prstGeom prst="rect">
            <a:avLst/>
          </a:prstGeom>
          <a:noFill/>
          <a:ln w="15875">
            <a:noFill/>
            <a:miter lim="800000"/>
            <a:headEnd/>
            <a:tailEnd/>
          </a:ln>
          <a:effectLst/>
        </p:spPr>
        <p:txBody>
          <a:bodyPr wrap="square">
            <a:spAutoFit/>
          </a:bodyPr>
          <a:lstStyle/>
          <a:p>
            <a:pPr algn="l">
              <a:lnSpc>
                <a:spcPct val="120000"/>
              </a:lnSpc>
              <a:buNone/>
            </a:pPr>
            <a:r>
              <a:rPr lang="en-US" altLang="ja-JP" dirty="0" smtClean="0">
                <a:solidFill>
                  <a:srgbClr val="FFFFFF"/>
                </a:solidFill>
              </a:rPr>
              <a:t>Underground site at Kamioka, Gifu</a:t>
            </a:r>
          </a:p>
        </p:txBody>
      </p:sp>
      <p:sp>
        <p:nvSpPr>
          <p:cNvPr id="13" name="Rectangle 37"/>
          <p:cNvSpPr>
            <a:spLocks noChangeArrowheads="1"/>
          </p:cNvSpPr>
          <p:nvPr/>
        </p:nvSpPr>
        <p:spPr bwMode="auto">
          <a:xfrm>
            <a:off x="971600" y="1412776"/>
            <a:ext cx="7488832" cy="369332"/>
          </a:xfrm>
          <a:prstGeom prst="rect">
            <a:avLst/>
          </a:prstGeom>
          <a:noFill/>
          <a:ln w="9525">
            <a:noFill/>
            <a:miter lim="800000"/>
            <a:headEnd/>
            <a:tailEnd/>
          </a:ln>
        </p:spPr>
        <p:txBody>
          <a:bodyPr wrap="square">
            <a:spAutoFit/>
          </a:bodyPr>
          <a:lstStyle/>
          <a:p>
            <a:pPr algn="l">
              <a:buNone/>
            </a:pPr>
            <a:r>
              <a:rPr lang="en-US" altLang="ja-JP" sz="1800" dirty="0" smtClean="0">
                <a:solidFill>
                  <a:srgbClr val="FFFFFF"/>
                </a:solidFill>
              </a:rPr>
              <a:t>Facility of the</a:t>
            </a:r>
            <a:r>
              <a:rPr lang="en-US" altLang="ja-JP" sz="1800" dirty="0">
                <a:solidFill>
                  <a:srgbClr val="FFFFFF"/>
                </a:solidFill>
              </a:rPr>
              <a:t> </a:t>
            </a:r>
            <a:r>
              <a:rPr lang="en-US" altLang="ja-JP" sz="1800" dirty="0" smtClean="0">
                <a:solidFill>
                  <a:srgbClr val="FFFFFF"/>
                </a:solidFill>
              </a:rPr>
              <a:t>Institute of Cosmic-Ray Research (ICRR), Univ. of Tokyo.</a:t>
            </a:r>
          </a:p>
        </p:txBody>
      </p:sp>
      <p:grpSp>
        <p:nvGrpSpPr>
          <p:cNvPr id="25" name="グループ化 24"/>
          <p:cNvGrpSpPr/>
          <p:nvPr/>
        </p:nvGrpSpPr>
        <p:grpSpPr>
          <a:xfrm>
            <a:off x="2412754" y="1969307"/>
            <a:ext cx="6103961" cy="4266712"/>
            <a:chOff x="2412754" y="1969307"/>
            <a:chExt cx="6103961" cy="4266712"/>
          </a:xfrm>
        </p:grpSpPr>
        <p:grpSp>
          <p:nvGrpSpPr>
            <p:cNvPr id="15" name="グループ化 14"/>
            <p:cNvGrpSpPr>
              <a:grpSpLocks noChangeAspect="1"/>
            </p:cNvGrpSpPr>
            <p:nvPr/>
          </p:nvGrpSpPr>
          <p:grpSpPr>
            <a:xfrm>
              <a:off x="4096137" y="1969307"/>
              <a:ext cx="4420578" cy="4266712"/>
              <a:chOff x="364568" y="1428736"/>
              <a:chExt cx="5143536" cy="4964506"/>
            </a:xfrm>
          </p:grpSpPr>
          <p:pic>
            <p:nvPicPr>
              <p:cNvPr id="6" name="Picture 2"/>
              <p:cNvPicPr>
                <a:picLocks noChangeAspect="1" noChangeArrowheads="1"/>
              </p:cNvPicPr>
              <p:nvPr/>
            </p:nvPicPr>
            <p:blipFill>
              <a:blip r:embed="rId4" cstate="print"/>
              <a:srcRect/>
              <a:stretch>
                <a:fillRect/>
              </a:stretch>
            </p:blipFill>
            <p:spPr bwMode="auto">
              <a:xfrm>
                <a:off x="364568" y="1428736"/>
                <a:ext cx="5143536" cy="4895774"/>
              </a:xfrm>
              <a:prstGeom prst="rect">
                <a:avLst/>
              </a:prstGeom>
              <a:noFill/>
              <a:ln w="9525">
                <a:noFill/>
                <a:miter lim="800000"/>
                <a:headEnd/>
                <a:tailEnd/>
              </a:ln>
            </p:spPr>
          </p:pic>
          <p:sp>
            <p:nvSpPr>
              <p:cNvPr id="10" name="正方形/長方形 9"/>
              <p:cNvSpPr/>
              <p:nvPr/>
            </p:nvSpPr>
            <p:spPr bwMode="auto">
              <a:xfrm rot="19031915">
                <a:off x="1483578" y="3653086"/>
                <a:ext cx="428628" cy="2740156"/>
              </a:xfrm>
              <a:prstGeom prst="rect">
                <a:avLst/>
              </a:prstGeom>
              <a:solidFill>
                <a:srgbClr val="FFCCCC">
                  <a:alpha val="3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 name="正方形/長方形 10"/>
              <p:cNvSpPr/>
              <p:nvPr/>
            </p:nvSpPr>
            <p:spPr bwMode="auto">
              <a:xfrm rot="3523415">
                <a:off x="3552610" y="3528877"/>
                <a:ext cx="428628" cy="3295274"/>
              </a:xfrm>
              <a:prstGeom prst="rect">
                <a:avLst/>
              </a:prstGeom>
              <a:solidFill>
                <a:srgbClr val="FFCCCC">
                  <a:alpha val="3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sp>
          <p:nvSpPr>
            <p:cNvPr id="22" name="正方形/長方形 21"/>
            <p:cNvSpPr/>
            <p:nvPr/>
          </p:nvSpPr>
          <p:spPr bwMode="auto">
            <a:xfrm>
              <a:off x="4067945" y="1969307"/>
              <a:ext cx="4448770" cy="4207641"/>
            </a:xfrm>
            <a:prstGeom prst="rect">
              <a:avLst/>
            </a:prstGeom>
            <a:noFill/>
            <a:ln w="41275" cap="flat" cmpd="sng" algn="ctr">
              <a:solidFill>
                <a:srgbClr val="9966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 name="AutoShape 29"/>
            <p:cNvSpPr>
              <a:spLocks noChangeArrowheads="1"/>
            </p:cNvSpPr>
            <p:nvPr/>
          </p:nvSpPr>
          <p:spPr bwMode="auto">
            <a:xfrm>
              <a:off x="4211960" y="2145129"/>
              <a:ext cx="3073468" cy="1139855"/>
            </a:xfrm>
            <a:prstGeom prst="roundRect">
              <a:avLst>
                <a:gd name="adj" fmla="val 4505"/>
              </a:avLst>
            </a:prstGeom>
            <a:solidFill>
              <a:srgbClr val="000000">
                <a:alpha val="70000"/>
              </a:srgbClr>
            </a:solidFill>
            <a:ln w="3175">
              <a:solidFill>
                <a:srgbClr val="000000">
                  <a:alpha val="50000"/>
                </a:srgbClr>
              </a:solidFill>
              <a:round/>
              <a:headEnd/>
              <a:tailEnd/>
            </a:ln>
            <a:effectLst/>
          </p:spPr>
          <p:txBody>
            <a:bodyPr wrap="square" anchor="ctr">
              <a:noAutofit/>
            </a:bodyPr>
            <a:lstStyle/>
            <a:p>
              <a:endParaRPr lang="ja-JP" altLang="en-US" dirty="0"/>
            </a:p>
          </p:txBody>
        </p:sp>
        <p:sp>
          <p:nvSpPr>
            <p:cNvPr id="14" name="Rectangle 37"/>
            <p:cNvSpPr>
              <a:spLocks noChangeArrowheads="1"/>
            </p:cNvSpPr>
            <p:nvPr/>
          </p:nvSpPr>
          <p:spPr bwMode="auto">
            <a:xfrm>
              <a:off x="4261092" y="2115433"/>
              <a:ext cx="3788526" cy="1169551"/>
            </a:xfrm>
            <a:prstGeom prst="rect">
              <a:avLst/>
            </a:prstGeom>
            <a:noFill/>
            <a:ln w="9525">
              <a:noFill/>
              <a:miter lim="800000"/>
              <a:headEnd/>
              <a:tailEnd/>
            </a:ln>
          </p:spPr>
          <p:txBody>
            <a:bodyPr wrap="square">
              <a:spAutoFit/>
            </a:bodyPr>
            <a:lstStyle/>
            <a:p>
              <a:pPr algn="l">
                <a:buNone/>
              </a:pPr>
              <a:r>
                <a:rPr lang="en-US" altLang="ja-JP" sz="1400" dirty="0" smtClean="0">
                  <a:solidFill>
                    <a:srgbClr val="FFFFFF"/>
                  </a:solidFill>
                </a:rPr>
                <a:t>Underground Research Facility</a:t>
              </a:r>
            </a:p>
            <a:p>
              <a:pPr algn="l">
                <a:buNone/>
              </a:pPr>
              <a:r>
                <a:rPr lang="en-US" altLang="ja-JP" sz="1400" dirty="0" smtClean="0">
                  <a:solidFill>
                    <a:srgbClr val="FFFFFF"/>
                  </a:solidFill>
                </a:rPr>
                <a:t>  Neutrino :               SK, Kamland</a:t>
              </a:r>
              <a:endParaRPr lang="en-US" altLang="ja-JP" sz="1400" dirty="0">
                <a:solidFill>
                  <a:srgbClr val="FFFFFF"/>
                </a:solidFill>
              </a:endParaRPr>
            </a:p>
            <a:p>
              <a:pPr algn="l">
                <a:buNone/>
              </a:pPr>
              <a:r>
                <a:rPr lang="en-US" altLang="ja-JP" sz="1400" dirty="0" smtClean="0">
                  <a:solidFill>
                    <a:srgbClr val="FFFFFF"/>
                  </a:solidFill>
                </a:rPr>
                <a:t>  Dark matter :          XMASS</a:t>
              </a:r>
            </a:p>
            <a:p>
              <a:pPr algn="l">
                <a:buNone/>
              </a:pPr>
              <a:r>
                <a:rPr lang="en-US" altLang="ja-JP" sz="1400" dirty="0" smtClean="0">
                  <a:solidFill>
                    <a:srgbClr val="FFFFFF"/>
                  </a:solidFill>
                </a:rPr>
                <a:t>  Gravitational Wave : CLIO, </a:t>
              </a:r>
              <a:r>
                <a:rPr lang="en-US" altLang="ja-JP" sz="1400" dirty="0" smtClean="0">
                  <a:solidFill>
                    <a:srgbClr val="99FF99"/>
                  </a:solidFill>
                </a:rPr>
                <a:t>KAGRA</a:t>
              </a:r>
            </a:p>
            <a:p>
              <a:pPr algn="l">
                <a:buNone/>
              </a:pPr>
              <a:r>
                <a:rPr lang="en-US" altLang="ja-JP" sz="1400" dirty="0" smtClean="0">
                  <a:solidFill>
                    <a:srgbClr val="FFFFFF"/>
                  </a:solidFill>
                </a:rPr>
                <a:t>  Geophysics :            Strain meter</a:t>
              </a:r>
            </a:p>
          </p:txBody>
        </p:sp>
        <p:sp>
          <p:nvSpPr>
            <p:cNvPr id="16" name="円/楕円 15"/>
            <p:cNvSpPr/>
            <p:nvPr/>
          </p:nvSpPr>
          <p:spPr bwMode="auto">
            <a:xfrm>
              <a:off x="2412754" y="4183218"/>
              <a:ext cx="227612" cy="232468"/>
            </a:xfrm>
            <a:prstGeom prst="ellipse">
              <a:avLst/>
            </a:prstGeom>
            <a:solidFill>
              <a:srgbClr val="9966FF">
                <a:alpha val="9804"/>
              </a:srgbClr>
            </a:solidFill>
            <a:ln w="63500" cap="flat" cmpd="sng" algn="ctr">
              <a:solidFill>
                <a:srgbClr val="9966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18" name="直線コネクタ 17"/>
            <p:cNvCxnSpPr>
              <a:stCxn id="16" idx="6"/>
            </p:cNvCxnSpPr>
            <p:nvPr/>
          </p:nvCxnSpPr>
          <p:spPr bwMode="auto">
            <a:xfrm flipV="1">
              <a:off x="2640366" y="3554678"/>
              <a:ext cx="1418590" cy="744774"/>
            </a:xfrm>
            <a:prstGeom prst="line">
              <a:avLst/>
            </a:prstGeom>
            <a:solidFill>
              <a:srgbClr val="FAFFC9">
                <a:alpha val="50000"/>
              </a:srgbClr>
            </a:solidFill>
            <a:ln w="63500" cap="flat" cmpd="sng" algn="ctr">
              <a:solidFill>
                <a:srgbClr val="9966FF"/>
              </a:solidFill>
              <a:prstDash val="solid"/>
              <a:round/>
              <a:headEnd type="none" w="med" len="med"/>
              <a:tailEnd type="none" w="med" len="med"/>
            </a:ln>
            <a:effectLst/>
          </p:spPr>
        </p:cxnSp>
      </p:grpSp>
      <p:sp>
        <p:nvSpPr>
          <p:cNvPr id="19" name="Rectangle 37"/>
          <p:cNvSpPr>
            <a:spLocks noChangeArrowheads="1"/>
          </p:cNvSpPr>
          <p:nvPr/>
        </p:nvSpPr>
        <p:spPr bwMode="auto">
          <a:xfrm>
            <a:off x="1043608" y="3717032"/>
            <a:ext cx="1394349" cy="523220"/>
          </a:xfrm>
          <a:prstGeom prst="rect">
            <a:avLst/>
          </a:prstGeom>
          <a:noFill/>
          <a:ln w="9525">
            <a:noFill/>
            <a:miter lim="800000"/>
            <a:headEnd/>
            <a:tailEnd/>
          </a:ln>
        </p:spPr>
        <p:txBody>
          <a:bodyPr wrap="square">
            <a:spAutoFit/>
          </a:bodyPr>
          <a:lstStyle/>
          <a:p>
            <a:pPr algn="l">
              <a:buNone/>
            </a:pPr>
            <a:r>
              <a:rPr lang="en-US" altLang="ja-JP" sz="1400" dirty="0" smtClean="0">
                <a:solidFill>
                  <a:srgbClr val="FFFFFF"/>
                </a:solidFill>
              </a:rPr>
              <a:t>1hr from </a:t>
            </a:r>
          </a:p>
          <a:p>
            <a:pPr algn="l">
              <a:buNone/>
            </a:pPr>
            <a:r>
              <a:rPr lang="en-US" altLang="ja-JP" sz="1400" dirty="0" smtClean="0">
                <a:solidFill>
                  <a:srgbClr val="FFFFFF"/>
                </a:solidFill>
              </a:rPr>
              <a:t>Toyama by car</a:t>
            </a:r>
          </a:p>
        </p:txBody>
      </p:sp>
      <p:sp>
        <p:nvSpPr>
          <p:cNvPr id="26" name="Rectangle 37"/>
          <p:cNvSpPr>
            <a:spLocks noChangeArrowheads="1"/>
          </p:cNvSpPr>
          <p:nvPr/>
        </p:nvSpPr>
        <p:spPr bwMode="auto">
          <a:xfrm>
            <a:off x="324547" y="6225772"/>
            <a:ext cx="1742287" cy="261610"/>
          </a:xfrm>
          <a:prstGeom prst="rect">
            <a:avLst/>
          </a:prstGeom>
          <a:noFill/>
          <a:ln w="9525">
            <a:noFill/>
            <a:miter lim="800000"/>
            <a:headEnd/>
            <a:tailEnd/>
          </a:ln>
        </p:spPr>
        <p:txBody>
          <a:bodyPr wrap="square">
            <a:spAutoFit/>
          </a:bodyPr>
          <a:lstStyle/>
          <a:p>
            <a:pPr algn="l">
              <a:buNone/>
            </a:pPr>
            <a:r>
              <a:rPr lang="en-US" altLang="ja-JP" sz="1100" dirty="0" smtClean="0">
                <a:solidFill>
                  <a:srgbClr val="FFFFFF"/>
                </a:solidFill>
              </a:rPr>
              <a:t>Map by Google</a:t>
            </a:r>
          </a:p>
        </p:txBody>
      </p:sp>
    </p:spTree>
    <p:extLst>
      <p:ext uri="{BB962C8B-B14F-4D97-AF65-F5344CB8AC3E}">
        <p14:creationId xmlns:p14="http://schemas.microsoft.com/office/powerpoint/2010/main" val="1551395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9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096" y="3139251"/>
            <a:ext cx="4441992" cy="324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タイトル 9"/>
          <p:cNvSpPr>
            <a:spLocks noGrp="1"/>
          </p:cNvSpPr>
          <p:nvPr>
            <p:ph type="title"/>
          </p:nvPr>
        </p:nvSpPr>
        <p:spPr/>
        <p:txBody>
          <a:bodyPr/>
          <a:lstStyle/>
          <a:p>
            <a:r>
              <a:rPr lang="en-US" altLang="ja-JP" dirty="0" smtClean="0"/>
              <a:t>Tunnel Excavation</a:t>
            </a:r>
            <a:endParaRPr kumimoji="1" lang="ja-JP" altLang="en-US" dirty="0"/>
          </a:p>
        </p:txBody>
      </p:sp>
      <p:sp>
        <p:nvSpPr>
          <p:cNvPr id="33" name="フッター プレースホルダー 32"/>
          <p:cNvSpPr>
            <a:spLocks noGrp="1"/>
          </p:cNvSpPr>
          <p:nvPr>
            <p:ph type="ftr" sz="quarter" idx="10"/>
          </p:nvPr>
        </p:nvSpPr>
        <p:spPr/>
        <p:txBody>
          <a:bodyPr/>
          <a:lstStyle/>
          <a:p>
            <a:pPr>
              <a:defRPr/>
            </a:pPr>
            <a:r>
              <a:rPr lang="nl-NL" altLang="ja-JP" smtClean="0"/>
              <a:t>Project Week (November 27, 2013, NAOJ)</a:t>
            </a:r>
            <a:endParaRPr lang="en-US" altLang="ja-JP" dirty="0"/>
          </a:p>
        </p:txBody>
      </p:sp>
      <p:pic>
        <p:nvPicPr>
          <p:cNvPr id="974850" name="Picture 2" descr="http://tokoku-archives.org/kagra/blog/wp-content/uploads/20121202_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3930292"/>
            <a:ext cx="3240360" cy="243027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974852" name="Picture 4" descr="http://tokoku-archives.org/kagra/blog/wp-content/uploads/20121202_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1358770"/>
            <a:ext cx="3240360" cy="243027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cxnSp>
        <p:nvCxnSpPr>
          <p:cNvPr id="17" name="直線矢印コネクタ 16"/>
          <p:cNvCxnSpPr>
            <a:endCxn id="4" idx="1"/>
          </p:cNvCxnSpPr>
          <p:nvPr/>
        </p:nvCxnSpPr>
        <p:spPr bwMode="auto">
          <a:xfrm flipH="1" flipV="1">
            <a:off x="4159372" y="5558075"/>
            <a:ext cx="1410934" cy="599150"/>
          </a:xfrm>
          <a:prstGeom prst="straightConnector1">
            <a:avLst/>
          </a:prstGeom>
          <a:solidFill>
            <a:srgbClr val="FAFFC9">
              <a:alpha val="50000"/>
            </a:srgbClr>
          </a:solidFill>
          <a:ln w="19050" cap="flat" cmpd="sng" algn="ctr">
            <a:solidFill>
              <a:srgbClr val="33CC33"/>
            </a:solidFill>
            <a:prstDash val="solid"/>
            <a:round/>
            <a:headEnd type="none" w="med" len="med"/>
            <a:tailEnd type="none"/>
          </a:ln>
          <a:effectLst/>
        </p:spPr>
      </p:cxnSp>
      <p:cxnSp>
        <p:nvCxnSpPr>
          <p:cNvPr id="21" name="直線矢印コネクタ 20"/>
          <p:cNvCxnSpPr>
            <a:endCxn id="25" idx="1"/>
          </p:cNvCxnSpPr>
          <p:nvPr/>
        </p:nvCxnSpPr>
        <p:spPr bwMode="auto">
          <a:xfrm flipH="1">
            <a:off x="4428658" y="3789040"/>
            <a:ext cx="852875" cy="1639105"/>
          </a:xfrm>
          <a:prstGeom prst="straightConnector1">
            <a:avLst/>
          </a:prstGeom>
          <a:solidFill>
            <a:srgbClr val="FAFFC9">
              <a:alpha val="50000"/>
            </a:srgbClr>
          </a:solidFill>
          <a:ln w="19050" cap="flat" cmpd="sng" algn="ctr">
            <a:solidFill>
              <a:srgbClr val="33CC33"/>
            </a:solidFill>
            <a:prstDash val="solid"/>
            <a:round/>
            <a:headEnd type="none" w="med" len="med"/>
            <a:tailEnd type="none"/>
          </a:ln>
          <a:effectLst/>
        </p:spPr>
      </p:cxnSp>
      <p:sp>
        <p:nvSpPr>
          <p:cNvPr id="4" name="右矢印 3"/>
          <p:cNvSpPr/>
          <p:nvPr/>
        </p:nvSpPr>
        <p:spPr bwMode="auto">
          <a:xfrm rot="13365979">
            <a:off x="3972065" y="5421727"/>
            <a:ext cx="216024" cy="126014"/>
          </a:xfrm>
          <a:prstGeom prst="rightArrow">
            <a:avLst/>
          </a:prstGeom>
          <a:solidFill>
            <a:srgbClr val="CCFFCC">
              <a:alpha val="30000"/>
            </a:srgbClr>
          </a:solidFill>
          <a:ln w="19050">
            <a:solidFill>
              <a:srgbClr val="33CC33"/>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110000"/>
              </a:lnSpc>
            </a:pPr>
            <a:endParaRPr kumimoji="1" lang="ja-JP" altLang="en-US" dirty="0">
              <a:solidFill>
                <a:srgbClr val="FFFFFF"/>
              </a:solidFill>
              <a:effectLst>
                <a:outerShdw blurRad="38100" dist="38100" dir="2700000" algn="tl">
                  <a:srgbClr val="000000">
                    <a:alpha val="43137"/>
                  </a:srgbClr>
                </a:outerShdw>
              </a:effectLst>
              <a:ea typeface="HGP創英角ｺﾞｼｯｸUB" pitchFamily="50" charset="-128"/>
            </a:endParaRPr>
          </a:p>
        </p:txBody>
      </p:sp>
      <p:sp>
        <p:nvSpPr>
          <p:cNvPr id="25" name="右矢印 24"/>
          <p:cNvSpPr/>
          <p:nvPr/>
        </p:nvSpPr>
        <p:spPr bwMode="auto">
          <a:xfrm rot="10800000">
            <a:off x="4212634" y="5365138"/>
            <a:ext cx="216024" cy="126014"/>
          </a:xfrm>
          <a:prstGeom prst="rightArrow">
            <a:avLst/>
          </a:prstGeom>
          <a:solidFill>
            <a:srgbClr val="CCFFCC">
              <a:alpha val="30000"/>
            </a:srgbClr>
          </a:solidFill>
          <a:ln w="19050">
            <a:solidFill>
              <a:srgbClr val="33CC33"/>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110000"/>
              </a:lnSpc>
            </a:pPr>
            <a:endParaRPr kumimoji="1" lang="ja-JP" altLang="en-US" dirty="0">
              <a:solidFill>
                <a:srgbClr val="FFFFFF"/>
              </a:solidFill>
              <a:effectLst>
                <a:outerShdw blurRad="38100" dist="38100" dir="2700000" algn="tl">
                  <a:srgbClr val="000000">
                    <a:alpha val="43137"/>
                  </a:srgbClr>
                </a:outerShdw>
              </a:effectLst>
              <a:ea typeface="HGP創英角ｺﾞｼｯｸUB" pitchFamily="50" charset="-128"/>
            </a:endParaRPr>
          </a:p>
        </p:txBody>
      </p:sp>
      <p:cxnSp>
        <p:nvCxnSpPr>
          <p:cNvPr id="30" name="直線矢印コネクタ 29"/>
          <p:cNvCxnSpPr/>
          <p:nvPr/>
        </p:nvCxnSpPr>
        <p:spPr bwMode="auto">
          <a:xfrm>
            <a:off x="2123728" y="4351027"/>
            <a:ext cx="648072" cy="1036057"/>
          </a:xfrm>
          <a:prstGeom prst="straightConnector1">
            <a:avLst/>
          </a:prstGeom>
          <a:solidFill>
            <a:srgbClr val="FAFFC9">
              <a:alpha val="50000"/>
            </a:srgbClr>
          </a:solidFill>
          <a:ln w="19050" cap="flat" cmpd="sng" algn="ctr">
            <a:solidFill>
              <a:srgbClr val="33CC33"/>
            </a:solidFill>
            <a:prstDash val="solid"/>
            <a:round/>
            <a:headEnd type="none" w="med" len="med"/>
            <a:tailEnd type="none"/>
          </a:ln>
          <a:effectLst/>
        </p:spPr>
      </p:cxnSp>
      <p:pic>
        <p:nvPicPr>
          <p:cNvPr id="974854" name="Picture 6" descr="https://photos-6.dropbox.com/t/0/AAA6_DPDWQYXsV_3oB7HYqM6__qjm_2HcRJOeR6LfLCRsQ/10/7074816/jpeg/32x32/2/1355400000/0/2/P1010496.jpg/WmsR33r6VJaTzvcCrtctVxg1Wub3nJwVhAYflmh2gcc?size=1024x76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579" y="3028868"/>
            <a:ext cx="2795787" cy="209684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Rectangle 3"/>
          <p:cNvSpPr txBox="1">
            <a:spLocks noChangeArrowheads="1"/>
          </p:cNvSpPr>
          <p:nvPr/>
        </p:nvSpPr>
        <p:spPr>
          <a:xfrm>
            <a:off x="481211" y="3080807"/>
            <a:ext cx="2618261" cy="420201"/>
          </a:xfrm>
          <a:prstGeom prst="rect">
            <a:avLst/>
          </a:prstGeom>
        </p:spPr>
        <p:txBody>
          <a:bodyPr/>
          <a:lstStyle/>
          <a:p>
            <a:pPr lvl="0" algn="l" eaLnBrk="0" hangingPunct="0">
              <a:lnSpc>
                <a:spcPct val="90000"/>
              </a:lnSpc>
              <a:buSzPct val="70000"/>
              <a:buNone/>
              <a:defRPr/>
            </a:pPr>
            <a:r>
              <a:rPr lang="en-US" altLang="ja-JP" sz="1800" kern="0" dirty="0" smtClean="0">
                <a:solidFill>
                  <a:srgbClr val="CCFFCC"/>
                </a:solidFill>
                <a:effectLst>
                  <a:outerShdw blurRad="38100" dist="38100" dir="2700000" algn="tl">
                    <a:srgbClr val="000000">
                      <a:alpha val="43137"/>
                    </a:srgbClr>
                  </a:outerShdw>
                </a:effectLst>
              </a:rPr>
              <a:t>Y arm tunnel</a:t>
            </a:r>
          </a:p>
          <a:p>
            <a:pPr lvl="0" algn="l" eaLnBrk="0" hangingPunct="0">
              <a:lnSpc>
                <a:spcPct val="90000"/>
              </a:lnSpc>
              <a:buSzPct val="70000"/>
              <a:buNone/>
              <a:defRPr/>
            </a:pPr>
            <a:endParaRPr lang="en-US" altLang="ja-JP" sz="1800" kern="0" dirty="0" smtClean="0">
              <a:solidFill>
                <a:srgbClr val="CCFFCC"/>
              </a:solidFill>
              <a:effectLst>
                <a:outerShdw blurRad="38100" dist="38100" dir="2700000" algn="tl">
                  <a:srgbClr val="000000">
                    <a:alpha val="43137"/>
                  </a:srgbClr>
                </a:outerShdw>
              </a:effectLst>
            </a:endParaRPr>
          </a:p>
          <a:p>
            <a:pPr marR="0" lvl="0" algn="l" defTabSz="914400" rtl="0" eaLnBrk="0" fontAlgn="base" latinLnBrk="0" hangingPunct="0">
              <a:lnSpc>
                <a:spcPct val="90000"/>
              </a:lnSpc>
              <a:spcBef>
                <a:spcPct val="0"/>
              </a:spcBef>
              <a:spcAft>
                <a:spcPct val="0"/>
              </a:spcAft>
              <a:buClrTx/>
              <a:buSzPct val="70000"/>
              <a:buNone/>
              <a:tabLst/>
              <a:defRPr/>
            </a:pPr>
            <a:endParaRPr kumimoji="1" lang="en-US" altLang="ja-JP" sz="1800" i="0" u="none" strike="noStrike" kern="0" cap="none" spc="0" normalizeH="0" baseline="0" noProof="0" dirty="0" smtClean="0">
              <a:ln>
                <a:noFill/>
              </a:ln>
              <a:solidFill>
                <a:srgbClr val="CCFFCC"/>
              </a:solidFill>
              <a:effectLst>
                <a:outerShdw blurRad="38100" dist="38100" dir="2700000" algn="tl">
                  <a:srgbClr val="000000">
                    <a:alpha val="43137"/>
                  </a:srgbClr>
                </a:outerShdw>
              </a:effectLst>
              <a:uLnTx/>
              <a:uFillTx/>
              <a:ea typeface="+mn-ea"/>
            </a:endParaRPr>
          </a:p>
        </p:txBody>
      </p:sp>
      <p:sp>
        <p:nvSpPr>
          <p:cNvPr id="19" name="Rectangle 3"/>
          <p:cNvSpPr txBox="1">
            <a:spLocks noChangeArrowheads="1"/>
          </p:cNvSpPr>
          <p:nvPr/>
        </p:nvSpPr>
        <p:spPr>
          <a:xfrm>
            <a:off x="5004048" y="1332292"/>
            <a:ext cx="1656184" cy="368516"/>
          </a:xfrm>
          <a:prstGeom prst="rect">
            <a:avLst/>
          </a:prstGeom>
        </p:spPr>
        <p:txBody>
          <a:bodyPr/>
          <a:lstStyle/>
          <a:p>
            <a:pPr lvl="0" algn="l" eaLnBrk="0" hangingPunct="0">
              <a:lnSpc>
                <a:spcPct val="90000"/>
              </a:lnSpc>
              <a:buSzPct val="70000"/>
              <a:buNone/>
              <a:defRPr/>
            </a:pPr>
            <a:r>
              <a:rPr lang="en-US" altLang="ja-JP" sz="1800" kern="0" dirty="0" smtClean="0">
                <a:solidFill>
                  <a:srgbClr val="CCFFCC"/>
                </a:solidFill>
              </a:rPr>
              <a:t>Center Room</a:t>
            </a:r>
          </a:p>
        </p:txBody>
      </p:sp>
      <p:sp>
        <p:nvSpPr>
          <p:cNvPr id="20" name="Rectangle 3"/>
          <p:cNvSpPr txBox="1">
            <a:spLocks noChangeArrowheads="1"/>
          </p:cNvSpPr>
          <p:nvPr/>
        </p:nvSpPr>
        <p:spPr>
          <a:xfrm>
            <a:off x="5508104" y="3933056"/>
            <a:ext cx="1656184" cy="368516"/>
          </a:xfrm>
          <a:prstGeom prst="rect">
            <a:avLst/>
          </a:prstGeom>
        </p:spPr>
        <p:txBody>
          <a:bodyPr/>
          <a:lstStyle/>
          <a:p>
            <a:pPr lvl="0" algn="l" eaLnBrk="0" hangingPunct="0">
              <a:lnSpc>
                <a:spcPct val="90000"/>
              </a:lnSpc>
              <a:buSzPct val="70000"/>
              <a:buNone/>
              <a:defRPr/>
            </a:pPr>
            <a:r>
              <a:rPr lang="en-US" altLang="ja-JP" sz="1800" kern="0" dirty="0" smtClean="0">
                <a:solidFill>
                  <a:srgbClr val="CCFFCC"/>
                </a:solidFill>
              </a:rPr>
              <a:t>BS position</a:t>
            </a:r>
          </a:p>
        </p:txBody>
      </p:sp>
      <p:sp>
        <p:nvSpPr>
          <p:cNvPr id="24" name="コンテンツ プレースホルダー 2"/>
          <p:cNvSpPr txBox="1">
            <a:spLocks/>
          </p:cNvSpPr>
          <p:nvPr/>
        </p:nvSpPr>
        <p:spPr>
          <a:xfrm>
            <a:off x="251520" y="941861"/>
            <a:ext cx="4896544" cy="191107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ts val="0"/>
              </a:spcBef>
              <a:spcAft>
                <a:spcPts val="0"/>
              </a:spcAft>
              <a:buClrTx/>
              <a:buSzTx/>
              <a:buNone/>
              <a:tabLst/>
              <a:defRPr/>
            </a:pPr>
            <a:r>
              <a:rPr kumimoji="1" lang="ja-JP" altLang="en-US" sz="2000" b="0" i="0" u="none" strike="noStrike" kern="1200" cap="none" spc="0" normalizeH="0" noProof="0" dirty="0" smtClean="0">
                <a:ln>
                  <a:noFill/>
                </a:ln>
                <a:solidFill>
                  <a:srgbClr val="FFFFFF"/>
                </a:solidFill>
                <a:effectLst/>
                <a:uLnTx/>
                <a:uFillTx/>
                <a:latin typeface="Tahoma" panose="020B0604030504040204" pitchFamily="34" charset="0"/>
                <a:ea typeface="HGP創英角ｺﾞｼｯｸUB" panose="020B0900000000000000" pitchFamily="50" charset="-128"/>
              </a:rPr>
              <a:t>・</a:t>
            </a:r>
            <a:r>
              <a:rPr kumimoji="1" lang="en-US" altLang="ja-JP" sz="2000" b="0" i="0" u="none" strike="noStrike" kern="1200" cap="none" spc="0" normalizeH="0" noProof="0" dirty="0" smtClean="0">
                <a:ln>
                  <a:noFill/>
                </a:ln>
                <a:solidFill>
                  <a:srgbClr val="FFFFFF"/>
                </a:solidFill>
                <a:effectLst/>
                <a:uLnTx/>
                <a:uFillTx/>
                <a:latin typeface="Tahoma" panose="020B0604030504040204" pitchFamily="34" charset="0"/>
                <a:ea typeface="HGP創英角ｺﾞｼｯｸUB" panose="020B0900000000000000" pitchFamily="50" charset="-128"/>
              </a:rPr>
              <a:t>Excavation of Y arm to be completed by </a:t>
            </a:r>
          </a:p>
          <a:p>
            <a:pPr marL="0" marR="0" lvl="0" indent="0" algn="l" defTabSz="457200" rtl="0" eaLnBrk="1" fontAlgn="auto" latinLnBrk="0" hangingPunct="1">
              <a:lnSpc>
                <a:spcPct val="120000"/>
              </a:lnSpc>
              <a:spcBef>
                <a:spcPts val="0"/>
              </a:spcBef>
              <a:spcAft>
                <a:spcPts val="0"/>
              </a:spcAft>
              <a:buClrTx/>
              <a:buSzTx/>
              <a:buNone/>
              <a:tabLst/>
              <a:defRPr/>
            </a:pPr>
            <a:r>
              <a:rPr lang="ja-JP" altLang="en-US" sz="2000" dirty="0">
                <a:solidFill>
                  <a:srgbClr val="FFFFFF"/>
                </a:solidFill>
                <a:latin typeface="Tahoma" panose="020B0604030504040204" pitchFamily="34" charset="0"/>
                <a:ea typeface="HGP創英角ｺﾞｼｯｸUB" panose="020B0900000000000000" pitchFamily="50" charset="-128"/>
              </a:rPr>
              <a:t>　</a:t>
            </a:r>
            <a:r>
              <a:rPr kumimoji="1" lang="en-US" altLang="ja-JP" sz="2000" b="0" i="0" u="none" strike="noStrike" kern="1200" cap="none" spc="0" normalizeH="0" noProof="0" dirty="0" smtClean="0">
                <a:ln>
                  <a:noFill/>
                </a:ln>
                <a:solidFill>
                  <a:srgbClr val="FFFFFF"/>
                </a:solidFill>
                <a:effectLst/>
                <a:uLnTx/>
                <a:uFillTx/>
                <a:latin typeface="Tahoma" panose="020B0604030504040204" pitchFamily="34" charset="0"/>
                <a:ea typeface="HGP創英角ｺﾞｼｯｸUB" panose="020B0900000000000000" pitchFamily="50" charset="-128"/>
              </a:rPr>
              <a:t>the end of November.</a:t>
            </a:r>
          </a:p>
          <a:p>
            <a:pPr marL="0" marR="0" lvl="0" indent="0" algn="l" defTabSz="457200" rtl="0" eaLnBrk="1" fontAlgn="auto" latinLnBrk="0" hangingPunct="1">
              <a:lnSpc>
                <a:spcPct val="120000"/>
              </a:lnSpc>
              <a:spcBef>
                <a:spcPts val="0"/>
              </a:spcBef>
              <a:spcAft>
                <a:spcPts val="0"/>
              </a:spcAft>
              <a:buClrTx/>
              <a:buSzTx/>
              <a:buNone/>
              <a:tabLst/>
              <a:defRPr/>
            </a:pPr>
            <a:r>
              <a:rPr lang="ja-JP" altLang="en-US" sz="2000" dirty="0">
                <a:solidFill>
                  <a:srgbClr val="FFFFFF"/>
                </a:solidFill>
                <a:latin typeface="Tahoma" panose="020B0604030504040204" pitchFamily="34" charset="0"/>
                <a:ea typeface="HGP創英角ｺﾞｼｯｸUB" panose="020B0900000000000000" pitchFamily="50" charset="-128"/>
              </a:rPr>
              <a:t>・</a:t>
            </a:r>
            <a:r>
              <a:rPr kumimoji="1" lang="en-US" altLang="ja-JP" sz="2000" b="0" i="0" u="none" strike="noStrike" kern="1200" cap="none" spc="0" normalizeH="0" noProof="0" dirty="0" smtClean="0">
                <a:ln>
                  <a:noFill/>
                </a:ln>
                <a:solidFill>
                  <a:srgbClr val="FFFFFF"/>
                </a:solidFill>
                <a:effectLst/>
                <a:uLnTx/>
                <a:uFillTx/>
                <a:latin typeface="Tahoma" panose="020B0604030504040204" pitchFamily="34" charset="0"/>
                <a:ea typeface="HGP創英角ｺﾞｼｯｸUB" panose="020B0900000000000000" pitchFamily="50" charset="-128"/>
              </a:rPr>
              <a:t>As of November 20, remaining lengths </a:t>
            </a:r>
          </a:p>
          <a:p>
            <a:pPr marL="0" lvl="0" indent="0" fontAlgn="auto">
              <a:lnSpc>
                <a:spcPct val="120000"/>
              </a:lnSpc>
              <a:spcBef>
                <a:spcPts val="0"/>
              </a:spcBef>
              <a:spcAft>
                <a:spcPts val="0"/>
              </a:spcAft>
              <a:buNone/>
            </a:pPr>
            <a:r>
              <a:rPr lang="en-US" altLang="ja-JP" sz="2000" dirty="0">
                <a:solidFill>
                  <a:srgbClr val="FFFFFF"/>
                </a:solidFill>
                <a:latin typeface="Tahoma" panose="020B0604030504040204" pitchFamily="34" charset="0"/>
                <a:ea typeface="HGP創英角ｺﾞｼｯｸUB" panose="020B0900000000000000" pitchFamily="50" charset="-128"/>
              </a:rPr>
              <a:t> </a:t>
            </a:r>
            <a:r>
              <a:rPr lang="en-US" altLang="ja-JP" sz="2000" dirty="0" smtClean="0">
                <a:solidFill>
                  <a:srgbClr val="FFFFFF"/>
                </a:solidFill>
                <a:latin typeface="Tahoma" panose="020B0604030504040204" pitchFamily="34" charset="0"/>
                <a:ea typeface="HGP創英角ｺﾞｼｯｸUB" panose="020B0900000000000000" pitchFamily="50" charset="-128"/>
              </a:rPr>
              <a:t>  are</a:t>
            </a:r>
            <a:r>
              <a:rPr kumimoji="1" lang="en-US" altLang="ja-JP" sz="2000" b="0" i="0" u="none" strike="noStrike" kern="1200" cap="none" spc="0" normalizeH="0" noProof="0" dirty="0" smtClean="0">
                <a:ln>
                  <a:noFill/>
                </a:ln>
                <a:solidFill>
                  <a:srgbClr val="FFFFFF"/>
                </a:solidFill>
                <a:effectLst/>
                <a:uLnTx/>
                <a:uFillTx/>
                <a:latin typeface="Tahoma" panose="020B0604030504040204" pitchFamily="34" charset="0"/>
                <a:ea typeface="HGP創英角ｺﾞｼｯｸUB" panose="020B0900000000000000" pitchFamily="50" charset="-128"/>
              </a:rPr>
              <a:t> 63m</a:t>
            </a:r>
            <a:r>
              <a:rPr lang="ja-JP" altLang="en-US" sz="2000" dirty="0">
                <a:solidFill>
                  <a:srgbClr val="FFFFFF"/>
                </a:solidFill>
                <a:latin typeface="Tahoma" panose="020B0604030504040204" pitchFamily="34" charset="0"/>
                <a:ea typeface="HGP創英角ｺﾞｼｯｸUB" panose="020B0900000000000000" pitchFamily="50" charset="-128"/>
              </a:rPr>
              <a:t> </a:t>
            </a:r>
            <a:r>
              <a:rPr kumimoji="1" lang="en-US" altLang="ja-JP" sz="2000" b="0" i="0" u="none" strike="noStrike" kern="1200" cap="none" spc="0" normalizeH="0" noProof="0" dirty="0" smtClean="0">
                <a:ln>
                  <a:noFill/>
                </a:ln>
                <a:solidFill>
                  <a:srgbClr val="FFFFFF"/>
                </a:solidFill>
                <a:effectLst/>
                <a:uLnTx/>
                <a:uFillTx/>
                <a:latin typeface="Tahoma" panose="020B0604030504040204" pitchFamily="34" charset="0"/>
                <a:ea typeface="HGP創英角ｺﾞｼｯｸUB" panose="020B0900000000000000" pitchFamily="50" charset="-128"/>
              </a:rPr>
              <a:t>(Y-arm) </a:t>
            </a:r>
            <a:r>
              <a:rPr lang="en-US" altLang="ja-JP" sz="2000" dirty="0">
                <a:solidFill>
                  <a:srgbClr val="FFFFFF"/>
                </a:solidFill>
                <a:latin typeface="Tahoma" panose="020B0604030504040204" pitchFamily="34" charset="0"/>
                <a:ea typeface="HGP創英角ｺﾞｼｯｸUB" panose="020B0900000000000000" pitchFamily="50" charset="-128"/>
              </a:rPr>
              <a:t>and </a:t>
            </a:r>
            <a:r>
              <a:rPr lang="en-US" altLang="ja-JP" sz="2000" dirty="0" smtClean="0">
                <a:solidFill>
                  <a:srgbClr val="FFFFFF"/>
                </a:solidFill>
                <a:latin typeface="Tahoma" panose="020B0604030504040204" pitchFamily="34" charset="0"/>
                <a:ea typeface="HGP創英角ｺﾞｼｯｸUB" panose="020B0900000000000000" pitchFamily="50" charset="-128"/>
              </a:rPr>
              <a:t>627m (</a:t>
            </a:r>
            <a:r>
              <a:rPr kumimoji="1" lang="en-US" altLang="ja-JP" sz="2000" b="0" i="0" u="none" strike="noStrike" kern="1200" cap="none" spc="0" normalizeH="0" noProof="0" dirty="0" smtClean="0">
                <a:ln>
                  <a:noFill/>
                </a:ln>
                <a:solidFill>
                  <a:srgbClr val="FFFFFF"/>
                </a:solidFill>
                <a:effectLst/>
                <a:uLnTx/>
                <a:uFillTx/>
                <a:latin typeface="Tahoma" panose="020B0604030504040204" pitchFamily="34" charset="0"/>
                <a:ea typeface="HGP創英角ｺﾞｼｯｸUB" panose="020B0900000000000000" pitchFamily="50" charset="-128"/>
              </a:rPr>
              <a:t>X arm).</a:t>
            </a:r>
          </a:p>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1" lang="en-US" altLang="ja-JP" sz="2000" b="0" i="0" u="none" strike="noStrike" kern="1200" cap="none" spc="0" normalizeH="0" noProof="0" dirty="0" smtClean="0">
                <a:ln>
                  <a:noFill/>
                </a:ln>
                <a:solidFill>
                  <a:srgbClr val="FFFFFF"/>
                </a:solidFill>
                <a:effectLst/>
                <a:uLnTx/>
                <a:uFillTx/>
                <a:latin typeface="Tahoma" panose="020B0604030504040204" pitchFamily="34" charset="0"/>
                <a:ea typeface="HGP創英角ｺﾞｼｯｸUB" panose="020B0900000000000000" pitchFamily="50" charset="-128"/>
              </a:rPr>
              <a:t>  </a:t>
            </a:r>
          </a:p>
          <a:p>
            <a:pPr marL="0" marR="0" lvl="0" indent="0" algn="l" defTabSz="457200" rtl="0" eaLnBrk="1" fontAlgn="auto" latinLnBrk="0" hangingPunct="1">
              <a:lnSpc>
                <a:spcPct val="120000"/>
              </a:lnSpc>
              <a:spcBef>
                <a:spcPts val="0"/>
              </a:spcBef>
              <a:spcAft>
                <a:spcPts val="0"/>
              </a:spcAft>
              <a:buClrTx/>
              <a:buSzTx/>
              <a:buFont typeface="Arial"/>
              <a:buNone/>
              <a:tabLst/>
              <a:defRPr/>
            </a:pPr>
            <a:endParaRPr kumimoji="1" lang="ja-JP" altLang="en-US" sz="2000" b="0" i="0" u="none" strike="noStrike" kern="1200" cap="none" spc="0" normalizeH="0" noProof="0" dirty="0">
              <a:ln>
                <a:noFill/>
              </a:ln>
              <a:solidFill>
                <a:srgbClr val="FFFFFF"/>
              </a:solidFill>
              <a:effectLst/>
              <a:uLnTx/>
              <a:uFillTx/>
              <a:latin typeface="Tahoma" panose="020B0604030504040204" pitchFamily="34" charset="0"/>
              <a:ea typeface="HGP創英角ｺﾞｼｯｸUB" panose="020B0900000000000000" pitchFamily="50" charset="-128"/>
            </a:endParaRPr>
          </a:p>
        </p:txBody>
      </p:sp>
      <p:sp>
        <p:nvSpPr>
          <p:cNvPr id="6" name="右矢印 5"/>
          <p:cNvSpPr/>
          <p:nvPr/>
        </p:nvSpPr>
        <p:spPr bwMode="auto">
          <a:xfrm>
            <a:off x="540504" y="2498018"/>
            <a:ext cx="238528" cy="235177"/>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26" name="コンテンツ プレースホルダー 2"/>
          <p:cNvSpPr txBox="1">
            <a:spLocks/>
          </p:cNvSpPr>
          <p:nvPr/>
        </p:nvSpPr>
        <p:spPr>
          <a:xfrm>
            <a:off x="755576" y="2414653"/>
            <a:ext cx="4330286" cy="45104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ts val="0"/>
              </a:spcBef>
              <a:spcAft>
                <a:spcPts val="0"/>
              </a:spcAft>
              <a:buClrTx/>
              <a:buSzTx/>
              <a:buNone/>
              <a:tabLst/>
              <a:defRPr/>
            </a:pPr>
            <a:r>
              <a:rPr lang="en-US" altLang="ja-JP" sz="2000" dirty="0">
                <a:solidFill>
                  <a:srgbClr val="99FF99"/>
                </a:solidFill>
                <a:latin typeface="Tahoma" panose="020B0604030504040204" pitchFamily="34" charset="0"/>
                <a:ea typeface="HGP創英角ｺﾞｼｯｸUB" panose="020B0900000000000000" pitchFamily="50" charset="-128"/>
              </a:rPr>
              <a:t>W</a:t>
            </a:r>
            <a:r>
              <a:rPr lang="en-US" altLang="ja-JP" sz="2000" dirty="0" smtClean="0">
                <a:solidFill>
                  <a:srgbClr val="99FF99"/>
                </a:solidFill>
                <a:latin typeface="Tahoma" panose="020B0604030504040204" pitchFamily="34" charset="0"/>
                <a:ea typeface="HGP創英角ｺﾞｼｯｸUB" panose="020B0900000000000000" pitchFamily="50" charset="-128"/>
              </a:rPr>
              <a:t>ill be finished by the next March.</a:t>
            </a:r>
            <a:endParaRPr kumimoji="1" lang="en-US" altLang="ja-JP" sz="2000" b="0" i="0" u="none" strike="noStrike" kern="1200" cap="none" spc="0" normalizeH="0" noProof="0" dirty="0" smtClean="0">
              <a:ln>
                <a:noFill/>
              </a:ln>
              <a:solidFill>
                <a:srgbClr val="99FF99"/>
              </a:solidFill>
              <a:effectLst/>
              <a:uLnTx/>
              <a:uFillTx/>
              <a:latin typeface="Tahoma" panose="020B0604030504040204" pitchFamily="34" charset="0"/>
              <a:ea typeface="HGP創英角ｺﾞｼｯｸUB" panose="020B0900000000000000" pitchFamily="50" charset="-128"/>
            </a:endParaRPr>
          </a:p>
          <a:p>
            <a:pPr marL="0" marR="0" lvl="0" indent="0" algn="l" defTabSz="457200" rtl="0" eaLnBrk="1" fontAlgn="auto" latinLnBrk="0" hangingPunct="1">
              <a:lnSpc>
                <a:spcPct val="120000"/>
              </a:lnSpc>
              <a:spcBef>
                <a:spcPts val="0"/>
              </a:spcBef>
              <a:spcAft>
                <a:spcPts val="0"/>
              </a:spcAft>
              <a:buClrTx/>
              <a:buSzTx/>
              <a:buFont typeface="Arial"/>
              <a:buNone/>
              <a:tabLst/>
              <a:defRPr/>
            </a:pPr>
            <a:endParaRPr kumimoji="1" lang="ja-JP" altLang="en-US" sz="2000" b="0" i="0" u="none" strike="noStrike" kern="1200" cap="none" spc="0" normalizeH="0" noProof="0" dirty="0">
              <a:ln>
                <a:noFill/>
              </a:ln>
              <a:solidFill>
                <a:srgbClr val="99FF99"/>
              </a:solidFill>
              <a:effectLst/>
              <a:uLnTx/>
              <a:uFillTx/>
              <a:latin typeface="Tahoma" panose="020B0604030504040204" pitchFamily="34" charset="0"/>
              <a:ea typeface="HGP創英角ｺﾞｼｯｸUB" panose="020B0900000000000000" pitchFamily="50" charset="-128"/>
            </a:endParaRPr>
          </a:p>
        </p:txBody>
      </p:sp>
    </p:spTree>
    <p:extLst>
      <p:ext uri="{BB962C8B-B14F-4D97-AF65-F5344CB8AC3E}">
        <p14:creationId xmlns:p14="http://schemas.microsoft.com/office/powerpoint/2010/main" val="974099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bwMode="auto">
          <a:xfrm>
            <a:off x="107504" y="1061888"/>
            <a:ext cx="8964488" cy="5175424"/>
          </a:xfrm>
          <a:prstGeom prst="roundRect">
            <a:avLst>
              <a:gd name="adj" fmla="val 1539"/>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 name="タイトル 3"/>
          <p:cNvSpPr>
            <a:spLocks noGrp="1"/>
          </p:cNvSpPr>
          <p:nvPr>
            <p:ph type="title"/>
          </p:nvPr>
        </p:nvSpPr>
        <p:spPr/>
        <p:txBody>
          <a:bodyPr/>
          <a:lstStyle/>
          <a:p>
            <a:r>
              <a:rPr lang="en-US" altLang="ja-JP" dirty="0" smtClean="0"/>
              <a:t>Facility : Safety </a:t>
            </a:r>
            <a:r>
              <a:rPr lang="en-US" altLang="ja-JP" dirty="0"/>
              <a:t>Management of KAGRA</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pic>
        <p:nvPicPr>
          <p:cNvPr id="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394" y="1197100"/>
            <a:ext cx="6991350" cy="499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正方形/長方形 7"/>
          <p:cNvSpPr>
            <a:spLocks noChangeArrowheads="1"/>
          </p:cNvSpPr>
          <p:nvPr/>
        </p:nvSpPr>
        <p:spPr bwMode="auto">
          <a:xfrm>
            <a:off x="3441256" y="4870575"/>
            <a:ext cx="130035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457200" fontAlgn="auto">
              <a:spcBef>
                <a:spcPts val="0"/>
              </a:spcBef>
              <a:spcAft>
                <a:spcPts val="0"/>
              </a:spcAft>
              <a:buFontTx/>
              <a:buNone/>
            </a:pPr>
            <a:r>
              <a:rPr lang="en-US" altLang="ja-JP" sz="1800" b="1" dirty="0">
                <a:solidFill>
                  <a:prstClr val="black"/>
                </a:solidFill>
              </a:rPr>
              <a:t>Y End</a:t>
            </a:r>
          </a:p>
          <a:p>
            <a:pPr algn="l" defTabSz="457200" fontAlgn="auto">
              <a:spcBef>
                <a:spcPts val="0"/>
              </a:spcBef>
              <a:spcAft>
                <a:spcPts val="0"/>
              </a:spcAft>
              <a:buFontTx/>
              <a:buNone/>
            </a:pPr>
            <a:r>
              <a:rPr lang="en-US" altLang="ja-JP" sz="1800" b="1" dirty="0">
                <a:solidFill>
                  <a:prstClr val="black"/>
                </a:solidFill>
              </a:rPr>
              <a:t>(Mozumi)</a:t>
            </a:r>
            <a:endParaRPr lang="ja-JP" altLang="en-US" sz="1800" dirty="0">
              <a:solidFill>
                <a:prstClr val="black"/>
              </a:solidFill>
            </a:endParaRPr>
          </a:p>
        </p:txBody>
      </p:sp>
      <p:sp>
        <p:nvSpPr>
          <p:cNvPr id="30" name="正方形/長方形 10"/>
          <p:cNvSpPr>
            <a:spLocks noChangeArrowheads="1"/>
          </p:cNvSpPr>
          <p:nvPr/>
        </p:nvSpPr>
        <p:spPr bwMode="auto">
          <a:xfrm>
            <a:off x="6249544" y="5054725"/>
            <a:ext cx="115288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457200" fontAlgn="auto">
              <a:spcBef>
                <a:spcPts val="0"/>
              </a:spcBef>
              <a:spcAft>
                <a:spcPts val="0"/>
              </a:spcAft>
              <a:buFontTx/>
              <a:buNone/>
            </a:pPr>
            <a:r>
              <a:rPr lang="en-US" altLang="ja-JP" sz="1800" b="1" dirty="0">
                <a:solidFill>
                  <a:prstClr val="black"/>
                </a:solidFill>
              </a:rPr>
              <a:t>Corner</a:t>
            </a:r>
          </a:p>
          <a:p>
            <a:pPr algn="l" defTabSz="457200" fontAlgn="auto">
              <a:spcBef>
                <a:spcPts val="0"/>
              </a:spcBef>
              <a:spcAft>
                <a:spcPts val="0"/>
              </a:spcAft>
              <a:buFontTx/>
              <a:buNone/>
            </a:pPr>
            <a:r>
              <a:rPr lang="en-US" altLang="ja-JP" sz="1800" b="1" dirty="0">
                <a:solidFill>
                  <a:prstClr val="black"/>
                </a:solidFill>
              </a:rPr>
              <a:t>(Atotsu)</a:t>
            </a:r>
            <a:endParaRPr lang="ja-JP" altLang="en-US" sz="1800" dirty="0">
              <a:solidFill>
                <a:prstClr val="black"/>
              </a:solidFill>
            </a:endParaRPr>
          </a:p>
        </p:txBody>
      </p:sp>
      <p:sp>
        <p:nvSpPr>
          <p:cNvPr id="31" name="正方形/長方形 11"/>
          <p:cNvSpPr>
            <a:spLocks noChangeArrowheads="1"/>
          </p:cNvSpPr>
          <p:nvPr/>
        </p:nvSpPr>
        <p:spPr bwMode="auto">
          <a:xfrm>
            <a:off x="7075044" y="1557462"/>
            <a:ext cx="15103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457200" fontAlgn="auto">
              <a:spcBef>
                <a:spcPts val="0"/>
              </a:spcBef>
              <a:spcAft>
                <a:spcPts val="0"/>
              </a:spcAft>
              <a:buFontTx/>
              <a:buNone/>
            </a:pPr>
            <a:r>
              <a:rPr lang="en-US" altLang="ja-JP" sz="1800" b="1" dirty="0">
                <a:solidFill>
                  <a:prstClr val="black"/>
                </a:solidFill>
              </a:rPr>
              <a:t>X End</a:t>
            </a:r>
          </a:p>
          <a:p>
            <a:pPr algn="l" defTabSz="457200" fontAlgn="auto">
              <a:spcBef>
                <a:spcPts val="0"/>
              </a:spcBef>
              <a:spcAft>
                <a:spcPts val="0"/>
              </a:spcAft>
              <a:buFontTx/>
              <a:buNone/>
            </a:pPr>
            <a:r>
              <a:rPr lang="en-US" altLang="ja-JP" sz="1800" b="1" dirty="0">
                <a:solidFill>
                  <a:prstClr val="black"/>
                </a:solidFill>
              </a:rPr>
              <a:t>(Sakonishi)</a:t>
            </a:r>
            <a:endParaRPr lang="ja-JP" altLang="en-US" sz="1800" dirty="0">
              <a:solidFill>
                <a:prstClr val="black"/>
              </a:solidFill>
            </a:endParaRPr>
          </a:p>
        </p:txBody>
      </p:sp>
      <p:sp>
        <p:nvSpPr>
          <p:cNvPr id="32" name="正方形/長方形 16"/>
          <p:cNvSpPr>
            <a:spLocks noChangeArrowheads="1"/>
          </p:cNvSpPr>
          <p:nvPr/>
        </p:nvSpPr>
        <p:spPr bwMode="auto">
          <a:xfrm>
            <a:off x="213869" y="5062662"/>
            <a:ext cx="1091966"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457200" fontAlgn="auto">
              <a:spcBef>
                <a:spcPts val="0"/>
              </a:spcBef>
              <a:spcAft>
                <a:spcPts val="0"/>
              </a:spcAft>
              <a:buFontTx/>
              <a:buNone/>
            </a:pPr>
            <a:r>
              <a:rPr lang="en-US" altLang="ja-JP" sz="1800" b="1" dirty="0">
                <a:solidFill>
                  <a:prstClr val="black"/>
                </a:solidFill>
              </a:rPr>
              <a:t>Mozumi</a:t>
            </a:r>
          </a:p>
          <a:p>
            <a:pPr algn="l" defTabSz="457200" fontAlgn="auto">
              <a:spcBef>
                <a:spcPts val="0"/>
              </a:spcBef>
              <a:spcAft>
                <a:spcPts val="0"/>
              </a:spcAft>
              <a:buFontTx/>
              <a:buNone/>
            </a:pPr>
            <a:r>
              <a:rPr lang="en-US" altLang="ja-JP" sz="1800" b="1" dirty="0">
                <a:solidFill>
                  <a:prstClr val="black"/>
                </a:solidFill>
              </a:rPr>
              <a:t>Access</a:t>
            </a:r>
          </a:p>
          <a:p>
            <a:pPr algn="l" defTabSz="457200" fontAlgn="auto">
              <a:spcBef>
                <a:spcPts val="0"/>
              </a:spcBef>
              <a:spcAft>
                <a:spcPts val="0"/>
              </a:spcAft>
              <a:buFontTx/>
              <a:buNone/>
            </a:pPr>
            <a:r>
              <a:rPr lang="en-US" altLang="ja-JP" sz="1800" b="1" dirty="0">
                <a:solidFill>
                  <a:prstClr val="black"/>
                </a:solidFill>
              </a:rPr>
              <a:t>Tunnel</a:t>
            </a:r>
            <a:endParaRPr lang="ja-JP" altLang="en-US" sz="1800" dirty="0">
              <a:solidFill>
                <a:prstClr val="black"/>
              </a:solidFill>
            </a:endParaRPr>
          </a:p>
        </p:txBody>
      </p:sp>
      <p:sp>
        <p:nvSpPr>
          <p:cNvPr id="33" name="正方形/長方形 19"/>
          <p:cNvSpPr>
            <a:spLocks noChangeArrowheads="1"/>
          </p:cNvSpPr>
          <p:nvPr/>
        </p:nvSpPr>
        <p:spPr bwMode="auto">
          <a:xfrm>
            <a:off x="7735444" y="4879044"/>
            <a:ext cx="97494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457200" fontAlgn="auto">
              <a:spcBef>
                <a:spcPts val="0"/>
              </a:spcBef>
              <a:spcAft>
                <a:spcPts val="0"/>
              </a:spcAft>
              <a:buFontTx/>
              <a:buNone/>
            </a:pPr>
            <a:r>
              <a:rPr lang="en-US" altLang="ja-JP" sz="1800" b="1" dirty="0">
                <a:solidFill>
                  <a:prstClr val="black"/>
                </a:solidFill>
              </a:rPr>
              <a:t>Atotsu</a:t>
            </a:r>
          </a:p>
          <a:p>
            <a:pPr algn="l" defTabSz="457200" fontAlgn="auto">
              <a:spcBef>
                <a:spcPts val="0"/>
              </a:spcBef>
              <a:spcAft>
                <a:spcPts val="0"/>
              </a:spcAft>
              <a:buFontTx/>
              <a:buNone/>
            </a:pPr>
            <a:r>
              <a:rPr lang="en-US" altLang="ja-JP" sz="1800" b="1" dirty="0">
                <a:solidFill>
                  <a:prstClr val="black"/>
                </a:solidFill>
              </a:rPr>
              <a:t>Access</a:t>
            </a:r>
          </a:p>
          <a:p>
            <a:pPr algn="l" defTabSz="457200" fontAlgn="auto">
              <a:spcBef>
                <a:spcPts val="0"/>
              </a:spcBef>
              <a:spcAft>
                <a:spcPts val="0"/>
              </a:spcAft>
              <a:buFontTx/>
              <a:buNone/>
            </a:pPr>
            <a:r>
              <a:rPr lang="en-US" altLang="ja-JP" sz="1800" b="1" dirty="0">
                <a:solidFill>
                  <a:prstClr val="black"/>
                </a:solidFill>
              </a:rPr>
              <a:t>Tunnel</a:t>
            </a:r>
            <a:endParaRPr lang="ja-JP" altLang="en-US" sz="1800" dirty="0">
              <a:solidFill>
                <a:prstClr val="black"/>
              </a:solidFill>
            </a:endParaRPr>
          </a:p>
        </p:txBody>
      </p:sp>
      <p:cxnSp>
        <p:nvCxnSpPr>
          <p:cNvPr id="34" name="直線矢印コネクタ 33"/>
          <p:cNvCxnSpPr/>
          <p:nvPr/>
        </p:nvCxnSpPr>
        <p:spPr>
          <a:xfrm flipH="1">
            <a:off x="4264639" y="4843055"/>
            <a:ext cx="1756835" cy="0"/>
          </a:xfrm>
          <a:prstGeom prst="straightConnector1">
            <a:avLst/>
          </a:prstGeom>
          <a:noFill/>
          <a:ln w="57150" cap="flat" cmpd="sng" algn="ctr">
            <a:solidFill>
              <a:srgbClr val="3366FF"/>
            </a:solidFill>
            <a:prstDash val="solid"/>
            <a:tailEnd type="arrow"/>
          </a:ln>
          <a:effectLst/>
        </p:spPr>
      </p:cxnSp>
      <p:cxnSp>
        <p:nvCxnSpPr>
          <p:cNvPr id="35" name="直線矢印コネクタ 34"/>
          <p:cNvCxnSpPr/>
          <p:nvPr/>
        </p:nvCxnSpPr>
        <p:spPr>
          <a:xfrm flipH="1">
            <a:off x="1684422" y="4730875"/>
            <a:ext cx="1289052" cy="923925"/>
          </a:xfrm>
          <a:prstGeom prst="straightConnector1">
            <a:avLst/>
          </a:prstGeom>
          <a:noFill/>
          <a:ln w="57150" cap="flat" cmpd="sng" algn="ctr">
            <a:solidFill>
              <a:srgbClr val="3366FF"/>
            </a:solidFill>
            <a:prstDash val="solid"/>
            <a:tailEnd type="arrow"/>
          </a:ln>
          <a:effectLst/>
        </p:spPr>
      </p:cxnSp>
      <p:cxnSp>
        <p:nvCxnSpPr>
          <p:cNvPr id="36" name="直線矢印コネクタ 35"/>
          <p:cNvCxnSpPr/>
          <p:nvPr/>
        </p:nvCxnSpPr>
        <p:spPr>
          <a:xfrm flipH="1">
            <a:off x="6835434" y="2179617"/>
            <a:ext cx="1" cy="1636713"/>
          </a:xfrm>
          <a:prstGeom prst="straightConnector1">
            <a:avLst/>
          </a:prstGeom>
          <a:noFill/>
          <a:ln w="57150" cap="flat" cmpd="sng" algn="ctr">
            <a:solidFill>
              <a:srgbClr val="3366FF"/>
            </a:solidFill>
            <a:prstDash val="solid"/>
            <a:tailEnd type="arrow"/>
          </a:ln>
          <a:effectLst/>
        </p:spPr>
      </p:cxnSp>
      <p:sp>
        <p:nvSpPr>
          <p:cNvPr id="37" name="テキスト ボックス 36"/>
          <p:cNvSpPr txBox="1"/>
          <p:nvPr/>
        </p:nvSpPr>
        <p:spPr>
          <a:xfrm>
            <a:off x="6736373" y="1239957"/>
            <a:ext cx="1604927" cy="400110"/>
          </a:xfrm>
          <a:prstGeom prst="rect">
            <a:avLst/>
          </a:prstGeom>
          <a:noFill/>
          <a:ln>
            <a:solidFill>
              <a:srgbClr val="4BACC6"/>
            </a:solidFill>
          </a:ln>
        </p:spPr>
        <p:txBody>
          <a:bodyPr wrap="none" rtlCol="0">
            <a:spAutoFit/>
          </a:bodyPr>
          <a:lstStyle/>
          <a:p>
            <a:pPr algn="l" defTabSz="457200" fontAlgn="auto">
              <a:spcBef>
                <a:spcPts val="0"/>
              </a:spcBef>
              <a:spcAft>
                <a:spcPts val="0"/>
              </a:spcAft>
              <a:buFontTx/>
              <a:buNone/>
            </a:pPr>
            <a:r>
              <a:rPr lang="en-US" altLang="ja-JP" sz="2000" b="1" dirty="0" smtClean="0">
                <a:solidFill>
                  <a:srgbClr val="4BACC6"/>
                </a:solidFill>
              </a:rPr>
              <a:t>300m^3/h</a:t>
            </a:r>
            <a:endParaRPr lang="ja-JP" altLang="en-US" sz="2000" b="1" dirty="0">
              <a:solidFill>
                <a:srgbClr val="4BACC6"/>
              </a:solidFill>
            </a:endParaRPr>
          </a:p>
        </p:txBody>
      </p:sp>
      <p:sp>
        <p:nvSpPr>
          <p:cNvPr id="38" name="テキスト ボックス 37"/>
          <p:cNvSpPr txBox="1"/>
          <p:nvPr/>
        </p:nvSpPr>
        <p:spPr>
          <a:xfrm>
            <a:off x="3379282" y="3978962"/>
            <a:ext cx="1604927" cy="400110"/>
          </a:xfrm>
          <a:prstGeom prst="rect">
            <a:avLst/>
          </a:prstGeom>
          <a:solidFill>
            <a:sysClr val="window" lastClr="FFFFFF"/>
          </a:solidFill>
          <a:ln>
            <a:solidFill>
              <a:srgbClr val="4BACC6"/>
            </a:solidFill>
          </a:ln>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smtClean="0">
                <a:ln>
                  <a:noFill/>
                </a:ln>
                <a:solidFill>
                  <a:srgbClr val="4BACC6"/>
                </a:solidFill>
                <a:effectLst/>
                <a:uLnTx/>
                <a:uFillTx/>
              </a:rPr>
              <a:t>300m^3/h</a:t>
            </a:r>
            <a:endParaRPr kumimoji="0" lang="ja-JP" altLang="en-US" sz="2000" b="1" i="0" u="none" strike="noStrike" kern="0" cap="none" spc="0" normalizeH="0" baseline="0" noProof="0" dirty="0" smtClean="0">
              <a:ln>
                <a:noFill/>
              </a:ln>
              <a:solidFill>
                <a:srgbClr val="4BACC6"/>
              </a:solidFill>
              <a:effectLst/>
              <a:uLnTx/>
              <a:uFillTx/>
            </a:endParaRPr>
          </a:p>
        </p:txBody>
      </p:sp>
      <p:cxnSp>
        <p:nvCxnSpPr>
          <p:cNvPr id="39" name="直線矢印コネクタ 38"/>
          <p:cNvCxnSpPr/>
          <p:nvPr/>
        </p:nvCxnSpPr>
        <p:spPr>
          <a:xfrm flipV="1">
            <a:off x="7211058" y="3911230"/>
            <a:ext cx="1316551" cy="830224"/>
          </a:xfrm>
          <a:prstGeom prst="straightConnector1">
            <a:avLst/>
          </a:prstGeom>
          <a:noFill/>
          <a:ln w="57150" cap="flat" cmpd="sng" algn="ctr">
            <a:solidFill>
              <a:srgbClr val="3366FF"/>
            </a:solidFill>
            <a:prstDash val="solid"/>
            <a:tailEnd type="arrow"/>
          </a:ln>
          <a:effectLst/>
        </p:spPr>
      </p:cxnSp>
      <p:sp>
        <p:nvSpPr>
          <p:cNvPr id="40" name="テキスト ボックス 39"/>
          <p:cNvSpPr txBox="1"/>
          <p:nvPr/>
        </p:nvSpPr>
        <p:spPr>
          <a:xfrm>
            <a:off x="7544941" y="4411800"/>
            <a:ext cx="1604927" cy="400110"/>
          </a:xfrm>
          <a:prstGeom prst="rect">
            <a:avLst/>
          </a:prstGeom>
          <a:noFill/>
        </p:spPr>
        <p:txBody>
          <a:bodyPr wrap="none" rtlCol="0">
            <a:spAutoFit/>
          </a:bodyPr>
          <a:lstStyle/>
          <a:p>
            <a:pPr algn="l" defTabSz="457200" fontAlgn="auto">
              <a:spcBef>
                <a:spcPts val="0"/>
              </a:spcBef>
              <a:spcAft>
                <a:spcPts val="0"/>
              </a:spcAft>
              <a:buFontTx/>
              <a:buNone/>
            </a:pPr>
            <a:r>
              <a:rPr lang="en-US" altLang="ja-JP" sz="2000" b="1" dirty="0" smtClean="0">
                <a:solidFill>
                  <a:srgbClr val="0000FF"/>
                </a:solidFill>
              </a:rPr>
              <a:t>500m^3/h</a:t>
            </a:r>
            <a:endParaRPr lang="ja-JP" altLang="en-US" sz="2000" b="1" dirty="0">
              <a:solidFill>
                <a:srgbClr val="0000FF"/>
              </a:solidFill>
            </a:endParaRPr>
          </a:p>
        </p:txBody>
      </p:sp>
      <p:sp>
        <p:nvSpPr>
          <p:cNvPr id="41" name="テキスト ボックス 40"/>
          <p:cNvSpPr txBox="1"/>
          <p:nvPr/>
        </p:nvSpPr>
        <p:spPr>
          <a:xfrm>
            <a:off x="4666801" y="4813947"/>
            <a:ext cx="1604927" cy="400110"/>
          </a:xfrm>
          <a:prstGeom prst="rect">
            <a:avLst/>
          </a:prstGeom>
          <a:noFill/>
        </p:spPr>
        <p:txBody>
          <a:bodyPr wrap="none" rtlCol="0">
            <a:spAutoFit/>
          </a:bodyPr>
          <a:lstStyle/>
          <a:p>
            <a:pPr algn="l" defTabSz="457200" fontAlgn="auto">
              <a:spcBef>
                <a:spcPts val="0"/>
              </a:spcBef>
              <a:spcAft>
                <a:spcPts val="0"/>
              </a:spcAft>
              <a:buFontTx/>
              <a:buNone/>
            </a:pPr>
            <a:r>
              <a:rPr lang="en-US" altLang="ja-JP" sz="2000" b="1" u="sng" dirty="0" smtClean="0">
                <a:solidFill>
                  <a:srgbClr val="0000FF"/>
                </a:solidFill>
              </a:rPr>
              <a:t>100m^3/h</a:t>
            </a:r>
            <a:endParaRPr lang="ja-JP" altLang="en-US" sz="2000" b="1" u="sng" dirty="0">
              <a:solidFill>
                <a:srgbClr val="0000FF"/>
              </a:solidFill>
            </a:endParaRPr>
          </a:p>
        </p:txBody>
      </p:sp>
      <p:sp>
        <p:nvSpPr>
          <p:cNvPr id="42" name="テキスト ボックス 41"/>
          <p:cNvSpPr txBox="1"/>
          <p:nvPr/>
        </p:nvSpPr>
        <p:spPr>
          <a:xfrm>
            <a:off x="6873609" y="2654951"/>
            <a:ext cx="1604927" cy="400110"/>
          </a:xfrm>
          <a:prstGeom prst="rect">
            <a:avLst/>
          </a:prstGeom>
          <a:noFill/>
        </p:spPr>
        <p:txBody>
          <a:bodyPr wrap="none" rtlCol="0">
            <a:spAutoFit/>
          </a:bodyPr>
          <a:lstStyle/>
          <a:p>
            <a:pPr algn="l" defTabSz="457200" fontAlgn="auto">
              <a:spcBef>
                <a:spcPts val="0"/>
              </a:spcBef>
              <a:spcAft>
                <a:spcPts val="0"/>
              </a:spcAft>
              <a:buFontTx/>
              <a:buNone/>
            </a:pPr>
            <a:r>
              <a:rPr lang="en-US" altLang="ja-JP" sz="2000" b="1" dirty="0">
                <a:solidFill>
                  <a:srgbClr val="0000FF"/>
                </a:solidFill>
              </a:rPr>
              <a:t>3</a:t>
            </a:r>
            <a:r>
              <a:rPr lang="en-US" altLang="ja-JP" sz="2000" b="1" dirty="0" smtClean="0">
                <a:solidFill>
                  <a:srgbClr val="0000FF"/>
                </a:solidFill>
              </a:rPr>
              <a:t>00m^3/h</a:t>
            </a:r>
            <a:endParaRPr lang="ja-JP" altLang="en-US" sz="2000" b="1" dirty="0">
              <a:solidFill>
                <a:srgbClr val="0000FF"/>
              </a:solidFill>
            </a:endParaRPr>
          </a:p>
        </p:txBody>
      </p:sp>
      <p:cxnSp>
        <p:nvCxnSpPr>
          <p:cNvPr id="43" name="直線矢印コネクタ 42"/>
          <p:cNvCxnSpPr/>
          <p:nvPr/>
        </p:nvCxnSpPr>
        <p:spPr>
          <a:xfrm flipH="1">
            <a:off x="6735191" y="3624387"/>
            <a:ext cx="1335086" cy="947209"/>
          </a:xfrm>
          <a:prstGeom prst="straightConnector1">
            <a:avLst/>
          </a:prstGeom>
          <a:noFill/>
          <a:ln w="57150" cap="flat" cmpd="sng" algn="ctr">
            <a:solidFill>
              <a:srgbClr val="4BACC6"/>
            </a:solidFill>
            <a:prstDash val="solid"/>
            <a:tailEnd type="arrow"/>
          </a:ln>
          <a:effectLst/>
        </p:spPr>
      </p:cxnSp>
      <p:sp>
        <p:nvSpPr>
          <p:cNvPr id="44" name="テキスト ボックス 43"/>
          <p:cNvSpPr txBox="1"/>
          <p:nvPr/>
        </p:nvSpPr>
        <p:spPr>
          <a:xfrm>
            <a:off x="1599754" y="4476871"/>
            <a:ext cx="1604927" cy="400110"/>
          </a:xfrm>
          <a:prstGeom prst="rect">
            <a:avLst/>
          </a:prstGeom>
          <a:noFill/>
        </p:spPr>
        <p:txBody>
          <a:bodyPr wrap="none" rtlCol="0">
            <a:spAutoFit/>
          </a:bodyPr>
          <a:lstStyle/>
          <a:p>
            <a:pPr algn="l" defTabSz="457200" fontAlgn="auto">
              <a:spcBef>
                <a:spcPts val="0"/>
              </a:spcBef>
              <a:spcAft>
                <a:spcPts val="0"/>
              </a:spcAft>
              <a:buFontTx/>
              <a:buNone/>
            </a:pPr>
            <a:r>
              <a:rPr lang="en-US" altLang="ja-JP" sz="2000" b="1" dirty="0" smtClean="0">
                <a:solidFill>
                  <a:srgbClr val="0000FF"/>
                </a:solidFill>
              </a:rPr>
              <a:t>400m^3/h</a:t>
            </a:r>
            <a:endParaRPr lang="ja-JP" altLang="en-US" sz="2000" b="1" dirty="0">
              <a:solidFill>
                <a:srgbClr val="0000FF"/>
              </a:solidFill>
            </a:endParaRPr>
          </a:p>
        </p:txBody>
      </p:sp>
      <p:sp>
        <p:nvSpPr>
          <p:cNvPr id="45" name="コンテンツ プレースホルダー 2"/>
          <p:cNvSpPr txBox="1">
            <a:spLocks/>
          </p:cNvSpPr>
          <p:nvPr/>
        </p:nvSpPr>
        <p:spPr>
          <a:xfrm>
            <a:off x="107505" y="1312987"/>
            <a:ext cx="6628867"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200" b="0" i="0" u="none" strike="noStrike" kern="1200" cap="none" spc="0" normalizeH="0" baseline="0" noProof="0" dirty="0" smtClean="0">
                <a:ln>
                  <a:noFill/>
                </a:ln>
                <a:solidFill>
                  <a:sysClr val="windowText" lastClr="000000"/>
                </a:solidFill>
                <a:effectLst/>
                <a:uLnTx/>
                <a:uFillTx/>
                <a:latin typeface="Tahoma" panose="020B0604030504040204" pitchFamily="34" charset="0"/>
                <a:ea typeface="HGP創英角ｺﾞｼｯｸUB" panose="020B0900000000000000" pitchFamily="50" charset="-128"/>
              </a:rPr>
              <a:t>Ventilation system evaluation: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1" lang="en-US" altLang="ja-JP" sz="3200" b="0" i="0" u="none" strike="noStrike" kern="1200" cap="none" spc="0" normalizeH="0" baseline="0" noProof="0" dirty="0" smtClean="0">
                <a:ln>
                  <a:noFill/>
                </a:ln>
                <a:solidFill>
                  <a:sysClr val="windowText" lastClr="000000"/>
                </a:solidFill>
                <a:effectLst/>
                <a:uLnTx/>
                <a:uFillTx/>
                <a:latin typeface="Tahoma" panose="020B0604030504040204" pitchFamily="34" charset="0"/>
                <a:ea typeface="HGP創英角ｺﾞｼｯｸUB" panose="020B0900000000000000" pitchFamily="50" charset="-128"/>
              </a:rPr>
              <a:t>    radon, CO, CO</a:t>
            </a:r>
            <a:r>
              <a:rPr kumimoji="1" lang="en-US" altLang="ja-JP" sz="3200" b="0" i="0" u="none" strike="noStrike" kern="1200" cap="none" spc="0" normalizeH="0" baseline="-25000" noProof="0" dirty="0" smtClean="0">
                <a:ln>
                  <a:noFill/>
                </a:ln>
                <a:solidFill>
                  <a:sysClr val="windowText" lastClr="000000"/>
                </a:solidFill>
                <a:effectLst/>
                <a:uLnTx/>
                <a:uFillTx/>
                <a:latin typeface="Tahoma" panose="020B0604030504040204" pitchFamily="34" charset="0"/>
                <a:ea typeface="HGP創英角ｺﾞｼｯｸUB" panose="020B0900000000000000" pitchFamily="50" charset="-128"/>
              </a:rPr>
              <a:t>2</a:t>
            </a:r>
            <a:r>
              <a:rPr kumimoji="1" lang="en-US" altLang="ja-JP" sz="3200" b="0" i="0" u="none" strike="noStrike" kern="1200" cap="none" spc="0" normalizeH="0" baseline="0" noProof="0" dirty="0" smtClean="0">
                <a:ln>
                  <a:noFill/>
                </a:ln>
                <a:solidFill>
                  <a:sysClr val="windowText" lastClr="000000"/>
                </a:solidFill>
                <a:effectLst/>
                <a:uLnTx/>
                <a:uFillTx/>
                <a:latin typeface="Tahoma" panose="020B0604030504040204" pitchFamily="34" charset="0"/>
                <a:ea typeface="HGP創英角ｺﾞｼｯｸUB" panose="020B0900000000000000" pitchFamily="50" charset="-128"/>
              </a:rPr>
              <a:t>, organic solvents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3200" b="0" i="0" u="none" strike="noStrike" kern="1200" cap="none" spc="0" normalizeH="0" baseline="0" noProof="0" dirty="0" smtClean="0">
                <a:ln>
                  <a:noFill/>
                </a:ln>
                <a:solidFill>
                  <a:sysClr val="windowText" lastClr="000000"/>
                </a:solidFill>
                <a:effectLst/>
                <a:uLnTx/>
                <a:uFillTx/>
                <a:latin typeface="Tahoma" panose="020B0604030504040204" pitchFamily="34" charset="0"/>
                <a:ea typeface="HGP創英角ｺﾞｼｯｸUB" panose="020B0900000000000000" pitchFamily="50" charset="-128"/>
              </a:rPr>
              <a:t>Recommendation for improvement based on relevant laws.  </a:t>
            </a:r>
            <a:endParaRPr kumimoji="1" lang="ja-JP" altLang="en-US" sz="3200" b="0" i="0" u="none" strike="noStrike" kern="1200" cap="none" spc="0" normalizeH="0" baseline="0" noProof="0" dirty="0">
              <a:ln>
                <a:noFill/>
              </a:ln>
              <a:solidFill>
                <a:sysClr val="windowText" lastClr="000000"/>
              </a:solidFill>
              <a:effectLst/>
              <a:uLnTx/>
              <a:uFillTx/>
              <a:latin typeface="Tahoma" panose="020B0604030504040204" pitchFamily="34" charset="0"/>
              <a:ea typeface="HGP創英角ｺﾞｼｯｸUB" panose="020B0900000000000000" pitchFamily="50" charset="-128"/>
            </a:endParaRPr>
          </a:p>
        </p:txBody>
      </p:sp>
      <p:sp>
        <p:nvSpPr>
          <p:cNvPr id="46" name="テキスト ボックス 45"/>
          <p:cNvSpPr txBox="1"/>
          <p:nvPr/>
        </p:nvSpPr>
        <p:spPr>
          <a:xfrm>
            <a:off x="7546949" y="3171513"/>
            <a:ext cx="1300612" cy="461665"/>
          </a:xfrm>
          <a:prstGeom prst="rect">
            <a:avLst/>
          </a:prstGeom>
          <a:noFill/>
          <a:ln>
            <a:solidFill>
              <a:srgbClr val="4BACC6"/>
            </a:solidFill>
          </a:ln>
        </p:spPr>
        <p:txBody>
          <a:bodyPr wrap="none" rtlCol="0">
            <a:spAutoFit/>
          </a:bodyPr>
          <a:lstStyle/>
          <a:p>
            <a:pPr algn="l" defTabSz="457200" fontAlgn="auto">
              <a:spcBef>
                <a:spcPts val="0"/>
              </a:spcBef>
              <a:spcAft>
                <a:spcPts val="0"/>
              </a:spcAft>
              <a:buFontTx/>
              <a:buNone/>
            </a:pPr>
            <a:r>
              <a:rPr lang="en-US" altLang="ja-JP" dirty="0">
                <a:solidFill>
                  <a:srgbClr val="4BACC6"/>
                </a:solidFill>
              </a:rPr>
              <a:t>f</a:t>
            </a:r>
            <a:r>
              <a:rPr lang="en-US" altLang="ja-JP" dirty="0" smtClean="0">
                <a:solidFill>
                  <a:srgbClr val="4BACC6"/>
                </a:solidFill>
              </a:rPr>
              <a:t>resh air</a:t>
            </a:r>
            <a:endParaRPr lang="ja-JP" altLang="en-US" dirty="0">
              <a:solidFill>
                <a:srgbClr val="4BACC6"/>
              </a:solidFill>
            </a:endParaRPr>
          </a:p>
        </p:txBody>
      </p:sp>
      <p:cxnSp>
        <p:nvCxnSpPr>
          <p:cNvPr id="47" name="直線矢印コネクタ 46"/>
          <p:cNvCxnSpPr/>
          <p:nvPr/>
        </p:nvCxnSpPr>
        <p:spPr>
          <a:xfrm flipV="1">
            <a:off x="6386412" y="1711942"/>
            <a:ext cx="0" cy="2267020"/>
          </a:xfrm>
          <a:prstGeom prst="straightConnector1">
            <a:avLst/>
          </a:prstGeom>
          <a:noFill/>
          <a:ln w="57150" cap="flat" cmpd="sng" algn="ctr">
            <a:solidFill>
              <a:srgbClr val="4BACC6"/>
            </a:solidFill>
            <a:prstDash val="solid"/>
            <a:tailEnd type="arrow"/>
          </a:ln>
          <a:effectLst/>
        </p:spPr>
      </p:cxnSp>
      <p:cxnSp>
        <p:nvCxnSpPr>
          <p:cNvPr id="48" name="直線矢印コネクタ 47"/>
          <p:cNvCxnSpPr/>
          <p:nvPr/>
        </p:nvCxnSpPr>
        <p:spPr>
          <a:xfrm flipH="1">
            <a:off x="3831220" y="4427848"/>
            <a:ext cx="2854353" cy="0"/>
          </a:xfrm>
          <a:prstGeom prst="straightConnector1">
            <a:avLst/>
          </a:prstGeom>
          <a:noFill/>
          <a:ln w="57150" cap="flat" cmpd="sng" algn="ctr">
            <a:solidFill>
              <a:srgbClr val="4BACC6"/>
            </a:solidFill>
            <a:prstDash val="solid"/>
            <a:tailEnd type="arrow"/>
          </a:ln>
          <a:effectLst/>
        </p:spPr>
      </p:cxnSp>
      <p:sp>
        <p:nvSpPr>
          <p:cNvPr id="49" name="テキスト ボックス 48"/>
          <p:cNvSpPr txBox="1"/>
          <p:nvPr/>
        </p:nvSpPr>
        <p:spPr>
          <a:xfrm>
            <a:off x="5919494" y="3971940"/>
            <a:ext cx="1604927" cy="400110"/>
          </a:xfrm>
          <a:prstGeom prst="rect">
            <a:avLst/>
          </a:prstGeom>
          <a:solidFill>
            <a:srgbClr val="FFFFFF"/>
          </a:solidFill>
          <a:ln>
            <a:solidFill>
              <a:srgbClr val="4BACC6"/>
            </a:solidFill>
          </a:ln>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smtClean="0">
                <a:ln>
                  <a:noFill/>
                </a:ln>
                <a:solidFill>
                  <a:srgbClr val="4BACC6"/>
                </a:solidFill>
                <a:effectLst/>
                <a:uLnTx/>
                <a:uFillTx/>
              </a:rPr>
              <a:t>300m^3/h</a:t>
            </a:r>
            <a:endParaRPr kumimoji="0" lang="ja-JP" altLang="en-US" sz="2000" b="1" i="0" u="none" strike="noStrike" kern="0" cap="none" spc="0" normalizeH="0" baseline="0" noProof="0" dirty="0" smtClean="0">
              <a:ln>
                <a:noFill/>
              </a:ln>
              <a:solidFill>
                <a:srgbClr val="4BACC6"/>
              </a:solidFill>
              <a:effectLst/>
              <a:uLnTx/>
              <a:uFillTx/>
            </a:endParaRPr>
          </a:p>
        </p:txBody>
      </p:sp>
      <p:sp>
        <p:nvSpPr>
          <p:cNvPr id="51" name="テキスト ボックス 50"/>
          <p:cNvSpPr txBox="1"/>
          <p:nvPr/>
        </p:nvSpPr>
        <p:spPr>
          <a:xfrm>
            <a:off x="7882039" y="6034311"/>
            <a:ext cx="918521"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Ohishi</a:t>
            </a:r>
            <a:endParaRPr kumimoji="1" lang="ja-JP" altLang="en-US" sz="1400" dirty="0" smtClean="0">
              <a:solidFill>
                <a:srgbClr val="6699FF"/>
              </a:solidFill>
            </a:endParaRPr>
          </a:p>
        </p:txBody>
      </p:sp>
    </p:spTree>
    <p:extLst>
      <p:ext uri="{BB962C8B-B14F-4D97-AF65-F5344CB8AC3E}">
        <p14:creationId xmlns:p14="http://schemas.microsoft.com/office/powerpoint/2010/main" val="3660142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Surface building</a:t>
            </a:r>
            <a:endParaRPr kumimoji="1" lang="ja-JP" altLang="en-US" dirty="0"/>
          </a:p>
        </p:txBody>
      </p:sp>
      <p:sp>
        <p:nvSpPr>
          <p:cNvPr id="3" name="コンテンツ プレースホルダー 2"/>
          <p:cNvSpPr>
            <a:spLocks noGrp="1"/>
          </p:cNvSpPr>
          <p:nvPr>
            <p:ph idx="1"/>
          </p:nvPr>
        </p:nvSpPr>
        <p:spPr>
          <a:xfrm>
            <a:off x="457200" y="1044524"/>
            <a:ext cx="7643192" cy="1584176"/>
          </a:xfrm>
        </p:spPr>
        <p:txBody>
          <a:bodyPr/>
          <a:lstStyle/>
          <a:p>
            <a:pPr marL="0" indent="0">
              <a:lnSpc>
                <a:spcPct val="120000"/>
              </a:lnSpc>
              <a:spcBef>
                <a:spcPts val="0"/>
              </a:spcBef>
              <a:buNone/>
            </a:pPr>
            <a:r>
              <a:rPr lang="ja-JP" altLang="en-US" sz="24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rPr>
              <a:t>・</a:t>
            </a:r>
            <a:r>
              <a:rPr lang="en-US" altLang="ja-JP" sz="24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rPr>
              <a:t>Office and Laboratory at the Kamioka site.</a:t>
            </a:r>
          </a:p>
          <a:p>
            <a:pPr marL="0" indent="0">
              <a:lnSpc>
                <a:spcPct val="120000"/>
              </a:lnSpc>
              <a:spcBef>
                <a:spcPts val="0"/>
              </a:spcBef>
              <a:buNone/>
            </a:pPr>
            <a:r>
              <a:rPr kumimoji="1" lang="ja-JP" altLang="en-US" sz="2400" dirty="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rPr>
              <a:t>・</a:t>
            </a:r>
            <a:r>
              <a:rPr kumimoji="1" lang="en-US" altLang="ja-JP" sz="24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rPr>
              <a:t>The framework of the data-analysis building </a:t>
            </a:r>
          </a:p>
          <a:p>
            <a:pPr marL="0" indent="0">
              <a:lnSpc>
                <a:spcPct val="120000"/>
              </a:lnSpc>
              <a:spcBef>
                <a:spcPts val="0"/>
              </a:spcBef>
              <a:buNone/>
            </a:pPr>
            <a:r>
              <a:rPr lang="en-US" altLang="ja-JP" sz="2400" dirty="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rPr>
              <a:t> </a:t>
            </a:r>
            <a:r>
              <a:rPr lang="en-US" altLang="ja-JP" sz="24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rPr>
              <a:t> </a:t>
            </a:r>
            <a:r>
              <a:rPr kumimoji="1" lang="en-US" altLang="ja-JP" sz="24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rPr>
              <a:t>next to the existing building is completed.   </a:t>
            </a:r>
            <a:endParaRPr kumimoji="1" lang="ja-JP" altLang="en-US" sz="2400" dirty="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558" y="2767278"/>
            <a:ext cx="2816376" cy="1557071"/>
          </a:xfrm>
          <a:prstGeom prst="rect">
            <a:avLst/>
          </a:prstGeom>
          <a:noFill/>
          <a:ln>
            <a:noFill/>
          </a:ln>
        </p:spPr>
      </p:pic>
      <p:pic>
        <p:nvPicPr>
          <p:cNvPr id="5"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84989"/>
            <a:ext cx="2845513" cy="1601779"/>
          </a:xfrm>
          <a:prstGeom prst="rect">
            <a:avLst/>
          </a:prstGeom>
          <a:noFill/>
          <a:ln>
            <a:noFill/>
          </a:ln>
        </p:spPr>
      </p:pic>
      <p:sp>
        <p:nvSpPr>
          <p:cNvPr id="6" name="テキスト ボックス 5"/>
          <p:cNvSpPr txBox="1"/>
          <p:nvPr/>
        </p:nvSpPr>
        <p:spPr>
          <a:xfrm>
            <a:off x="1867682" y="4022499"/>
            <a:ext cx="1552284" cy="369332"/>
          </a:xfrm>
          <a:prstGeom prst="rect">
            <a:avLst/>
          </a:prstGeom>
          <a:noFill/>
        </p:spPr>
        <p:txBody>
          <a:bodyPr wrap="none" rtlCol="0">
            <a:spAutoFit/>
          </a:bodyPr>
          <a:lstStyle/>
          <a:p>
            <a:pPr algn="l" defTabSz="457200" fontAlgn="auto">
              <a:spcBef>
                <a:spcPts val="0"/>
              </a:spcBef>
              <a:spcAft>
                <a:spcPts val="0"/>
              </a:spcAft>
              <a:buFontTx/>
              <a:buNone/>
            </a:pPr>
            <a:r>
              <a:rPr lang="en-US" altLang="ja-JP" sz="1800" dirty="0" smtClean="0">
                <a:solidFill>
                  <a:srgbClr val="FFFFFF"/>
                </a:solidFill>
                <a:effectLst>
                  <a:outerShdw blurRad="38100" dist="38100" dir="2700000" algn="tl">
                    <a:srgbClr val="000000">
                      <a:alpha val="43137"/>
                    </a:srgbClr>
                  </a:outerShdw>
                </a:effectLst>
              </a:rPr>
              <a:t>Nov 19, 2013</a:t>
            </a:r>
            <a:endParaRPr lang="ja-JP" altLang="en-US" sz="1800" dirty="0">
              <a:solidFill>
                <a:srgbClr val="FFFFFF"/>
              </a:solidFill>
              <a:effectLst>
                <a:outerShdw blurRad="38100" dist="38100" dir="2700000" algn="tl">
                  <a:srgbClr val="000000">
                    <a:alpha val="43137"/>
                  </a:srgbClr>
                </a:outerShdw>
              </a:effectLst>
            </a:endParaRPr>
          </a:p>
        </p:txBody>
      </p:sp>
      <p:sp>
        <p:nvSpPr>
          <p:cNvPr id="8" name="テキスト ボックス 7"/>
          <p:cNvSpPr txBox="1"/>
          <p:nvPr/>
        </p:nvSpPr>
        <p:spPr>
          <a:xfrm>
            <a:off x="1879956" y="5872022"/>
            <a:ext cx="1552284" cy="369332"/>
          </a:xfrm>
          <a:prstGeom prst="rect">
            <a:avLst/>
          </a:prstGeom>
          <a:noFill/>
        </p:spPr>
        <p:txBody>
          <a:bodyPr wrap="none" rtlCol="0">
            <a:spAutoFit/>
          </a:bodyPr>
          <a:lstStyle/>
          <a:p>
            <a:pPr algn="l" defTabSz="457200" fontAlgn="auto">
              <a:spcBef>
                <a:spcPts val="0"/>
              </a:spcBef>
              <a:spcAft>
                <a:spcPts val="0"/>
              </a:spcAft>
              <a:buFontTx/>
              <a:buNone/>
            </a:pPr>
            <a:r>
              <a:rPr lang="en-US" altLang="ja-JP" sz="1800" dirty="0" smtClean="0">
                <a:solidFill>
                  <a:srgbClr val="FFFFFF"/>
                </a:solidFill>
                <a:effectLst>
                  <a:outerShdw blurRad="38100" dist="38100" dir="2700000" algn="tl">
                    <a:srgbClr val="000000">
                      <a:alpha val="43137"/>
                    </a:srgbClr>
                  </a:outerShdw>
                </a:effectLst>
              </a:rPr>
              <a:t>Nov 20, 2013</a:t>
            </a:r>
            <a:endParaRPr lang="ja-JP" altLang="en-US" sz="1800" dirty="0">
              <a:solidFill>
                <a:srgbClr val="FFFFFF"/>
              </a:solidFill>
              <a:effectLst>
                <a:outerShdw blurRad="38100" dist="38100" dir="2700000" algn="tl">
                  <a:srgbClr val="000000">
                    <a:alpha val="43137"/>
                  </a:srgbClr>
                </a:outerShdw>
              </a:effectLst>
            </a:endParaRPr>
          </a:p>
        </p:txBody>
      </p:sp>
      <p:sp>
        <p:nvSpPr>
          <p:cNvPr id="7" name="フッター プレースホルダー 6"/>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pic>
        <p:nvPicPr>
          <p:cNvPr id="10" name="図 9"/>
          <p:cNvPicPr>
            <a:picLocks noChangeAspect="1"/>
          </p:cNvPicPr>
          <p:nvPr/>
        </p:nvPicPr>
        <p:blipFill>
          <a:blip r:embed="rId4"/>
          <a:stretch>
            <a:fillRect/>
          </a:stretch>
        </p:blipFill>
        <p:spPr>
          <a:xfrm>
            <a:off x="3787143" y="2924944"/>
            <a:ext cx="4975857" cy="3059736"/>
          </a:xfrm>
          <a:prstGeom prst="rect">
            <a:avLst/>
          </a:prstGeom>
        </p:spPr>
      </p:pic>
      <p:sp>
        <p:nvSpPr>
          <p:cNvPr id="11" name="テキスト ボックス 10"/>
          <p:cNvSpPr txBox="1"/>
          <p:nvPr/>
        </p:nvSpPr>
        <p:spPr>
          <a:xfrm>
            <a:off x="7324877" y="5661248"/>
            <a:ext cx="1552284" cy="369332"/>
          </a:xfrm>
          <a:prstGeom prst="rect">
            <a:avLst/>
          </a:prstGeom>
          <a:noFill/>
        </p:spPr>
        <p:txBody>
          <a:bodyPr wrap="none" rtlCol="0">
            <a:spAutoFit/>
          </a:bodyPr>
          <a:lstStyle/>
          <a:p>
            <a:pPr algn="l" defTabSz="457200" fontAlgn="auto">
              <a:spcBef>
                <a:spcPts val="0"/>
              </a:spcBef>
              <a:spcAft>
                <a:spcPts val="0"/>
              </a:spcAft>
              <a:buFontTx/>
              <a:buNone/>
            </a:pPr>
            <a:r>
              <a:rPr lang="en-US" altLang="ja-JP" sz="1800" dirty="0" smtClean="0">
                <a:solidFill>
                  <a:srgbClr val="FFFFFF"/>
                </a:solidFill>
                <a:effectLst>
                  <a:outerShdw blurRad="38100" dist="38100" dir="2700000" algn="tl">
                    <a:srgbClr val="000000">
                      <a:alpha val="43137"/>
                    </a:srgbClr>
                  </a:outerShdw>
                </a:effectLst>
              </a:rPr>
              <a:t>Nov 22, 2013</a:t>
            </a:r>
            <a:endParaRPr lang="ja-JP" altLang="en-US" sz="1800" dirty="0">
              <a:solidFill>
                <a:srgbClr val="FFFFFF"/>
              </a:solidFill>
              <a:effectLst>
                <a:outerShdw blurRad="38100" dist="38100" dir="2700000" algn="tl">
                  <a:srgbClr val="000000">
                    <a:alpha val="43137"/>
                  </a:srgbClr>
                </a:outerShdw>
              </a:effectLst>
            </a:endParaRPr>
          </a:p>
        </p:txBody>
      </p:sp>
      <p:sp>
        <p:nvSpPr>
          <p:cNvPr id="12" name="テキスト ボックス 11"/>
          <p:cNvSpPr txBox="1"/>
          <p:nvPr/>
        </p:nvSpPr>
        <p:spPr>
          <a:xfrm>
            <a:off x="8100392" y="788904"/>
            <a:ext cx="918521"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Ohishi</a:t>
            </a:r>
            <a:endParaRPr kumimoji="1" lang="ja-JP" altLang="en-US" sz="1400" dirty="0" smtClean="0">
              <a:solidFill>
                <a:srgbClr val="6699FF"/>
              </a:solidFill>
            </a:endParaRPr>
          </a:p>
        </p:txBody>
      </p:sp>
    </p:spTree>
    <p:extLst>
      <p:ext uri="{BB962C8B-B14F-4D97-AF65-F5344CB8AC3E}">
        <p14:creationId xmlns:p14="http://schemas.microsoft.com/office/powerpoint/2010/main" val="2955524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KAGRA Vacuum duct</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zh-CN" smtClean="0"/>
              <a:t>Project Week (November 27, 2013, NAOJ)</a:t>
            </a:r>
            <a:endParaRPr lang="en-US" altLang="ja-JP" dirty="0"/>
          </a:p>
        </p:txBody>
      </p:sp>
      <p:sp>
        <p:nvSpPr>
          <p:cNvPr id="19" name="Rectangle 37"/>
          <p:cNvSpPr>
            <a:spLocks noChangeArrowheads="1"/>
          </p:cNvSpPr>
          <p:nvPr/>
        </p:nvSpPr>
        <p:spPr bwMode="auto">
          <a:xfrm>
            <a:off x="7380312" y="2257708"/>
            <a:ext cx="1584176" cy="523220"/>
          </a:xfrm>
          <a:prstGeom prst="rect">
            <a:avLst/>
          </a:prstGeom>
          <a:noFill/>
          <a:ln w="9525">
            <a:noFill/>
            <a:miter lim="800000"/>
            <a:headEnd/>
            <a:tailEnd/>
          </a:ln>
        </p:spPr>
        <p:txBody>
          <a:bodyPr wrap="square">
            <a:spAutoFit/>
          </a:bodyPr>
          <a:lstStyle/>
          <a:p>
            <a:pPr algn="l">
              <a:buNone/>
            </a:pPr>
            <a:r>
              <a:rPr lang="en-US" altLang="ja-JP" sz="1400" dirty="0" smtClean="0">
                <a:solidFill>
                  <a:srgbClr val="FFFFFF"/>
                </a:solidFill>
              </a:rPr>
              <a:t>Presentation</a:t>
            </a:r>
          </a:p>
          <a:p>
            <a:pPr algn="l">
              <a:buNone/>
            </a:pPr>
            <a:r>
              <a:rPr lang="en-US" altLang="ja-JP" sz="1400" dirty="0" smtClean="0">
                <a:solidFill>
                  <a:srgbClr val="FFFFFF"/>
                </a:solidFill>
              </a:rPr>
              <a:t>By Y.Saito (KEK)</a:t>
            </a:r>
          </a:p>
        </p:txBody>
      </p:sp>
      <p:sp>
        <p:nvSpPr>
          <p:cNvPr id="21" name="Rectangle 24"/>
          <p:cNvSpPr>
            <a:spLocks noChangeArrowheads="1"/>
          </p:cNvSpPr>
          <p:nvPr/>
        </p:nvSpPr>
        <p:spPr bwMode="auto">
          <a:xfrm>
            <a:off x="353090" y="1124744"/>
            <a:ext cx="7747302" cy="535531"/>
          </a:xfrm>
          <a:prstGeom prst="rect">
            <a:avLst/>
          </a:prstGeom>
          <a:noFill/>
          <a:ln w="15875">
            <a:noFill/>
            <a:miter lim="800000"/>
            <a:headEnd/>
            <a:tailEnd/>
          </a:ln>
          <a:effectLst/>
        </p:spPr>
        <p:txBody>
          <a:bodyPr wrap="square">
            <a:spAutoFit/>
          </a:bodyPr>
          <a:lstStyle/>
          <a:p>
            <a:pPr algn="l">
              <a:lnSpc>
                <a:spcPct val="120000"/>
              </a:lnSpc>
              <a:buNone/>
            </a:pPr>
            <a:r>
              <a:rPr lang="ja-JP" altLang="en-US" dirty="0" smtClean="0">
                <a:solidFill>
                  <a:srgbClr val="FFFFFF"/>
                </a:solidFill>
              </a:rPr>
              <a:t>・</a:t>
            </a:r>
            <a:r>
              <a:rPr lang="en-US" altLang="ja-JP" dirty="0" smtClean="0">
                <a:solidFill>
                  <a:srgbClr val="FFFFFF"/>
                </a:solidFill>
              </a:rPr>
              <a:t>12m, Φ800mm ducts for 3km x 2 arms</a:t>
            </a:r>
            <a:r>
              <a:rPr lang="en-US" altLang="ja-JP" dirty="0" smtClean="0">
                <a:solidFill>
                  <a:srgbClr val="FFFFFF"/>
                </a:solidFill>
                <a:sym typeface="Wingdings" pitchFamily="2" charset="2"/>
              </a:rPr>
              <a:t></a:t>
            </a:r>
            <a:r>
              <a:rPr lang="en-US" altLang="ja-JP" dirty="0" smtClean="0">
                <a:solidFill>
                  <a:srgbClr val="FFFFFF"/>
                </a:solidFill>
              </a:rPr>
              <a:t> Delivered.</a:t>
            </a:r>
            <a:r>
              <a:rPr lang="en-US" altLang="ja-JP" dirty="0" smtClean="0">
                <a:solidFill>
                  <a:srgbClr val="FFFFFF"/>
                </a:solidFill>
                <a:sym typeface="Wingdings" pitchFamily="2" charset="2"/>
              </a:rPr>
              <a:t> </a:t>
            </a:r>
            <a:endParaRPr lang="en-US" altLang="ja-JP" dirty="0" smtClean="0">
              <a:solidFill>
                <a:srgbClr val="FFFFFF"/>
              </a:solidFill>
            </a:endParaRPr>
          </a:p>
        </p:txBody>
      </p:sp>
      <p:pic>
        <p:nvPicPr>
          <p:cNvPr id="9" name="Picture 2"/>
          <p:cNvPicPr>
            <a:picLocks noChangeAspect="1" noChangeArrowheads="1"/>
          </p:cNvPicPr>
          <p:nvPr/>
        </p:nvPicPr>
        <p:blipFill>
          <a:blip r:embed="rId2"/>
          <a:srcRect/>
          <a:stretch>
            <a:fillRect/>
          </a:stretch>
        </p:blipFill>
        <p:spPr bwMode="auto">
          <a:xfrm>
            <a:off x="5148064" y="2892625"/>
            <a:ext cx="3744416" cy="2808221"/>
          </a:xfrm>
          <a:prstGeom prst="rect">
            <a:avLst/>
          </a:prstGeom>
          <a:noFill/>
          <a:ln w="9525">
            <a:noFill/>
            <a:miter lim="800000"/>
            <a:headEnd/>
            <a:tailEnd/>
          </a:ln>
          <a:effectLst/>
        </p:spPr>
      </p:pic>
      <p:pic>
        <p:nvPicPr>
          <p:cNvPr id="12" name="図 11" descr="NEC_1536.JPG"/>
          <p:cNvPicPr>
            <a:picLocks noChangeAspect="1"/>
          </p:cNvPicPr>
          <p:nvPr/>
        </p:nvPicPr>
        <p:blipFill>
          <a:blip r:embed="rId3"/>
          <a:stretch>
            <a:fillRect/>
          </a:stretch>
        </p:blipFill>
        <p:spPr>
          <a:xfrm>
            <a:off x="281083" y="4149080"/>
            <a:ext cx="2202685" cy="1652014"/>
          </a:xfrm>
          <a:prstGeom prst="rect">
            <a:avLst/>
          </a:prstGeom>
        </p:spPr>
      </p:pic>
      <p:sp>
        <p:nvSpPr>
          <p:cNvPr id="13" name="Rectangle 37"/>
          <p:cNvSpPr>
            <a:spLocks noChangeArrowheads="1"/>
          </p:cNvSpPr>
          <p:nvPr/>
        </p:nvSpPr>
        <p:spPr bwMode="auto">
          <a:xfrm>
            <a:off x="395536" y="5858108"/>
            <a:ext cx="2232248" cy="523220"/>
          </a:xfrm>
          <a:prstGeom prst="rect">
            <a:avLst/>
          </a:prstGeom>
          <a:noFill/>
          <a:ln w="9525">
            <a:noFill/>
            <a:miter lim="800000"/>
            <a:headEnd/>
            <a:tailEnd/>
          </a:ln>
        </p:spPr>
        <p:txBody>
          <a:bodyPr wrap="square">
            <a:spAutoFit/>
          </a:bodyPr>
          <a:lstStyle/>
          <a:p>
            <a:pPr algn="l">
              <a:buNone/>
            </a:pPr>
            <a:r>
              <a:rPr lang="en-US" altLang="ja-JP" sz="1400" dirty="0">
                <a:solidFill>
                  <a:srgbClr val="FFFFFF"/>
                </a:solidFill>
              </a:rPr>
              <a:t>Baking </a:t>
            </a:r>
            <a:r>
              <a:rPr lang="en-US" altLang="ja-JP" sz="1400" dirty="0" smtClean="0">
                <a:solidFill>
                  <a:srgbClr val="FFFFFF"/>
                </a:solidFill>
              </a:rPr>
              <a:t>at MIRAPRO </a:t>
            </a:r>
            <a:r>
              <a:rPr lang="en-US" altLang="ja-JP" sz="1400" dirty="0">
                <a:solidFill>
                  <a:srgbClr val="FFFFFF"/>
                </a:solidFill>
              </a:rPr>
              <a:t>Co</a:t>
            </a:r>
            <a:r>
              <a:rPr lang="en-US" altLang="ja-JP" sz="1400" dirty="0" smtClean="0">
                <a:solidFill>
                  <a:srgbClr val="FFFFFF"/>
                </a:solidFill>
              </a:rPr>
              <a:t>.</a:t>
            </a:r>
          </a:p>
          <a:p>
            <a:pPr algn="l">
              <a:buNone/>
            </a:pPr>
            <a:r>
              <a:rPr lang="en-US" altLang="ja-JP" sz="1400" dirty="0" smtClean="0">
                <a:solidFill>
                  <a:srgbClr val="FFFFFF"/>
                </a:solidFill>
              </a:rPr>
              <a:t> </a:t>
            </a:r>
            <a:r>
              <a:rPr lang="en-US" altLang="ja-JP" sz="1400" dirty="0">
                <a:solidFill>
                  <a:srgbClr val="FFFFFF"/>
                </a:solidFill>
              </a:rPr>
              <a:t>Noda/MESCO, </a:t>
            </a:r>
            <a:r>
              <a:rPr lang="en-US" altLang="ja-JP" sz="1400" dirty="0" smtClean="0">
                <a:solidFill>
                  <a:srgbClr val="FFFFFF"/>
                </a:solidFill>
              </a:rPr>
              <a:t>Kamioka</a:t>
            </a:r>
            <a:endParaRPr lang="en-US" altLang="ja-JP" sz="1400" dirty="0">
              <a:solidFill>
                <a:srgbClr val="FFFFFF"/>
              </a:solidFill>
            </a:endParaRPr>
          </a:p>
        </p:txBody>
      </p:sp>
      <p:sp>
        <p:nvSpPr>
          <p:cNvPr id="14" name="Rectangle 37"/>
          <p:cNvSpPr>
            <a:spLocks noChangeArrowheads="1"/>
          </p:cNvSpPr>
          <p:nvPr/>
        </p:nvSpPr>
        <p:spPr bwMode="auto">
          <a:xfrm>
            <a:off x="6588224" y="5733256"/>
            <a:ext cx="2376264" cy="523220"/>
          </a:xfrm>
          <a:prstGeom prst="rect">
            <a:avLst/>
          </a:prstGeom>
          <a:noFill/>
          <a:ln w="9525">
            <a:noFill/>
            <a:miter lim="800000"/>
            <a:headEnd/>
            <a:tailEnd/>
          </a:ln>
        </p:spPr>
        <p:txBody>
          <a:bodyPr wrap="square">
            <a:spAutoFit/>
          </a:bodyPr>
          <a:lstStyle/>
          <a:p>
            <a:pPr algn="l">
              <a:buNone/>
            </a:pPr>
            <a:r>
              <a:rPr lang="en-US" altLang="ja-JP" sz="1400" dirty="0" smtClean="0">
                <a:solidFill>
                  <a:srgbClr val="FFFFFF"/>
                </a:solidFill>
              </a:rPr>
              <a:t>Transportation to Kamioka</a:t>
            </a:r>
            <a:endParaRPr lang="en-US" altLang="ja-JP" sz="1400" dirty="0">
              <a:solidFill>
                <a:srgbClr val="FFFFFF"/>
              </a:solidFill>
            </a:endParaRPr>
          </a:p>
          <a:p>
            <a:pPr algn="l">
              <a:buNone/>
            </a:pPr>
            <a:endParaRPr lang="en-US" altLang="ja-JP" sz="1400" dirty="0" smtClean="0">
              <a:solidFill>
                <a:srgbClr val="FFFFFF"/>
              </a:solidFill>
            </a:endParaRPr>
          </a:p>
        </p:txBody>
      </p:sp>
      <p:pic>
        <p:nvPicPr>
          <p:cNvPr id="15" name="Picture 4"/>
          <p:cNvPicPr>
            <a:picLocks noChangeAspect="1" noChangeArrowheads="1"/>
          </p:cNvPicPr>
          <p:nvPr/>
        </p:nvPicPr>
        <p:blipFill>
          <a:blip r:embed="rId4"/>
          <a:srcRect/>
          <a:stretch>
            <a:fillRect/>
          </a:stretch>
        </p:blipFill>
        <p:spPr bwMode="auto">
          <a:xfrm>
            <a:off x="281082" y="1988840"/>
            <a:ext cx="2202686" cy="1652015"/>
          </a:xfrm>
          <a:prstGeom prst="rect">
            <a:avLst/>
          </a:prstGeom>
          <a:noFill/>
          <a:ln w="9525">
            <a:noFill/>
            <a:miter lim="800000"/>
            <a:headEnd/>
            <a:tailEnd/>
          </a:ln>
          <a:effectLst/>
        </p:spPr>
      </p:pic>
      <p:pic>
        <p:nvPicPr>
          <p:cNvPr id="16" name="図 15" descr="DCF00219.JPG.jpeg"/>
          <p:cNvPicPr>
            <a:picLocks noChangeAspect="1"/>
          </p:cNvPicPr>
          <p:nvPr/>
        </p:nvPicPr>
        <p:blipFill>
          <a:blip r:embed="rId5"/>
          <a:stretch>
            <a:fillRect/>
          </a:stretch>
        </p:blipFill>
        <p:spPr>
          <a:xfrm>
            <a:off x="2657345" y="1988839"/>
            <a:ext cx="2202687" cy="1652015"/>
          </a:xfrm>
          <a:prstGeom prst="rect">
            <a:avLst/>
          </a:prstGeom>
        </p:spPr>
      </p:pic>
      <p:pic>
        <p:nvPicPr>
          <p:cNvPr id="17" name="図 16" descr="DCF00346.jpg"/>
          <p:cNvPicPr>
            <a:picLocks noChangeAspect="1"/>
          </p:cNvPicPr>
          <p:nvPr/>
        </p:nvPicPr>
        <p:blipFill>
          <a:blip r:embed="rId6"/>
          <a:stretch>
            <a:fillRect/>
          </a:stretch>
        </p:blipFill>
        <p:spPr>
          <a:xfrm>
            <a:off x="2771800" y="4149080"/>
            <a:ext cx="2155348" cy="1616512"/>
          </a:xfrm>
          <a:prstGeom prst="rect">
            <a:avLst/>
          </a:prstGeom>
        </p:spPr>
      </p:pic>
      <p:sp>
        <p:nvSpPr>
          <p:cNvPr id="20" name="Rectangle 37"/>
          <p:cNvSpPr>
            <a:spLocks noChangeArrowheads="1"/>
          </p:cNvSpPr>
          <p:nvPr/>
        </p:nvSpPr>
        <p:spPr bwMode="auto">
          <a:xfrm>
            <a:off x="2699792" y="5877272"/>
            <a:ext cx="2736304" cy="307777"/>
          </a:xfrm>
          <a:prstGeom prst="rect">
            <a:avLst/>
          </a:prstGeom>
          <a:noFill/>
          <a:ln w="9525">
            <a:noFill/>
            <a:miter lim="800000"/>
            <a:headEnd/>
            <a:tailEnd/>
          </a:ln>
        </p:spPr>
        <p:txBody>
          <a:bodyPr wrap="square">
            <a:spAutoFit/>
          </a:bodyPr>
          <a:lstStyle/>
          <a:p>
            <a:pPr algn="l">
              <a:buNone/>
            </a:pPr>
            <a:r>
              <a:rPr lang="en-US" altLang="ja-JP" sz="1400" dirty="0" smtClean="0">
                <a:solidFill>
                  <a:srgbClr val="FFFFFF"/>
                </a:solidFill>
              </a:rPr>
              <a:t>Test at MIRAPRO </a:t>
            </a:r>
            <a:r>
              <a:rPr lang="en-US" altLang="ja-JP" sz="1400" dirty="0">
                <a:solidFill>
                  <a:srgbClr val="FFFFFF"/>
                </a:solidFill>
              </a:rPr>
              <a:t>Co</a:t>
            </a:r>
            <a:r>
              <a:rPr lang="en-US" altLang="ja-JP" sz="1400" dirty="0" smtClean="0">
                <a:solidFill>
                  <a:srgbClr val="FFFFFF"/>
                </a:solidFill>
              </a:rPr>
              <a:t>. Noda</a:t>
            </a:r>
            <a:endParaRPr lang="en-US" altLang="ja-JP" sz="1400" dirty="0">
              <a:solidFill>
                <a:srgbClr val="FFFFFF"/>
              </a:solidFill>
            </a:endParaRPr>
          </a:p>
        </p:txBody>
      </p:sp>
      <p:sp>
        <p:nvSpPr>
          <p:cNvPr id="22" name="Rectangle 37"/>
          <p:cNvSpPr>
            <a:spLocks noChangeArrowheads="1"/>
          </p:cNvSpPr>
          <p:nvPr/>
        </p:nvSpPr>
        <p:spPr bwMode="auto">
          <a:xfrm>
            <a:off x="2915816" y="3645024"/>
            <a:ext cx="2160240" cy="307777"/>
          </a:xfrm>
          <a:prstGeom prst="rect">
            <a:avLst/>
          </a:prstGeom>
          <a:noFill/>
          <a:ln w="9525">
            <a:noFill/>
            <a:miter lim="800000"/>
            <a:headEnd/>
            <a:tailEnd/>
          </a:ln>
        </p:spPr>
        <p:txBody>
          <a:bodyPr wrap="square">
            <a:spAutoFit/>
          </a:bodyPr>
          <a:lstStyle/>
          <a:p>
            <a:pPr algn="l">
              <a:buNone/>
            </a:pPr>
            <a:r>
              <a:rPr lang="en-US" altLang="ja-JP" sz="1400" dirty="0" smtClean="0">
                <a:solidFill>
                  <a:srgbClr val="FFFFFF"/>
                </a:solidFill>
              </a:rPr>
              <a:t>Bellows for each duct</a:t>
            </a:r>
            <a:endParaRPr lang="en-US" altLang="ja-JP" sz="1400" dirty="0">
              <a:solidFill>
                <a:srgbClr val="FFFFFF"/>
              </a:solidFill>
            </a:endParaRPr>
          </a:p>
        </p:txBody>
      </p:sp>
      <p:sp>
        <p:nvSpPr>
          <p:cNvPr id="23" name="Rectangle 37"/>
          <p:cNvSpPr>
            <a:spLocks noChangeArrowheads="1"/>
          </p:cNvSpPr>
          <p:nvPr/>
        </p:nvSpPr>
        <p:spPr bwMode="auto">
          <a:xfrm>
            <a:off x="395536" y="3697287"/>
            <a:ext cx="2160240" cy="307777"/>
          </a:xfrm>
          <a:prstGeom prst="rect">
            <a:avLst/>
          </a:prstGeom>
          <a:noFill/>
          <a:ln w="9525">
            <a:noFill/>
            <a:miter lim="800000"/>
            <a:headEnd/>
            <a:tailEnd/>
          </a:ln>
        </p:spPr>
        <p:txBody>
          <a:bodyPr wrap="square">
            <a:spAutoFit/>
          </a:bodyPr>
          <a:lstStyle/>
          <a:p>
            <a:pPr algn="l">
              <a:buNone/>
            </a:pPr>
            <a:r>
              <a:rPr lang="en-US" altLang="ja-JP" sz="1400" dirty="0" smtClean="0">
                <a:solidFill>
                  <a:srgbClr val="FFFFFF"/>
                </a:solidFill>
              </a:rPr>
              <a:t>Press to form a duct</a:t>
            </a:r>
            <a:endParaRPr lang="en-US" altLang="ja-JP" sz="1400" dirty="0">
              <a:solidFill>
                <a:srgbClr val="FFFFFF"/>
              </a:solidFill>
            </a:endParaRPr>
          </a:p>
        </p:txBody>
      </p:sp>
    </p:spTree>
    <p:extLst>
      <p:ext uri="{BB962C8B-B14F-4D97-AF65-F5344CB8AC3E}">
        <p14:creationId xmlns:p14="http://schemas.microsoft.com/office/powerpoint/2010/main" val="3227173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Outline</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6" name="正方形/長方形 5"/>
          <p:cNvSpPr/>
          <p:nvPr/>
        </p:nvSpPr>
        <p:spPr>
          <a:xfrm>
            <a:off x="899592" y="1595461"/>
            <a:ext cx="7200800" cy="4425827"/>
          </a:xfrm>
          <a:prstGeom prst="rect">
            <a:avLst/>
          </a:prstGeom>
        </p:spPr>
        <p:txBody>
          <a:bodyPr wrap="square">
            <a:spAutoFit/>
          </a:bodyPr>
          <a:lstStyle/>
          <a:p>
            <a:pPr algn="l">
              <a:lnSpc>
                <a:spcPct val="110000"/>
              </a:lnSpc>
              <a:buFontTx/>
              <a:buNone/>
            </a:pPr>
            <a:r>
              <a:rPr lang="ja-JP" altLang="en-US" sz="3200" dirty="0" smtClean="0">
                <a:solidFill>
                  <a:srgbClr val="FFFFFF"/>
                </a:solidFill>
                <a:effectLst>
                  <a:outerShdw blurRad="38100" dist="38100" dir="2700000" algn="tl">
                    <a:srgbClr val="000000">
                      <a:alpha val="43137"/>
                    </a:srgbClr>
                  </a:outerShdw>
                </a:effectLst>
              </a:rPr>
              <a:t>・</a:t>
            </a:r>
            <a:r>
              <a:rPr lang="en-US" altLang="ja-JP" sz="3200" dirty="0" smtClean="0">
                <a:solidFill>
                  <a:srgbClr val="FFFFFF"/>
                </a:solidFill>
                <a:effectLst>
                  <a:outerShdw blurRad="38100" dist="38100" dir="2700000" algn="tl">
                    <a:srgbClr val="000000">
                      <a:alpha val="43137"/>
                    </a:srgbClr>
                  </a:outerShdw>
                </a:effectLst>
              </a:rPr>
              <a:t>Members</a:t>
            </a:r>
            <a:r>
              <a:rPr lang="ja-JP" altLang="en-US" sz="3200" dirty="0">
                <a:solidFill>
                  <a:srgbClr val="FFFFFF"/>
                </a:solidFill>
                <a:effectLst>
                  <a:outerShdw blurRad="38100" dist="38100" dir="2700000" algn="tl">
                    <a:srgbClr val="000000">
                      <a:alpha val="43137"/>
                    </a:srgbClr>
                  </a:outerShdw>
                </a:effectLst>
              </a:rPr>
              <a:t> </a:t>
            </a:r>
            <a:r>
              <a:rPr lang="en-US" altLang="ja-JP" sz="3200" dirty="0" smtClean="0">
                <a:solidFill>
                  <a:srgbClr val="FFFFFF"/>
                </a:solidFill>
                <a:effectLst>
                  <a:outerShdw blurRad="38100" dist="38100" dir="2700000" algn="tl">
                    <a:srgbClr val="000000">
                      <a:alpha val="43137"/>
                    </a:srgbClr>
                  </a:outerShdw>
                </a:effectLst>
              </a:rPr>
              <a:t>and Activities</a:t>
            </a:r>
          </a:p>
          <a:p>
            <a:pPr algn="l">
              <a:lnSpc>
                <a:spcPct val="110000"/>
              </a:lnSpc>
              <a:buFontTx/>
              <a:buNone/>
            </a:pPr>
            <a:endParaRPr lang="en-US" altLang="ja-JP" sz="3200" dirty="0">
              <a:solidFill>
                <a:srgbClr val="FFFFFF"/>
              </a:solidFill>
              <a:effectLst>
                <a:outerShdw blurRad="38100" dist="38100" dir="2700000" algn="tl">
                  <a:srgbClr val="000000">
                    <a:alpha val="43137"/>
                  </a:srgbClr>
                </a:outerShdw>
              </a:effectLst>
            </a:endParaRPr>
          </a:p>
          <a:p>
            <a:pPr algn="l">
              <a:lnSpc>
                <a:spcPct val="110000"/>
              </a:lnSpc>
              <a:buFontTx/>
              <a:buNone/>
            </a:pPr>
            <a:r>
              <a:rPr lang="ja-JP" altLang="en-US" sz="3200" dirty="0" smtClean="0">
                <a:solidFill>
                  <a:srgbClr val="FFFFFF"/>
                </a:solidFill>
                <a:effectLst>
                  <a:outerShdw blurRad="38100" dist="38100" dir="2700000" algn="tl">
                    <a:srgbClr val="000000">
                      <a:alpha val="43137"/>
                    </a:srgbClr>
                  </a:outerShdw>
                </a:effectLst>
              </a:rPr>
              <a:t>・</a:t>
            </a:r>
            <a:r>
              <a:rPr lang="en-US" altLang="ja-JP" sz="3200" dirty="0" smtClean="0">
                <a:solidFill>
                  <a:srgbClr val="FFFFFF"/>
                </a:solidFill>
                <a:effectLst>
                  <a:outerShdw blurRad="38100" dist="38100" dir="2700000" algn="tl">
                    <a:srgbClr val="000000">
                      <a:alpha val="43137"/>
                    </a:srgbClr>
                  </a:outerShdw>
                </a:effectLst>
              </a:rPr>
              <a:t>KAGRA Overview and Status</a:t>
            </a:r>
          </a:p>
          <a:p>
            <a:pPr algn="l">
              <a:lnSpc>
                <a:spcPct val="110000"/>
              </a:lnSpc>
              <a:buFontTx/>
              <a:buNone/>
            </a:pPr>
            <a:endParaRPr lang="en-US" altLang="ja-JP" sz="3200" dirty="0" smtClean="0">
              <a:solidFill>
                <a:srgbClr val="FFFFFF"/>
              </a:solidFill>
              <a:effectLst>
                <a:outerShdw blurRad="38100" dist="38100" dir="2700000" algn="tl">
                  <a:srgbClr val="000000">
                    <a:alpha val="43137"/>
                  </a:srgbClr>
                </a:outerShdw>
              </a:effectLst>
            </a:endParaRPr>
          </a:p>
          <a:p>
            <a:pPr algn="l">
              <a:lnSpc>
                <a:spcPct val="110000"/>
              </a:lnSpc>
              <a:buFontTx/>
              <a:buNone/>
            </a:pPr>
            <a:r>
              <a:rPr lang="ja-JP" altLang="en-US" sz="3200" dirty="0" smtClean="0">
                <a:solidFill>
                  <a:srgbClr val="FFFFFF"/>
                </a:solidFill>
                <a:effectLst>
                  <a:outerShdw blurRad="38100" dist="38100" dir="2700000" algn="tl">
                    <a:srgbClr val="000000">
                      <a:alpha val="43137"/>
                    </a:srgbClr>
                  </a:outerShdw>
                </a:effectLst>
              </a:rPr>
              <a:t>・</a:t>
            </a:r>
            <a:r>
              <a:rPr lang="en-US" altLang="ja-JP" sz="3200" dirty="0" smtClean="0">
                <a:solidFill>
                  <a:srgbClr val="FFFFFF"/>
                </a:solidFill>
                <a:effectLst>
                  <a:outerShdw blurRad="38100" dist="38100" dir="2700000" algn="tl">
                    <a:srgbClr val="000000">
                      <a:alpha val="43137"/>
                    </a:srgbClr>
                  </a:outerShdw>
                </a:effectLst>
              </a:rPr>
              <a:t>Activities of GW group</a:t>
            </a:r>
            <a:endParaRPr lang="en-US" altLang="ja-JP" sz="3200" dirty="0">
              <a:solidFill>
                <a:srgbClr val="FFFFFF"/>
              </a:solidFill>
              <a:effectLst>
                <a:outerShdw blurRad="38100" dist="38100" dir="2700000" algn="tl">
                  <a:srgbClr val="000000">
                    <a:alpha val="43137"/>
                  </a:srgbClr>
                </a:outerShdw>
              </a:effectLst>
            </a:endParaRPr>
          </a:p>
          <a:p>
            <a:pPr algn="l">
              <a:lnSpc>
                <a:spcPct val="110000"/>
              </a:lnSpc>
              <a:buFontTx/>
              <a:buNone/>
            </a:pPr>
            <a:endParaRPr lang="en-US" altLang="ja-JP" sz="3200" dirty="0" smtClean="0">
              <a:solidFill>
                <a:srgbClr val="FFFFFF"/>
              </a:solidFill>
              <a:effectLst>
                <a:outerShdw blurRad="38100" dist="38100" dir="2700000" algn="tl">
                  <a:srgbClr val="000000">
                    <a:alpha val="43137"/>
                  </a:srgbClr>
                </a:outerShdw>
              </a:effectLst>
            </a:endParaRPr>
          </a:p>
          <a:p>
            <a:pPr algn="l">
              <a:lnSpc>
                <a:spcPct val="110000"/>
              </a:lnSpc>
              <a:buFontTx/>
              <a:buNone/>
            </a:pPr>
            <a:r>
              <a:rPr lang="ja-JP" altLang="en-US" sz="3200" dirty="0" smtClean="0">
                <a:solidFill>
                  <a:srgbClr val="FFFFFF"/>
                </a:solidFill>
                <a:effectLst>
                  <a:outerShdw blurRad="38100" dist="38100" dir="2700000" algn="tl">
                    <a:srgbClr val="000000">
                      <a:alpha val="43137"/>
                    </a:srgbClr>
                  </a:outerShdw>
                </a:effectLst>
              </a:rPr>
              <a:t>・</a:t>
            </a:r>
            <a:r>
              <a:rPr lang="en-US" altLang="ja-JP" sz="3200" dirty="0" smtClean="0">
                <a:solidFill>
                  <a:srgbClr val="FFFFFF"/>
                </a:solidFill>
                <a:effectLst>
                  <a:outerShdw blurRad="38100" dist="38100" dir="2700000" algn="tl">
                    <a:srgbClr val="000000">
                      <a:alpha val="43137"/>
                    </a:srgbClr>
                  </a:outerShdw>
                </a:effectLst>
              </a:rPr>
              <a:t>Summary</a:t>
            </a:r>
          </a:p>
          <a:p>
            <a:pPr algn="l">
              <a:lnSpc>
                <a:spcPct val="110000"/>
              </a:lnSpc>
              <a:buFontTx/>
              <a:buNone/>
            </a:pPr>
            <a:r>
              <a:rPr lang="en-US" altLang="ja-JP" sz="3200" dirty="0">
                <a:solidFill>
                  <a:srgbClr val="FFFFFF"/>
                </a:solidFill>
                <a:effectLst>
                  <a:outerShdw blurRad="38100" dist="38100" dir="2700000" algn="tl">
                    <a:srgbClr val="000000">
                      <a:alpha val="43137"/>
                    </a:srgbClr>
                  </a:outerShdw>
                </a:effectLst>
              </a:rPr>
              <a:t> </a:t>
            </a:r>
            <a:r>
              <a:rPr lang="en-US" altLang="ja-JP" sz="3200" dirty="0" smtClean="0">
                <a:solidFill>
                  <a:srgbClr val="FFFFFF"/>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676070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Production of vacuum system for KAGRA</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5" name="Rectangle 15"/>
          <p:cNvSpPr>
            <a:spLocks noChangeArrowheads="1"/>
          </p:cNvSpPr>
          <p:nvPr/>
        </p:nvSpPr>
        <p:spPr bwMode="auto">
          <a:xfrm>
            <a:off x="179388" y="836712"/>
            <a:ext cx="6049962" cy="2232025"/>
          </a:xfrm>
          <a:prstGeom prst="rect">
            <a:avLst/>
          </a:prstGeom>
          <a:noFill/>
          <a:ln w="28575" cmpd="sng">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a:defRPr>
                <a:solidFill>
                  <a:schemeClr val="tx1"/>
                </a:solidFill>
                <a:latin typeface="Arial" panose="020B0604020202020204" pitchFamily="34" charset="0"/>
                <a:ea typeface="ＭＳ Ｐゴシック" panose="020B0600070205080204" pitchFamily="50" charset="-128"/>
              </a:defRPr>
            </a:lvl3pPr>
            <a:lvl4pPr>
              <a:defRPr>
                <a:solidFill>
                  <a:schemeClr val="tx1"/>
                </a:solidFill>
                <a:latin typeface="Arial" panose="020B0604020202020204" pitchFamily="34" charset="0"/>
                <a:ea typeface="ＭＳ Ｐゴシック" panose="020B0600070205080204" pitchFamily="50" charset="-128"/>
              </a:defRPr>
            </a:lvl4pPr>
            <a:lvl5pPr>
              <a:defRPr>
                <a:solidFill>
                  <a:schemeClr val="tx1"/>
                </a:solidFill>
                <a:latin typeface="Arial" panose="020B0604020202020204" pitchFamily="34" charset="0"/>
                <a:ea typeface="ＭＳ Ｐゴシック" panose="020B0600070205080204" pitchFamily="50" charset="-128"/>
              </a:defRPr>
            </a:lvl5pPr>
            <a:lvl6pPr fontAlgn="base">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fontAlgn="base">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fontAlgn="base">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fontAlgn="base">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marL="0" indent="0" algn="l">
              <a:spcBef>
                <a:spcPct val="20000"/>
              </a:spcBef>
              <a:buSzPct val="100000"/>
              <a:buNone/>
            </a:pPr>
            <a:r>
              <a:rPr kumimoji="0" lang="ja-JP" altLang="en-US" sz="20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・Production of 19 vacuum chambers is on going.</a:t>
            </a:r>
          </a:p>
          <a:p>
            <a:pPr marL="0" indent="0" algn="l">
              <a:spcBef>
                <a:spcPct val="20000"/>
              </a:spcBef>
              <a:buSzPct val="100000"/>
              <a:buNone/>
            </a:pPr>
            <a:r>
              <a:rPr kumimoji="0" lang="ja-JP" altLang="en-US" sz="2000" dirty="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 </a:t>
            </a:r>
            <a:r>
              <a:rPr kumimoji="0" lang="ja-JP" altLang="en-US" sz="20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 One of them is used for a prototype test of the</a:t>
            </a:r>
            <a:endParaRPr kumimoji="0" lang="en-US" altLang="ja-JP" sz="20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endParaRPr>
          </a:p>
          <a:p>
            <a:pPr marL="0" indent="0" algn="l">
              <a:spcBef>
                <a:spcPct val="20000"/>
              </a:spcBef>
              <a:buSzPct val="100000"/>
              <a:buNone/>
            </a:pPr>
            <a:r>
              <a:rPr kumimoji="0" lang="en-US" altLang="ja-JP" sz="2000" dirty="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 </a:t>
            </a:r>
            <a:r>
              <a:rPr kumimoji="0" lang="en-US" altLang="ja-JP" sz="20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 </a:t>
            </a:r>
            <a:r>
              <a:rPr kumimoji="0" lang="ja-JP" altLang="en-US" sz="20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 vibration isolation system in TAMA.</a:t>
            </a:r>
          </a:p>
          <a:p>
            <a:pPr marL="0" indent="0" algn="l">
              <a:spcBef>
                <a:spcPct val="20000"/>
              </a:spcBef>
              <a:buSzPct val="100000"/>
              <a:buNone/>
            </a:pPr>
            <a:r>
              <a:rPr kumimoji="0" lang="ja-JP" altLang="en-US" sz="20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・Production of 250 baffles is on going.</a:t>
            </a:r>
          </a:p>
          <a:p>
            <a:pPr marL="0" indent="0" algn="l">
              <a:spcBef>
                <a:spcPct val="20000"/>
              </a:spcBef>
              <a:buSzPct val="100000"/>
              <a:buNone/>
            </a:pPr>
            <a:r>
              <a:rPr kumimoji="0" lang="ja-JP" altLang="en-US" sz="2000" dirty="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 </a:t>
            </a:r>
            <a:r>
              <a:rPr kumimoji="0" lang="ja-JP" altLang="en-US" sz="20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 Solblack (a kind of Nickel plating) was employed</a:t>
            </a:r>
            <a:endParaRPr kumimoji="0" lang="en-US" altLang="ja-JP" sz="20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endParaRPr>
          </a:p>
          <a:p>
            <a:pPr marL="0" indent="0" algn="l">
              <a:spcBef>
                <a:spcPct val="20000"/>
              </a:spcBef>
              <a:buSzPct val="100000"/>
              <a:buNone/>
            </a:pPr>
            <a:r>
              <a:rPr kumimoji="0" lang="en-US" altLang="ja-JP" sz="2000" dirty="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 </a:t>
            </a:r>
            <a:r>
              <a:rPr kumimoji="0" lang="en-US" altLang="ja-JP" sz="20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 </a:t>
            </a:r>
            <a:r>
              <a:rPr kumimoji="0" lang="ja-JP" altLang="en-US" sz="2000" dirty="0" smtClean="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sym typeface="Times" panose="02020603050405020304" pitchFamily="18" charset="0"/>
              </a:rPr>
              <a:t> as surface treatment for shading baffles.</a:t>
            </a:r>
          </a:p>
        </p:txBody>
      </p:sp>
      <p:sp>
        <p:nvSpPr>
          <p:cNvPr id="6" name="Text Box 14"/>
          <p:cNvSpPr>
            <a:spLocks noChangeArrowheads="1"/>
          </p:cNvSpPr>
          <p:nvPr/>
        </p:nvSpPr>
        <p:spPr bwMode="auto">
          <a:xfrm>
            <a:off x="3298825" y="2670275"/>
            <a:ext cx="184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buFontTx/>
              <a:buNone/>
            </a:pPr>
            <a:endParaRPr kumimoji="0" lang="ja-JP" altLang="ja-JP" sz="2000" dirty="0" smtClean="0">
              <a:solidFill>
                <a:srgbClr val="FFFFFF"/>
              </a:solidFill>
              <a:effectLst>
                <a:outerShdw blurRad="38100" dist="38100" dir="2700000" algn="tl">
                  <a:srgbClr val="000000">
                    <a:alpha val="43137"/>
                  </a:srgbClr>
                </a:outerShdw>
              </a:effectLst>
              <a:sym typeface="HGｺﾞｼｯｸE" panose="020B0909000000000000" pitchFamily="49" charset="-128"/>
            </a:endParaRPr>
          </a:p>
        </p:txBody>
      </p:sp>
      <p:sp>
        <p:nvSpPr>
          <p:cNvPr id="7" name="Text Box 16"/>
          <p:cNvSpPr>
            <a:spLocks noChangeArrowheads="1"/>
          </p:cNvSpPr>
          <p:nvPr/>
        </p:nvSpPr>
        <p:spPr bwMode="auto">
          <a:xfrm>
            <a:off x="6340475" y="5004027"/>
            <a:ext cx="26638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buFontTx/>
              <a:buNone/>
            </a:pPr>
            <a:r>
              <a:rPr kumimoji="0" lang="ja-JP" altLang="en-US" sz="1600" dirty="0" smtClean="0">
                <a:solidFill>
                  <a:srgbClr val="FFFFFF"/>
                </a:solidFill>
                <a:effectLst>
                  <a:outerShdw blurRad="38100" dist="38100" dir="2700000" algn="tl">
                    <a:srgbClr val="000000">
                      <a:alpha val="43137"/>
                    </a:srgbClr>
                  </a:outerShdw>
                </a:effectLst>
                <a:sym typeface="Franklin Gothic Book" charset="0"/>
              </a:rPr>
              <a:t>Leak test of the f1500 chamber in which the pre-isolator is put away.Metal O-rings are used to seal the flanges.</a:t>
            </a:r>
            <a:endParaRPr kumimoji="0" lang="en-US" sz="1600" dirty="0" smtClean="0">
              <a:solidFill>
                <a:srgbClr val="FFFFFF"/>
              </a:solidFill>
              <a:effectLst>
                <a:outerShdw blurRad="38100" dist="38100" dir="2700000" algn="tl">
                  <a:srgbClr val="000000">
                    <a:alpha val="43137"/>
                  </a:srgbClr>
                </a:outerShdw>
              </a:effectLst>
              <a:sym typeface="Franklin Gothic Book" charset="0"/>
            </a:endParaRPr>
          </a:p>
        </p:txBody>
      </p:sp>
      <p:sp>
        <p:nvSpPr>
          <p:cNvPr id="8" name="正方形/長方形 11"/>
          <p:cNvSpPr>
            <a:spLocks noChangeArrowheads="1"/>
          </p:cNvSpPr>
          <p:nvPr/>
        </p:nvSpPr>
        <p:spPr bwMode="auto">
          <a:xfrm>
            <a:off x="2719321" y="5625878"/>
            <a:ext cx="3168179"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buFontTx/>
              <a:buNone/>
            </a:pPr>
            <a:r>
              <a:rPr kumimoji="0" lang="ja-JP" altLang="en-US" sz="1600" dirty="0" smtClean="0">
                <a:solidFill>
                  <a:srgbClr val="FFFFFF"/>
                </a:solidFill>
                <a:effectLst>
                  <a:outerShdw blurRad="38100" dist="38100" dir="2700000" algn="tl">
                    <a:srgbClr val="000000">
                      <a:alpha val="43137"/>
                    </a:srgbClr>
                  </a:outerShdw>
                </a:effectLst>
              </a:rPr>
              <a:t>A beam spot on the baffle inside the f800 tube. DLC and Solblack are tested as surface treatment. </a:t>
            </a:r>
          </a:p>
        </p:txBody>
      </p:sp>
      <p:pic>
        <p:nvPicPr>
          <p:cNvPr id="9" name="図 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362" y="1030514"/>
            <a:ext cx="2703512"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5" descr="DCF003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3140175"/>
            <a:ext cx="1855787"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3140175"/>
            <a:ext cx="3313112" cy="248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12"/>
          <p:cNvSpPr>
            <a:spLocks noChangeShapeType="1"/>
          </p:cNvSpPr>
          <p:nvPr/>
        </p:nvSpPr>
        <p:spPr bwMode="auto">
          <a:xfrm>
            <a:off x="4356100" y="5011837"/>
            <a:ext cx="215900" cy="215900"/>
          </a:xfrm>
          <a:prstGeom prst="line">
            <a:avLst/>
          </a:prstGeom>
          <a:noFill/>
          <a:ln w="9525" cmpd="sng">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FontTx/>
              <a:buNone/>
            </a:pPr>
            <a:endParaRPr kumimoji="0" lang="ja-JP" altLang="en-US" sz="2000" dirty="0" smtClean="0">
              <a:solidFill>
                <a:srgbClr val="FFFFFF"/>
              </a:solidFill>
              <a:effectLst>
                <a:outerShdw blurRad="38100" dist="38100" dir="2700000" algn="tl">
                  <a:srgbClr val="000000">
                    <a:alpha val="43137"/>
                  </a:srgbClr>
                </a:outerShdw>
              </a:effectLst>
            </a:endParaRPr>
          </a:p>
        </p:txBody>
      </p:sp>
      <p:sp>
        <p:nvSpPr>
          <p:cNvPr id="13" name="Text Box 17"/>
          <p:cNvSpPr>
            <a:spLocks noChangeArrowheads="1"/>
          </p:cNvSpPr>
          <p:nvPr/>
        </p:nvSpPr>
        <p:spPr bwMode="auto">
          <a:xfrm>
            <a:off x="213075" y="5355572"/>
            <a:ext cx="215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buFontTx/>
              <a:buNone/>
            </a:pPr>
            <a:r>
              <a:rPr kumimoji="0" lang="ja-JP" altLang="en-US" sz="1600" dirty="0" smtClean="0">
                <a:solidFill>
                  <a:srgbClr val="FFFFFF"/>
                </a:solidFill>
                <a:sym typeface="Franklin Gothic Book" charset="0"/>
              </a:rPr>
              <a:t>Prototype of shading baffle inserted into f800 tube. The baffle has saw shape edge.</a:t>
            </a:r>
          </a:p>
        </p:txBody>
      </p:sp>
      <p:sp>
        <p:nvSpPr>
          <p:cNvPr id="14" name="テキスト ボックス 13"/>
          <p:cNvSpPr txBox="1"/>
          <p:nvPr/>
        </p:nvSpPr>
        <p:spPr>
          <a:xfrm>
            <a:off x="7826843" y="876625"/>
            <a:ext cx="1249894"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Takahashi</a:t>
            </a:r>
            <a:endParaRPr kumimoji="1" lang="ja-JP" altLang="en-US" sz="1400" dirty="0" smtClean="0">
              <a:solidFill>
                <a:srgbClr val="6699FF"/>
              </a:solidFill>
            </a:endParaRPr>
          </a:p>
        </p:txBody>
      </p:sp>
    </p:spTree>
    <p:extLst>
      <p:ext uri="{BB962C8B-B14F-4D97-AF65-F5344CB8AC3E}">
        <p14:creationId xmlns:p14="http://schemas.microsoft.com/office/powerpoint/2010/main" val="2379383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4036" name="Rectangle 4"/>
          <p:cNvSpPr>
            <a:spLocks noGrp="1" noChangeArrowheads="1"/>
          </p:cNvSpPr>
          <p:nvPr>
            <p:ph type="title"/>
          </p:nvPr>
        </p:nvSpPr>
        <p:spPr/>
        <p:txBody>
          <a:bodyPr/>
          <a:lstStyle/>
          <a:p>
            <a:r>
              <a:rPr lang="en-US" altLang="ja-JP" dirty="0"/>
              <a:t>Cryostat Construction and Test</a:t>
            </a:r>
            <a:endParaRPr lang="ja-JP" altLang="ja-JP"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nl-NL" altLang="ja-JP" sz="1200" kern="1200" smtClean="0">
                <a:latin typeface="Tahoma" pitchFamily="34" charset="0"/>
                <a:ea typeface="HGP創英角ｺﾞｼｯｸUB" pitchFamily="50" charset="-128"/>
                <a:cs typeface="+mn-cs"/>
              </a:rPr>
              <a:t>Project Week (November 27, 2013, NAOJ)</a:t>
            </a:r>
            <a:endParaRPr lang="en-US" altLang="ja-JP" sz="1200" kern="1200" dirty="0">
              <a:latin typeface="Tahoma" pitchFamily="34" charset="0"/>
              <a:ea typeface="HGP創英角ｺﾞｼｯｸUB" pitchFamily="50" charset="-128"/>
              <a:cs typeface="+mn-cs"/>
            </a:endParaRPr>
          </a:p>
        </p:txBody>
      </p:sp>
      <p:sp>
        <p:nvSpPr>
          <p:cNvPr id="4" name="正方形/長方形 3"/>
          <p:cNvSpPr/>
          <p:nvPr/>
        </p:nvSpPr>
        <p:spPr>
          <a:xfrm>
            <a:off x="6693560" y="1196752"/>
            <a:ext cx="2126912" cy="307777"/>
          </a:xfrm>
          <a:prstGeom prst="rect">
            <a:avLst/>
          </a:prstGeom>
        </p:spPr>
        <p:txBody>
          <a:bodyPr wrap="square">
            <a:spAutoFit/>
          </a:bodyPr>
          <a:lstStyle/>
          <a:p>
            <a:pPr algn="l">
              <a:buNone/>
            </a:pPr>
            <a:r>
              <a:rPr lang="en-US" altLang="ja-JP" sz="1400" dirty="0">
                <a:solidFill>
                  <a:srgbClr val="FFFFFF"/>
                </a:solidFill>
                <a:effectLst>
                  <a:outerShdw blurRad="38100" dist="38100" dir="2700000" algn="tl">
                    <a:srgbClr val="000000">
                      <a:alpha val="43137"/>
                    </a:srgbClr>
                  </a:outerShdw>
                </a:effectLst>
              </a:rPr>
              <a:t>Inside the </a:t>
            </a:r>
            <a:r>
              <a:rPr lang="en-US" altLang="ja-JP" sz="1400" dirty="0" smtClean="0">
                <a:solidFill>
                  <a:srgbClr val="FFFFFF"/>
                </a:solidFill>
                <a:effectLst>
                  <a:outerShdw blurRad="38100" dist="38100" dir="2700000" algn="tl">
                    <a:srgbClr val="000000">
                      <a:alpha val="43137"/>
                    </a:srgbClr>
                  </a:outerShdw>
                </a:effectLst>
              </a:rPr>
              <a:t>Rad. Shield </a:t>
            </a:r>
            <a:endParaRPr lang="ja-JP" altLang="en-US" sz="1400" dirty="0">
              <a:solidFill>
                <a:srgbClr val="FFFFFF"/>
              </a:solidFill>
              <a:effectLst>
                <a:outerShdw blurRad="38100" dist="38100" dir="2700000" algn="tl">
                  <a:srgbClr val="000000">
                    <a:alpha val="43137"/>
                  </a:srgbClr>
                </a:outerShdw>
              </a:effectLst>
            </a:endParaRPr>
          </a:p>
        </p:txBody>
      </p:sp>
      <p:pic>
        <p:nvPicPr>
          <p:cNvPr id="1026" name="Picture 2" descr="https://lh5.googleusercontent.com/-OYCUs0wFfY0/UJZEcdRl1LI/AAAAAAAACrE/Avf8698Kdy4/s720/DSCF79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060848"/>
            <a:ext cx="5708635" cy="4281477"/>
          </a:xfrm>
          <a:prstGeom prst="rect">
            <a:avLst/>
          </a:prstGeom>
          <a:noFill/>
          <a:extLst>
            <a:ext uri="{909E8E84-426E-40DD-AFC4-6F175D3DCCD1}">
              <a14:hiddenFill xmlns:a14="http://schemas.microsoft.com/office/drawing/2010/main">
                <a:solidFill>
                  <a:srgbClr val="FFFFFF"/>
                </a:solidFill>
              </a14:hiddenFill>
            </a:ext>
          </a:extLst>
        </p:spPr>
      </p:pic>
      <p:pic>
        <p:nvPicPr>
          <p:cNvPr id="9738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39" y="1473751"/>
            <a:ext cx="1933591" cy="25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3828" name="Picture 4" descr="http://tokoku-archives.org/kagra/blog/wp-content/uploads/20121210_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4257092"/>
            <a:ext cx="2738854" cy="205414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4"/>
          <p:cNvSpPr>
            <a:spLocks noChangeArrowheads="1"/>
          </p:cNvSpPr>
          <p:nvPr/>
        </p:nvSpPr>
        <p:spPr bwMode="auto">
          <a:xfrm>
            <a:off x="128052" y="6085862"/>
            <a:ext cx="2736839" cy="295466"/>
          </a:xfrm>
          <a:prstGeom prst="rect">
            <a:avLst/>
          </a:prstGeom>
          <a:noFill/>
          <a:ln w="15875">
            <a:noFill/>
            <a:miter lim="800000"/>
            <a:headEnd/>
            <a:tailEnd/>
          </a:ln>
          <a:effectLst/>
        </p:spPr>
        <p:txBody>
          <a:bodyPr wrap="none">
            <a:spAutoFit/>
          </a:bodyPr>
          <a:lstStyle/>
          <a:p>
            <a:pPr algn="l">
              <a:lnSpc>
                <a:spcPct val="110000"/>
              </a:lnSpc>
              <a:buFontTx/>
              <a:buNone/>
            </a:pPr>
            <a:r>
              <a:rPr lang="en-US" altLang="ja-JP" sz="1200" dirty="0" smtClean="0">
                <a:solidFill>
                  <a:srgbClr val="DDDDDD"/>
                </a:solidFill>
                <a:effectLst>
                  <a:outerShdw blurRad="38100" dist="38100" dir="2700000" algn="tl">
                    <a:srgbClr val="000000">
                      <a:alpha val="43137"/>
                    </a:srgbClr>
                  </a:outerShdw>
                </a:effectLst>
              </a:rPr>
              <a:t>Toshiba Keihin Factory (Oct 31, 2012)</a:t>
            </a:r>
          </a:p>
        </p:txBody>
      </p:sp>
      <p:sp>
        <p:nvSpPr>
          <p:cNvPr id="2" name="正方形/長方形 1"/>
          <p:cNvSpPr/>
          <p:nvPr/>
        </p:nvSpPr>
        <p:spPr>
          <a:xfrm>
            <a:off x="144244" y="5432392"/>
            <a:ext cx="2617063" cy="523220"/>
          </a:xfrm>
          <a:prstGeom prst="rect">
            <a:avLst/>
          </a:prstGeom>
        </p:spPr>
        <p:txBody>
          <a:bodyPr wrap="none">
            <a:spAutoFit/>
          </a:bodyPr>
          <a:lstStyle/>
          <a:p>
            <a:pPr algn="l">
              <a:buNone/>
            </a:pPr>
            <a:r>
              <a:rPr lang="en-US" altLang="ja-JP" sz="1400" dirty="0" smtClean="0">
                <a:solidFill>
                  <a:srgbClr val="FFFFFF"/>
                </a:solidFill>
                <a:effectLst>
                  <a:outerShdw blurRad="38100" dist="38100" dir="2700000" algn="tl">
                    <a:srgbClr val="000000">
                      <a:alpha val="43137"/>
                    </a:srgbClr>
                  </a:outerShdw>
                </a:effectLst>
              </a:rPr>
              <a:t>Cryostat #1 in preparation for </a:t>
            </a:r>
          </a:p>
          <a:p>
            <a:pPr algn="l">
              <a:buNone/>
            </a:pPr>
            <a:r>
              <a:rPr lang="en-US" altLang="ja-JP" sz="1400" dirty="0">
                <a:solidFill>
                  <a:srgbClr val="FFFFFF"/>
                </a:solidFill>
                <a:effectLst>
                  <a:outerShdw blurRad="38100" dist="38100" dir="2700000" algn="tl">
                    <a:srgbClr val="000000">
                      <a:alpha val="43137"/>
                    </a:srgbClr>
                  </a:outerShdw>
                </a:effectLst>
              </a:rPr>
              <a:t> </a:t>
            </a:r>
            <a:r>
              <a:rPr lang="en-US" altLang="ja-JP" sz="1400" dirty="0" smtClean="0">
                <a:solidFill>
                  <a:srgbClr val="FFFFFF"/>
                </a:solidFill>
                <a:effectLst>
                  <a:outerShdw blurRad="38100" dist="38100" dir="2700000" algn="tl">
                    <a:srgbClr val="000000">
                      <a:alpha val="43137"/>
                    </a:srgbClr>
                  </a:outerShdw>
                </a:effectLst>
              </a:rPr>
              <a:t>installation of radiation shield.</a:t>
            </a:r>
            <a:endParaRPr lang="ja-JP" altLang="en-US" sz="1400" dirty="0">
              <a:solidFill>
                <a:srgbClr val="FFFFFF"/>
              </a:solidFill>
              <a:effectLst>
                <a:outerShdw blurRad="38100" dist="38100" dir="2700000" algn="tl">
                  <a:srgbClr val="000000">
                    <a:alpha val="43137"/>
                  </a:srgbClr>
                </a:outerShdw>
              </a:effectLst>
            </a:endParaRPr>
          </a:p>
        </p:txBody>
      </p:sp>
      <p:sp>
        <p:nvSpPr>
          <p:cNvPr id="18" name="正方形/長方形 17"/>
          <p:cNvSpPr/>
          <p:nvPr/>
        </p:nvSpPr>
        <p:spPr>
          <a:xfrm>
            <a:off x="3167079" y="5857527"/>
            <a:ext cx="2413033" cy="307777"/>
          </a:xfrm>
          <a:prstGeom prst="rect">
            <a:avLst/>
          </a:prstGeom>
        </p:spPr>
        <p:txBody>
          <a:bodyPr wrap="none">
            <a:spAutoFit/>
          </a:bodyPr>
          <a:lstStyle/>
          <a:p>
            <a:pPr algn="l">
              <a:buNone/>
            </a:pPr>
            <a:r>
              <a:rPr lang="en-US" altLang="ja-JP" sz="1400" dirty="0" smtClean="0">
                <a:solidFill>
                  <a:srgbClr val="FFFFFF"/>
                </a:solidFill>
                <a:effectLst>
                  <a:outerShdw blurRad="38100" dist="38100" dir="2700000" algn="tl">
                    <a:srgbClr val="000000">
                      <a:alpha val="43137"/>
                    </a:srgbClr>
                  </a:outerShdw>
                </a:effectLst>
              </a:rPr>
              <a:t>Cryostat #2 under leak test.</a:t>
            </a:r>
            <a:endParaRPr lang="ja-JP" altLang="en-US" sz="1400" dirty="0">
              <a:solidFill>
                <a:srgbClr val="FFFFFF"/>
              </a:solidFill>
              <a:effectLst>
                <a:outerShdw blurRad="38100" dist="38100" dir="2700000" algn="tl">
                  <a:srgbClr val="000000">
                    <a:alpha val="43137"/>
                  </a:srgbClr>
                </a:outerShdw>
              </a:effectLst>
            </a:endParaRPr>
          </a:p>
        </p:txBody>
      </p:sp>
      <p:sp>
        <p:nvSpPr>
          <p:cNvPr id="20" name="正方形/長方形 19"/>
          <p:cNvSpPr/>
          <p:nvPr/>
        </p:nvSpPr>
        <p:spPr>
          <a:xfrm>
            <a:off x="6115080" y="6040432"/>
            <a:ext cx="2232248" cy="307777"/>
          </a:xfrm>
          <a:prstGeom prst="rect">
            <a:avLst/>
          </a:prstGeom>
        </p:spPr>
        <p:txBody>
          <a:bodyPr wrap="square">
            <a:spAutoFit/>
          </a:bodyPr>
          <a:lstStyle/>
          <a:p>
            <a:pPr algn="l">
              <a:buNone/>
            </a:pPr>
            <a:r>
              <a:rPr lang="en-US" altLang="ja-JP" sz="1400" dirty="0" smtClean="0">
                <a:solidFill>
                  <a:srgbClr val="FFFFFF"/>
                </a:solidFill>
                <a:effectLst>
                  <a:outerShdw blurRad="38100" dist="38100" dir="2700000" algn="tl">
                    <a:srgbClr val="000000">
                      <a:alpha val="43137"/>
                    </a:srgbClr>
                  </a:outerShdw>
                </a:effectLst>
              </a:rPr>
              <a:t>Cryo-cooler unit</a:t>
            </a:r>
            <a:endParaRPr lang="ja-JP" altLang="en-US" sz="1400" dirty="0">
              <a:solidFill>
                <a:srgbClr val="FFFFFF"/>
              </a:solidFill>
              <a:effectLst>
                <a:outerShdw blurRad="38100" dist="38100" dir="2700000" algn="tl">
                  <a:srgbClr val="000000">
                    <a:alpha val="43137"/>
                  </a:srgbClr>
                </a:outerShdw>
              </a:effectLst>
            </a:endParaRPr>
          </a:p>
        </p:txBody>
      </p:sp>
      <p:sp>
        <p:nvSpPr>
          <p:cNvPr id="13" name="正方形/長方形 12"/>
          <p:cNvSpPr/>
          <p:nvPr/>
        </p:nvSpPr>
        <p:spPr>
          <a:xfrm>
            <a:off x="286759" y="1167135"/>
            <a:ext cx="6445481" cy="461665"/>
          </a:xfrm>
          <a:prstGeom prst="rect">
            <a:avLst/>
          </a:prstGeom>
        </p:spPr>
        <p:txBody>
          <a:bodyPr wrap="square">
            <a:spAutoFit/>
          </a:bodyPr>
          <a:lstStyle/>
          <a:p>
            <a:pPr algn="l">
              <a:buNone/>
            </a:pPr>
            <a:r>
              <a:rPr lang="en-US" altLang="ja-JP" dirty="0" smtClean="0">
                <a:solidFill>
                  <a:srgbClr val="FFFFFF"/>
                </a:solidFill>
              </a:rPr>
              <a:t>Construction and cooling tests were finished!</a:t>
            </a:r>
            <a:endParaRPr lang="ja-JP" altLang="en-US" dirty="0">
              <a:solidFill>
                <a:srgbClr val="FFFFFF"/>
              </a:solidFill>
            </a:endParaRPr>
          </a:p>
        </p:txBody>
      </p:sp>
    </p:spTree>
    <p:extLst>
      <p:ext uri="{BB962C8B-B14F-4D97-AF65-F5344CB8AC3E}">
        <p14:creationId xmlns:p14="http://schemas.microsoft.com/office/powerpoint/2010/main" val="189332427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179513" y="2636912"/>
            <a:ext cx="4229744" cy="3096344"/>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 name="タイトル 3"/>
          <p:cNvSpPr>
            <a:spLocks noGrp="1"/>
          </p:cNvSpPr>
          <p:nvPr>
            <p:ph type="title"/>
          </p:nvPr>
        </p:nvSpPr>
        <p:spPr/>
        <p:txBody>
          <a:bodyPr/>
          <a:lstStyle/>
          <a:p>
            <a:r>
              <a:rPr kumimoji="1" lang="en-US" altLang="ja-JP" dirty="0" smtClean="0"/>
              <a:t>Cooling Test and Delivery</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zh-CN" smtClean="0"/>
              <a:t>Project Week (November 27, 2013, NAOJ)</a:t>
            </a:r>
            <a:endParaRPr lang="en-US" altLang="ja-JP" dirty="0"/>
          </a:p>
        </p:txBody>
      </p:sp>
      <p:sp>
        <p:nvSpPr>
          <p:cNvPr id="6" name="正方形/長方形 5"/>
          <p:cNvSpPr/>
          <p:nvPr/>
        </p:nvSpPr>
        <p:spPr>
          <a:xfrm>
            <a:off x="532900" y="1541678"/>
            <a:ext cx="3958135" cy="400110"/>
          </a:xfrm>
          <a:prstGeom prst="rect">
            <a:avLst/>
          </a:prstGeom>
        </p:spPr>
        <p:txBody>
          <a:bodyPr wrap="none">
            <a:spAutoFit/>
          </a:bodyPr>
          <a:lstStyle/>
          <a:p>
            <a:pPr algn="l">
              <a:buNone/>
            </a:pPr>
            <a:r>
              <a:rPr lang="en-US" altLang="ja-JP" sz="2000" dirty="0" smtClean="0">
                <a:solidFill>
                  <a:srgbClr val="FFFFFF"/>
                </a:solidFill>
                <a:effectLst>
                  <a:outerShdw blurRad="38100" dist="38100" dir="2700000" algn="tl">
                    <a:srgbClr val="000000">
                      <a:alpha val="43137"/>
                    </a:srgbClr>
                  </a:outerShdw>
                </a:effectLst>
              </a:rPr>
              <a:t>Cooling test with dummy payload</a:t>
            </a:r>
            <a:endParaRPr lang="ja-JP" altLang="en-US" sz="2000" dirty="0">
              <a:solidFill>
                <a:srgbClr val="FFFFFF"/>
              </a:solidFill>
              <a:effectLst>
                <a:outerShdw blurRad="38100" dist="38100" dir="2700000" algn="tl">
                  <a:srgbClr val="000000">
                    <a:alpha val="43137"/>
                  </a:srgbClr>
                </a:outerShdw>
              </a:effectLst>
            </a:endParaRPr>
          </a:p>
        </p:txBody>
      </p:sp>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l="21190" t="14950" r="7534" b="20837"/>
          <a:stretch/>
        </p:blipFill>
        <p:spPr>
          <a:xfrm>
            <a:off x="4557598" y="2734219"/>
            <a:ext cx="4262874" cy="2880320"/>
          </a:xfrm>
          <a:prstGeom prst="rect">
            <a:avLst/>
          </a:prstGeom>
        </p:spPr>
      </p:pic>
      <p:sp>
        <p:nvSpPr>
          <p:cNvPr id="8" name="正方形/長方形 7"/>
          <p:cNvSpPr/>
          <p:nvPr/>
        </p:nvSpPr>
        <p:spPr>
          <a:xfrm>
            <a:off x="4860032" y="1628800"/>
            <a:ext cx="3933706" cy="707886"/>
          </a:xfrm>
          <a:prstGeom prst="rect">
            <a:avLst/>
          </a:prstGeom>
        </p:spPr>
        <p:txBody>
          <a:bodyPr wrap="none">
            <a:spAutoFit/>
          </a:bodyPr>
          <a:lstStyle/>
          <a:p>
            <a:pPr algn="l">
              <a:buNone/>
            </a:pPr>
            <a:r>
              <a:rPr lang="en-US" altLang="ja-JP" sz="2000" dirty="0" smtClean="0">
                <a:solidFill>
                  <a:srgbClr val="FFFFFF"/>
                </a:solidFill>
                <a:effectLst>
                  <a:outerShdw blurRad="38100" dist="38100" dir="2700000" algn="tl">
                    <a:srgbClr val="000000">
                      <a:alpha val="43137"/>
                    </a:srgbClr>
                  </a:outerShdw>
                </a:effectLst>
              </a:rPr>
              <a:t>All of 4 cryostats were</a:t>
            </a:r>
          </a:p>
          <a:p>
            <a:pPr algn="l">
              <a:buNone/>
            </a:pPr>
            <a:r>
              <a:rPr lang="en-US" altLang="ja-JP" sz="2000" dirty="0" smtClean="0">
                <a:solidFill>
                  <a:srgbClr val="FFFFFF"/>
                </a:solidFill>
                <a:effectLst>
                  <a:outerShdw blurRad="38100" dist="38100" dir="2700000" algn="tl">
                    <a:srgbClr val="000000">
                      <a:alpha val="43137"/>
                    </a:srgbClr>
                  </a:outerShdw>
                </a:effectLst>
              </a:rPr>
              <a:t> in storage near the site (2013.7)</a:t>
            </a:r>
            <a:endParaRPr lang="ja-JP" altLang="en-US" sz="2000" dirty="0">
              <a:solidFill>
                <a:srgbClr val="FFFFFF"/>
              </a:solidFill>
              <a:effectLst>
                <a:outerShdw blurRad="38100" dist="38100" dir="2700000" algn="tl">
                  <a:srgbClr val="000000">
                    <a:alpha val="43137"/>
                  </a:srgbClr>
                </a:outerShdw>
              </a:effectLst>
            </a:endParaRPr>
          </a:p>
        </p:txBody>
      </p:sp>
      <p:sp>
        <p:nvSpPr>
          <p:cNvPr id="9" name="右矢印 8"/>
          <p:cNvSpPr/>
          <p:nvPr/>
        </p:nvSpPr>
        <p:spPr bwMode="auto">
          <a:xfrm>
            <a:off x="4409256" y="1901718"/>
            <a:ext cx="216024" cy="304001"/>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0" name="正方形/長方形 9"/>
          <p:cNvSpPr/>
          <p:nvPr/>
        </p:nvSpPr>
        <p:spPr>
          <a:xfrm>
            <a:off x="479771" y="5765822"/>
            <a:ext cx="2868093" cy="246221"/>
          </a:xfrm>
          <a:prstGeom prst="rect">
            <a:avLst/>
          </a:prstGeom>
        </p:spPr>
        <p:txBody>
          <a:bodyPr wrap="none">
            <a:spAutoFit/>
          </a:bodyPr>
          <a:lstStyle/>
          <a:p>
            <a:pPr algn="l">
              <a:buNone/>
            </a:pPr>
            <a:r>
              <a:rPr lang="en-US" altLang="ja-JP" sz="1000" dirty="0" smtClean="0">
                <a:solidFill>
                  <a:srgbClr val="FFFFFF"/>
                </a:solidFill>
                <a:effectLst>
                  <a:outerShdw blurRad="38100" dist="38100" dir="2700000" algn="tl">
                    <a:srgbClr val="000000">
                      <a:alpha val="43137"/>
                    </a:srgbClr>
                  </a:outerShdw>
                </a:effectLst>
              </a:rPr>
              <a:t>Presentation by N.Kimura at Amaldi10 (2013.7)</a:t>
            </a:r>
            <a:endParaRPr lang="ja-JP" altLang="en-US" sz="1000" dirty="0">
              <a:solidFill>
                <a:srgbClr val="FFFFFF"/>
              </a:solidFill>
              <a:effectLst>
                <a:outerShdw blurRad="38100" dist="38100" dir="2700000" algn="tl">
                  <a:srgbClr val="000000">
                    <a:alpha val="43137"/>
                  </a:srgbClr>
                </a:outerShdw>
              </a:effectLst>
            </a:endParaRPr>
          </a:p>
        </p:txBody>
      </p:sp>
      <p:sp>
        <p:nvSpPr>
          <p:cNvPr id="11" name="正方形/長方形 10"/>
          <p:cNvSpPr/>
          <p:nvPr/>
        </p:nvSpPr>
        <p:spPr>
          <a:xfrm>
            <a:off x="7092280" y="5733256"/>
            <a:ext cx="1660006" cy="307777"/>
          </a:xfrm>
          <a:prstGeom prst="rect">
            <a:avLst/>
          </a:prstGeom>
        </p:spPr>
        <p:txBody>
          <a:bodyPr wrap="none">
            <a:spAutoFit/>
          </a:bodyPr>
          <a:lstStyle/>
          <a:p>
            <a:pPr algn="l">
              <a:buNone/>
            </a:pPr>
            <a:r>
              <a:rPr lang="en-US" altLang="ja-JP" sz="1400" dirty="0" smtClean="0">
                <a:solidFill>
                  <a:srgbClr val="FFFFFF"/>
                </a:solidFill>
                <a:effectLst>
                  <a:outerShdw blurRad="38100" dist="38100" dir="2700000" algn="tl">
                    <a:srgbClr val="000000">
                      <a:alpha val="43137"/>
                    </a:srgbClr>
                  </a:outerShdw>
                </a:effectLst>
              </a:rPr>
              <a:t>Photo by C.Tokoku</a:t>
            </a:r>
            <a:endParaRPr lang="ja-JP" altLang="en-US" sz="1400" dirty="0">
              <a:solidFill>
                <a:srgbClr val="FFFFFF"/>
              </a:solidFill>
              <a:effectLst>
                <a:outerShdw blurRad="38100" dist="38100" dir="2700000" algn="tl">
                  <a:srgbClr val="000000">
                    <a:alpha val="43137"/>
                  </a:srgbClr>
                </a:outerShdw>
              </a:effectLst>
            </a:endParaRPr>
          </a:p>
        </p:txBody>
      </p:sp>
      <p:pic>
        <p:nvPicPr>
          <p:cNvPr id="12"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3" y="2671038"/>
            <a:ext cx="4201415" cy="294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3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2608" y="2708920"/>
            <a:ext cx="1083368" cy="12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a:off x="539552" y="1948770"/>
            <a:ext cx="3432606" cy="400110"/>
          </a:xfrm>
          <a:prstGeom prst="rect">
            <a:avLst/>
          </a:prstGeom>
        </p:spPr>
        <p:txBody>
          <a:bodyPr wrap="none">
            <a:spAutoFit/>
          </a:bodyPr>
          <a:lstStyle/>
          <a:p>
            <a:pPr algn="l">
              <a:buNone/>
            </a:pPr>
            <a:r>
              <a:rPr lang="en-US" altLang="ja-JP" sz="2000" dirty="0" smtClean="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sz="2000" dirty="0" smtClean="0">
                <a:solidFill>
                  <a:srgbClr val="FFFFFF"/>
                </a:solidFill>
                <a:effectLst>
                  <a:outerShdw blurRad="38100" dist="38100" dir="2700000" algn="tl">
                    <a:srgbClr val="000000">
                      <a:alpha val="43137"/>
                    </a:srgbClr>
                  </a:outerShdw>
                </a:effectLst>
              </a:rPr>
              <a:t>Cooling time ~ 2weeks.</a:t>
            </a:r>
            <a:endParaRPr lang="ja-JP" altLang="en-US" sz="20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4917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4036" name="Rectangle 4"/>
          <p:cNvSpPr>
            <a:spLocks noGrp="1" noChangeArrowheads="1"/>
          </p:cNvSpPr>
          <p:nvPr>
            <p:ph type="title"/>
          </p:nvPr>
        </p:nvSpPr>
        <p:spPr/>
        <p:txBody>
          <a:bodyPr/>
          <a:lstStyle/>
          <a:p>
            <a:r>
              <a:rPr lang="en-US" altLang="ja-JP" dirty="0" smtClean="0"/>
              <a:t>Sapphire Mirror</a:t>
            </a:r>
            <a:endParaRPr lang="ja-JP" altLang="ja-JP"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nl-NL" altLang="zh-TW" sz="1200" kern="1200" smtClean="0">
                <a:latin typeface="Tahoma" pitchFamily="34" charset="0"/>
                <a:ea typeface="HGP創英角ｺﾞｼｯｸUB" pitchFamily="50" charset="-128"/>
                <a:cs typeface="+mn-cs"/>
              </a:rPr>
              <a:t>Project Week (November 27, 2013, NAOJ)</a:t>
            </a:r>
            <a:endParaRPr lang="en-US" altLang="ja-JP" sz="1200" kern="1200" dirty="0">
              <a:latin typeface="Tahoma" pitchFamily="34" charset="0"/>
              <a:ea typeface="HGP創英角ｺﾞｼｯｸUB" pitchFamily="50" charset="-128"/>
              <a:cs typeface="+mn-cs"/>
            </a:endParaRPr>
          </a:p>
        </p:txBody>
      </p:sp>
      <p:sp>
        <p:nvSpPr>
          <p:cNvPr id="13" name="正方形/長方形 12"/>
          <p:cNvSpPr/>
          <p:nvPr/>
        </p:nvSpPr>
        <p:spPr>
          <a:xfrm>
            <a:off x="1619672" y="5517232"/>
            <a:ext cx="5904656" cy="830997"/>
          </a:xfrm>
          <a:prstGeom prst="rect">
            <a:avLst/>
          </a:prstGeom>
        </p:spPr>
        <p:txBody>
          <a:bodyPr wrap="square">
            <a:spAutoFit/>
          </a:bodyPr>
          <a:lstStyle/>
          <a:p>
            <a:pPr algn="l">
              <a:buNone/>
            </a:pPr>
            <a:r>
              <a:rPr lang="en-US" altLang="ja-JP" dirty="0" smtClean="0">
                <a:solidFill>
                  <a:srgbClr val="FFFFFF"/>
                </a:solidFill>
                <a:effectLst>
                  <a:outerShdw blurRad="38100" dist="38100" dir="2700000" algn="tl">
                    <a:srgbClr val="000000">
                      <a:alpha val="43137"/>
                    </a:srgbClr>
                  </a:outerShdw>
                </a:effectLst>
              </a:rPr>
              <a:t>2 Sapphire substrates were delivered</a:t>
            </a:r>
          </a:p>
          <a:p>
            <a:pPr algn="l">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(Φ220mm, t 150mm, c-axis)</a:t>
            </a:r>
            <a:endParaRPr lang="ja-JP" altLang="en-US" dirty="0">
              <a:solidFill>
                <a:srgbClr val="FFFFFF"/>
              </a:solidFill>
              <a:effectLst>
                <a:outerShdw blurRad="38100" dist="38100" dir="2700000" algn="tl">
                  <a:srgbClr val="000000">
                    <a:alpha val="43137"/>
                  </a:srgbClr>
                </a:outerShdw>
              </a:effectLst>
            </a:endParaRPr>
          </a:p>
        </p:txBody>
      </p:sp>
      <p:pic>
        <p:nvPicPr>
          <p:cNvPr id="15" name="Picture 2" descr="\\133.11.143.101\My Documents\My Pictures\fig\重力波\装置準備の写真\サファイア\1207\2012-07-21_00-40-00_790.jpg"/>
          <p:cNvPicPr>
            <a:picLocks noChangeAspect="1" noChangeArrowheads="1"/>
          </p:cNvPicPr>
          <p:nvPr/>
        </p:nvPicPr>
        <p:blipFill>
          <a:blip r:embed="rId3" cstate="print"/>
          <a:srcRect/>
          <a:stretch>
            <a:fillRect/>
          </a:stretch>
        </p:blipFill>
        <p:spPr bwMode="auto">
          <a:xfrm>
            <a:off x="940906" y="1196752"/>
            <a:ext cx="7303502" cy="4117171"/>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111475943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4" name="Rectangle 32"/>
          <p:cNvSpPr>
            <a:spLocks noChangeArrowheads="1"/>
          </p:cNvSpPr>
          <p:nvPr/>
        </p:nvSpPr>
        <p:spPr bwMode="auto">
          <a:xfrm>
            <a:off x="899592" y="2996952"/>
            <a:ext cx="7200800" cy="705450"/>
          </a:xfrm>
          <a:prstGeom prst="rect">
            <a:avLst/>
          </a:prstGeom>
          <a:noFill/>
          <a:ln w="15875">
            <a:noFill/>
            <a:miter lim="800000"/>
            <a:headEnd/>
            <a:tailEnd/>
          </a:ln>
          <a:effectLst/>
        </p:spPr>
        <p:txBody>
          <a:bodyPr wrap="square">
            <a:spAutoFit/>
          </a:bodyPr>
          <a:lstStyle/>
          <a:p>
            <a:pPr>
              <a:lnSpc>
                <a:spcPct val="110000"/>
              </a:lnSpc>
              <a:buNone/>
            </a:pPr>
            <a:r>
              <a:rPr lang="en-US" altLang="ja-JP" sz="4000" dirty="0" smtClean="0">
                <a:solidFill>
                  <a:srgbClr val="FFFFFF"/>
                </a:solidFill>
                <a:effectLst>
                  <a:outerShdw blurRad="38100" dist="38100" dir="2700000" algn="tl">
                    <a:srgbClr val="000000">
                      <a:alpha val="43137"/>
                    </a:srgbClr>
                  </a:outerShdw>
                </a:effectLst>
              </a:rPr>
              <a:t>NAOJ Activities for KAGRA</a:t>
            </a:r>
            <a:endParaRPr lang="ja-JP" altLang="en-US" sz="4000" dirty="0">
              <a:solidFill>
                <a:srgbClr val="FFFFFF"/>
              </a:solidFill>
              <a:effectLst>
                <a:outerShdw blurRad="38100" dist="38100" dir="2700000" algn="tl">
                  <a:srgbClr val="000000">
                    <a:alpha val="43137"/>
                  </a:srgbClr>
                </a:outerShdw>
              </a:effectLst>
            </a:endParaRPr>
          </a:p>
        </p:txBody>
      </p:sp>
      <p:sp>
        <p:nvSpPr>
          <p:cNvPr id="5" name="タイトル 4"/>
          <p:cNvSpPr>
            <a:spLocks noGrp="1"/>
          </p:cNvSpPr>
          <p:nvPr>
            <p:ph type="title"/>
          </p:nvPr>
        </p:nvSpPr>
        <p:spPr/>
        <p:txBody>
          <a:bodyPr/>
          <a:lstStyle/>
          <a:p>
            <a:endParaRPr kumimoji="1" lang="ja-JP" altLang="en-US" dirty="0"/>
          </a:p>
        </p:txBody>
      </p:sp>
    </p:spTree>
    <p:extLst>
      <p:ext uri="{BB962C8B-B14F-4D97-AF65-F5344CB8AC3E}">
        <p14:creationId xmlns:p14="http://schemas.microsoft.com/office/powerpoint/2010/main" val="2697049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Agreement between 3 institutes</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7" name="Rectangle 32"/>
          <p:cNvSpPr>
            <a:spLocks noChangeArrowheads="1"/>
          </p:cNvSpPr>
          <p:nvPr/>
        </p:nvSpPr>
        <p:spPr bwMode="auto">
          <a:xfrm>
            <a:off x="4623390" y="1074216"/>
            <a:ext cx="4377102" cy="4154984"/>
          </a:xfrm>
          <a:prstGeom prst="rect">
            <a:avLst/>
          </a:prstGeom>
          <a:noFill/>
          <a:ln w="15875">
            <a:noFill/>
            <a:miter lim="800000"/>
            <a:headEnd/>
            <a:tailEnd/>
          </a:ln>
          <a:effectLst/>
        </p:spPr>
        <p:txBody>
          <a:bodyPr wrap="square">
            <a:spAutoFit/>
          </a:bodyPr>
          <a:lstStyle/>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a:solidFill>
                  <a:srgbClr val="FFFFFF"/>
                </a:solidFill>
                <a:effectLst>
                  <a:outerShdw blurRad="38100" dist="38100" dir="2700000" algn="tl">
                    <a:srgbClr val="000000">
                      <a:alpha val="43137"/>
                    </a:srgbClr>
                  </a:outerShdw>
                </a:effectLst>
              </a:rPr>
              <a:t>Agreement between </a:t>
            </a:r>
            <a:endParaRPr lang="en-US" altLang="ja-JP" dirty="0" smtClean="0">
              <a:solidFill>
                <a:srgbClr val="FFFFFF"/>
              </a:solidFill>
              <a:effectLst>
                <a:outerShdw blurRad="38100" dist="38100" dir="2700000" algn="tl">
                  <a:srgbClr val="000000">
                    <a:alpha val="43137"/>
                  </a:srgbClr>
                </a:outerShdw>
              </a:effectLst>
            </a:endParaRP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t>
            </a:r>
            <a:r>
              <a:rPr lang="en-US" altLang="ja-JP" dirty="0" smtClean="0">
                <a:solidFill>
                  <a:srgbClr val="99CCFF"/>
                </a:solidFill>
                <a:effectLst>
                  <a:outerShdw blurRad="38100" dist="38100" dir="2700000" algn="tl">
                    <a:srgbClr val="000000">
                      <a:alpha val="43137"/>
                    </a:srgbClr>
                  </a:outerShdw>
                </a:effectLst>
              </a:rPr>
              <a:t>3 institutes: ICRR-KEK-NAOJ</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t>
            </a:r>
            <a:r>
              <a:rPr lang="en-US" altLang="ja-JP" dirty="0">
                <a:solidFill>
                  <a:srgbClr val="FFFFFF"/>
                </a:solidFill>
                <a:effectLst>
                  <a:outerShdw blurRad="38100" dist="38100" dir="2700000" algn="tl">
                    <a:srgbClr val="000000">
                      <a:alpha val="43137"/>
                    </a:srgbClr>
                  </a:outerShdw>
                </a:effectLst>
              </a:rPr>
              <a:t>3</a:t>
            </a:r>
            <a:r>
              <a:rPr lang="ja-JP" altLang="en-US" dirty="0">
                <a:solidFill>
                  <a:srgbClr val="FFFFFF"/>
                </a:solidFill>
                <a:effectLst>
                  <a:outerShdw blurRad="38100" dist="38100" dir="2700000" algn="tl">
                    <a:srgbClr val="000000">
                      <a:alpha val="43137"/>
                    </a:srgbClr>
                  </a:outerShdw>
                </a:effectLst>
              </a:rPr>
              <a:t>機関覚書</a:t>
            </a:r>
            <a:r>
              <a:rPr lang="en-US" altLang="ja-JP" dirty="0" smtClean="0">
                <a:solidFill>
                  <a:srgbClr val="FFFFFF"/>
                </a:solidFill>
                <a:effectLst>
                  <a:outerShdw blurRad="38100" dist="38100" dir="2700000" algn="tl">
                    <a:srgbClr val="000000">
                      <a:alpha val="43137"/>
                    </a:srgbClr>
                  </a:outerShdw>
                </a:effectLst>
              </a:rPr>
              <a:t>) for promotion </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of KAGRA project.</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Concluded in August 1994 </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t>
            </a:r>
            <a:r>
              <a:rPr lang="ja-JP" altLang="en-US" dirty="0" smtClean="0">
                <a:solidFill>
                  <a:srgbClr val="FFFFFF"/>
                </a:solidFill>
                <a:effectLst>
                  <a:outerShdw blurRad="38100" dist="38100" dir="2700000" algn="tl">
                    <a:srgbClr val="000000">
                      <a:alpha val="43137"/>
                    </a:srgbClr>
                  </a:outerShdw>
                </a:effectLst>
              </a:rPr>
              <a:t>平成</a:t>
            </a:r>
            <a:r>
              <a:rPr lang="en-US" altLang="ja-JP" dirty="0" smtClean="0">
                <a:solidFill>
                  <a:srgbClr val="FFFFFF"/>
                </a:solidFill>
                <a:effectLst>
                  <a:outerShdw blurRad="38100" dist="38100" dir="2700000" algn="tl">
                    <a:srgbClr val="000000">
                      <a:alpha val="43137"/>
                    </a:srgbClr>
                  </a:outerShdw>
                </a:effectLst>
              </a:rPr>
              <a:t>6</a:t>
            </a:r>
            <a:r>
              <a:rPr lang="ja-JP" altLang="en-US" dirty="0" smtClean="0">
                <a:solidFill>
                  <a:srgbClr val="FFFFFF"/>
                </a:solidFill>
                <a:effectLst>
                  <a:outerShdw blurRad="38100" dist="38100" dir="2700000" algn="tl">
                    <a:srgbClr val="000000">
                      <a:alpha val="43137"/>
                    </a:srgbClr>
                  </a:outerShdw>
                </a:effectLst>
              </a:rPr>
              <a:t>年</a:t>
            </a:r>
            <a:r>
              <a:rPr lang="en-US" altLang="ja-JP" dirty="0" smtClean="0">
                <a:solidFill>
                  <a:srgbClr val="FFFFFF"/>
                </a:solidFill>
                <a:effectLst>
                  <a:outerShdw blurRad="38100" dist="38100" dir="2700000" algn="tl">
                    <a:srgbClr val="000000">
                      <a:alpha val="43137"/>
                    </a:srgbClr>
                  </a:outerShdw>
                </a:effectLst>
              </a:rPr>
              <a:t>8</a:t>
            </a:r>
            <a:r>
              <a:rPr lang="ja-JP" altLang="en-US" dirty="0" smtClean="0">
                <a:solidFill>
                  <a:srgbClr val="FFFFFF"/>
                </a:solidFill>
                <a:effectLst>
                  <a:outerShdw blurRad="38100" dist="38100" dir="2700000" algn="tl">
                    <a:srgbClr val="000000">
                      <a:alpha val="43137"/>
                    </a:srgbClr>
                  </a:outerShdw>
                </a:effectLst>
              </a:rPr>
              <a:t>月</a:t>
            </a:r>
            <a:r>
              <a:rPr lang="en-US" altLang="ja-JP" dirty="0">
                <a:solidFill>
                  <a:srgbClr val="FFFFFF"/>
                </a:solidFill>
                <a:effectLst>
                  <a:outerShdw blurRad="38100" dist="38100" dir="2700000" algn="tl">
                    <a:srgbClr val="000000">
                      <a:alpha val="43137"/>
                    </a:srgbClr>
                  </a:outerShdw>
                </a:effectLst>
              </a:rPr>
              <a:t>)</a:t>
            </a:r>
            <a:endParaRPr lang="en-US" altLang="ja-JP" dirty="0" smtClean="0">
              <a:solidFill>
                <a:srgbClr val="FFFFFF"/>
              </a:solidFill>
              <a:effectLst>
                <a:outerShdw blurRad="38100" dist="38100" dir="2700000" algn="tl">
                  <a:srgbClr val="000000">
                    <a:alpha val="43137"/>
                  </a:srgbClr>
                </a:outerShdw>
              </a:effectLst>
            </a:endParaRP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a:t>
            </a:r>
            <a:r>
              <a:rPr lang="en-US" altLang="ja-JP" dirty="0">
                <a:solidFill>
                  <a:srgbClr val="FFFFFF"/>
                </a:solidFill>
                <a:effectLst>
                  <a:outerShdw blurRad="38100" dist="38100" dir="2700000" algn="tl">
                    <a:srgbClr val="000000">
                      <a:alpha val="43137"/>
                    </a:srgbClr>
                  </a:outerShdw>
                </a:effectLst>
              </a:rPr>
              <a:t>E</a:t>
            </a:r>
            <a:r>
              <a:rPr lang="en-US" altLang="ja-JP" dirty="0" smtClean="0">
                <a:solidFill>
                  <a:srgbClr val="FFFFFF"/>
                </a:solidFill>
                <a:effectLst>
                  <a:outerShdw blurRad="38100" dist="38100" dir="2700000" algn="tl">
                    <a:srgbClr val="000000">
                      <a:alpha val="43137"/>
                    </a:srgbClr>
                  </a:outerShdw>
                </a:effectLst>
              </a:rPr>
              <a:t>xtension of terms in </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1996, 1998, 2000, 2003, </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2005, 2007, 2009, 2011,</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and 2013.</a:t>
            </a:r>
            <a:endParaRPr lang="en-US" altLang="ja-JP" dirty="0">
              <a:solidFill>
                <a:srgbClr val="FFFFFF"/>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4443878" cy="521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2"/>
          <p:cNvSpPr>
            <a:spLocks noChangeArrowheads="1"/>
          </p:cNvSpPr>
          <p:nvPr/>
        </p:nvSpPr>
        <p:spPr bwMode="auto">
          <a:xfrm>
            <a:off x="4707224" y="5260441"/>
            <a:ext cx="4169696" cy="904863"/>
          </a:xfrm>
          <a:prstGeom prst="rect">
            <a:avLst/>
          </a:prstGeom>
          <a:noFill/>
          <a:ln w="15875">
            <a:noFill/>
            <a:miter lim="800000"/>
            <a:headEnd/>
            <a:tailEnd/>
          </a:ln>
          <a:effectLst/>
        </p:spPr>
        <p:txBody>
          <a:bodyPr wrap="square">
            <a:spAutoFit/>
          </a:bodyPr>
          <a:lstStyle/>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KAGRA Council </a:t>
            </a:r>
            <a:r>
              <a:rPr lang="en-US" altLang="ja-JP" dirty="0">
                <a:solidFill>
                  <a:srgbClr val="99CCFF"/>
                </a:solidFill>
                <a:effectLst>
                  <a:outerShdw blurRad="38100" dist="38100" dir="2700000" algn="tl">
                    <a:srgbClr val="000000">
                      <a:alpha val="43137"/>
                    </a:srgbClr>
                  </a:outerShdw>
                </a:effectLst>
              </a:rPr>
              <a:t>M</a:t>
            </a:r>
            <a:r>
              <a:rPr lang="en-US" altLang="ja-JP" dirty="0" smtClean="0">
                <a:solidFill>
                  <a:srgbClr val="99CCFF"/>
                </a:solidFill>
                <a:effectLst>
                  <a:outerShdw blurRad="38100" dist="38100" dir="2700000" algn="tl">
                    <a:srgbClr val="000000">
                      <a:alpha val="43137"/>
                    </a:srgbClr>
                  </a:outerShdw>
                </a:effectLst>
              </a:rPr>
              <a:t>eeting</a:t>
            </a:r>
          </a:p>
          <a:p>
            <a:pPr algn="l">
              <a:lnSpc>
                <a:spcPct val="110000"/>
              </a:lnSpc>
              <a:buNone/>
            </a:pPr>
            <a:r>
              <a:rPr lang="en-US" altLang="ja-JP" dirty="0">
                <a:solidFill>
                  <a:srgbClr val="99CCFF"/>
                </a:solidFill>
                <a:effectLst>
                  <a:outerShdw blurRad="38100" dist="38100" dir="2700000" algn="tl">
                    <a:srgbClr val="000000">
                      <a:alpha val="43137"/>
                    </a:srgbClr>
                  </a:outerShdw>
                </a:effectLst>
              </a:rPr>
              <a:t> </a:t>
            </a:r>
            <a:r>
              <a:rPr lang="en-US" altLang="ja-JP" dirty="0" smtClean="0">
                <a:solidFill>
                  <a:srgbClr val="99CCFF"/>
                </a:solidFill>
                <a:effectLst>
                  <a:outerShdw blurRad="38100" dist="38100" dir="2700000" algn="tl">
                    <a:srgbClr val="000000">
                      <a:alpha val="43137"/>
                    </a:srgbClr>
                  </a:outerShdw>
                </a:effectLst>
              </a:rPr>
              <a:t> (KAGRA</a:t>
            </a:r>
            <a:r>
              <a:rPr lang="ja-JP" altLang="en-US" dirty="0" smtClean="0">
                <a:solidFill>
                  <a:srgbClr val="99CCFF"/>
                </a:solidFill>
                <a:effectLst>
                  <a:outerShdw blurRad="38100" dist="38100" dir="2700000" algn="tl">
                    <a:srgbClr val="000000">
                      <a:alpha val="43137"/>
                    </a:srgbClr>
                  </a:outerShdw>
                </a:effectLst>
              </a:rPr>
              <a:t>協議会</a:t>
            </a:r>
            <a:r>
              <a:rPr lang="en-US" altLang="ja-JP" dirty="0" smtClean="0">
                <a:solidFill>
                  <a:srgbClr val="99CC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every year.</a:t>
            </a:r>
            <a:endParaRPr lang="en-US" altLang="ja-JP"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273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bwMode="auto">
          <a:xfrm>
            <a:off x="251520" y="787756"/>
            <a:ext cx="8640960" cy="5606622"/>
          </a:xfrm>
          <a:prstGeom prst="roundRect">
            <a:avLst>
              <a:gd name="adj" fmla="val 1180"/>
            </a:avLst>
          </a:prstGeom>
          <a:noFill/>
          <a:ln w="25400" cap="flat" cmpd="sng" algn="ctr">
            <a:solidFill>
              <a:srgbClr val="99CCFF">
                <a:alpha val="20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22" name="角丸四角形 21"/>
          <p:cNvSpPr/>
          <p:nvPr/>
        </p:nvSpPr>
        <p:spPr>
          <a:xfrm>
            <a:off x="3851842" y="1959397"/>
            <a:ext cx="2160276" cy="486679"/>
          </a:xfrm>
          <a:prstGeom prst="roundRect">
            <a:avLst/>
          </a:prstGeom>
          <a:solidFill>
            <a:srgbClr val="CCECFF">
              <a:alpha val="2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800"/>
              </a:lnSpc>
              <a:buFontTx/>
              <a:buNone/>
            </a:pPr>
            <a:r>
              <a:rPr lang="en-US" altLang="ja-JP" sz="1600" dirty="0" smtClean="0">
                <a:solidFill>
                  <a:srgbClr val="FFFFFF"/>
                </a:solidFill>
                <a:effectLst>
                  <a:outerShdw blurRad="38100" dist="38100" dir="2700000" algn="tl">
                    <a:srgbClr val="000000">
                      <a:alpha val="43137"/>
                    </a:srgbClr>
                  </a:outerShdw>
                </a:effectLst>
              </a:rPr>
              <a:t>Executive Office</a:t>
            </a:r>
          </a:p>
        </p:txBody>
      </p:sp>
      <p:sp>
        <p:nvSpPr>
          <p:cNvPr id="21" name="角丸四角形 20"/>
          <p:cNvSpPr/>
          <p:nvPr/>
        </p:nvSpPr>
        <p:spPr>
          <a:xfrm>
            <a:off x="3837406" y="2694148"/>
            <a:ext cx="2174754" cy="648072"/>
          </a:xfrm>
          <a:prstGeom prst="roundRect">
            <a:avLst/>
          </a:prstGeom>
          <a:solidFill>
            <a:srgbClr val="CCECFF">
              <a:alpha val="2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r>
              <a:rPr lang="en-US" altLang="ja-JP" sz="1600" dirty="0" smtClean="0">
                <a:solidFill>
                  <a:srgbClr val="FFFFFF"/>
                </a:solidFill>
                <a:effectLst>
                  <a:outerShdw blurRad="38100" dist="38100" dir="2700000" algn="tl">
                    <a:srgbClr val="000000">
                      <a:alpha val="43137"/>
                    </a:srgbClr>
                  </a:outerShdw>
                </a:effectLst>
              </a:rPr>
              <a:t>Systems </a:t>
            </a:r>
          </a:p>
          <a:p>
            <a:pPr>
              <a:buFontTx/>
              <a:buNone/>
            </a:pPr>
            <a:r>
              <a:rPr lang="en-US" altLang="ja-JP" sz="1600" dirty="0" smtClean="0">
                <a:solidFill>
                  <a:srgbClr val="FFFFFF"/>
                </a:solidFill>
                <a:effectLst>
                  <a:outerShdw blurRad="38100" dist="38100" dir="2700000" algn="tl">
                    <a:srgbClr val="000000">
                      <a:alpha val="43137"/>
                    </a:srgbClr>
                  </a:outerShdw>
                </a:effectLst>
              </a:rPr>
              <a:t>Engineering Office</a:t>
            </a:r>
          </a:p>
        </p:txBody>
      </p:sp>
      <p:sp>
        <p:nvSpPr>
          <p:cNvPr id="26" name="角丸四角形 25"/>
          <p:cNvSpPr/>
          <p:nvPr/>
        </p:nvSpPr>
        <p:spPr>
          <a:xfrm>
            <a:off x="431470" y="3622026"/>
            <a:ext cx="8281059" cy="2700344"/>
          </a:xfrm>
          <a:prstGeom prst="roundRect">
            <a:avLst>
              <a:gd name="adj" fmla="val 3327"/>
            </a:avLst>
          </a:prstGeom>
          <a:solidFill>
            <a:srgbClr val="000000">
              <a:alpha val="5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ja-JP" altLang="en-US" sz="1600" dirty="0">
              <a:solidFill>
                <a:prstClr val="black"/>
              </a:solidFill>
              <a:effectLst>
                <a:outerShdw blurRad="38100" dist="38100" dir="2700000" algn="tl">
                  <a:srgbClr val="000000">
                    <a:alpha val="43137"/>
                  </a:srgbClr>
                </a:outerShdw>
              </a:effectLst>
            </a:endParaRPr>
          </a:p>
        </p:txBody>
      </p:sp>
      <p:sp>
        <p:nvSpPr>
          <p:cNvPr id="27" name="角丸四角形 26"/>
          <p:cNvSpPr/>
          <p:nvPr/>
        </p:nvSpPr>
        <p:spPr>
          <a:xfrm>
            <a:off x="611494" y="3718796"/>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Tunnel</a:t>
            </a:r>
          </a:p>
          <a:p>
            <a:pPr algn="ctr">
              <a:buFontTx/>
              <a:buNone/>
            </a:pPr>
            <a:r>
              <a:rPr lang="en-US" altLang="ja-JP" sz="1600" dirty="0" smtClean="0">
                <a:solidFill>
                  <a:srgbClr val="FFFFFF"/>
                </a:solidFill>
                <a:effectLst>
                  <a:outerShdw blurRad="38100" dist="38100" dir="2700000" algn="tl">
                    <a:srgbClr val="000000">
                      <a:alpha val="43137"/>
                    </a:srgbClr>
                  </a:outerShdw>
                </a:effectLst>
              </a:rPr>
              <a:t>(TUN)</a:t>
            </a:r>
            <a:endParaRPr lang="ja-JP" altLang="en-US" sz="1600" dirty="0">
              <a:solidFill>
                <a:srgbClr val="FFFFFF"/>
              </a:solidFill>
              <a:effectLst>
                <a:outerShdw blurRad="38100" dist="38100" dir="2700000" algn="tl">
                  <a:srgbClr val="000000">
                    <a:alpha val="43137"/>
                  </a:srgbClr>
                </a:outerShdw>
              </a:effectLst>
            </a:endParaRPr>
          </a:p>
        </p:txBody>
      </p:sp>
      <p:sp>
        <p:nvSpPr>
          <p:cNvPr id="28" name="角丸四角形 27"/>
          <p:cNvSpPr/>
          <p:nvPr/>
        </p:nvSpPr>
        <p:spPr>
          <a:xfrm>
            <a:off x="611494" y="4618911"/>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Mirror</a:t>
            </a:r>
          </a:p>
          <a:p>
            <a:pPr algn="ctr">
              <a:buFontTx/>
              <a:buNone/>
            </a:pPr>
            <a:r>
              <a:rPr lang="en-US" altLang="ja-JP" sz="1600" dirty="0" smtClean="0">
                <a:solidFill>
                  <a:srgbClr val="FFFFFF"/>
                </a:solidFill>
                <a:effectLst>
                  <a:outerShdw blurRad="38100" dist="38100" dir="2700000" algn="tl">
                    <a:srgbClr val="000000">
                      <a:alpha val="43137"/>
                    </a:srgbClr>
                  </a:outerShdw>
                </a:effectLst>
              </a:rPr>
              <a:t>(MIR)</a:t>
            </a:r>
          </a:p>
        </p:txBody>
      </p:sp>
      <p:sp>
        <p:nvSpPr>
          <p:cNvPr id="29" name="角丸四角形 28"/>
          <p:cNvSpPr/>
          <p:nvPr/>
        </p:nvSpPr>
        <p:spPr>
          <a:xfrm>
            <a:off x="611494" y="5519026"/>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Analog Electronics</a:t>
            </a:r>
          </a:p>
          <a:p>
            <a:pPr algn="ctr">
              <a:buFontTx/>
              <a:buNone/>
            </a:pPr>
            <a:r>
              <a:rPr lang="en-US" altLang="ja-JP" sz="1600" dirty="0" smtClean="0">
                <a:solidFill>
                  <a:srgbClr val="FFFFFF"/>
                </a:solidFill>
                <a:effectLst>
                  <a:outerShdw blurRad="38100" dist="38100" dir="2700000" algn="tl">
                    <a:srgbClr val="000000">
                      <a:alpha val="43137"/>
                    </a:srgbClr>
                  </a:outerShdw>
                </a:effectLst>
              </a:rPr>
              <a:t>(AEL)</a:t>
            </a:r>
            <a:endParaRPr lang="ja-JP" altLang="en-US" sz="1600" dirty="0">
              <a:solidFill>
                <a:srgbClr val="FFFFFF"/>
              </a:solidFill>
              <a:effectLst>
                <a:outerShdw blurRad="38100" dist="38100" dir="2700000" algn="tl">
                  <a:srgbClr val="000000">
                    <a:alpha val="43137"/>
                  </a:srgbClr>
                </a:outerShdw>
              </a:effectLst>
            </a:endParaRPr>
          </a:p>
        </p:txBody>
      </p:sp>
      <p:sp>
        <p:nvSpPr>
          <p:cNvPr id="30" name="角丸四角形 29"/>
          <p:cNvSpPr/>
          <p:nvPr/>
        </p:nvSpPr>
        <p:spPr>
          <a:xfrm>
            <a:off x="2231701" y="3718796"/>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Facility</a:t>
            </a:r>
          </a:p>
          <a:p>
            <a:pPr algn="ctr">
              <a:buFontTx/>
              <a:buNone/>
            </a:pPr>
            <a:r>
              <a:rPr lang="en-US" altLang="ja-JP" sz="1600" dirty="0" smtClean="0">
                <a:solidFill>
                  <a:srgbClr val="FFFFFF"/>
                </a:solidFill>
                <a:effectLst>
                  <a:outerShdw blurRad="38100" dist="38100" dir="2700000" algn="tl">
                    <a:srgbClr val="000000">
                      <a:alpha val="43137"/>
                    </a:srgbClr>
                  </a:outerShdw>
                </a:effectLst>
              </a:rPr>
              <a:t>(FCL)</a:t>
            </a:r>
          </a:p>
        </p:txBody>
      </p:sp>
      <p:sp>
        <p:nvSpPr>
          <p:cNvPr id="31" name="角丸四角形 30"/>
          <p:cNvSpPr/>
          <p:nvPr/>
        </p:nvSpPr>
        <p:spPr>
          <a:xfrm>
            <a:off x="3851908" y="3718796"/>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Vacuum</a:t>
            </a:r>
          </a:p>
          <a:p>
            <a:pPr algn="ctr">
              <a:buFontTx/>
              <a:buNone/>
            </a:pPr>
            <a:r>
              <a:rPr lang="en-US" altLang="ja-JP" sz="1600" dirty="0" smtClean="0">
                <a:solidFill>
                  <a:srgbClr val="FFFFFF"/>
                </a:solidFill>
                <a:effectLst>
                  <a:outerShdw blurRad="38100" dist="38100" dir="2700000" algn="tl">
                    <a:srgbClr val="000000">
                      <a:alpha val="43137"/>
                    </a:srgbClr>
                  </a:outerShdw>
                </a:effectLst>
              </a:rPr>
              <a:t>(VAC)</a:t>
            </a:r>
            <a:endParaRPr lang="ja-JP" altLang="en-US" sz="1600" dirty="0">
              <a:solidFill>
                <a:srgbClr val="FFFFFF"/>
              </a:solidFill>
              <a:effectLst>
                <a:outerShdw blurRad="38100" dist="38100" dir="2700000" algn="tl">
                  <a:srgbClr val="000000">
                    <a:alpha val="43137"/>
                  </a:srgbClr>
                </a:outerShdw>
              </a:effectLst>
            </a:endParaRPr>
          </a:p>
        </p:txBody>
      </p:sp>
      <p:sp>
        <p:nvSpPr>
          <p:cNvPr id="32" name="角丸四角形 31"/>
          <p:cNvSpPr/>
          <p:nvPr/>
        </p:nvSpPr>
        <p:spPr>
          <a:xfrm>
            <a:off x="7092322" y="3718796"/>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Vibration Isolation</a:t>
            </a:r>
          </a:p>
          <a:p>
            <a:pPr algn="ctr">
              <a:buFontTx/>
              <a:buNone/>
            </a:pPr>
            <a:r>
              <a:rPr lang="en-US" altLang="ja-JP" sz="1600" dirty="0" smtClean="0">
                <a:solidFill>
                  <a:srgbClr val="FFFFFF"/>
                </a:solidFill>
                <a:effectLst>
                  <a:outerShdw blurRad="38100" dist="38100" dir="2700000" algn="tl">
                    <a:srgbClr val="000000">
                      <a:alpha val="43137"/>
                    </a:srgbClr>
                  </a:outerShdw>
                </a:effectLst>
              </a:rPr>
              <a:t>(VIS)</a:t>
            </a:r>
          </a:p>
        </p:txBody>
      </p:sp>
      <p:sp>
        <p:nvSpPr>
          <p:cNvPr id="33" name="角丸四角形 32"/>
          <p:cNvSpPr/>
          <p:nvPr/>
        </p:nvSpPr>
        <p:spPr>
          <a:xfrm>
            <a:off x="5472115" y="3718796"/>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Cryogenics</a:t>
            </a:r>
          </a:p>
          <a:p>
            <a:pPr algn="ctr">
              <a:buFontTx/>
              <a:buNone/>
            </a:pPr>
            <a:r>
              <a:rPr lang="en-US" altLang="ja-JP" sz="1600" dirty="0" smtClean="0">
                <a:solidFill>
                  <a:srgbClr val="FFFFFF"/>
                </a:solidFill>
                <a:effectLst>
                  <a:outerShdw blurRad="38100" dist="38100" dir="2700000" algn="tl">
                    <a:srgbClr val="000000">
                      <a:alpha val="43137"/>
                    </a:srgbClr>
                  </a:outerShdw>
                </a:effectLst>
              </a:rPr>
              <a:t>(CRY)</a:t>
            </a:r>
            <a:endParaRPr lang="ja-JP" altLang="en-US" sz="1600" dirty="0">
              <a:solidFill>
                <a:srgbClr val="FFFFFF"/>
              </a:solidFill>
              <a:effectLst>
                <a:outerShdw blurRad="38100" dist="38100" dir="2700000" algn="tl">
                  <a:srgbClr val="000000">
                    <a:alpha val="43137"/>
                  </a:srgbClr>
                </a:outerShdw>
              </a:effectLst>
            </a:endParaRPr>
          </a:p>
        </p:txBody>
      </p:sp>
      <p:sp>
        <p:nvSpPr>
          <p:cNvPr id="34" name="角丸四角形 33"/>
          <p:cNvSpPr/>
          <p:nvPr/>
        </p:nvSpPr>
        <p:spPr>
          <a:xfrm>
            <a:off x="2231701" y="4618911"/>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Laser</a:t>
            </a:r>
          </a:p>
          <a:p>
            <a:pPr algn="ctr">
              <a:buFontTx/>
              <a:buNone/>
            </a:pPr>
            <a:r>
              <a:rPr lang="en-US" altLang="ja-JP" sz="1600" dirty="0" smtClean="0">
                <a:solidFill>
                  <a:srgbClr val="FFFFFF"/>
                </a:solidFill>
                <a:effectLst>
                  <a:outerShdw blurRad="38100" dist="38100" dir="2700000" algn="tl">
                    <a:srgbClr val="000000">
                      <a:alpha val="43137"/>
                    </a:srgbClr>
                  </a:outerShdw>
                </a:effectLst>
              </a:rPr>
              <a:t>(LAS)</a:t>
            </a:r>
            <a:endParaRPr lang="ja-JP" altLang="en-US" sz="1600" dirty="0">
              <a:solidFill>
                <a:srgbClr val="FFFFFF"/>
              </a:solidFill>
              <a:effectLst>
                <a:outerShdw blurRad="38100" dist="38100" dir="2700000" algn="tl">
                  <a:srgbClr val="000000">
                    <a:alpha val="43137"/>
                  </a:srgbClr>
                </a:outerShdw>
              </a:effectLst>
            </a:endParaRPr>
          </a:p>
        </p:txBody>
      </p:sp>
      <p:sp>
        <p:nvSpPr>
          <p:cNvPr id="35" name="角丸四角形 34"/>
          <p:cNvSpPr/>
          <p:nvPr/>
        </p:nvSpPr>
        <p:spPr>
          <a:xfrm>
            <a:off x="2231701" y="5519026"/>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Digital System</a:t>
            </a:r>
          </a:p>
          <a:p>
            <a:pPr algn="ctr">
              <a:buFontTx/>
              <a:buNone/>
            </a:pPr>
            <a:r>
              <a:rPr lang="en-US" altLang="ja-JP" sz="1600" dirty="0" smtClean="0">
                <a:solidFill>
                  <a:srgbClr val="FFFFFF"/>
                </a:solidFill>
                <a:effectLst>
                  <a:outerShdw blurRad="38100" dist="38100" dir="2700000" algn="tl">
                    <a:srgbClr val="000000">
                      <a:alpha val="43137"/>
                    </a:srgbClr>
                  </a:outerShdw>
                </a:effectLst>
              </a:rPr>
              <a:t>(DGS)</a:t>
            </a:r>
            <a:endParaRPr lang="ja-JP" altLang="en-US" sz="1600" dirty="0">
              <a:solidFill>
                <a:srgbClr val="FFFFFF"/>
              </a:solidFill>
              <a:effectLst>
                <a:outerShdw blurRad="38100" dist="38100" dir="2700000" algn="tl">
                  <a:srgbClr val="000000">
                    <a:alpha val="43137"/>
                  </a:srgbClr>
                </a:outerShdw>
              </a:effectLst>
            </a:endParaRPr>
          </a:p>
        </p:txBody>
      </p:sp>
      <p:sp>
        <p:nvSpPr>
          <p:cNvPr id="36" name="角丸四角形 35"/>
          <p:cNvSpPr/>
          <p:nvPr/>
        </p:nvSpPr>
        <p:spPr>
          <a:xfrm>
            <a:off x="3851908" y="4618911"/>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Main Interferometer</a:t>
            </a:r>
          </a:p>
          <a:p>
            <a:pPr algn="ctr">
              <a:buFontTx/>
              <a:buNone/>
            </a:pPr>
            <a:r>
              <a:rPr lang="en-US" altLang="ja-JP" sz="1600" dirty="0" smtClean="0">
                <a:solidFill>
                  <a:srgbClr val="FFFFFF"/>
                </a:solidFill>
                <a:effectLst>
                  <a:outerShdw blurRad="38100" dist="38100" dir="2700000" algn="tl">
                    <a:srgbClr val="000000">
                      <a:alpha val="43137"/>
                    </a:srgbClr>
                  </a:outerShdw>
                </a:effectLst>
              </a:rPr>
              <a:t>(MIF)</a:t>
            </a:r>
          </a:p>
        </p:txBody>
      </p:sp>
      <p:sp>
        <p:nvSpPr>
          <p:cNvPr id="37" name="角丸四角形 36"/>
          <p:cNvSpPr/>
          <p:nvPr/>
        </p:nvSpPr>
        <p:spPr>
          <a:xfrm>
            <a:off x="5508080" y="5519026"/>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Data Analysis</a:t>
            </a:r>
          </a:p>
          <a:p>
            <a:pPr algn="ctr">
              <a:buFontTx/>
              <a:buNone/>
            </a:pPr>
            <a:r>
              <a:rPr lang="en-US" altLang="ja-JP" sz="1600" dirty="0" smtClean="0">
                <a:solidFill>
                  <a:srgbClr val="FFFFFF"/>
                </a:solidFill>
                <a:effectLst>
                  <a:outerShdw blurRad="38100" dist="38100" dir="2700000" algn="tl">
                    <a:srgbClr val="000000">
                      <a:alpha val="43137"/>
                    </a:srgbClr>
                  </a:outerShdw>
                </a:effectLst>
              </a:rPr>
              <a:t>(DAS)</a:t>
            </a:r>
          </a:p>
        </p:txBody>
      </p:sp>
      <p:sp>
        <p:nvSpPr>
          <p:cNvPr id="38" name="角丸四角形 37"/>
          <p:cNvSpPr/>
          <p:nvPr/>
        </p:nvSpPr>
        <p:spPr>
          <a:xfrm>
            <a:off x="5472115" y="4618911"/>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buFontTx/>
              <a:buNone/>
            </a:pPr>
            <a:r>
              <a:rPr lang="en-US" altLang="ja-JP" sz="1600" dirty="0" smtClean="0">
                <a:solidFill>
                  <a:srgbClr val="FFFFFF"/>
                </a:solidFill>
                <a:effectLst>
                  <a:outerShdw blurRad="38100" dist="38100" dir="2700000" algn="tl">
                    <a:srgbClr val="000000">
                      <a:alpha val="43137"/>
                    </a:srgbClr>
                  </a:outerShdw>
                </a:effectLst>
              </a:rPr>
              <a:t>Input-output</a:t>
            </a:r>
          </a:p>
          <a:p>
            <a:pPr algn="ctr">
              <a:lnSpc>
                <a:spcPts val="1700"/>
              </a:lnSpc>
              <a:buFontTx/>
              <a:buNone/>
            </a:pPr>
            <a:r>
              <a:rPr lang="en-US" altLang="ja-JP" sz="1600" dirty="0" smtClean="0">
                <a:solidFill>
                  <a:srgbClr val="FFFFFF"/>
                </a:solidFill>
                <a:effectLst>
                  <a:outerShdw blurRad="38100" dist="38100" dir="2700000" algn="tl">
                    <a:srgbClr val="000000">
                      <a:alpha val="43137"/>
                    </a:srgbClr>
                  </a:outerShdw>
                </a:effectLst>
              </a:rPr>
              <a:t>Optics</a:t>
            </a:r>
          </a:p>
          <a:p>
            <a:pPr algn="ctr">
              <a:lnSpc>
                <a:spcPts val="1700"/>
              </a:lnSpc>
              <a:buFontTx/>
              <a:buNone/>
            </a:pPr>
            <a:r>
              <a:rPr lang="en-US" altLang="ja-JP" sz="1600" dirty="0" smtClean="0">
                <a:solidFill>
                  <a:srgbClr val="FFFFFF"/>
                </a:solidFill>
                <a:effectLst>
                  <a:outerShdw blurRad="38100" dist="38100" dir="2700000" algn="tl">
                    <a:srgbClr val="000000">
                      <a:alpha val="43137"/>
                    </a:srgbClr>
                  </a:outerShdw>
                </a:effectLst>
              </a:rPr>
              <a:t>(IOO)</a:t>
            </a:r>
          </a:p>
        </p:txBody>
      </p:sp>
      <p:sp>
        <p:nvSpPr>
          <p:cNvPr id="39" name="角丸四角形 38"/>
          <p:cNvSpPr/>
          <p:nvPr/>
        </p:nvSpPr>
        <p:spPr>
          <a:xfrm>
            <a:off x="7092280" y="5519026"/>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Geophysics Interferometer</a:t>
            </a:r>
          </a:p>
          <a:p>
            <a:pPr algn="ctr">
              <a:buFontTx/>
              <a:buNone/>
            </a:pPr>
            <a:r>
              <a:rPr lang="en-US" altLang="ja-JP" sz="1600" dirty="0" smtClean="0">
                <a:solidFill>
                  <a:srgbClr val="FFFFFF"/>
                </a:solidFill>
                <a:effectLst>
                  <a:outerShdw blurRad="38100" dist="38100" dir="2700000" algn="tl">
                    <a:srgbClr val="000000">
                      <a:alpha val="43137"/>
                    </a:srgbClr>
                  </a:outerShdw>
                </a:effectLst>
              </a:rPr>
              <a:t>(GIF)</a:t>
            </a:r>
            <a:endParaRPr lang="ja-JP" altLang="en-US" sz="1600" dirty="0">
              <a:solidFill>
                <a:srgbClr val="FFFFFF"/>
              </a:solidFill>
              <a:effectLst>
                <a:outerShdw blurRad="38100" dist="38100" dir="2700000" algn="tl">
                  <a:srgbClr val="000000">
                    <a:alpha val="43137"/>
                  </a:srgbClr>
                </a:outerShdw>
              </a:effectLst>
            </a:endParaRPr>
          </a:p>
        </p:txBody>
      </p:sp>
      <p:sp>
        <p:nvSpPr>
          <p:cNvPr id="40" name="角丸四角形 39"/>
          <p:cNvSpPr/>
          <p:nvPr/>
        </p:nvSpPr>
        <p:spPr>
          <a:xfrm>
            <a:off x="7092322" y="4618911"/>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Auxiliary Optics</a:t>
            </a:r>
          </a:p>
          <a:p>
            <a:pPr algn="ctr">
              <a:buFontTx/>
              <a:buNone/>
            </a:pPr>
            <a:r>
              <a:rPr lang="en-US" altLang="ja-JP" sz="1600" dirty="0" smtClean="0">
                <a:solidFill>
                  <a:srgbClr val="FFFFFF"/>
                </a:solidFill>
                <a:effectLst>
                  <a:outerShdw blurRad="38100" dist="38100" dir="2700000" algn="tl">
                    <a:srgbClr val="000000">
                      <a:alpha val="43137"/>
                    </a:srgbClr>
                  </a:outerShdw>
                </a:effectLst>
              </a:rPr>
              <a:t>(AOS)</a:t>
            </a:r>
          </a:p>
        </p:txBody>
      </p:sp>
      <p:sp>
        <p:nvSpPr>
          <p:cNvPr id="3" name="タイトル 2"/>
          <p:cNvSpPr>
            <a:spLocks noGrp="1"/>
          </p:cNvSpPr>
          <p:nvPr>
            <p:ph type="title"/>
          </p:nvPr>
        </p:nvSpPr>
        <p:spPr/>
        <p:txBody>
          <a:bodyPr/>
          <a:lstStyle/>
          <a:p>
            <a:r>
              <a:rPr lang="en-US" altLang="ja-JP" dirty="0" smtClean="0"/>
              <a:t>Organization of KAGRA</a:t>
            </a:r>
            <a:endParaRPr kumimoji="1" lang="ja-JP" altLang="en-US" dirty="0"/>
          </a:p>
        </p:txBody>
      </p:sp>
      <p:sp>
        <p:nvSpPr>
          <p:cNvPr id="2" name="フッター プレースホルダー 1"/>
          <p:cNvSpPr>
            <a:spLocks noGrp="1"/>
          </p:cNvSpPr>
          <p:nvPr>
            <p:ph type="ftr" sz="quarter" idx="10"/>
          </p:nvPr>
        </p:nvSpPr>
        <p:spPr/>
        <p:txBody>
          <a:bodyPr/>
          <a:lstStyle/>
          <a:p>
            <a:pPr algn="ctr">
              <a:defRPr/>
            </a:pPr>
            <a:r>
              <a:rPr lang="nl-NL" altLang="zh-CN" smtClean="0"/>
              <a:t>Project Week (November 27, 2013, NAOJ)</a:t>
            </a:r>
            <a:endParaRPr lang="en-US" altLang="ja-JP" dirty="0"/>
          </a:p>
        </p:txBody>
      </p:sp>
      <p:cxnSp>
        <p:nvCxnSpPr>
          <p:cNvPr id="15" name="直線コネクタ 14"/>
          <p:cNvCxnSpPr>
            <a:stCxn id="45" idx="3"/>
          </p:cNvCxnSpPr>
          <p:nvPr/>
        </p:nvCxnSpPr>
        <p:spPr>
          <a:xfrm flipV="1">
            <a:off x="3472709" y="2162548"/>
            <a:ext cx="199176" cy="7872"/>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19" idx="3"/>
            <a:endCxn id="20" idx="1"/>
          </p:cNvCxnSpPr>
          <p:nvPr/>
        </p:nvCxnSpPr>
        <p:spPr>
          <a:xfrm>
            <a:off x="3479335" y="1554194"/>
            <a:ext cx="372507" cy="3015"/>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1463111" y="1343171"/>
            <a:ext cx="2016224" cy="422046"/>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r>
              <a:rPr lang="en-US" altLang="ja-JP" sz="1400" dirty="0" smtClean="0">
                <a:solidFill>
                  <a:srgbClr val="FFFFFF"/>
                </a:solidFill>
                <a:effectLst>
                  <a:outerShdw blurRad="38100" dist="38100" dir="2700000" algn="tl">
                    <a:srgbClr val="000000">
                      <a:alpha val="43137"/>
                    </a:srgbClr>
                  </a:outerShdw>
                </a:effectLst>
              </a:rPr>
              <a:t>KAGRA Council</a:t>
            </a:r>
            <a:endParaRPr lang="ja-JP" altLang="en-US" sz="1400" dirty="0">
              <a:solidFill>
                <a:srgbClr val="FFFFFF"/>
              </a:solidFill>
              <a:effectLst>
                <a:outerShdw blurRad="38100" dist="38100" dir="2700000" algn="tl">
                  <a:srgbClr val="000000">
                    <a:alpha val="43137"/>
                  </a:srgbClr>
                </a:outerShdw>
              </a:effectLst>
            </a:endParaRPr>
          </a:p>
        </p:txBody>
      </p:sp>
      <p:sp>
        <p:nvSpPr>
          <p:cNvPr id="20" name="角丸四角形 19"/>
          <p:cNvSpPr/>
          <p:nvPr/>
        </p:nvSpPr>
        <p:spPr>
          <a:xfrm>
            <a:off x="3851842" y="1343171"/>
            <a:ext cx="2160276" cy="428075"/>
          </a:xfrm>
          <a:prstGeom prst="roundRect">
            <a:avLst/>
          </a:prstGeom>
          <a:solidFill>
            <a:srgbClr val="CCECFF">
              <a:alpha val="2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PI</a:t>
            </a:r>
          </a:p>
        </p:txBody>
      </p:sp>
      <p:cxnSp>
        <p:nvCxnSpPr>
          <p:cNvPr id="24" name="直線コネクタ 23"/>
          <p:cNvCxnSpPr>
            <a:stCxn id="20" idx="2"/>
            <a:endCxn id="22" idx="0"/>
          </p:cNvCxnSpPr>
          <p:nvPr/>
        </p:nvCxnSpPr>
        <p:spPr>
          <a:xfrm>
            <a:off x="4931980" y="1771246"/>
            <a:ext cx="0" cy="188151"/>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21" idx="2"/>
          </p:cNvCxnSpPr>
          <p:nvPr/>
        </p:nvCxnSpPr>
        <p:spPr>
          <a:xfrm flipH="1">
            <a:off x="4915171" y="3342220"/>
            <a:ext cx="9612" cy="27980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45" name="角丸四角形 44"/>
          <p:cNvSpPr/>
          <p:nvPr/>
        </p:nvSpPr>
        <p:spPr>
          <a:xfrm>
            <a:off x="1463111" y="1959397"/>
            <a:ext cx="2009598" cy="422046"/>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buFontTx/>
              <a:buNone/>
            </a:pPr>
            <a:r>
              <a:rPr lang="en-US" altLang="ja-JP" sz="1400" dirty="0" smtClean="0">
                <a:solidFill>
                  <a:srgbClr val="FFFFFF"/>
                </a:solidFill>
                <a:effectLst>
                  <a:outerShdw blurRad="38100" dist="38100" dir="2700000" algn="tl">
                    <a:srgbClr val="000000">
                      <a:alpha val="43137"/>
                    </a:srgbClr>
                  </a:outerShdw>
                </a:effectLst>
              </a:rPr>
              <a:t>International Board of Representative</a:t>
            </a:r>
            <a:endParaRPr lang="ja-JP" altLang="en-US" sz="1400" dirty="0">
              <a:solidFill>
                <a:srgbClr val="FFFFFF"/>
              </a:solidFill>
              <a:effectLst>
                <a:outerShdw blurRad="38100" dist="38100" dir="2700000" algn="tl">
                  <a:srgbClr val="000000">
                    <a:alpha val="43137"/>
                  </a:srgbClr>
                </a:outerShdw>
              </a:effectLst>
            </a:endParaRPr>
          </a:p>
        </p:txBody>
      </p:sp>
      <p:sp>
        <p:nvSpPr>
          <p:cNvPr id="46" name="角丸四角形 45"/>
          <p:cNvSpPr/>
          <p:nvPr/>
        </p:nvSpPr>
        <p:spPr>
          <a:xfrm>
            <a:off x="6347468" y="1946146"/>
            <a:ext cx="2160276" cy="422046"/>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buFontTx/>
              <a:buNone/>
            </a:pPr>
            <a:r>
              <a:rPr lang="en-US" altLang="ja-JP" sz="1400" dirty="0" smtClean="0">
                <a:solidFill>
                  <a:srgbClr val="FFFFFF"/>
                </a:solidFill>
                <a:effectLst>
                  <a:outerShdw blurRad="38100" dist="38100" dir="2700000" algn="tl">
                    <a:srgbClr val="000000">
                      <a:alpha val="43137"/>
                    </a:srgbClr>
                  </a:outerShdw>
                </a:effectLst>
              </a:rPr>
              <a:t>External Review board</a:t>
            </a:r>
            <a:endParaRPr lang="ja-JP" altLang="en-US" sz="1400" dirty="0">
              <a:solidFill>
                <a:srgbClr val="FFFFFF"/>
              </a:solidFill>
              <a:effectLst>
                <a:outerShdw blurRad="38100" dist="38100" dir="2700000" algn="tl">
                  <a:srgbClr val="000000">
                    <a:alpha val="43137"/>
                  </a:srgbClr>
                </a:outerShdw>
              </a:effectLst>
            </a:endParaRPr>
          </a:p>
        </p:txBody>
      </p:sp>
      <p:sp>
        <p:nvSpPr>
          <p:cNvPr id="47" name="角丸四角形 46"/>
          <p:cNvSpPr/>
          <p:nvPr/>
        </p:nvSpPr>
        <p:spPr>
          <a:xfrm>
            <a:off x="6354094" y="1343171"/>
            <a:ext cx="2160276" cy="422046"/>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buFontTx/>
              <a:buNone/>
            </a:pPr>
            <a:r>
              <a:rPr lang="en-US" altLang="ja-JP" sz="1400" dirty="0" smtClean="0">
                <a:solidFill>
                  <a:srgbClr val="FFFFFF"/>
                </a:solidFill>
                <a:effectLst>
                  <a:outerShdw blurRad="38100" dist="38100" dir="2700000" algn="tl">
                    <a:srgbClr val="000000">
                      <a:alpha val="43137"/>
                    </a:srgbClr>
                  </a:outerShdw>
                </a:effectLst>
              </a:rPr>
              <a:t>Program Advisory Board</a:t>
            </a:r>
            <a:endParaRPr lang="ja-JP" altLang="en-US" sz="1400" dirty="0">
              <a:solidFill>
                <a:srgbClr val="FFFFFF"/>
              </a:solidFill>
              <a:effectLst>
                <a:outerShdw blurRad="38100" dist="38100" dir="2700000" algn="tl">
                  <a:srgbClr val="000000">
                    <a:alpha val="43137"/>
                  </a:srgbClr>
                </a:outerShdw>
              </a:effectLst>
            </a:endParaRPr>
          </a:p>
        </p:txBody>
      </p:sp>
      <p:sp>
        <p:nvSpPr>
          <p:cNvPr id="48" name="角丸四角形 47"/>
          <p:cNvSpPr/>
          <p:nvPr/>
        </p:nvSpPr>
        <p:spPr>
          <a:xfrm>
            <a:off x="323528" y="1360797"/>
            <a:ext cx="972108" cy="560729"/>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r>
              <a:rPr lang="en-US" altLang="ja-JP" sz="1600" dirty="0" smtClean="0">
                <a:solidFill>
                  <a:srgbClr val="FFFFFF"/>
                </a:solidFill>
                <a:effectLst>
                  <a:outerShdw blurRad="38100" dist="38100" dir="2700000" algn="tl">
                    <a:srgbClr val="000000">
                      <a:alpha val="43137"/>
                    </a:srgbClr>
                  </a:outerShdw>
                </a:effectLst>
              </a:rPr>
              <a:t>Theory</a:t>
            </a:r>
          </a:p>
        </p:txBody>
      </p:sp>
      <p:sp>
        <p:nvSpPr>
          <p:cNvPr id="49" name="角丸四角形 48"/>
          <p:cNvSpPr/>
          <p:nvPr/>
        </p:nvSpPr>
        <p:spPr>
          <a:xfrm>
            <a:off x="323528" y="2080878"/>
            <a:ext cx="972108" cy="422046"/>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r>
              <a:rPr lang="en-US" altLang="ja-JP" sz="1600" dirty="0" smtClean="0">
                <a:solidFill>
                  <a:srgbClr val="FFFFFF"/>
                </a:solidFill>
                <a:effectLst>
                  <a:outerShdw blurRad="38100" dist="38100" dir="2700000" algn="tl">
                    <a:srgbClr val="000000">
                      <a:alpha val="43137"/>
                    </a:srgbClr>
                  </a:outerShdw>
                </a:effectLst>
              </a:rPr>
              <a:t>R&amp;D</a:t>
            </a:r>
            <a:endParaRPr lang="ja-JP" altLang="en-US" sz="1600" dirty="0">
              <a:solidFill>
                <a:srgbClr val="FFFFFF"/>
              </a:solidFill>
              <a:effectLst>
                <a:outerShdw blurRad="38100" dist="38100" dir="2700000" algn="tl">
                  <a:srgbClr val="000000">
                    <a:alpha val="43137"/>
                  </a:srgbClr>
                </a:outerShdw>
              </a:effectLst>
            </a:endParaRPr>
          </a:p>
        </p:txBody>
      </p:sp>
      <p:cxnSp>
        <p:nvCxnSpPr>
          <p:cNvPr id="61" name="直線コネクタ 60"/>
          <p:cNvCxnSpPr>
            <a:endCxn id="47" idx="1"/>
          </p:cNvCxnSpPr>
          <p:nvPr/>
        </p:nvCxnSpPr>
        <p:spPr>
          <a:xfrm>
            <a:off x="6024663" y="1554194"/>
            <a:ext cx="329431"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53" name="角丸四角形 52"/>
          <p:cNvSpPr/>
          <p:nvPr/>
        </p:nvSpPr>
        <p:spPr>
          <a:xfrm>
            <a:off x="3837406" y="5508796"/>
            <a:ext cx="1440184" cy="720092"/>
          </a:xfrm>
          <a:prstGeom prst="roundRect">
            <a:avLst/>
          </a:prstGeom>
          <a:solidFill>
            <a:srgbClr val="CCECFF">
              <a:alpha val="10000"/>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600" dirty="0" smtClean="0">
                <a:solidFill>
                  <a:srgbClr val="FFFFFF"/>
                </a:solidFill>
                <a:effectLst>
                  <a:outerShdw blurRad="38100" dist="38100" dir="2700000" algn="tl">
                    <a:srgbClr val="000000">
                      <a:alpha val="43137"/>
                    </a:srgbClr>
                  </a:outerShdw>
                </a:effectLst>
              </a:rPr>
              <a:t>Data Management</a:t>
            </a:r>
          </a:p>
          <a:p>
            <a:pPr algn="ctr">
              <a:buFontTx/>
              <a:buNone/>
            </a:pPr>
            <a:r>
              <a:rPr lang="en-US" altLang="ja-JP" sz="1600" dirty="0" smtClean="0">
                <a:solidFill>
                  <a:srgbClr val="FFFFFF"/>
                </a:solidFill>
                <a:effectLst>
                  <a:outerShdw blurRad="38100" dist="38100" dir="2700000" algn="tl">
                    <a:srgbClr val="000000">
                      <a:alpha val="43137"/>
                    </a:srgbClr>
                  </a:outerShdw>
                </a:effectLst>
              </a:rPr>
              <a:t>(DMG)</a:t>
            </a:r>
          </a:p>
        </p:txBody>
      </p:sp>
      <p:sp>
        <p:nvSpPr>
          <p:cNvPr id="68" name="角丸四角形 67"/>
          <p:cNvSpPr/>
          <p:nvPr/>
        </p:nvSpPr>
        <p:spPr>
          <a:xfrm>
            <a:off x="323588" y="3284082"/>
            <a:ext cx="1656124" cy="422046"/>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US" altLang="ja-JP" sz="1400" dirty="0" smtClean="0">
                <a:solidFill>
                  <a:srgbClr val="FFFFFF"/>
                </a:solidFill>
                <a:effectLst>
                  <a:outerShdw blurRad="38100" dist="38100" dir="2700000" algn="tl">
                    <a:srgbClr val="000000">
                      <a:alpha val="43137"/>
                    </a:srgbClr>
                  </a:outerShdw>
                </a:effectLst>
              </a:rPr>
              <a:t>15</a:t>
            </a:r>
            <a:r>
              <a:rPr lang="ja-JP" altLang="en-US" sz="1400" dirty="0" smtClean="0">
                <a:solidFill>
                  <a:srgbClr val="FFFFFF"/>
                </a:solidFill>
                <a:effectLst>
                  <a:outerShdw blurRad="38100" dist="38100" dir="2700000" algn="tl">
                    <a:srgbClr val="000000">
                      <a:alpha val="43137"/>
                    </a:srgbClr>
                  </a:outerShdw>
                </a:effectLst>
              </a:rPr>
              <a:t>　</a:t>
            </a:r>
            <a:r>
              <a:rPr lang="en-US" altLang="ja-JP" sz="1400" dirty="0" smtClean="0">
                <a:solidFill>
                  <a:srgbClr val="FFFFFF"/>
                </a:solidFill>
                <a:effectLst>
                  <a:outerShdw blurRad="38100" dist="38100" dir="2700000" algn="tl">
                    <a:srgbClr val="000000">
                      <a:alpha val="43137"/>
                    </a:srgbClr>
                  </a:outerShdw>
                </a:effectLst>
              </a:rPr>
              <a:t>Subsystems</a:t>
            </a:r>
            <a:endParaRPr lang="ja-JP" altLang="en-US" sz="1400" dirty="0">
              <a:solidFill>
                <a:srgbClr val="FFFFFF"/>
              </a:solidFill>
              <a:effectLst>
                <a:outerShdw blurRad="38100" dist="38100" dir="2700000" algn="tl">
                  <a:srgbClr val="000000">
                    <a:alpha val="43137"/>
                  </a:srgbClr>
                </a:outerShdw>
              </a:effectLst>
            </a:endParaRPr>
          </a:p>
        </p:txBody>
      </p:sp>
      <p:cxnSp>
        <p:nvCxnSpPr>
          <p:cNvPr id="63" name="直線コネクタ 62"/>
          <p:cNvCxnSpPr>
            <a:stCxn id="22" idx="2"/>
          </p:cNvCxnSpPr>
          <p:nvPr/>
        </p:nvCxnSpPr>
        <p:spPr>
          <a:xfrm>
            <a:off x="4931980" y="2446076"/>
            <a:ext cx="0" cy="248072"/>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3671885" y="1554195"/>
            <a:ext cx="0" cy="608353"/>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50" name="角丸四角形 49"/>
          <p:cNvSpPr/>
          <p:nvPr/>
        </p:nvSpPr>
        <p:spPr>
          <a:xfrm>
            <a:off x="251520" y="787756"/>
            <a:ext cx="8640960" cy="422046"/>
          </a:xfrm>
          <a:prstGeom prst="roundRect">
            <a:avLst/>
          </a:prstGeom>
          <a:solidFill>
            <a:srgbClr val="6699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r>
              <a:rPr lang="en-US" altLang="ja-JP" sz="2000" b="1" dirty="0" smtClean="0">
                <a:solidFill>
                  <a:srgbClr val="FFFFFF"/>
                </a:solidFill>
                <a:effectLst>
                  <a:outerShdw blurRad="38100" dist="38100" dir="2700000" algn="tl">
                    <a:srgbClr val="000000">
                      <a:alpha val="43137"/>
                    </a:srgbClr>
                  </a:outerShdw>
                </a:effectLst>
              </a:rPr>
              <a:t>KAGRA Organization   PI:  T.Kajita (ICRR), PM: Y.Saito (KEK)</a:t>
            </a:r>
            <a:endParaRPr lang="ja-JP" altLang="en-US" sz="2000" b="1" dirty="0">
              <a:solidFill>
                <a:srgbClr val="FFFFFF"/>
              </a:solidFill>
              <a:effectLst>
                <a:outerShdw blurRad="38100" dist="38100" dir="2700000" algn="tl">
                  <a:srgbClr val="000000">
                    <a:alpha val="43137"/>
                  </a:srgbClr>
                </a:outerShdw>
              </a:effectLst>
            </a:endParaRPr>
          </a:p>
        </p:txBody>
      </p:sp>
      <p:sp>
        <p:nvSpPr>
          <p:cNvPr id="42" name="星 5 41"/>
          <p:cNvSpPr/>
          <p:nvPr/>
        </p:nvSpPr>
        <p:spPr bwMode="auto">
          <a:xfrm>
            <a:off x="8299589" y="3733648"/>
            <a:ext cx="252028" cy="282928"/>
          </a:xfrm>
          <a:prstGeom prst="star5">
            <a:avLst>
              <a:gd name="adj" fmla="val 29978"/>
              <a:gd name="hf" fmla="val 105146"/>
              <a:gd name="vf" fmla="val 110557"/>
            </a:avLst>
          </a:prstGeom>
          <a:solidFill>
            <a:srgbClr val="FF6699">
              <a:alpha val="50000"/>
            </a:srgbClr>
          </a:solidFill>
          <a:ln w="12700" cap="flat" cmpd="sng" algn="ctr">
            <a:solidFill>
              <a:srgbClr val="FF66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43" name="星 5 42"/>
          <p:cNvSpPr/>
          <p:nvPr/>
        </p:nvSpPr>
        <p:spPr bwMode="auto">
          <a:xfrm>
            <a:off x="8283335" y="4610941"/>
            <a:ext cx="252028" cy="282928"/>
          </a:xfrm>
          <a:prstGeom prst="star5">
            <a:avLst>
              <a:gd name="adj" fmla="val 29978"/>
              <a:gd name="hf" fmla="val 105146"/>
              <a:gd name="vf" fmla="val 110557"/>
            </a:avLst>
          </a:prstGeom>
          <a:solidFill>
            <a:srgbClr val="FF6699">
              <a:alpha val="50000"/>
            </a:srgbClr>
          </a:solidFill>
          <a:ln w="12700" cap="flat" cmpd="sng" algn="ctr">
            <a:solidFill>
              <a:srgbClr val="FF66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44" name="星 5 43"/>
          <p:cNvSpPr/>
          <p:nvPr/>
        </p:nvSpPr>
        <p:spPr bwMode="auto">
          <a:xfrm>
            <a:off x="1871712" y="4622240"/>
            <a:ext cx="252028" cy="282928"/>
          </a:xfrm>
          <a:prstGeom prst="star5">
            <a:avLst>
              <a:gd name="adj" fmla="val 29978"/>
              <a:gd name="hf" fmla="val 105146"/>
              <a:gd name="vf" fmla="val 110557"/>
            </a:avLst>
          </a:prstGeom>
          <a:solidFill>
            <a:srgbClr val="FF6699">
              <a:alpha val="50000"/>
            </a:srgbClr>
          </a:solidFill>
          <a:ln w="12700" cap="flat" cmpd="sng" algn="ctr">
            <a:solidFill>
              <a:srgbClr val="FF66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51" name="星 5 50"/>
          <p:cNvSpPr/>
          <p:nvPr/>
        </p:nvSpPr>
        <p:spPr bwMode="auto">
          <a:xfrm>
            <a:off x="6696236" y="5522336"/>
            <a:ext cx="252028" cy="282928"/>
          </a:xfrm>
          <a:prstGeom prst="star5">
            <a:avLst>
              <a:gd name="adj" fmla="val 29978"/>
              <a:gd name="hf" fmla="val 105146"/>
              <a:gd name="vf" fmla="val 110557"/>
            </a:avLst>
          </a:prstGeom>
          <a:solidFill>
            <a:srgbClr val="6699FF">
              <a:alpha val="50000"/>
            </a:srgbClr>
          </a:solidFill>
          <a:ln w="1270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52" name="星 5 51"/>
          <p:cNvSpPr/>
          <p:nvPr/>
        </p:nvSpPr>
        <p:spPr bwMode="auto">
          <a:xfrm>
            <a:off x="6680346" y="4610941"/>
            <a:ext cx="252028" cy="282928"/>
          </a:xfrm>
          <a:prstGeom prst="star5">
            <a:avLst>
              <a:gd name="adj" fmla="val 29978"/>
              <a:gd name="hf" fmla="val 105146"/>
              <a:gd name="vf" fmla="val 110557"/>
            </a:avLst>
          </a:prstGeom>
          <a:solidFill>
            <a:srgbClr val="6699FF">
              <a:alpha val="50000"/>
            </a:srgbClr>
          </a:solidFill>
          <a:ln w="1270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54" name="星 5 53"/>
          <p:cNvSpPr/>
          <p:nvPr/>
        </p:nvSpPr>
        <p:spPr bwMode="auto">
          <a:xfrm>
            <a:off x="5040064" y="3722136"/>
            <a:ext cx="252028" cy="282928"/>
          </a:xfrm>
          <a:prstGeom prst="star5">
            <a:avLst>
              <a:gd name="adj" fmla="val 29978"/>
              <a:gd name="hf" fmla="val 105146"/>
              <a:gd name="vf" fmla="val 110557"/>
            </a:avLst>
          </a:prstGeom>
          <a:solidFill>
            <a:srgbClr val="6699FF">
              <a:alpha val="50000"/>
            </a:srgbClr>
          </a:solidFill>
          <a:ln w="1270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55" name="星 5 54"/>
          <p:cNvSpPr/>
          <p:nvPr/>
        </p:nvSpPr>
        <p:spPr bwMode="auto">
          <a:xfrm>
            <a:off x="5112060" y="4620688"/>
            <a:ext cx="252028" cy="282928"/>
          </a:xfrm>
          <a:prstGeom prst="star5">
            <a:avLst>
              <a:gd name="adj" fmla="val 29978"/>
              <a:gd name="hf" fmla="val 105146"/>
              <a:gd name="vf" fmla="val 110557"/>
            </a:avLst>
          </a:prstGeom>
          <a:solidFill>
            <a:srgbClr val="6699FF">
              <a:alpha val="50000"/>
            </a:srgbClr>
          </a:solidFill>
          <a:ln w="1270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56" name="星 5 55"/>
          <p:cNvSpPr/>
          <p:nvPr/>
        </p:nvSpPr>
        <p:spPr bwMode="auto">
          <a:xfrm>
            <a:off x="5801944" y="2693185"/>
            <a:ext cx="252028" cy="282928"/>
          </a:xfrm>
          <a:prstGeom prst="star5">
            <a:avLst>
              <a:gd name="adj" fmla="val 29978"/>
              <a:gd name="hf" fmla="val 105146"/>
              <a:gd name="vf" fmla="val 110557"/>
            </a:avLst>
          </a:prstGeom>
          <a:solidFill>
            <a:srgbClr val="6699FF">
              <a:alpha val="50000"/>
            </a:srgbClr>
          </a:solidFill>
          <a:ln w="1270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l"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57" name="星 5 56"/>
          <p:cNvSpPr/>
          <p:nvPr/>
        </p:nvSpPr>
        <p:spPr bwMode="auto">
          <a:xfrm>
            <a:off x="5789275" y="1927928"/>
            <a:ext cx="252028" cy="282928"/>
          </a:xfrm>
          <a:prstGeom prst="star5">
            <a:avLst>
              <a:gd name="adj" fmla="val 29978"/>
              <a:gd name="hf" fmla="val 105146"/>
              <a:gd name="vf" fmla="val 110557"/>
            </a:avLst>
          </a:prstGeom>
          <a:solidFill>
            <a:srgbClr val="6699FF">
              <a:alpha val="50000"/>
            </a:srgbClr>
          </a:solidFill>
          <a:ln w="1270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l"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58" name="星 5 57"/>
          <p:cNvSpPr/>
          <p:nvPr/>
        </p:nvSpPr>
        <p:spPr bwMode="auto">
          <a:xfrm>
            <a:off x="1103131" y="1988840"/>
            <a:ext cx="252028" cy="282928"/>
          </a:xfrm>
          <a:prstGeom prst="star5">
            <a:avLst>
              <a:gd name="adj" fmla="val 29978"/>
              <a:gd name="hf" fmla="val 105146"/>
              <a:gd name="vf" fmla="val 110557"/>
            </a:avLst>
          </a:prstGeom>
          <a:solidFill>
            <a:srgbClr val="6699FF">
              <a:alpha val="50000"/>
            </a:srgbClr>
          </a:solidFill>
          <a:ln w="1270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l"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59" name="星 5 58"/>
          <p:cNvSpPr/>
          <p:nvPr/>
        </p:nvSpPr>
        <p:spPr bwMode="auto">
          <a:xfrm>
            <a:off x="1139135" y="1340768"/>
            <a:ext cx="252028" cy="282928"/>
          </a:xfrm>
          <a:prstGeom prst="star5">
            <a:avLst>
              <a:gd name="adj" fmla="val 29978"/>
              <a:gd name="hf" fmla="val 105146"/>
              <a:gd name="vf" fmla="val 110557"/>
            </a:avLst>
          </a:prstGeom>
          <a:solidFill>
            <a:srgbClr val="6699FF">
              <a:alpha val="50000"/>
            </a:srgbClr>
          </a:solidFill>
          <a:ln w="1270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l"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60" name="星 5 59"/>
          <p:cNvSpPr/>
          <p:nvPr/>
        </p:nvSpPr>
        <p:spPr bwMode="auto">
          <a:xfrm>
            <a:off x="3455876" y="3681032"/>
            <a:ext cx="252028" cy="282928"/>
          </a:xfrm>
          <a:prstGeom prst="star5">
            <a:avLst>
              <a:gd name="adj" fmla="val 29978"/>
              <a:gd name="hf" fmla="val 105146"/>
              <a:gd name="vf" fmla="val 110557"/>
            </a:avLst>
          </a:prstGeom>
          <a:solidFill>
            <a:srgbClr val="6699FF">
              <a:alpha val="50000"/>
            </a:srgbClr>
          </a:solidFill>
          <a:ln w="1270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62" name="星 5 61"/>
          <p:cNvSpPr/>
          <p:nvPr/>
        </p:nvSpPr>
        <p:spPr bwMode="auto">
          <a:xfrm>
            <a:off x="5868144" y="1916832"/>
            <a:ext cx="252028" cy="282928"/>
          </a:xfrm>
          <a:prstGeom prst="star5">
            <a:avLst>
              <a:gd name="adj" fmla="val 29978"/>
              <a:gd name="hf" fmla="val 105146"/>
              <a:gd name="vf" fmla="val 110557"/>
            </a:avLst>
          </a:prstGeom>
          <a:solidFill>
            <a:srgbClr val="FF6699">
              <a:alpha val="50000"/>
            </a:srgbClr>
          </a:solidFill>
          <a:ln w="12700" cap="flat" cmpd="sng" algn="ctr">
            <a:solidFill>
              <a:srgbClr val="FF66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
        <p:nvSpPr>
          <p:cNvPr id="64" name="星 5 63"/>
          <p:cNvSpPr/>
          <p:nvPr/>
        </p:nvSpPr>
        <p:spPr bwMode="auto">
          <a:xfrm>
            <a:off x="5868144" y="2714024"/>
            <a:ext cx="252028" cy="282928"/>
          </a:xfrm>
          <a:prstGeom prst="star5">
            <a:avLst>
              <a:gd name="adj" fmla="val 29978"/>
              <a:gd name="hf" fmla="val 105146"/>
              <a:gd name="vf" fmla="val 110557"/>
            </a:avLst>
          </a:prstGeom>
          <a:solidFill>
            <a:srgbClr val="FF6699">
              <a:alpha val="50000"/>
            </a:srgbClr>
          </a:solidFill>
          <a:ln w="12700" cap="flat" cmpd="sng" algn="ctr">
            <a:solidFill>
              <a:srgbClr val="FF66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eaLnBrk="0" hangingPunct="0">
              <a:buFontTx/>
              <a:buNone/>
            </a:pPr>
            <a:endParaRPr lang="ja-JP" altLang="en-US" dirty="0" smtClean="0">
              <a:solidFill>
                <a:srgbClr val="0033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9655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1677" t="2345" r="1667" b="778"/>
          <a:stretch/>
        </p:blipFill>
        <p:spPr>
          <a:xfrm>
            <a:off x="1668499" y="764704"/>
            <a:ext cx="7007957" cy="5618450"/>
          </a:xfrm>
          <a:prstGeom prst="rect">
            <a:avLst/>
          </a:prstGeom>
          <a:effectLst>
            <a:outerShdw blurRad="50800" dist="50800" dir="5400000" algn="ctr" rotWithShape="0">
              <a:srgbClr val="000000"/>
            </a:outerShdw>
          </a:effectLst>
        </p:spPr>
      </p:pic>
      <p:sp>
        <p:nvSpPr>
          <p:cNvPr id="4" name="タイトル 3"/>
          <p:cNvSpPr>
            <a:spLocks noGrp="1"/>
          </p:cNvSpPr>
          <p:nvPr>
            <p:ph type="title"/>
          </p:nvPr>
        </p:nvSpPr>
        <p:spPr/>
        <p:txBody>
          <a:bodyPr/>
          <a:lstStyle/>
          <a:p>
            <a:r>
              <a:rPr kumimoji="1" lang="en-US" altLang="ja-JP" dirty="0" smtClean="0"/>
              <a:t>KAGRA 15 Subsystems</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grpSp>
        <p:nvGrpSpPr>
          <p:cNvPr id="11" name="グループ化 10"/>
          <p:cNvGrpSpPr/>
          <p:nvPr/>
        </p:nvGrpSpPr>
        <p:grpSpPr>
          <a:xfrm>
            <a:off x="333833" y="3068960"/>
            <a:ext cx="1829441" cy="3339911"/>
            <a:chOff x="333833" y="1124744"/>
            <a:chExt cx="1829441" cy="3339911"/>
          </a:xfrm>
        </p:grpSpPr>
        <p:sp>
          <p:nvSpPr>
            <p:cNvPr id="13" name="角丸四角形 12"/>
            <p:cNvSpPr/>
            <p:nvPr/>
          </p:nvSpPr>
          <p:spPr bwMode="auto">
            <a:xfrm>
              <a:off x="333834" y="1124744"/>
              <a:ext cx="1688386" cy="3339911"/>
            </a:xfrm>
            <a:prstGeom prst="roundRect">
              <a:avLst>
                <a:gd name="adj" fmla="val 4888"/>
              </a:avLst>
            </a:prstGeom>
            <a:solidFill>
              <a:srgbClr val="000000">
                <a:alpha val="80000"/>
              </a:srgbClr>
            </a:solidFill>
            <a:ln w="12700" cap="flat" cmpd="sng" algn="ctr">
              <a:solidFill>
                <a:srgbClr val="8080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0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12" name="図 11"/>
            <p:cNvPicPr>
              <a:picLocks noChangeAspect="1"/>
            </p:cNvPicPr>
            <p:nvPr/>
          </p:nvPicPr>
          <p:blipFill rotWithShape="1">
            <a:blip r:embed="rId3"/>
            <a:srcRect l="37849" t="16354" r="40017" b="8159"/>
            <a:stretch/>
          </p:blipFill>
          <p:spPr>
            <a:xfrm>
              <a:off x="414909" y="1201987"/>
              <a:ext cx="1503100" cy="3202334"/>
            </a:xfrm>
            <a:prstGeom prst="rect">
              <a:avLst/>
            </a:prstGeom>
          </p:spPr>
        </p:pic>
        <p:sp>
          <p:nvSpPr>
            <p:cNvPr id="14" name="Rectangle 24"/>
            <p:cNvSpPr>
              <a:spLocks noChangeArrowheads="1"/>
            </p:cNvSpPr>
            <p:nvPr/>
          </p:nvSpPr>
          <p:spPr bwMode="auto">
            <a:xfrm>
              <a:off x="333833" y="1178012"/>
              <a:ext cx="1829441" cy="701731"/>
            </a:xfrm>
            <a:prstGeom prst="rect">
              <a:avLst/>
            </a:prstGeom>
            <a:noFill/>
            <a:ln w="15875">
              <a:noFill/>
              <a:miter lim="800000"/>
              <a:headEnd/>
              <a:tailEnd/>
            </a:ln>
            <a:effectLst/>
          </p:spPr>
          <p:txBody>
            <a:bodyPr wrap="square">
              <a:spAutoFit/>
            </a:bodyPr>
            <a:lstStyle/>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FF7C80"/>
                  </a:solidFill>
                  <a:effectLst>
                    <a:outerShdw blurRad="38100" dist="38100" dir="2700000" algn="tl">
                      <a:srgbClr val="000000">
                        <a:alpha val="43137"/>
                      </a:srgbClr>
                    </a:outerShdw>
                  </a:effectLst>
                </a:rPr>
                <a:t>Seismic iso.</a:t>
              </a:r>
            </a:p>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FFFFFF"/>
                  </a:solidFill>
                  <a:effectLst>
                    <a:outerShdw blurRad="38100" dist="38100" dir="2700000" algn="tl">
                      <a:srgbClr val="000000">
                        <a:alpha val="43137"/>
                      </a:srgbClr>
                    </a:outerShdw>
                  </a:effectLst>
                </a:rPr>
                <a:t>Cryogenic sys.</a:t>
              </a:r>
            </a:p>
          </p:txBody>
        </p:sp>
      </p:grpSp>
      <p:grpSp>
        <p:nvGrpSpPr>
          <p:cNvPr id="9" name="グループ化 8"/>
          <p:cNvGrpSpPr/>
          <p:nvPr/>
        </p:nvGrpSpPr>
        <p:grpSpPr>
          <a:xfrm>
            <a:off x="2150247" y="4478206"/>
            <a:ext cx="2133721" cy="1903122"/>
            <a:chOff x="2344176" y="1165838"/>
            <a:chExt cx="2133721" cy="1903122"/>
          </a:xfrm>
        </p:grpSpPr>
        <p:sp>
          <p:nvSpPr>
            <p:cNvPr id="364" name="角丸四角形 363"/>
            <p:cNvSpPr/>
            <p:nvPr/>
          </p:nvSpPr>
          <p:spPr bwMode="auto">
            <a:xfrm>
              <a:off x="2357204" y="1165838"/>
              <a:ext cx="1931188" cy="1903122"/>
            </a:xfrm>
            <a:prstGeom prst="roundRect">
              <a:avLst>
                <a:gd name="adj" fmla="val 4888"/>
              </a:avLst>
            </a:prstGeom>
            <a:solidFill>
              <a:srgbClr val="000000">
                <a:alpha val="80000"/>
              </a:srgbClr>
            </a:solidFill>
            <a:ln w="12700" cap="flat" cmpd="sng" algn="ctr">
              <a:solidFill>
                <a:srgbClr val="8080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0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7" name="図 6"/>
            <p:cNvPicPr>
              <a:picLocks noChangeAspect="1"/>
            </p:cNvPicPr>
            <p:nvPr/>
          </p:nvPicPr>
          <p:blipFill>
            <a:blip r:embed="rId4"/>
            <a:stretch>
              <a:fillRect/>
            </a:stretch>
          </p:blipFill>
          <p:spPr>
            <a:xfrm>
              <a:off x="2522572" y="1832823"/>
              <a:ext cx="1693812" cy="1217907"/>
            </a:xfrm>
            <a:prstGeom prst="rect">
              <a:avLst/>
            </a:prstGeom>
          </p:spPr>
        </p:pic>
        <p:sp>
          <p:nvSpPr>
            <p:cNvPr id="365" name="Rectangle 24"/>
            <p:cNvSpPr>
              <a:spLocks noChangeArrowheads="1"/>
            </p:cNvSpPr>
            <p:nvPr/>
          </p:nvSpPr>
          <p:spPr bwMode="auto">
            <a:xfrm>
              <a:off x="2344176" y="1165839"/>
              <a:ext cx="2133721" cy="1006429"/>
            </a:xfrm>
            <a:prstGeom prst="rect">
              <a:avLst/>
            </a:prstGeom>
            <a:noFill/>
            <a:ln w="15875">
              <a:noFill/>
              <a:miter lim="800000"/>
              <a:headEnd/>
              <a:tailEnd/>
            </a:ln>
            <a:effectLst/>
          </p:spPr>
          <p:txBody>
            <a:bodyPr wrap="square">
              <a:spAutoFit/>
            </a:bodyPr>
            <a:lstStyle/>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6699FF"/>
                  </a:solidFill>
                  <a:effectLst>
                    <a:outerShdw blurRad="38100" dist="38100" dir="2700000" algn="tl">
                      <a:srgbClr val="000000">
                        <a:alpha val="43137"/>
                      </a:srgbClr>
                    </a:outerShdw>
                  </a:effectLst>
                </a:rPr>
                <a:t>Main IFO.</a:t>
              </a:r>
            </a:p>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6699FF"/>
                  </a:solidFill>
                  <a:effectLst>
                    <a:outerShdw blurRad="38100" dist="38100" dir="2700000" algn="tl">
                      <a:srgbClr val="000000">
                        <a:alpha val="43137"/>
                      </a:srgbClr>
                    </a:outerShdw>
                  </a:effectLst>
                </a:rPr>
                <a:t>In/Output </a:t>
              </a:r>
              <a:r>
                <a:rPr lang="en-US" altLang="ja-JP" sz="1800" dirty="0">
                  <a:solidFill>
                    <a:srgbClr val="6699FF"/>
                  </a:solidFill>
                  <a:effectLst>
                    <a:outerShdw blurRad="38100" dist="38100" dir="2700000" algn="tl">
                      <a:srgbClr val="000000">
                        <a:alpha val="43137"/>
                      </a:srgbClr>
                    </a:outerShdw>
                  </a:effectLst>
                </a:rPr>
                <a:t>O</a:t>
              </a:r>
              <a:r>
                <a:rPr lang="en-US" altLang="ja-JP" sz="1800" dirty="0" smtClean="0">
                  <a:solidFill>
                    <a:srgbClr val="6699FF"/>
                  </a:solidFill>
                  <a:effectLst>
                    <a:outerShdw blurRad="38100" dist="38100" dir="2700000" algn="tl">
                      <a:srgbClr val="000000">
                        <a:alpha val="43137"/>
                      </a:srgbClr>
                    </a:outerShdw>
                  </a:effectLst>
                </a:rPr>
                <a:t>pts.</a:t>
              </a:r>
            </a:p>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FF7C80"/>
                  </a:solidFill>
                  <a:effectLst>
                    <a:outerShdw blurRad="38100" dist="38100" dir="2700000" algn="tl">
                      <a:srgbClr val="000000">
                        <a:alpha val="43137"/>
                      </a:srgbClr>
                    </a:outerShdw>
                  </a:effectLst>
                </a:rPr>
                <a:t>Aux. Optics</a:t>
              </a:r>
            </a:p>
          </p:txBody>
        </p:sp>
      </p:grpSp>
      <p:grpSp>
        <p:nvGrpSpPr>
          <p:cNvPr id="372" name="グループ化 371"/>
          <p:cNvGrpSpPr/>
          <p:nvPr/>
        </p:nvGrpSpPr>
        <p:grpSpPr>
          <a:xfrm>
            <a:off x="7389730" y="4180746"/>
            <a:ext cx="1980143" cy="2128575"/>
            <a:chOff x="5952563" y="-4173313"/>
            <a:chExt cx="3193714" cy="7250000"/>
          </a:xfrm>
        </p:grpSpPr>
        <p:sp>
          <p:nvSpPr>
            <p:cNvPr id="373" name="角丸四角形 372"/>
            <p:cNvSpPr/>
            <p:nvPr/>
          </p:nvSpPr>
          <p:spPr bwMode="auto">
            <a:xfrm>
              <a:off x="5952563" y="-4173313"/>
              <a:ext cx="2656023" cy="7250000"/>
            </a:xfrm>
            <a:prstGeom prst="roundRect">
              <a:avLst>
                <a:gd name="adj" fmla="val 4888"/>
              </a:avLst>
            </a:prstGeom>
            <a:solidFill>
              <a:srgbClr val="000000">
                <a:alpha val="80000"/>
              </a:srgbClr>
            </a:solidFill>
            <a:ln w="12700" cap="flat" cmpd="sng" algn="ctr">
              <a:solidFill>
                <a:srgbClr val="8080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0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74" name="Rectangle 24"/>
            <p:cNvSpPr>
              <a:spLocks noChangeArrowheads="1"/>
            </p:cNvSpPr>
            <p:nvPr/>
          </p:nvSpPr>
          <p:spPr bwMode="auto">
            <a:xfrm>
              <a:off x="6019776" y="-4173313"/>
              <a:ext cx="3126501" cy="2390120"/>
            </a:xfrm>
            <a:prstGeom prst="rect">
              <a:avLst/>
            </a:prstGeom>
            <a:noFill/>
            <a:ln w="15875">
              <a:noFill/>
              <a:miter lim="800000"/>
              <a:headEnd/>
              <a:tailEnd/>
            </a:ln>
            <a:effectLst/>
          </p:spPr>
          <p:txBody>
            <a:bodyPr wrap="square">
              <a:spAutoFit/>
            </a:bodyPr>
            <a:lstStyle/>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FFFFFF"/>
                  </a:solidFill>
                  <a:effectLst>
                    <a:outerShdw blurRad="38100" dist="38100" dir="2700000" algn="tl">
                      <a:srgbClr val="000000">
                        <a:alpha val="43137"/>
                      </a:srgbClr>
                    </a:outerShdw>
                  </a:effectLst>
                </a:rPr>
                <a:t>Analog Elec.</a:t>
              </a:r>
            </a:p>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FFFFFF"/>
                  </a:solidFill>
                  <a:effectLst>
                    <a:outerShdw blurRad="38100" dist="38100" dir="2700000" algn="tl">
                      <a:srgbClr val="000000">
                        <a:alpha val="43137"/>
                      </a:srgbClr>
                    </a:outerShdw>
                  </a:effectLst>
                </a:rPr>
                <a:t>Digital Elec.</a:t>
              </a:r>
            </a:p>
          </p:txBody>
        </p:sp>
      </p:grpSp>
      <p:pic>
        <p:nvPicPr>
          <p:cNvPr id="37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8052" y="4841885"/>
            <a:ext cx="1058096" cy="141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グループ化 7"/>
          <p:cNvGrpSpPr/>
          <p:nvPr/>
        </p:nvGrpSpPr>
        <p:grpSpPr>
          <a:xfrm>
            <a:off x="6876256" y="1024449"/>
            <a:ext cx="2258468" cy="1903555"/>
            <a:chOff x="1815488" y="4558347"/>
            <a:chExt cx="2258468" cy="1903555"/>
          </a:xfrm>
        </p:grpSpPr>
        <p:grpSp>
          <p:nvGrpSpPr>
            <p:cNvPr id="368" name="グループ化 367"/>
            <p:cNvGrpSpPr/>
            <p:nvPr/>
          </p:nvGrpSpPr>
          <p:grpSpPr>
            <a:xfrm>
              <a:off x="1815488" y="4558347"/>
              <a:ext cx="2258468" cy="1903555"/>
              <a:chOff x="6009786" y="-3092693"/>
              <a:chExt cx="3642615" cy="6483574"/>
            </a:xfrm>
          </p:grpSpPr>
          <p:sp>
            <p:nvSpPr>
              <p:cNvPr id="370" name="角丸四角形 369"/>
              <p:cNvSpPr/>
              <p:nvPr/>
            </p:nvSpPr>
            <p:spPr bwMode="auto">
              <a:xfrm>
                <a:off x="6009786" y="-3092693"/>
                <a:ext cx="3429076" cy="6483574"/>
              </a:xfrm>
              <a:prstGeom prst="roundRect">
                <a:avLst>
                  <a:gd name="adj" fmla="val 4888"/>
                </a:avLst>
              </a:prstGeom>
              <a:solidFill>
                <a:srgbClr val="000000">
                  <a:alpha val="80000"/>
                </a:srgbClr>
              </a:solidFill>
              <a:ln w="12700" cap="flat" cmpd="sng" algn="ctr">
                <a:solidFill>
                  <a:srgbClr val="8080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0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71" name="Rectangle 24"/>
              <p:cNvSpPr>
                <a:spLocks noChangeArrowheads="1"/>
              </p:cNvSpPr>
              <p:nvPr/>
            </p:nvSpPr>
            <p:spPr bwMode="auto">
              <a:xfrm>
                <a:off x="6009787" y="-3078919"/>
                <a:ext cx="3642614" cy="3427932"/>
              </a:xfrm>
              <a:prstGeom prst="rect">
                <a:avLst/>
              </a:prstGeom>
              <a:noFill/>
              <a:ln w="15875">
                <a:noFill/>
                <a:miter lim="800000"/>
                <a:headEnd/>
                <a:tailEnd/>
              </a:ln>
              <a:effectLst/>
            </p:spPr>
            <p:txBody>
              <a:bodyPr wrap="square">
                <a:spAutoFit/>
              </a:bodyPr>
              <a:lstStyle/>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FFFFFF"/>
                    </a:solidFill>
                    <a:effectLst>
                      <a:outerShdw blurRad="38100" dist="38100" dir="2700000" algn="tl">
                        <a:srgbClr val="000000">
                          <a:alpha val="43137"/>
                        </a:srgbClr>
                      </a:outerShdw>
                    </a:effectLst>
                  </a:rPr>
                  <a:t>Data Management</a:t>
                </a:r>
              </a:p>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6699FF"/>
                    </a:solidFill>
                    <a:effectLst>
                      <a:outerShdw blurRad="38100" dist="38100" dir="2700000" algn="tl">
                        <a:srgbClr val="000000">
                          <a:alpha val="43137"/>
                        </a:srgbClr>
                      </a:outerShdw>
                    </a:effectLst>
                  </a:rPr>
                  <a:t>Data Analysis</a:t>
                </a:r>
              </a:p>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FFFFFF"/>
                    </a:solidFill>
                    <a:effectLst>
                      <a:outerShdw blurRad="38100" dist="38100" dir="2700000" algn="tl">
                        <a:srgbClr val="000000">
                          <a:alpha val="43137"/>
                        </a:srgbClr>
                      </a:outerShdw>
                    </a:effectLst>
                  </a:rPr>
                  <a:t>Geophys. IFO</a:t>
                </a:r>
              </a:p>
            </p:txBody>
          </p:sp>
        </p:grpSp>
        <p:pic>
          <p:nvPicPr>
            <p:cNvPr id="37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0831" y="5658962"/>
              <a:ext cx="1659404" cy="71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7" name="Picture 3"/>
            <p:cNvPicPr>
              <a:picLocks noChangeAspect="1" noChangeArrowheads="1"/>
            </p:cNvPicPr>
            <p:nvPr/>
          </p:nvPicPr>
          <p:blipFill rotWithShape="1">
            <a:blip r:embed="rId7" cstate="print">
              <a:clrChange>
                <a:clrFrom>
                  <a:srgbClr val="000000"/>
                </a:clrFrom>
                <a:clrTo>
                  <a:srgbClr val="000000">
                    <a:alpha val="0"/>
                  </a:srgbClr>
                </a:clrTo>
              </a:clrChange>
            </a:blip>
            <a:srcRect l="-1" t="6905" r="58863" b="50784"/>
            <a:stretch/>
          </p:blipFill>
          <p:spPr bwMode="auto">
            <a:xfrm>
              <a:off x="1882149" y="5749971"/>
              <a:ext cx="976971" cy="683880"/>
            </a:xfrm>
            <a:prstGeom prst="rect">
              <a:avLst/>
            </a:prstGeom>
            <a:noFill/>
            <a:ln w="9525">
              <a:noFill/>
              <a:miter lim="800000"/>
              <a:headEnd/>
              <a:tailEnd/>
            </a:ln>
          </p:spPr>
        </p:pic>
      </p:grpSp>
      <p:grpSp>
        <p:nvGrpSpPr>
          <p:cNvPr id="10" name="グループ化 9"/>
          <p:cNvGrpSpPr/>
          <p:nvPr/>
        </p:nvGrpSpPr>
        <p:grpSpPr>
          <a:xfrm>
            <a:off x="323528" y="1050653"/>
            <a:ext cx="2066434" cy="1785584"/>
            <a:chOff x="2884305" y="1263854"/>
            <a:chExt cx="2066434" cy="1785584"/>
          </a:xfrm>
        </p:grpSpPr>
        <p:grpSp>
          <p:nvGrpSpPr>
            <p:cNvPr id="6" name="グループ化 5"/>
            <p:cNvGrpSpPr>
              <a:grpSpLocks noChangeAspect="1"/>
            </p:cNvGrpSpPr>
            <p:nvPr/>
          </p:nvGrpSpPr>
          <p:grpSpPr>
            <a:xfrm>
              <a:off x="2884305" y="1263854"/>
              <a:ext cx="2066434" cy="1785584"/>
              <a:chOff x="5730966" y="784623"/>
              <a:chExt cx="4437737" cy="3834602"/>
            </a:xfrm>
          </p:grpSpPr>
          <p:grpSp>
            <p:nvGrpSpPr>
              <p:cNvPr id="26" name="グループ化 25"/>
              <p:cNvGrpSpPr/>
              <p:nvPr/>
            </p:nvGrpSpPr>
            <p:grpSpPr>
              <a:xfrm>
                <a:off x="5730966" y="784623"/>
                <a:ext cx="4437737" cy="3834602"/>
                <a:chOff x="6516206" y="-2226995"/>
                <a:chExt cx="3332893" cy="6081758"/>
              </a:xfrm>
            </p:grpSpPr>
            <p:sp>
              <p:nvSpPr>
                <p:cNvPr id="5" name="角丸四角形 4"/>
                <p:cNvSpPr/>
                <p:nvPr/>
              </p:nvSpPr>
              <p:spPr bwMode="auto">
                <a:xfrm>
                  <a:off x="6516206" y="-2226995"/>
                  <a:ext cx="3186591" cy="6081758"/>
                </a:xfrm>
                <a:prstGeom prst="roundRect">
                  <a:avLst>
                    <a:gd name="adj" fmla="val 4888"/>
                  </a:avLst>
                </a:prstGeom>
                <a:solidFill>
                  <a:srgbClr val="000000">
                    <a:alpha val="80000"/>
                  </a:srgbClr>
                </a:solidFill>
                <a:ln w="12700" cap="flat" cmpd="sng" algn="ctr">
                  <a:solidFill>
                    <a:srgbClr val="8080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6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27" name="Rectangle 24"/>
                <p:cNvSpPr>
                  <a:spLocks noChangeArrowheads="1"/>
                </p:cNvSpPr>
                <p:nvPr/>
              </p:nvSpPr>
              <p:spPr bwMode="auto">
                <a:xfrm>
                  <a:off x="6568628" y="-2038907"/>
                  <a:ext cx="3280471" cy="2390119"/>
                </a:xfrm>
                <a:prstGeom prst="rect">
                  <a:avLst/>
                </a:prstGeom>
                <a:noFill/>
                <a:ln w="15875">
                  <a:noFill/>
                  <a:miter lim="800000"/>
                  <a:headEnd/>
                  <a:tailEnd/>
                </a:ln>
                <a:effectLst/>
              </p:spPr>
              <p:txBody>
                <a:bodyPr wrap="square">
                  <a:spAutoFit/>
                </a:bodyPr>
                <a:lstStyle/>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FFFFFF"/>
                      </a:solidFill>
                      <a:effectLst>
                        <a:outerShdw blurRad="38100" dist="38100" dir="2700000" algn="tl">
                          <a:srgbClr val="000000">
                            <a:alpha val="43137"/>
                          </a:srgbClr>
                        </a:outerShdw>
                      </a:effectLst>
                    </a:rPr>
                    <a:t>Tunnel  </a:t>
                  </a: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6699FF"/>
                      </a:solidFill>
                      <a:effectLst>
                        <a:outerShdw blurRad="38100" dist="38100" dir="2700000" algn="tl">
                          <a:srgbClr val="000000">
                            <a:alpha val="43137"/>
                          </a:srgbClr>
                        </a:outerShdw>
                      </a:effectLst>
                    </a:rPr>
                    <a:t>Facility</a:t>
                  </a:r>
                </a:p>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6699FF"/>
                      </a:solidFill>
                      <a:effectLst>
                        <a:outerShdw blurRad="38100" dist="38100" dir="2700000" algn="tl">
                          <a:srgbClr val="000000">
                            <a:alpha val="43137"/>
                          </a:srgbClr>
                        </a:outerShdw>
                      </a:effectLst>
                    </a:rPr>
                    <a:t>Vacuum system</a:t>
                  </a:r>
                </a:p>
              </p:txBody>
            </p:sp>
          </p:grpSp>
          <p:pic>
            <p:nvPicPr>
              <p:cNvPr id="29" name="図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2348" y="2569472"/>
                <a:ext cx="1379126" cy="1838837"/>
              </a:xfrm>
              <a:prstGeom prst="rect">
                <a:avLst/>
              </a:prstGeom>
            </p:spPr>
          </p:pic>
        </p:grpSp>
        <p:pic>
          <p:nvPicPr>
            <p:cNvPr id="378" name="Picture 4" descr="http://tokoku-archives.org/kagra/blog/wp-content/uploads/20121202_6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56418" y="2094969"/>
              <a:ext cx="1141674" cy="85625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grpSp>
      <p:grpSp>
        <p:nvGrpSpPr>
          <p:cNvPr id="397" name="グループ化 396"/>
          <p:cNvGrpSpPr/>
          <p:nvPr/>
        </p:nvGrpSpPr>
        <p:grpSpPr>
          <a:xfrm>
            <a:off x="3995936" y="2123928"/>
            <a:ext cx="2202702" cy="1593104"/>
            <a:chOff x="3414708" y="1615774"/>
            <a:chExt cx="2202702" cy="1593104"/>
          </a:xfrm>
        </p:grpSpPr>
        <p:grpSp>
          <p:nvGrpSpPr>
            <p:cNvPr id="391" name="グループ化 390"/>
            <p:cNvGrpSpPr/>
            <p:nvPr/>
          </p:nvGrpSpPr>
          <p:grpSpPr>
            <a:xfrm>
              <a:off x="3414708" y="1615774"/>
              <a:ext cx="2202702" cy="1593104"/>
              <a:chOff x="2124863" y="1136831"/>
              <a:chExt cx="2202702" cy="1593104"/>
            </a:xfrm>
          </p:grpSpPr>
          <p:sp>
            <p:nvSpPr>
              <p:cNvPr id="392" name="角丸四角形 391"/>
              <p:cNvSpPr/>
              <p:nvPr/>
            </p:nvSpPr>
            <p:spPr bwMode="auto">
              <a:xfrm>
                <a:off x="2124863" y="1145555"/>
                <a:ext cx="2147926" cy="1584380"/>
              </a:xfrm>
              <a:prstGeom prst="roundRect">
                <a:avLst>
                  <a:gd name="adj" fmla="val 4888"/>
                </a:avLst>
              </a:prstGeom>
              <a:solidFill>
                <a:srgbClr val="000000">
                  <a:alpha val="80000"/>
                </a:srgbClr>
              </a:solidFill>
              <a:ln w="12700" cap="flat" cmpd="sng" algn="ctr">
                <a:solidFill>
                  <a:srgbClr val="8080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0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94" name="Rectangle 24"/>
              <p:cNvSpPr>
                <a:spLocks noChangeArrowheads="1"/>
              </p:cNvSpPr>
              <p:nvPr/>
            </p:nvSpPr>
            <p:spPr bwMode="auto">
              <a:xfrm>
                <a:off x="2193844" y="1136831"/>
                <a:ext cx="2133721" cy="701731"/>
              </a:xfrm>
              <a:prstGeom prst="rect">
                <a:avLst/>
              </a:prstGeom>
              <a:noFill/>
              <a:ln w="15875">
                <a:noFill/>
                <a:miter lim="800000"/>
                <a:headEnd/>
                <a:tailEnd/>
              </a:ln>
              <a:effectLst/>
            </p:spPr>
            <p:txBody>
              <a:bodyPr wrap="square">
                <a:spAutoFit/>
              </a:bodyPr>
              <a:lstStyle/>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FFFFFF"/>
                    </a:solidFill>
                    <a:effectLst>
                      <a:outerShdw blurRad="38100" dist="38100" dir="2700000" algn="tl">
                        <a:srgbClr val="000000">
                          <a:alpha val="43137"/>
                        </a:srgbClr>
                      </a:outerShdw>
                    </a:effectLst>
                  </a:rPr>
                  <a:t>Laser source</a:t>
                </a:r>
              </a:p>
              <a:p>
                <a:pPr algn="l">
                  <a:lnSpc>
                    <a:spcPct val="110000"/>
                  </a:lnSpc>
                  <a:buNone/>
                </a:pPr>
                <a:r>
                  <a:rPr lang="ja-JP" altLang="en-US" sz="1800" dirty="0" smtClean="0">
                    <a:solidFill>
                      <a:srgbClr val="FFFFFF"/>
                    </a:solidFill>
                    <a:effectLst>
                      <a:outerShdw blurRad="38100" dist="38100" dir="2700000" algn="tl">
                        <a:srgbClr val="000000">
                          <a:alpha val="43137"/>
                        </a:srgbClr>
                      </a:outerShdw>
                    </a:effectLst>
                  </a:rPr>
                  <a:t>・</a:t>
                </a:r>
                <a:r>
                  <a:rPr lang="en-US" altLang="ja-JP" sz="1800" dirty="0" smtClean="0">
                    <a:solidFill>
                      <a:srgbClr val="FF7C80"/>
                    </a:solidFill>
                    <a:effectLst>
                      <a:outerShdw blurRad="38100" dist="38100" dir="2700000" algn="tl">
                        <a:srgbClr val="000000">
                          <a:alpha val="43137"/>
                        </a:srgbClr>
                      </a:outerShdw>
                    </a:effectLst>
                  </a:rPr>
                  <a:t>Mirror</a:t>
                </a:r>
              </a:p>
            </p:txBody>
          </p:sp>
        </p:grpSp>
        <p:pic>
          <p:nvPicPr>
            <p:cNvPr id="395" name="Picture 2" descr="\\133.11.143.101\My Documents\My Pictures\fig\重力波\装置準備の写真\サファイア\1207\2012-07-21_00-40-00_790.jpg"/>
            <p:cNvPicPr>
              <a:picLocks noChangeAspect="1" noChangeArrowheads="1"/>
            </p:cNvPicPr>
            <p:nvPr/>
          </p:nvPicPr>
          <p:blipFill rotWithShape="1">
            <a:blip r:embed="rId10" cstate="print"/>
            <a:srcRect l="27984" r="23704" b="5602"/>
            <a:stretch/>
          </p:blipFill>
          <p:spPr bwMode="auto">
            <a:xfrm>
              <a:off x="4674744" y="2228980"/>
              <a:ext cx="827963" cy="91198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396" name="Picture 35"/>
            <p:cNvPicPr>
              <a:picLocks noChangeAspect="1" noChangeArrowheads="1"/>
            </p:cNvPicPr>
            <p:nvPr/>
          </p:nvPicPr>
          <p:blipFill>
            <a:blip r:embed="rId11"/>
            <a:srcRect/>
            <a:stretch>
              <a:fillRect/>
            </a:stretch>
          </p:blipFill>
          <p:spPr bwMode="auto">
            <a:xfrm>
              <a:off x="3463534" y="2274460"/>
              <a:ext cx="1155743" cy="866508"/>
            </a:xfrm>
            <a:prstGeom prst="rect">
              <a:avLst/>
            </a:prstGeom>
            <a:noFill/>
            <a:ln w="9525" algn="ctr">
              <a:noFill/>
              <a:miter lim="800000"/>
              <a:headEnd/>
              <a:tailEnd/>
            </a:ln>
          </p:spPr>
        </p:pic>
      </p:grpSp>
    </p:spTree>
    <p:extLst>
      <p:ext uri="{BB962C8B-B14F-4D97-AF65-F5344CB8AC3E}">
        <p14:creationId xmlns:p14="http://schemas.microsoft.com/office/powerpoint/2010/main" val="265920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solidFill>
                  <a:srgbClr val="FFFFFF"/>
                </a:solidFill>
              </a:rPr>
              <a:t>NAOJ Responsibilities</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4" name="Rectangle 32"/>
          <p:cNvSpPr>
            <a:spLocks noChangeArrowheads="1"/>
          </p:cNvSpPr>
          <p:nvPr/>
        </p:nvSpPr>
        <p:spPr bwMode="auto">
          <a:xfrm>
            <a:off x="342256" y="1203058"/>
            <a:ext cx="8496944" cy="4967514"/>
          </a:xfrm>
          <a:prstGeom prst="rect">
            <a:avLst/>
          </a:prstGeom>
          <a:noFill/>
          <a:ln w="15875">
            <a:noFill/>
            <a:miter lim="800000"/>
            <a:headEnd/>
            <a:tailEnd/>
          </a:ln>
          <a:effectLst/>
        </p:spPr>
        <p:txBody>
          <a:bodyPr wrap="square">
            <a:spAutoFit/>
          </a:bodyPr>
          <a:lstStyle/>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Project Management      </a:t>
            </a:r>
            <a:r>
              <a:rPr lang="en-US" altLang="ja-JP" dirty="0" smtClean="0">
                <a:solidFill>
                  <a:srgbClr val="FFFFFF"/>
                </a:solidFill>
                <a:effectLst>
                  <a:outerShdw blurRad="38100" dist="38100" dir="2700000" algn="tl">
                    <a:srgbClr val="000000">
                      <a:alpha val="43137"/>
                    </a:srgbClr>
                  </a:outerShdw>
                </a:effectLst>
              </a:rPr>
              <a:t>: Flaminio, Ando (EO and SEO)</a:t>
            </a:r>
          </a:p>
          <a:p>
            <a:pPr algn="l">
              <a:lnSpc>
                <a:spcPct val="110000"/>
              </a:lnSpc>
              <a:buNone/>
            </a:pPr>
            <a:endParaRPr lang="en-US" altLang="ja-JP" dirty="0" smtClean="0">
              <a:solidFill>
                <a:srgbClr val="FFFFFF"/>
              </a:solidFill>
              <a:effectLst>
                <a:outerShdw blurRad="38100" dist="38100" dir="2700000" algn="tl">
                  <a:srgbClr val="000000">
                    <a:alpha val="43137"/>
                  </a:srgbClr>
                </a:outerShdw>
              </a:effectLst>
            </a:endParaRPr>
          </a:p>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Vibration Isolation (VIS) </a:t>
            </a: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Takahashi (chief) </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Ishizaki</a:t>
            </a:r>
            <a:r>
              <a:rPr lang="en-US" altLang="ja-JP" dirty="0">
                <a:solidFill>
                  <a:srgbClr val="FFFFFF"/>
                </a:solidFill>
                <a:effectLst>
                  <a:outerShdw blurRad="38100" dist="38100" dir="2700000" algn="tl">
                    <a:srgbClr val="000000">
                      <a:alpha val="43137"/>
                    </a:srgbClr>
                  </a:outerShdw>
                </a:effectLst>
              </a:rPr>
              <a:t>, Arellano</a:t>
            </a:r>
          </a:p>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Auxiliary Optics (AOS)</a:t>
            </a:r>
            <a:r>
              <a:rPr lang="ja-JP" altLang="en-US" dirty="0" smtClean="0">
                <a:solidFill>
                  <a:srgbClr val="99CC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Akutsu</a:t>
            </a: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(Chief), Friedrich</a:t>
            </a:r>
          </a:p>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Mirror (MIR)</a:t>
            </a:r>
            <a:r>
              <a:rPr lang="ja-JP" altLang="en-US" dirty="0" smtClean="0">
                <a:solidFill>
                  <a:srgbClr val="99CC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Ueda</a:t>
            </a: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(Sub-chief), Tatsumi</a:t>
            </a:r>
          </a:p>
          <a:p>
            <a:pPr algn="l">
              <a:lnSpc>
                <a:spcPct val="110000"/>
              </a:lnSpc>
              <a:buNone/>
            </a:pPr>
            <a:endParaRPr lang="en-US" altLang="ja-JP" dirty="0" smtClean="0">
              <a:solidFill>
                <a:srgbClr val="FFFFFF"/>
              </a:solidFill>
              <a:effectLst>
                <a:outerShdw blurRad="38100" dist="38100" dir="2700000" algn="tl">
                  <a:srgbClr val="000000">
                    <a:alpha val="43137"/>
                  </a:srgbClr>
                </a:outerShdw>
              </a:effectLst>
            </a:endParaRPr>
          </a:p>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Vacuum System (VAC)   </a:t>
            </a:r>
            <a:r>
              <a:rPr lang="en-US" altLang="ja-JP" dirty="0" smtClean="0">
                <a:solidFill>
                  <a:srgbClr val="FFFFFF"/>
                </a:solidFill>
                <a:effectLst>
                  <a:outerShdw blurRad="38100" dist="38100" dir="2700000" algn="tl">
                    <a:srgbClr val="000000">
                      <a:alpha val="43137"/>
                    </a:srgbClr>
                  </a:outerShdw>
                </a:effectLst>
              </a:rPr>
              <a:t>: Takahashi</a:t>
            </a:r>
          </a:p>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Facility and Safety (FCL)</a:t>
            </a: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Ohishi                                              </a:t>
            </a:r>
            <a:endParaRPr lang="en-US" altLang="ja-JP" dirty="0" smtClean="0">
              <a:solidFill>
                <a:srgbClr val="C0C0C0"/>
              </a:solidFill>
              <a:effectLst>
                <a:outerShdw blurRad="38100" dist="38100" dir="2700000" algn="tl">
                  <a:srgbClr val="000000">
                    <a:alpha val="43137"/>
                  </a:srgbClr>
                </a:outerShdw>
              </a:effectLst>
            </a:endParaRPr>
          </a:p>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Data analysis (DAS)</a:t>
            </a:r>
            <a:r>
              <a:rPr lang="ja-JP" altLang="en-US" dirty="0" smtClean="0">
                <a:solidFill>
                  <a:srgbClr val="99CCFF"/>
                </a:solidFill>
                <a:effectLst>
                  <a:outerShdw blurRad="38100" dist="38100" dir="2700000" algn="tl">
                    <a:srgbClr val="000000">
                      <a:alpha val="43137"/>
                    </a:srgbClr>
                  </a:outerShdw>
                </a:effectLst>
              </a:rPr>
              <a:t> </a:t>
            </a:r>
            <a:r>
              <a:rPr lang="en-US" altLang="ja-JP" dirty="0" smtClean="0">
                <a:solidFill>
                  <a:srgbClr val="99CCFF"/>
                </a:solidFill>
                <a:effectLst>
                  <a:outerShdw blurRad="38100" dist="38100" dir="2700000" algn="tl">
                    <a:srgbClr val="000000">
                      <a:alpha val="43137"/>
                    </a:srgbClr>
                  </a:outerShdw>
                </a:effectLst>
              </a:rPr>
              <a:t>and</a:t>
            </a:r>
          </a:p>
          <a:p>
            <a:pPr algn="l">
              <a:lnSpc>
                <a:spcPct val="110000"/>
              </a:lnSpc>
              <a:buNone/>
            </a:pPr>
            <a:r>
              <a:rPr lang="en-US" altLang="ja-JP" dirty="0" smtClean="0">
                <a:solidFill>
                  <a:srgbClr val="99CCFF"/>
                </a:solidFill>
                <a:effectLst>
                  <a:outerShdw blurRad="38100" dist="38100" dir="2700000" algn="tl">
                    <a:srgbClr val="000000">
                      <a:alpha val="43137"/>
                    </a:srgbClr>
                  </a:outerShdw>
                </a:effectLst>
              </a:rPr>
              <a:t>  Data Management (DMG) </a:t>
            </a:r>
            <a:r>
              <a:rPr lang="en-US" altLang="ja-JP" dirty="0" smtClean="0">
                <a:solidFill>
                  <a:srgbClr val="FFFFFF"/>
                </a:solidFill>
                <a:effectLst>
                  <a:outerShdw blurRad="38100" dist="38100" dir="2700000" algn="tl">
                    <a:srgbClr val="000000">
                      <a:alpha val="43137"/>
                    </a:srgbClr>
                  </a:outerShdw>
                </a:effectLst>
              </a:rPr>
              <a:t>: Tatsumi, Hayama, Nakamura             </a:t>
            </a:r>
            <a:r>
              <a:rPr lang="ja-JP" altLang="en-US" dirty="0" smtClean="0">
                <a:solidFill>
                  <a:srgbClr val="FFFFFF"/>
                </a:solidFill>
                <a:effectLst>
                  <a:outerShdw blurRad="38100" dist="38100" dir="2700000" algn="tl">
                    <a:srgbClr val="000000">
                      <a:alpha val="43137"/>
                    </a:srgbClr>
                  </a:outerShdw>
                </a:effectLst>
              </a:rPr>
              <a:t> </a:t>
            </a:r>
            <a:endParaRPr lang="en-US" altLang="ja-JP" dirty="0">
              <a:solidFill>
                <a:srgbClr val="FFFFFF"/>
              </a:solidFill>
              <a:effectLst>
                <a:outerShdw blurRad="38100" dist="38100" dir="2700000" algn="tl">
                  <a:srgbClr val="000000">
                    <a:alpha val="43137"/>
                  </a:srgbClr>
                </a:outerShdw>
              </a:effectLst>
            </a:endParaRPr>
          </a:p>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Interferometer (MIF, IOO)</a:t>
            </a:r>
            <a:r>
              <a:rPr lang="ja-JP" altLang="en-US" dirty="0" smtClean="0">
                <a:solidFill>
                  <a:srgbClr val="99CC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Ando, Tatsumi, Akutsu, Hayama </a:t>
            </a:r>
            <a:endParaRPr lang="en-US" altLang="ja-JP" dirty="0" smtClean="0">
              <a:solidFill>
                <a:srgbClr val="C0C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1334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bwMode="auto">
          <a:xfrm>
            <a:off x="127723" y="2204864"/>
            <a:ext cx="8944871" cy="4225884"/>
          </a:xfrm>
          <a:prstGeom prst="roundRect">
            <a:avLst>
              <a:gd name="adj" fmla="val 4619"/>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1964036" name="Rectangle 4"/>
          <p:cNvSpPr>
            <a:spLocks noGrp="1" noChangeArrowheads="1"/>
          </p:cNvSpPr>
          <p:nvPr>
            <p:ph type="title"/>
          </p:nvPr>
        </p:nvSpPr>
        <p:spPr/>
        <p:txBody>
          <a:bodyPr/>
          <a:lstStyle/>
          <a:p>
            <a:r>
              <a:rPr lang="en-US" altLang="ja-JP" dirty="0" smtClean="0"/>
              <a:t>KAGRA Schedule</a:t>
            </a:r>
            <a:endParaRPr lang="ja-JP" altLang="ja-JP"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nl-NL" altLang="ja-JP" sz="1200" kern="1200" smtClean="0">
                <a:solidFill>
                  <a:srgbClr val="EAEAEA"/>
                </a:solidFill>
                <a:latin typeface="Tahoma" pitchFamily="34" charset="0"/>
                <a:ea typeface="HGP創英角ｺﾞｼｯｸUB" pitchFamily="50" charset="-128"/>
                <a:cs typeface="+mn-cs"/>
              </a:rPr>
              <a:t>Project Week (November 27, 2013, NAOJ)</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7" name="Rectangle 3"/>
          <p:cNvSpPr txBox="1">
            <a:spLocks noChangeArrowheads="1"/>
          </p:cNvSpPr>
          <p:nvPr/>
        </p:nvSpPr>
        <p:spPr>
          <a:xfrm>
            <a:off x="8446933" y="692696"/>
            <a:ext cx="949603" cy="42862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a typeface="+mn-ea"/>
              </a:rPr>
              <a:t>2019</a:t>
            </a:r>
          </a:p>
        </p:txBody>
      </p:sp>
      <p:sp>
        <p:nvSpPr>
          <p:cNvPr id="47" name="Rectangle 3"/>
          <p:cNvSpPr txBox="1">
            <a:spLocks noChangeArrowheads="1"/>
          </p:cNvSpPr>
          <p:nvPr/>
        </p:nvSpPr>
        <p:spPr>
          <a:xfrm>
            <a:off x="971600" y="2357824"/>
            <a:ext cx="1334843"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FFFFFF"/>
                </a:solidFill>
                <a:effectLst>
                  <a:outerShdw blurRad="38100" dist="38100" dir="2700000" algn="tl">
                    <a:srgbClr val="000000">
                      <a:alpha val="43137"/>
                    </a:srgbClr>
                  </a:outerShdw>
                </a:effectLst>
              </a:rPr>
              <a:t>Tunnel  </a:t>
            </a:r>
          </a:p>
          <a:p>
            <a:pPr>
              <a:spcBef>
                <a:spcPct val="0"/>
              </a:spcBef>
              <a:buClrTx/>
              <a:buFontTx/>
              <a:buNone/>
            </a:pPr>
            <a:r>
              <a:rPr lang="en-US" altLang="ja-JP" sz="1600" dirty="0">
                <a:solidFill>
                  <a:srgbClr val="FFFFFF"/>
                </a:solidFill>
                <a:effectLst>
                  <a:outerShdw blurRad="38100" dist="38100" dir="2700000" algn="tl">
                    <a:srgbClr val="000000">
                      <a:alpha val="43137"/>
                    </a:srgbClr>
                  </a:outerShdw>
                </a:effectLst>
              </a:rPr>
              <a:t> </a:t>
            </a:r>
            <a:r>
              <a:rPr lang="en-US" altLang="ja-JP" sz="1600" dirty="0" smtClean="0">
                <a:solidFill>
                  <a:srgbClr val="FFFFFF"/>
                </a:solidFill>
                <a:effectLst>
                  <a:outerShdw blurRad="38100" dist="38100" dir="2700000" algn="tl">
                    <a:srgbClr val="000000">
                      <a:alpha val="43137"/>
                    </a:srgbClr>
                  </a:outerShdw>
                </a:effectLst>
              </a:rPr>
              <a:t>(2014.3)</a:t>
            </a:r>
            <a:endParaRPr lang="ja-JP" altLang="en-US" sz="1600" dirty="0" smtClean="0">
              <a:solidFill>
                <a:srgbClr val="FFFFFF"/>
              </a:solidFill>
              <a:effectLst>
                <a:outerShdw blurRad="38100" dist="38100" dir="2700000" algn="tl">
                  <a:srgbClr val="000000">
                    <a:alpha val="43137"/>
                  </a:srgbClr>
                </a:outerShdw>
              </a:effectLst>
            </a:endParaRPr>
          </a:p>
        </p:txBody>
      </p:sp>
      <p:sp>
        <p:nvSpPr>
          <p:cNvPr id="48" name="Rectangle 3"/>
          <p:cNvSpPr txBox="1">
            <a:spLocks noChangeArrowheads="1"/>
          </p:cNvSpPr>
          <p:nvPr/>
        </p:nvSpPr>
        <p:spPr>
          <a:xfrm>
            <a:off x="2803332" y="2924944"/>
            <a:ext cx="1982508"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99CCFF"/>
                </a:solidFill>
                <a:effectLst>
                  <a:outerShdw blurRad="38100" dist="38100" dir="2700000" algn="tl">
                    <a:srgbClr val="000000">
                      <a:alpha val="43137"/>
                    </a:srgbClr>
                  </a:outerShdw>
                </a:effectLst>
              </a:rPr>
              <a:t>Facility and Vacuum </a:t>
            </a:r>
          </a:p>
          <a:p>
            <a:pPr>
              <a:spcBef>
                <a:spcPct val="0"/>
              </a:spcBef>
              <a:buClrTx/>
              <a:buFontTx/>
              <a:buNone/>
            </a:pPr>
            <a:r>
              <a:rPr lang="en-US" altLang="ja-JP" sz="1600" dirty="0">
                <a:solidFill>
                  <a:srgbClr val="99CCFF"/>
                </a:solidFill>
                <a:effectLst>
                  <a:outerShdw blurRad="38100" dist="38100" dir="2700000" algn="tl">
                    <a:srgbClr val="000000">
                      <a:alpha val="43137"/>
                    </a:srgbClr>
                  </a:outerShdw>
                </a:effectLst>
              </a:rPr>
              <a:t> </a:t>
            </a:r>
            <a:r>
              <a:rPr lang="en-US" altLang="ja-JP" sz="1600" dirty="0" smtClean="0">
                <a:solidFill>
                  <a:srgbClr val="99CCFF"/>
                </a:solidFill>
                <a:effectLst>
                  <a:outerShdw blurRad="38100" dist="38100" dir="2700000" algn="tl">
                    <a:srgbClr val="000000">
                      <a:alpha val="43137"/>
                    </a:srgbClr>
                  </a:outerShdw>
                </a:effectLst>
              </a:rPr>
              <a:t>(2015.3)</a:t>
            </a:r>
          </a:p>
        </p:txBody>
      </p:sp>
      <p:cxnSp>
        <p:nvCxnSpPr>
          <p:cNvPr id="4" name="直線矢印コネクタ 3"/>
          <p:cNvCxnSpPr/>
          <p:nvPr/>
        </p:nvCxnSpPr>
        <p:spPr bwMode="auto">
          <a:xfrm>
            <a:off x="247282" y="2357824"/>
            <a:ext cx="2364457" cy="0"/>
          </a:xfrm>
          <a:prstGeom prst="straightConnector1">
            <a:avLst/>
          </a:prstGeom>
          <a:solidFill>
            <a:srgbClr val="FAFFC9">
              <a:alpha val="50000"/>
            </a:srgbClr>
          </a:solidFill>
          <a:ln w="38100" cap="flat" cmpd="sng" algn="ctr">
            <a:solidFill>
              <a:srgbClr val="FFFFFF"/>
            </a:solidFill>
            <a:prstDash val="solid"/>
            <a:round/>
            <a:headEnd type="none" w="med" len="med"/>
            <a:tailEnd type="arrow"/>
          </a:ln>
          <a:effectLst/>
        </p:spPr>
      </p:cxnSp>
      <p:cxnSp>
        <p:nvCxnSpPr>
          <p:cNvPr id="51" name="直線矢印コネクタ 50"/>
          <p:cNvCxnSpPr/>
          <p:nvPr/>
        </p:nvCxnSpPr>
        <p:spPr bwMode="auto">
          <a:xfrm>
            <a:off x="2611739" y="2924944"/>
            <a:ext cx="1312189" cy="0"/>
          </a:xfrm>
          <a:prstGeom prst="straightConnector1">
            <a:avLst/>
          </a:prstGeom>
          <a:solidFill>
            <a:srgbClr val="FAFFC9">
              <a:alpha val="50000"/>
            </a:srgbClr>
          </a:solidFill>
          <a:ln w="38100" cap="flat" cmpd="sng" algn="ctr">
            <a:solidFill>
              <a:srgbClr val="99CCFF"/>
            </a:solidFill>
            <a:prstDash val="solid"/>
            <a:round/>
            <a:headEnd type="none" w="med" len="med"/>
            <a:tailEnd type="arrow"/>
          </a:ln>
          <a:effectLst/>
        </p:spPr>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8" y="980728"/>
            <a:ext cx="9036496" cy="111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p:cNvSpPr txBox="1">
            <a:spLocks noChangeArrowheads="1"/>
          </p:cNvSpPr>
          <p:nvPr/>
        </p:nvSpPr>
        <p:spPr>
          <a:xfrm>
            <a:off x="107504" y="692696"/>
            <a:ext cx="633068" cy="42862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a typeface="+mn-ea"/>
              </a:rPr>
              <a:t>2012</a:t>
            </a:r>
            <a:endParaRPr kumimoji="1" lang="en-US" altLang="ja-JP" sz="1200" b="1" i="0" strike="noStrike" kern="0" cap="none" spc="0" normalizeH="0" baseline="0" noProof="0" dirty="0" smtClean="0">
              <a:ln>
                <a:noFill/>
              </a:ln>
              <a:solidFill>
                <a:srgbClr val="EAEAEA"/>
              </a:solidFill>
              <a:effectLst/>
              <a:uLnTx/>
              <a:uFillTx/>
              <a:ea typeface="+mn-ea"/>
            </a:endParaRPr>
          </a:p>
        </p:txBody>
      </p:sp>
      <p:sp>
        <p:nvSpPr>
          <p:cNvPr id="9" name="Rectangle 3"/>
          <p:cNvSpPr txBox="1">
            <a:spLocks noChangeArrowheads="1"/>
          </p:cNvSpPr>
          <p:nvPr/>
        </p:nvSpPr>
        <p:spPr>
          <a:xfrm>
            <a:off x="1259632" y="692696"/>
            <a:ext cx="633068" cy="42862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a typeface="+mn-ea"/>
              </a:rPr>
              <a:t>2013</a:t>
            </a:r>
            <a:endParaRPr kumimoji="1" lang="en-US" altLang="ja-JP" sz="1200" b="1" i="0" strike="noStrike" kern="0" cap="none" spc="0" normalizeH="0" baseline="0" noProof="0" dirty="0" smtClean="0">
              <a:ln>
                <a:noFill/>
              </a:ln>
              <a:solidFill>
                <a:srgbClr val="EAEAEA"/>
              </a:solidFill>
              <a:effectLst/>
              <a:uLnTx/>
              <a:uFillTx/>
              <a:ea typeface="+mn-ea"/>
            </a:endParaRPr>
          </a:p>
        </p:txBody>
      </p:sp>
      <p:sp>
        <p:nvSpPr>
          <p:cNvPr id="10" name="Rectangle 3"/>
          <p:cNvSpPr txBox="1">
            <a:spLocks noChangeArrowheads="1"/>
          </p:cNvSpPr>
          <p:nvPr/>
        </p:nvSpPr>
        <p:spPr>
          <a:xfrm>
            <a:off x="2570780" y="692696"/>
            <a:ext cx="633068" cy="42862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a typeface="+mn-ea"/>
              </a:rPr>
              <a:t>2014</a:t>
            </a:r>
            <a:endParaRPr kumimoji="1" lang="en-US" altLang="ja-JP" sz="1200" b="1" i="0" strike="noStrike" kern="0" cap="none" spc="0" normalizeH="0" baseline="0" noProof="0" dirty="0" smtClean="0">
              <a:ln>
                <a:noFill/>
              </a:ln>
              <a:solidFill>
                <a:srgbClr val="EAEAEA"/>
              </a:solidFill>
              <a:effectLst/>
              <a:uLnTx/>
              <a:uFillTx/>
              <a:ea typeface="+mn-ea"/>
            </a:endParaRPr>
          </a:p>
        </p:txBody>
      </p:sp>
      <p:sp>
        <p:nvSpPr>
          <p:cNvPr id="11" name="Rectangle 3"/>
          <p:cNvSpPr txBox="1">
            <a:spLocks noChangeArrowheads="1"/>
          </p:cNvSpPr>
          <p:nvPr/>
        </p:nvSpPr>
        <p:spPr>
          <a:xfrm>
            <a:off x="3794916" y="692696"/>
            <a:ext cx="633068" cy="42862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a typeface="+mn-ea"/>
              </a:rPr>
              <a:t>2015</a:t>
            </a:r>
            <a:endParaRPr kumimoji="1" lang="en-US" altLang="ja-JP" sz="1200" b="1" i="0" strike="noStrike" kern="0" cap="none" spc="0" normalizeH="0" baseline="0" noProof="0" dirty="0" smtClean="0">
              <a:ln>
                <a:noFill/>
              </a:ln>
              <a:solidFill>
                <a:srgbClr val="EAEAEA"/>
              </a:solidFill>
              <a:effectLst/>
              <a:uLnTx/>
              <a:uFillTx/>
              <a:ea typeface="+mn-ea"/>
            </a:endParaRPr>
          </a:p>
        </p:txBody>
      </p:sp>
      <p:sp>
        <p:nvSpPr>
          <p:cNvPr id="12" name="Rectangle 3"/>
          <p:cNvSpPr txBox="1">
            <a:spLocks noChangeArrowheads="1"/>
          </p:cNvSpPr>
          <p:nvPr/>
        </p:nvSpPr>
        <p:spPr>
          <a:xfrm>
            <a:off x="5148064" y="692696"/>
            <a:ext cx="633068" cy="42862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a typeface="+mn-ea"/>
              </a:rPr>
              <a:t>2016</a:t>
            </a:r>
            <a:endParaRPr kumimoji="1" lang="en-US" altLang="ja-JP" sz="1200" b="1" i="0" strike="noStrike" kern="0" cap="none" spc="0" normalizeH="0" baseline="0" noProof="0" dirty="0" smtClean="0">
              <a:ln>
                <a:noFill/>
              </a:ln>
              <a:solidFill>
                <a:srgbClr val="EAEAEA"/>
              </a:solidFill>
              <a:effectLst/>
              <a:uLnTx/>
              <a:uFillTx/>
              <a:ea typeface="+mn-ea"/>
            </a:endParaRPr>
          </a:p>
        </p:txBody>
      </p:sp>
      <p:sp>
        <p:nvSpPr>
          <p:cNvPr id="13" name="Rectangle 3"/>
          <p:cNvSpPr txBox="1">
            <a:spLocks noChangeArrowheads="1"/>
          </p:cNvSpPr>
          <p:nvPr/>
        </p:nvSpPr>
        <p:spPr>
          <a:xfrm>
            <a:off x="6372200" y="692696"/>
            <a:ext cx="633068" cy="42862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a typeface="+mn-ea"/>
              </a:rPr>
              <a:t>2017</a:t>
            </a:r>
            <a:endParaRPr kumimoji="1" lang="en-US" altLang="ja-JP" sz="1200" b="1" i="0" strike="noStrike" kern="0" cap="none" spc="0" normalizeH="0" baseline="0" noProof="0" dirty="0" smtClean="0">
              <a:ln>
                <a:noFill/>
              </a:ln>
              <a:solidFill>
                <a:srgbClr val="EAEAEA"/>
              </a:solidFill>
              <a:effectLst/>
              <a:uLnTx/>
              <a:uFillTx/>
              <a:ea typeface="+mn-ea"/>
            </a:endParaRPr>
          </a:p>
        </p:txBody>
      </p:sp>
      <p:sp>
        <p:nvSpPr>
          <p:cNvPr id="14" name="角丸四角形 13"/>
          <p:cNvSpPr/>
          <p:nvPr/>
        </p:nvSpPr>
        <p:spPr bwMode="auto">
          <a:xfrm>
            <a:off x="-143142" y="980728"/>
            <a:ext cx="4931166" cy="1112990"/>
          </a:xfrm>
          <a:prstGeom prst="roundRect">
            <a:avLst>
              <a:gd name="adj" fmla="val 4286"/>
            </a:avLst>
          </a:prstGeom>
          <a:solidFill>
            <a:schemeClr val="bg1">
              <a:lumMod val="90000"/>
              <a:alpha val="20000"/>
            </a:schemeClr>
          </a:solid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5" name="角丸四角形 14"/>
          <p:cNvSpPr/>
          <p:nvPr/>
        </p:nvSpPr>
        <p:spPr bwMode="auto">
          <a:xfrm>
            <a:off x="4788024" y="980728"/>
            <a:ext cx="2880320" cy="1145858"/>
          </a:xfrm>
          <a:prstGeom prst="roundRect">
            <a:avLst>
              <a:gd name="adj" fmla="val 5238"/>
            </a:avLst>
          </a:prstGeom>
          <a:solidFill>
            <a:schemeClr val="accent6">
              <a:lumMod val="50000"/>
              <a:lumOff val="50000"/>
              <a:alpha val="20000"/>
            </a:schemeClr>
          </a:solidFill>
          <a:ln w="254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6" name="Rectangle 3"/>
          <p:cNvSpPr txBox="1">
            <a:spLocks noChangeArrowheads="1"/>
          </p:cNvSpPr>
          <p:nvPr/>
        </p:nvSpPr>
        <p:spPr>
          <a:xfrm>
            <a:off x="6012160" y="1307899"/>
            <a:ext cx="1456057" cy="392909"/>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kumimoji="1" lang="en-US" altLang="ja-JP" sz="2000" b="1" i="0" strike="noStrike" kern="0" cap="none" spc="0" normalizeH="0" baseline="0" noProof="0" dirty="0" smtClean="0">
                <a:ln>
                  <a:noFill/>
                </a:ln>
                <a:solidFill>
                  <a:srgbClr val="3366FF"/>
                </a:solidFill>
                <a:effectLst>
                  <a:outerShdw blurRad="38100" dist="38100" dir="2700000" algn="tl">
                    <a:srgbClr val="000000">
                      <a:alpha val="43137"/>
                    </a:srgbClr>
                  </a:outerShdw>
                </a:effectLst>
                <a:uLnTx/>
                <a:uFillTx/>
                <a:latin typeface="+mn-lt"/>
                <a:ea typeface="+mn-ea"/>
                <a:cs typeface="+mn-cs"/>
              </a:rPr>
              <a:t>bKAGRA</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2000" b="1" i="0" strike="noStrike" kern="0" cap="none" spc="0" normalizeH="0" baseline="0" noProof="0" dirty="0" smtClean="0">
              <a:ln>
                <a:noFill/>
              </a:ln>
              <a:solidFill>
                <a:srgbClr val="3366FF"/>
              </a:solidFill>
              <a:effectLst>
                <a:outerShdw blurRad="38100" dist="38100" dir="2700000" algn="tl">
                  <a:srgbClr val="000000">
                    <a:alpha val="43137"/>
                  </a:srgbClr>
                </a:outerShdw>
              </a:effectLst>
              <a:uLnTx/>
              <a:uFillTx/>
              <a:latin typeface="+mn-lt"/>
              <a:ea typeface="+mn-ea"/>
              <a:cs typeface="+mn-cs"/>
            </a:endParaRPr>
          </a:p>
        </p:txBody>
      </p:sp>
      <p:sp>
        <p:nvSpPr>
          <p:cNvPr id="17" name="Rectangle 3"/>
          <p:cNvSpPr txBox="1">
            <a:spLocks noChangeArrowheads="1"/>
          </p:cNvSpPr>
          <p:nvPr/>
        </p:nvSpPr>
        <p:spPr>
          <a:xfrm>
            <a:off x="2339752" y="1628800"/>
            <a:ext cx="1456057" cy="392910"/>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2000" b="1" kern="0" dirty="0" smtClean="0">
                <a:solidFill>
                  <a:schemeClr val="bg1">
                    <a:lumMod val="75000"/>
                  </a:schemeClr>
                </a:solidFill>
                <a:effectLst>
                  <a:outerShdw blurRad="38100" dist="38100" dir="2700000" algn="tl">
                    <a:srgbClr val="000000">
                      <a:alpha val="43137"/>
                    </a:srgbClr>
                  </a:outerShdw>
                </a:effectLst>
                <a:latin typeface="+mn-lt"/>
                <a:ea typeface="+mn-ea"/>
              </a:rPr>
              <a:t>iKAGRA</a:t>
            </a:r>
            <a:endParaRPr kumimoji="1" lang="en-US" altLang="ja-JP" sz="2000" b="1" i="0" strike="noStrike" kern="0" cap="none" spc="0" normalizeH="0" baseline="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2000" b="1" i="0" strike="noStrike" kern="0" cap="none" spc="0" normalizeH="0" baseline="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2000" b="1" i="0" strike="noStrike" kern="0" cap="none" spc="0" normalizeH="0" baseline="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2000" b="1" i="0" strike="noStrike" kern="0" cap="none" spc="0" normalizeH="0" baseline="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endParaRPr>
          </a:p>
        </p:txBody>
      </p:sp>
      <p:sp>
        <p:nvSpPr>
          <p:cNvPr id="18" name="角丸四角形 17"/>
          <p:cNvSpPr/>
          <p:nvPr/>
        </p:nvSpPr>
        <p:spPr bwMode="auto">
          <a:xfrm>
            <a:off x="7316467" y="980728"/>
            <a:ext cx="1648021" cy="1145858"/>
          </a:xfrm>
          <a:prstGeom prst="roundRect">
            <a:avLst>
              <a:gd name="adj" fmla="val 5238"/>
            </a:avLst>
          </a:prstGeom>
          <a:solidFill>
            <a:srgbClr val="CC99FF">
              <a:alpha val="20000"/>
            </a:srgbClr>
          </a:solidFill>
          <a:ln w="25400" cap="flat" cmpd="sng" algn="ctr">
            <a:solidFill>
              <a:srgbClr val="CC99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9" name="Rectangle 3"/>
          <p:cNvSpPr txBox="1">
            <a:spLocks noChangeArrowheads="1"/>
          </p:cNvSpPr>
          <p:nvPr/>
        </p:nvSpPr>
        <p:spPr>
          <a:xfrm>
            <a:off x="7812360" y="1340768"/>
            <a:ext cx="949603" cy="78581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2000" b="1" kern="0" dirty="0" smtClean="0">
                <a:solidFill>
                  <a:srgbClr val="9900CC"/>
                </a:solidFill>
                <a:effectLst>
                  <a:outerShdw blurRad="38100" dist="38100" dir="2700000" algn="tl">
                    <a:srgbClr val="000000">
                      <a:alpha val="43137"/>
                    </a:srgbClr>
                  </a:outerShdw>
                </a:effectLst>
                <a:latin typeface="+mn-lt"/>
                <a:ea typeface="+mn-ea"/>
              </a:rPr>
              <a:t>OBS</a:t>
            </a:r>
            <a:endParaRPr kumimoji="1" lang="en-US" altLang="ja-JP" sz="2000" b="1" i="0" strike="noStrike" kern="0" cap="none" spc="0" normalizeH="0" baseline="0" noProof="0" dirty="0" smtClean="0">
              <a:ln>
                <a:noFill/>
              </a:ln>
              <a:solidFill>
                <a:srgbClr val="9900CC"/>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2000" b="1" i="0" strike="noStrike" kern="0" cap="none" spc="0" normalizeH="0" baseline="0" noProof="0" dirty="0" smtClean="0">
              <a:ln>
                <a:noFill/>
              </a:ln>
              <a:solidFill>
                <a:srgbClr val="9900CC"/>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2000" b="1" i="0" strike="noStrike" kern="0" cap="none" spc="0" normalizeH="0" baseline="0" noProof="0" dirty="0" smtClean="0">
              <a:ln>
                <a:noFill/>
              </a:ln>
              <a:solidFill>
                <a:srgbClr val="9900CC"/>
              </a:solidFill>
              <a:effectLst>
                <a:outerShdw blurRad="38100" dist="38100" dir="2700000" algn="tl">
                  <a:srgbClr val="000000">
                    <a:alpha val="43137"/>
                  </a:srgbClr>
                </a:outerShdw>
              </a:effectLst>
              <a:uLnTx/>
              <a:uFillTx/>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2000" b="1" i="0" strike="noStrike" kern="0" cap="none" spc="0" normalizeH="0" baseline="0" noProof="0" dirty="0" smtClean="0">
              <a:ln>
                <a:noFill/>
              </a:ln>
              <a:solidFill>
                <a:srgbClr val="9900CC"/>
              </a:solidFill>
              <a:effectLst>
                <a:outerShdw blurRad="38100" dist="38100" dir="2700000" algn="tl">
                  <a:srgbClr val="000000">
                    <a:alpha val="43137"/>
                  </a:srgbClr>
                </a:outerShdw>
              </a:effectLst>
              <a:uLnTx/>
              <a:uFillTx/>
              <a:latin typeface="+mn-lt"/>
              <a:ea typeface="+mn-ea"/>
            </a:endParaRPr>
          </a:p>
        </p:txBody>
      </p:sp>
      <p:sp>
        <p:nvSpPr>
          <p:cNvPr id="33" name="Rectangle 3"/>
          <p:cNvSpPr txBox="1">
            <a:spLocks noChangeArrowheads="1"/>
          </p:cNvSpPr>
          <p:nvPr/>
        </p:nvSpPr>
        <p:spPr>
          <a:xfrm>
            <a:off x="7668344" y="692696"/>
            <a:ext cx="633068" cy="42862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EAEAEA"/>
                </a:solidFill>
                <a:ea typeface="+mn-ea"/>
              </a:rPr>
              <a:t>2018</a:t>
            </a:r>
            <a:endParaRPr kumimoji="1" lang="en-US" altLang="ja-JP" sz="1200" b="1" i="0" strike="noStrike" kern="0" cap="none" spc="0" normalizeH="0" baseline="0" noProof="0" dirty="0" smtClean="0">
              <a:ln>
                <a:noFill/>
              </a:ln>
              <a:solidFill>
                <a:srgbClr val="EAEAEA"/>
              </a:solidFill>
              <a:effectLst/>
              <a:uLnTx/>
              <a:uFillTx/>
              <a:ea typeface="+mn-ea"/>
            </a:endParaRPr>
          </a:p>
        </p:txBody>
      </p:sp>
      <p:sp>
        <p:nvSpPr>
          <p:cNvPr id="36" name="Rectangle 3"/>
          <p:cNvSpPr txBox="1">
            <a:spLocks noChangeArrowheads="1"/>
          </p:cNvSpPr>
          <p:nvPr/>
        </p:nvSpPr>
        <p:spPr>
          <a:xfrm>
            <a:off x="4046247" y="3626516"/>
            <a:ext cx="2531539" cy="344274"/>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CC99FF"/>
                </a:solidFill>
                <a:effectLst>
                  <a:outerShdw blurRad="38100" dist="38100" dir="2700000" algn="tl">
                    <a:srgbClr val="000000">
                      <a:alpha val="43137"/>
                    </a:srgbClr>
                  </a:outerShdw>
                </a:effectLst>
              </a:rPr>
              <a:t>Type-A+Cryo</a:t>
            </a:r>
            <a:r>
              <a:rPr lang="ja-JP" altLang="en-US" sz="1600" dirty="0">
                <a:solidFill>
                  <a:srgbClr val="CC99FF"/>
                </a:solidFill>
                <a:effectLst>
                  <a:outerShdw blurRad="38100" dist="38100" dir="2700000" algn="tl">
                    <a:srgbClr val="000000">
                      <a:alpha val="43137"/>
                    </a:srgbClr>
                  </a:outerShdw>
                </a:effectLst>
              </a:rPr>
              <a:t> </a:t>
            </a:r>
            <a:r>
              <a:rPr lang="en-US" altLang="ja-JP" sz="1600" dirty="0" smtClean="0">
                <a:solidFill>
                  <a:srgbClr val="CC99FF"/>
                </a:solidFill>
                <a:effectLst>
                  <a:outerShdw blurRad="38100" dist="38100" dir="2700000" algn="tl">
                    <a:srgbClr val="000000">
                      <a:alpha val="43137"/>
                    </a:srgbClr>
                  </a:outerShdw>
                </a:effectLst>
              </a:rPr>
              <a:t>(2016.9)</a:t>
            </a:r>
          </a:p>
        </p:txBody>
      </p:sp>
      <p:sp>
        <p:nvSpPr>
          <p:cNvPr id="37" name="星 6 36"/>
          <p:cNvSpPr/>
          <p:nvPr/>
        </p:nvSpPr>
        <p:spPr bwMode="auto">
          <a:xfrm>
            <a:off x="4644008" y="2285816"/>
            <a:ext cx="283663" cy="252028"/>
          </a:xfrm>
          <a:prstGeom prst="star6">
            <a:avLst/>
          </a:prstGeom>
          <a:solidFill>
            <a:srgbClr val="FFFF99">
              <a:alpha val="10000"/>
            </a:srgbClr>
          </a:solidFill>
          <a:ln w="38100" cap="flat" cmpd="sng" algn="ctr">
            <a:solidFill>
              <a:srgbClr val="FFFF99">
                <a:alpha val="7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28" name="Rectangle 3"/>
          <p:cNvSpPr txBox="1">
            <a:spLocks noChangeArrowheads="1"/>
          </p:cNvSpPr>
          <p:nvPr/>
        </p:nvSpPr>
        <p:spPr>
          <a:xfrm>
            <a:off x="3115700" y="2445598"/>
            <a:ext cx="1588808"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FFFF99"/>
                </a:solidFill>
                <a:effectLst>
                  <a:outerShdw blurRad="38100" dist="38100" dir="2700000" algn="tl">
                    <a:srgbClr val="000000">
                      <a:alpha val="43137"/>
                    </a:srgbClr>
                  </a:outerShdw>
                </a:effectLst>
              </a:rPr>
              <a:t>FPMI (2015.12)</a:t>
            </a:r>
          </a:p>
        </p:txBody>
      </p:sp>
      <p:cxnSp>
        <p:nvCxnSpPr>
          <p:cNvPr id="29" name="直線矢印コネクタ 28"/>
          <p:cNvCxnSpPr/>
          <p:nvPr/>
        </p:nvCxnSpPr>
        <p:spPr bwMode="auto">
          <a:xfrm>
            <a:off x="2843808" y="2429832"/>
            <a:ext cx="1975660" cy="0"/>
          </a:xfrm>
          <a:prstGeom prst="straightConnector1">
            <a:avLst/>
          </a:prstGeom>
          <a:solidFill>
            <a:srgbClr val="FAFFC9">
              <a:alpha val="50000"/>
            </a:srgbClr>
          </a:solidFill>
          <a:ln w="38100" cap="flat" cmpd="sng" algn="ctr">
            <a:solidFill>
              <a:srgbClr val="FFFF99"/>
            </a:solidFill>
            <a:prstDash val="solid"/>
            <a:round/>
            <a:headEnd type="none" w="med" len="med"/>
            <a:tailEnd type="arrow"/>
          </a:ln>
          <a:effectLst/>
        </p:spPr>
      </p:cxnSp>
      <p:sp>
        <p:nvSpPr>
          <p:cNvPr id="38" name="Rectangle 3"/>
          <p:cNvSpPr txBox="1">
            <a:spLocks noChangeArrowheads="1"/>
          </p:cNvSpPr>
          <p:nvPr/>
        </p:nvSpPr>
        <p:spPr>
          <a:xfrm>
            <a:off x="4532412" y="2501840"/>
            <a:ext cx="790732"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400" b="1" dirty="0" smtClean="0">
                <a:solidFill>
                  <a:srgbClr val="FFFF99"/>
                </a:solidFill>
                <a:effectLst>
                  <a:outerShdw blurRad="38100" dist="38100" dir="2700000" algn="tl">
                    <a:srgbClr val="000000">
                      <a:alpha val="43137"/>
                    </a:srgbClr>
                  </a:outerShdw>
                </a:effectLst>
              </a:rPr>
              <a:t>obs.</a:t>
            </a:r>
          </a:p>
        </p:txBody>
      </p:sp>
      <p:sp>
        <p:nvSpPr>
          <p:cNvPr id="57" name="Rectangle 3"/>
          <p:cNvSpPr txBox="1">
            <a:spLocks noChangeArrowheads="1"/>
          </p:cNvSpPr>
          <p:nvPr/>
        </p:nvSpPr>
        <p:spPr>
          <a:xfrm>
            <a:off x="1907704" y="6021288"/>
            <a:ext cx="3206636"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FF9999"/>
                </a:solidFill>
                <a:effectLst>
                  <a:outerShdw blurRad="38100" dist="38100" dir="2700000" algn="tl">
                    <a:srgbClr val="000000">
                      <a:alpha val="43137"/>
                    </a:srgbClr>
                  </a:outerShdw>
                </a:effectLst>
              </a:rPr>
              <a:t>Sapphire test mass (2016.3)</a:t>
            </a:r>
          </a:p>
        </p:txBody>
      </p:sp>
      <p:sp>
        <p:nvSpPr>
          <p:cNvPr id="59" name="Rectangle 3"/>
          <p:cNvSpPr txBox="1">
            <a:spLocks noChangeArrowheads="1"/>
          </p:cNvSpPr>
          <p:nvPr/>
        </p:nvSpPr>
        <p:spPr>
          <a:xfrm>
            <a:off x="4889546" y="6093296"/>
            <a:ext cx="1338638"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400" b="1" dirty="0" smtClean="0">
                <a:solidFill>
                  <a:srgbClr val="FF9999"/>
                </a:solidFill>
                <a:effectLst>
                  <a:outerShdw blurRad="38100" dist="38100" dir="2700000" algn="tl">
                    <a:srgbClr val="000000">
                      <a:alpha val="43137"/>
                    </a:srgbClr>
                  </a:outerShdw>
                </a:effectLst>
              </a:rPr>
              <a:t>installation</a:t>
            </a:r>
          </a:p>
        </p:txBody>
      </p:sp>
      <p:grpSp>
        <p:nvGrpSpPr>
          <p:cNvPr id="1964032" name="グループ化 1964031"/>
          <p:cNvGrpSpPr/>
          <p:nvPr/>
        </p:nvGrpSpPr>
        <p:grpSpPr>
          <a:xfrm>
            <a:off x="4716016" y="2429832"/>
            <a:ext cx="1766956" cy="922460"/>
            <a:chOff x="4714660" y="2996952"/>
            <a:chExt cx="1766956" cy="922460"/>
          </a:xfrm>
        </p:grpSpPr>
        <p:sp>
          <p:nvSpPr>
            <p:cNvPr id="40" name="星 6 39"/>
            <p:cNvSpPr/>
            <p:nvPr/>
          </p:nvSpPr>
          <p:spPr bwMode="auto">
            <a:xfrm>
              <a:off x="5525520" y="3284984"/>
              <a:ext cx="283663" cy="252028"/>
            </a:xfrm>
            <a:prstGeom prst="star6">
              <a:avLst/>
            </a:prstGeom>
            <a:solidFill>
              <a:srgbClr val="99FF99">
                <a:alpha val="10000"/>
              </a:srgbClr>
            </a:solidFill>
            <a:ln w="38100" cap="flat" cmpd="sng" algn="ctr">
              <a:solidFill>
                <a:srgbClr val="99FF99">
                  <a:alpha val="7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cxnSp>
          <p:nvCxnSpPr>
            <p:cNvPr id="31" name="直線矢印コネクタ 30"/>
            <p:cNvCxnSpPr/>
            <p:nvPr/>
          </p:nvCxnSpPr>
          <p:spPr bwMode="auto">
            <a:xfrm>
              <a:off x="4788024" y="3429000"/>
              <a:ext cx="895540" cy="0"/>
            </a:xfrm>
            <a:prstGeom prst="straightConnector1">
              <a:avLst/>
            </a:prstGeom>
            <a:solidFill>
              <a:srgbClr val="FAFFC9">
                <a:alpha val="50000"/>
              </a:srgbClr>
            </a:solidFill>
            <a:ln w="38100" cap="flat" cmpd="sng" algn="ctr">
              <a:solidFill>
                <a:srgbClr val="99FF99"/>
              </a:solidFill>
              <a:prstDash val="solid"/>
              <a:round/>
              <a:headEnd type="none" w="med" len="med"/>
              <a:tailEnd type="arrow"/>
            </a:ln>
            <a:effectLst/>
          </p:spPr>
        </p:cxnSp>
        <p:sp>
          <p:nvSpPr>
            <p:cNvPr id="34" name="Rectangle 3"/>
            <p:cNvSpPr txBox="1">
              <a:spLocks noChangeArrowheads="1"/>
            </p:cNvSpPr>
            <p:nvPr/>
          </p:nvSpPr>
          <p:spPr>
            <a:xfrm>
              <a:off x="4714660" y="3415356"/>
              <a:ext cx="1766956"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99FF99"/>
                  </a:solidFill>
                  <a:effectLst>
                    <a:outerShdw blurRad="38100" dist="38100" dir="2700000" algn="tl">
                      <a:srgbClr val="000000">
                        <a:alpha val="43137"/>
                      </a:srgbClr>
                    </a:outerShdw>
                  </a:effectLst>
                </a:rPr>
                <a:t>DRMI </a:t>
              </a:r>
            </a:p>
            <a:p>
              <a:pPr>
                <a:spcBef>
                  <a:spcPct val="0"/>
                </a:spcBef>
                <a:buClrTx/>
                <a:buFontTx/>
                <a:buNone/>
              </a:pPr>
              <a:r>
                <a:rPr lang="en-US" altLang="ja-JP" sz="1600" dirty="0" smtClean="0">
                  <a:solidFill>
                    <a:srgbClr val="99FF99"/>
                  </a:solidFill>
                  <a:effectLst>
                    <a:outerShdw blurRad="38100" dist="38100" dir="2700000" algn="tl">
                      <a:srgbClr val="000000">
                        <a:alpha val="43137"/>
                      </a:srgbClr>
                    </a:outerShdw>
                  </a:effectLst>
                </a:rPr>
                <a:t>(2016.9)</a:t>
              </a:r>
            </a:p>
          </p:txBody>
        </p:sp>
        <p:sp>
          <p:nvSpPr>
            <p:cNvPr id="41" name="Rectangle 3"/>
            <p:cNvSpPr txBox="1">
              <a:spLocks noChangeArrowheads="1"/>
            </p:cNvSpPr>
            <p:nvPr/>
          </p:nvSpPr>
          <p:spPr>
            <a:xfrm>
              <a:off x="5436096" y="2996952"/>
              <a:ext cx="790732"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400" b="1" dirty="0" smtClean="0">
                  <a:solidFill>
                    <a:srgbClr val="99FF99"/>
                  </a:solidFill>
                  <a:effectLst>
                    <a:outerShdw blurRad="38100" dist="38100" dir="2700000" algn="tl">
                      <a:srgbClr val="000000">
                        <a:alpha val="43137"/>
                      </a:srgbClr>
                    </a:outerShdw>
                  </a:effectLst>
                </a:rPr>
                <a:t>obs.</a:t>
              </a:r>
            </a:p>
          </p:txBody>
        </p:sp>
      </p:grpSp>
      <p:cxnSp>
        <p:nvCxnSpPr>
          <p:cNvPr id="1964039" name="直線コネクタ 1964038"/>
          <p:cNvCxnSpPr>
            <a:stCxn id="37" idx="2"/>
          </p:cNvCxnSpPr>
          <p:nvPr/>
        </p:nvCxnSpPr>
        <p:spPr bwMode="auto">
          <a:xfrm>
            <a:off x="4785840" y="2393828"/>
            <a:ext cx="3540" cy="396044"/>
          </a:xfrm>
          <a:prstGeom prst="line">
            <a:avLst/>
          </a:prstGeom>
          <a:solidFill>
            <a:srgbClr val="FAFFC9">
              <a:alpha val="50000"/>
            </a:srgbClr>
          </a:solidFill>
          <a:ln w="15875" cap="flat" cmpd="sng" algn="ctr">
            <a:solidFill>
              <a:srgbClr val="C0C0C0">
                <a:alpha val="50000"/>
              </a:srgbClr>
            </a:solidFill>
            <a:prstDash val="solid"/>
            <a:round/>
            <a:headEnd type="none" w="med" len="med"/>
            <a:tailEnd type="none" w="med" len="med"/>
          </a:ln>
          <a:effectLst/>
        </p:spPr>
      </p:cxnSp>
      <p:cxnSp>
        <p:nvCxnSpPr>
          <p:cNvPr id="69" name="直線コネクタ 68"/>
          <p:cNvCxnSpPr/>
          <p:nvPr/>
        </p:nvCxnSpPr>
        <p:spPr bwMode="auto">
          <a:xfrm flipV="1">
            <a:off x="5781132" y="2848236"/>
            <a:ext cx="0" cy="229669"/>
          </a:xfrm>
          <a:prstGeom prst="line">
            <a:avLst/>
          </a:prstGeom>
          <a:solidFill>
            <a:srgbClr val="FAFFC9">
              <a:alpha val="50000"/>
            </a:srgbClr>
          </a:solidFill>
          <a:ln w="15875" cap="flat" cmpd="sng" algn="ctr">
            <a:solidFill>
              <a:srgbClr val="C0C0C0">
                <a:alpha val="50000"/>
              </a:srgbClr>
            </a:solidFill>
            <a:prstDash val="solid"/>
            <a:round/>
            <a:headEnd type="none" w="med" len="med"/>
            <a:tailEnd type="none" w="med" len="med"/>
          </a:ln>
          <a:effectLst/>
        </p:spPr>
      </p:cxnSp>
      <p:grpSp>
        <p:nvGrpSpPr>
          <p:cNvPr id="1964034" name="グループ化 1964033"/>
          <p:cNvGrpSpPr/>
          <p:nvPr/>
        </p:nvGrpSpPr>
        <p:grpSpPr>
          <a:xfrm>
            <a:off x="5726313" y="2645856"/>
            <a:ext cx="1908377" cy="920338"/>
            <a:chOff x="5726313" y="3140968"/>
            <a:chExt cx="1908377" cy="920338"/>
          </a:xfrm>
        </p:grpSpPr>
        <p:sp>
          <p:nvSpPr>
            <p:cNvPr id="44" name="星 6 43"/>
            <p:cNvSpPr/>
            <p:nvPr/>
          </p:nvSpPr>
          <p:spPr bwMode="auto">
            <a:xfrm>
              <a:off x="6718592" y="3429000"/>
              <a:ext cx="283663" cy="252028"/>
            </a:xfrm>
            <a:prstGeom prst="star6">
              <a:avLst/>
            </a:prstGeom>
            <a:solidFill>
              <a:srgbClr val="33CC33">
                <a:alpha val="10000"/>
              </a:srgbClr>
            </a:solidFill>
            <a:ln w="38100" cap="flat" cmpd="sng" algn="ctr">
              <a:solidFill>
                <a:srgbClr val="33CC33">
                  <a:alpha val="7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cxnSp>
          <p:nvCxnSpPr>
            <p:cNvPr id="39" name="直線矢印コネクタ 38"/>
            <p:cNvCxnSpPr/>
            <p:nvPr/>
          </p:nvCxnSpPr>
          <p:spPr bwMode="auto">
            <a:xfrm>
              <a:off x="5726313" y="3573016"/>
              <a:ext cx="1167359" cy="0"/>
            </a:xfrm>
            <a:prstGeom prst="straightConnector1">
              <a:avLst/>
            </a:prstGeom>
            <a:solidFill>
              <a:srgbClr val="FAFFC9">
                <a:alpha val="50000"/>
              </a:srgbClr>
            </a:solidFill>
            <a:ln w="38100" cap="flat" cmpd="sng" algn="ctr">
              <a:solidFill>
                <a:srgbClr val="33CC33"/>
              </a:solidFill>
              <a:prstDash val="solid"/>
              <a:round/>
              <a:headEnd type="none" w="med" len="med"/>
              <a:tailEnd type="arrow"/>
            </a:ln>
            <a:effectLst/>
          </p:spPr>
        </p:cxnSp>
        <p:sp>
          <p:nvSpPr>
            <p:cNvPr id="45" name="Rectangle 3"/>
            <p:cNvSpPr txBox="1">
              <a:spLocks noChangeArrowheads="1"/>
            </p:cNvSpPr>
            <p:nvPr/>
          </p:nvSpPr>
          <p:spPr>
            <a:xfrm>
              <a:off x="6629168" y="3140968"/>
              <a:ext cx="790732"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400" b="1" dirty="0" smtClean="0">
                  <a:solidFill>
                    <a:srgbClr val="33CC33"/>
                  </a:solidFill>
                  <a:effectLst>
                    <a:outerShdw blurRad="38100" dist="38100" dir="2700000" algn="tl">
                      <a:srgbClr val="000000">
                        <a:alpha val="43137"/>
                      </a:srgbClr>
                    </a:outerShdw>
                  </a:effectLst>
                </a:rPr>
                <a:t>obs.</a:t>
              </a:r>
            </a:p>
          </p:txBody>
        </p:sp>
        <p:sp>
          <p:nvSpPr>
            <p:cNvPr id="46" name="Rectangle 3"/>
            <p:cNvSpPr txBox="1">
              <a:spLocks noChangeArrowheads="1"/>
            </p:cNvSpPr>
            <p:nvPr/>
          </p:nvSpPr>
          <p:spPr>
            <a:xfrm>
              <a:off x="5867734" y="3557250"/>
              <a:ext cx="1766956"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33CC33"/>
                  </a:solidFill>
                  <a:effectLst>
                    <a:outerShdw blurRad="38100" dist="38100" dir="2700000" algn="tl">
                      <a:srgbClr val="000000">
                        <a:alpha val="43137"/>
                      </a:srgbClr>
                    </a:outerShdw>
                  </a:effectLst>
                </a:rPr>
                <a:t>RSE</a:t>
              </a:r>
            </a:p>
            <a:p>
              <a:pPr>
                <a:spcBef>
                  <a:spcPct val="0"/>
                </a:spcBef>
                <a:buClrTx/>
                <a:buFontTx/>
                <a:buNone/>
              </a:pPr>
              <a:r>
                <a:rPr lang="en-US" altLang="ja-JP" sz="1600" dirty="0" smtClean="0">
                  <a:solidFill>
                    <a:srgbClr val="33CC33"/>
                  </a:solidFill>
                  <a:effectLst>
                    <a:outerShdw blurRad="38100" dist="38100" dir="2700000" algn="tl">
                      <a:srgbClr val="000000">
                        <a:alpha val="43137"/>
                      </a:srgbClr>
                    </a:outerShdw>
                  </a:effectLst>
                </a:rPr>
                <a:t> (2017.8)</a:t>
              </a:r>
            </a:p>
          </p:txBody>
        </p:sp>
      </p:grpSp>
      <p:cxnSp>
        <p:nvCxnSpPr>
          <p:cNvPr id="73" name="直線コネクタ 72"/>
          <p:cNvCxnSpPr>
            <a:stCxn id="44" idx="2"/>
          </p:cNvCxnSpPr>
          <p:nvPr/>
        </p:nvCxnSpPr>
        <p:spPr bwMode="auto">
          <a:xfrm flipH="1">
            <a:off x="6860423" y="3041900"/>
            <a:ext cx="1" cy="270030"/>
          </a:xfrm>
          <a:prstGeom prst="line">
            <a:avLst/>
          </a:prstGeom>
          <a:solidFill>
            <a:srgbClr val="FAFFC9">
              <a:alpha val="50000"/>
            </a:srgbClr>
          </a:solidFill>
          <a:ln w="15875" cap="flat" cmpd="sng" algn="ctr">
            <a:solidFill>
              <a:srgbClr val="C0C0C0">
                <a:alpha val="50000"/>
              </a:srgbClr>
            </a:solidFill>
            <a:prstDash val="solid"/>
            <a:round/>
            <a:headEnd type="none" w="med" len="med"/>
            <a:tailEnd type="none" w="med" len="med"/>
          </a:ln>
          <a:effectLst/>
        </p:spPr>
      </p:cxnSp>
      <p:grpSp>
        <p:nvGrpSpPr>
          <p:cNvPr id="1964035" name="グループ化 1964034"/>
          <p:cNvGrpSpPr/>
          <p:nvPr/>
        </p:nvGrpSpPr>
        <p:grpSpPr>
          <a:xfrm>
            <a:off x="6658052" y="2492896"/>
            <a:ext cx="2306436" cy="1561588"/>
            <a:chOff x="6658052" y="3060016"/>
            <a:chExt cx="2306436" cy="1561588"/>
          </a:xfrm>
        </p:grpSpPr>
        <p:cxnSp>
          <p:nvCxnSpPr>
            <p:cNvPr id="49" name="直線矢印コネクタ 48"/>
            <p:cNvCxnSpPr/>
            <p:nvPr/>
          </p:nvCxnSpPr>
          <p:spPr bwMode="auto">
            <a:xfrm>
              <a:off x="6893672" y="4005064"/>
              <a:ext cx="845590" cy="18002"/>
            </a:xfrm>
            <a:prstGeom prst="straightConnector1">
              <a:avLst/>
            </a:prstGeom>
            <a:solidFill>
              <a:srgbClr val="FAFFC9">
                <a:alpha val="50000"/>
              </a:srgbClr>
            </a:solidFill>
            <a:ln w="38100" cap="flat" cmpd="sng" algn="ctr">
              <a:solidFill>
                <a:srgbClr val="6699FF"/>
              </a:solidFill>
              <a:prstDash val="solid"/>
              <a:round/>
              <a:headEnd type="none" w="med" len="med"/>
              <a:tailEnd type="arrow"/>
            </a:ln>
            <a:effectLst/>
          </p:spPr>
        </p:cxnSp>
        <p:sp>
          <p:nvSpPr>
            <p:cNvPr id="52" name="Rectangle 3"/>
            <p:cNvSpPr txBox="1">
              <a:spLocks noChangeArrowheads="1"/>
            </p:cNvSpPr>
            <p:nvPr/>
          </p:nvSpPr>
          <p:spPr>
            <a:xfrm>
              <a:off x="6658052" y="4117548"/>
              <a:ext cx="2306436"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6699FF"/>
                  </a:solidFill>
                  <a:effectLst>
                    <a:outerShdw blurRad="38100" dist="38100" dir="2700000" algn="tl">
                      <a:srgbClr val="000000">
                        <a:alpha val="43137"/>
                      </a:srgbClr>
                    </a:outerShdw>
                  </a:effectLst>
                </a:rPr>
                <a:t>Cryo RSE</a:t>
              </a:r>
            </a:p>
            <a:p>
              <a:pPr>
                <a:spcBef>
                  <a:spcPct val="0"/>
                </a:spcBef>
                <a:buClrTx/>
                <a:buFontTx/>
                <a:buNone/>
              </a:pPr>
              <a:r>
                <a:rPr lang="en-US" altLang="ja-JP" sz="1600" dirty="0" smtClean="0">
                  <a:solidFill>
                    <a:srgbClr val="6699FF"/>
                  </a:solidFill>
                  <a:effectLst>
                    <a:outerShdw blurRad="38100" dist="38100" dir="2700000" algn="tl">
                      <a:srgbClr val="000000">
                        <a:alpha val="43137"/>
                      </a:srgbClr>
                    </a:outerShdw>
                  </a:effectLst>
                </a:rPr>
                <a:t> (2018.3)</a:t>
              </a:r>
            </a:p>
          </p:txBody>
        </p:sp>
        <p:sp>
          <p:nvSpPr>
            <p:cNvPr id="54" name="星 6 53"/>
            <p:cNvSpPr/>
            <p:nvPr/>
          </p:nvSpPr>
          <p:spPr bwMode="auto">
            <a:xfrm>
              <a:off x="7240665" y="3636080"/>
              <a:ext cx="283663" cy="252028"/>
            </a:xfrm>
            <a:prstGeom prst="star6">
              <a:avLst/>
            </a:prstGeom>
            <a:solidFill>
              <a:srgbClr val="6699FF">
                <a:alpha val="10000"/>
              </a:srgbClr>
            </a:solidFill>
            <a:ln w="38100" cap="flat" cmpd="sng" algn="ctr">
              <a:solidFill>
                <a:srgbClr val="6699FF">
                  <a:alpha val="7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55" name="Rectangle 3"/>
            <p:cNvSpPr txBox="1">
              <a:spLocks noChangeArrowheads="1"/>
            </p:cNvSpPr>
            <p:nvPr/>
          </p:nvSpPr>
          <p:spPr>
            <a:xfrm>
              <a:off x="7130148" y="3060016"/>
              <a:ext cx="1042252"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lnSpc>
                  <a:spcPct val="70000"/>
                </a:lnSpc>
                <a:spcBef>
                  <a:spcPct val="0"/>
                </a:spcBef>
                <a:buClrTx/>
                <a:buFontTx/>
                <a:buNone/>
              </a:pPr>
              <a:r>
                <a:rPr lang="en-US" altLang="ja-JP" sz="1400" b="1" dirty="0" smtClean="0">
                  <a:solidFill>
                    <a:srgbClr val="6699FF"/>
                  </a:solidFill>
                  <a:effectLst>
                    <a:outerShdw blurRad="38100" dist="38100" dir="2700000" algn="tl">
                      <a:srgbClr val="000000">
                        <a:alpha val="43137"/>
                      </a:srgbClr>
                    </a:outerShdw>
                  </a:effectLst>
                </a:rPr>
                <a:t>First</a:t>
              </a:r>
            </a:p>
            <a:p>
              <a:pPr>
                <a:lnSpc>
                  <a:spcPct val="70000"/>
                </a:lnSpc>
                <a:spcBef>
                  <a:spcPct val="0"/>
                </a:spcBef>
                <a:buClrTx/>
                <a:buFontTx/>
                <a:buNone/>
              </a:pPr>
              <a:r>
                <a:rPr lang="en-US" altLang="ja-JP" sz="1400" b="1" dirty="0" smtClean="0">
                  <a:solidFill>
                    <a:srgbClr val="6699FF"/>
                  </a:solidFill>
                  <a:effectLst>
                    <a:outerShdw blurRad="38100" dist="38100" dir="2700000" algn="tl">
                      <a:srgbClr val="000000">
                        <a:alpha val="43137"/>
                      </a:srgbClr>
                    </a:outerShdw>
                  </a:effectLst>
                </a:rPr>
                <a:t>Science</a:t>
              </a:r>
            </a:p>
            <a:p>
              <a:pPr>
                <a:lnSpc>
                  <a:spcPct val="70000"/>
                </a:lnSpc>
                <a:spcBef>
                  <a:spcPct val="0"/>
                </a:spcBef>
                <a:buClrTx/>
                <a:buFontTx/>
                <a:buNone/>
              </a:pPr>
              <a:r>
                <a:rPr lang="en-US" altLang="ja-JP" sz="1400" b="1" dirty="0" smtClean="0">
                  <a:solidFill>
                    <a:srgbClr val="6699FF"/>
                  </a:solidFill>
                  <a:effectLst>
                    <a:outerShdw blurRad="38100" dist="38100" dir="2700000" algn="tl">
                      <a:srgbClr val="000000">
                        <a:alpha val="43137"/>
                      </a:srgbClr>
                    </a:outerShdw>
                  </a:effectLst>
                </a:rPr>
                <a:t>run</a:t>
              </a:r>
            </a:p>
          </p:txBody>
        </p:sp>
      </p:grpSp>
      <p:cxnSp>
        <p:nvCxnSpPr>
          <p:cNvPr id="76" name="直線コネクタ 75"/>
          <p:cNvCxnSpPr/>
          <p:nvPr/>
        </p:nvCxnSpPr>
        <p:spPr bwMode="auto">
          <a:xfrm flipH="1" flipV="1">
            <a:off x="7705438" y="3315896"/>
            <a:ext cx="34914" cy="288032"/>
          </a:xfrm>
          <a:prstGeom prst="line">
            <a:avLst/>
          </a:prstGeom>
          <a:solidFill>
            <a:srgbClr val="FAFFC9">
              <a:alpha val="50000"/>
            </a:srgbClr>
          </a:solidFill>
          <a:ln w="15875" cap="flat" cmpd="sng" algn="ctr">
            <a:solidFill>
              <a:srgbClr val="C0C0C0">
                <a:alpha val="50000"/>
              </a:srgbClr>
            </a:solidFill>
            <a:prstDash val="solid"/>
            <a:round/>
            <a:headEnd type="none" w="med" len="med"/>
            <a:tailEnd type="none" w="med" len="med"/>
          </a:ln>
          <a:effectLst/>
        </p:spPr>
      </p:cxnSp>
      <p:grpSp>
        <p:nvGrpSpPr>
          <p:cNvPr id="1964033" name="グループ化 1964032"/>
          <p:cNvGrpSpPr/>
          <p:nvPr/>
        </p:nvGrpSpPr>
        <p:grpSpPr>
          <a:xfrm>
            <a:off x="7739262" y="3212976"/>
            <a:ext cx="1404738" cy="504056"/>
            <a:chOff x="7739262" y="3780096"/>
            <a:chExt cx="1404738" cy="504056"/>
          </a:xfrm>
        </p:grpSpPr>
        <p:cxnSp>
          <p:nvCxnSpPr>
            <p:cNvPr id="60" name="直線矢印コネクタ 59"/>
            <p:cNvCxnSpPr/>
            <p:nvPr/>
          </p:nvCxnSpPr>
          <p:spPr bwMode="auto">
            <a:xfrm>
              <a:off x="7739262" y="3780096"/>
              <a:ext cx="1297234" cy="0"/>
            </a:xfrm>
            <a:prstGeom prst="straightConnector1">
              <a:avLst/>
            </a:prstGeom>
            <a:solidFill>
              <a:srgbClr val="FAFFC9">
                <a:alpha val="50000"/>
              </a:srgbClr>
            </a:solidFill>
            <a:ln w="38100" cap="flat" cmpd="sng" algn="ctr">
              <a:solidFill>
                <a:srgbClr val="FFFF00"/>
              </a:solidFill>
              <a:prstDash val="solid"/>
              <a:round/>
              <a:headEnd type="none" w="med" len="med"/>
              <a:tailEnd type="arrow"/>
            </a:ln>
            <a:effectLst/>
          </p:spPr>
        </p:cxnSp>
        <p:sp>
          <p:nvSpPr>
            <p:cNvPr id="61" name="Rectangle 3"/>
            <p:cNvSpPr txBox="1">
              <a:spLocks noChangeArrowheads="1"/>
            </p:cNvSpPr>
            <p:nvPr/>
          </p:nvSpPr>
          <p:spPr>
            <a:xfrm>
              <a:off x="7757830" y="3780096"/>
              <a:ext cx="1386170"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FFFF00"/>
                  </a:solidFill>
                  <a:effectLst>
                    <a:outerShdw blurRad="38100" dist="38100" dir="2700000" algn="tl">
                      <a:srgbClr val="000000">
                        <a:alpha val="43137"/>
                      </a:srgbClr>
                    </a:outerShdw>
                  </a:effectLst>
                </a:rPr>
                <a:t>Tuning and</a:t>
              </a:r>
            </a:p>
            <a:p>
              <a:pPr>
                <a:spcBef>
                  <a:spcPct val="0"/>
                </a:spcBef>
                <a:buClrTx/>
                <a:buFontTx/>
                <a:buNone/>
              </a:pPr>
              <a:r>
                <a:rPr lang="en-US" altLang="ja-JP" sz="1600" dirty="0" smtClean="0">
                  <a:solidFill>
                    <a:srgbClr val="FFFF00"/>
                  </a:solidFill>
                  <a:effectLst>
                    <a:outerShdw blurRad="38100" dist="38100" dir="2700000" algn="tl">
                      <a:srgbClr val="000000">
                        <a:alpha val="43137"/>
                      </a:srgbClr>
                    </a:outerShdw>
                  </a:effectLst>
                </a:rPr>
                <a:t>  observation</a:t>
              </a:r>
            </a:p>
          </p:txBody>
        </p:sp>
      </p:grpSp>
      <p:cxnSp>
        <p:nvCxnSpPr>
          <p:cNvPr id="66" name="直線コネクタ 65"/>
          <p:cNvCxnSpPr/>
          <p:nvPr/>
        </p:nvCxnSpPr>
        <p:spPr bwMode="auto">
          <a:xfrm>
            <a:off x="2627784" y="2357824"/>
            <a:ext cx="2185" cy="648072"/>
          </a:xfrm>
          <a:prstGeom prst="line">
            <a:avLst/>
          </a:prstGeom>
          <a:solidFill>
            <a:srgbClr val="FAFFC9">
              <a:alpha val="50000"/>
            </a:srgbClr>
          </a:solidFill>
          <a:ln w="15875" cap="flat" cmpd="sng" algn="ctr">
            <a:solidFill>
              <a:srgbClr val="C0C0C0">
                <a:alpha val="50000"/>
              </a:srgbClr>
            </a:solidFill>
            <a:prstDash val="solid"/>
            <a:round/>
            <a:headEnd type="none" w="med" len="med"/>
            <a:tailEnd type="none" w="med" len="med"/>
          </a:ln>
          <a:effectLst/>
        </p:spPr>
      </p:cxnSp>
      <p:grpSp>
        <p:nvGrpSpPr>
          <p:cNvPr id="20" name="グループ化 19"/>
          <p:cNvGrpSpPr/>
          <p:nvPr/>
        </p:nvGrpSpPr>
        <p:grpSpPr>
          <a:xfrm>
            <a:off x="160789" y="5373216"/>
            <a:ext cx="5565524" cy="1008112"/>
            <a:chOff x="160789" y="5373216"/>
            <a:chExt cx="5565524" cy="1008112"/>
          </a:xfrm>
        </p:grpSpPr>
        <p:sp>
          <p:nvSpPr>
            <p:cNvPr id="105" name="角丸四角形 104"/>
            <p:cNvSpPr/>
            <p:nvPr/>
          </p:nvSpPr>
          <p:spPr bwMode="auto">
            <a:xfrm>
              <a:off x="740572" y="5415814"/>
              <a:ext cx="4985741" cy="965514"/>
            </a:xfrm>
            <a:prstGeom prst="roundRect">
              <a:avLst/>
            </a:prstGeom>
            <a:solidFill>
              <a:srgbClr val="FF66CC">
                <a:alpha val="1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56" name="直線矢印コネクタ 55"/>
            <p:cNvCxnSpPr/>
            <p:nvPr/>
          </p:nvCxnSpPr>
          <p:spPr bwMode="auto">
            <a:xfrm>
              <a:off x="755576" y="5998814"/>
              <a:ext cx="4197202" cy="0"/>
            </a:xfrm>
            <a:prstGeom prst="straightConnector1">
              <a:avLst/>
            </a:prstGeom>
            <a:solidFill>
              <a:srgbClr val="FAFFC9">
                <a:alpha val="50000"/>
              </a:srgbClr>
            </a:solidFill>
            <a:ln w="38100" cap="flat" cmpd="sng" algn="ctr">
              <a:solidFill>
                <a:srgbClr val="FF9999"/>
              </a:solidFill>
              <a:prstDash val="solid"/>
              <a:round/>
              <a:headEnd type="none" w="med" len="med"/>
              <a:tailEnd type="arrow"/>
            </a:ln>
            <a:effectLst/>
          </p:spPr>
        </p:cxnSp>
        <p:sp>
          <p:nvSpPr>
            <p:cNvPr id="58" name="星 6 57"/>
            <p:cNvSpPr/>
            <p:nvPr/>
          </p:nvSpPr>
          <p:spPr bwMode="auto">
            <a:xfrm>
              <a:off x="5292080" y="5825502"/>
              <a:ext cx="283663" cy="252028"/>
            </a:xfrm>
            <a:prstGeom prst="star6">
              <a:avLst/>
            </a:prstGeom>
            <a:solidFill>
              <a:srgbClr val="FF9999">
                <a:alpha val="10000"/>
              </a:srgbClr>
            </a:solidFill>
            <a:ln w="38100" cap="flat" cmpd="sng" algn="ctr">
              <a:solidFill>
                <a:srgbClr val="FF9999">
                  <a:alpha val="7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cxnSp>
          <p:nvCxnSpPr>
            <p:cNvPr id="70" name="直線矢印コネクタ 69"/>
            <p:cNvCxnSpPr/>
            <p:nvPr/>
          </p:nvCxnSpPr>
          <p:spPr bwMode="auto">
            <a:xfrm>
              <a:off x="755576" y="5532998"/>
              <a:ext cx="1815204" cy="0"/>
            </a:xfrm>
            <a:prstGeom prst="straightConnector1">
              <a:avLst/>
            </a:prstGeom>
            <a:solidFill>
              <a:srgbClr val="FAFFC9">
                <a:alpha val="50000"/>
              </a:srgbClr>
            </a:solidFill>
            <a:ln w="38100" cap="flat" cmpd="sng" algn="ctr">
              <a:solidFill>
                <a:srgbClr val="FFFFFF"/>
              </a:solidFill>
              <a:prstDash val="solid"/>
              <a:round/>
              <a:headEnd type="none" w="med" len="med"/>
              <a:tailEnd type="arrow"/>
            </a:ln>
            <a:effectLst/>
          </p:spPr>
        </p:cxnSp>
        <p:sp>
          <p:nvSpPr>
            <p:cNvPr id="74" name="星 6 73"/>
            <p:cNvSpPr/>
            <p:nvPr/>
          </p:nvSpPr>
          <p:spPr bwMode="auto">
            <a:xfrm>
              <a:off x="2499534" y="5395966"/>
              <a:ext cx="283663" cy="229116"/>
            </a:xfrm>
            <a:prstGeom prst="star6">
              <a:avLst/>
            </a:prstGeom>
            <a:solidFill>
              <a:srgbClr val="FFFFFF">
                <a:alpha val="10000"/>
              </a:srgbClr>
            </a:solidFill>
            <a:ln w="38100" cap="flat" cmpd="sng" algn="ctr">
              <a:solidFill>
                <a:srgbClr val="FFFFFF">
                  <a:alpha val="7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75" name="Rectangle 3"/>
            <p:cNvSpPr txBox="1">
              <a:spLocks noChangeArrowheads="1"/>
            </p:cNvSpPr>
            <p:nvPr/>
          </p:nvSpPr>
          <p:spPr>
            <a:xfrm>
              <a:off x="2843808" y="5373216"/>
              <a:ext cx="1338638" cy="458234"/>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400" b="1" dirty="0" smtClean="0">
                  <a:solidFill>
                    <a:srgbClr val="FFFFFF"/>
                  </a:solidFill>
                  <a:effectLst>
                    <a:outerShdw blurRad="38100" dist="38100" dir="2700000" algn="tl">
                      <a:srgbClr val="000000">
                        <a:alpha val="43137"/>
                      </a:srgbClr>
                    </a:outerShdw>
                  </a:effectLst>
                </a:rPr>
                <a:t>Installation</a:t>
              </a:r>
            </a:p>
            <a:p>
              <a:pPr>
                <a:spcBef>
                  <a:spcPct val="0"/>
                </a:spcBef>
                <a:buClrTx/>
                <a:buFontTx/>
                <a:buNone/>
              </a:pPr>
              <a:r>
                <a:rPr lang="en-US" altLang="ja-JP" sz="1400" b="1" dirty="0">
                  <a:solidFill>
                    <a:srgbClr val="FFFFFF"/>
                  </a:solidFill>
                  <a:effectLst>
                    <a:outerShdw blurRad="38100" dist="38100" dir="2700000" algn="tl">
                      <a:srgbClr val="000000">
                        <a:alpha val="43137"/>
                      </a:srgbClr>
                    </a:outerShdw>
                  </a:effectLst>
                </a:rPr>
                <a:t> </a:t>
              </a:r>
              <a:r>
                <a:rPr lang="en-US" altLang="ja-JP" sz="1400" b="1" dirty="0" smtClean="0">
                  <a:solidFill>
                    <a:srgbClr val="FFFFFF"/>
                  </a:solidFill>
                  <a:effectLst>
                    <a:outerShdw blurRad="38100" dist="38100" dir="2700000" algn="tl">
                      <a:srgbClr val="000000">
                        <a:alpha val="43137"/>
                      </a:srgbClr>
                    </a:outerShdw>
                  </a:effectLst>
                </a:rPr>
                <a:t>   Start</a:t>
              </a:r>
            </a:p>
          </p:txBody>
        </p:sp>
        <p:sp>
          <p:nvSpPr>
            <p:cNvPr id="77" name="Rectangle 3"/>
            <p:cNvSpPr txBox="1">
              <a:spLocks noChangeArrowheads="1"/>
            </p:cNvSpPr>
            <p:nvPr/>
          </p:nvSpPr>
          <p:spPr>
            <a:xfrm>
              <a:off x="717292" y="5541942"/>
              <a:ext cx="3206636"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FFFFFF"/>
                  </a:solidFill>
                  <a:effectLst>
                    <a:outerShdw blurRad="38100" dist="38100" dir="2700000" algn="tl">
                      <a:srgbClr val="000000">
                        <a:alpha val="43137"/>
                      </a:srgbClr>
                    </a:outerShdw>
                  </a:effectLst>
                </a:rPr>
                <a:t>Silica Mirror (2014.6)</a:t>
              </a:r>
            </a:p>
          </p:txBody>
        </p:sp>
        <p:sp>
          <p:nvSpPr>
            <p:cNvPr id="78" name="Rectangle 3"/>
            <p:cNvSpPr txBox="1">
              <a:spLocks noChangeArrowheads="1"/>
            </p:cNvSpPr>
            <p:nvPr/>
          </p:nvSpPr>
          <p:spPr>
            <a:xfrm>
              <a:off x="160789" y="5813818"/>
              <a:ext cx="591830" cy="504056"/>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800" dirty="0" smtClean="0">
                  <a:solidFill>
                    <a:srgbClr val="FF9999"/>
                  </a:solidFill>
                  <a:effectLst>
                    <a:outerShdw blurRad="38100" dist="38100" dir="2700000" algn="tl">
                      <a:srgbClr val="000000">
                        <a:alpha val="43137"/>
                      </a:srgbClr>
                    </a:outerShdw>
                  </a:effectLst>
                </a:rPr>
                <a:t>MIR</a:t>
              </a:r>
            </a:p>
          </p:txBody>
        </p:sp>
      </p:grpSp>
      <p:grpSp>
        <p:nvGrpSpPr>
          <p:cNvPr id="3" name="グループ化 2"/>
          <p:cNvGrpSpPr/>
          <p:nvPr/>
        </p:nvGrpSpPr>
        <p:grpSpPr>
          <a:xfrm>
            <a:off x="179512" y="3459912"/>
            <a:ext cx="5679688" cy="965514"/>
            <a:chOff x="179512" y="3581960"/>
            <a:chExt cx="5679688" cy="965514"/>
          </a:xfrm>
        </p:grpSpPr>
        <p:sp>
          <p:nvSpPr>
            <p:cNvPr id="1964052" name="角丸四角形 1964051"/>
            <p:cNvSpPr/>
            <p:nvPr/>
          </p:nvSpPr>
          <p:spPr bwMode="auto">
            <a:xfrm>
              <a:off x="755576" y="3581960"/>
              <a:ext cx="4929344" cy="965514"/>
            </a:xfrm>
            <a:prstGeom prst="roundRect">
              <a:avLst/>
            </a:prstGeom>
            <a:solidFill>
              <a:srgbClr val="99CCFF">
                <a:alpha val="1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5" name="直線矢印コネクタ 34"/>
            <p:cNvCxnSpPr/>
            <p:nvPr/>
          </p:nvCxnSpPr>
          <p:spPr bwMode="auto">
            <a:xfrm>
              <a:off x="4139952" y="3725976"/>
              <a:ext cx="1543612" cy="0"/>
            </a:xfrm>
            <a:prstGeom prst="straightConnector1">
              <a:avLst/>
            </a:prstGeom>
            <a:solidFill>
              <a:srgbClr val="FAFFC9">
                <a:alpha val="50000"/>
              </a:srgbClr>
            </a:solidFill>
            <a:ln w="38100" cap="flat" cmpd="sng" algn="ctr">
              <a:solidFill>
                <a:srgbClr val="CC99FF"/>
              </a:solidFill>
              <a:prstDash val="solid"/>
              <a:round/>
              <a:headEnd type="none" w="med" len="med"/>
              <a:tailEnd type="arrow"/>
            </a:ln>
            <a:effectLst/>
          </p:spPr>
        </p:cxnSp>
        <p:sp>
          <p:nvSpPr>
            <p:cNvPr id="79" name="Rectangle 3"/>
            <p:cNvSpPr txBox="1">
              <a:spLocks noChangeArrowheads="1"/>
            </p:cNvSpPr>
            <p:nvPr/>
          </p:nvSpPr>
          <p:spPr>
            <a:xfrm>
              <a:off x="179512" y="3910583"/>
              <a:ext cx="648072" cy="360040"/>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800" dirty="0" smtClean="0">
                  <a:solidFill>
                    <a:srgbClr val="99CCFF"/>
                  </a:solidFill>
                  <a:effectLst>
                    <a:outerShdw blurRad="38100" dist="38100" dir="2700000" algn="tl">
                      <a:srgbClr val="000000">
                        <a:alpha val="43137"/>
                      </a:srgbClr>
                    </a:outerShdw>
                  </a:effectLst>
                </a:rPr>
                <a:t>VIS</a:t>
              </a:r>
            </a:p>
          </p:txBody>
        </p:sp>
        <p:cxnSp>
          <p:nvCxnSpPr>
            <p:cNvPr id="84" name="直線矢印コネクタ 83"/>
            <p:cNvCxnSpPr/>
            <p:nvPr/>
          </p:nvCxnSpPr>
          <p:spPr bwMode="auto">
            <a:xfrm>
              <a:off x="4207699" y="4196378"/>
              <a:ext cx="679516" cy="0"/>
            </a:xfrm>
            <a:prstGeom prst="straightConnector1">
              <a:avLst/>
            </a:prstGeom>
            <a:solidFill>
              <a:srgbClr val="FAFFC9">
                <a:alpha val="50000"/>
              </a:srgbClr>
            </a:solidFill>
            <a:ln w="38100" cap="flat" cmpd="sng" algn="ctr">
              <a:solidFill>
                <a:srgbClr val="FFFFFF"/>
              </a:solidFill>
              <a:prstDash val="solid"/>
              <a:round/>
              <a:headEnd type="none" w="med" len="med"/>
              <a:tailEnd type="arrow"/>
            </a:ln>
            <a:effectLst/>
          </p:spPr>
        </p:cxnSp>
        <p:cxnSp>
          <p:nvCxnSpPr>
            <p:cNvPr id="85" name="直線矢印コネクタ 84"/>
            <p:cNvCxnSpPr/>
            <p:nvPr/>
          </p:nvCxnSpPr>
          <p:spPr bwMode="auto">
            <a:xfrm>
              <a:off x="3267833" y="3717032"/>
              <a:ext cx="759547" cy="0"/>
            </a:xfrm>
            <a:prstGeom prst="straightConnector1">
              <a:avLst/>
            </a:prstGeom>
            <a:solidFill>
              <a:srgbClr val="FAFFC9">
                <a:alpha val="50000"/>
              </a:srgbClr>
            </a:solidFill>
            <a:ln w="38100" cap="flat" cmpd="sng" algn="ctr">
              <a:solidFill>
                <a:srgbClr val="CC99FF"/>
              </a:solidFill>
              <a:prstDash val="solid"/>
              <a:round/>
              <a:headEnd type="none" w="med" len="med"/>
              <a:tailEnd type="arrow"/>
            </a:ln>
            <a:effectLst/>
          </p:spPr>
        </p:cxnSp>
        <p:sp>
          <p:nvSpPr>
            <p:cNvPr id="87" name="Rectangle 3"/>
            <p:cNvSpPr txBox="1">
              <a:spLocks noChangeArrowheads="1"/>
            </p:cNvSpPr>
            <p:nvPr/>
          </p:nvSpPr>
          <p:spPr>
            <a:xfrm>
              <a:off x="3303127" y="3748564"/>
              <a:ext cx="908833" cy="33745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CC99FF"/>
                  </a:solidFill>
                  <a:effectLst>
                    <a:outerShdw blurRad="38100" dist="38100" dir="2700000" algn="tl">
                      <a:srgbClr val="000000">
                        <a:alpha val="43137"/>
                      </a:srgbClr>
                    </a:outerShdw>
                  </a:effectLst>
                </a:rPr>
                <a:t>Type-A</a:t>
              </a:r>
            </a:p>
          </p:txBody>
        </p:sp>
        <p:sp>
          <p:nvSpPr>
            <p:cNvPr id="90" name="Rectangle 3"/>
            <p:cNvSpPr txBox="1">
              <a:spLocks noChangeArrowheads="1"/>
            </p:cNvSpPr>
            <p:nvPr/>
          </p:nvSpPr>
          <p:spPr>
            <a:xfrm>
              <a:off x="4095215" y="4210022"/>
              <a:ext cx="908833" cy="33745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FFFFFF"/>
                  </a:solidFill>
                  <a:effectLst>
                    <a:outerShdw blurRad="38100" dist="38100" dir="2700000" algn="tl">
                      <a:srgbClr val="000000">
                        <a:alpha val="43137"/>
                      </a:srgbClr>
                    </a:outerShdw>
                  </a:effectLst>
                </a:rPr>
                <a:t>Type-B</a:t>
              </a:r>
            </a:p>
          </p:txBody>
        </p:sp>
        <p:cxnSp>
          <p:nvCxnSpPr>
            <p:cNvPr id="91" name="直線矢印コネクタ 90"/>
            <p:cNvCxnSpPr/>
            <p:nvPr/>
          </p:nvCxnSpPr>
          <p:spPr bwMode="auto">
            <a:xfrm>
              <a:off x="2524332" y="4187434"/>
              <a:ext cx="679516" cy="0"/>
            </a:xfrm>
            <a:prstGeom prst="straightConnector1">
              <a:avLst/>
            </a:prstGeom>
            <a:solidFill>
              <a:srgbClr val="FAFFC9">
                <a:alpha val="50000"/>
              </a:srgbClr>
            </a:solidFill>
            <a:ln w="38100" cap="flat" cmpd="sng" algn="ctr">
              <a:solidFill>
                <a:srgbClr val="FFFFFF"/>
              </a:solidFill>
              <a:prstDash val="solid"/>
              <a:round/>
              <a:headEnd type="none" w="med" len="med"/>
              <a:tailEnd type="arrow"/>
            </a:ln>
            <a:effectLst/>
          </p:spPr>
        </p:cxnSp>
        <p:sp>
          <p:nvSpPr>
            <p:cNvPr id="92" name="Rectangle 3"/>
            <p:cNvSpPr txBox="1">
              <a:spLocks noChangeArrowheads="1"/>
            </p:cNvSpPr>
            <p:nvPr/>
          </p:nvSpPr>
          <p:spPr>
            <a:xfrm>
              <a:off x="2411760" y="4187434"/>
              <a:ext cx="908833" cy="33745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FFFFFF"/>
                  </a:solidFill>
                  <a:effectLst>
                    <a:outerShdw blurRad="38100" dist="38100" dir="2700000" algn="tl">
                      <a:srgbClr val="000000">
                        <a:alpha val="43137"/>
                      </a:srgbClr>
                    </a:outerShdw>
                  </a:effectLst>
                </a:rPr>
                <a:t>Type-C</a:t>
              </a:r>
            </a:p>
          </p:txBody>
        </p:sp>
        <p:cxnSp>
          <p:nvCxnSpPr>
            <p:cNvPr id="93" name="直線矢印コネクタ 92"/>
            <p:cNvCxnSpPr/>
            <p:nvPr/>
          </p:nvCxnSpPr>
          <p:spPr bwMode="auto">
            <a:xfrm>
              <a:off x="827584" y="3942000"/>
              <a:ext cx="1512168" cy="0"/>
            </a:xfrm>
            <a:prstGeom prst="straightConnector1">
              <a:avLst/>
            </a:prstGeom>
            <a:solidFill>
              <a:srgbClr val="FAFFC9">
                <a:alpha val="50000"/>
              </a:srgbClr>
            </a:solidFill>
            <a:ln w="38100" cap="flat" cmpd="sng" algn="ctr">
              <a:solidFill>
                <a:srgbClr val="FFFFFF"/>
              </a:solidFill>
              <a:prstDash val="solid"/>
              <a:round/>
              <a:headEnd type="none" w="med" len="med"/>
              <a:tailEnd type="arrow"/>
            </a:ln>
            <a:effectLst/>
          </p:spPr>
        </p:cxnSp>
        <p:sp>
          <p:nvSpPr>
            <p:cNvPr id="95" name="Rectangle 3"/>
            <p:cNvSpPr txBox="1">
              <a:spLocks noChangeArrowheads="1"/>
            </p:cNvSpPr>
            <p:nvPr/>
          </p:nvSpPr>
          <p:spPr>
            <a:xfrm>
              <a:off x="827584" y="3933056"/>
              <a:ext cx="1512168" cy="360040"/>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FFFFFF"/>
                  </a:solidFill>
                  <a:effectLst>
                    <a:outerShdw blurRad="38100" dist="38100" dir="2700000" algn="tl">
                      <a:srgbClr val="000000">
                        <a:alpha val="43137"/>
                      </a:srgbClr>
                    </a:outerShdw>
                  </a:effectLst>
                </a:rPr>
                <a:t>Prototype test</a:t>
              </a:r>
            </a:p>
          </p:txBody>
        </p:sp>
        <p:sp>
          <p:nvSpPr>
            <p:cNvPr id="107" name="星 6 106"/>
            <p:cNvSpPr/>
            <p:nvPr/>
          </p:nvSpPr>
          <p:spPr bwMode="auto">
            <a:xfrm>
              <a:off x="3188082" y="4072924"/>
              <a:ext cx="283663" cy="229116"/>
            </a:xfrm>
            <a:prstGeom prst="star6">
              <a:avLst/>
            </a:prstGeom>
            <a:solidFill>
              <a:srgbClr val="FFFFFF">
                <a:alpha val="10000"/>
              </a:srgbClr>
            </a:solidFill>
            <a:ln w="38100" cap="flat" cmpd="sng" algn="ctr">
              <a:solidFill>
                <a:srgbClr val="FFFFFF">
                  <a:alpha val="7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108" name="星 6 107"/>
            <p:cNvSpPr/>
            <p:nvPr/>
          </p:nvSpPr>
          <p:spPr bwMode="auto">
            <a:xfrm>
              <a:off x="4788024" y="4077072"/>
              <a:ext cx="283663" cy="229116"/>
            </a:xfrm>
            <a:prstGeom prst="star6">
              <a:avLst/>
            </a:prstGeom>
            <a:solidFill>
              <a:srgbClr val="FFFFFF">
                <a:alpha val="10000"/>
              </a:srgbClr>
            </a:solidFill>
            <a:ln w="38100" cap="flat" cmpd="sng" algn="ctr">
              <a:solidFill>
                <a:srgbClr val="FFFFFF">
                  <a:alpha val="7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109" name="星 6 108"/>
            <p:cNvSpPr/>
            <p:nvPr/>
          </p:nvSpPr>
          <p:spPr bwMode="auto">
            <a:xfrm>
              <a:off x="5575537" y="3620314"/>
              <a:ext cx="283663" cy="229116"/>
            </a:xfrm>
            <a:prstGeom prst="star6">
              <a:avLst/>
            </a:prstGeom>
            <a:solidFill>
              <a:srgbClr val="FFFFFF">
                <a:alpha val="10000"/>
              </a:srgbClr>
            </a:solidFill>
            <a:ln w="38100" cap="flat" cmpd="sng" algn="ctr">
              <a:solidFill>
                <a:srgbClr val="FFFFFF">
                  <a:alpha val="7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grpSp>
      <p:grpSp>
        <p:nvGrpSpPr>
          <p:cNvPr id="2" name="グループ化 1"/>
          <p:cNvGrpSpPr/>
          <p:nvPr/>
        </p:nvGrpSpPr>
        <p:grpSpPr>
          <a:xfrm>
            <a:off x="6133153" y="4664110"/>
            <a:ext cx="2903343" cy="709106"/>
            <a:chOff x="6133153" y="4427293"/>
            <a:chExt cx="2903343" cy="709106"/>
          </a:xfrm>
        </p:grpSpPr>
        <p:sp>
          <p:nvSpPr>
            <p:cNvPr id="82" name="正方形/長方形 81"/>
            <p:cNvSpPr/>
            <p:nvPr/>
          </p:nvSpPr>
          <p:spPr>
            <a:xfrm>
              <a:off x="6142882" y="4446749"/>
              <a:ext cx="2893614" cy="646331"/>
            </a:xfrm>
            <a:prstGeom prst="rect">
              <a:avLst/>
            </a:prstGeom>
          </p:spPr>
          <p:txBody>
            <a:bodyPr wrap="square">
              <a:spAutoFit/>
            </a:bodyPr>
            <a:lstStyle/>
            <a:p>
              <a:pPr algn="l">
                <a:buNone/>
              </a:pPr>
              <a:r>
                <a:rPr lang="en-US" altLang="ja-JP" sz="1800" dirty="0" smtClean="0">
                  <a:solidFill>
                    <a:srgbClr val="FFFFFF"/>
                  </a:solidFill>
                  <a:effectLst>
                    <a:outerShdw blurRad="38100" dist="38100" dir="2700000" algn="tl">
                      <a:srgbClr val="000000">
                        <a:alpha val="43137"/>
                      </a:srgbClr>
                    </a:outerShdw>
                  </a:effectLst>
                </a:rPr>
                <a:t>2 Installation timings </a:t>
              </a:r>
            </a:p>
            <a:p>
              <a:pPr algn="l">
                <a:buNone/>
              </a:pPr>
              <a:r>
                <a:rPr lang="en-US" altLang="ja-JP" sz="1800" dirty="0">
                  <a:solidFill>
                    <a:srgbClr val="FFFFFF"/>
                  </a:solidFill>
                  <a:effectLst>
                    <a:outerShdw blurRad="38100" dist="38100" dir="2700000" algn="tl">
                      <a:srgbClr val="000000">
                        <a:alpha val="43137"/>
                      </a:srgbClr>
                    </a:outerShdw>
                  </a:effectLst>
                </a:rPr>
                <a:t> </a:t>
              </a:r>
              <a:r>
                <a:rPr lang="en-US" altLang="ja-JP" sz="1800" dirty="0" smtClean="0">
                  <a:solidFill>
                    <a:srgbClr val="FFFFFF"/>
                  </a:solidFill>
                  <a:effectLst>
                    <a:outerShdw blurRad="38100" dist="38100" dir="2700000" algn="tl">
                      <a:srgbClr val="000000">
                        <a:alpha val="43137"/>
                      </a:srgbClr>
                    </a:outerShdw>
                  </a:effectLst>
                </a:rPr>
                <a:t>for iKAGRA and bKAGRA.</a:t>
              </a:r>
              <a:endParaRPr lang="ja-JP" altLang="en-US" sz="1800" dirty="0">
                <a:solidFill>
                  <a:srgbClr val="FFFFFF"/>
                </a:solidFill>
                <a:effectLst>
                  <a:outerShdw blurRad="38100" dist="38100" dir="2700000" algn="tl">
                    <a:srgbClr val="000000">
                      <a:alpha val="43137"/>
                    </a:srgbClr>
                  </a:outerShdw>
                </a:effectLst>
              </a:endParaRPr>
            </a:p>
          </p:txBody>
        </p:sp>
        <p:sp>
          <p:nvSpPr>
            <p:cNvPr id="86" name="角丸四角形 85"/>
            <p:cNvSpPr/>
            <p:nvPr/>
          </p:nvSpPr>
          <p:spPr bwMode="auto">
            <a:xfrm>
              <a:off x="6133153" y="4427293"/>
              <a:ext cx="2701187" cy="709106"/>
            </a:xfrm>
            <a:prstGeom prst="roundRect">
              <a:avLst>
                <a:gd name="adj" fmla="val 4619"/>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grpSp>
      <p:grpSp>
        <p:nvGrpSpPr>
          <p:cNvPr id="23" name="グループ化 22"/>
          <p:cNvGrpSpPr/>
          <p:nvPr/>
        </p:nvGrpSpPr>
        <p:grpSpPr>
          <a:xfrm>
            <a:off x="147980" y="4499556"/>
            <a:ext cx="5864180" cy="801652"/>
            <a:chOff x="147980" y="4499556"/>
            <a:chExt cx="5864180" cy="801652"/>
          </a:xfrm>
        </p:grpSpPr>
        <p:grpSp>
          <p:nvGrpSpPr>
            <p:cNvPr id="6" name="グループ化 5"/>
            <p:cNvGrpSpPr/>
            <p:nvPr/>
          </p:nvGrpSpPr>
          <p:grpSpPr>
            <a:xfrm>
              <a:off x="147980" y="4499556"/>
              <a:ext cx="5864180" cy="801652"/>
              <a:chOff x="147980" y="4621604"/>
              <a:chExt cx="5864180" cy="801652"/>
            </a:xfrm>
          </p:grpSpPr>
          <p:sp>
            <p:nvSpPr>
              <p:cNvPr id="104" name="角丸四角形 103"/>
              <p:cNvSpPr/>
              <p:nvPr/>
            </p:nvSpPr>
            <p:spPr bwMode="auto">
              <a:xfrm>
                <a:off x="771342" y="4655258"/>
                <a:ext cx="4939923" cy="767998"/>
              </a:xfrm>
              <a:prstGeom prst="roundRect">
                <a:avLst/>
              </a:prstGeom>
              <a:solidFill>
                <a:srgbClr val="99FF99">
                  <a:alpha val="1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83" name="Rectangle 3"/>
              <p:cNvSpPr txBox="1">
                <a:spLocks noChangeArrowheads="1"/>
              </p:cNvSpPr>
              <p:nvPr/>
            </p:nvSpPr>
            <p:spPr>
              <a:xfrm>
                <a:off x="147980" y="4621604"/>
                <a:ext cx="648072" cy="64807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800" dirty="0" smtClean="0">
                    <a:solidFill>
                      <a:srgbClr val="99FF99"/>
                    </a:solidFill>
                    <a:effectLst>
                      <a:outerShdw blurRad="38100" dist="38100" dir="2700000" algn="tl">
                        <a:srgbClr val="000000">
                          <a:alpha val="43137"/>
                        </a:srgbClr>
                      </a:outerShdw>
                    </a:effectLst>
                  </a:rPr>
                  <a:t>AOS</a:t>
                </a:r>
              </a:p>
            </p:txBody>
          </p:sp>
          <p:cxnSp>
            <p:nvCxnSpPr>
              <p:cNvPr id="97" name="直線矢印コネクタ 96"/>
              <p:cNvCxnSpPr/>
              <p:nvPr/>
            </p:nvCxnSpPr>
            <p:spPr bwMode="auto">
              <a:xfrm flipV="1">
                <a:off x="899592" y="4804132"/>
                <a:ext cx="4608512" cy="4748"/>
              </a:xfrm>
              <a:prstGeom prst="straightConnector1">
                <a:avLst/>
              </a:prstGeom>
              <a:solidFill>
                <a:srgbClr val="FAFFC9">
                  <a:alpha val="50000"/>
                </a:srgbClr>
              </a:solidFill>
              <a:ln w="38100" cap="flat" cmpd="sng" algn="ctr">
                <a:solidFill>
                  <a:srgbClr val="FFFFFF"/>
                </a:solidFill>
                <a:prstDash val="solid"/>
                <a:round/>
                <a:headEnd type="none" w="med" len="med"/>
                <a:tailEnd type="arrow"/>
              </a:ln>
              <a:effectLst/>
            </p:spPr>
          </p:cxnSp>
          <p:sp>
            <p:nvSpPr>
              <p:cNvPr id="99" name="星 6 98"/>
              <p:cNvSpPr/>
              <p:nvPr/>
            </p:nvSpPr>
            <p:spPr bwMode="auto">
              <a:xfrm>
                <a:off x="5508104" y="4684048"/>
                <a:ext cx="283663" cy="229116"/>
              </a:xfrm>
              <a:prstGeom prst="star6">
                <a:avLst/>
              </a:prstGeom>
              <a:solidFill>
                <a:srgbClr val="FFFFFF">
                  <a:alpha val="10000"/>
                </a:srgbClr>
              </a:solidFill>
              <a:ln w="38100" cap="flat" cmpd="sng" algn="ctr">
                <a:solidFill>
                  <a:srgbClr val="FFFFFF">
                    <a:alpha val="7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100" name="Rectangle 3"/>
              <p:cNvSpPr txBox="1">
                <a:spLocks noChangeArrowheads="1"/>
              </p:cNvSpPr>
              <p:nvPr/>
            </p:nvSpPr>
            <p:spPr>
              <a:xfrm>
                <a:off x="4673522" y="4847192"/>
                <a:ext cx="1338638" cy="28803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400" b="1" dirty="0" smtClean="0">
                    <a:solidFill>
                      <a:srgbClr val="FFFFFF"/>
                    </a:solidFill>
                    <a:effectLst>
                      <a:outerShdw blurRad="38100" dist="38100" dir="2700000" algn="tl">
                        <a:srgbClr val="000000">
                          <a:alpha val="43137"/>
                        </a:srgbClr>
                      </a:outerShdw>
                    </a:effectLst>
                  </a:rPr>
                  <a:t>installation</a:t>
                </a:r>
              </a:p>
            </p:txBody>
          </p:sp>
          <p:sp>
            <p:nvSpPr>
              <p:cNvPr id="102" name="Rectangle 3"/>
              <p:cNvSpPr txBox="1">
                <a:spLocks noChangeArrowheads="1"/>
              </p:cNvSpPr>
              <p:nvPr/>
            </p:nvSpPr>
            <p:spPr>
              <a:xfrm>
                <a:off x="899592" y="4795732"/>
                <a:ext cx="2641927" cy="360040"/>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FFFFFF"/>
                    </a:solidFill>
                    <a:effectLst>
                      <a:outerShdw blurRad="38100" dist="38100" dir="2700000" algn="tl">
                        <a:srgbClr val="000000">
                          <a:alpha val="43137"/>
                        </a:srgbClr>
                      </a:outerShdw>
                    </a:effectLst>
                  </a:rPr>
                  <a:t>Baffle, BR Telescope</a:t>
                </a:r>
              </a:p>
            </p:txBody>
          </p:sp>
        </p:grpSp>
        <p:cxnSp>
          <p:nvCxnSpPr>
            <p:cNvPr id="88" name="直線矢印コネクタ 87"/>
            <p:cNvCxnSpPr/>
            <p:nvPr/>
          </p:nvCxnSpPr>
          <p:spPr bwMode="auto">
            <a:xfrm flipV="1">
              <a:off x="899592" y="5131896"/>
              <a:ext cx="2288490" cy="4748"/>
            </a:xfrm>
            <a:prstGeom prst="straightConnector1">
              <a:avLst/>
            </a:prstGeom>
            <a:solidFill>
              <a:srgbClr val="FAFFC9">
                <a:alpha val="50000"/>
              </a:srgbClr>
            </a:solidFill>
            <a:ln w="38100" cap="flat" cmpd="sng" algn="ctr">
              <a:solidFill>
                <a:srgbClr val="FFFFFF"/>
              </a:solidFill>
              <a:prstDash val="solid"/>
              <a:round/>
              <a:headEnd type="none" w="med" len="med"/>
              <a:tailEnd type="arrow"/>
            </a:ln>
            <a:effectLst/>
          </p:spPr>
        </p:cxnSp>
        <p:sp>
          <p:nvSpPr>
            <p:cNvPr id="94" name="星 6 93"/>
            <p:cNvSpPr/>
            <p:nvPr/>
          </p:nvSpPr>
          <p:spPr bwMode="auto">
            <a:xfrm>
              <a:off x="3203848" y="5013176"/>
              <a:ext cx="283663" cy="229116"/>
            </a:xfrm>
            <a:prstGeom prst="star6">
              <a:avLst/>
            </a:prstGeom>
            <a:solidFill>
              <a:srgbClr val="FFFFFF">
                <a:alpha val="10000"/>
              </a:srgbClr>
            </a:solidFill>
            <a:ln w="38100" cap="flat" cmpd="sng" algn="ctr">
              <a:solidFill>
                <a:srgbClr val="FFFFFF">
                  <a:alpha val="7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96" name="Rectangle 3"/>
            <p:cNvSpPr txBox="1">
              <a:spLocks noChangeArrowheads="1"/>
            </p:cNvSpPr>
            <p:nvPr/>
          </p:nvSpPr>
          <p:spPr>
            <a:xfrm>
              <a:off x="3514250" y="4941168"/>
              <a:ext cx="1415606" cy="360040"/>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spcBef>
                  <a:spcPct val="0"/>
                </a:spcBef>
                <a:buClrTx/>
                <a:buFontTx/>
                <a:buNone/>
              </a:pPr>
              <a:r>
                <a:rPr lang="en-US" altLang="ja-JP" sz="1600" dirty="0" smtClean="0">
                  <a:solidFill>
                    <a:srgbClr val="FFFFFF"/>
                  </a:solidFill>
                  <a:effectLst>
                    <a:outerShdw blurRad="38100" dist="38100" dir="2700000" algn="tl">
                      <a:srgbClr val="000000">
                        <a:alpha val="43137"/>
                      </a:srgbClr>
                    </a:outerShdw>
                  </a:effectLst>
                </a:rPr>
                <a:t>Duct Baffle</a:t>
              </a:r>
            </a:p>
          </p:txBody>
        </p:sp>
      </p:grpSp>
    </p:spTree>
    <p:extLst>
      <p:ext uri="{BB962C8B-B14F-4D97-AF65-F5344CB8AC3E}">
        <p14:creationId xmlns:p14="http://schemas.microsoft.com/office/powerpoint/2010/main" val="895226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4" name="Rectangle 32"/>
          <p:cNvSpPr>
            <a:spLocks noChangeArrowheads="1"/>
          </p:cNvSpPr>
          <p:nvPr/>
        </p:nvSpPr>
        <p:spPr bwMode="auto">
          <a:xfrm>
            <a:off x="899592" y="2996952"/>
            <a:ext cx="7200800" cy="705450"/>
          </a:xfrm>
          <a:prstGeom prst="rect">
            <a:avLst/>
          </a:prstGeom>
          <a:noFill/>
          <a:ln w="15875">
            <a:noFill/>
            <a:miter lim="800000"/>
            <a:headEnd/>
            <a:tailEnd/>
          </a:ln>
          <a:effectLst/>
        </p:spPr>
        <p:txBody>
          <a:bodyPr wrap="square">
            <a:spAutoFit/>
          </a:bodyPr>
          <a:lstStyle/>
          <a:p>
            <a:pPr>
              <a:lnSpc>
                <a:spcPct val="110000"/>
              </a:lnSpc>
              <a:buNone/>
            </a:pPr>
            <a:r>
              <a:rPr lang="en-US" altLang="ja-JP" sz="4000" dirty="0" smtClean="0">
                <a:solidFill>
                  <a:srgbClr val="FFFFFF"/>
                </a:solidFill>
                <a:effectLst>
                  <a:outerShdw blurRad="38100" dist="38100" dir="2700000" algn="tl">
                    <a:srgbClr val="000000">
                      <a:alpha val="43137"/>
                    </a:srgbClr>
                  </a:outerShdw>
                </a:effectLst>
              </a:rPr>
              <a:t>GW Project Office</a:t>
            </a:r>
            <a:endParaRPr lang="ja-JP" altLang="en-US" sz="4000" dirty="0">
              <a:solidFill>
                <a:srgbClr val="FFFFFF"/>
              </a:solidFill>
              <a:effectLst>
                <a:outerShdw blurRad="38100" dist="38100" dir="2700000" algn="tl">
                  <a:srgbClr val="000000">
                    <a:alpha val="43137"/>
                  </a:srgbClr>
                </a:outerShdw>
              </a:effectLst>
            </a:endParaRPr>
          </a:p>
        </p:txBody>
      </p:sp>
      <p:sp>
        <p:nvSpPr>
          <p:cNvPr id="5" name="タイトル 4"/>
          <p:cNvSpPr>
            <a:spLocks noGrp="1"/>
          </p:cNvSpPr>
          <p:nvPr>
            <p:ph type="title"/>
          </p:nvPr>
        </p:nvSpPr>
        <p:spPr/>
        <p:txBody>
          <a:bodyPr/>
          <a:lstStyle/>
          <a:p>
            <a:endParaRPr kumimoji="1" lang="ja-JP" altLang="en-US" dirty="0"/>
          </a:p>
        </p:txBody>
      </p:sp>
    </p:spTree>
    <p:extLst>
      <p:ext uri="{BB962C8B-B14F-4D97-AF65-F5344CB8AC3E}">
        <p14:creationId xmlns:p14="http://schemas.microsoft.com/office/powerpoint/2010/main" val="408580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bwMode="auto">
          <a:xfrm>
            <a:off x="179512" y="3615841"/>
            <a:ext cx="4464496" cy="2664296"/>
          </a:xfrm>
          <a:prstGeom prst="roundRect">
            <a:avLst>
              <a:gd name="adj" fmla="val 4795"/>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39" name="図 38" descr="DCF00083 (600x80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734761"/>
            <a:ext cx="1872207" cy="2501279"/>
          </a:xfrm>
          <a:prstGeom prst="rect">
            <a:avLst/>
          </a:prstGeom>
          <a:noFill/>
          <a:ln>
            <a:noFill/>
          </a:ln>
          <a:effectLst/>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
        <p:nvSpPr>
          <p:cNvPr id="3" name="タイトル 2"/>
          <p:cNvSpPr>
            <a:spLocks noGrp="1"/>
          </p:cNvSpPr>
          <p:nvPr>
            <p:ph type="title"/>
          </p:nvPr>
        </p:nvSpPr>
        <p:spPr/>
        <p:txBody>
          <a:bodyPr/>
          <a:lstStyle/>
          <a:p>
            <a:r>
              <a:rPr lang="en-US" altLang="ja-JP" dirty="0" smtClean="0"/>
              <a:t>VIS Subsystem</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pic>
        <p:nvPicPr>
          <p:cNvPr id="37" name="図 36" descr="DCF003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6504" y="4725552"/>
            <a:ext cx="1122563" cy="1496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4725552"/>
            <a:ext cx="1132707" cy="151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5"/>
          <p:cNvSpPr txBox="1">
            <a:spLocks noChangeArrowheads="1"/>
          </p:cNvSpPr>
          <p:nvPr/>
        </p:nvSpPr>
        <p:spPr bwMode="auto">
          <a:xfrm>
            <a:off x="2410728" y="6018853"/>
            <a:ext cx="135945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ja-JP" altLang="en-US" sz="900" dirty="0" smtClean="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rPr>
              <a:t>架台</a:t>
            </a:r>
            <a:r>
              <a:rPr lang="ja-JP" altLang="en-US" sz="900" dirty="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rPr>
              <a:t>支柱</a:t>
            </a:r>
            <a:r>
              <a:rPr lang="ja-JP" altLang="en-US" sz="900" dirty="0" smtClean="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rPr>
              <a:t>試験品</a:t>
            </a:r>
            <a:endParaRPr lang="ja-JP" altLang="en-US" sz="900" dirty="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46" name="Text Box 5"/>
          <p:cNvSpPr txBox="1">
            <a:spLocks noChangeArrowheads="1"/>
          </p:cNvSpPr>
          <p:nvPr/>
        </p:nvSpPr>
        <p:spPr bwMode="auto">
          <a:xfrm>
            <a:off x="3836373" y="5887001"/>
            <a:ext cx="9361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ja-JP" altLang="en-US" sz="900" dirty="0" smtClean="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rPr>
              <a:t>ペイロード</a:t>
            </a:r>
            <a:endParaRPr lang="en-US" altLang="ja-JP" sz="900" dirty="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endParaRPr>
          </a:p>
          <a:p>
            <a:pPr>
              <a:buNone/>
            </a:pPr>
            <a:r>
              <a:rPr lang="ja-JP" altLang="en-US" sz="900" dirty="0" smtClean="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rPr>
              <a:t>プロトタイプ</a:t>
            </a:r>
            <a:endParaRPr lang="ja-JP" altLang="en-US" sz="900" dirty="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47" name="Text Box 5"/>
          <p:cNvSpPr txBox="1">
            <a:spLocks noChangeArrowheads="1"/>
          </p:cNvSpPr>
          <p:nvPr/>
        </p:nvSpPr>
        <p:spPr bwMode="auto">
          <a:xfrm>
            <a:off x="1135069" y="6024043"/>
            <a:ext cx="136815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900" dirty="0" smtClean="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rPr>
              <a:t>Pre-isolator</a:t>
            </a:r>
            <a:r>
              <a:rPr lang="ja-JP" altLang="en-US" sz="900" dirty="0" smtClean="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rPr>
              <a:t>試験</a:t>
            </a:r>
            <a:endParaRPr lang="ja-JP" altLang="en-US" sz="900" dirty="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29" name="右矢印 28"/>
          <p:cNvSpPr/>
          <p:nvPr/>
        </p:nvSpPr>
        <p:spPr bwMode="auto">
          <a:xfrm>
            <a:off x="4788024" y="4725145"/>
            <a:ext cx="288032" cy="432048"/>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1430" y="3828818"/>
            <a:ext cx="1068562" cy="80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3759857"/>
            <a:ext cx="1130675" cy="84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 Box 5"/>
          <p:cNvSpPr txBox="1">
            <a:spLocks noChangeArrowheads="1"/>
          </p:cNvSpPr>
          <p:nvPr/>
        </p:nvSpPr>
        <p:spPr bwMode="auto">
          <a:xfrm>
            <a:off x="2143184" y="3707305"/>
            <a:ext cx="135945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900" dirty="0" smtClean="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rPr>
              <a:t>GAS</a:t>
            </a:r>
            <a:r>
              <a:rPr lang="ja-JP" altLang="en-US" sz="900" dirty="0" smtClean="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rPr>
              <a:t>フィルター</a:t>
            </a:r>
            <a:endParaRPr lang="ja-JP" altLang="en-US" sz="900" dirty="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48" name="Text Box 5"/>
          <p:cNvSpPr txBox="1">
            <a:spLocks noChangeArrowheads="1"/>
          </p:cNvSpPr>
          <p:nvPr/>
        </p:nvSpPr>
        <p:spPr bwMode="auto">
          <a:xfrm>
            <a:off x="3371232" y="3779313"/>
            <a:ext cx="135945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ja-JP" altLang="en-US" sz="900" dirty="0" smtClean="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rPr>
              <a:t>上段マス</a:t>
            </a:r>
            <a:endParaRPr lang="ja-JP" altLang="en-US" sz="900" dirty="0">
              <a:solidFill>
                <a:srgbClr val="3366FF"/>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grpSp>
        <p:nvGrpSpPr>
          <p:cNvPr id="30" name="グループ化 29"/>
          <p:cNvGrpSpPr>
            <a:grpSpLocks noChangeAspect="1"/>
          </p:cNvGrpSpPr>
          <p:nvPr/>
        </p:nvGrpSpPr>
        <p:grpSpPr>
          <a:xfrm>
            <a:off x="6941850" y="3645025"/>
            <a:ext cx="1864485" cy="2668958"/>
            <a:chOff x="6941850" y="3418634"/>
            <a:chExt cx="2022638" cy="2895349"/>
          </a:xfrm>
        </p:grpSpPr>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1850" y="3418634"/>
              <a:ext cx="2022638" cy="289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clrChange>
                <a:clrFrom>
                  <a:srgbClr val="3C6592"/>
                </a:clrFrom>
                <a:clrTo>
                  <a:srgbClr val="3C6592">
                    <a:alpha val="0"/>
                  </a:srgbClr>
                </a:clrTo>
              </a:clrChange>
              <a:extLst>
                <a:ext uri="{28A0092B-C50C-407E-A947-70E740481C1C}">
                  <a14:useLocalDpi xmlns:a14="http://schemas.microsoft.com/office/drawing/2010/main" val="0"/>
                </a:ext>
              </a:extLst>
            </a:blip>
            <a:srcRect/>
            <a:stretch>
              <a:fillRect/>
            </a:stretch>
          </p:blipFill>
          <p:spPr bwMode="auto">
            <a:xfrm>
              <a:off x="7298576" y="3494878"/>
              <a:ext cx="1131580" cy="281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 name="角丸四角形 48"/>
          <p:cNvSpPr/>
          <p:nvPr/>
        </p:nvSpPr>
        <p:spPr bwMode="auto">
          <a:xfrm>
            <a:off x="5220072" y="3573016"/>
            <a:ext cx="3672408" cy="2808312"/>
          </a:xfrm>
          <a:prstGeom prst="roundRect">
            <a:avLst>
              <a:gd name="adj" fmla="val 4795"/>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080" y="3645025"/>
            <a:ext cx="1602802" cy="267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正方形/長方形 22"/>
          <p:cNvSpPr/>
          <p:nvPr/>
        </p:nvSpPr>
        <p:spPr>
          <a:xfrm>
            <a:off x="275420" y="836712"/>
            <a:ext cx="7668217" cy="2677656"/>
          </a:xfrm>
          <a:prstGeom prst="rect">
            <a:avLst/>
          </a:prstGeom>
        </p:spPr>
        <p:txBody>
          <a:bodyPr wrap="square">
            <a:spAutoFit/>
          </a:bodyPr>
          <a:lstStyle/>
          <a:p>
            <a:pPr algn="l" eaLnBrk="0" hangingPunct="0">
              <a:buFontTx/>
              <a:buNone/>
            </a:pPr>
            <a:r>
              <a:rPr lang="ja-JP" altLang="en-US" dirty="0" smtClean="0">
                <a:solidFill>
                  <a:srgbClr val="99CCFF"/>
                </a:solidFill>
              </a:rPr>
              <a:t>・</a:t>
            </a:r>
            <a:r>
              <a:rPr lang="en-US" altLang="ja-JP" dirty="0" smtClean="0">
                <a:solidFill>
                  <a:srgbClr val="99CCFF"/>
                </a:solidFill>
              </a:rPr>
              <a:t>VIS </a:t>
            </a:r>
          </a:p>
          <a:p>
            <a:pPr algn="l" eaLnBrk="0" hangingPunct="0">
              <a:buFontTx/>
              <a:buNone/>
            </a:pPr>
            <a:r>
              <a:rPr lang="ja-JP" altLang="en-US" dirty="0">
                <a:solidFill>
                  <a:srgbClr val="FFFFFF"/>
                </a:solidFill>
              </a:rPr>
              <a:t> </a:t>
            </a:r>
            <a:r>
              <a:rPr lang="en-US" altLang="ja-JP" dirty="0" smtClean="0">
                <a:solidFill>
                  <a:srgbClr val="FFFFFF"/>
                </a:solidFill>
              </a:rPr>
              <a:t>- Pre-isolator </a:t>
            </a:r>
            <a:r>
              <a:rPr lang="en-US" altLang="ja-JP" dirty="0">
                <a:solidFill>
                  <a:srgbClr val="FFFFFF"/>
                </a:solidFill>
              </a:rPr>
              <a:t>prototype </a:t>
            </a:r>
            <a:r>
              <a:rPr lang="en-US" altLang="ja-JP" dirty="0" smtClean="0">
                <a:solidFill>
                  <a:srgbClr val="FFFFFF"/>
                </a:solidFill>
              </a:rPr>
              <a:t>test with digital </a:t>
            </a:r>
          </a:p>
          <a:p>
            <a:pPr algn="l" eaLnBrk="0" hangingPunct="0">
              <a:buFontTx/>
              <a:buNone/>
            </a:pPr>
            <a:r>
              <a:rPr lang="en-US" altLang="ja-JP" dirty="0">
                <a:solidFill>
                  <a:srgbClr val="FFFFFF"/>
                </a:solidFill>
              </a:rPr>
              <a:t> </a:t>
            </a:r>
            <a:r>
              <a:rPr lang="en-US" altLang="ja-JP" dirty="0" smtClean="0">
                <a:solidFill>
                  <a:srgbClr val="FFFFFF"/>
                </a:solidFill>
              </a:rPr>
              <a:t>   control </a:t>
            </a:r>
            <a:r>
              <a:rPr lang="en-US" altLang="ja-JP" dirty="0">
                <a:solidFill>
                  <a:srgbClr val="FFFFFF"/>
                </a:solidFill>
              </a:rPr>
              <a:t>system </a:t>
            </a:r>
            <a:r>
              <a:rPr lang="en-US" altLang="ja-JP" dirty="0" smtClean="0">
                <a:solidFill>
                  <a:srgbClr val="FFFFFF"/>
                </a:solidFill>
              </a:rPr>
              <a:t>at ICRR.</a:t>
            </a:r>
            <a:endParaRPr lang="en-US" altLang="ja-JP" dirty="0">
              <a:solidFill>
                <a:srgbClr val="FFFFFF"/>
              </a:solidFill>
            </a:endParaRPr>
          </a:p>
          <a:p>
            <a:pPr algn="l" eaLnBrk="0" hangingPunct="0">
              <a:buFontTx/>
              <a:buNone/>
            </a:pPr>
            <a:r>
              <a:rPr lang="en-US" altLang="ja-JP" dirty="0" smtClean="0">
                <a:solidFill>
                  <a:srgbClr val="FFFFFF"/>
                </a:solidFill>
              </a:rPr>
              <a:t> - Assembly </a:t>
            </a:r>
            <a:r>
              <a:rPr lang="en-US" altLang="ja-JP" dirty="0">
                <a:solidFill>
                  <a:srgbClr val="FFFFFF"/>
                </a:solidFill>
              </a:rPr>
              <a:t>of the payload prototype </a:t>
            </a:r>
            <a:r>
              <a:rPr lang="en-US" altLang="ja-JP" dirty="0" smtClean="0">
                <a:solidFill>
                  <a:srgbClr val="FFFFFF"/>
                </a:solidFill>
              </a:rPr>
              <a:t>at NAOJ.</a:t>
            </a:r>
            <a:endParaRPr lang="en-US" altLang="ja-JP" dirty="0">
              <a:solidFill>
                <a:srgbClr val="FFFFFF"/>
              </a:solidFill>
            </a:endParaRPr>
          </a:p>
          <a:p>
            <a:pPr algn="l" eaLnBrk="0" hangingPunct="0">
              <a:buFontTx/>
              <a:buNone/>
            </a:pPr>
            <a:r>
              <a:rPr lang="en-US" altLang="ja-JP" dirty="0" smtClean="0">
                <a:solidFill>
                  <a:srgbClr val="FFFFFF"/>
                </a:solidFill>
              </a:rPr>
              <a:t> - Production </a:t>
            </a:r>
            <a:r>
              <a:rPr lang="en-US" altLang="ja-JP" dirty="0">
                <a:solidFill>
                  <a:srgbClr val="FFFFFF"/>
                </a:solidFill>
              </a:rPr>
              <a:t>of </a:t>
            </a:r>
            <a:r>
              <a:rPr lang="en-US" altLang="ja-JP" dirty="0" smtClean="0">
                <a:solidFill>
                  <a:srgbClr val="FFFFFF"/>
                </a:solidFill>
              </a:rPr>
              <a:t>top filters and standard filters</a:t>
            </a:r>
          </a:p>
          <a:p>
            <a:pPr algn="l" eaLnBrk="0" hangingPunct="0">
              <a:buFontTx/>
              <a:buNone/>
            </a:pPr>
            <a:r>
              <a:rPr lang="en-US" altLang="ja-JP" dirty="0">
                <a:solidFill>
                  <a:srgbClr val="FFFFFF"/>
                </a:solidFill>
              </a:rPr>
              <a:t> </a:t>
            </a:r>
            <a:r>
              <a:rPr lang="en-US" altLang="ja-JP" dirty="0" smtClean="0">
                <a:solidFill>
                  <a:srgbClr val="FFFFFF"/>
                </a:solidFill>
              </a:rPr>
              <a:t>   </a:t>
            </a:r>
            <a:r>
              <a:rPr lang="en-US" altLang="ja-JP" dirty="0" smtClean="0">
                <a:solidFill>
                  <a:srgbClr val="FFFFFF"/>
                </a:solidFill>
              </a:rPr>
              <a:t> </a:t>
            </a:r>
            <a:r>
              <a:rPr lang="en-US" altLang="ja-JP" dirty="0">
                <a:solidFill>
                  <a:srgbClr val="FFFFFF"/>
                </a:solidFill>
              </a:rPr>
              <a:t>has been finished</a:t>
            </a:r>
            <a:r>
              <a:rPr lang="en-US" altLang="ja-JP" dirty="0" smtClean="0">
                <a:solidFill>
                  <a:srgbClr val="FFFFFF"/>
                </a:solidFill>
              </a:rPr>
              <a:t>.</a:t>
            </a:r>
            <a:endParaRPr lang="en-US" altLang="ja-JP" dirty="0">
              <a:solidFill>
                <a:srgbClr val="FFFFFF"/>
              </a:solidFill>
            </a:endParaRPr>
          </a:p>
          <a:p>
            <a:pPr algn="l" eaLnBrk="0" hangingPunct="0">
              <a:buFontTx/>
              <a:buNone/>
            </a:pPr>
            <a:r>
              <a:rPr lang="ja-JP" altLang="en-US" dirty="0">
                <a:solidFill>
                  <a:srgbClr val="FFFFFF"/>
                </a:solidFill>
              </a:rPr>
              <a:t> </a:t>
            </a:r>
            <a:r>
              <a:rPr lang="ja-JP" altLang="en-US" dirty="0" smtClean="0">
                <a:solidFill>
                  <a:srgbClr val="FFFFFF"/>
                </a:solidFill>
              </a:rPr>
              <a:t>          </a:t>
            </a:r>
            <a:r>
              <a:rPr lang="en-US" altLang="ja-JP" dirty="0" smtClean="0">
                <a:solidFill>
                  <a:srgbClr val="99FF99"/>
                </a:solidFill>
              </a:rPr>
              <a:t>Full </a:t>
            </a:r>
            <a:r>
              <a:rPr lang="en-US" altLang="ja-JP" dirty="0">
                <a:solidFill>
                  <a:srgbClr val="99FF99"/>
                </a:solidFill>
              </a:rPr>
              <a:t>prototype </a:t>
            </a:r>
            <a:r>
              <a:rPr lang="en-US" altLang="ja-JP" dirty="0" smtClean="0">
                <a:solidFill>
                  <a:srgbClr val="99FF99"/>
                </a:solidFill>
              </a:rPr>
              <a:t>test at </a:t>
            </a:r>
            <a:r>
              <a:rPr lang="en-US" altLang="ja-JP" dirty="0">
                <a:solidFill>
                  <a:srgbClr val="99FF99"/>
                </a:solidFill>
              </a:rPr>
              <a:t>TAMA300</a:t>
            </a:r>
            <a:r>
              <a:rPr lang="en-US" altLang="ja-JP" dirty="0">
                <a:solidFill>
                  <a:srgbClr val="FFFFFF"/>
                </a:solidFill>
              </a:rPr>
              <a:t>.</a:t>
            </a:r>
            <a:endParaRPr lang="en-US" altLang="ja-JP" dirty="0" smtClean="0">
              <a:solidFill>
                <a:srgbClr val="FFFFFF"/>
              </a:solidFill>
              <a:effectLst>
                <a:outerShdw blurRad="38100" dist="38100" dir="2700000" algn="tl">
                  <a:srgbClr val="000000">
                    <a:alpha val="43137"/>
                  </a:srgbClr>
                </a:outerShdw>
              </a:effectLst>
            </a:endParaRPr>
          </a:p>
        </p:txBody>
      </p:sp>
      <p:pic>
        <p:nvPicPr>
          <p:cNvPr id="24" name="図 23"/>
          <p:cNvPicPr>
            <a:picLocks noChangeAspect="1"/>
          </p:cNvPicPr>
          <p:nvPr/>
        </p:nvPicPr>
        <p:blipFill>
          <a:blip r:embed="rId10"/>
          <a:stretch>
            <a:fillRect/>
          </a:stretch>
        </p:blipFill>
        <p:spPr>
          <a:xfrm>
            <a:off x="7038187" y="824037"/>
            <a:ext cx="1727809" cy="2621373"/>
          </a:xfrm>
          <a:prstGeom prst="rect">
            <a:avLst/>
          </a:prstGeom>
        </p:spPr>
      </p:pic>
      <p:sp>
        <p:nvSpPr>
          <p:cNvPr id="7" name="下矢印 6"/>
          <p:cNvSpPr/>
          <p:nvPr/>
        </p:nvSpPr>
        <p:spPr bwMode="auto">
          <a:xfrm rot="16200000">
            <a:off x="988605" y="3113193"/>
            <a:ext cx="268304" cy="273751"/>
          </a:xfrm>
          <a:prstGeom prst="down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extLst>
      <p:ext uri="{BB962C8B-B14F-4D97-AF65-F5344CB8AC3E}">
        <p14:creationId xmlns:p14="http://schemas.microsoft.com/office/powerpoint/2010/main" val="2017717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Production and test for </a:t>
            </a:r>
            <a:r>
              <a:rPr lang="en-US" altLang="ja-JP" dirty="0" smtClean="0"/>
              <a:t>VIS</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72225" y="1484784"/>
            <a:ext cx="2522538" cy="3560762"/>
          </a:xfrm>
          <a:prstGeom prst="rect">
            <a:avLst/>
          </a:prstGeom>
          <a:noFill/>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5"/>
          <p:cNvSpPr>
            <a:spLocks noChangeArrowheads="1"/>
          </p:cNvSpPr>
          <p:nvPr/>
        </p:nvSpPr>
        <p:spPr bwMode="auto">
          <a:xfrm>
            <a:off x="252263" y="980728"/>
            <a:ext cx="5903913" cy="1033463"/>
          </a:xfrm>
          <a:prstGeom prst="rect">
            <a:avLst/>
          </a:prstGeom>
          <a:noFill/>
          <a:ln w="28575" cap="flat" cmpd="sng">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algn="l">
              <a:buSzPct val="100000"/>
              <a:buNone/>
            </a:pPr>
            <a:r>
              <a:rPr kumimoji="0" lang="ja-JP" altLang="en-US" sz="2000" dirty="0" smtClean="0">
                <a:solidFill>
                  <a:srgbClr val="FFFFFF"/>
                </a:solidFill>
                <a:sym typeface="HGｺﾞｼｯｸE" panose="020B0909000000000000" pitchFamily="49" charset="-128"/>
              </a:rPr>
              <a:t>・Production of </a:t>
            </a:r>
            <a:r>
              <a:rPr kumimoji="0" lang="ja-JP" altLang="en-US" sz="2000" dirty="0" smtClean="0">
                <a:solidFill>
                  <a:srgbClr val="FFFFFF"/>
                </a:solidFill>
                <a:sym typeface="Franklin Gothic Book" charset="0"/>
              </a:rPr>
              <a:t>6 top filters </a:t>
            </a:r>
            <a:r>
              <a:rPr kumimoji="0" lang="en-US" sz="2000" dirty="0" smtClean="0">
                <a:solidFill>
                  <a:srgbClr val="FFFFFF"/>
                </a:solidFill>
                <a:sym typeface="Franklin Gothic Book" charset="0"/>
              </a:rPr>
              <a:t>have been </a:t>
            </a:r>
            <a:r>
              <a:rPr kumimoji="0" lang="ja-JP" altLang="en-US" sz="2000" dirty="0" smtClean="0">
                <a:solidFill>
                  <a:srgbClr val="FFFFFF"/>
                </a:solidFill>
                <a:sym typeface="Franklin Gothic Book" charset="0"/>
              </a:rPr>
              <a:t>finished.</a:t>
            </a:r>
            <a:endParaRPr kumimoji="0" lang="en-US" sz="2000" dirty="0" smtClean="0">
              <a:solidFill>
                <a:srgbClr val="FFFFFF"/>
              </a:solidFill>
              <a:sym typeface="Franklin Gothic Book" charset="0"/>
            </a:endParaRPr>
          </a:p>
          <a:p>
            <a:pPr algn="l">
              <a:buSzPct val="100000"/>
              <a:buNone/>
            </a:pPr>
            <a:r>
              <a:rPr kumimoji="0" lang="ja-JP" altLang="en-US" sz="2000" dirty="0" smtClean="0">
                <a:solidFill>
                  <a:srgbClr val="FFFFFF"/>
                </a:solidFill>
                <a:sym typeface="Franklin Gothic Book" charset="0"/>
              </a:rPr>
              <a:t>・</a:t>
            </a:r>
            <a:r>
              <a:rPr kumimoji="0" lang="en-US" sz="2000" dirty="0" err="1" smtClean="0">
                <a:solidFill>
                  <a:srgbClr val="FFFFFF"/>
                </a:solidFill>
                <a:sym typeface="Franklin Gothic Book" charset="0"/>
              </a:rPr>
              <a:t>Prototyp</a:t>
            </a:r>
            <a:r>
              <a:rPr kumimoji="0" lang="ja-JP" altLang="en-US" sz="2000" dirty="0" smtClean="0">
                <a:solidFill>
                  <a:srgbClr val="FFFFFF"/>
                </a:solidFill>
                <a:sym typeface="Franklin Gothic Book" charset="0"/>
              </a:rPr>
              <a:t>e tests</a:t>
            </a:r>
            <a:r>
              <a:rPr kumimoji="0" lang="en-US" sz="2000" dirty="0" smtClean="0">
                <a:solidFill>
                  <a:srgbClr val="FFFFFF"/>
                </a:solidFill>
                <a:sym typeface="Franklin Gothic Book" charset="0"/>
              </a:rPr>
              <a:t> </a:t>
            </a:r>
            <a:r>
              <a:rPr kumimoji="0" lang="ja-JP" altLang="en-US" sz="2000" dirty="0" smtClean="0">
                <a:solidFill>
                  <a:srgbClr val="FFFFFF"/>
                </a:solidFill>
                <a:sym typeface="Franklin Gothic Book" charset="0"/>
              </a:rPr>
              <a:t>are on going in NAOJ and ICRR.</a:t>
            </a:r>
          </a:p>
          <a:p>
            <a:pPr algn="l">
              <a:buSzPct val="100000"/>
              <a:buNone/>
            </a:pPr>
            <a:r>
              <a:rPr kumimoji="0" lang="ja-JP" altLang="en-US" sz="2000" dirty="0">
                <a:solidFill>
                  <a:srgbClr val="FFFFFF"/>
                </a:solidFill>
                <a:sym typeface="Franklin Gothic Book" charset="0"/>
              </a:rPr>
              <a:t>・</a:t>
            </a:r>
            <a:r>
              <a:rPr kumimoji="0" lang="ja-JP" altLang="en-US" sz="2000" dirty="0" smtClean="0">
                <a:solidFill>
                  <a:srgbClr val="FFFFFF"/>
                </a:solidFill>
                <a:sym typeface="Franklin Gothic Book" charset="0"/>
              </a:rPr>
              <a:t>Full prototype test using TAMA300 is planed.</a:t>
            </a:r>
          </a:p>
        </p:txBody>
      </p:sp>
      <p:sp>
        <p:nvSpPr>
          <p:cNvPr id="7" name="Text Box 5"/>
          <p:cNvSpPr txBox="1">
            <a:spLocks noChangeArrowheads="1"/>
          </p:cNvSpPr>
          <p:nvPr/>
        </p:nvSpPr>
        <p:spPr bwMode="auto">
          <a:xfrm>
            <a:off x="2773363" y="5098504"/>
            <a:ext cx="33829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ja-JP" altLang="en-US" sz="1600" dirty="0" smtClean="0">
                <a:solidFill>
                  <a:srgbClr val="FFFFFF"/>
                </a:solidFill>
              </a:rPr>
              <a:t>Result of  damping control for the inverted pendulum. 3-DOF (X, Y, YAW) motion was controlled using inertial sensors successfully.</a:t>
            </a:r>
          </a:p>
        </p:txBody>
      </p:sp>
      <p:sp>
        <p:nvSpPr>
          <p:cNvPr id="8" name="Text Box 6"/>
          <p:cNvSpPr txBox="1">
            <a:spLocks noChangeArrowheads="1"/>
          </p:cNvSpPr>
          <p:nvPr/>
        </p:nvSpPr>
        <p:spPr bwMode="auto">
          <a:xfrm>
            <a:off x="179388" y="5589414"/>
            <a:ext cx="237648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ja-JP" altLang="en-US" sz="1600" dirty="0" smtClean="0">
                <a:solidFill>
                  <a:srgbClr val="FFFFFF"/>
                </a:solidFill>
              </a:rPr>
              <a:t>Tuning of the top filter. The natural frequencies were tuned to 0.2Hz.</a:t>
            </a:r>
          </a:p>
        </p:txBody>
      </p:sp>
      <p:sp>
        <p:nvSpPr>
          <p:cNvPr id="9" name="Text Box 7"/>
          <p:cNvSpPr txBox="1">
            <a:spLocks noChangeArrowheads="1"/>
          </p:cNvSpPr>
          <p:nvPr/>
        </p:nvSpPr>
        <p:spPr bwMode="auto">
          <a:xfrm>
            <a:off x="6373813" y="5013796"/>
            <a:ext cx="26638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ja-JP" altLang="en-US" sz="1600" dirty="0" smtClean="0">
                <a:solidFill>
                  <a:srgbClr val="FFFFFF"/>
                </a:solidFill>
              </a:rPr>
              <a:t>Control test of the pre-isolator prototype. The motion of the pre-isolator is controled by the digital system mountd in the rack.</a:t>
            </a:r>
          </a:p>
        </p:txBody>
      </p:sp>
      <p:pic>
        <p:nvPicPr>
          <p:cNvPr id="10" name="図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2626766"/>
            <a:ext cx="3446463"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Top fil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204864"/>
            <a:ext cx="237648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テキスト ボックス 12"/>
          <p:cNvSpPr txBox="1"/>
          <p:nvPr/>
        </p:nvSpPr>
        <p:spPr>
          <a:xfrm>
            <a:off x="7786602" y="761256"/>
            <a:ext cx="1249894"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Takahashi</a:t>
            </a:r>
            <a:endParaRPr kumimoji="1" lang="ja-JP" altLang="en-US" sz="1400" dirty="0" smtClean="0">
              <a:solidFill>
                <a:srgbClr val="6699FF"/>
              </a:solidFill>
            </a:endParaRPr>
          </a:p>
        </p:txBody>
      </p:sp>
    </p:spTree>
    <p:extLst>
      <p:ext uri="{BB962C8B-B14F-4D97-AF65-F5344CB8AC3E}">
        <p14:creationId xmlns:p14="http://schemas.microsoft.com/office/powerpoint/2010/main" val="3714170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Production and test for </a:t>
            </a:r>
            <a:r>
              <a:rPr lang="en-US" altLang="ja-JP" dirty="0" smtClean="0"/>
              <a:t>VIS</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pic>
        <p:nvPicPr>
          <p:cNvPr id="5" name="コンテンツ プレースホルダー 10"/>
          <p:cNvPicPr>
            <a:picLocks noChangeAspect="1" noChangeArrowheads="1"/>
          </p:cNvPicPr>
          <p:nvPr/>
        </p:nvPicPr>
        <p:blipFill>
          <a:blip r:embed="rId2" cstate="print">
            <a:extLst>
              <a:ext uri="{28A0092B-C50C-407E-A947-70E740481C1C}">
                <a14:useLocalDpi xmlns:a14="http://schemas.microsoft.com/office/drawing/2010/main" val="0"/>
              </a:ext>
            </a:extLst>
          </a:blip>
          <a:srcRect l="-13512" r="-13512"/>
          <a:stretch>
            <a:fillRect/>
          </a:stretch>
        </p:blipFill>
        <p:spPr>
          <a:xfrm>
            <a:off x="5653088" y="2925862"/>
            <a:ext cx="3386137" cy="24479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pic>
        <p:nvPicPr>
          <p:cNvPr id="6" name="Picture 3" descr="DCF006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916238" y="1412974"/>
            <a:ext cx="2590800" cy="3455988"/>
          </a:xfrm>
          <a:prstGeom prst="rect">
            <a:avLst/>
          </a:prstGeom>
          <a:noFill/>
          <a:ln/>
        </p:spPr>
      </p:pic>
      <p:sp>
        <p:nvSpPr>
          <p:cNvPr id="7" name="Text Box 4"/>
          <p:cNvSpPr txBox="1">
            <a:spLocks noChangeArrowheads="1"/>
          </p:cNvSpPr>
          <p:nvPr/>
        </p:nvSpPr>
        <p:spPr bwMode="auto">
          <a:xfrm>
            <a:off x="5653088" y="5373787"/>
            <a:ext cx="34559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en-US" sz="1600" dirty="0" smtClean="0">
                <a:solidFill>
                  <a:srgbClr val="FFFFFF"/>
                </a:solidFill>
                <a:sym typeface="Times New Roman" panose="02020603050405020304" pitchFamily="18" charset="0"/>
              </a:rPr>
              <a:t>D</a:t>
            </a:r>
            <a:r>
              <a:rPr kumimoji="0" lang="ja-JP" altLang="en-US" sz="1600" dirty="0" smtClean="0">
                <a:solidFill>
                  <a:srgbClr val="FFFFFF"/>
                </a:solidFill>
                <a:sym typeface="Times New Roman" panose="02020603050405020304" pitchFamily="18" charset="0"/>
              </a:rPr>
              <a:t>evelopment of cryogenic vertical spring.</a:t>
            </a:r>
            <a:r>
              <a:rPr kumimoji="0" lang="en-US" sz="1600" dirty="0" smtClean="0">
                <a:solidFill>
                  <a:srgbClr val="FFFFFF"/>
                </a:solidFill>
                <a:sym typeface="Times New Roman" panose="02020603050405020304" pitchFamily="18" charset="0"/>
              </a:rPr>
              <a:t> </a:t>
            </a:r>
            <a:r>
              <a:rPr kumimoji="0" lang="ja-JP" altLang="en-US" sz="1600" dirty="0" smtClean="0">
                <a:solidFill>
                  <a:srgbClr val="FFFFFF"/>
                </a:solidFill>
                <a:sym typeface="Times New Roman" panose="02020603050405020304" pitchFamily="18" charset="0"/>
              </a:rPr>
              <a:t>A spring using</a:t>
            </a:r>
            <a:r>
              <a:rPr kumimoji="0" lang="en-US" sz="1600" dirty="0" smtClean="0">
                <a:solidFill>
                  <a:srgbClr val="FFFFFF"/>
                </a:solidFill>
                <a:sym typeface="Times New Roman" panose="02020603050405020304" pitchFamily="18" charset="0"/>
              </a:rPr>
              <a:t> post-buckling phenomena</a:t>
            </a:r>
            <a:r>
              <a:rPr kumimoji="0" lang="ja-JP" altLang="en-US" sz="1600" dirty="0" smtClean="0">
                <a:solidFill>
                  <a:srgbClr val="FFFFFF"/>
                </a:solidFill>
                <a:sym typeface="Times New Roman" panose="02020603050405020304" pitchFamily="18" charset="0"/>
              </a:rPr>
              <a:t> is tested. Fundamental behavior was confirmed.</a:t>
            </a:r>
            <a:endParaRPr kumimoji="0" lang="en-US" sz="1600" dirty="0" smtClean="0">
              <a:solidFill>
                <a:srgbClr val="FFFFFF"/>
              </a:solidFill>
              <a:sym typeface="Times New Roman" panose="02020603050405020304" pitchFamily="18" charset="0"/>
            </a:endParaRPr>
          </a:p>
        </p:txBody>
      </p:sp>
      <p:pic>
        <p:nvPicPr>
          <p:cNvPr id="8" name="Picture 5" descr="DCF006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80975" y="836712"/>
            <a:ext cx="2538413" cy="3384550"/>
          </a:xfrm>
          <a:prstGeom prst="rect">
            <a:avLst/>
          </a:prstGeom>
          <a:noFill/>
          <a:ln/>
        </p:spPr>
      </p:pic>
      <p:sp>
        <p:nvSpPr>
          <p:cNvPr id="9" name="Text Box 7"/>
          <p:cNvSpPr txBox="1">
            <a:spLocks noChangeArrowheads="1"/>
          </p:cNvSpPr>
          <p:nvPr/>
        </p:nvSpPr>
        <p:spPr bwMode="auto">
          <a:xfrm>
            <a:off x="2844800" y="4868962"/>
            <a:ext cx="28479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ja-JP" altLang="en-US" sz="1600" dirty="0" smtClean="0">
                <a:solidFill>
                  <a:srgbClr val="FFFFFF"/>
                </a:solidFill>
              </a:rPr>
              <a:t>Preparation for full prototype test in TAMA. The </a:t>
            </a:r>
            <a:r>
              <a:rPr kumimoji="0" lang="ja-JP" altLang="en-US" sz="1600" dirty="0" smtClean="0">
                <a:solidFill>
                  <a:srgbClr val="FFFFFF"/>
                </a:solidFill>
                <a:latin typeface="Symbol" panose="05050102010706020507" pitchFamily="18" charset="2"/>
              </a:rPr>
              <a:t>f</a:t>
            </a:r>
            <a:r>
              <a:rPr kumimoji="0" lang="ja-JP" altLang="en-US" sz="1600" dirty="0" smtClean="0">
                <a:solidFill>
                  <a:srgbClr val="FFFFFF"/>
                </a:solidFill>
              </a:rPr>
              <a:t>1500 chamber is connected to the TAMA chamber with an outer frame in the west-end room.</a:t>
            </a:r>
          </a:p>
        </p:txBody>
      </p:sp>
      <p:sp>
        <p:nvSpPr>
          <p:cNvPr id="10" name="Text Box 8"/>
          <p:cNvSpPr txBox="1">
            <a:spLocks noChangeArrowheads="1"/>
          </p:cNvSpPr>
          <p:nvPr/>
        </p:nvSpPr>
        <p:spPr bwMode="auto">
          <a:xfrm>
            <a:off x="180975" y="4221262"/>
            <a:ext cx="25447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ja-JP" altLang="en-US" sz="1600" dirty="0" smtClean="0">
                <a:solidFill>
                  <a:srgbClr val="FFFFFF"/>
                </a:solidFill>
              </a:rPr>
              <a:t>Assembly and test of the payload prototype. The test mass and the recoil mass were suspended by tungsten wires. Optical sensor and electro manetic actuators (OSEMs) are used to control the test mass.</a:t>
            </a:r>
          </a:p>
        </p:txBody>
      </p:sp>
      <p:sp>
        <p:nvSpPr>
          <p:cNvPr id="12" name="テキスト ボックス 11"/>
          <p:cNvSpPr txBox="1"/>
          <p:nvPr/>
        </p:nvSpPr>
        <p:spPr>
          <a:xfrm>
            <a:off x="7152325" y="744959"/>
            <a:ext cx="1911614"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Takahashi, Ishizaki</a:t>
            </a:r>
            <a:endParaRPr kumimoji="1" lang="ja-JP" altLang="en-US" sz="1400" dirty="0" smtClean="0">
              <a:solidFill>
                <a:srgbClr val="6699FF"/>
              </a:solidFill>
            </a:endParaRPr>
          </a:p>
        </p:txBody>
      </p:sp>
    </p:spTree>
    <p:extLst>
      <p:ext uri="{BB962C8B-B14F-4D97-AF65-F5344CB8AC3E}">
        <p14:creationId xmlns:p14="http://schemas.microsoft.com/office/powerpoint/2010/main" val="405614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Scope of AOS</a:t>
            </a:r>
            <a:endParaRPr kumimoji="1" lang="ja-JP" altLang="en-US" dirty="0"/>
          </a:p>
        </p:txBody>
      </p:sp>
      <p:sp>
        <p:nvSpPr>
          <p:cNvPr id="3" name="フッター プレースホルダー 2"/>
          <p:cNvSpPr>
            <a:spLocks noGrp="1"/>
          </p:cNvSpPr>
          <p:nvPr>
            <p:ph type="ftr" sz="quarter" idx="10"/>
          </p:nvPr>
        </p:nvSpPr>
        <p:spPr/>
        <p:txBody>
          <a:bodyPr/>
          <a:lstStyle/>
          <a:p>
            <a:pPr algn="ctr">
              <a:defRPr/>
            </a:pPr>
            <a:r>
              <a:rPr lang="nl-NL" altLang="ja-JP" smtClean="0"/>
              <a:t>Project Week (November 27, 2013, NAOJ)</a:t>
            </a:r>
            <a:endParaRPr lang="en-US" altLang="ja-JP" dirty="0"/>
          </a:p>
        </p:txBody>
      </p:sp>
      <p:sp>
        <p:nvSpPr>
          <p:cNvPr id="6" name="正方形/長方形 5"/>
          <p:cNvSpPr/>
          <p:nvPr/>
        </p:nvSpPr>
        <p:spPr>
          <a:xfrm>
            <a:off x="357723" y="872133"/>
            <a:ext cx="4376855" cy="1692771"/>
          </a:xfrm>
          <a:prstGeom prst="rect">
            <a:avLst/>
          </a:prstGeom>
        </p:spPr>
        <p:txBody>
          <a:bodyPr wrap="square">
            <a:spAutoFit/>
          </a:bodyPr>
          <a:lstStyle/>
          <a:p>
            <a:pPr algn="l" eaLnBrk="0" hangingPunct="0">
              <a:buFontTx/>
              <a:buNone/>
            </a:pPr>
            <a:r>
              <a:rPr lang="ja-JP" altLang="en-US" dirty="0" smtClean="0">
                <a:solidFill>
                  <a:srgbClr val="99CCFF"/>
                </a:solidFill>
              </a:rPr>
              <a:t>・</a:t>
            </a:r>
            <a:r>
              <a:rPr lang="en-US" altLang="ja-JP" dirty="0" smtClean="0">
                <a:solidFill>
                  <a:srgbClr val="99CCFF"/>
                </a:solidFill>
              </a:rPr>
              <a:t>AOS</a:t>
            </a:r>
            <a:endParaRPr lang="en-US" altLang="ja-JP" dirty="0">
              <a:solidFill>
                <a:srgbClr val="99CCFF"/>
              </a:solidFill>
            </a:endParaRPr>
          </a:p>
          <a:p>
            <a:pPr algn="l" eaLnBrk="0" hangingPunct="0">
              <a:buFontTx/>
              <a:buNone/>
            </a:pPr>
            <a:r>
              <a:rPr lang="en-US" altLang="ja-JP" sz="2000" dirty="0" smtClean="0">
                <a:solidFill>
                  <a:srgbClr val="FFFFFF"/>
                </a:solidFill>
              </a:rPr>
              <a:t>  - Stray </a:t>
            </a:r>
            <a:r>
              <a:rPr lang="en-US" altLang="ja-JP" sz="2000" dirty="0">
                <a:solidFill>
                  <a:srgbClr val="FFFFFF"/>
                </a:solidFill>
              </a:rPr>
              <a:t>Light Control (SLC)</a:t>
            </a:r>
          </a:p>
          <a:p>
            <a:pPr algn="l" eaLnBrk="0" hangingPunct="0">
              <a:buFontTx/>
              <a:buNone/>
            </a:pPr>
            <a:r>
              <a:rPr lang="en-US" altLang="ja-JP" sz="2000" dirty="0">
                <a:solidFill>
                  <a:srgbClr val="FFFFFF"/>
                </a:solidFill>
              </a:rPr>
              <a:t> </a:t>
            </a:r>
            <a:r>
              <a:rPr lang="en-US" altLang="ja-JP" sz="2000" dirty="0" smtClean="0">
                <a:solidFill>
                  <a:srgbClr val="FFFFFF"/>
                </a:solidFill>
              </a:rPr>
              <a:t> - Beam </a:t>
            </a:r>
            <a:r>
              <a:rPr lang="en-US" altLang="ja-JP" sz="2000" dirty="0">
                <a:solidFill>
                  <a:srgbClr val="FFFFFF"/>
                </a:solidFill>
              </a:rPr>
              <a:t>Reducing Telescopes (BRT)</a:t>
            </a:r>
          </a:p>
          <a:p>
            <a:pPr algn="l" eaLnBrk="0" hangingPunct="0">
              <a:buFontTx/>
              <a:buNone/>
            </a:pPr>
            <a:r>
              <a:rPr lang="en-US" altLang="ja-JP" sz="2000" dirty="0">
                <a:solidFill>
                  <a:srgbClr val="FFFFFF"/>
                </a:solidFill>
              </a:rPr>
              <a:t> </a:t>
            </a:r>
            <a:r>
              <a:rPr lang="en-US" altLang="ja-JP" sz="2000" dirty="0" smtClean="0">
                <a:solidFill>
                  <a:srgbClr val="FFFFFF"/>
                </a:solidFill>
              </a:rPr>
              <a:t> - Optical </a:t>
            </a:r>
            <a:r>
              <a:rPr lang="en-US" altLang="ja-JP" sz="2000" dirty="0">
                <a:solidFill>
                  <a:srgbClr val="FFFFFF"/>
                </a:solidFill>
              </a:rPr>
              <a:t>Levers (OpLevs)</a:t>
            </a:r>
          </a:p>
          <a:p>
            <a:pPr algn="l" eaLnBrk="0" hangingPunct="0">
              <a:buFontTx/>
              <a:buNone/>
            </a:pPr>
            <a:r>
              <a:rPr lang="en-US" altLang="ja-JP" sz="2000" dirty="0">
                <a:solidFill>
                  <a:srgbClr val="FFFFFF"/>
                </a:solidFill>
              </a:rPr>
              <a:t> </a:t>
            </a:r>
            <a:r>
              <a:rPr lang="en-US" altLang="ja-JP" sz="2000" dirty="0" smtClean="0">
                <a:solidFill>
                  <a:srgbClr val="FFFFFF"/>
                </a:solidFill>
              </a:rPr>
              <a:t> - Viewports</a:t>
            </a:r>
            <a:endParaRPr lang="en-US" altLang="ja-JP" sz="2000" dirty="0">
              <a:solidFill>
                <a:srgbClr val="FFFFFF"/>
              </a:solidFill>
            </a:endParaRPr>
          </a:p>
        </p:txBody>
      </p:sp>
      <p:grpSp>
        <p:nvGrpSpPr>
          <p:cNvPr id="14" name="グループ化 13"/>
          <p:cNvGrpSpPr>
            <a:grpSpLocks noChangeAspect="1"/>
          </p:cNvGrpSpPr>
          <p:nvPr/>
        </p:nvGrpSpPr>
        <p:grpSpPr>
          <a:xfrm>
            <a:off x="492821" y="2673176"/>
            <a:ext cx="2927052" cy="1702085"/>
            <a:chOff x="251520" y="2354524"/>
            <a:chExt cx="3347056" cy="1946318"/>
          </a:xfrm>
        </p:grpSpPr>
        <p:pic>
          <p:nvPicPr>
            <p:cNvPr id="2" name="図 1"/>
            <p:cNvPicPr>
              <a:picLocks noChangeAspect="1"/>
            </p:cNvPicPr>
            <p:nvPr/>
          </p:nvPicPr>
          <p:blipFill>
            <a:blip r:embed="rId2"/>
            <a:stretch>
              <a:fillRect/>
            </a:stretch>
          </p:blipFill>
          <p:spPr>
            <a:xfrm>
              <a:off x="251520" y="2354524"/>
              <a:ext cx="3288031" cy="1922204"/>
            </a:xfrm>
            <a:prstGeom prst="rect">
              <a:avLst/>
            </a:prstGeom>
          </p:spPr>
        </p:pic>
        <p:sp>
          <p:nvSpPr>
            <p:cNvPr id="7" name="正方形/長方形 6"/>
            <p:cNvSpPr/>
            <p:nvPr/>
          </p:nvSpPr>
          <p:spPr>
            <a:xfrm>
              <a:off x="313154" y="3772932"/>
              <a:ext cx="3285422" cy="527910"/>
            </a:xfrm>
            <a:prstGeom prst="rect">
              <a:avLst/>
            </a:prstGeom>
          </p:spPr>
          <p:txBody>
            <a:bodyPr wrap="square">
              <a:spAutoFit/>
            </a:bodyPr>
            <a:lstStyle/>
            <a:p>
              <a:pPr algn="l" eaLnBrk="0" hangingPunct="0">
                <a:buFontTx/>
                <a:buNone/>
              </a:pPr>
              <a:r>
                <a:rPr lang="en-US" altLang="ja-JP" sz="1200" dirty="0" smtClean="0">
                  <a:solidFill>
                    <a:srgbClr val="000000"/>
                  </a:solidFill>
                  <a:latin typeface="Tahoma"/>
                </a:rPr>
                <a:t>KOACH Clean Booth System (Class 1)</a:t>
              </a:r>
              <a:endParaRPr lang="en-US" altLang="ja-JP" sz="1200" dirty="0">
                <a:solidFill>
                  <a:srgbClr val="000000"/>
                </a:solidFill>
                <a:latin typeface="Tahoma"/>
              </a:endParaRPr>
            </a:p>
            <a:p>
              <a:pPr algn="l" eaLnBrk="0" hangingPunct="0">
                <a:buFontTx/>
                <a:buNone/>
              </a:pPr>
              <a:r>
                <a:rPr lang="en-US" altLang="ja-JP" sz="1200" dirty="0" smtClean="0">
                  <a:solidFill>
                    <a:srgbClr val="000000"/>
                  </a:solidFill>
                  <a:latin typeface="Tahoma"/>
                </a:rPr>
                <a:t>  Actual </a:t>
              </a:r>
              <a:r>
                <a:rPr lang="en-US" altLang="ja-JP" sz="1200" dirty="0">
                  <a:solidFill>
                    <a:srgbClr val="000000"/>
                  </a:solidFill>
                  <a:latin typeface="Tahoma"/>
                </a:rPr>
                <a:t>size </a:t>
              </a:r>
              <a:r>
                <a:rPr lang="en-US" altLang="ja-JP" sz="1200" dirty="0" smtClean="0">
                  <a:solidFill>
                    <a:srgbClr val="000000"/>
                  </a:solidFill>
                  <a:latin typeface="Tahoma"/>
                </a:rPr>
                <a:t>: </a:t>
              </a:r>
              <a:r>
                <a:rPr lang="en-US" altLang="ja-JP" sz="1200" dirty="0">
                  <a:solidFill>
                    <a:srgbClr val="000000"/>
                  </a:solidFill>
                  <a:latin typeface="Tahoma"/>
                </a:rPr>
                <a:t>W3200 x D4500 x H2600</a:t>
              </a:r>
              <a:endParaRPr lang="ja-JP" altLang="en-US" sz="1200" dirty="0">
                <a:solidFill>
                  <a:srgbClr val="000000"/>
                </a:solidFill>
                <a:latin typeface="Tahoma"/>
              </a:endParaRPr>
            </a:p>
          </p:txBody>
        </p:sp>
      </p:grpSp>
      <p:pic>
        <p:nvPicPr>
          <p:cNvPr id="8" name="図 7"/>
          <p:cNvPicPr>
            <a:picLocks noChangeAspect="1"/>
          </p:cNvPicPr>
          <p:nvPr/>
        </p:nvPicPr>
        <p:blipFill>
          <a:blip r:embed="rId3"/>
          <a:stretch>
            <a:fillRect/>
          </a:stretch>
        </p:blipFill>
        <p:spPr>
          <a:xfrm>
            <a:off x="2862308" y="4417980"/>
            <a:ext cx="3149852" cy="2035355"/>
          </a:xfrm>
          <a:prstGeom prst="rect">
            <a:avLst/>
          </a:prstGeom>
        </p:spPr>
      </p:pic>
      <p:pic>
        <p:nvPicPr>
          <p:cNvPr id="10" name="図 9"/>
          <p:cNvPicPr>
            <a:picLocks noChangeAspect="1"/>
          </p:cNvPicPr>
          <p:nvPr/>
        </p:nvPicPr>
        <p:blipFill>
          <a:blip r:embed="rId4"/>
          <a:stretch>
            <a:fillRect/>
          </a:stretch>
        </p:blipFill>
        <p:spPr>
          <a:xfrm>
            <a:off x="467544" y="4416988"/>
            <a:ext cx="2107799" cy="2036348"/>
          </a:xfrm>
          <a:prstGeom prst="rect">
            <a:avLst/>
          </a:prstGeom>
        </p:spPr>
      </p:pic>
      <p:pic>
        <p:nvPicPr>
          <p:cNvPr id="11" name="図 10"/>
          <p:cNvPicPr>
            <a:picLocks noChangeAspect="1"/>
          </p:cNvPicPr>
          <p:nvPr/>
        </p:nvPicPr>
        <p:blipFill>
          <a:blip r:embed="rId5"/>
          <a:stretch>
            <a:fillRect/>
          </a:stretch>
        </p:blipFill>
        <p:spPr>
          <a:xfrm>
            <a:off x="3725390" y="2627299"/>
            <a:ext cx="2070746" cy="1748109"/>
          </a:xfrm>
          <a:prstGeom prst="rect">
            <a:avLst/>
          </a:prstGeom>
        </p:spPr>
      </p:pic>
      <p:pic>
        <p:nvPicPr>
          <p:cNvPr id="12" name="図 11"/>
          <p:cNvPicPr>
            <a:picLocks noChangeAspect="1"/>
          </p:cNvPicPr>
          <p:nvPr/>
        </p:nvPicPr>
        <p:blipFill>
          <a:blip r:embed="rId6"/>
          <a:stretch>
            <a:fillRect/>
          </a:stretch>
        </p:blipFill>
        <p:spPr>
          <a:xfrm>
            <a:off x="6406213" y="5146196"/>
            <a:ext cx="2164687" cy="1228416"/>
          </a:xfrm>
          <a:prstGeom prst="rect">
            <a:avLst/>
          </a:prstGeom>
        </p:spPr>
      </p:pic>
      <p:pic>
        <p:nvPicPr>
          <p:cNvPr id="13" name="図 12"/>
          <p:cNvPicPr>
            <a:picLocks noChangeAspect="1"/>
          </p:cNvPicPr>
          <p:nvPr/>
        </p:nvPicPr>
        <p:blipFill>
          <a:blip r:embed="rId7"/>
          <a:stretch>
            <a:fillRect/>
          </a:stretch>
        </p:blipFill>
        <p:spPr>
          <a:xfrm>
            <a:off x="6372200" y="4166055"/>
            <a:ext cx="2198700" cy="919129"/>
          </a:xfrm>
          <a:prstGeom prst="rect">
            <a:avLst/>
          </a:prstGeom>
        </p:spPr>
      </p:pic>
      <p:pic>
        <p:nvPicPr>
          <p:cNvPr id="9" name="図 8"/>
          <p:cNvPicPr>
            <a:picLocks noChangeAspect="1"/>
          </p:cNvPicPr>
          <p:nvPr/>
        </p:nvPicPr>
        <p:blipFill>
          <a:blip r:embed="rId8"/>
          <a:stretch>
            <a:fillRect/>
          </a:stretch>
        </p:blipFill>
        <p:spPr>
          <a:xfrm>
            <a:off x="5004048" y="4461672"/>
            <a:ext cx="950072" cy="695015"/>
          </a:xfrm>
          <a:prstGeom prst="rect">
            <a:avLst/>
          </a:prstGeom>
        </p:spPr>
      </p:pic>
      <p:pic>
        <p:nvPicPr>
          <p:cNvPr id="15" name="図 14"/>
          <p:cNvPicPr>
            <a:picLocks noChangeAspect="1"/>
          </p:cNvPicPr>
          <p:nvPr/>
        </p:nvPicPr>
        <p:blipFill>
          <a:blip r:embed="rId9"/>
          <a:stretch>
            <a:fillRect/>
          </a:stretch>
        </p:blipFill>
        <p:spPr>
          <a:xfrm>
            <a:off x="6084168" y="2666970"/>
            <a:ext cx="2661611" cy="1440908"/>
          </a:xfrm>
          <a:prstGeom prst="rect">
            <a:avLst/>
          </a:prstGeom>
        </p:spPr>
      </p:pic>
      <p:sp>
        <p:nvSpPr>
          <p:cNvPr id="16" name="正方形/長方形 15"/>
          <p:cNvSpPr/>
          <p:nvPr/>
        </p:nvSpPr>
        <p:spPr>
          <a:xfrm>
            <a:off x="539552" y="4500029"/>
            <a:ext cx="1296144" cy="276999"/>
          </a:xfrm>
          <a:prstGeom prst="rect">
            <a:avLst/>
          </a:prstGeom>
          <a:solidFill>
            <a:srgbClr val="000000">
              <a:alpha val="50000"/>
            </a:srgbClr>
          </a:solidFill>
        </p:spPr>
        <p:txBody>
          <a:bodyPr wrap="square">
            <a:spAutoFit/>
          </a:bodyPr>
          <a:lstStyle/>
          <a:p>
            <a:pPr algn="l" eaLnBrk="0" hangingPunct="0">
              <a:buFontTx/>
              <a:buNone/>
            </a:pPr>
            <a:r>
              <a:rPr lang="en-US" altLang="ja-JP" sz="1200" dirty="0" smtClean="0">
                <a:solidFill>
                  <a:srgbClr val="FFFF00"/>
                </a:solidFill>
                <a:effectLst>
                  <a:outerShdw blurRad="38100" dist="38100" dir="2700000" algn="tl">
                    <a:srgbClr val="000000">
                      <a:alpha val="43137"/>
                    </a:srgbClr>
                  </a:outerShdw>
                </a:effectLst>
                <a:latin typeface="Tahoma"/>
              </a:rPr>
              <a:t>Baffle Prototype</a:t>
            </a:r>
            <a:endParaRPr lang="ja-JP" altLang="en-US" sz="1200" dirty="0">
              <a:solidFill>
                <a:srgbClr val="FFFF00"/>
              </a:solidFill>
              <a:effectLst>
                <a:outerShdw blurRad="38100" dist="38100" dir="2700000" algn="tl">
                  <a:srgbClr val="000000">
                    <a:alpha val="43137"/>
                  </a:srgbClr>
                </a:outerShdw>
              </a:effectLst>
              <a:latin typeface="Tahoma"/>
            </a:endParaRPr>
          </a:p>
        </p:txBody>
      </p:sp>
      <p:sp>
        <p:nvSpPr>
          <p:cNvPr id="17" name="正方形/長方形 16"/>
          <p:cNvSpPr/>
          <p:nvPr/>
        </p:nvSpPr>
        <p:spPr>
          <a:xfrm>
            <a:off x="2915816" y="6145180"/>
            <a:ext cx="1656184" cy="276999"/>
          </a:xfrm>
          <a:prstGeom prst="rect">
            <a:avLst/>
          </a:prstGeom>
          <a:solidFill>
            <a:srgbClr val="000000">
              <a:alpha val="50000"/>
            </a:srgbClr>
          </a:solidFill>
        </p:spPr>
        <p:txBody>
          <a:bodyPr wrap="square">
            <a:spAutoFit/>
          </a:bodyPr>
          <a:lstStyle/>
          <a:p>
            <a:pPr algn="l" eaLnBrk="0" hangingPunct="0">
              <a:buFontTx/>
              <a:buNone/>
            </a:pPr>
            <a:r>
              <a:rPr lang="en-US" altLang="ja-JP" sz="1200" dirty="0" smtClean="0">
                <a:solidFill>
                  <a:srgbClr val="FFFF00"/>
                </a:solidFill>
                <a:effectLst>
                  <a:outerShdw blurRad="38100" dist="38100" dir="2700000" algn="tl">
                    <a:srgbClr val="000000">
                      <a:alpha val="43137"/>
                    </a:srgbClr>
                  </a:outerShdw>
                </a:effectLst>
                <a:latin typeface="Tahoma"/>
              </a:rPr>
              <a:t>Surface Measurement</a:t>
            </a:r>
            <a:endParaRPr lang="ja-JP" altLang="en-US" sz="1200" dirty="0">
              <a:solidFill>
                <a:srgbClr val="FFFF00"/>
              </a:solidFill>
              <a:effectLst>
                <a:outerShdw blurRad="38100" dist="38100" dir="2700000" algn="tl">
                  <a:srgbClr val="000000">
                    <a:alpha val="43137"/>
                  </a:srgbClr>
                </a:outerShdw>
              </a:effectLst>
              <a:latin typeface="Tahoma"/>
            </a:endParaRPr>
          </a:p>
        </p:txBody>
      </p:sp>
      <p:sp>
        <p:nvSpPr>
          <p:cNvPr id="18" name="正方形/長方形 17"/>
          <p:cNvSpPr/>
          <p:nvPr/>
        </p:nvSpPr>
        <p:spPr>
          <a:xfrm>
            <a:off x="3995936" y="2647945"/>
            <a:ext cx="1800200" cy="276999"/>
          </a:xfrm>
          <a:prstGeom prst="rect">
            <a:avLst/>
          </a:prstGeom>
          <a:solidFill>
            <a:srgbClr val="000000">
              <a:alpha val="50000"/>
            </a:srgbClr>
          </a:solidFill>
        </p:spPr>
        <p:txBody>
          <a:bodyPr wrap="square">
            <a:spAutoFit/>
          </a:bodyPr>
          <a:lstStyle/>
          <a:p>
            <a:pPr algn="l" eaLnBrk="0" hangingPunct="0">
              <a:buFontTx/>
              <a:buNone/>
            </a:pPr>
            <a:r>
              <a:rPr lang="en-US" altLang="ja-JP" sz="1200" dirty="0" smtClean="0">
                <a:solidFill>
                  <a:srgbClr val="FFFF00"/>
                </a:solidFill>
                <a:effectLst>
                  <a:outerShdw blurRad="38100" dist="38100" dir="2700000" algn="tl">
                    <a:srgbClr val="000000">
                      <a:alpha val="43137"/>
                    </a:srgbClr>
                  </a:outerShdw>
                </a:effectLst>
                <a:latin typeface="Tahoma"/>
              </a:rPr>
              <a:t>Viewport Measurement</a:t>
            </a:r>
            <a:endParaRPr lang="ja-JP" altLang="en-US" sz="1200" dirty="0">
              <a:solidFill>
                <a:srgbClr val="FFFF00"/>
              </a:solidFill>
              <a:effectLst>
                <a:outerShdw blurRad="38100" dist="38100" dir="2700000" algn="tl">
                  <a:srgbClr val="000000">
                    <a:alpha val="43137"/>
                  </a:srgbClr>
                </a:outerShdw>
              </a:effectLst>
              <a:latin typeface="Tahoma"/>
            </a:endParaRPr>
          </a:p>
        </p:txBody>
      </p:sp>
      <p:sp>
        <p:nvSpPr>
          <p:cNvPr id="19" name="正方形/長方形 18"/>
          <p:cNvSpPr/>
          <p:nvPr/>
        </p:nvSpPr>
        <p:spPr>
          <a:xfrm>
            <a:off x="7596336" y="2708920"/>
            <a:ext cx="1080120" cy="288032"/>
          </a:xfrm>
          <a:prstGeom prst="rect">
            <a:avLst/>
          </a:prstGeom>
          <a:solidFill>
            <a:srgbClr val="000000">
              <a:alpha val="50000"/>
            </a:srgbClr>
          </a:solidFill>
        </p:spPr>
        <p:txBody>
          <a:bodyPr wrap="square">
            <a:spAutoFit/>
          </a:bodyPr>
          <a:lstStyle/>
          <a:p>
            <a:pPr algn="l" eaLnBrk="0" hangingPunct="0">
              <a:buFontTx/>
              <a:buNone/>
            </a:pPr>
            <a:r>
              <a:rPr lang="en-US" altLang="ja-JP" sz="1200" dirty="0" smtClean="0">
                <a:solidFill>
                  <a:srgbClr val="FFFF00"/>
                </a:solidFill>
                <a:effectLst>
                  <a:outerShdw blurRad="38100" dist="38100" dir="2700000" algn="tl">
                    <a:srgbClr val="000000">
                      <a:alpha val="43137"/>
                    </a:srgbClr>
                  </a:outerShdw>
                </a:effectLst>
                <a:latin typeface="Tahoma"/>
              </a:rPr>
              <a:t>Baffle Design</a:t>
            </a:r>
            <a:endParaRPr lang="ja-JP" altLang="en-US" sz="1200" dirty="0">
              <a:solidFill>
                <a:srgbClr val="FFFF00"/>
              </a:solidFill>
              <a:effectLst>
                <a:outerShdw blurRad="38100" dist="38100" dir="2700000" algn="tl">
                  <a:srgbClr val="000000">
                    <a:alpha val="43137"/>
                  </a:srgbClr>
                </a:outerShdw>
              </a:effectLst>
              <a:latin typeface="Tahoma"/>
            </a:endParaRPr>
          </a:p>
        </p:txBody>
      </p:sp>
      <p:sp>
        <p:nvSpPr>
          <p:cNvPr id="20" name="正方形/長方形 19"/>
          <p:cNvSpPr/>
          <p:nvPr/>
        </p:nvSpPr>
        <p:spPr>
          <a:xfrm>
            <a:off x="6410660" y="4221088"/>
            <a:ext cx="1080120" cy="288032"/>
          </a:xfrm>
          <a:prstGeom prst="rect">
            <a:avLst/>
          </a:prstGeom>
          <a:solidFill>
            <a:srgbClr val="000000">
              <a:alpha val="50000"/>
            </a:srgbClr>
          </a:solidFill>
        </p:spPr>
        <p:txBody>
          <a:bodyPr wrap="square">
            <a:spAutoFit/>
          </a:bodyPr>
          <a:lstStyle/>
          <a:p>
            <a:pPr algn="l" eaLnBrk="0" hangingPunct="0">
              <a:buFontTx/>
              <a:buNone/>
            </a:pPr>
            <a:r>
              <a:rPr lang="en-US" altLang="ja-JP" sz="1200" dirty="0" smtClean="0">
                <a:solidFill>
                  <a:srgbClr val="FFFF00"/>
                </a:solidFill>
                <a:effectLst>
                  <a:outerShdw blurRad="38100" dist="38100" dir="2700000" algn="tl">
                    <a:srgbClr val="000000">
                      <a:alpha val="43137"/>
                    </a:srgbClr>
                  </a:outerShdw>
                </a:effectLst>
                <a:latin typeface="Tahoma"/>
              </a:rPr>
              <a:t>BRT Design</a:t>
            </a:r>
            <a:endParaRPr lang="ja-JP" altLang="en-US" sz="1200" dirty="0">
              <a:solidFill>
                <a:srgbClr val="FFFF00"/>
              </a:solidFill>
              <a:effectLst>
                <a:outerShdw blurRad="38100" dist="38100" dir="2700000" algn="tl">
                  <a:srgbClr val="000000">
                    <a:alpha val="43137"/>
                  </a:srgbClr>
                </a:outerShdw>
              </a:effectLst>
              <a:latin typeface="Tahoma"/>
            </a:endParaRPr>
          </a:p>
        </p:txBody>
      </p:sp>
      <p:sp>
        <p:nvSpPr>
          <p:cNvPr id="21" name="正方形/長方形 20"/>
          <p:cNvSpPr/>
          <p:nvPr/>
        </p:nvSpPr>
        <p:spPr>
          <a:xfrm>
            <a:off x="6410660" y="6073172"/>
            <a:ext cx="1224136" cy="276999"/>
          </a:xfrm>
          <a:prstGeom prst="rect">
            <a:avLst/>
          </a:prstGeom>
          <a:solidFill>
            <a:srgbClr val="000000">
              <a:alpha val="50000"/>
            </a:srgbClr>
          </a:solidFill>
        </p:spPr>
        <p:txBody>
          <a:bodyPr wrap="square">
            <a:spAutoFit/>
          </a:bodyPr>
          <a:lstStyle/>
          <a:p>
            <a:pPr algn="l" eaLnBrk="0" hangingPunct="0">
              <a:buFontTx/>
              <a:buNone/>
            </a:pPr>
            <a:r>
              <a:rPr lang="en-US" altLang="ja-JP" sz="1200" dirty="0" smtClean="0">
                <a:solidFill>
                  <a:srgbClr val="FFFF00"/>
                </a:solidFill>
                <a:effectLst>
                  <a:outerShdw blurRad="38100" dist="38100" dir="2700000" algn="tl">
                    <a:srgbClr val="000000">
                      <a:alpha val="43137"/>
                    </a:srgbClr>
                  </a:outerShdw>
                </a:effectLst>
                <a:latin typeface="Tahoma"/>
              </a:rPr>
              <a:t>Opt. Lev. Test</a:t>
            </a:r>
            <a:endParaRPr lang="ja-JP" altLang="en-US" sz="1200" dirty="0">
              <a:solidFill>
                <a:srgbClr val="FFFF00"/>
              </a:solidFill>
              <a:effectLst>
                <a:outerShdw blurRad="38100" dist="38100" dir="2700000" algn="tl">
                  <a:srgbClr val="000000">
                    <a:alpha val="43137"/>
                  </a:srgbClr>
                </a:outerShdw>
              </a:effectLst>
              <a:latin typeface="Tahoma"/>
            </a:endParaRPr>
          </a:p>
        </p:txBody>
      </p:sp>
      <p:sp>
        <p:nvSpPr>
          <p:cNvPr id="22" name="正方形/長方形 21"/>
          <p:cNvSpPr/>
          <p:nvPr/>
        </p:nvSpPr>
        <p:spPr>
          <a:xfrm>
            <a:off x="4757097" y="1152289"/>
            <a:ext cx="4135383" cy="1323439"/>
          </a:xfrm>
          <a:prstGeom prst="rect">
            <a:avLst/>
          </a:prstGeom>
        </p:spPr>
        <p:txBody>
          <a:bodyPr wrap="square">
            <a:spAutoFit/>
          </a:bodyPr>
          <a:lstStyle/>
          <a:p>
            <a:pPr algn="l" eaLnBrk="0" hangingPunct="0">
              <a:buFontTx/>
              <a:buNone/>
            </a:pPr>
            <a:r>
              <a:rPr lang="en-US" altLang="ja-JP" sz="2000" dirty="0" smtClean="0">
                <a:solidFill>
                  <a:srgbClr val="FFFFFF"/>
                </a:solidFill>
              </a:rPr>
              <a:t>- Monitors </a:t>
            </a:r>
            <a:r>
              <a:rPr lang="en-US" altLang="ja-JP" sz="2000" dirty="0">
                <a:solidFill>
                  <a:srgbClr val="FFFFFF"/>
                </a:solidFill>
              </a:rPr>
              <a:t>and Illumination</a:t>
            </a:r>
          </a:p>
          <a:p>
            <a:pPr algn="l" eaLnBrk="0" hangingPunct="0">
              <a:buFontTx/>
              <a:buNone/>
            </a:pPr>
            <a:r>
              <a:rPr lang="en-US" altLang="ja-JP" sz="2000" dirty="0" smtClean="0">
                <a:solidFill>
                  <a:srgbClr val="FFFFFF"/>
                </a:solidFill>
              </a:rPr>
              <a:t>- Automatic </a:t>
            </a:r>
            <a:r>
              <a:rPr lang="en-US" altLang="ja-JP" sz="2000" dirty="0">
                <a:solidFill>
                  <a:srgbClr val="FFFFFF"/>
                </a:solidFill>
              </a:rPr>
              <a:t>Targets</a:t>
            </a:r>
          </a:p>
          <a:p>
            <a:pPr algn="l" eaLnBrk="0" hangingPunct="0">
              <a:buFontTx/>
              <a:buNone/>
            </a:pPr>
            <a:r>
              <a:rPr lang="en-US" altLang="ja-JP" sz="2000" dirty="0" smtClean="0">
                <a:solidFill>
                  <a:srgbClr val="FFFFFF"/>
                </a:solidFill>
              </a:rPr>
              <a:t>-  Other </a:t>
            </a:r>
            <a:r>
              <a:rPr lang="en-US" altLang="ja-JP" sz="2000" dirty="0">
                <a:solidFill>
                  <a:srgbClr val="FFFFFF"/>
                </a:solidFill>
              </a:rPr>
              <a:t>tools </a:t>
            </a:r>
            <a:r>
              <a:rPr lang="en-US" altLang="ja-JP" sz="2000" dirty="0" smtClean="0">
                <a:solidFill>
                  <a:srgbClr val="FFFFFF"/>
                </a:solidFill>
              </a:rPr>
              <a:t>for commissioning</a:t>
            </a:r>
          </a:p>
          <a:p>
            <a:pPr algn="l" eaLnBrk="0" hangingPunct="0">
              <a:buFontTx/>
              <a:buNone/>
            </a:pPr>
            <a:r>
              <a:rPr lang="en-US" altLang="ja-JP" sz="2000" dirty="0" smtClean="0">
                <a:solidFill>
                  <a:srgbClr val="FFFFFF"/>
                </a:solidFill>
              </a:rPr>
              <a:t>   </a:t>
            </a:r>
            <a:r>
              <a:rPr lang="en-US" altLang="ja-JP" sz="2000" dirty="0">
                <a:solidFill>
                  <a:srgbClr val="FFFFFF"/>
                </a:solidFill>
              </a:rPr>
              <a:t>(e.g. Beam </a:t>
            </a:r>
            <a:r>
              <a:rPr lang="en-US" altLang="ja-JP" sz="2000" dirty="0" smtClean="0">
                <a:solidFill>
                  <a:srgbClr val="FFFFFF"/>
                </a:solidFill>
              </a:rPr>
              <a:t>Profiler, …)</a:t>
            </a:r>
            <a:endParaRPr lang="en-US" altLang="ja-JP" sz="2000" dirty="0">
              <a:solidFill>
                <a:srgbClr val="FFFFFF"/>
              </a:solidFill>
            </a:endParaRPr>
          </a:p>
        </p:txBody>
      </p:sp>
      <p:sp>
        <p:nvSpPr>
          <p:cNvPr id="23" name="テキスト ボックス 22"/>
          <p:cNvSpPr txBox="1"/>
          <p:nvPr/>
        </p:nvSpPr>
        <p:spPr>
          <a:xfrm>
            <a:off x="8136396" y="764704"/>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2769097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KAGRA Stray-light Control</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pic>
        <p:nvPicPr>
          <p:cNvPr id="5" name="図 4"/>
          <p:cNvPicPr>
            <a:picLocks noChangeAspect="1"/>
          </p:cNvPicPr>
          <p:nvPr/>
        </p:nvPicPr>
        <p:blipFill rotWithShape="1">
          <a:blip r:embed="rId2"/>
          <a:srcRect t="28971" b="5402"/>
          <a:stretch/>
        </p:blipFill>
        <p:spPr>
          <a:xfrm>
            <a:off x="2474840" y="2847356"/>
            <a:ext cx="6384646" cy="3547038"/>
          </a:xfrm>
          <a:prstGeom prst="rect">
            <a:avLst/>
          </a:prstGeom>
        </p:spPr>
      </p:pic>
      <p:sp>
        <p:nvSpPr>
          <p:cNvPr id="7" name="正方形/長方形 6"/>
          <p:cNvSpPr/>
          <p:nvPr/>
        </p:nvSpPr>
        <p:spPr>
          <a:xfrm>
            <a:off x="388556" y="764704"/>
            <a:ext cx="2991995" cy="486030"/>
          </a:xfrm>
          <a:prstGeom prst="rect">
            <a:avLst/>
          </a:prstGeom>
        </p:spPr>
        <p:txBody>
          <a:bodyPr wrap="square">
            <a:spAutoFit/>
          </a:bodyPr>
          <a:lstStyle/>
          <a:p>
            <a:pPr algn="l" eaLnBrk="0" hangingPunct="0">
              <a:lnSpc>
                <a:spcPct val="120000"/>
              </a:lnSpc>
              <a:buFontTx/>
              <a:buNone/>
            </a:pPr>
            <a:r>
              <a:rPr lang="ja-JP" altLang="en-US" dirty="0" smtClean="0">
                <a:solidFill>
                  <a:srgbClr val="FFFFFF"/>
                </a:solidFill>
              </a:rPr>
              <a:t>・</a:t>
            </a:r>
            <a:r>
              <a:rPr lang="en-US" altLang="ja-JP" dirty="0" smtClean="0">
                <a:solidFill>
                  <a:srgbClr val="FFFFFF"/>
                </a:solidFill>
              </a:rPr>
              <a:t>Five types of Baffle</a:t>
            </a:r>
          </a:p>
        </p:txBody>
      </p:sp>
      <p:sp>
        <p:nvSpPr>
          <p:cNvPr id="22" name="正方形/長方形 21"/>
          <p:cNvSpPr/>
          <p:nvPr/>
        </p:nvSpPr>
        <p:spPr>
          <a:xfrm>
            <a:off x="683568" y="1243607"/>
            <a:ext cx="3168352" cy="1938992"/>
          </a:xfrm>
          <a:prstGeom prst="rect">
            <a:avLst/>
          </a:prstGeom>
        </p:spPr>
        <p:txBody>
          <a:bodyPr wrap="square">
            <a:spAutoFit/>
          </a:bodyPr>
          <a:lstStyle/>
          <a:p>
            <a:pPr algn="l" eaLnBrk="0" hangingPunct="0">
              <a:lnSpc>
                <a:spcPct val="120000"/>
              </a:lnSpc>
              <a:buFontTx/>
              <a:buNone/>
            </a:pPr>
            <a:r>
              <a:rPr lang="en-US" altLang="ja-JP" sz="2000" dirty="0" smtClean="0">
                <a:solidFill>
                  <a:srgbClr val="FFFFFF"/>
                </a:solidFill>
              </a:rPr>
              <a:t>#1 : Arm duct baffles</a:t>
            </a:r>
          </a:p>
          <a:p>
            <a:pPr algn="l" eaLnBrk="0" hangingPunct="0">
              <a:lnSpc>
                <a:spcPct val="120000"/>
              </a:lnSpc>
              <a:buFontTx/>
              <a:buNone/>
            </a:pPr>
            <a:r>
              <a:rPr lang="en-US" altLang="ja-JP" sz="2000" dirty="0" smtClean="0">
                <a:solidFill>
                  <a:srgbClr val="FFFFFF"/>
                </a:solidFill>
              </a:rPr>
              <a:t>#2 : Cryo-duct Shield</a:t>
            </a:r>
          </a:p>
          <a:p>
            <a:pPr algn="l" eaLnBrk="0" hangingPunct="0">
              <a:lnSpc>
                <a:spcPct val="120000"/>
              </a:lnSpc>
              <a:buFontTx/>
              <a:buNone/>
            </a:pPr>
            <a:r>
              <a:rPr lang="en-US" altLang="ja-JP" sz="2000" dirty="0" smtClean="0">
                <a:solidFill>
                  <a:srgbClr val="FFFFFF"/>
                </a:solidFill>
              </a:rPr>
              <a:t>#3 : Narrow-angle Baffle</a:t>
            </a:r>
          </a:p>
          <a:p>
            <a:pPr algn="l" eaLnBrk="0" hangingPunct="0">
              <a:lnSpc>
                <a:spcPct val="120000"/>
              </a:lnSpc>
              <a:buFontTx/>
              <a:buNone/>
            </a:pPr>
            <a:r>
              <a:rPr lang="en-US" altLang="ja-JP" sz="2000" dirty="0" smtClean="0">
                <a:solidFill>
                  <a:srgbClr val="FFFFFF"/>
                </a:solidFill>
              </a:rPr>
              <a:t>#4 : Wide-angle Baffles</a:t>
            </a:r>
          </a:p>
          <a:p>
            <a:pPr algn="l" eaLnBrk="0" hangingPunct="0">
              <a:lnSpc>
                <a:spcPct val="120000"/>
              </a:lnSpc>
              <a:buFontTx/>
              <a:buNone/>
            </a:pPr>
            <a:r>
              <a:rPr lang="en-US" altLang="ja-JP" sz="2000" dirty="0" smtClean="0">
                <a:solidFill>
                  <a:srgbClr val="FFFFFF"/>
                </a:solidFill>
              </a:rPr>
              <a:t>#5 : Other</a:t>
            </a:r>
          </a:p>
        </p:txBody>
      </p:sp>
      <p:sp>
        <p:nvSpPr>
          <p:cNvPr id="23" name="正方形/長方形 22"/>
          <p:cNvSpPr/>
          <p:nvPr/>
        </p:nvSpPr>
        <p:spPr>
          <a:xfrm>
            <a:off x="3707904" y="1196752"/>
            <a:ext cx="3888432" cy="830997"/>
          </a:xfrm>
          <a:prstGeom prst="rect">
            <a:avLst/>
          </a:prstGeom>
        </p:spPr>
        <p:txBody>
          <a:bodyPr wrap="square">
            <a:spAutoFit/>
          </a:bodyPr>
          <a:lstStyle/>
          <a:p>
            <a:pPr algn="l" eaLnBrk="0" hangingPunct="0">
              <a:lnSpc>
                <a:spcPct val="120000"/>
              </a:lnSpc>
              <a:buFontTx/>
              <a:buNone/>
            </a:pPr>
            <a:r>
              <a:rPr lang="en-US" altLang="ja-JP" sz="2000" dirty="0" smtClean="0">
                <a:solidFill>
                  <a:srgbClr val="FFFFFF"/>
                </a:solidFill>
                <a:sym typeface="Wingdings" panose="05000000000000000000" pitchFamily="2" charset="2"/>
              </a:rPr>
              <a:t> In p</a:t>
            </a:r>
            <a:r>
              <a:rPr lang="en-US" altLang="ja-JP" sz="2000" dirty="0" smtClean="0">
                <a:solidFill>
                  <a:srgbClr val="FFFFFF"/>
                </a:solidFill>
              </a:rPr>
              <a:t>roduction (</a:t>
            </a:r>
            <a:r>
              <a:rPr lang="en-US" altLang="ja-JP" sz="2000" dirty="0" smtClean="0">
                <a:solidFill>
                  <a:srgbClr val="FFFFFF"/>
                </a:solidFill>
              </a:rPr>
              <a:t>VAC/AOS)</a:t>
            </a:r>
            <a:endParaRPr lang="en-US" altLang="ja-JP" sz="2000" dirty="0" smtClean="0">
              <a:solidFill>
                <a:srgbClr val="FFFFFF"/>
              </a:solidFill>
            </a:endParaRPr>
          </a:p>
          <a:p>
            <a:pPr algn="l" eaLnBrk="0" hangingPunct="0">
              <a:lnSpc>
                <a:spcPct val="120000"/>
              </a:lnSpc>
              <a:buFontTx/>
              <a:buNone/>
            </a:pPr>
            <a:r>
              <a:rPr lang="en-US" altLang="ja-JP" sz="2000" dirty="0" smtClean="0">
                <a:solidFill>
                  <a:srgbClr val="FFFFFF"/>
                </a:solidFill>
                <a:sym typeface="Wingdings" panose="05000000000000000000" pitchFamily="2" charset="2"/>
              </a:rPr>
              <a:t> In production (</a:t>
            </a:r>
            <a:r>
              <a:rPr lang="en-US" altLang="ja-JP" sz="2000" dirty="0" smtClean="0">
                <a:solidFill>
                  <a:srgbClr val="FFFFFF"/>
                </a:solidFill>
                <a:sym typeface="Wingdings" panose="05000000000000000000" pitchFamily="2" charset="2"/>
              </a:rPr>
              <a:t>CRY/AOS)</a:t>
            </a:r>
            <a:endParaRPr lang="en-US" altLang="ja-JP" sz="2000" dirty="0" smtClean="0">
              <a:solidFill>
                <a:srgbClr val="FFFFFF"/>
              </a:solidFill>
            </a:endParaRPr>
          </a:p>
        </p:txBody>
      </p:sp>
      <p:sp>
        <p:nvSpPr>
          <p:cNvPr id="24" name="正方形/長方形 23"/>
          <p:cNvSpPr/>
          <p:nvPr/>
        </p:nvSpPr>
        <p:spPr>
          <a:xfrm>
            <a:off x="3707904" y="2148159"/>
            <a:ext cx="3168352" cy="426720"/>
          </a:xfrm>
          <a:prstGeom prst="rect">
            <a:avLst/>
          </a:prstGeom>
        </p:spPr>
        <p:txBody>
          <a:bodyPr wrap="square">
            <a:spAutoFit/>
          </a:bodyPr>
          <a:lstStyle/>
          <a:p>
            <a:pPr algn="l" eaLnBrk="0" hangingPunct="0">
              <a:lnSpc>
                <a:spcPct val="120000"/>
              </a:lnSpc>
              <a:buFontTx/>
              <a:buNone/>
            </a:pPr>
            <a:r>
              <a:rPr lang="en-US" altLang="ja-JP" sz="2000" dirty="0" smtClean="0">
                <a:solidFill>
                  <a:srgbClr val="FFFFFF"/>
                </a:solidFill>
                <a:sym typeface="Wingdings" panose="05000000000000000000" pitchFamily="2" charset="2"/>
              </a:rPr>
              <a:t> </a:t>
            </a:r>
            <a:r>
              <a:rPr lang="en-US" altLang="ja-JP" sz="2000" dirty="0" smtClean="0">
                <a:solidFill>
                  <a:srgbClr val="99FF99"/>
                </a:solidFill>
                <a:sym typeface="Wingdings" panose="05000000000000000000" pitchFamily="2" charset="2"/>
              </a:rPr>
              <a:t>Prototype test</a:t>
            </a:r>
            <a:r>
              <a:rPr lang="en-US" altLang="ja-JP" sz="2000" dirty="0" smtClean="0">
                <a:solidFill>
                  <a:srgbClr val="99FF99"/>
                </a:solidFill>
              </a:rPr>
              <a:t> (AOS)</a:t>
            </a:r>
          </a:p>
        </p:txBody>
      </p:sp>
      <p:sp>
        <p:nvSpPr>
          <p:cNvPr id="2" name="右大かっこ 1"/>
          <p:cNvSpPr/>
          <p:nvPr/>
        </p:nvSpPr>
        <p:spPr bwMode="auto">
          <a:xfrm>
            <a:off x="3635896" y="2027749"/>
            <a:ext cx="72008" cy="699197"/>
          </a:xfrm>
          <a:prstGeom prst="rightBracket">
            <a:avLst/>
          </a:prstGeom>
          <a:noFill/>
          <a:ln w="254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25" name="テキスト ボックス 24"/>
          <p:cNvSpPr txBox="1"/>
          <p:nvPr/>
        </p:nvSpPr>
        <p:spPr>
          <a:xfrm>
            <a:off x="8071488" y="764704"/>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2515810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Prototype </a:t>
            </a:r>
            <a:r>
              <a:rPr lang="en-US" altLang="ja-JP" dirty="0"/>
              <a:t>of a </a:t>
            </a:r>
            <a:r>
              <a:rPr lang="en-US" altLang="ja-JP" dirty="0" smtClean="0"/>
              <a:t>Large Baffle</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pic>
        <p:nvPicPr>
          <p:cNvPr id="5" name="Picture 3"/>
          <p:cNvPicPr>
            <a:picLocks noChangeAspect="1" noChangeArrowheads="1"/>
          </p:cNvPicPr>
          <p:nvPr/>
        </p:nvPicPr>
        <p:blipFill>
          <a:blip r:embed="rId2"/>
          <a:srcRect/>
          <a:stretch>
            <a:fillRect/>
          </a:stretch>
        </p:blipFill>
        <p:spPr bwMode="auto">
          <a:xfrm>
            <a:off x="295541" y="1703167"/>
            <a:ext cx="3749057" cy="2812342"/>
          </a:xfrm>
          <a:prstGeom prst="rect">
            <a:avLst/>
          </a:prstGeom>
          <a:noFill/>
          <a:ln w="9525">
            <a:noFill/>
            <a:miter lim="800000"/>
            <a:headEnd/>
            <a:tailEnd/>
          </a:ln>
          <a:effectLst/>
        </p:spPr>
      </p:pic>
      <p:cxnSp>
        <p:nvCxnSpPr>
          <p:cNvPr id="6" name="直線矢印コネクタ 5"/>
          <p:cNvCxnSpPr/>
          <p:nvPr/>
        </p:nvCxnSpPr>
        <p:spPr bwMode="auto">
          <a:xfrm>
            <a:off x="1187624" y="2102789"/>
            <a:ext cx="1577046" cy="954743"/>
          </a:xfrm>
          <a:prstGeom prst="straightConnector1">
            <a:avLst/>
          </a:prstGeom>
          <a:ln w="38100" cap="flat" cmpd="sng" algn="ctr">
            <a:solidFill>
              <a:srgbClr val="FFFF66"/>
            </a:solidFill>
            <a:prstDash val="solid"/>
            <a:round/>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7" name="テキスト ボックス 6"/>
          <p:cNvSpPr txBox="1"/>
          <p:nvPr/>
        </p:nvSpPr>
        <p:spPr>
          <a:xfrm>
            <a:off x="604341" y="2872866"/>
            <a:ext cx="1735160" cy="646331"/>
          </a:xfrm>
          <a:prstGeom prst="rect">
            <a:avLst/>
          </a:prstGeom>
          <a:solidFill>
            <a:srgbClr val="161616">
              <a:alpha val="60000"/>
            </a:srgbClr>
          </a:solidFill>
        </p:spPr>
        <p:txBody>
          <a:bodyPr wrap="square" rtlCol="0">
            <a:spAutoFit/>
          </a:bodyPr>
          <a:lstStyle/>
          <a:p>
            <a:pPr algn="l" defTabSz="457200" fontAlgn="auto">
              <a:spcBef>
                <a:spcPts val="0"/>
              </a:spcBef>
              <a:spcAft>
                <a:spcPts val="0"/>
              </a:spcAft>
              <a:buNone/>
            </a:pPr>
            <a:r>
              <a:rPr lang="en-US" altLang="ja-JP" sz="1800" dirty="0" smtClean="0">
                <a:solidFill>
                  <a:srgbClr val="FFFF66"/>
                </a:solidFill>
                <a:effectLst>
                  <a:outerShdw blurRad="38100" dist="38100" dir="2700000" algn="tl">
                    <a:srgbClr val="000000">
                      <a:alpha val="43137"/>
                    </a:srgbClr>
                  </a:outerShdw>
                </a:effectLst>
                <a:cs typeface="Tahoma" panose="020B0604030504040204" pitchFamily="34" charset="0"/>
              </a:rPr>
              <a:t>Radius :400 mm</a:t>
            </a:r>
            <a:endParaRPr lang="ja-JP" altLang="en-US" sz="1800" dirty="0" smtClean="0">
              <a:solidFill>
                <a:srgbClr val="FFFF66"/>
              </a:solidFill>
              <a:effectLst>
                <a:outerShdw blurRad="38100" dist="38100" dir="2700000" algn="tl">
                  <a:srgbClr val="000000">
                    <a:alpha val="43137"/>
                  </a:srgbClr>
                </a:outerShdw>
              </a:effectLst>
              <a:cs typeface="Tahoma" panose="020B0604030504040204" pitchFamily="34" charset="0"/>
            </a:endParaRPr>
          </a:p>
        </p:txBody>
      </p:sp>
      <p:pic>
        <p:nvPicPr>
          <p:cNvPr id="8" name="図 7"/>
          <p:cNvPicPr>
            <a:picLocks noChangeAspect="1"/>
          </p:cNvPicPr>
          <p:nvPr/>
        </p:nvPicPr>
        <p:blipFill>
          <a:blip r:embed="rId3"/>
          <a:stretch>
            <a:fillRect/>
          </a:stretch>
        </p:blipFill>
        <p:spPr>
          <a:xfrm>
            <a:off x="4211961" y="1036776"/>
            <a:ext cx="2126848" cy="1600136"/>
          </a:xfrm>
          <a:prstGeom prst="rect">
            <a:avLst/>
          </a:prstGeom>
        </p:spPr>
      </p:pic>
      <p:sp>
        <p:nvSpPr>
          <p:cNvPr id="9" name="テキスト ボックス 8"/>
          <p:cNvSpPr txBox="1"/>
          <p:nvPr/>
        </p:nvSpPr>
        <p:spPr>
          <a:xfrm>
            <a:off x="5295696" y="3143274"/>
            <a:ext cx="3685111" cy="338554"/>
          </a:xfrm>
          <a:prstGeom prst="rect">
            <a:avLst/>
          </a:prstGeom>
          <a:solidFill>
            <a:srgbClr val="161616">
              <a:alpha val="60000"/>
            </a:srgbClr>
          </a:solidFill>
        </p:spPr>
        <p:txBody>
          <a:bodyPr wrap="none" rtlCol="0">
            <a:spAutoFit/>
          </a:bodyPr>
          <a:lstStyle/>
          <a:p>
            <a:pPr algn="l" defTabSz="457200" fontAlgn="auto">
              <a:spcBef>
                <a:spcPts val="0"/>
              </a:spcBef>
              <a:spcAft>
                <a:spcPts val="0"/>
              </a:spcAft>
              <a:buFontTx/>
              <a:buNone/>
            </a:pPr>
            <a:r>
              <a:rPr lang="en-US" altLang="ja-JP" sz="1600" dirty="0" smtClean="0">
                <a:solidFill>
                  <a:srgbClr val="FFFFFF"/>
                </a:solidFill>
              </a:rPr>
              <a:t>Surface: electro-chemical buffed (ECB)</a:t>
            </a:r>
            <a:endParaRPr lang="ja-JP" altLang="en-US" sz="1600" dirty="0" smtClean="0">
              <a:solidFill>
                <a:srgbClr val="FFFFFF"/>
              </a:solidFill>
            </a:endParaRPr>
          </a:p>
        </p:txBody>
      </p:sp>
      <p:sp>
        <p:nvSpPr>
          <p:cNvPr id="10" name="テキスト ボックス 9"/>
          <p:cNvSpPr txBox="1"/>
          <p:nvPr/>
        </p:nvSpPr>
        <p:spPr>
          <a:xfrm>
            <a:off x="457200" y="916202"/>
            <a:ext cx="2823722" cy="707886"/>
          </a:xfrm>
          <a:prstGeom prst="rect">
            <a:avLst/>
          </a:prstGeom>
          <a:noFill/>
        </p:spPr>
        <p:txBody>
          <a:bodyPr wrap="none" rtlCol="0">
            <a:spAutoFit/>
          </a:bodyPr>
          <a:lstStyle/>
          <a:p>
            <a:pPr algn="l" defTabSz="457200" fontAlgn="auto">
              <a:spcBef>
                <a:spcPts val="0"/>
              </a:spcBef>
              <a:spcAft>
                <a:spcPts val="0"/>
              </a:spcAft>
              <a:buFontTx/>
              <a:buNone/>
            </a:pPr>
            <a:r>
              <a:rPr lang="en-US" altLang="ja-JP" sz="2000" dirty="0" smtClean="0">
                <a:solidFill>
                  <a:srgbClr val="FFFFFF"/>
                </a:solidFill>
              </a:rPr>
              <a:t>#3 Narrow-angle baffle</a:t>
            </a:r>
          </a:p>
          <a:p>
            <a:pPr algn="l" defTabSz="457200" fontAlgn="auto">
              <a:spcBef>
                <a:spcPts val="0"/>
              </a:spcBef>
              <a:spcAft>
                <a:spcPts val="0"/>
              </a:spcAft>
              <a:buFontTx/>
              <a:buNone/>
            </a:pPr>
            <a:r>
              <a:rPr lang="en-US" altLang="ja-JP" sz="2000" dirty="0" smtClean="0">
                <a:solidFill>
                  <a:srgbClr val="FFFFFF"/>
                </a:solidFill>
              </a:rPr>
              <a:t>    Material: A5052</a:t>
            </a:r>
            <a:endParaRPr lang="ja-JP" altLang="en-US" sz="2000" dirty="0" smtClean="0">
              <a:solidFill>
                <a:srgbClr val="FFFFFF"/>
              </a:solidFill>
            </a:endParaRPr>
          </a:p>
        </p:txBody>
      </p:sp>
      <p:pic>
        <p:nvPicPr>
          <p:cNvPr id="12" name="Picture 6"/>
          <p:cNvPicPr>
            <a:picLocks noChangeAspect="1" noChangeArrowheads="1"/>
          </p:cNvPicPr>
          <p:nvPr/>
        </p:nvPicPr>
        <p:blipFill>
          <a:blip r:embed="rId4"/>
          <a:srcRect/>
          <a:stretch>
            <a:fillRect/>
          </a:stretch>
        </p:blipFill>
        <p:spPr bwMode="auto">
          <a:xfrm>
            <a:off x="5064488" y="2852936"/>
            <a:ext cx="3815810" cy="2862416"/>
          </a:xfrm>
          <a:prstGeom prst="rect">
            <a:avLst/>
          </a:prstGeom>
          <a:noFill/>
          <a:ln w="9525">
            <a:noFill/>
            <a:miter lim="800000"/>
            <a:headEnd/>
            <a:tailEnd/>
          </a:ln>
          <a:effectLst/>
        </p:spPr>
      </p:pic>
      <p:cxnSp>
        <p:nvCxnSpPr>
          <p:cNvPr id="13" name="直線コネクタ 12"/>
          <p:cNvCxnSpPr/>
          <p:nvPr/>
        </p:nvCxnSpPr>
        <p:spPr bwMode="auto">
          <a:xfrm flipV="1">
            <a:off x="2309204" y="1340768"/>
            <a:ext cx="1902756" cy="762022"/>
          </a:xfrm>
          <a:prstGeom prst="line">
            <a:avLst/>
          </a:prstGeom>
          <a:ln w="25400">
            <a:solidFill>
              <a:srgbClr val="FFFFFF"/>
            </a:solidFill>
            <a:headEnd type="none" w="med" len="med"/>
            <a:tailEnd type="arrow" w="lg" len="lg"/>
          </a:ln>
        </p:spPr>
        <p:style>
          <a:lnRef idx="1">
            <a:schemeClr val="dk1"/>
          </a:lnRef>
          <a:fillRef idx="0">
            <a:schemeClr val="dk1"/>
          </a:fillRef>
          <a:effectRef idx="0">
            <a:schemeClr val="dk1"/>
          </a:effectRef>
          <a:fontRef idx="minor">
            <a:schemeClr val="tx1"/>
          </a:fontRef>
        </p:style>
      </p:cxnSp>
      <p:sp>
        <p:nvSpPr>
          <p:cNvPr id="15" name="テキスト ボックス 14"/>
          <p:cNvSpPr txBox="1"/>
          <p:nvPr/>
        </p:nvSpPr>
        <p:spPr>
          <a:xfrm>
            <a:off x="6156176" y="5761860"/>
            <a:ext cx="3007683" cy="369332"/>
          </a:xfrm>
          <a:prstGeom prst="rect">
            <a:avLst/>
          </a:prstGeom>
          <a:solidFill>
            <a:schemeClr val="accent4">
              <a:lumMod val="10000"/>
              <a:alpha val="60000"/>
            </a:schemeClr>
          </a:solidFill>
        </p:spPr>
        <p:txBody>
          <a:bodyPr wrap="none" rtlCol="0">
            <a:spAutoFit/>
          </a:bodyPr>
          <a:lstStyle/>
          <a:p>
            <a:pPr algn="l" defTabSz="457200" fontAlgn="auto">
              <a:spcBef>
                <a:spcPts val="0"/>
              </a:spcBef>
              <a:spcAft>
                <a:spcPts val="0"/>
              </a:spcAft>
              <a:buFontTx/>
              <a:buNone/>
            </a:pPr>
            <a:r>
              <a:rPr lang="en-US" altLang="ja-JP" sz="1800" dirty="0" smtClean="0">
                <a:solidFill>
                  <a:srgbClr val="FFFFFF"/>
                </a:solidFill>
              </a:rPr>
              <a:t>Blackened surface: Solblack</a:t>
            </a:r>
            <a:endParaRPr lang="ja-JP" altLang="en-US" sz="1800" dirty="0" smtClean="0">
              <a:solidFill>
                <a:srgbClr val="FFFFFF"/>
              </a:solidFill>
            </a:endParaRPr>
          </a:p>
        </p:txBody>
      </p:sp>
      <p:sp>
        <p:nvSpPr>
          <p:cNvPr id="16" name="テキスト ボックス 15"/>
          <p:cNvSpPr txBox="1"/>
          <p:nvPr/>
        </p:nvSpPr>
        <p:spPr>
          <a:xfrm>
            <a:off x="295541" y="4715398"/>
            <a:ext cx="4509836" cy="1631216"/>
          </a:xfrm>
          <a:prstGeom prst="rect">
            <a:avLst/>
          </a:prstGeom>
          <a:noFill/>
        </p:spPr>
        <p:txBody>
          <a:bodyPr wrap="square" rtlCol="0">
            <a:spAutoFit/>
          </a:bodyPr>
          <a:lstStyle/>
          <a:p>
            <a:pPr algn="l" defTabSz="457200" fontAlgn="auto">
              <a:spcBef>
                <a:spcPts val="0"/>
              </a:spcBef>
              <a:spcAft>
                <a:spcPts val="0"/>
              </a:spcAft>
              <a:buFontTx/>
              <a:buNone/>
            </a:pPr>
            <a:r>
              <a:rPr lang="en-US" altLang="ja-JP" sz="2000" dirty="0" smtClean="0">
                <a:solidFill>
                  <a:srgbClr val="FFFFFF"/>
                </a:solidFill>
              </a:rPr>
              <a:t>- ECB: low scattering</a:t>
            </a:r>
          </a:p>
          <a:p>
            <a:pPr algn="l" defTabSz="457200" fontAlgn="auto">
              <a:spcBef>
                <a:spcPts val="0"/>
              </a:spcBef>
              <a:spcAft>
                <a:spcPts val="0"/>
              </a:spcAft>
              <a:buFontTx/>
              <a:buNone/>
            </a:pPr>
            <a:r>
              <a:rPr lang="en-US" altLang="ja-JP" sz="2000" dirty="0" smtClean="0">
                <a:solidFill>
                  <a:srgbClr val="FFFFFF"/>
                </a:solidFill>
              </a:rPr>
              <a:t>- Solblack: Vacuum Compatibility (10</a:t>
            </a:r>
            <a:r>
              <a:rPr lang="en-US" altLang="ja-JP" sz="2000" baseline="30000" dirty="0" smtClean="0">
                <a:solidFill>
                  <a:srgbClr val="FFFFFF"/>
                </a:solidFill>
              </a:rPr>
              <a:t>-7</a:t>
            </a:r>
            <a:r>
              <a:rPr lang="en-US" altLang="ja-JP" sz="2000" dirty="0" smtClean="0">
                <a:solidFill>
                  <a:srgbClr val="FFFFFF"/>
                </a:solidFill>
              </a:rPr>
              <a:t> Pa) - Cryogenic compatibility (&lt;8K)</a:t>
            </a:r>
          </a:p>
          <a:p>
            <a:pPr algn="l" defTabSz="457200" fontAlgn="auto">
              <a:spcBef>
                <a:spcPts val="0"/>
              </a:spcBef>
              <a:spcAft>
                <a:spcPts val="0"/>
              </a:spcAft>
              <a:buFontTx/>
              <a:buNone/>
            </a:pPr>
            <a:r>
              <a:rPr lang="en-US" altLang="ja-JP" sz="2000" dirty="0" smtClean="0">
                <a:solidFill>
                  <a:srgbClr val="FFFFFF"/>
                </a:solidFill>
              </a:rPr>
              <a:t>- Low reflectivity (~2%@1064nm) </a:t>
            </a:r>
          </a:p>
          <a:p>
            <a:pPr algn="l" defTabSz="457200" fontAlgn="auto">
              <a:spcBef>
                <a:spcPts val="0"/>
              </a:spcBef>
              <a:spcAft>
                <a:spcPts val="0"/>
              </a:spcAft>
              <a:buFontTx/>
              <a:buNone/>
            </a:pPr>
            <a:r>
              <a:rPr lang="en-US" altLang="ja-JP" sz="2000" dirty="0" smtClean="0">
                <a:solidFill>
                  <a:srgbClr val="FFFFFF"/>
                </a:solidFill>
              </a:rPr>
              <a:t>- Applicable for </a:t>
            </a:r>
            <a:r>
              <a:rPr lang="en-US" altLang="ja-JP" sz="2000" dirty="0">
                <a:solidFill>
                  <a:srgbClr val="FFFFFF"/>
                </a:solidFill>
              </a:rPr>
              <a:t>a</a:t>
            </a:r>
            <a:r>
              <a:rPr lang="en-US" altLang="ja-JP" sz="2000" dirty="0" smtClean="0">
                <a:solidFill>
                  <a:srgbClr val="FFFFFF"/>
                </a:solidFill>
              </a:rPr>
              <a:t> large work</a:t>
            </a:r>
          </a:p>
        </p:txBody>
      </p:sp>
      <p:sp>
        <p:nvSpPr>
          <p:cNvPr id="2" name="右矢印 1"/>
          <p:cNvSpPr/>
          <p:nvPr/>
        </p:nvSpPr>
        <p:spPr bwMode="auto">
          <a:xfrm rot="1061451">
            <a:off x="4281433" y="3349447"/>
            <a:ext cx="569505" cy="347888"/>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28" name="角丸四角形 27"/>
          <p:cNvSpPr/>
          <p:nvPr/>
        </p:nvSpPr>
        <p:spPr bwMode="auto">
          <a:xfrm>
            <a:off x="1976147" y="2010703"/>
            <a:ext cx="333057" cy="261613"/>
          </a:xfrm>
          <a:prstGeom prst="roundRect">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2" name="角丸四角形 31"/>
          <p:cNvSpPr/>
          <p:nvPr/>
        </p:nvSpPr>
        <p:spPr bwMode="auto">
          <a:xfrm>
            <a:off x="295541" y="4727195"/>
            <a:ext cx="4420475" cy="1660840"/>
          </a:xfrm>
          <a:prstGeom prst="roundRect">
            <a:avLst>
              <a:gd name="adj" fmla="val 692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3" name="テキスト ボックス 32"/>
          <p:cNvSpPr txBox="1"/>
          <p:nvPr/>
        </p:nvSpPr>
        <p:spPr>
          <a:xfrm>
            <a:off x="6339296" y="1721927"/>
            <a:ext cx="2653677" cy="646331"/>
          </a:xfrm>
          <a:prstGeom prst="rect">
            <a:avLst/>
          </a:prstGeom>
          <a:noFill/>
        </p:spPr>
        <p:txBody>
          <a:bodyPr wrap="square" rtlCol="0">
            <a:spAutoFit/>
          </a:bodyPr>
          <a:lstStyle/>
          <a:p>
            <a:pPr algn="l" defTabSz="457200" fontAlgn="auto">
              <a:spcBef>
                <a:spcPts val="0"/>
              </a:spcBef>
              <a:spcAft>
                <a:spcPts val="0"/>
              </a:spcAft>
              <a:buFontTx/>
              <a:buNone/>
            </a:pPr>
            <a:r>
              <a:rPr lang="en-US" altLang="ja-JP" sz="1800" dirty="0" smtClean="0">
                <a:solidFill>
                  <a:srgbClr val="FFFFFF"/>
                </a:solidFill>
              </a:rPr>
              <a:t>Smooth surface </a:t>
            </a:r>
          </a:p>
          <a:p>
            <a:pPr algn="l" defTabSz="457200" fontAlgn="auto">
              <a:spcBef>
                <a:spcPts val="0"/>
              </a:spcBef>
              <a:spcAft>
                <a:spcPts val="0"/>
              </a:spcAft>
              <a:buFontTx/>
              <a:buNone/>
            </a:pPr>
            <a:r>
              <a:rPr lang="en-US" altLang="ja-JP" sz="1800" dirty="0" smtClean="0">
                <a:solidFill>
                  <a:srgbClr val="FFFFFF"/>
                </a:solidFill>
              </a:rPr>
              <a:t>treatment by ECB</a:t>
            </a:r>
            <a:endParaRPr lang="ja-JP" altLang="en-US" sz="1800" dirty="0" smtClean="0">
              <a:solidFill>
                <a:srgbClr val="FFFFFF"/>
              </a:solidFill>
            </a:endParaRPr>
          </a:p>
        </p:txBody>
      </p:sp>
      <p:sp>
        <p:nvSpPr>
          <p:cNvPr id="34" name="テキスト ボックス 33"/>
          <p:cNvSpPr txBox="1"/>
          <p:nvPr/>
        </p:nvSpPr>
        <p:spPr>
          <a:xfrm>
            <a:off x="8100392" y="764704"/>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1589739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AOS plan in the next year</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5" name="コンテンツ プレースホルダ 2"/>
          <p:cNvSpPr txBox="1">
            <a:spLocks/>
          </p:cNvSpPr>
          <p:nvPr/>
        </p:nvSpPr>
        <p:spPr>
          <a:xfrm>
            <a:off x="518864" y="1147519"/>
            <a:ext cx="8229600" cy="5099065"/>
          </a:xfrm>
          <a:prstGeom prst="rect">
            <a:avLst/>
          </a:prstGeom>
        </p:spPr>
        <p:txBody>
          <a:bodyPr>
            <a:normAutofit/>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9pPr>
          </a:lstStyle>
          <a:p>
            <a:pPr marL="0" indent="0">
              <a:buNone/>
            </a:pPr>
            <a:r>
              <a:rPr lang="ja-JP" altLang="en-US" sz="2400" kern="0" dirty="0" smtClean="0">
                <a:solidFill>
                  <a:srgbClr val="FFFFFF"/>
                </a:solidFill>
              </a:rPr>
              <a:t>・</a:t>
            </a:r>
            <a:r>
              <a:rPr lang="en-US" altLang="ja-JP" sz="2400" kern="0" dirty="0" smtClean="0">
                <a:solidFill>
                  <a:srgbClr val="FFFFFF"/>
                </a:solidFill>
              </a:rPr>
              <a:t>Stray-light control</a:t>
            </a:r>
          </a:p>
          <a:p>
            <a:pPr marL="384175" lvl="1" indent="0">
              <a:buNone/>
            </a:pPr>
            <a:r>
              <a:rPr lang="en-US" altLang="ja-JP" sz="2400" kern="0" dirty="0" smtClean="0">
                <a:solidFill>
                  <a:srgbClr val="FFFFFF"/>
                </a:solidFill>
              </a:rPr>
              <a:t>- Production of #3 (4pcs) &amp; #4 (4pcs) baffles</a:t>
            </a:r>
          </a:p>
          <a:p>
            <a:pPr marL="0" indent="0">
              <a:buNone/>
            </a:pPr>
            <a:r>
              <a:rPr lang="ja-JP" altLang="en-US" sz="2400" kern="0" dirty="0" smtClean="0">
                <a:solidFill>
                  <a:srgbClr val="FFFFFF"/>
                </a:solidFill>
              </a:rPr>
              <a:t>・</a:t>
            </a:r>
            <a:r>
              <a:rPr lang="en-US" altLang="ja-JP" sz="2400" kern="0" dirty="0" smtClean="0">
                <a:solidFill>
                  <a:srgbClr val="FFFFFF"/>
                </a:solidFill>
              </a:rPr>
              <a:t>Beam reducing telescope (BRT)</a:t>
            </a:r>
          </a:p>
          <a:p>
            <a:pPr marL="384175" lvl="1" indent="0">
              <a:buNone/>
            </a:pPr>
            <a:r>
              <a:rPr lang="en-US" altLang="ja-JP" sz="2400" kern="0" dirty="0" smtClean="0">
                <a:solidFill>
                  <a:srgbClr val="FFFFFF"/>
                </a:solidFill>
              </a:rPr>
              <a:t>- Fabrication of large mirror holders </a:t>
            </a:r>
          </a:p>
          <a:p>
            <a:pPr marL="384175" lvl="1" indent="0">
              <a:buNone/>
            </a:pPr>
            <a:r>
              <a:rPr lang="en-US" altLang="ja-JP" sz="2400" kern="0" dirty="0" smtClean="0">
                <a:solidFill>
                  <a:srgbClr val="FFFFFF"/>
                </a:solidFill>
              </a:rPr>
              <a:t>    for iKAGRA BRT (3pcs)</a:t>
            </a:r>
          </a:p>
          <a:p>
            <a:pPr marL="384175" lvl="1" indent="0">
              <a:buNone/>
            </a:pPr>
            <a:r>
              <a:rPr lang="en-US" altLang="ja-JP" sz="2400" kern="0" dirty="0" smtClean="0">
                <a:solidFill>
                  <a:srgbClr val="FFFFFF"/>
                </a:solidFill>
              </a:rPr>
              <a:t>- Fabrication of bKAGRA BRTs (2pcs)</a:t>
            </a:r>
          </a:p>
          <a:p>
            <a:pPr marL="0" indent="0">
              <a:buNone/>
            </a:pPr>
            <a:r>
              <a:rPr lang="ja-JP" altLang="en-US" sz="2400" kern="0" dirty="0" smtClean="0">
                <a:solidFill>
                  <a:srgbClr val="FFFFFF"/>
                </a:solidFill>
              </a:rPr>
              <a:t>・</a:t>
            </a:r>
            <a:r>
              <a:rPr lang="en-US" altLang="ja-JP" sz="2400" kern="0" dirty="0" smtClean="0">
                <a:solidFill>
                  <a:srgbClr val="FFFFFF"/>
                </a:solidFill>
              </a:rPr>
              <a:t>Optical levers</a:t>
            </a:r>
          </a:p>
          <a:p>
            <a:pPr marL="384175" lvl="1" indent="0">
              <a:buNone/>
            </a:pPr>
            <a:r>
              <a:rPr lang="en-US" altLang="ja-JP" sz="2400" kern="0" dirty="0" smtClean="0">
                <a:solidFill>
                  <a:srgbClr val="FFFFFF"/>
                </a:solidFill>
              </a:rPr>
              <a:t>- Optical design and procurements</a:t>
            </a:r>
          </a:p>
          <a:p>
            <a:pPr marL="0" indent="0">
              <a:buNone/>
            </a:pPr>
            <a:r>
              <a:rPr lang="ja-JP" altLang="en-US" sz="2400" kern="0" dirty="0" smtClean="0">
                <a:solidFill>
                  <a:srgbClr val="FFFFFF"/>
                </a:solidFill>
              </a:rPr>
              <a:t>・</a:t>
            </a:r>
            <a:r>
              <a:rPr lang="en-US" altLang="ja-JP" sz="2400" kern="0" dirty="0" smtClean="0">
                <a:solidFill>
                  <a:srgbClr val="FFFFFF"/>
                </a:solidFill>
              </a:rPr>
              <a:t>Viewports</a:t>
            </a:r>
          </a:p>
          <a:p>
            <a:pPr marL="384175" lvl="1" indent="0">
              <a:buNone/>
            </a:pPr>
            <a:r>
              <a:rPr lang="en-US" altLang="ja-JP" sz="2400" kern="0" dirty="0" smtClean="0">
                <a:solidFill>
                  <a:srgbClr val="FFFFFF"/>
                </a:solidFill>
              </a:rPr>
              <a:t>- Procurements</a:t>
            </a:r>
            <a:endParaRPr lang="ja-JP" altLang="en-US" sz="2400" kern="0" dirty="0">
              <a:solidFill>
                <a:srgbClr val="FFFFFF"/>
              </a:solidFill>
            </a:endParaRPr>
          </a:p>
        </p:txBody>
      </p:sp>
      <p:sp>
        <p:nvSpPr>
          <p:cNvPr id="6" name="テキスト ボックス 5"/>
          <p:cNvSpPr txBox="1"/>
          <p:nvPr/>
        </p:nvSpPr>
        <p:spPr>
          <a:xfrm>
            <a:off x="8136396" y="764704"/>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4019389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CavityRingDown_2013.bmp"/>
          <p:cNvPicPr>
            <a:picLocks noChangeAspect="1"/>
          </p:cNvPicPr>
          <p:nvPr/>
        </p:nvPicPr>
        <p:blipFill>
          <a:blip r:embed="rId2" cstate="print"/>
          <a:stretch>
            <a:fillRect/>
          </a:stretch>
        </p:blipFill>
        <p:spPr>
          <a:xfrm>
            <a:off x="303286" y="3645024"/>
            <a:ext cx="3657143" cy="2742857"/>
          </a:xfrm>
          <a:prstGeom prst="rect">
            <a:avLst/>
          </a:prstGeom>
          <a:ln>
            <a:noFill/>
          </a:ln>
          <a:effectLst>
            <a:outerShdw blurRad="190500" algn="tl" rotWithShape="0">
              <a:srgbClr val="000000">
                <a:alpha val="70000"/>
              </a:srgbClr>
            </a:outerShdw>
          </a:effectLst>
        </p:spPr>
      </p:pic>
      <p:pic>
        <p:nvPicPr>
          <p:cNvPr id="13" name="図 12" descr="RIMG0014.bmp"/>
          <p:cNvPicPr>
            <a:picLocks noChangeAspect="1"/>
          </p:cNvPicPr>
          <p:nvPr/>
        </p:nvPicPr>
        <p:blipFill>
          <a:blip r:embed="rId3" cstate="print"/>
          <a:stretch>
            <a:fillRect/>
          </a:stretch>
        </p:blipFill>
        <p:spPr>
          <a:xfrm>
            <a:off x="4305991" y="3512041"/>
            <a:ext cx="2086510" cy="2782014"/>
          </a:xfrm>
          <a:prstGeom prst="rect">
            <a:avLst/>
          </a:prstGeom>
          <a:ln>
            <a:noFill/>
          </a:ln>
          <a:effectLst>
            <a:outerShdw blurRad="190500" algn="tl" rotWithShape="0">
              <a:srgbClr val="000000">
                <a:alpha val="70000"/>
              </a:srgbClr>
            </a:outerShdw>
          </a:effectLst>
        </p:spPr>
      </p:pic>
      <p:sp>
        <p:nvSpPr>
          <p:cNvPr id="5" name="タイトル 4"/>
          <p:cNvSpPr>
            <a:spLocks noGrp="1"/>
          </p:cNvSpPr>
          <p:nvPr>
            <p:ph type="title"/>
          </p:nvPr>
        </p:nvSpPr>
        <p:spPr/>
        <p:txBody>
          <a:bodyPr/>
          <a:lstStyle/>
          <a:p>
            <a:r>
              <a:rPr lang="en-US" altLang="ja-JP" dirty="0" smtClean="0"/>
              <a:t>Mirror Quality Evaluation</a:t>
            </a:r>
            <a:endParaRPr kumimoji="1" lang="ja-JP" altLang="en-US" dirty="0"/>
          </a:p>
        </p:txBody>
      </p:sp>
      <p:sp>
        <p:nvSpPr>
          <p:cNvPr id="3" name="フッター プレースホルダー 2"/>
          <p:cNvSpPr>
            <a:spLocks noGrp="1"/>
          </p:cNvSpPr>
          <p:nvPr>
            <p:ph type="ftr" sz="quarter" idx="10"/>
          </p:nvPr>
        </p:nvSpPr>
        <p:spPr/>
        <p:txBody>
          <a:bodyPr/>
          <a:lstStyle/>
          <a:p>
            <a:pPr algn="ctr">
              <a:defRPr/>
            </a:pPr>
            <a:r>
              <a:rPr lang="nl-NL" altLang="ja-JP" smtClean="0"/>
              <a:t>Project Week (November 27, 2013, NAOJ)</a:t>
            </a:r>
            <a:endParaRPr lang="en-US" altLang="ja-JP" dirty="0"/>
          </a:p>
        </p:txBody>
      </p:sp>
      <p:pic>
        <p:nvPicPr>
          <p:cNvPr id="8" name="図 7" descr="実験セットアップ.jpg"/>
          <p:cNvPicPr>
            <a:picLocks noChangeAspect="1"/>
          </p:cNvPicPr>
          <p:nvPr/>
        </p:nvPicPr>
        <p:blipFill rotWithShape="1">
          <a:blip r:embed="rId4" cstate="print"/>
          <a:srcRect l="1868" t="15160" r="4001" b="6090"/>
          <a:stretch/>
        </p:blipFill>
        <p:spPr>
          <a:xfrm>
            <a:off x="266785" y="975443"/>
            <a:ext cx="3657143" cy="2294679"/>
          </a:xfrm>
          <a:prstGeom prst="rect">
            <a:avLst/>
          </a:prstGeom>
          <a:ln>
            <a:noFill/>
          </a:ln>
          <a:effectLst>
            <a:outerShdw blurRad="190500" algn="tl" rotWithShape="0">
              <a:srgbClr val="000000">
                <a:alpha val="70000"/>
              </a:srgbClr>
            </a:outerShdw>
          </a:effectLst>
        </p:spPr>
      </p:pic>
      <p:sp>
        <p:nvSpPr>
          <p:cNvPr id="9" name="テキスト ボックス 8"/>
          <p:cNvSpPr txBox="1"/>
          <p:nvPr/>
        </p:nvSpPr>
        <p:spPr>
          <a:xfrm>
            <a:off x="251520" y="1351801"/>
            <a:ext cx="2144370" cy="276999"/>
          </a:xfrm>
          <a:prstGeom prst="rect">
            <a:avLst/>
          </a:prstGeom>
          <a:noFill/>
        </p:spPr>
        <p:txBody>
          <a:bodyPr wrap="none" rtlCol="0">
            <a:spAutoFit/>
          </a:bodyPr>
          <a:lstStyle/>
          <a:p>
            <a:pPr algn="l" eaLnBrk="0" hangingPunct="0">
              <a:buFontTx/>
              <a:buNone/>
            </a:pPr>
            <a:r>
              <a:rPr lang="en-US" altLang="ja-JP" sz="1200" dirty="0" smtClean="0">
                <a:solidFill>
                  <a:srgbClr val="FFFFFF"/>
                </a:solidFill>
                <a:effectLst>
                  <a:outerShdw blurRad="38100" dist="38100" dir="2700000" algn="tl">
                    <a:srgbClr val="000000">
                      <a:alpha val="43137"/>
                    </a:srgbClr>
                  </a:outerShdw>
                </a:effectLst>
              </a:rPr>
              <a:t>Scatter-meter at NAOJ TAMA</a:t>
            </a:r>
            <a:endParaRPr lang="ja-JP" altLang="en-US" sz="1200" dirty="0">
              <a:solidFill>
                <a:srgbClr val="FFFFFF"/>
              </a:solidFill>
              <a:effectLst>
                <a:outerShdw blurRad="38100" dist="38100" dir="2700000" algn="tl">
                  <a:srgbClr val="000000">
                    <a:alpha val="43137"/>
                  </a:srgbClr>
                </a:outerShdw>
              </a:effectLst>
            </a:endParaRPr>
          </a:p>
        </p:txBody>
      </p:sp>
      <p:sp>
        <p:nvSpPr>
          <p:cNvPr id="11" name="テキスト ボックス 10"/>
          <p:cNvSpPr txBox="1"/>
          <p:nvPr/>
        </p:nvSpPr>
        <p:spPr>
          <a:xfrm>
            <a:off x="179512" y="5919663"/>
            <a:ext cx="2630144" cy="461665"/>
          </a:xfrm>
          <a:prstGeom prst="rect">
            <a:avLst/>
          </a:prstGeom>
          <a:noFill/>
        </p:spPr>
        <p:txBody>
          <a:bodyPr wrap="none" rtlCol="0">
            <a:spAutoFit/>
          </a:bodyPr>
          <a:lstStyle/>
          <a:p>
            <a:pPr algn="l" eaLnBrk="0" hangingPunct="0">
              <a:buFontTx/>
              <a:buNone/>
            </a:pPr>
            <a:r>
              <a:rPr lang="en-US" altLang="ja-JP" sz="1200" dirty="0" smtClean="0">
                <a:solidFill>
                  <a:srgbClr val="FFFFFF"/>
                </a:solidFill>
                <a:effectLst>
                  <a:outerShdw blurRad="38100" dist="38100" dir="2700000" algn="tl">
                    <a:srgbClr val="000000">
                      <a:alpha val="43137"/>
                    </a:srgbClr>
                  </a:outerShdw>
                </a:effectLst>
              </a:rPr>
              <a:t>Optical Loss measure by the cavity</a:t>
            </a:r>
          </a:p>
          <a:p>
            <a:pPr eaLnBrk="0" hangingPunct="0">
              <a:buFontTx/>
              <a:buNone/>
            </a:pPr>
            <a:r>
              <a:rPr lang="en-US" altLang="ja-JP" sz="1200" dirty="0" smtClean="0">
                <a:solidFill>
                  <a:srgbClr val="FFFFFF"/>
                </a:solidFill>
                <a:effectLst>
                  <a:outerShdw blurRad="38100" dist="38100" dir="2700000" algn="tl">
                    <a:srgbClr val="000000">
                      <a:alpha val="43137"/>
                    </a:srgbClr>
                  </a:outerShdw>
                </a:effectLst>
              </a:rPr>
              <a:t>Cavity Ring-Down measurement</a:t>
            </a:r>
            <a:endParaRPr lang="ja-JP" altLang="en-US" sz="1200" dirty="0">
              <a:solidFill>
                <a:srgbClr val="FFFFFF"/>
              </a:solidFill>
              <a:effectLst>
                <a:outerShdw blurRad="38100" dist="38100" dir="2700000" algn="tl">
                  <a:srgbClr val="000000">
                    <a:alpha val="43137"/>
                  </a:srgbClr>
                </a:outerShdw>
              </a:effectLst>
            </a:endParaRPr>
          </a:p>
        </p:txBody>
      </p:sp>
      <p:sp>
        <p:nvSpPr>
          <p:cNvPr id="12" name="テキスト ボックス 11"/>
          <p:cNvSpPr txBox="1"/>
          <p:nvPr/>
        </p:nvSpPr>
        <p:spPr>
          <a:xfrm>
            <a:off x="4283968" y="6032321"/>
            <a:ext cx="2060116" cy="276999"/>
          </a:xfrm>
          <a:prstGeom prst="rect">
            <a:avLst/>
          </a:prstGeom>
          <a:noFill/>
        </p:spPr>
        <p:txBody>
          <a:bodyPr wrap="none" rtlCol="0">
            <a:spAutoFit/>
          </a:bodyPr>
          <a:lstStyle/>
          <a:p>
            <a:pPr algn="l" eaLnBrk="0" hangingPunct="0">
              <a:buFontTx/>
              <a:buNone/>
            </a:pPr>
            <a:r>
              <a:rPr lang="en-US" altLang="ja-JP" sz="1200" dirty="0" smtClean="0">
                <a:solidFill>
                  <a:srgbClr val="FFFFFF"/>
                </a:solidFill>
                <a:effectLst>
                  <a:outerShdw blurRad="38100" dist="38100" dir="2700000" algn="tl">
                    <a:srgbClr val="000000">
                      <a:alpha val="43137"/>
                    </a:srgbClr>
                  </a:outerShdw>
                </a:effectLst>
              </a:rPr>
              <a:t>Scatter Angle Measurement</a:t>
            </a:r>
            <a:endParaRPr lang="ja-JP" altLang="en-US" sz="1200" dirty="0">
              <a:solidFill>
                <a:srgbClr val="FFFFFF"/>
              </a:solidFill>
              <a:effectLst>
                <a:outerShdw blurRad="38100" dist="38100" dir="2700000" algn="tl">
                  <a:srgbClr val="000000">
                    <a:alpha val="43137"/>
                  </a:srgbClr>
                </a:outerShdw>
              </a:effectLst>
            </a:endParaRPr>
          </a:p>
        </p:txBody>
      </p:sp>
      <p:sp>
        <p:nvSpPr>
          <p:cNvPr id="14" name="正方形/長方形 13"/>
          <p:cNvSpPr/>
          <p:nvPr/>
        </p:nvSpPr>
        <p:spPr>
          <a:xfrm>
            <a:off x="4033868" y="929498"/>
            <a:ext cx="4918063" cy="2711833"/>
          </a:xfrm>
          <a:prstGeom prst="rect">
            <a:avLst/>
          </a:prstGeom>
        </p:spPr>
        <p:txBody>
          <a:bodyPr wrap="square">
            <a:spAutoFit/>
          </a:bodyPr>
          <a:lstStyle/>
          <a:p>
            <a:pPr algn="l" eaLnBrk="0" hangingPunct="0">
              <a:lnSpc>
                <a:spcPct val="120000"/>
              </a:lnSpc>
              <a:buFontTx/>
              <a:buNone/>
            </a:pPr>
            <a:r>
              <a:rPr lang="ja-JP" altLang="en-US" dirty="0" smtClean="0">
                <a:solidFill>
                  <a:srgbClr val="99CCFF"/>
                </a:solidFill>
              </a:rPr>
              <a:t>・</a:t>
            </a:r>
            <a:r>
              <a:rPr lang="en-US" altLang="ja-JP" dirty="0" smtClean="0">
                <a:solidFill>
                  <a:srgbClr val="99CCFF"/>
                </a:solidFill>
              </a:rPr>
              <a:t>MIR  </a:t>
            </a:r>
          </a:p>
          <a:p>
            <a:pPr algn="l" eaLnBrk="0" hangingPunct="0">
              <a:lnSpc>
                <a:spcPct val="120000"/>
              </a:lnSpc>
              <a:buFontTx/>
              <a:buNone/>
            </a:pPr>
            <a:r>
              <a:rPr lang="en-US" altLang="ja-JP" sz="2000" dirty="0" smtClean="0">
                <a:solidFill>
                  <a:srgbClr val="FFFFFF"/>
                </a:solidFill>
              </a:rPr>
              <a:t>  - Mirror qualities investigation by</a:t>
            </a:r>
          </a:p>
          <a:p>
            <a:pPr algn="l" eaLnBrk="0" hangingPunct="0">
              <a:lnSpc>
                <a:spcPct val="120000"/>
              </a:lnSpc>
              <a:buFontTx/>
              <a:buNone/>
            </a:pPr>
            <a:r>
              <a:rPr lang="en-US" altLang="ja-JP" sz="2000" dirty="0" smtClean="0">
                <a:solidFill>
                  <a:srgbClr val="FFFFFF"/>
                </a:solidFill>
              </a:rPr>
              <a:t>    NAOJ (Ueda Tatsumi),  UEC</a:t>
            </a:r>
          </a:p>
          <a:p>
            <a:pPr algn="l" eaLnBrk="0" hangingPunct="0">
              <a:lnSpc>
                <a:spcPct val="120000"/>
              </a:lnSpc>
              <a:buFontTx/>
              <a:buNone/>
            </a:pPr>
            <a:r>
              <a:rPr lang="en-US" altLang="ja-JP" sz="2000" dirty="0">
                <a:solidFill>
                  <a:srgbClr val="FFFFFF"/>
                </a:solidFill>
              </a:rPr>
              <a:t> </a:t>
            </a:r>
            <a:r>
              <a:rPr lang="en-US" altLang="ja-JP" sz="2000" dirty="0" smtClean="0">
                <a:solidFill>
                  <a:srgbClr val="FFFFFF"/>
                </a:solidFill>
              </a:rPr>
              <a:t>    (Yoneda, Musha),  and ATC NAOJ.</a:t>
            </a:r>
            <a:endParaRPr lang="en-US" altLang="ja-JP" sz="2000" dirty="0">
              <a:solidFill>
                <a:srgbClr val="FFFFFF"/>
              </a:solidFill>
            </a:endParaRPr>
          </a:p>
          <a:p>
            <a:pPr algn="l" eaLnBrk="0" hangingPunct="0">
              <a:lnSpc>
                <a:spcPct val="120000"/>
              </a:lnSpc>
              <a:buFontTx/>
              <a:buNone/>
            </a:pPr>
            <a:r>
              <a:rPr lang="en-US" altLang="ja-JP" sz="2000" dirty="0" smtClean="0">
                <a:solidFill>
                  <a:srgbClr val="FFFFFF"/>
                </a:solidFill>
              </a:rPr>
              <a:t>  - Ability to measure &lt;10ppm </a:t>
            </a:r>
          </a:p>
          <a:p>
            <a:pPr algn="l" eaLnBrk="0" hangingPunct="0">
              <a:lnSpc>
                <a:spcPct val="120000"/>
              </a:lnSpc>
              <a:buFontTx/>
              <a:buNone/>
            </a:pPr>
            <a:r>
              <a:rPr lang="en-US" altLang="ja-JP" sz="2000" dirty="0">
                <a:solidFill>
                  <a:srgbClr val="FFFFFF"/>
                </a:solidFill>
              </a:rPr>
              <a:t> </a:t>
            </a:r>
            <a:r>
              <a:rPr lang="en-US" altLang="ja-JP" sz="2000" dirty="0" smtClean="0">
                <a:solidFill>
                  <a:srgbClr val="FFFFFF"/>
                </a:solidFill>
              </a:rPr>
              <a:t>   quality </a:t>
            </a:r>
            <a:r>
              <a:rPr lang="en-US" altLang="ja-JP" sz="2000" dirty="0">
                <a:solidFill>
                  <a:srgbClr val="FFFFFF"/>
                </a:solidFill>
              </a:rPr>
              <a:t>mirror for </a:t>
            </a:r>
            <a:r>
              <a:rPr lang="en-US" altLang="ja-JP" sz="2000" dirty="0" smtClean="0">
                <a:solidFill>
                  <a:srgbClr val="FFFFFF"/>
                </a:solidFill>
              </a:rPr>
              <a:t>KAGRA core optics.</a:t>
            </a:r>
          </a:p>
          <a:p>
            <a:pPr algn="l" eaLnBrk="0" hangingPunct="0">
              <a:lnSpc>
                <a:spcPct val="120000"/>
              </a:lnSpc>
              <a:buFontTx/>
              <a:buNone/>
            </a:pPr>
            <a:r>
              <a:rPr lang="en-US" altLang="ja-JP" sz="2000" dirty="0" smtClean="0">
                <a:solidFill>
                  <a:srgbClr val="FFFFFF"/>
                </a:solidFill>
                <a:effectLst>
                  <a:outerShdw blurRad="38100" dist="38100" dir="2700000" algn="tl">
                    <a:srgbClr val="000000">
                      <a:alpha val="43137"/>
                    </a:srgbClr>
                  </a:outerShdw>
                </a:effectLst>
              </a:rPr>
              <a:t>  - High-quality mirrors for input optics.</a:t>
            </a:r>
          </a:p>
        </p:txBody>
      </p:sp>
      <p:pic>
        <p:nvPicPr>
          <p:cNvPr id="16" name="図 15" descr="SigmaKoki_Mirror_2013.bmp"/>
          <p:cNvPicPr>
            <a:picLocks noChangeAspect="1"/>
          </p:cNvPicPr>
          <p:nvPr/>
        </p:nvPicPr>
        <p:blipFill>
          <a:blip r:embed="rId5" cstate="print"/>
          <a:srcRect l="17591" t="17591" r="18846" b="18846"/>
          <a:stretch>
            <a:fillRect/>
          </a:stretch>
        </p:blipFill>
        <p:spPr>
          <a:xfrm>
            <a:off x="6444208" y="4077072"/>
            <a:ext cx="2463969" cy="1980775"/>
          </a:xfrm>
          <a:prstGeom prst="rect">
            <a:avLst/>
          </a:prstGeom>
          <a:ln>
            <a:noFill/>
          </a:ln>
          <a:effectLst>
            <a:softEdge rad="112500"/>
          </a:effectLst>
        </p:spPr>
      </p:pic>
      <p:sp>
        <p:nvSpPr>
          <p:cNvPr id="15" name="テキスト ボックス 14"/>
          <p:cNvSpPr txBox="1"/>
          <p:nvPr/>
        </p:nvSpPr>
        <p:spPr>
          <a:xfrm>
            <a:off x="7469495" y="764704"/>
            <a:ext cx="1555875"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Tatsumi, Ueda</a:t>
            </a:r>
            <a:endParaRPr kumimoji="1" lang="ja-JP" altLang="en-US" sz="1400" dirty="0" smtClean="0">
              <a:solidFill>
                <a:srgbClr val="6699FF"/>
              </a:solidFill>
            </a:endParaRPr>
          </a:p>
        </p:txBody>
      </p:sp>
    </p:spTree>
    <p:extLst>
      <p:ext uri="{BB962C8B-B14F-4D97-AF65-F5344CB8AC3E}">
        <p14:creationId xmlns:p14="http://schemas.microsoft.com/office/powerpoint/2010/main" val="1791255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Collaboration with ATC</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5" name="Rectangle 24"/>
          <p:cNvSpPr>
            <a:spLocks noChangeArrowheads="1"/>
          </p:cNvSpPr>
          <p:nvPr/>
        </p:nvSpPr>
        <p:spPr bwMode="auto">
          <a:xfrm>
            <a:off x="467544" y="764704"/>
            <a:ext cx="8280920" cy="464743"/>
          </a:xfrm>
          <a:prstGeom prst="rect">
            <a:avLst/>
          </a:prstGeom>
          <a:noFill/>
          <a:ln w="15875">
            <a:noFill/>
            <a:miter lim="800000"/>
            <a:headEnd/>
            <a:tailEnd/>
          </a:ln>
          <a:effectLst/>
        </p:spPr>
        <p:txBody>
          <a:bodyPr wrap="square">
            <a:spAutoFit/>
          </a:bodyPr>
          <a:lstStyle/>
          <a:p>
            <a:pPr algn="l">
              <a:lnSpc>
                <a:spcPct val="110000"/>
              </a:lnSpc>
              <a:buFontTx/>
              <a:buNone/>
            </a:pPr>
            <a:r>
              <a:rPr lang="ja-JP" altLang="en-US" sz="2200" dirty="0" smtClean="0">
                <a:solidFill>
                  <a:srgbClr val="DDDDDD"/>
                </a:solidFill>
              </a:rPr>
              <a:t>・</a:t>
            </a:r>
            <a:r>
              <a:rPr lang="en-US" altLang="ja-JP" sz="2200" dirty="0" smtClean="0">
                <a:solidFill>
                  <a:srgbClr val="99FF99"/>
                </a:solidFill>
              </a:rPr>
              <a:t>KAGRA is one of key project for ATC</a:t>
            </a:r>
            <a:endParaRPr lang="en-US" altLang="ja-JP" sz="2200" dirty="0" smtClean="0">
              <a:solidFill>
                <a:srgbClr val="99FF99"/>
              </a:solidFill>
              <a:sym typeface="Wingdings" pitchFamily="2" charset="2"/>
            </a:endParaRPr>
          </a:p>
        </p:txBody>
      </p:sp>
      <p:sp>
        <p:nvSpPr>
          <p:cNvPr id="6" name="Rectangle 24"/>
          <p:cNvSpPr>
            <a:spLocks noChangeArrowheads="1"/>
          </p:cNvSpPr>
          <p:nvPr/>
        </p:nvSpPr>
        <p:spPr bwMode="auto">
          <a:xfrm>
            <a:off x="558280" y="1268760"/>
            <a:ext cx="5597896" cy="1954381"/>
          </a:xfrm>
          <a:prstGeom prst="rect">
            <a:avLst/>
          </a:prstGeom>
          <a:noFill/>
          <a:ln w="15875">
            <a:noFill/>
            <a:miter lim="800000"/>
            <a:headEnd/>
            <a:tailEnd/>
          </a:ln>
          <a:effectLst/>
        </p:spPr>
        <p:txBody>
          <a:bodyPr wrap="square">
            <a:spAutoFit/>
          </a:bodyPr>
          <a:lstStyle/>
          <a:p>
            <a:pPr algn="l">
              <a:lnSpc>
                <a:spcPct val="110000"/>
              </a:lnSpc>
              <a:buFontTx/>
              <a:buNone/>
            </a:pPr>
            <a:r>
              <a:rPr lang="en-US" altLang="ja-JP" sz="2200" dirty="0" smtClean="0">
                <a:solidFill>
                  <a:srgbClr val="DDDDDD"/>
                </a:solidFill>
              </a:rPr>
              <a:t>- Collaborative work from 2012 on </a:t>
            </a:r>
            <a:r>
              <a:rPr lang="en-US" altLang="ja-JP" sz="2200" dirty="0" smtClean="0">
                <a:solidFill>
                  <a:srgbClr val="99FF99"/>
                </a:solidFill>
              </a:rPr>
              <a:t>AOS</a:t>
            </a:r>
          </a:p>
          <a:p>
            <a:pPr algn="l">
              <a:lnSpc>
                <a:spcPct val="110000"/>
              </a:lnSpc>
              <a:buFontTx/>
              <a:buNone/>
            </a:pPr>
            <a:r>
              <a:rPr lang="en-US" altLang="ja-JP" sz="2200" dirty="0" smtClean="0">
                <a:solidFill>
                  <a:srgbClr val="DDDDDD"/>
                </a:solidFill>
              </a:rPr>
              <a:t>    * Design and prototype production</a:t>
            </a:r>
          </a:p>
          <a:p>
            <a:pPr algn="l">
              <a:lnSpc>
                <a:spcPct val="110000"/>
              </a:lnSpc>
              <a:buFontTx/>
              <a:buNone/>
            </a:pPr>
            <a:r>
              <a:rPr lang="en-US" altLang="ja-JP" sz="2200" dirty="0">
                <a:solidFill>
                  <a:srgbClr val="DDDDDD"/>
                </a:solidFill>
              </a:rPr>
              <a:t> </a:t>
            </a:r>
            <a:r>
              <a:rPr lang="en-US" altLang="ja-JP" sz="2200" dirty="0" smtClean="0">
                <a:solidFill>
                  <a:srgbClr val="DDDDDD"/>
                </a:solidFill>
              </a:rPr>
              <a:t>       of large-angle baffle.</a:t>
            </a:r>
          </a:p>
          <a:p>
            <a:pPr algn="l">
              <a:lnSpc>
                <a:spcPct val="110000"/>
              </a:lnSpc>
              <a:buFontTx/>
              <a:buNone/>
            </a:pPr>
            <a:r>
              <a:rPr lang="en-US" altLang="ja-JP" sz="2200" dirty="0">
                <a:solidFill>
                  <a:srgbClr val="DDDDDD"/>
                </a:solidFill>
              </a:rPr>
              <a:t> </a:t>
            </a:r>
            <a:r>
              <a:rPr lang="en-US" altLang="ja-JP" sz="2200" dirty="0" smtClean="0">
                <a:solidFill>
                  <a:srgbClr val="DDDDDD"/>
                </a:solidFill>
              </a:rPr>
              <a:t>   * Design and production of </a:t>
            </a:r>
          </a:p>
          <a:p>
            <a:pPr algn="l">
              <a:lnSpc>
                <a:spcPct val="110000"/>
              </a:lnSpc>
              <a:buFontTx/>
              <a:buNone/>
            </a:pPr>
            <a:r>
              <a:rPr lang="en-US" altLang="ja-JP" sz="2200" dirty="0">
                <a:solidFill>
                  <a:srgbClr val="DDDDDD"/>
                </a:solidFill>
              </a:rPr>
              <a:t> </a:t>
            </a:r>
            <a:r>
              <a:rPr lang="en-US" altLang="ja-JP" sz="2200" dirty="0" smtClean="0">
                <a:solidFill>
                  <a:srgbClr val="DDDDDD"/>
                </a:solidFill>
              </a:rPr>
              <a:t>       primary mirror holder for BRT.  </a:t>
            </a:r>
            <a:endParaRPr lang="en-US" altLang="ja-JP" sz="2200" dirty="0" smtClean="0">
              <a:solidFill>
                <a:srgbClr val="DDDDDD"/>
              </a:solidFill>
              <a:sym typeface="Wingdings" pitchFamily="2" charset="2"/>
            </a:endParaRPr>
          </a:p>
        </p:txBody>
      </p:sp>
      <p:pic>
        <p:nvPicPr>
          <p:cNvPr id="7" name="図 6"/>
          <p:cNvPicPr>
            <a:picLocks noChangeAspect="1"/>
          </p:cNvPicPr>
          <p:nvPr/>
        </p:nvPicPr>
        <p:blipFill rotWithShape="1">
          <a:blip r:embed="rId2"/>
          <a:srcRect l="12381" t="19283" r="50475"/>
          <a:stretch/>
        </p:blipFill>
        <p:spPr>
          <a:xfrm>
            <a:off x="5796136" y="2592810"/>
            <a:ext cx="1456056" cy="1741951"/>
          </a:xfrm>
          <a:prstGeom prst="rect">
            <a:avLst/>
          </a:prstGeom>
        </p:spPr>
      </p:pic>
      <p:pic>
        <p:nvPicPr>
          <p:cNvPr id="8" name="図 7"/>
          <p:cNvPicPr>
            <a:picLocks noChangeAspect="1"/>
          </p:cNvPicPr>
          <p:nvPr/>
        </p:nvPicPr>
        <p:blipFill>
          <a:blip r:embed="rId3"/>
          <a:stretch>
            <a:fillRect/>
          </a:stretch>
        </p:blipFill>
        <p:spPr>
          <a:xfrm rot="5400000">
            <a:off x="7227112" y="2809652"/>
            <a:ext cx="1738688" cy="1304016"/>
          </a:xfrm>
          <a:prstGeom prst="rect">
            <a:avLst/>
          </a:prstGeom>
        </p:spPr>
      </p:pic>
      <p:pic>
        <p:nvPicPr>
          <p:cNvPr id="13" name="Picture 3"/>
          <p:cNvPicPr>
            <a:picLocks noChangeAspect="1" noChangeArrowheads="1"/>
          </p:cNvPicPr>
          <p:nvPr/>
        </p:nvPicPr>
        <p:blipFill>
          <a:blip r:embed="rId4"/>
          <a:srcRect/>
          <a:stretch>
            <a:fillRect/>
          </a:stretch>
        </p:blipFill>
        <p:spPr bwMode="auto">
          <a:xfrm>
            <a:off x="5796136" y="1124744"/>
            <a:ext cx="1456056" cy="1092256"/>
          </a:xfrm>
          <a:prstGeom prst="rect">
            <a:avLst/>
          </a:prstGeom>
          <a:noFill/>
          <a:ln w="9525">
            <a:noFill/>
            <a:miter lim="800000"/>
            <a:headEnd/>
            <a:tailEnd/>
          </a:ln>
          <a:effectLst/>
        </p:spPr>
      </p:pic>
      <p:pic>
        <p:nvPicPr>
          <p:cNvPr id="14" name="Picture 6"/>
          <p:cNvPicPr>
            <a:picLocks noChangeAspect="1" noChangeArrowheads="1"/>
          </p:cNvPicPr>
          <p:nvPr/>
        </p:nvPicPr>
        <p:blipFill>
          <a:blip r:embed="rId5"/>
          <a:srcRect/>
          <a:stretch>
            <a:fillRect/>
          </a:stretch>
        </p:blipFill>
        <p:spPr bwMode="auto">
          <a:xfrm>
            <a:off x="7315858" y="1124744"/>
            <a:ext cx="1456057" cy="1092256"/>
          </a:xfrm>
          <a:prstGeom prst="rect">
            <a:avLst/>
          </a:prstGeom>
          <a:noFill/>
          <a:ln w="9525">
            <a:noFill/>
            <a:miter lim="800000"/>
            <a:headEnd/>
            <a:tailEnd/>
          </a:ln>
          <a:effectLst/>
        </p:spPr>
      </p:pic>
      <p:sp>
        <p:nvSpPr>
          <p:cNvPr id="15" name="Rectangle 24"/>
          <p:cNvSpPr>
            <a:spLocks noChangeArrowheads="1"/>
          </p:cNvSpPr>
          <p:nvPr/>
        </p:nvSpPr>
        <p:spPr bwMode="auto">
          <a:xfrm>
            <a:off x="558280" y="3334457"/>
            <a:ext cx="5597896" cy="2326791"/>
          </a:xfrm>
          <a:prstGeom prst="rect">
            <a:avLst/>
          </a:prstGeom>
          <a:noFill/>
          <a:ln w="15875">
            <a:noFill/>
            <a:miter lim="800000"/>
            <a:headEnd/>
            <a:tailEnd/>
          </a:ln>
          <a:effectLst/>
        </p:spPr>
        <p:txBody>
          <a:bodyPr wrap="square">
            <a:spAutoFit/>
          </a:bodyPr>
          <a:lstStyle/>
          <a:p>
            <a:pPr algn="l">
              <a:lnSpc>
                <a:spcPct val="110000"/>
              </a:lnSpc>
              <a:buFontTx/>
              <a:buNone/>
            </a:pPr>
            <a:r>
              <a:rPr lang="en-US" altLang="ja-JP" sz="2200" dirty="0" smtClean="0">
                <a:solidFill>
                  <a:srgbClr val="DDDDDD"/>
                </a:solidFill>
              </a:rPr>
              <a:t>- Newly starting activities</a:t>
            </a:r>
            <a:r>
              <a:rPr lang="en-US" altLang="ja-JP" sz="2200" dirty="0">
                <a:solidFill>
                  <a:srgbClr val="DDDDDD"/>
                </a:solidFill>
              </a:rPr>
              <a:t>:</a:t>
            </a:r>
            <a:endParaRPr lang="en-US" altLang="ja-JP" sz="2200" dirty="0" smtClean="0">
              <a:solidFill>
                <a:srgbClr val="DDDDDD"/>
              </a:solidFill>
            </a:endParaRPr>
          </a:p>
          <a:p>
            <a:pPr algn="l">
              <a:lnSpc>
                <a:spcPct val="110000"/>
              </a:lnSpc>
              <a:buFontTx/>
              <a:buNone/>
            </a:pPr>
            <a:r>
              <a:rPr lang="en-US" altLang="ja-JP" sz="2200" dirty="0" smtClean="0">
                <a:solidFill>
                  <a:srgbClr val="DDDDDD"/>
                </a:solidFill>
              </a:rPr>
              <a:t>    Regular meetings for </a:t>
            </a:r>
            <a:r>
              <a:rPr lang="en-US" altLang="ja-JP" sz="2200" dirty="0" smtClean="0">
                <a:solidFill>
                  <a:srgbClr val="99FF99"/>
                </a:solidFill>
              </a:rPr>
              <a:t>VIS</a:t>
            </a:r>
            <a:r>
              <a:rPr lang="en-US" altLang="ja-JP" sz="2200" dirty="0" smtClean="0">
                <a:solidFill>
                  <a:srgbClr val="DDDDDD"/>
                </a:solidFill>
              </a:rPr>
              <a:t> and </a:t>
            </a:r>
            <a:r>
              <a:rPr lang="en-US" altLang="ja-JP" sz="2200" dirty="0" smtClean="0">
                <a:solidFill>
                  <a:srgbClr val="99FF99"/>
                </a:solidFill>
              </a:rPr>
              <a:t>MIR</a:t>
            </a:r>
            <a:r>
              <a:rPr lang="en-US" altLang="ja-JP" sz="2200" dirty="0" smtClean="0">
                <a:solidFill>
                  <a:srgbClr val="DDDDDD"/>
                </a:solidFill>
              </a:rPr>
              <a:t>.</a:t>
            </a:r>
          </a:p>
          <a:p>
            <a:pPr algn="l">
              <a:lnSpc>
                <a:spcPct val="110000"/>
              </a:lnSpc>
              <a:buFontTx/>
              <a:buNone/>
            </a:pPr>
            <a:r>
              <a:rPr lang="en-US" altLang="ja-JP" sz="2200" dirty="0" smtClean="0">
                <a:solidFill>
                  <a:srgbClr val="DDDDDD"/>
                </a:solidFill>
              </a:rPr>
              <a:t>    * Collaborative works to produce</a:t>
            </a:r>
          </a:p>
          <a:p>
            <a:pPr algn="l">
              <a:lnSpc>
                <a:spcPct val="110000"/>
              </a:lnSpc>
              <a:buFontTx/>
              <a:buNone/>
            </a:pPr>
            <a:r>
              <a:rPr lang="en-US" altLang="ja-JP" sz="2200" dirty="0">
                <a:solidFill>
                  <a:srgbClr val="DDDDDD"/>
                </a:solidFill>
              </a:rPr>
              <a:t> </a:t>
            </a:r>
            <a:r>
              <a:rPr lang="en-US" altLang="ja-JP" sz="2200" dirty="0" smtClean="0">
                <a:solidFill>
                  <a:srgbClr val="DDDDDD"/>
                </a:solidFill>
              </a:rPr>
              <a:t>      bottom filters for VIS.</a:t>
            </a:r>
          </a:p>
          <a:p>
            <a:pPr algn="l">
              <a:lnSpc>
                <a:spcPct val="110000"/>
              </a:lnSpc>
              <a:buFontTx/>
              <a:buNone/>
            </a:pPr>
            <a:r>
              <a:rPr lang="en-US" altLang="ja-JP" sz="2200" dirty="0">
                <a:solidFill>
                  <a:srgbClr val="DDDDDD"/>
                </a:solidFill>
              </a:rPr>
              <a:t> </a:t>
            </a:r>
            <a:r>
              <a:rPr lang="en-US" altLang="ja-JP" sz="2200" dirty="0" smtClean="0">
                <a:solidFill>
                  <a:srgbClr val="DDDDDD"/>
                </a:solidFill>
              </a:rPr>
              <a:t>   * Test coating using IBS machine </a:t>
            </a:r>
          </a:p>
          <a:p>
            <a:pPr algn="l">
              <a:lnSpc>
                <a:spcPct val="110000"/>
              </a:lnSpc>
              <a:buFontTx/>
              <a:buNone/>
            </a:pPr>
            <a:r>
              <a:rPr lang="en-US" altLang="ja-JP" sz="2200" dirty="0">
                <a:solidFill>
                  <a:srgbClr val="DDDDDD"/>
                </a:solidFill>
              </a:rPr>
              <a:t> </a:t>
            </a:r>
            <a:r>
              <a:rPr lang="en-US" altLang="ja-JP" sz="2200" dirty="0" smtClean="0">
                <a:solidFill>
                  <a:srgbClr val="DDDDDD"/>
                </a:solidFill>
              </a:rPr>
              <a:t>      </a:t>
            </a:r>
            <a:r>
              <a:rPr lang="en-US" altLang="ja-JP" sz="2200" dirty="0" smtClean="0">
                <a:solidFill>
                  <a:srgbClr val="DDDDDD"/>
                </a:solidFill>
                <a:sym typeface="Wingdings" panose="05000000000000000000" pitchFamily="2" charset="2"/>
              </a:rPr>
              <a:t> Quality measurement</a:t>
            </a:r>
            <a:r>
              <a:rPr lang="en-US" altLang="ja-JP" sz="2200" dirty="0" smtClean="0">
                <a:solidFill>
                  <a:srgbClr val="DDDDDD"/>
                </a:solidFill>
              </a:rPr>
              <a:t>.  </a:t>
            </a:r>
            <a:endParaRPr lang="en-US" altLang="ja-JP" sz="2200" dirty="0" smtClean="0">
              <a:solidFill>
                <a:srgbClr val="DDDDDD"/>
              </a:solidFill>
              <a:sym typeface="Wingdings" pitchFamily="2" charset="2"/>
            </a:endParaRPr>
          </a:p>
        </p:txBody>
      </p:sp>
      <p:pic>
        <p:nvPicPr>
          <p:cNvPr id="4" name="図 3"/>
          <p:cNvPicPr>
            <a:picLocks noChangeAspect="1"/>
          </p:cNvPicPr>
          <p:nvPr/>
        </p:nvPicPr>
        <p:blipFill>
          <a:blip r:embed="rId6"/>
          <a:stretch>
            <a:fillRect/>
          </a:stretch>
        </p:blipFill>
        <p:spPr>
          <a:xfrm>
            <a:off x="5548368" y="4444983"/>
            <a:ext cx="2219005" cy="1498664"/>
          </a:xfrm>
          <a:prstGeom prst="rect">
            <a:avLst/>
          </a:prstGeom>
        </p:spPr>
      </p:pic>
      <p:pic>
        <p:nvPicPr>
          <p:cNvPr id="16" name="図 15"/>
          <p:cNvPicPr>
            <a:picLocks noChangeAspect="1"/>
          </p:cNvPicPr>
          <p:nvPr/>
        </p:nvPicPr>
        <p:blipFill>
          <a:blip r:embed="rId7"/>
          <a:stretch>
            <a:fillRect/>
          </a:stretch>
        </p:blipFill>
        <p:spPr>
          <a:xfrm>
            <a:off x="7317996" y="4624354"/>
            <a:ext cx="1453919" cy="1289997"/>
          </a:xfrm>
          <a:prstGeom prst="rect">
            <a:avLst/>
          </a:prstGeom>
        </p:spPr>
      </p:pic>
      <p:sp>
        <p:nvSpPr>
          <p:cNvPr id="17" name="右矢印 16"/>
          <p:cNvSpPr/>
          <p:nvPr/>
        </p:nvSpPr>
        <p:spPr bwMode="auto">
          <a:xfrm>
            <a:off x="899592" y="5885830"/>
            <a:ext cx="288032" cy="322961"/>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9" name="Rectangle 24"/>
          <p:cNvSpPr>
            <a:spLocks noChangeArrowheads="1"/>
          </p:cNvSpPr>
          <p:nvPr/>
        </p:nvSpPr>
        <p:spPr bwMode="auto">
          <a:xfrm>
            <a:off x="1262538" y="5852375"/>
            <a:ext cx="4389582" cy="464743"/>
          </a:xfrm>
          <a:prstGeom prst="rect">
            <a:avLst/>
          </a:prstGeom>
          <a:noFill/>
          <a:ln w="15875">
            <a:noFill/>
            <a:miter lim="800000"/>
            <a:headEnd/>
            <a:tailEnd/>
          </a:ln>
          <a:effectLst/>
        </p:spPr>
        <p:txBody>
          <a:bodyPr wrap="square">
            <a:spAutoFit/>
          </a:bodyPr>
          <a:lstStyle/>
          <a:p>
            <a:pPr algn="l">
              <a:lnSpc>
                <a:spcPct val="110000"/>
              </a:lnSpc>
              <a:buFontTx/>
              <a:buNone/>
            </a:pPr>
            <a:r>
              <a:rPr lang="en-US" altLang="ja-JP" sz="2200" dirty="0" smtClean="0">
                <a:solidFill>
                  <a:srgbClr val="DDDDDD"/>
                </a:solidFill>
              </a:rPr>
              <a:t>Covering AOS, VIS and MIR.</a:t>
            </a:r>
            <a:endParaRPr lang="en-US" altLang="ja-JP" sz="2200" dirty="0" smtClean="0">
              <a:solidFill>
                <a:srgbClr val="DDDDDD"/>
              </a:solidFill>
              <a:sym typeface="Wingdings" pitchFamily="2" charset="2"/>
            </a:endParaRPr>
          </a:p>
        </p:txBody>
      </p:sp>
      <p:sp>
        <p:nvSpPr>
          <p:cNvPr id="20" name="テキスト ボックス 19"/>
          <p:cNvSpPr txBox="1"/>
          <p:nvPr/>
        </p:nvSpPr>
        <p:spPr>
          <a:xfrm>
            <a:off x="7350778" y="6093296"/>
            <a:ext cx="168571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 Tatsumi</a:t>
            </a:r>
            <a:endParaRPr kumimoji="1" lang="ja-JP" altLang="en-US" sz="1400" dirty="0" smtClean="0">
              <a:solidFill>
                <a:srgbClr val="6699FF"/>
              </a:solidFill>
            </a:endParaRPr>
          </a:p>
        </p:txBody>
      </p:sp>
    </p:spTree>
    <p:extLst>
      <p:ext uri="{BB962C8B-B14F-4D97-AF65-F5344CB8AC3E}">
        <p14:creationId xmlns:p14="http://schemas.microsoft.com/office/powerpoint/2010/main" val="164230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Multi-messenger Astronomy</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pic>
        <p:nvPicPr>
          <p:cNvPr id="973826" name="Picture 2" descr="http://www.gw.hep.osaka-cu.ac.jp/gwastro/images/subprojec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863" y="2418684"/>
            <a:ext cx="5484626" cy="39626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4"/>
          <p:cNvSpPr>
            <a:spLocks noChangeArrowheads="1"/>
          </p:cNvSpPr>
          <p:nvPr/>
        </p:nvSpPr>
        <p:spPr bwMode="auto">
          <a:xfrm>
            <a:off x="467544" y="764704"/>
            <a:ext cx="8280920" cy="1581972"/>
          </a:xfrm>
          <a:prstGeom prst="rect">
            <a:avLst/>
          </a:prstGeom>
          <a:noFill/>
          <a:ln w="15875">
            <a:noFill/>
            <a:miter lim="800000"/>
            <a:headEnd/>
            <a:tailEnd/>
          </a:ln>
          <a:effectLst/>
        </p:spPr>
        <p:txBody>
          <a:bodyPr wrap="square">
            <a:spAutoFit/>
          </a:bodyPr>
          <a:lstStyle/>
          <a:p>
            <a:pPr algn="l">
              <a:lnSpc>
                <a:spcPct val="110000"/>
              </a:lnSpc>
              <a:buFontTx/>
              <a:buNone/>
            </a:pPr>
            <a:r>
              <a:rPr lang="ja-JP" altLang="en-US" sz="2200" dirty="0" smtClean="0">
                <a:solidFill>
                  <a:srgbClr val="DDDDDD"/>
                </a:solidFill>
              </a:rPr>
              <a:t>・</a:t>
            </a:r>
            <a:r>
              <a:rPr lang="en-US" altLang="ja-JP" sz="2200" dirty="0" smtClean="0">
                <a:solidFill>
                  <a:srgbClr val="DDDDDD"/>
                </a:solidFill>
              </a:rPr>
              <a:t>Based on the approved Grants‐in‐Aid </a:t>
            </a:r>
            <a:r>
              <a:rPr lang="en-US" altLang="ja-JP" sz="2200" dirty="0">
                <a:solidFill>
                  <a:srgbClr val="DDDDDD"/>
                </a:solidFill>
              </a:rPr>
              <a:t>for Scientific </a:t>
            </a:r>
            <a:r>
              <a:rPr lang="en-US" altLang="ja-JP" sz="2200" dirty="0" smtClean="0">
                <a:solidFill>
                  <a:srgbClr val="DDDDDD"/>
                </a:solidFill>
              </a:rPr>
              <a:t>Research: </a:t>
            </a:r>
            <a:endParaRPr lang="en-US" altLang="ja-JP" sz="2200" dirty="0">
              <a:solidFill>
                <a:srgbClr val="DDDDDD"/>
              </a:solidFill>
            </a:endParaRPr>
          </a:p>
          <a:p>
            <a:pPr algn="l">
              <a:lnSpc>
                <a:spcPct val="110000"/>
              </a:lnSpc>
              <a:buFontTx/>
              <a:buNone/>
            </a:pPr>
            <a:r>
              <a:rPr lang="en-US" altLang="ja-JP" sz="2200" dirty="0" smtClean="0">
                <a:solidFill>
                  <a:srgbClr val="DDDDDD"/>
                </a:solidFill>
              </a:rPr>
              <a:t>   </a:t>
            </a:r>
            <a:r>
              <a:rPr lang="en-US" altLang="ja-JP" sz="2200" dirty="0" smtClean="0">
                <a:solidFill>
                  <a:srgbClr val="6699FF"/>
                </a:solidFill>
              </a:rPr>
              <a:t>‘Scientific Research on Priority Areas’ </a:t>
            </a:r>
            <a:r>
              <a:rPr lang="en-US" altLang="ja-JP" sz="2200" dirty="0">
                <a:solidFill>
                  <a:srgbClr val="DDDDDD"/>
                </a:solidFill>
              </a:rPr>
              <a:t> </a:t>
            </a:r>
            <a:r>
              <a:rPr lang="en-US" altLang="ja-JP" sz="2200" dirty="0" smtClean="0">
                <a:solidFill>
                  <a:srgbClr val="DDDDDD"/>
                </a:solidFill>
                <a:sym typeface="Wingdings" pitchFamily="2" charset="2"/>
              </a:rPr>
              <a:t></a:t>
            </a:r>
            <a:r>
              <a:rPr lang="en-US" altLang="ja-JP" sz="2200" dirty="0" smtClean="0">
                <a:solidFill>
                  <a:srgbClr val="DDDDDD"/>
                </a:solidFill>
              </a:rPr>
              <a:t> 4.5-yr project.</a:t>
            </a:r>
          </a:p>
          <a:p>
            <a:pPr algn="l">
              <a:lnSpc>
                <a:spcPct val="110000"/>
              </a:lnSpc>
              <a:buFontTx/>
              <a:buNone/>
            </a:pPr>
            <a:r>
              <a:rPr lang="ja-JP" altLang="en-US" sz="2200" dirty="0" smtClean="0">
                <a:solidFill>
                  <a:srgbClr val="DDDDDD"/>
                </a:solidFill>
                <a:sym typeface="Wingdings" pitchFamily="2" charset="2"/>
              </a:rPr>
              <a:t>・</a:t>
            </a:r>
            <a:r>
              <a:rPr lang="en-US" altLang="ja-JP" sz="2200" dirty="0" smtClean="0">
                <a:solidFill>
                  <a:srgbClr val="DDDDDD"/>
                </a:solidFill>
                <a:sym typeface="Wingdings" pitchFamily="2" charset="2"/>
              </a:rPr>
              <a:t>GW theory, GW data analysis, EM transients, and Neutrino.</a:t>
            </a:r>
          </a:p>
          <a:p>
            <a:pPr algn="l">
              <a:lnSpc>
                <a:spcPct val="110000"/>
              </a:lnSpc>
              <a:buFontTx/>
              <a:buNone/>
            </a:pPr>
            <a:r>
              <a:rPr lang="en-US" altLang="ja-JP" sz="2200" dirty="0">
                <a:solidFill>
                  <a:srgbClr val="DDDDDD"/>
                </a:solidFill>
                <a:sym typeface="Wingdings" pitchFamily="2" charset="2"/>
              </a:rPr>
              <a:t> </a:t>
            </a:r>
            <a:r>
              <a:rPr lang="en-US" altLang="ja-JP" sz="2200" dirty="0" smtClean="0">
                <a:solidFill>
                  <a:srgbClr val="DDDDDD"/>
                </a:solidFill>
                <a:sym typeface="Wingdings" pitchFamily="2" charset="2"/>
              </a:rPr>
              <a:t>    (KAGRA and other GW experiment are not included.) </a:t>
            </a:r>
          </a:p>
        </p:txBody>
      </p:sp>
      <p:sp>
        <p:nvSpPr>
          <p:cNvPr id="6" name="テキスト ボックス 5"/>
          <p:cNvSpPr txBox="1"/>
          <p:nvPr/>
        </p:nvSpPr>
        <p:spPr>
          <a:xfrm>
            <a:off x="7308304" y="6090548"/>
            <a:ext cx="1791709"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Tatsumi, Hayama</a:t>
            </a:r>
            <a:endParaRPr kumimoji="1" lang="ja-JP" altLang="en-US" sz="1400" dirty="0" smtClean="0">
              <a:solidFill>
                <a:srgbClr val="6699FF"/>
              </a:solidFill>
            </a:endParaRPr>
          </a:p>
        </p:txBody>
      </p:sp>
    </p:spTree>
    <p:extLst>
      <p:ext uri="{BB962C8B-B14F-4D97-AF65-F5344CB8AC3E}">
        <p14:creationId xmlns:p14="http://schemas.microsoft.com/office/powerpoint/2010/main" val="511290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Purpose of GW Project Office</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4" name="Rectangle 32"/>
          <p:cNvSpPr>
            <a:spLocks noChangeArrowheads="1"/>
          </p:cNvSpPr>
          <p:nvPr/>
        </p:nvSpPr>
        <p:spPr bwMode="auto">
          <a:xfrm>
            <a:off x="539552" y="991696"/>
            <a:ext cx="8299648" cy="5410712"/>
          </a:xfrm>
          <a:prstGeom prst="rect">
            <a:avLst/>
          </a:prstGeom>
          <a:noFill/>
          <a:ln w="15875">
            <a:noFill/>
            <a:miter lim="800000"/>
            <a:headEnd/>
            <a:tailEnd/>
          </a:ln>
          <a:effectLst/>
        </p:spPr>
        <p:txBody>
          <a:bodyPr wrap="square">
            <a:spAutoFit/>
          </a:bodyPr>
          <a:lstStyle/>
          <a:p>
            <a:pPr algn="l">
              <a:lnSpc>
                <a:spcPct val="12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Goal : </a:t>
            </a:r>
            <a:r>
              <a:rPr lang="en-US" altLang="ja-JP" dirty="0" smtClean="0">
                <a:solidFill>
                  <a:srgbClr val="99FF99"/>
                </a:solidFill>
                <a:effectLst>
                  <a:outerShdw blurRad="38100" dist="38100" dir="2700000" algn="tl">
                    <a:srgbClr val="000000">
                      <a:alpha val="43137"/>
                    </a:srgbClr>
                  </a:outerShdw>
                </a:effectLst>
              </a:rPr>
              <a:t>Opening and Expansion of the field of</a:t>
            </a:r>
          </a:p>
          <a:p>
            <a:pPr algn="l">
              <a:lnSpc>
                <a:spcPct val="120000"/>
              </a:lnSpc>
              <a:buNone/>
            </a:pPr>
            <a:r>
              <a:rPr lang="en-US" altLang="ja-JP" dirty="0">
                <a:solidFill>
                  <a:srgbClr val="99FF99"/>
                </a:solidFill>
                <a:effectLst>
                  <a:outerShdw blurRad="38100" dist="38100" dir="2700000" algn="tl">
                    <a:srgbClr val="000000">
                      <a:alpha val="43137"/>
                    </a:srgbClr>
                  </a:outerShdw>
                </a:effectLst>
              </a:rPr>
              <a:t> </a:t>
            </a:r>
            <a:r>
              <a:rPr lang="en-US" altLang="ja-JP" dirty="0" smtClean="0">
                <a:solidFill>
                  <a:srgbClr val="99FF99"/>
                </a:solidFill>
                <a:effectLst>
                  <a:outerShdw blurRad="38100" dist="38100" dir="2700000" algn="tl">
                    <a:srgbClr val="000000">
                      <a:alpha val="43137"/>
                    </a:srgbClr>
                  </a:outerShdw>
                </a:effectLst>
              </a:rPr>
              <a:t>           Gravitational-Wave Astronomy.</a:t>
            </a:r>
            <a:endParaRPr lang="ja-JP" altLang="en-US" dirty="0">
              <a:solidFill>
                <a:srgbClr val="99FF99"/>
              </a:solidFill>
              <a:effectLst>
                <a:outerShdw blurRad="38100" dist="38100" dir="2700000" algn="tl">
                  <a:srgbClr val="000000">
                    <a:alpha val="43137"/>
                  </a:srgbClr>
                </a:outerShdw>
              </a:effectLst>
            </a:endParaRPr>
          </a:p>
          <a:p>
            <a:pPr algn="l">
              <a:lnSpc>
                <a:spcPct val="120000"/>
              </a:lnSpc>
              <a:buNone/>
            </a:pPr>
            <a:endParaRPr lang="en-US" altLang="ja-JP" dirty="0" smtClean="0">
              <a:solidFill>
                <a:srgbClr val="FFFFFF"/>
              </a:solidFill>
              <a:effectLst>
                <a:outerShdw blurRad="38100" dist="38100" dir="2700000" algn="tl">
                  <a:srgbClr val="000000">
                    <a:alpha val="43137"/>
                  </a:srgbClr>
                </a:outerShdw>
              </a:effectLst>
            </a:endParaRPr>
          </a:p>
          <a:p>
            <a:pPr algn="l">
              <a:lnSpc>
                <a:spcPct val="12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Current Activities</a:t>
            </a:r>
            <a:endParaRPr lang="ja-JP" altLang="en-US" dirty="0">
              <a:solidFill>
                <a:srgbClr val="FFFFFF"/>
              </a:solidFill>
              <a:effectLst>
                <a:outerShdw blurRad="38100" dist="38100" dir="2700000" algn="tl">
                  <a:srgbClr val="000000">
                    <a:alpha val="43137"/>
                  </a:srgbClr>
                </a:outerShdw>
              </a:effectLst>
            </a:endParaRPr>
          </a:p>
          <a:p>
            <a:pPr algn="l">
              <a:lnSpc>
                <a:spcPct val="120000"/>
              </a:lnSpc>
              <a:buNone/>
            </a:pP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t>
            </a:r>
            <a:r>
              <a:rPr lang="en-US" altLang="ja-JP" dirty="0" smtClean="0">
                <a:solidFill>
                  <a:srgbClr val="CCFFCC"/>
                </a:solidFill>
                <a:effectLst>
                  <a:outerShdw blurRad="38100" dist="38100" dir="2700000" algn="tl">
                    <a:srgbClr val="000000">
                      <a:alpha val="43137"/>
                    </a:srgbClr>
                  </a:outerShdw>
                </a:effectLst>
              </a:rPr>
              <a:t>Large-scale cryogenic GW antenna : KAGRA </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Promotion of the project as a core institute.</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GW astronomy.</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a:t>
            </a:r>
            <a:r>
              <a:rPr lang="en-US" altLang="ja-JP" dirty="0" smtClean="0">
                <a:solidFill>
                  <a:srgbClr val="CCFFCC"/>
                </a:solidFill>
                <a:effectLst>
                  <a:outerShdw blurRad="38100" dist="38100" dir="2700000" algn="tl">
                    <a:srgbClr val="000000">
                      <a:alpha val="43137"/>
                    </a:srgbClr>
                  </a:outerShdw>
                </a:effectLst>
              </a:rPr>
              <a:t>Research and development for future detectors</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Advanced technologies for ground-based detector.</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Space GW antenna.</a:t>
            </a:r>
          </a:p>
          <a:p>
            <a:pPr algn="l">
              <a:lnSpc>
                <a:spcPct val="120000"/>
              </a:lnSpc>
              <a:buNone/>
            </a:pPr>
            <a:endParaRPr lang="en-US" altLang="ja-JP" dirty="0">
              <a:solidFill>
                <a:srgbClr val="FFFFFF"/>
              </a:solidFill>
              <a:effectLst>
                <a:outerShdw blurRad="38100" dist="38100" dir="2700000" algn="tl">
                  <a:srgbClr val="000000">
                    <a:alpha val="43137"/>
                  </a:srgbClr>
                </a:outerShdw>
              </a:effectLst>
            </a:endParaRPr>
          </a:p>
          <a:p>
            <a:pPr algn="l">
              <a:lnSpc>
                <a:spcPct val="120000"/>
              </a:lnSpc>
              <a:buNone/>
            </a:pP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Project, Research Achievement, Education</a:t>
            </a:r>
            <a:endParaRPr lang="en-US" altLang="ja-JP" dirty="0">
              <a:solidFill>
                <a:srgbClr val="FFFFFF"/>
              </a:solidFill>
              <a:effectLst>
                <a:outerShdw blurRad="38100" dist="38100" dir="2700000" algn="tl">
                  <a:srgbClr val="000000">
                    <a:alpha val="43137"/>
                  </a:srgbClr>
                </a:outerShdw>
              </a:effectLst>
            </a:endParaRPr>
          </a:p>
        </p:txBody>
      </p:sp>
      <p:sp>
        <p:nvSpPr>
          <p:cNvPr id="5" name="下矢印 4"/>
          <p:cNvSpPr/>
          <p:nvPr/>
        </p:nvSpPr>
        <p:spPr bwMode="auto">
          <a:xfrm>
            <a:off x="2143152" y="1988840"/>
            <a:ext cx="484632" cy="288032"/>
          </a:xfrm>
          <a:prstGeom prst="down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 name="角丸四角形 5"/>
          <p:cNvSpPr/>
          <p:nvPr/>
        </p:nvSpPr>
        <p:spPr bwMode="auto">
          <a:xfrm>
            <a:off x="1187624" y="5805264"/>
            <a:ext cx="6048672" cy="504056"/>
          </a:xfrm>
          <a:prstGeom prst="roundRect">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extLst>
      <p:ext uri="{BB962C8B-B14F-4D97-AF65-F5344CB8AC3E}">
        <p14:creationId xmlns:p14="http://schemas.microsoft.com/office/powerpoint/2010/main" val="244555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solidFill>
                  <a:srgbClr val="FFFFFF"/>
                </a:solidFill>
              </a:rPr>
              <a:t>Clarification of the Role of NAOJ</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4" name="Rectangle 32"/>
          <p:cNvSpPr>
            <a:spLocks noChangeArrowheads="1"/>
          </p:cNvSpPr>
          <p:nvPr/>
        </p:nvSpPr>
        <p:spPr bwMode="auto">
          <a:xfrm>
            <a:off x="395536" y="1305342"/>
            <a:ext cx="8496944" cy="1717393"/>
          </a:xfrm>
          <a:prstGeom prst="rect">
            <a:avLst/>
          </a:prstGeom>
          <a:noFill/>
          <a:ln w="15875">
            <a:noFill/>
            <a:miter lim="800000"/>
            <a:headEnd/>
            <a:tailEnd/>
          </a:ln>
          <a:effectLst/>
        </p:spPr>
        <p:txBody>
          <a:bodyPr wrap="square">
            <a:spAutoFit/>
          </a:bodyPr>
          <a:lstStyle/>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For NAOJ</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Explanations at executive meetings in NAOJ.</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KAGRA council meeting (Sept. 17</a:t>
            </a:r>
            <a:r>
              <a:rPr lang="en-US" altLang="ja-JP" baseline="30000" dirty="0" smtClean="0">
                <a:solidFill>
                  <a:srgbClr val="FFFFFF"/>
                </a:solidFill>
                <a:effectLst>
                  <a:outerShdw blurRad="38100" dist="38100" dir="2700000" algn="tl">
                    <a:srgbClr val="000000">
                      <a:alpha val="43137"/>
                    </a:srgbClr>
                  </a:outerShdw>
                </a:effectLst>
              </a:rPr>
              <a:t>th</a:t>
            </a:r>
            <a:r>
              <a:rPr lang="en-US" altLang="ja-JP" dirty="0" smtClean="0">
                <a:solidFill>
                  <a:srgbClr val="FFFFFF"/>
                </a:solidFill>
                <a:effectLst>
                  <a:outerShdw blurRad="38100" dist="38100" dir="2700000" algn="tl">
                    <a:srgbClr val="000000">
                      <a:alpha val="43137"/>
                    </a:srgbClr>
                  </a:outerShdw>
                </a:effectLst>
              </a:rPr>
              <a:t> , 2013).</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Invitation to Program Advisory Board (Nov. 2</a:t>
            </a:r>
            <a:r>
              <a:rPr lang="en-US" altLang="ja-JP" baseline="30000" dirty="0" smtClean="0">
                <a:solidFill>
                  <a:srgbClr val="FFFFFF"/>
                </a:solidFill>
                <a:effectLst>
                  <a:outerShdw blurRad="38100" dist="38100" dir="2700000" algn="tl">
                    <a:srgbClr val="000000">
                      <a:alpha val="43137"/>
                    </a:srgbClr>
                  </a:outerShdw>
                </a:effectLst>
              </a:rPr>
              <a:t>nd</a:t>
            </a:r>
            <a:r>
              <a:rPr lang="en-US" altLang="ja-JP" dirty="0" smtClean="0">
                <a:solidFill>
                  <a:srgbClr val="FFFFFF"/>
                </a:solidFill>
                <a:effectLst>
                  <a:outerShdw blurRad="38100" dist="38100" dir="2700000" algn="tl">
                    <a:srgbClr val="000000">
                      <a:alpha val="43137"/>
                    </a:srgbClr>
                  </a:outerShdw>
                </a:effectLst>
              </a:rPr>
              <a:t>-3</a:t>
            </a:r>
            <a:r>
              <a:rPr lang="en-US" altLang="ja-JP" baseline="30000" dirty="0" smtClean="0">
                <a:solidFill>
                  <a:srgbClr val="FFFFFF"/>
                </a:solidFill>
                <a:effectLst>
                  <a:outerShdw blurRad="38100" dist="38100" dir="2700000" algn="tl">
                    <a:srgbClr val="000000">
                      <a:alpha val="43137"/>
                    </a:srgbClr>
                  </a:outerShdw>
                </a:effectLst>
              </a:rPr>
              <a:t>rd</a:t>
            </a:r>
            <a:r>
              <a:rPr lang="en-US" altLang="ja-JP" dirty="0" smtClean="0">
                <a:solidFill>
                  <a:srgbClr val="FFFFFF"/>
                </a:solidFill>
                <a:effectLst>
                  <a:outerShdw blurRad="38100" dist="38100" dir="2700000" algn="tl">
                    <a:srgbClr val="000000">
                      <a:alpha val="43137"/>
                    </a:srgbClr>
                  </a:outerShdw>
                </a:effectLst>
              </a:rPr>
              <a:t>, 2013).</a:t>
            </a:r>
            <a:endParaRPr lang="en-US" altLang="ja-JP" dirty="0" smtClean="0">
              <a:solidFill>
                <a:srgbClr val="C0C0C0"/>
              </a:solidFill>
              <a:effectLst>
                <a:outerShdw blurRad="38100" dist="38100" dir="2700000" algn="tl">
                  <a:srgbClr val="000000">
                    <a:alpha val="43137"/>
                  </a:srgbClr>
                </a:outerShdw>
              </a:effectLst>
            </a:endParaRPr>
          </a:p>
        </p:txBody>
      </p:sp>
      <p:sp>
        <p:nvSpPr>
          <p:cNvPr id="5" name="Rectangle 32"/>
          <p:cNvSpPr>
            <a:spLocks noChangeArrowheads="1"/>
          </p:cNvSpPr>
          <p:nvPr/>
        </p:nvSpPr>
        <p:spPr bwMode="auto">
          <a:xfrm>
            <a:off x="434938" y="3249558"/>
            <a:ext cx="8496944" cy="2529923"/>
          </a:xfrm>
          <a:prstGeom prst="rect">
            <a:avLst/>
          </a:prstGeom>
          <a:noFill/>
          <a:ln w="15875">
            <a:noFill/>
            <a:miter lim="800000"/>
            <a:headEnd/>
            <a:tailEnd/>
          </a:ln>
          <a:effectLst/>
        </p:spPr>
        <p:txBody>
          <a:bodyPr wrap="square">
            <a:spAutoFit/>
          </a:bodyPr>
          <a:lstStyle/>
          <a:p>
            <a:pPr algn="l">
              <a:lnSpc>
                <a:spcPct val="11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For KAGRA</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Flaminio and Ando are members of management </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team (EO and SEO).</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Takahashi and Akutsu are subsystem chiefs.</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Ueda became a sub-chief of the MIR subsystem, </a:t>
            </a:r>
          </a:p>
          <a:p>
            <a:pPr algn="l">
              <a:lnSpc>
                <a:spcPct val="11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redefining the tasks.</a:t>
            </a:r>
            <a:endParaRPr lang="en-US" altLang="ja-JP" dirty="0" smtClean="0">
              <a:solidFill>
                <a:srgbClr val="C0C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8238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4" name="Rectangle 32"/>
          <p:cNvSpPr>
            <a:spLocks noChangeArrowheads="1"/>
          </p:cNvSpPr>
          <p:nvPr/>
        </p:nvSpPr>
        <p:spPr bwMode="auto">
          <a:xfrm>
            <a:off x="899592" y="2996952"/>
            <a:ext cx="7200800" cy="705450"/>
          </a:xfrm>
          <a:prstGeom prst="rect">
            <a:avLst/>
          </a:prstGeom>
          <a:noFill/>
          <a:ln w="15875">
            <a:noFill/>
            <a:miter lim="800000"/>
            <a:headEnd/>
            <a:tailEnd/>
          </a:ln>
          <a:effectLst/>
        </p:spPr>
        <p:txBody>
          <a:bodyPr wrap="square">
            <a:spAutoFit/>
          </a:bodyPr>
          <a:lstStyle/>
          <a:p>
            <a:pPr>
              <a:lnSpc>
                <a:spcPct val="110000"/>
              </a:lnSpc>
              <a:buNone/>
            </a:pPr>
            <a:r>
              <a:rPr lang="en-US" altLang="ja-JP" sz="4000" dirty="0" smtClean="0">
                <a:solidFill>
                  <a:srgbClr val="FFFFFF"/>
                </a:solidFill>
                <a:effectLst>
                  <a:outerShdw blurRad="38100" dist="38100" dir="2700000" algn="tl">
                    <a:srgbClr val="000000">
                      <a:alpha val="43137"/>
                    </a:srgbClr>
                  </a:outerShdw>
                </a:effectLst>
              </a:rPr>
              <a:t>Advanced R&amp;Ds</a:t>
            </a:r>
            <a:endParaRPr lang="ja-JP" altLang="en-US" sz="4000" dirty="0">
              <a:solidFill>
                <a:srgbClr val="FFFFFF"/>
              </a:solidFill>
              <a:effectLst>
                <a:outerShdw blurRad="38100" dist="38100" dir="2700000" algn="tl">
                  <a:srgbClr val="000000">
                    <a:alpha val="43137"/>
                  </a:srgbClr>
                </a:outerShdw>
              </a:effectLst>
            </a:endParaRPr>
          </a:p>
        </p:txBody>
      </p:sp>
      <p:sp>
        <p:nvSpPr>
          <p:cNvPr id="5" name="タイトル 4"/>
          <p:cNvSpPr>
            <a:spLocks noGrp="1"/>
          </p:cNvSpPr>
          <p:nvPr>
            <p:ph type="title"/>
          </p:nvPr>
        </p:nvSpPr>
        <p:spPr/>
        <p:txBody>
          <a:bodyPr/>
          <a:lstStyle/>
          <a:p>
            <a:endParaRPr kumimoji="1" lang="ja-JP" altLang="en-US" dirty="0"/>
          </a:p>
        </p:txBody>
      </p:sp>
    </p:spTree>
    <p:extLst>
      <p:ext uri="{BB962C8B-B14F-4D97-AF65-F5344CB8AC3E}">
        <p14:creationId xmlns:p14="http://schemas.microsoft.com/office/powerpoint/2010/main" val="1072039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bwMode="auto">
          <a:xfrm>
            <a:off x="395536" y="4259249"/>
            <a:ext cx="3127835" cy="1955833"/>
          </a:xfrm>
          <a:prstGeom prst="roundRect">
            <a:avLst>
              <a:gd name="adj" fmla="val 5965"/>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235" name="角丸四角形 234"/>
          <p:cNvSpPr/>
          <p:nvPr/>
        </p:nvSpPr>
        <p:spPr bwMode="auto">
          <a:xfrm>
            <a:off x="539552" y="2191669"/>
            <a:ext cx="3863548" cy="1804845"/>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1131522" name="Rectangle 2"/>
          <p:cNvSpPr>
            <a:spLocks noGrp="1" noChangeArrowheads="1"/>
          </p:cNvSpPr>
          <p:nvPr>
            <p:ph type="title"/>
          </p:nvPr>
        </p:nvSpPr>
        <p:spPr/>
        <p:txBody>
          <a:bodyPr/>
          <a:lstStyle/>
          <a:p>
            <a:r>
              <a:rPr lang="en-US" altLang="ja-JP" dirty="0" smtClean="0"/>
              <a:t>DECIGO</a:t>
            </a:r>
            <a:endParaRPr lang="en-US" altLang="ja-JP" dirty="0"/>
          </a:p>
        </p:txBody>
      </p:sp>
      <p:sp>
        <p:nvSpPr>
          <p:cNvPr id="16" name="フッター プレースホルダ 3"/>
          <p:cNvSpPr>
            <a:spLocks noGrp="1"/>
          </p:cNvSpPr>
          <p:nvPr>
            <p:ph type="ftr" sz="quarter" idx="10"/>
          </p:nvPr>
        </p:nvSpPr>
        <p:spPr/>
        <p:txBody>
          <a:bodyPr/>
          <a:lstStyle/>
          <a:p>
            <a:r>
              <a:rPr lang="nl-NL" altLang="ja-JP" smtClean="0"/>
              <a:t>Project Week (November 27, 2013, NAOJ)</a:t>
            </a:r>
            <a:endParaRPr lang="en-US" altLang="ja-JP" dirty="0"/>
          </a:p>
        </p:txBody>
      </p:sp>
      <p:grpSp>
        <p:nvGrpSpPr>
          <p:cNvPr id="232" name="グループ化 231"/>
          <p:cNvGrpSpPr/>
          <p:nvPr/>
        </p:nvGrpSpPr>
        <p:grpSpPr>
          <a:xfrm>
            <a:off x="3590955" y="1196961"/>
            <a:ext cx="5338763" cy="5018121"/>
            <a:chOff x="3590955" y="1196961"/>
            <a:chExt cx="5338763" cy="5018121"/>
          </a:xfrm>
        </p:grpSpPr>
        <p:sp>
          <p:nvSpPr>
            <p:cNvPr id="114" name="Oval 137"/>
            <p:cNvSpPr>
              <a:spLocks noChangeArrowheads="1"/>
            </p:cNvSpPr>
            <p:nvPr/>
          </p:nvSpPr>
          <p:spPr bwMode="auto">
            <a:xfrm>
              <a:off x="3590955"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72" name="Oval 209"/>
            <p:cNvSpPr>
              <a:spLocks noChangeArrowheads="1"/>
            </p:cNvSpPr>
            <p:nvPr/>
          </p:nvSpPr>
          <p:spPr bwMode="auto">
            <a:xfrm>
              <a:off x="5354668" y="1196961"/>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73" name="Oval 210"/>
            <p:cNvSpPr>
              <a:spLocks noChangeArrowheads="1"/>
            </p:cNvSpPr>
            <p:nvPr/>
          </p:nvSpPr>
          <p:spPr bwMode="auto">
            <a:xfrm>
              <a:off x="7124730"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0" name="Freeform 5"/>
            <p:cNvSpPr>
              <a:spLocks/>
            </p:cNvSpPr>
            <p:nvPr/>
          </p:nvSpPr>
          <p:spPr bwMode="auto">
            <a:xfrm rot="14397729">
              <a:off x="6053168" y="372743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1" name="Freeform 6"/>
            <p:cNvSpPr>
              <a:spLocks/>
            </p:cNvSpPr>
            <p:nvPr/>
          </p:nvSpPr>
          <p:spPr bwMode="auto">
            <a:xfrm rot="14397729" flipV="1">
              <a:off x="6184930" y="365441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2" name="Freeform 7"/>
            <p:cNvSpPr>
              <a:spLocks/>
            </p:cNvSpPr>
            <p:nvPr/>
          </p:nvSpPr>
          <p:spPr bwMode="auto">
            <a:xfrm rot="14397729">
              <a:off x="6137305" y="3506773"/>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effectLst>
                  <a:outerShdw blurRad="38100" dist="38100" dir="2700000" algn="tl">
                    <a:srgbClr val="000000">
                      <a:alpha val="43137"/>
                    </a:srgbClr>
                  </a:outerShdw>
                </a:effectLst>
                <a:cs typeface="+mn-cs"/>
              </a:endParaRPr>
            </a:p>
          </p:txBody>
        </p:sp>
        <p:sp>
          <p:nvSpPr>
            <p:cNvPr id="23" name="Rectangle 8"/>
            <p:cNvSpPr>
              <a:spLocks noChangeArrowheads="1"/>
            </p:cNvSpPr>
            <p:nvPr/>
          </p:nvSpPr>
          <p:spPr bwMode="auto">
            <a:xfrm rot="11744560">
              <a:off x="6373843" y="220184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4" name="Rectangle 9"/>
            <p:cNvSpPr>
              <a:spLocks noChangeArrowheads="1"/>
            </p:cNvSpPr>
            <p:nvPr/>
          </p:nvSpPr>
          <p:spPr bwMode="auto">
            <a:xfrm rot="9888311">
              <a:off x="6130955" y="2193911"/>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5" name="Rectangle 10"/>
            <p:cNvSpPr>
              <a:spLocks noChangeArrowheads="1"/>
            </p:cNvSpPr>
            <p:nvPr/>
          </p:nvSpPr>
          <p:spPr bwMode="auto">
            <a:xfrm rot="10780961">
              <a:off x="6227793" y="19018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6" name="Line 11"/>
            <p:cNvSpPr>
              <a:spLocks noChangeShapeType="1"/>
            </p:cNvSpPr>
            <p:nvPr/>
          </p:nvSpPr>
          <p:spPr bwMode="auto">
            <a:xfrm rot="7209001" flipV="1">
              <a:off x="5557868" y="2105011"/>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7" name="Rectangle 12"/>
            <p:cNvSpPr>
              <a:spLocks noChangeArrowheads="1"/>
            </p:cNvSpPr>
            <p:nvPr/>
          </p:nvSpPr>
          <p:spPr bwMode="auto">
            <a:xfrm rot="7209001">
              <a:off x="6364318" y="1533511"/>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8" name="Freeform 13"/>
            <p:cNvSpPr>
              <a:spLocks/>
            </p:cNvSpPr>
            <p:nvPr/>
          </p:nvSpPr>
          <p:spPr bwMode="auto">
            <a:xfrm rot="7209001">
              <a:off x="6024593" y="236853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9" name="Line 14"/>
            <p:cNvSpPr>
              <a:spLocks noChangeShapeType="1"/>
            </p:cNvSpPr>
            <p:nvPr/>
          </p:nvSpPr>
          <p:spPr bwMode="auto">
            <a:xfrm rot="7209001">
              <a:off x="6083330" y="24717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30" name="Line 15"/>
            <p:cNvSpPr>
              <a:spLocks noChangeShapeType="1"/>
            </p:cNvSpPr>
            <p:nvPr/>
          </p:nvSpPr>
          <p:spPr bwMode="auto">
            <a:xfrm rot="7209001">
              <a:off x="5970618" y="2411399"/>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nvGrpSpPr>
            <p:cNvPr id="31" name="Group 16"/>
            <p:cNvGrpSpPr>
              <a:grpSpLocks/>
            </p:cNvGrpSpPr>
            <p:nvPr/>
          </p:nvGrpSpPr>
          <p:grpSpPr bwMode="auto">
            <a:xfrm rot="7209001">
              <a:off x="5538818" y="2690798"/>
              <a:ext cx="600075" cy="495300"/>
              <a:chOff x="4785" y="11039"/>
              <a:chExt cx="829" cy="688"/>
            </a:xfrm>
          </p:grpSpPr>
          <p:sp>
            <p:nvSpPr>
              <p:cNvPr id="221"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22"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23"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24"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25"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sp>
          <p:nvSpPr>
            <p:cNvPr id="32" name="Freeform 22"/>
            <p:cNvSpPr>
              <a:spLocks/>
            </p:cNvSpPr>
            <p:nvPr/>
          </p:nvSpPr>
          <p:spPr bwMode="auto">
            <a:xfrm rot="9872463">
              <a:off x="5869018" y="24717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33" name="Freeform 23"/>
            <p:cNvSpPr>
              <a:spLocks/>
            </p:cNvSpPr>
            <p:nvPr/>
          </p:nvSpPr>
          <p:spPr bwMode="auto">
            <a:xfrm rot="7209001">
              <a:off x="5748368" y="2481248"/>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34" name="Arc 24"/>
            <p:cNvSpPr>
              <a:spLocks/>
            </p:cNvSpPr>
            <p:nvPr/>
          </p:nvSpPr>
          <p:spPr bwMode="auto">
            <a:xfrm rot="14146499">
              <a:off x="6054755" y="23605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35" name="Arc 25"/>
            <p:cNvSpPr>
              <a:spLocks/>
            </p:cNvSpPr>
            <p:nvPr/>
          </p:nvSpPr>
          <p:spPr bwMode="auto">
            <a:xfrm rot="271502" flipV="1">
              <a:off x="5770593" y="2198674"/>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nvGrpSpPr>
            <p:cNvPr id="36" name="Group 26"/>
            <p:cNvGrpSpPr>
              <a:grpSpLocks/>
            </p:cNvGrpSpPr>
            <p:nvPr/>
          </p:nvGrpSpPr>
          <p:grpSpPr bwMode="auto">
            <a:xfrm rot="7209001">
              <a:off x="5492780" y="2660636"/>
              <a:ext cx="600075" cy="500063"/>
              <a:chOff x="4785" y="11039"/>
              <a:chExt cx="829" cy="688"/>
            </a:xfrm>
          </p:grpSpPr>
          <p:sp>
            <p:nvSpPr>
              <p:cNvPr id="216"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17"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18"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19"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20"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sp>
          <p:nvSpPr>
            <p:cNvPr id="37" name="Arc 32"/>
            <p:cNvSpPr>
              <a:spLocks/>
            </p:cNvSpPr>
            <p:nvPr/>
          </p:nvSpPr>
          <p:spPr bwMode="auto">
            <a:xfrm rot="9872463" flipH="1" flipV="1">
              <a:off x="5767418" y="246854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38" name="Arc 33"/>
            <p:cNvSpPr>
              <a:spLocks/>
            </p:cNvSpPr>
            <p:nvPr/>
          </p:nvSpPr>
          <p:spPr bwMode="auto">
            <a:xfrm rot="9872463">
              <a:off x="5840443" y="23304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39" name="Arc 34"/>
            <p:cNvSpPr>
              <a:spLocks/>
            </p:cNvSpPr>
            <p:nvPr/>
          </p:nvSpPr>
          <p:spPr bwMode="auto">
            <a:xfrm rot="9872463">
              <a:off x="6024593" y="231138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40" name="Arc 35"/>
            <p:cNvSpPr>
              <a:spLocks/>
            </p:cNvSpPr>
            <p:nvPr/>
          </p:nvSpPr>
          <p:spPr bwMode="auto">
            <a:xfrm rot="9872463" flipH="1" flipV="1">
              <a:off x="5957918" y="24288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41" name="Line 36"/>
            <p:cNvSpPr>
              <a:spLocks noChangeShapeType="1"/>
            </p:cNvSpPr>
            <p:nvPr/>
          </p:nvSpPr>
          <p:spPr bwMode="auto">
            <a:xfrm rot="9016332" flipV="1">
              <a:off x="6453218" y="203516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42" name="Freeform 37"/>
            <p:cNvSpPr>
              <a:spLocks/>
            </p:cNvSpPr>
            <p:nvPr/>
          </p:nvSpPr>
          <p:spPr bwMode="auto">
            <a:xfrm rot="3616332">
              <a:off x="6429405" y="2368536"/>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43" name="Line 38"/>
            <p:cNvSpPr>
              <a:spLocks noChangeShapeType="1"/>
            </p:cNvSpPr>
            <p:nvPr/>
          </p:nvSpPr>
          <p:spPr bwMode="auto">
            <a:xfrm rot="3616332">
              <a:off x="6491318" y="24082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44" name="Line 39"/>
            <p:cNvSpPr>
              <a:spLocks noChangeShapeType="1"/>
            </p:cNvSpPr>
            <p:nvPr/>
          </p:nvSpPr>
          <p:spPr bwMode="auto">
            <a:xfrm rot="3616332">
              <a:off x="6380193" y="2476486"/>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45" name="Freeform 40"/>
            <p:cNvSpPr>
              <a:spLocks/>
            </p:cNvSpPr>
            <p:nvPr/>
          </p:nvSpPr>
          <p:spPr bwMode="auto">
            <a:xfrm rot="3616332">
              <a:off x="6553230" y="2549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46" name="Line 41"/>
            <p:cNvSpPr>
              <a:spLocks noChangeShapeType="1"/>
            </p:cNvSpPr>
            <p:nvPr/>
          </p:nvSpPr>
          <p:spPr bwMode="auto">
            <a:xfrm rot="3616332">
              <a:off x="6594505" y="246219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47" name="Line 42"/>
            <p:cNvSpPr>
              <a:spLocks noChangeShapeType="1"/>
            </p:cNvSpPr>
            <p:nvPr/>
          </p:nvSpPr>
          <p:spPr bwMode="auto">
            <a:xfrm rot="3616332">
              <a:off x="6707218" y="2638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48" name="Line 43"/>
            <p:cNvSpPr>
              <a:spLocks noChangeShapeType="1"/>
            </p:cNvSpPr>
            <p:nvPr/>
          </p:nvSpPr>
          <p:spPr bwMode="auto">
            <a:xfrm rot="3616332">
              <a:off x="6380193" y="2825736"/>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49" name="Arc 44"/>
            <p:cNvSpPr>
              <a:spLocks/>
            </p:cNvSpPr>
            <p:nvPr/>
          </p:nvSpPr>
          <p:spPr bwMode="auto">
            <a:xfrm rot="17144832">
              <a:off x="6511955" y="269556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50" name="Freeform 45"/>
            <p:cNvSpPr>
              <a:spLocks/>
            </p:cNvSpPr>
            <p:nvPr/>
          </p:nvSpPr>
          <p:spPr bwMode="auto">
            <a:xfrm rot="6279794">
              <a:off x="6440518" y="2478073"/>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51" name="Freeform 46"/>
            <p:cNvSpPr>
              <a:spLocks/>
            </p:cNvSpPr>
            <p:nvPr/>
          </p:nvSpPr>
          <p:spPr bwMode="auto">
            <a:xfrm rot="3616332">
              <a:off x="6332568" y="2482836"/>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52" name="Arc 47"/>
            <p:cNvSpPr>
              <a:spLocks/>
            </p:cNvSpPr>
            <p:nvPr/>
          </p:nvSpPr>
          <p:spPr bwMode="auto">
            <a:xfrm rot="10553830">
              <a:off x="6470680" y="2198674"/>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53" name="Arc 48"/>
            <p:cNvSpPr>
              <a:spLocks/>
            </p:cNvSpPr>
            <p:nvPr/>
          </p:nvSpPr>
          <p:spPr bwMode="auto">
            <a:xfrm rot="18278834" flipV="1">
              <a:off x="6186518" y="236536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nvGrpSpPr>
            <p:cNvPr id="54" name="Group 49"/>
            <p:cNvGrpSpPr>
              <a:grpSpLocks/>
            </p:cNvGrpSpPr>
            <p:nvPr/>
          </p:nvGrpSpPr>
          <p:grpSpPr bwMode="auto">
            <a:xfrm rot="3616332">
              <a:off x="6419880" y="2673336"/>
              <a:ext cx="600075" cy="503238"/>
              <a:chOff x="4785" y="11039"/>
              <a:chExt cx="829" cy="688"/>
            </a:xfrm>
          </p:grpSpPr>
          <p:sp>
            <p:nvSpPr>
              <p:cNvPr id="211"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12"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13"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14"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15"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sp>
          <p:nvSpPr>
            <p:cNvPr id="55" name="Arc 55"/>
            <p:cNvSpPr>
              <a:spLocks/>
            </p:cNvSpPr>
            <p:nvPr/>
          </p:nvSpPr>
          <p:spPr bwMode="auto">
            <a:xfrm rot="6279794" flipH="1" flipV="1">
              <a:off x="6413530" y="247172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56" name="Arc 56"/>
            <p:cNvSpPr>
              <a:spLocks/>
            </p:cNvSpPr>
            <p:nvPr/>
          </p:nvSpPr>
          <p:spPr bwMode="auto">
            <a:xfrm rot="6279794">
              <a:off x="6330980" y="233996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57" name="Arc 57"/>
            <p:cNvSpPr>
              <a:spLocks/>
            </p:cNvSpPr>
            <p:nvPr/>
          </p:nvSpPr>
          <p:spPr bwMode="auto">
            <a:xfrm rot="6279794">
              <a:off x="6369080" y="231456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58" name="Arc 58"/>
            <p:cNvSpPr>
              <a:spLocks/>
            </p:cNvSpPr>
            <p:nvPr/>
          </p:nvSpPr>
          <p:spPr bwMode="auto">
            <a:xfrm rot="6279794" flipH="1" flipV="1">
              <a:off x="6434168" y="242886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59" name="Line 59"/>
            <p:cNvSpPr>
              <a:spLocks noChangeShapeType="1"/>
            </p:cNvSpPr>
            <p:nvPr/>
          </p:nvSpPr>
          <p:spPr bwMode="auto">
            <a:xfrm rot="7209001">
              <a:off x="5934105" y="192403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60" name="Line 60"/>
            <p:cNvSpPr>
              <a:spLocks noChangeShapeType="1"/>
            </p:cNvSpPr>
            <p:nvPr/>
          </p:nvSpPr>
          <p:spPr bwMode="auto">
            <a:xfrm rot="14429284">
              <a:off x="6605618" y="1931973"/>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nvGrpSpPr>
            <p:cNvPr id="61" name="Group 61"/>
            <p:cNvGrpSpPr>
              <a:grpSpLocks/>
            </p:cNvGrpSpPr>
            <p:nvPr/>
          </p:nvGrpSpPr>
          <p:grpSpPr bwMode="auto">
            <a:xfrm rot="14462297">
              <a:off x="6792943" y="1941498"/>
              <a:ext cx="223838" cy="180975"/>
              <a:chOff x="5504" y="8144"/>
              <a:chExt cx="291" cy="236"/>
            </a:xfrm>
          </p:grpSpPr>
          <p:sp>
            <p:nvSpPr>
              <p:cNvPr id="209"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10"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grpSp>
          <p:nvGrpSpPr>
            <p:cNvPr id="62" name="Group 64"/>
            <p:cNvGrpSpPr>
              <a:grpSpLocks/>
            </p:cNvGrpSpPr>
            <p:nvPr/>
          </p:nvGrpSpPr>
          <p:grpSpPr bwMode="auto">
            <a:xfrm rot="7209001">
              <a:off x="5526118" y="1951023"/>
              <a:ext cx="227013" cy="180975"/>
              <a:chOff x="5504" y="8144"/>
              <a:chExt cx="291" cy="236"/>
            </a:xfrm>
          </p:grpSpPr>
          <p:sp>
            <p:nvSpPr>
              <p:cNvPr id="207"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08"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sp>
          <p:nvSpPr>
            <p:cNvPr id="63" name="Rectangle 67"/>
            <p:cNvSpPr>
              <a:spLocks noChangeArrowheads="1"/>
            </p:cNvSpPr>
            <p:nvPr/>
          </p:nvSpPr>
          <p:spPr bwMode="auto">
            <a:xfrm rot="10780961">
              <a:off x="6224618" y="1900224"/>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64" name="Rectangle 68"/>
            <p:cNvSpPr>
              <a:spLocks noChangeArrowheads="1"/>
            </p:cNvSpPr>
            <p:nvPr/>
          </p:nvSpPr>
          <p:spPr bwMode="auto">
            <a:xfrm rot="9888311">
              <a:off x="6130955" y="2193911"/>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65" name="Rectangle 69"/>
            <p:cNvSpPr>
              <a:spLocks noChangeArrowheads="1"/>
            </p:cNvSpPr>
            <p:nvPr/>
          </p:nvSpPr>
          <p:spPr bwMode="auto">
            <a:xfrm rot="11744560">
              <a:off x="6373843" y="2201849"/>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66" name="Rectangle 70"/>
            <p:cNvSpPr>
              <a:spLocks noChangeArrowheads="1"/>
            </p:cNvSpPr>
            <p:nvPr/>
          </p:nvSpPr>
          <p:spPr bwMode="auto">
            <a:xfrm rot="17064441" flipH="1">
              <a:off x="7912130" y="4856148"/>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67" name="Rectangle 71"/>
            <p:cNvSpPr>
              <a:spLocks noChangeArrowheads="1"/>
            </p:cNvSpPr>
            <p:nvPr/>
          </p:nvSpPr>
          <p:spPr bwMode="auto">
            <a:xfrm rot="18920690" flipH="1">
              <a:off x="7797830" y="5068874"/>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68" name="Rectangle 72"/>
            <p:cNvSpPr>
              <a:spLocks noChangeArrowheads="1"/>
            </p:cNvSpPr>
            <p:nvPr/>
          </p:nvSpPr>
          <p:spPr bwMode="auto">
            <a:xfrm rot="18028040" flipH="1">
              <a:off x="8023255" y="50006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69" name="Line 73"/>
            <p:cNvSpPr>
              <a:spLocks noChangeShapeType="1"/>
            </p:cNvSpPr>
            <p:nvPr/>
          </p:nvSpPr>
          <p:spPr bwMode="auto">
            <a:xfrm flipH="1" flipV="1">
              <a:off x="7323168" y="5154599"/>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70" name="Rectangle 74"/>
            <p:cNvSpPr>
              <a:spLocks noChangeArrowheads="1"/>
            </p:cNvSpPr>
            <p:nvPr/>
          </p:nvSpPr>
          <p:spPr bwMode="auto">
            <a:xfrm flipH="1">
              <a:off x="8405843" y="5059349"/>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71" name="Freeform 75"/>
            <p:cNvSpPr>
              <a:spLocks/>
            </p:cNvSpPr>
            <p:nvPr/>
          </p:nvSpPr>
          <p:spPr bwMode="auto">
            <a:xfrm flipH="1">
              <a:off x="7597805" y="508316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72" name="Line 76"/>
            <p:cNvSpPr>
              <a:spLocks noChangeShapeType="1"/>
            </p:cNvSpPr>
            <p:nvPr/>
          </p:nvSpPr>
          <p:spPr bwMode="auto">
            <a:xfrm flipH="1">
              <a:off x="7600980" y="509109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73" name="Line 77"/>
            <p:cNvSpPr>
              <a:spLocks noChangeShapeType="1"/>
            </p:cNvSpPr>
            <p:nvPr/>
          </p:nvSpPr>
          <p:spPr bwMode="auto">
            <a:xfrm flipH="1">
              <a:off x="7599393" y="5219686"/>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nvGrpSpPr>
            <p:cNvPr id="74" name="Group 78"/>
            <p:cNvGrpSpPr>
              <a:grpSpLocks/>
            </p:cNvGrpSpPr>
            <p:nvPr/>
          </p:nvGrpSpPr>
          <p:grpSpPr bwMode="auto">
            <a:xfrm flipH="1">
              <a:off x="6792943" y="4854561"/>
              <a:ext cx="600075" cy="495300"/>
              <a:chOff x="4785" y="11039"/>
              <a:chExt cx="829" cy="688"/>
            </a:xfrm>
          </p:grpSpPr>
          <p:sp>
            <p:nvSpPr>
              <p:cNvPr id="202"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03"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04"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05"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06"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sp>
          <p:nvSpPr>
            <p:cNvPr id="75" name="Freeform 84"/>
            <p:cNvSpPr>
              <a:spLocks/>
            </p:cNvSpPr>
            <p:nvPr/>
          </p:nvSpPr>
          <p:spPr bwMode="auto">
            <a:xfrm rot="18936538" flipH="1">
              <a:off x="7364443" y="50498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76" name="Freeform 85"/>
            <p:cNvSpPr>
              <a:spLocks/>
            </p:cNvSpPr>
            <p:nvPr/>
          </p:nvSpPr>
          <p:spPr bwMode="auto">
            <a:xfrm flipH="1">
              <a:off x="7231093" y="504029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77" name="Arc 86"/>
            <p:cNvSpPr>
              <a:spLocks/>
            </p:cNvSpPr>
            <p:nvPr/>
          </p:nvSpPr>
          <p:spPr bwMode="auto">
            <a:xfrm rot="14662502" flipH="1">
              <a:off x="7483505" y="48243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78" name="Arc 87"/>
            <p:cNvSpPr>
              <a:spLocks/>
            </p:cNvSpPr>
            <p:nvPr/>
          </p:nvSpPr>
          <p:spPr bwMode="auto">
            <a:xfrm rot="6937498" flipH="1" flipV="1">
              <a:off x="7481918" y="514983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nvGrpSpPr>
            <p:cNvPr id="79" name="Group 88"/>
            <p:cNvGrpSpPr>
              <a:grpSpLocks/>
            </p:cNvGrpSpPr>
            <p:nvPr/>
          </p:nvGrpSpPr>
          <p:grpSpPr bwMode="auto">
            <a:xfrm flipH="1">
              <a:off x="6792943" y="4899011"/>
              <a:ext cx="600075" cy="500063"/>
              <a:chOff x="4785" y="11039"/>
              <a:chExt cx="829" cy="688"/>
            </a:xfrm>
          </p:grpSpPr>
          <p:sp>
            <p:nvSpPr>
              <p:cNvPr id="197"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98"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99"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00"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01"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sp>
          <p:nvSpPr>
            <p:cNvPr id="80" name="Arc 94"/>
            <p:cNvSpPr>
              <a:spLocks/>
            </p:cNvSpPr>
            <p:nvPr/>
          </p:nvSpPr>
          <p:spPr bwMode="auto">
            <a:xfrm rot="18936538" flipV="1">
              <a:off x="7221568" y="497679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81" name="Arc 95"/>
            <p:cNvSpPr>
              <a:spLocks/>
            </p:cNvSpPr>
            <p:nvPr/>
          </p:nvSpPr>
          <p:spPr bwMode="auto">
            <a:xfrm rot="18936538" flipH="1">
              <a:off x="7378730" y="49847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82" name="Arc 96"/>
            <p:cNvSpPr>
              <a:spLocks/>
            </p:cNvSpPr>
            <p:nvPr/>
          </p:nvSpPr>
          <p:spPr bwMode="auto">
            <a:xfrm rot="18936538" flipH="1">
              <a:off x="7631143" y="50847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83" name="Arc 97"/>
            <p:cNvSpPr>
              <a:spLocks/>
            </p:cNvSpPr>
            <p:nvPr/>
          </p:nvSpPr>
          <p:spPr bwMode="auto">
            <a:xfrm rot="18936538" flipV="1">
              <a:off x="7497793" y="50831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84" name="Line 98"/>
            <p:cNvSpPr>
              <a:spLocks noChangeShapeType="1"/>
            </p:cNvSpPr>
            <p:nvPr/>
          </p:nvSpPr>
          <p:spPr bwMode="auto">
            <a:xfrm rot="19792668" flipH="1" flipV="1">
              <a:off x="7864505" y="447038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85" name="Freeform 99"/>
            <p:cNvSpPr>
              <a:spLocks/>
            </p:cNvSpPr>
            <p:nvPr/>
          </p:nvSpPr>
          <p:spPr bwMode="auto">
            <a:xfrm rot="3592668" flipH="1">
              <a:off x="7802593" y="4732323"/>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86" name="Line 100"/>
            <p:cNvSpPr>
              <a:spLocks noChangeShapeType="1"/>
            </p:cNvSpPr>
            <p:nvPr/>
          </p:nvSpPr>
          <p:spPr bwMode="auto">
            <a:xfrm rot="3592668" flipH="1">
              <a:off x="7861330" y="47704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87" name="Line 101"/>
            <p:cNvSpPr>
              <a:spLocks noChangeShapeType="1"/>
            </p:cNvSpPr>
            <p:nvPr/>
          </p:nvSpPr>
          <p:spPr bwMode="auto">
            <a:xfrm rot="3592668" flipH="1">
              <a:off x="7747030" y="4830748"/>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88" name="Freeform 102"/>
            <p:cNvSpPr>
              <a:spLocks/>
            </p:cNvSpPr>
            <p:nvPr/>
          </p:nvSpPr>
          <p:spPr bwMode="auto">
            <a:xfrm rot="3592668" flipH="1">
              <a:off x="7585105" y="4322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89" name="Line 103"/>
            <p:cNvSpPr>
              <a:spLocks noChangeShapeType="1"/>
            </p:cNvSpPr>
            <p:nvPr/>
          </p:nvSpPr>
          <p:spPr bwMode="auto">
            <a:xfrm rot="3592668" flipH="1">
              <a:off x="7712105" y="438307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90" name="Line 104"/>
            <p:cNvSpPr>
              <a:spLocks noChangeShapeType="1"/>
            </p:cNvSpPr>
            <p:nvPr/>
          </p:nvSpPr>
          <p:spPr bwMode="auto">
            <a:xfrm rot="3592668" flipH="1">
              <a:off x="7742268" y="4416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91" name="Line 105"/>
            <p:cNvSpPr>
              <a:spLocks noChangeShapeType="1"/>
            </p:cNvSpPr>
            <p:nvPr/>
          </p:nvSpPr>
          <p:spPr bwMode="auto">
            <a:xfrm rot="3592668" flipH="1">
              <a:off x="7413655" y="4602148"/>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92" name="Arc 106"/>
            <p:cNvSpPr>
              <a:spLocks/>
            </p:cNvSpPr>
            <p:nvPr/>
          </p:nvSpPr>
          <p:spPr bwMode="auto">
            <a:xfrm rot="11664170" flipH="1">
              <a:off x="7294593" y="40354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93" name="Freeform 107"/>
            <p:cNvSpPr>
              <a:spLocks/>
            </p:cNvSpPr>
            <p:nvPr/>
          </p:nvSpPr>
          <p:spPr bwMode="auto">
            <a:xfrm rot="929206" flipH="1">
              <a:off x="7647018" y="455293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94" name="Freeform 108"/>
            <p:cNvSpPr>
              <a:spLocks/>
            </p:cNvSpPr>
            <p:nvPr/>
          </p:nvSpPr>
          <p:spPr bwMode="auto">
            <a:xfrm rot="3592668" flipH="1">
              <a:off x="7523193" y="4532298"/>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95" name="Arc 109"/>
            <p:cNvSpPr>
              <a:spLocks/>
            </p:cNvSpPr>
            <p:nvPr/>
          </p:nvSpPr>
          <p:spPr bwMode="auto">
            <a:xfrm rot="18255170" flipH="1">
              <a:off x="7831168" y="454499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96" name="Arc 110"/>
            <p:cNvSpPr>
              <a:spLocks/>
            </p:cNvSpPr>
            <p:nvPr/>
          </p:nvSpPr>
          <p:spPr bwMode="auto">
            <a:xfrm rot="10530167" flipH="1" flipV="1">
              <a:off x="7547005" y="470851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nvGrpSpPr>
            <p:cNvPr id="97" name="Group 111"/>
            <p:cNvGrpSpPr>
              <a:grpSpLocks/>
            </p:cNvGrpSpPr>
            <p:nvPr/>
          </p:nvGrpSpPr>
          <p:grpSpPr bwMode="auto">
            <a:xfrm rot="3592668" flipH="1">
              <a:off x="7243793" y="4094148"/>
              <a:ext cx="600075" cy="503238"/>
              <a:chOff x="4785" y="11039"/>
              <a:chExt cx="829" cy="688"/>
            </a:xfrm>
          </p:grpSpPr>
          <p:sp>
            <p:nvSpPr>
              <p:cNvPr id="192"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93"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94"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95"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96"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sp>
          <p:nvSpPr>
            <p:cNvPr id="98" name="Arc 117"/>
            <p:cNvSpPr>
              <a:spLocks/>
            </p:cNvSpPr>
            <p:nvPr/>
          </p:nvSpPr>
          <p:spPr bwMode="auto">
            <a:xfrm rot="929206" flipV="1">
              <a:off x="7545418" y="441641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99" name="Arc 118"/>
            <p:cNvSpPr>
              <a:spLocks/>
            </p:cNvSpPr>
            <p:nvPr/>
          </p:nvSpPr>
          <p:spPr bwMode="auto">
            <a:xfrm rot="929206" flipH="1">
              <a:off x="7616855" y="455611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00" name="Arc 119"/>
            <p:cNvSpPr>
              <a:spLocks/>
            </p:cNvSpPr>
            <p:nvPr/>
          </p:nvSpPr>
          <p:spPr bwMode="auto">
            <a:xfrm rot="929206" flipH="1">
              <a:off x="7801005" y="47862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01" name="Arc 120"/>
            <p:cNvSpPr>
              <a:spLocks/>
            </p:cNvSpPr>
            <p:nvPr/>
          </p:nvSpPr>
          <p:spPr bwMode="auto">
            <a:xfrm rot="929206" flipV="1">
              <a:off x="7735918" y="467041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02" name="Line 121"/>
            <p:cNvSpPr>
              <a:spLocks noChangeShapeType="1"/>
            </p:cNvSpPr>
            <p:nvPr/>
          </p:nvSpPr>
          <p:spPr bwMode="auto">
            <a:xfrm flipH="1">
              <a:off x="7793068" y="513396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03" name="Line 122"/>
            <p:cNvSpPr>
              <a:spLocks noChangeShapeType="1"/>
            </p:cNvSpPr>
            <p:nvPr/>
          </p:nvSpPr>
          <p:spPr bwMode="auto">
            <a:xfrm rot="14379716" flipH="1">
              <a:off x="8124855" y="4549761"/>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nvGrpSpPr>
            <p:cNvPr id="104" name="Group 123"/>
            <p:cNvGrpSpPr>
              <a:grpSpLocks/>
            </p:cNvGrpSpPr>
            <p:nvPr/>
          </p:nvGrpSpPr>
          <p:grpSpPr bwMode="auto">
            <a:xfrm rot="14346703" flipH="1">
              <a:off x="8299480" y="4541823"/>
              <a:ext cx="223838" cy="180975"/>
              <a:chOff x="5504" y="8144"/>
              <a:chExt cx="291" cy="236"/>
            </a:xfrm>
          </p:grpSpPr>
          <p:sp>
            <p:nvSpPr>
              <p:cNvPr id="19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9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grpSp>
          <p:nvGrpSpPr>
            <p:cNvPr id="105" name="Group 126"/>
            <p:cNvGrpSpPr>
              <a:grpSpLocks/>
            </p:cNvGrpSpPr>
            <p:nvPr/>
          </p:nvGrpSpPr>
          <p:grpSpPr bwMode="auto">
            <a:xfrm flipH="1">
              <a:off x="7654955" y="5632436"/>
              <a:ext cx="227013" cy="180975"/>
              <a:chOff x="5504" y="8144"/>
              <a:chExt cx="291" cy="236"/>
            </a:xfrm>
          </p:grpSpPr>
          <p:sp>
            <p:nvSpPr>
              <p:cNvPr id="188"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89"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sp>
          <p:nvSpPr>
            <p:cNvPr id="106" name="Rectangle 129"/>
            <p:cNvSpPr>
              <a:spLocks noChangeArrowheads="1"/>
            </p:cNvSpPr>
            <p:nvPr/>
          </p:nvSpPr>
          <p:spPr bwMode="auto">
            <a:xfrm rot="18028040" flipH="1">
              <a:off x="8021668" y="5002198"/>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07" name="Rectangle 130"/>
            <p:cNvSpPr>
              <a:spLocks noChangeArrowheads="1"/>
            </p:cNvSpPr>
            <p:nvPr/>
          </p:nvSpPr>
          <p:spPr bwMode="auto">
            <a:xfrm rot="18920690" flipH="1">
              <a:off x="7797830" y="5068874"/>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08" name="Rectangle 131"/>
            <p:cNvSpPr>
              <a:spLocks noChangeArrowheads="1"/>
            </p:cNvSpPr>
            <p:nvPr/>
          </p:nvSpPr>
          <p:spPr bwMode="auto">
            <a:xfrm rot="17064441" flipH="1">
              <a:off x="7912130" y="4856148"/>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09" name="Rectangle 132"/>
            <p:cNvSpPr>
              <a:spLocks noChangeArrowheads="1"/>
            </p:cNvSpPr>
            <p:nvPr/>
          </p:nvSpPr>
          <p:spPr bwMode="auto">
            <a:xfrm rot="4535559">
              <a:off x="4584730" y="4862498"/>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10" name="Rectangle 133"/>
            <p:cNvSpPr>
              <a:spLocks noChangeArrowheads="1"/>
            </p:cNvSpPr>
            <p:nvPr/>
          </p:nvSpPr>
          <p:spPr bwMode="auto">
            <a:xfrm rot="2679310">
              <a:off x="4697443" y="5073636"/>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11" name="Rectangle 134"/>
            <p:cNvSpPr>
              <a:spLocks noChangeArrowheads="1"/>
            </p:cNvSpPr>
            <p:nvPr/>
          </p:nvSpPr>
          <p:spPr bwMode="auto">
            <a:xfrm rot="3571960">
              <a:off x="4472018" y="5006961"/>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12" name="Line 135"/>
            <p:cNvSpPr>
              <a:spLocks noChangeShapeType="1"/>
            </p:cNvSpPr>
            <p:nvPr/>
          </p:nvSpPr>
          <p:spPr bwMode="auto">
            <a:xfrm flipV="1">
              <a:off x="3871268" y="5153690"/>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13" name="Rectangle 136"/>
            <p:cNvSpPr>
              <a:spLocks noChangeArrowheads="1"/>
            </p:cNvSpPr>
            <p:nvPr/>
          </p:nvSpPr>
          <p:spPr bwMode="auto">
            <a:xfrm>
              <a:off x="3778280" y="510664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15" name="Freeform 138"/>
            <p:cNvSpPr>
              <a:spLocks/>
            </p:cNvSpPr>
            <p:nvPr/>
          </p:nvSpPr>
          <p:spPr bwMode="auto">
            <a:xfrm>
              <a:off x="4857780" y="508951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16" name="Line 139"/>
            <p:cNvSpPr>
              <a:spLocks noChangeShapeType="1"/>
            </p:cNvSpPr>
            <p:nvPr/>
          </p:nvSpPr>
          <p:spPr bwMode="auto">
            <a:xfrm>
              <a:off x="4864130" y="509586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17" name="Line 140"/>
            <p:cNvSpPr>
              <a:spLocks noChangeShapeType="1"/>
            </p:cNvSpPr>
            <p:nvPr/>
          </p:nvSpPr>
          <p:spPr bwMode="auto">
            <a:xfrm>
              <a:off x="4867305" y="522603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nvGrpSpPr>
            <p:cNvPr id="118" name="Group 141"/>
            <p:cNvGrpSpPr>
              <a:grpSpLocks/>
            </p:cNvGrpSpPr>
            <p:nvPr/>
          </p:nvGrpSpPr>
          <p:grpSpPr bwMode="auto">
            <a:xfrm>
              <a:off x="5141943" y="4906949"/>
              <a:ext cx="600075" cy="500063"/>
              <a:chOff x="4785" y="11039"/>
              <a:chExt cx="829" cy="688"/>
            </a:xfrm>
          </p:grpSpPr>
          <p:sp>
            <p:nvSpPr>
              <p:cNvPr id="183"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84"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85"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86"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87"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sp>
          <p:nvSpPr>
            <p:cNvPr id="119" name="Freeform 147"/>
            <p:cNvSpPr>
              <a:spLocks/>
            </p:cNvSpPr>
            <p:nvPr/>
          </p:nvSpPr>
          <p:spPr bwMode="auto">
            <a:xfrm>
              <a:off x="5059393" y="5065699"/>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20" name="Freeform 148"/>
            <p:cNvSpPr>
              <a:spLocks/>
            </p:cNvSpPr>
            <p:nvPr/>
          </p:nvSpPr>
          <p:spPr bwMode="auto">
            <a:xfrm flipV="1">
              <a:off x="5057805" y="521968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21" name="Freeform 149"/>
            <p:cNvSpPr>
              <a:spLocks/>
            </p:cNvSpPr>
            <p:nvPr/>
          </p:nvSpPr>
          <p:spPr bwMode="auto">
            <a:xfrm rot="2663462">
              <a:off x="4953030" y="5056174"/>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22" name="Freeform 150"/>
            <p:cNvSpPr>
              <a:spLocks/>
            </p:cNvSpPr>
            <p:nvPr/>
          </p:nvSpPr>
          <p:spPr bwMode="auto">
            <a:xfrm>
              <a:off x="5251480" y="5065699"/>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23" name="Freeform 151"/>
            <p:cNvSpPr>
              <a:spLocks/>
            </p:cNvSpPr>
            <p:nvPr/>
          </p:nvSpPr>
          <p:spPr bwMode="auto">
            <a:xfrm>
              <a:off x="4853018" y="504664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24" name="Arc 152"/>
            <p:cNvSpPr>
              <a:spLocks/>
            </p:cNvSpPr>
            <p:nvPr/>
          </p:nvSpPr>
          <p:spPr bwMode="auto">
            <a:xfrm rot="6937498">
              <a:off x="4760943" y="483074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25" name="Arc 153"/>
            <p:cNvSpPr>
              <a:spLocks/>
            </p:cNvSpPr>
            <p:nvPr/>
          </p:nvSpPr>
          <p:spPr bwMode="auto">
            <a:xfrm rot="14662502" flipV="1">
              <a:off x="4760943" y="51561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26" name="Freeform 154"/>
            <p:cNvSpPr>
              <a:spLocks/>
            </p:cNvSpPr>
            <p:nvPr/>
          </p:nvSpPr>
          <p:spPr bwMode="auto">
            <a:xfrm flipH="1">
              <a:off x="7213630" y="497044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27" name="Line 155"/>
            <p:cNvSpPr>
              <a:spLocks noChangeShapeType="1"/>
            </p:cNvSpPr>
            <p:nvPr/>
          </p:nvSpPr>
          <p:spPr bwMode="auto">
            <a:xfrm flipH="1">
              <a:off x="7383493" y="495616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28" name="Line 156"/>
            <p:cNvSpPr>
              <a:spLocks noChangeShapeType="1"/>
            </p:cNvSpPr>
            <p:nvPr/>
          </p:nvSpPr>
          <p:spPr bwMode="auto">
            <a:xfrm flipH="1">
              <a:off x="7210455" y="4967274"/>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29" name="Line 157"/>
            <p:cNvSpPr>
              <a:spLocks noChangeShapeType="1"/>
            </p:cNvSpPr>
            <p:nvPr/>
          </p:nvSpPr>
          <p:spPr bwMode="auto">
            <a:xfrm flipH="1">
              <a:off x="7205693" y="534192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30" name="Arc 158"/>
            <p:cNvSpPr>
              <a:spLocks/>
            </p:cNvSpPr>
            <p:nvPr/>
          </p:nvSpPr>
          <p:spPr bwMode="auto">
            <a:xfrm rot="8071501" flipH="1">
              <a:off x="6797705" y="489742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31" name="Freeform 159"/>
            <p:cNvSpPr>
              <a:spLocks/>
            </p:cNvSpPr>
            <p:nvPr/>
          </p:nvSpPr>
          <p:spPr bwMode="auto">
            <a:xfrm>
              <a:off x="5153055" y="497679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32" name="Line 160"/>
            <p:cNvSpPr>
              <a:spLocks noChangeShapeType="1"/>
            </p:cNvSpPr>
            <p:nvPr/>
          </p:nvSpPr>
          <p:spPr bwMode="auto">
            <a:xfrm>
              <a:off x="5151468" y="496251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33" name="Line 161"/>
            <p:cNvSpPr>
              <a:spLocks noChangeShapeType="1"/>
            </p:cNvSpPr>
            <p:nvPr/>
          </p:nvSpPr>
          <p:spPr bwMode="auto">
            <a:xfrm>
              <a:off x="5141943" y="534827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34" name="Arc 162"/>
            <p:cNvSpPr>
              <a:spLocks/>
            </p:cNvSpPr>
            <p:nvPr/>
          </p:nvSpPr>
          <p:spPr bwMode="auto">
            <a:xfrm rot="13528499">
              <a:off x="5235605" y="490377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35" name="Arc 163"/>
            <p:cNvSpPr>
              <a:spLocks/>
            </p:cNvSpPr>
            <p:nvPr/>
          </p:nvSpPr>
          <p:spPr bwMode="auto">
            <a:xfrm rot="2663462" flipH="1" flipV="1">
              <a:off x="4960968" y="4981561"/>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36" name="Arc 164"/>
            <p:cNvSpPr>
              <a:spLocks/>
            </p:cNvSpPr>
            <p:nvPr/>
          </p:nvSpPr>
          <p:spPr bwMode="auto">
            <a:xfrm rot="2663462">
              <a:off x="4805393" y="499108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37" name="Arc 165"/>
            <p:cNvSpPr>
              <a:spLocks/>
            </p:cNvSpPr>
            <p:nvPr/>
          </p:nvSpPr>
          <p:spPr bwMode="auto">
            <a:xfrm rot="2663462">
              <a:off x="4764118" y="50910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38" name="Arc 166"/>
            <p:cNvSpPr>
              <a:spLocks/>
            </p:cNvSpPr>
            <p:nvPr/>
          </p:nvSpPr>
          <p:spPr bwMode="auto">
            <a:xfrm rot="2663462" flipH="1" flipV="1">
              <a:off x="4895880" y="508951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39" name="Line 167"/>
            <p:cNvSpPr>
              <a:spLocks noChangeShapeType="1"/>
            </p:cNvSpPr>
            <p:nvPr/>
          </p:nvSpPr>
          <p:spPr bwMode="auto">
            <a:xfrm rot="1807332" flipH="1" flipV="1">
              <a:off x="4623135" y="4709470"/>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40" name="Freeform 168"/>
            <p:cNvSpPr>
              <a:spLocks/>
            </p:cNvSpPr>
            <p:nvPr/>
          </p:nvSpPr>
          <p:spPr bwMode="auto">
            <a:xfrm rot="18007332">
              <a:off x="4654580" y="473708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41" name="Line 169"/>
            <p:cNvSpPr>
              <a:spLocks noChangeShapeType="1"/>
            </p:cNvSpPr>
            <p:nvPr/>
          </p:nvSpPr>
          <p:spPr bwMode="auto">
            <a:xfrm rot="18007332">
              <a:off x="4605368" y="4773598"/>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42" name="Line 170"/>
            <p:cNvSpPr>
              <a:spLocks noChangeShapeType="1"/>
            </p:cNvSpPr>
            <p:nvPr/>
          </p:nvSpPr>
          <p:spPr bwMode="auto">
            <a:xfrm rot="18007332">
              <a:off x="4719668" y="483551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nvGrpSpPr>
            <p:cNvPr id="143" name="Group 171"/>
            <p:cNvGrpSpPr>
              <a:grpSpLocks/>
            </p:cNvGrpSpPr>
            <p:nvPr/>
          </p:nvGrpSpPr>
          <p:grpSpPr bwMode="auto">
            <a:xfrm rot="18007332">
              <a:off x="4667280" y="4086211"/>
              <a:ext cx="600075" cy="500063"/>
              <a:chOff x="4785" y="11039"/>
              <a:chExt cx="829" cy="688"/>
            </a:xfrm>
          </p:grpSpPr>
          <p:sp>
            <p:nvSpPr>
              <p:cNvPr id="17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7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8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8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8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sp>
          <p:nvSpPr>
            <p:cNvPr id="144" name="Freeform 177"/>
            <p:cNvSpPr>
              <a:spLocks/>
            </p:cNvSpPr>
            <p:nvPr/>
          </p:nvSpPr>
          <p:spPr bwMode="auto">
            <a:xfrm rot="18007332">
              <a:off x="4171980" y="3673461"/>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45" name="Freeform 178"/>
            <p:cNvSpPr>
              <a:spLocks/>
            </p:cNvSpPr>
            <p:nvPr/>
          </p:nvSpPr>
          <p:spPr bwMode="auto">
            <a:xfrm rot="18007332" flipV="1">
              <a:off x="4302155" y="3751248"/>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46" name="Freeform 179"/>
            <p:cNvSpPr>
              <a:spLocks/>
            </p:cNvSpPr>
            <p:nvPr/>
          </p:nvSpPr>
          <p:spPr bwMode="auto">
            <a:xfrm rot="20670794">
              <a:off x="4670455" y="455928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47" name="Freeform 180"/>
            <p:cNvSpPr>
              <a:spLocks/>
            </p:cNvSpPr>
            <p:nvPr/>
          </p:nvSpPr>
          <p:spPr bwMode="auto">
            <a:xfrm rot="18007332">
              <a:off x="4379943" y="3519473"/>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48" name="Freeform 181"/>
            <p:cNvSpPr>
              <a:spLocks/>
            </p:cNvSpPr>
            <p:nvPr/>
          </p:nvSpPr>
          <p:spPr bwMode="auto">
            <a:xfrm rot="18007332">
              <a:off x="4559330" y="4537061"/>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49" name="Arc 182"/>
            <p:cNvSpPr>
              <a:spLocks/>
            </p:cNvSpPr>
            <p:nvPr/>
          </p:nvSpPr>
          <p:spPr bwMode="auto">
            <a:xfrm rot="3344830">
              <a:off x="4413280" y="4549761"/>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50" name="Arc 183"/>
            <p:cNvSpPr>
              <a:spLocks/>
            </p:cNvSpPr>
            <p:nvPr/>
          </p:nvSpPr>
          <p:spPr bwMode="auto">
            <a:xfrm rot="11069833" flipV="1">
              <a:off x="4694268" y="47116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51" name="Freeform 184"/>
            <p:cNvSpPr>
              <a:spLocks/>
            </p:cNvSpPr>
            <p:nvPr/>
          </p:nvSpPr>
          <p:spPr bwMode="auto">
            <a:xfrm rot="18007332" flipH="1">
              <a:off x="5810280" y="2544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52" name="Line 185"/>
            <p:cNvSpPr>
              <a:spLocks noChangeShapeType="1"/>
            </p:cNvSpPr>
            <p:nvPr/>
          </p:nvSpPr>
          <p:spPr bwMode="auto">
            <a:xfrm rot="18007332" flipH="1">
              <a:off x="5937280" y="2455848"/>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53" name="Line 186"/>
            <p:cNvSpPr>
              <a:spLocks noChangeShapeType="1"/>
            </p:cNvSpPr>
            <p:nvPr/>
          </p:nvSpPr>
          <p:spPr bwMode="auto">
            <a:xfrm rot="18007332" flipH="1">
              <a:off x="5643593" y="2632061"/>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54" name="Line 187"/>
            <p:cNvSpPr>
              <a:spLocks noChangeShapeType="1"/>
            </p:cNvSpPr>
            <p:nvPr/>
          </p:nvSpPr>
          <p:spPr bwMode="auto">
            <a:xfrm rot="18007332" flipH="1">
              <a:off x="5964268" y="2820973"/>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55" name="Arc 188"/>
            <p:cNvSpPr>
              <a:spLocks/>
            </p:cNvSpPr>
            <p:nvPr/>
          </p:nvSpPr>
          <p:spPr bwMode="auto">
            <a:xfrm rot="4478833" flipH="1">
              <a:off x="5515005" y="26892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56" name="Freeform 189"/>
            <p:cNvSpPr>
              <a:spLocks/>
            </p:cNvSpPr>
            <p:nvPr/>
          </p:nvSpPr>
          <p:spPr bwMode="auto">
            <a:xfrm rot="18007332">
              <a:off x="4781580" y="4327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57" name="Line 190"/>
            <p:cNvSpPr>
              <a:spLocks noChangeShapeType="1"/>
            </p:cNvSpPr>
            <p:nvPr/>
          </p:nvSpPr>
          <p:spPr bwMode="auto">
            <a:xfrm rot="18007332">
              <a:off x="4822855" y="438783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58" name="Line 191"/>
            <p:cNvSpPr>
              <a:spLocks noChangeShapeType="1"/>
            </p:cNvSpPr>
            <p:nvPr/>
          </p:nvSpPr>
          <p:spPr bwMode="auto">
            <a:xfrm rot="18007332">
              <a:off x="4540280" y="4635423"/>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59" name="Line 192"/>
            <p:cNvSpPr>
              <a:spLocks noChangeShapeType="1"/>
            </p:cNvSpPr>
            <p:nvPr/>
          </p:nvSpPr>
          <p:spPr bwMode="auto">
            <a:xfrm rot="18007332">
              <a:off x="4933980" y="4606911"/>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60" name="Arc 193"/>
            <p:cNvSpPr>
              <a:spLocks/>
            </p:cNvSpPr>
            <p:nvPr/>
          </p:nvSpPr>
          <p:spPr bwMode="auto">
            <a:xfrm rot="9935830">
              <a:off x="4738718" y="404017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61" name="Arc 194"/>
            <p:cNvSpPr>
              <a:spLocks/>
            </p:cNvSpPr>
            <p:nvPr/>
          </p:nvSpPr>
          <p:spPr bwMode="auto">
            <a:xfrm rot="20670794" flipH="1" flipV="1">
              <a:off x="4638705" y="4421174"/>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62" name="Arc 195"/>
            <p:cNvSpPr>
              <a:spLocks/>
            </p:cNvSpPr>
            <p:nvPr/>
          </p:nvSpPr>
          <p:spPr bwMode="auto">
            <a:xfrm rot="20670794">
              <a:off x="4567268" y="4560874"/>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63" name="Arc 196"/>
            <p:cNvSpPr>
              <a:spLocks/>
            </p:cNvSpPr>
            <p:nvPr/>
          </p:nvSpPr>
          <p:spPr bwMode="auto">
            <a:xfrm rot="20670794">
              <a:off x="4594255" y="47926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64" name="Arc 197"/>
            <p:cNvSpPr>
              <a:spLocks/>
            </p:cNvSpPr>
            <p:nvPr/>
          </p:nvSpPr>
          <p:spPr bwMode="auto">
            <a:xfrm rot="20670794" flipH="1" flipV="1">
              <a:off x="4657755" y="46767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65" name="Line 198"/>
            <p:cNvSpPr>
              <a:spLocks noChangeShapeType="1"/>
            </p:cNvSpPr>
            <p:nvPr/>
          </p:nvSpPr>
          <p:spPr bwMode="auto">
            <a:xfrm>
              <a:off x="4740305" y="5140311"/>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66" name="Line 199"/>
            <p:cNvSpPr>
              <a:spLocks noChangeShapeType="1"/>
            </p:cNvSpPr>
            <p:nvPr/>
          </p:nvSpPr>
          <p:spPr bwMode="auto">
            <a:xfrm rot="7220284">
              <a:off x="4411693" y="4556111"/>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nvGrpSpPr>
            <p:cNvPr id="167" name="Group 200"/>
            <p:cNvGrpSpPr>
              <a:grpSpLocks/>
            </p:cNvGrpSpPr>
            <p:nvPr/>
          </p:nvGrpSpPr>
          <p:grpSpPr bwMode="auto">
            <a:xfrm rot="7253297">
              <a:off x="3994180" y="4571986"/>
              <a:ext cx="227013" cy="180975"/>
              <a:chOff x="5504" y="8144"/>
              <a:chExt cx="291" cy="236"/>
            </a:xfrm>
          </p:grpSpPr>
          <p:sp>
            <p:nvSpPr>
              <p:cNvPr id="176"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77"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grpSp>
          <p:nvGrpSpPr>
            <p:cNvPr id="168" name="Group 203"/>
            <p:cNvGrpSpPr>
              <a:grpSpLocks/>
            </p:cNvGrpSpPr>
            <p:nvPr/>
          </p:nvGrpSpPr>
          <p:grpSpPr bwMode="auto">
            <a:xfrm>
              <a:off x="4624418" y="5638786"/>
              <a:ext cx="223838" cy="180975"/>
              <a:chOff x="5504" y="8144"/>
              <a:chExt cx="291" cy="236"/>
            </a:xfrm>
          </p:grpSpPr>
          <p:sp>
            <p:nvSpPr>
              <p:cNvPr id="174"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75"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grpSp>
        <p:sp>
          <p:nvSpPr>
            <p:cNvPr id="169" name="Rectangle 206"/>
            <p:cNvSpPr>
              <a:spLocks noChangeArrowheads="1"/>
            </p:cNvSpPr>
            <p:nvPr/>
          </p:nvSpPr>
          <p:spPr bwMode="auto">
            <a:xfrm rot="3571960">
              <a:off x="4470430" y="5006961"/>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70" name="Rectangle 207"/>
            <p:cNvSpPr>
              <a:spLocks noChangeArrowheads="1"/>
            </p:cNvSpPr>
            <p:nvPr/>
          </p:nvSpPr>
          <p:spPr bwMode="auto">
            <a:xfrm rot="2679310">
              <a:off x="4697443" y="5073636"/>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171" name="Rectangle 208"/>
            <p:cNvSpPr>
              <a:spLocks noChangeArrowheads="1"/>
            </p:cNvSpPr>
            <p:nvPr/>
          </p:nvSpPr>
          <p:spPr bwMode="auto">
            <a:xfrm rot="4535559">
              <a:off x="4584730" y="4860911"/>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effectLst>
                  <a:outerShdw blurRad="38100" dist="38100" dir="2700000" algn="tl">
                    <a:srgbClr val="000000">
                      <a:alpha val="43137"/>
                    </a:srgbClr>
                  </a:outerShdw>
                </a:effectLst>
                <a:cs typeface="+mn-cs"/>
              </a:endParaRPr>
            </a:p>
          </p:txBody>
        </p:sp>
        <p:sp>
          <p:nvSpPr>
            <p:cNvPr id="226" name="Text Box 211"/>
            <p:cNvSpPr txBox="1">
              <a:spLocks noChangeArrowheads="1"/>
            </p:cNvSpPr>
            <p:nvPr/>
          </p:nvSpPr>
          <p:spPr bwMode="auto">
            <a:xfrm>
              <a:off x="3636993" y="5264136"/>
              <a:ext cx="957262" cy="2857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200" b="1" kern="1200" dirty="0">
                  <a:solidFill>
                    <a:srgbClr val="FFFFFF"/>
                  </a:solidFill>
                  <a:effectLst>
                    <a:outerShdw blurRad="38100" dist="38100" dir="2700000" algn="tl">
                      <a:srgbClr val="000000">
                        <a:alpha val="43137"/>
                      </a:srgbClr>
                    </a:outerShdw>
                  </a:effectLst>
                  <a:cs typeface="+mn-cs"/>
                </a:rPr>
                <a:t>Laser</a:t>
              </a:r>
            </a:p>
          </p:txBody>
        </p:sp>
        <p:sp>
          <p:nvSpPr>
            <p:cNvPr id="227" name="Text Box 212"/>
            <p:cNvSpPr txBox="1">
              <a:spLocks noChangeArrowheads="1"/>
            </p:cNvSpPr>
            <p:nvPr/>
          </p:nvSpPr>
          <p:spPr bwMode="auto">
            <a:xfrm>
              <a:off x="3929093" y="5489561"/>
              <a:ext cx="800100" cy="423862"/>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effectLst>
                    <a:outerShdw blurRad="38100" dist="38100" dir="2700000" algn="tl">
                      <a:srgbClr val="000000">
                        <a:alpha val="43137"/>
                      </a:srgbClr>
                    </a:outerShdw>
                  </a:effectLst>
                  <a:cs typeface="+mn-cs"/>
                </a:rPr>
                <a:t>Photo-</a:t>
              </a:r>
            </a:p>
            <a:p>
              <a:pPr algn="just" rtl="0" fontAlgn="base">
                <a:spcBef>
                  <a:spcPct val="0"/>
                </a:spcBef>
                <a:spcAft>
                  <a:spcPct val="0"/>
                </a:spcAft>
                <a:buNone/>
              </a:pPr>
              <a:r>
                <a:rPr kumimoji="1" lang="en-US" altLang="ja-JP" sz="1200" b="1" kern="1200" dirty="0">
                  <a:solidFill>
                    <a:srgbClr val="FFFFFF"/>
                  </a:solidFill>
                  <a:effectLst>
                    <a:outerShdw blurRad="38100" dist="38100" dir="2700000" algn="tl">
                      <a:srgbClr val="000000">
                        <a:alpha val="43137"/>
                      </a:srgbClr>
                    </a:outerShdw>
                  </a:effectLst>
                  <a:cs typeface="+mn-cs"/>
                </a:rPr>
                <a:t>detector</a:t>
              </a:r>
            </a:p>
          </p:txBody>
        </p:sp>
        <p:sp>
          <p:nvSpPr>
            <p:cNvPr id="228" name="Text Box 214"/>
            <p:cNvSpPr txBox="1">
              <a:spLocks noChangeArrowheads="1"/>
            </p:cNvSpPr>
            <p:nvPr/>
          </p:nvSpPr>
          <p:spPr bwMode="auto">
            <a:xfrm>
              <a:off x="5632468" y="4500570"/>
              <a:ext cx="1582738"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smtClean="0">
                  <a:solidFill>
                    <a:srgbClr val="CCFFCC"/>
                  </a:solidFill>
                  <a:effectLst>
                    <a:outerShdw blurRad="38100" dist="38100" dir="2700000" algn="tl">
                      <a:srgbClr val="000000">
                        <a:alpha val="43137"/>
                      </a:srgbClr>
                    </a:outerShdw>
                  </a:effectLst>
                  <a:latin typeface="+mj-lt"/>
                  <a:cs typeface="+mn-cs"/>
                </a:rPr>
                <a:t>1000km</a:t>
              </a:r>
            </a:p>
            <a:p>
              <a:pPr algn="just" rtl="0" fontAlgn="base">
                <a:spcBef>
                  <a:spcPct val="0"/>
                </a:spcBef>
                <a:spcAft>
                  <a:spcPct val="0"/>
                </a:spcAft>
                <a:buNone/>
              </a:pPr>
              <a:r>
                <a:rPr kumimoji="1" lang="en-US" altLang="ja-JP" sz="1600" b="1" kern="1200" dirty="0" smtClean="0">
                  <a:solidFill>
                    <a:srgbClr val="CCFFCC"/>
                  </a:solidFill>
                  <a:effectLst>
                    <a:outerShdw blurRad="38100" dist="38100" dir="2700000" algn="tl">
                      <a:srgbClr val="000000">
                        <a:alpha val="43137"/>
                      </a:srgbClr>
                    </a:outerShdw>
                  </a:effectLst>
                  <a:latin typeface="+mj-lt"/>
                  <a:cs typeface="+mn-cs"/>
                </a:rPr>
                <a:t>Arm </a:t>
              </a:r>
              <a:r>
                <a:rPr kumimoji="1" lang="en-US" altLang="ja-JP" sz="1600" b="1" kern="1200" dirty="0">
                  <a:solidFill>
                    <a:srgbClr val="CCFFCC"/>
                  </a:solidFill>
                  <a:effectLst>
                    <a:outerShdw blurRad="38100" dist="38100" dir="2700000" algn="tl">
                      <a:srgbClr val="000000">
                        <a:alpha val="43137"/>
                      </a:srgbClr>
                    </a:outerShdw>
                  </a:effectLst>
                  <a:latin typeface="+mj-lt"/>
                  <a:cs typeface="+mn-cs"/>
                </a:rPr>
                <a:t>cavity</a:t>
              </a:r>
            </a:p>
          </p:txBody>
        </p:sp>
        <p:sp>
          <p:nvSpPr>
            <p:cNvPr id="229" name="Text Box 215"/>
            <p:cNvSpPr txBox="1">
              <a:spLocks noChangeArrowheads="1"/>
            </p:cNvSpPr>
            <p:nvPr/>
          </p:nvSpPr>
          <p:spPr bwMode="auto">
            <a:xfrm>
              <a:off x="5143504" y="5811857"/>
              <a:ext cx="1943100" cy="40322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600" b="1" kern="1200" dirty="0">
                  <a:solidFill>
                    <a:srgbClr val="FFCCFF"/>
                  </a:solidFill>
                  <a:effectLst>
                    <a:outerShdw blurRad="38100" dist="38100" dir="2700000" algn="tl">
                      <a:srgbClr val="000000">
                        <a:alpha val="43137"/>
                      </a:srgbClr>
                    </a:outerShdw>
                  </a:effectLst>
                  <a:latin typeface="+mj-lt"/>
                  <a:cs typeface="+mn-cs"/>
                </a:rPr>
                <a:t>Drag-free S/C</a:t>
              </a:r>
            </a:p>
          </p:txBody>
        </p:sp>
        <p:sp>
          <p:nvSpPr>
            <p:cNvPr id="230" name="Text Box 216"/>
            <p:cNvSpPr txBox="1">
              <a:spLocks noChangeArrowheads="1"/>
            </p:cNvSpPr>
            <p:nvPr/>
          </p:nvSpPr>
          <p:spPr bwMode="auto">
            <a:xfrm rot="17950394">
              <a:off x="4408785" y="3176419"/>
              <a:ext cx="1543050"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effectLst>
                    <a:outerShdw blurRad="38100" dist="38100" dir="2700000" algn="tl">
                      <a:srgbClr val="000000">
                        <a:alpha val="43137"/>
                      </a:srgbClr>
                    </a:outerShdw>
                  </a:effectLst>
                  <a:latin typeface="+mj-lt"/>
                  <a:cs typeface="+mn-cs"/>
                </a:rPr>
                <a:t>Arm cavity</a:t>
              </a:r>
            </a:p>
          </p:txBody>
        </p:sp>
        <p:sp>
          <p:nvSpPr>
            <p:cNvPr id="231" name="Text Box 218"/>
            <p:cNvSpPr txBox="1">
              <a:spLocks noChangeArrowheads="1"/>
            </p:cNvSpPr>
            <p:nvPr/>
          </p:nvSpPr>
          <p:spPr bwMode="auto">
            <a:xfrm>
              <a:off x="4760943" y="5314936"/>
              <a:ext cx="722312" cy="31908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effectLst>
                    <a:outerShdw blurRad="38100" dist="38100" dir="2700000" algn="tl">
                      <a:srgbClr val="000000">
                        <a:alpha val="43137"/>
                      </a:srgbClr>
                    </a:outerShdw>
                  </a:effectLst>
                  <a:cs typeface="+mn-cs"/>
                </a:rPr>
                <a:t>Mirror</a:t>
              </a:r>
            </a:p>
          </p:txBody>
        </p:sp>
      </p:grpSp>
      <p:sp>
        <p:nvSpPr>
          <p:cNvPr id="233" name="Text Box 3"/>
          <p:cNvSpPr txBox="1">
            <a:spLocks noChangeArrowheads="1"/>
          </p:cNvSpPr>
          <p:nvPr/>
        </p:nvSpPr>
        <p:spPr bwMode="auto">
          <a:xfrm>
            <a:off x="620549" y="2132856"/>
            <a:ext cx="3960681" cy="1865126"/>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ja-JP" altLang="en-US" dirty="0" smtClean="0">
                <a:solidFill>
                  <a:srgbClr val="FFFFFF"/>
                </a:solidFill>
                <a:effectLst>
                  <a:outerShdw blurRad="38100" dist="38100" dir="2700000" algn="tl">
                    <a:srgbClr val="000000">
                      <a:alpha val="43137"/>
                    </a:srgbClr>
                  </a:outerShdw>
                </a:effectLst>
                <a:latin typeface="+mj-lt"/>
              </a:rPr>
              <a:t>・</a:t>
            </a:r>
            <a:r>
              <a:rPr lang="en-US" altLang="ja-JP" dirty="0" smtClean="0">
                <a:solidFill>
                  <a:srgbClr val="FFFFFF"/>
                </a:solidFill>
                <a:effectLst>
                  <a:outerShdw blurRad="38100" dist="38100" dir="2700000" algn="tl">
                    <a:srgbClr val="000000">
                      <a:alpha val="43137"/>
                    </a:srgbClr>
                  </a:outerShdw>
                </a:effectLst>
                <a:latin typeface="+mj-lt"/>
              </a:rPr>
              <a:t>3 FP interferometers</a:t>
            </a:r>
            <a:endParaRPr kumimoji="1" lang="en-US" altLang="ja-JP" kern="1200" dirty="0" smtClean="0">
              <a:solidFill>
                <a:srgbClr val="CCFFCC"/>
              </a:solidFill>
              <a:effectLst>
                <a:outerShdw blurRad="38100" dist="38100" dir="2700000" algn="tl">
                  <a:srgbClr val="000000">
                    <a:alpha val="43137"/>
                  </a:srgbClr>
                </a:outerShdw>
              </a:effectLst>
              <a:latin typeface="+mj-lt"/>
            </a:endParaRPr>
          </a:p>
          <a:p>
            <a:pPr algn="l" rtl="0" fontAlgn="base">
              <a:lnSpc>
                <a:spcPct val="120000"/>
              </a:lnSpc>
              <a:spcBef>
                <a:spcPct val="0"/>
              </a:spcBef>
              <a:spcAft>
                <a:spcPct val="0"/>
              </a:spcAft>
              <a:buNone/>
            </a:pPr>
            <a:r>
              <a:rPr kumimoji="1" lang="en-US" altLang="ja-JP" kern="1200" dirty="0" smtClean="0">
                <a:solidFill>
                  <a:srgbClr val="FFFFFF"/>
                </a:solidFill>
                <a:effectLst>
                  <a:outerShdw blurRad="38100" dist="38100" dir="2700000" algn="tl">
                    <a:srgbClr val="000000">
                      <a:alpha val="43137"/>
                    </a:srgbClr>
                  </a:outerShdw>
                </a:effectLst>
                <a:latin typeface="+mj-lt"/>
              </a:rPr>
              <a:t>   by formation flight S/C</a:t>
            </a:r>
          </a:p>
          <a:p>
            <a:pPr algn="l" rtl="0" fontAlgn="base">
              <a:lnSpc>
                <a:spcPct val="120000"/>
              </a:lnSpc>
              <a:spcBef>
                <a:spcPct val="0"/>
              </a:spcBef>
              <a:spcAft>
                <a:spcPct val="0"/>
              </a:spcAft>
              <a:buNone/>
            </a:pPr>
            <a:r>
              <a:rPr lang="ja-JP" altLang="en-US" dirty="0" smtClean="0">
                <a:solidFill>
                  <a:srgbClr val="FFFFFF"/>
                </a:solidFill>
                <a:effectLst>
                  <a:outerShdw blurRad="38100" dist="38100" dir="2700000" algn="tl">
                    <a:srgbClr val="000000">
                      <a:alpha val="43137"/>
                    </a:srgbClr>
                  </a:outerShdw>
                </a:effectLst>
                <a:latin typeface="+mj-lt"/>
              </a:rPr>
              <a:t>・</a:t>
            </a:r>
            <a:r>
              <a:rPr lang="en-US" altLang="ja-JP" dirty="0" smtClean="0">
                <a:solidFill>
                  <a:srgbClr val="FFFFFF"/>
                </a:solidFill>
                <a:effectLst>
                  <a:outerShdw blurRad="38100" dist="38100" dir="2700000" algn="tl">
                    <a:srgbClr val="000000">
                      <a:alpha val="43137"/>
                    </a:srgbClr>
                  </a:outerShdw>
                </a:effectLst>
                <a:latin typeface="+mj-lt"/>
              </a:rPr>
              <a:t>Baseline</a:t>
            </a:r>
            <a:r>
              <a:rPr kumimoji="1" lang="en-US" altLang="ja-JP" kern="1200" dirty="0" smtClean="0">
                <a:solidFill>
                  <a:srgbClr val="FFFFFF"/>
                </a:solidFill>
                <a:effectLst>
                  <a:outerShdw blurRad="38100" dist="38100" dir="2700000" algn="tl">
                    <a:srgbClr val="000000">
                      <a:alpha val="43137"/>
                    </a:srgbClr>
                  </a:outerShdw>
                </a:effectLst>
                <a:latin typeface="+mj-lt"/>
              </a:rPr>
              <a:t> </a:t>
            </a:r>
            <a:r>
              <a:rPr kumimoji="1" lang="en-US" altLang="ja-JP" kern="1200" dirty="0">
                <a:solidFill>
                  <a:srgbClr val="FFFFFF"/>
                </a:solidFill>
                <a:effectLst>
                  <a:outerShdw blurRad="38100" dist="38100" dir="2700000" algn="tl">
                    <a:srgbClr val="000000">
                      <a:alpha val="43137"/>
                    </a:srgbClr>
                  </a:outerShdw>
                </a:effectLst>
                <a:latin typeface="+mj-lt"/>
              </a:rPr>
              <a:t>length: </a:t>
            </a:r>
            <a:r>
              <a:rPr kumimoji="1" lang="en-US" altLang="ja-JP" kern="1200" dirty="0" smtClean="0">
                <a:solidFill>
                  <a:srgbClr val="CCFFCC"/>
                </a:solidFill>
                <a:effectLst>
                  <a:outerShdw blurRad="38100" dist="38100" dir="2700000" algn="tl">
                    <a:srgbClr val="000000">
                      <a:alpha val="43137"/>
                    </a:srgbClr>
                  </a:outerShdw>
                </a:effectLst>
                <a:latin typeface="+mj-lt"/>
              </a:rPr>
              <a:t>1000 </a:t>
            </a:r>
            <a:r>
              <a:rPr kumimoji="1" lang="en-US" altLang="ja-JP" kern="1200" dirty="0">
                <a:solidFill>
                  <a:srgbClr val="CCFFCC"/>
                </a:solidFill>
                <a:effectLst>
                  <a:outerShdw blurRad="38100" dist="38100" dir="2700000" algn="tl">
                    <a:srgbClr val="000000">
                      <a:alpha val="43137"/>
                    </a:srgbClr>
                  </a:outerShdw>
                </a:effectLst>
                <a:latin typeface="+mj-lt"/>
              </a:rPr>
              <a:t>km</a:t>
            </a:r>
          </a:p>
          <a:p>
            <a:pPr algn="l" rtl="0" fontAlgn="base">
              <a:lnSpc>
                <a:spcPct val="120000"/>
              </a:lnSpc>
              <a:spcBef>
                <a:spcPct val="0"/>
              </a:spcBef>
              <a:spcAft>
                <a:spcPct val="0"/>
              </a:spcAft>
              <a:buNone/>
            </a:pPr>
            <a:r>
              <a:rPr kumimoji="1" lang="ja-JP" altLang="en-US" kern="1200" dirty="0" smtClean="0">
                <a:solidFill>
                  <a:srgbClr val="FFFFFF"/>
                </a:solidFill>
                <a:effectLst>
                  <a:outerShdw blurRad="38100" dist="38100" dir="2700000" algn="tl">
                    <a:srgbClr val="000000">
                      <a:alpha val="43137"/>
                    </a:srgbClr>
                  </a:outerShdw>
                </a:effectLst>
                <a:latin typeface="+mj-lt"/>
              </a:rPr>
              <a:t>・</a:t>
            </a:r>
            <a:r>
              <a:rPr kumimoji="1" lang="en-US" altLang="ja-JP" kern="1200" dirty="0" smtClean="0">
                <a:solidFill>
                  <a:srgbClr val="FFFFFF"/>
                </a:solidFill>
                <a:effectLst>
                  <a:outerShdw blurRad="38100" dist="38100" dir="2700000" algn="tl">
                    <a:srgbClr val="000000">
                      <a:alpha val="43137"/>
                    </a:srgbClr>
                  </a:outerShdw>
                </a:effectLst>
                <a:latin typeface="+mj-lt"/>
              </a:rPr>
              <a:t>Drag-free control</a:t>
            </a:r>
            <a:endParaRPr kumimoji="1" lang="en-US" altLang="ja-JP" kern="1200" dirty="0">
              <a:solidFill>
                <a:srgbClr val="CCFFCC"/>
              </a:solidFill>
              <a:effectLst>
                <a:outerShdw blurRad="38100" dist="38100" dir="2700000" algn="tl">
                  <a:srgbClr val="000000">
                    <a:alpha val="43137"/>
                  </a:srgbClr>
                </a:outerShdw>
              </a:effectLst>
              <a:latin typeface="+mj-lt"/>
            </a:endParaRPr>
          </a:p>
        </p:txBody>
      </p:sp>
      <p:sp>
        <p:nvSpPr>
          <p:cNvPr id="234" name="Rectangle 39"/>
          <p:cNvSpPr txBox="1">
            <a:spLocks noChangeArrowheads="1"/>
          </p:cNvSpPr>
          <p:nvPr/>
        </p:nvSpPr>
        <p:spPr>
          <a:xfrm>
            <a:off x="476913" y="764704"/>
            <a:ext cx="2286000" cy="530225"/>
          </a:xfrm>
          <a:prstGeom prst="rect">
            <a:avLst/>
          </a:prstGeom>
          <a:noFill/>
          <a:ln/>
        </p:spPr>
        <p:txBody>
          <a:bodyPr>
            <a:noAutofit/>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a:lnSpc>
                <a:spcPct val="90000"/>
              </a:lnSpc>
              <a:buFont typeface="Wingdings" pitchFamily="2" charset="2"/>
              <a:buNone/>
            </a:pPr>
            <a:r>
              <a:rPr lang="en-US" altLang="ja-JP" sz="3200" b="1" dirty="0" smtClean="0">
                <a:solidFill>
                  <a:srgbClr val="99FF99"/>
                </a:solidFill>
                <a:effectLst>
                  <a:outerShdw blurRad="38100" dist="38100" dir="2700000" algn="tl">
                    <a:srgbClr val="000000">
                      <a:alpha val="43137"/>
                    </a:srgbClr>
                  </a:outerShdw>
                </a:effectLst>
              </a:rPr>
              <a:t>DECIGO</a:t>
            </a:r>
            <a:r>
              <a:rPr lang="ja-JP" altLang="en-US" sz="3200" b="1" dirty="0" smtClean="0">
                <a:solidFill>
                  <a:srgbClr val="99FF99"/>
                </a:solidFill>
                <a:effectLst>
                  <a:outerShdw blurRad="38100" dist="38100" dir="2700000" algn="tl">
                    <a:srgbClr val="000000">
                      <a:alpha val="43137"/>
                    </a:srgbClr>
                  </a:outerShdw>
                </a:effectLst>
              </a:rPr>
              <a:t>　</a:t>
            </a:r>
            <a:endParaRPr lang="ja-JP" altLang="en-US" sz="3200" b="1" dirty="0">
              <a:solidFill>
                <a:srgbClr val="99FF99"/>
              </a:solidFill>
              <a:effectLst>
                <a:outerShdw blurRad="38100" dist="38100" dir="2700000" algn="tl">
                  <a:srgbClr val="000000">
                    <a:alpha val="43137"/>
                  </a:srgbClr>
                </a:outerShdw>
              </a:effectLst>
            </a:endParaRPr>
          </a:p>
        </p:txBody>
      </p:sp>
      <p:sp>
        <p:nvSpPr>
          <p:cNvPr id="236" name="Rectangle 35"/>
          <p:cNvSpPr>
            <a:spLocks noChangeArrowheads="1"/>
          </p:cNvSpPr>
          <p:nvPr/>
        </p:nvSpPr>
        <p:spPr bwMode="auto">
          <a:xfrm>
            <a:off x="827584" y="1254378"/>
            <a:ext cx="4339675" cy="968572"/>
          </a:xfrm>
          <a:prstGeom prst="rect">
            <a:avLst/>
          </a:prstGeom>
          <a:noFill/>
          <a:ln w="15875">
            <a:noFill/>
            <a:miter lim="800000"/>
            <a:headEnd/>
            <a:tailEnd/>
          </a:ln>
          <a:effectLst/>
        </p:spPr>
        <p:txBody>
          <a:bodyPr>
            <a:noAutofit/>
          </a:bodyPr>
          <a:lstStyle/>
          <a:p>
            <a:pPr algn="l">
              <a:lnSpc>
                <a:spcPct val="120000"/>
              </a:lnSpc>
              <a:buClr>
                <a:schemeClr val="tx1"/>
              </a:buClr>
              <a:buSzPct val="70000"/>
              <a:buFont typeface="Wingdings" pitchFamily="2" charset="2"/>
              <a:buNone/>
            </a:pPr>
            <a:r>
              <a:rPr lang="en-US" altLang="ja-JP" sz="2000" dirty="0">
                <a:solidFill>
                  <a:srgbClr val="99FF99"/>
                </a:solidFill>
                <a:effectLst>
                  <a:outerShdw blurRad="38100" dist="38100" dir="2700000" algn="tl">
                    <a:srgbClr val="000000">
                      <a:alpha val="43137"/>
                    </a:srgbClr>
                  </a:outerShdw>
                </a:effectLst>
              </a:rPr>
              <a:t>(</a:t>
            </a:r>
            <a:r>
              <a:rPr lang="en-US" altLang="ja-JP" sz="2000" u="sng" dirty="0" smtClean="0">
                <a:solidFill>
                  <a:srgbClr val="99FF99"/>
                </a:solidFill>
                <a:effectLst>
                  <a:outerShdw blurRad="38100" dist="38100" dir="2700000" algn="tl">
                    <a:srgbClr val="000000">
                      <a:alpha val="43137"/>
                    </a:srgbClr>
                  </a:outerShdw>
                </a:effectLst>
              </a:rPr>
              <a:t>Deci</a:t>
            </a:r>
            <a:r>
              <a:rPr lang="en-US" altLang="ja-JP" sz="2000" dirty="0" smtClean="0">
                <a:solidFill>
                  <a:srgbClr val="99FF99"/>
                </a:solidFill>
                <a:effectLst>
                  <a:outerShdw blurRad="38100" dist="38100" dir="2700000" algn="tl">
                    <a:srgbClr val="000000">
                      <a:alpha val="43137"/>
                    </a:srgbClr>
                  </a:outerShdw>
                </a:effectLst>
              </a:rPr>
              <a:t>-hertz interferometer</a:t>
            </a:r>
          </a:p>
          <a:p>
            <a:pPr algn="l">
              <a:lnSpc>
                <a:spcPct val="120000"/>
              </a:lnSpc>
              <a:buClr>
                <a:schemeClr val="tx1"/>
              </a:buClr>
              <a:buSzPct val="70000"/>
              <a:buFont typeface="Wingdings" pitchFamily="2" charset="2"/>
              <a:buNone/>
            </a:pPr>
            <a:r>
              <a:rPr lang="en-US" altLang="ja-JP" sz="2000" dirty="0">
                <a:solidFill>
                  <a:srgbClr val="99FF99"/>
                </a:solidFill>
                <a:effectLst>
                  <a:outerShdw blurRad="38100" dist="38100" dir="2700000" algn="tl">
                    <a:srgbClr val="000000">
                      <a:alpha val="43137"/>
                    </a:srgbClr>
                  </a:outerShdw>
                </a:effectLst>
              </a:rPr>
              <a:t> </a:t>
            </a:r>
            <a:r>
              <a:rPr lang="en-US" altLang="ja-JP" sz="2000" dirty="0" smtClean="0">
                <a:solidFill>
                  <a:srgbClr val="99FF99"/>
                </a:solidFill>
                <a:effectLst>
                  <a:outerShdw blurRad="38100" dist="38100" dir="2700000" algn="tl">
                    <a:srgbClr val="000000">
                      <a:alpha val="43137"/>
                    </a:srgbClr>
                  </a:outerShdw>
                </a:effectLst>
              </a:rPr>
              <a:t> </a:t>
            </a:r>
            <a:r>
              <a:rPr lang="en-US" altLang="ja-JP" sz="2000" u="sng" dirty="0">
                <a:solidFill>
                  <a:srgbClr val="99FF99"/>
                </a:solidFill>
                <a:effectLst>
                  <a:outerShdw blurRad="38100" dist="38100" dir="2700000" algn="tl">
                    <a:srgbClr val="000000">
                      <a:alpha val="43137"/>
                    </a:srgbClr>
                  </a:outerShdw>
                </a:effectLst>
              </a:rPr>
              <a:t>G</a:t>
            </a:r>
            <a:r>
              <a:rPr lang="en-US" altLang="ja-JP" sz="2000" dirty="0">
                <a:solidFill>
                  <a:srgbClr val="99FF99"/>
                </a:solidFill>
                <a:effectLst>
                  <a:outerShdw blurRad="38100" dist="38100" dir="2700000" algn="tl">
                    <a:srgbClr val="000000">
                      <a:alpha val="43137"/>
                    </a:srgbClr>
                  </a:outerShdw>
                </a:effectLst>
              </a:rPr>
              <a:t>ravitational wave </a:t>
            </a:r>
            <a:r>
              <a:rPr lang="en-US" altLang="ja-JP" sz="2000" u="sng" dirty="0">
                <a:solidFill>
                  <a:srgbClr val="99FF99"/>
                </a:solidFill>
                <a:effectLst>
                  <a:outerShdw blurRad="38100" dist="38100" dir="2700000" algn="tl">
                    <a:srgbClr val="000000">
                      <a:alpha val="43137"/>
                    </a:srgbClr>
                  </a:outerShdw>
                </a:effectLst>
              </a:rPr>
              <a:t>O</a:t>
            </a:r>
            <a:r>
              <a:rPr lang="en-US" altLang="ja-JP" sz="2000" dirty="0">
                <a:solidFill>
                  <a:srgbClr val="99FF99"/>
                </a:solidFill>
                <a:effectLst>
                  <a:outerShdw blurRad="38100" dist="38100" dir="2700000" algn="tl">
                    <a:srgbClr val="000000">
                      <a:alpha val="43137"/>
                    </a:srgbClr>
                  </a:outerShdw>
                </a:effectLst>
              </a:rPr>
              <a:t>bservatory)</a:t>
            </a:r>
          </a:p>
        </p:txBody>
      </p:sp>
      <p:sp>
        <p:nvSpPr>
          <p:cNvPr id="238" name="Text Box 3"/>
          <p:cNvSpPr txBox="1">
            <a:spLocks noChangeArrowheads="1"/>
          </p:cNvSpPr>
          <p:nvPr/>
        </p:nvSpPr>
        <p:spPr bwMode="auto">
          <a:xfrm>
            <a:off x="465896" y="4319625"/>
            <a:ext cx="3639479" cy="1920526"/>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kumimoji="1" lang="en-US" altLang="ja-JP" sz="1800" kern="1200" dirty="0" smtClean="0">
                <a:solidFill>
                  <a:srgbClr val="C0C0C0"/>
                </a:solidFill>
                <a:effectLst>
                  <a:outerShdw blurRad="38100" dist="38100" dir="2700000" algn="tl">
                    <a:srgbClr val="000000">
                      <a:alpha val="43137"/>
                    </a:srgbClr>
                  </a:outerShdw>
                </a:effectLst>
                <a:latin typeface="+mj-lt"/>
              </a:rPr>
              <a:t>Arm </a:t>
            </a:r>
            <a:r>
              <a:rPr kumimoji="1" lang="en-US" altLang="ja-JP" sz="1800" kern="1200" dirty="0">
                <a:solidFill>
                  <a:srgbClr val="C0C0C0"/>
                </a:solidFill>
                <a:effectLst>
                  <a:outerShdw blurRad="38100" dist="38100" dir="2700000" algn="tl">
                    <a:srgbClr val="000000">
                      <a:alpha val="43137"/>
                    </a:srgbClr>
                  </a:outerShdw>
                </a:effectLst>
                <a:latin typeface="+mj-lt"/>
              </a:rPr>
              <a:t>length: </a:t>
            </a:r>
            <a:r>
              <a:rPr kumimoji="1" lang="en-US" altLang="ja-JP" sz="1800" kern="1200" dirty="0" smtClean="0">
                <a:solidFill>
                  <a:srgbClr val="C0C0C0"/>
                </a:solidFill>
                <a:effectLst>
                  <a:outerShdw blurRad="38100" dist="38100" dir="2700000" algn="tl">
                    <a:srgbClr val="000000">
                      <a:alpha val="43137"/>
                    </a:srgbClr>
                  </a:outerShdw>
                </a:effectLst>
                <a:latin typeface="+mj-lt"/>
              </a:rPr>
              <a:t>           1000 </a:t>
            </a:r>
            <a:r>
              <a:rPr kumimoji="1" lang="en-US" altLang="ja-JP" sz="1800" kern="1200" dirty="0">
                <a:solidFill>
                  <a:srgbClr val="C0C0C0"/>
                </a:solidFill>
                <a:effectLst>
                  <a:outerShdw blurRad="38100" dist="38100" dir="2700000" algn="tl">
                    <a:srgbClr val="000000">
                      <a:alpha val="43137"/>
                    </a:srgbClr>
                  </a:outerShdw>
                </a:effectLst>
                <a:latin typeface="+mj-lt"/>
              </a:rPr>
              <a:t>km</a:t>
            </a:r>
          </a:p>
          <a:p>
            <a:pPr algn="l" rtl="0" fontAlgn="base">
              <a:lnSpc>
                <a:spcPct val="110000"/>
              </a:lnSpc>
              <a:spcBef>
                <a:spcPct val="0"/>
              </a:spcBef>
              <a:spcAft>
                <a:spcPct val="0"/>
              </a:spcAft>
              <a:buNone/>
            </a:pPr>
            <a:r>
              <a:rPr kumimoji="1" lang="en-US" altLang="ja-JP" sz="1800" kern="1200" dirty="0" smtClean="0">
                <a:solidFill>
                  <a:srgbClr val="C0C0C0"/>
                </a:solidFill>
                <a:effectLst>
                  <a:outerShdw blurRad="38100" dist="38100" dir="2700000" algn="tl">
                    <a:srgbClr val="000000">
                      <a:alpha val="43137"/>
                    </a:srgbClr>
                  </a:outerShdw>
                </a:effectLst>
                <a:latin typeface="+mj-lt"/>
              </a:rPr>
              <a:t>Finesse:                  10</a:t>
            </a:r>
          </a:p>
          <a:p>
            <a:pPr algn="l" rtl="0" fontAlgn="base">
              <a:lnSpc>
                <a:spcPct val="110000"/>
              </a:lnSpc>
              <a:spcBef>
                <a:spcPct val="0"/>
              </a:spcBef>
              <a:spcAft>
                <a:spcPct val="0"/>
              </a:spcAft>
              <a:buNone/>
            </a:pPr>
            <a:r>
              <a:rPr kumimoji="1" lang="en-US" altLang="ja-JP" sz="1800" kern="1200" dirty="0" smtClean="0">
                <a:solidFill>
                  <a:srgbClr val="C0C0C0"/>
                </a:solidFill>
                <a:effectLst>
                  <a:outerShdw blurRad="38100" dist="38100" dir="2700000" algn="tl">
                    <a:srgbClr val="000000">
                      <a:alpha val="43137"/>
                    </a:srgbClr>
                  </a:outerShdw>
                </a:effectLst>
                <a:latin typeface="+mj-lt"/>
              </a:rPr>
              <a:t>Mirror </a:t>
            </a:r>
            <a:r>
              <a:rPr kumimoji="1" lang="en-US" altLang="ja-JP" sz="1800" kern="1200" dirty="0">
                <a:solidFill>
                  <a:srgbClr val="C0C0C0"/>
                </a:solidFill>
                <a:effectLst>
                  <a:outerShdw blurRad="38100" dist="38100" dir="2700000" algn="tl">
                    <a:srgbClr val="000000">
                      <a:alpha val="43137"/>
                    </a:srgbClr>
                  </a:outerShdw>
                </a:effectLst>
                <a:latin typeface="+mj-lt"/>
              </a:rPr>
              <a:t>diameter: </a:t>
            </a:r>
            <a:r>
              <a:rPr kumimoji="1" lang="en-US" altLang="ja-JP" sz="1800" kern="1200" dirty="0" smtClean="0">
                <a:solidFill>
                  <a:srgbClr val="C0C0C0"/>
                </a:solidFill>
                <a:effectLst>
                  <a:outerShdw blurRad="38100" dist="38100" dir="2700000" algn="tl">
                    <a:srgbClr val="000000">
                      <a:alpha val="43137"/>
                    </a:srgbClr>
                  </a:outerShdw>
                </a:effectLst>
                <a:latin typeface="+mj-lt"/>
              </a:rPr>
              <a:t>    1 </a:t>
            </a:r>
            <a:r>
              <a:rPr kumimoji="1" lang="en-US" altLang="ja-JP" sz="1800" kern="1200" dirty="0">
                <a:solidFill>
                  <a:srgbClr val="C0C0C0"/>
                </a:solidFill>
                <a:effectLst>
                  <a:outerShdw blurRad="38100" dist="38100" dir="2700000" algn="tl">
                    <a:srgbClr val="000000">
                      <a:alpha val="43137"/>
                    </a:srgbClr>
                  </a:outerShdw>
                </a:effectLst>
                <a:latin typeface="+mj-lt"/>
              </a:rPr>
              <a:t>m</a:t>
            </a:r>
          </a:p>
          <a:p>
            <a:pPr algn="l" rtl="0" fontAlgn="base">
              <a:lnSpc>
                <a:spcPct val="110000"/>
              </a:lnSpc>
              <a:spcBef>
                <a:spcPct val="0"/>
              </a:spcBef>
              <a:spcAft>
                <a:spcPct val="0"/>
              </a:spcAft>
              <a:buNone/>
            </a:pPr>
            <a:r>
              <a:rPr kumimoji="1" lang="en-US" altLang="ja-JP" sz="1800" kern="1200" dirty="0" smtClean="0">
                <a:solidFill>
                  <a:srgbClr val="C0C0C0"/>
                </a:solidFill>
                <a:effectLst>
                  <a:outerShdw blurRad="38100" dist="38100" dir="2700000" algn="tl">
                    <a:srgbClr val="000000">
                      <a:alpha val="43137"/>
                    </a:srgbClr>
                  </a:outerShdw>
                </a:effectLst>
                <a:latin typeface="+mj-lt"/>
              </a:rPr>
              <a:t>Mirror mass:          100 kg</a:t>
            </a:r>
          </a:p>
          <a:p>
            <a:pPr algn="l" rtl="0" fontAlgn="base">
              <a:lnSpc>
                <a:spcPct val="110000"/>
              </a:lnSpc>
              <a:spcBef>
                <a:spcPct val="0"/>
              </a:spcBef>
              <a:spcAft>
                <a:spcPct val="0"/>
              </a:spcAft>
              <a:buNone/>
            </a:pPr>
            <a:r>
              <a:rPr kumimoji="1" lang="en-US" altLang="ja-JP" sz="1800" kern="1200" dirty="0" smtClean="0">
                <a:solidFill>
                  <a:srgbClr val="C0C0C0"/>
                </a:solidFill>
                <a:effectLst>
                  <a:outerShdw blurRad="38100" dist="38100" dir="2700000" algn="tl">
                    <a:srgbClr val="000000">
                      <a:alpha val="43137"/>
                    </a:srgbClr>
                  </a:outerShdw>
                </a:effectLst>
                <a:latin typeface="+mj-lt"/>
              </a:rPr>
              <a:t>Laser power:          10 W</a:t>
            </a:r>
          </a:p>
          <a:p>
            <a:pPr algn="l" rtl="0" fontAlgn="base">
              <a:lnSpc>
                <a:spcPct val="110000"/>
              </a:lnSpc>
              <a:spcBef>
                <a:spcPct val="0"/>
              </a:spcBef>
              <a:spcAft>
                <a:spcPct val="0"/>
              </a:spcAft>
              <a:buNone/>
            </a:pPr>
            <a:r>
              <a:rPr kumimoji="1" lang="en-US" altLang="ja-JP" sz="1800" kern="1200" dirty="0" smtClean="0">
                <a:solidFill>
                  <a:srgbClr val="C0C0C0"/>
                </a:solidFill>
                <a:effectLst>
                  <a:outerShdw blurRad="38100" dist="38100" dir="2700000" algn="tl">
                    <a:srgbClr val="000000">
                      <a:alpha val="43137"/>
                    </a:srgbClr>
                  </a:outerShdw>
                </a:effectLst>
                <a:latin typeface="+mj-lt"/>
              </a:rPr>
              <a:t>Laser </a:t>
            </a:r>
            <a:r>
              <a:rPr kumimoji="1" lang="en-US" altLang="ja-JP" sz="1800" kern="1200" dirty="0">
                <a:solidFill>
                  <a:srgbClr val="C0C0C0"/>
                </a:solidFill>
                <a:effectLst>
                  <a:outerShdw blurRad="38100" dist="38100" dir="2700000" algn="tl">
                    <a:srgbClr val="000000">
                      <a:alpha val="43137"/>
                    </a:srgbClr>
                  </a:outerShdw>
                </a:effectLst>
                <a:latin typeface="+mj-lt"/>
              </a:rPr>
              <a:t>wavelength</a:t>
            </a:r>
            <a:r>
              <a:rPr kumimoji="1" lang="ja-JP" altLang="en-US" sz="1800" kern="1200" dirty="0" smtClean="0">
                <a:solidFill>
                  <a:srgbClr val="C0C0C0"/>
                </a:solidFill>
                <a:effectLst>
                  <a:outerShdw blurRad="38100" dist="38100" dir="2700000" algn="tl">
                    <a:srgbClr val="000000">
                      <a:alpha val="43137"/>
                    </a:srgbClr>
                  </a:outerShdw>
                </a:effectLst>
                <a:latin typeface="+mj-lt"/>
              </a:rPr>
              <a:t>：  </a:t>
            </a:r>
            <a:r>
              <a:rPr kumimoji="1" lang="en-US" altLang="ja-JP" sz="1800" kern="1200" dirty="0" smtClean="0">
                <a:solidFill>
                  <a:srgbClr val="C0C0C0"/>
                </a:solidFill>
                <a:effectLst>
                  <a:outerShdw blurRad="38100" dist="38100" dir="2700000" algn="tl">
                    <a:srgbClr val="000000">
                      <a:alpha val="43137"/>
                    </a:srgbClr>
                  </a:outerShdw>
                </a:effectLst>
                <a:latin typeface="+mj-lt"/>
              </a:rPr>
              <a:t>532 </a:t>
            </a:r>
            <a:r>
              <a:rPr lang="en-US" altLang="ja-JP" sz="1800" dirty="0" smtClean="0">
                <a:solidFill>
                  <a:srgbClr val="C0C0C0"/>
                </a:solidFill>
                <a:effectLst>
                  <a:outerShdw blurRad="38100" dist="38100" dir="2700000" algn="tl">
                    <a:srgbClr val="000000">
                      <a:alpha val="43137"/>
                    </a:srgbClr>
                  </a:outerShdw>
                </a:effectLst>
                <a:latin typeface="+mj-lt"/>
                <a:sym typeface="Symbol" pitchFamily="18" charset="2"/>
              </a:rPr>
              <a:t>n</a:t>
            </a:r>
            <a:r>
              <a:rPr kumimoji="1" lang="en-US" altLang="ja-JP" sz="1800" kern="1200" dirty="0" smtClean="0">
                <a:solidFill>
                  <a:srgbClr val="C0C0C0"/>
                </a:solidFill>
                <a:effectLst>
                  <a:outerShdw blurRad="38100" dist="38100" dir="2700000" algn="tl">
                    <a:srgbClr val="000000">
                      <a:alpha val="43137"/>
                    </a:srgbClr>
                  </a:outerShdw>
                </a:effectLst>
                <a:latin typeface="+mj-lt"/>
              </a:rPr>
              <a:t>m</a:t>
            </a:r>
            <a:endParaRPr kumimoji="1" lang="en-US" altLang="ja-JP" sz="1800" kern="1200" dirty="0">
              <a:solidFill>
                <a:srgbClr val="C0C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154973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890" name="Picture 2"/>
          <p:cNvPicPr>
            <a:picLocks noChangeAspect="1" noChangeArrowheads="1"/>
          </p:cNvPicPr>
          <p:nvPr/>
        </p:nvPicPr>
        <p:blipFill>
          <a:blip r:embed="rId3" cstate="print"/>
          <a:srcRect/>
          <a:stretch>
            <a:fillRect/>
          </a:stretch>
        </p:blipFill>
        <p:spPr bwMode="auto">
          <a:xfrm>
            <a:off x="2500298" y="2143116"/>
            <a:ext cx="1305302" cy="1316037"/>
          </a:xfrm>
          <a:prstGeom prst="rect">
            <a:avLst/>
          </a:prstGeom>
          <a:noFill/>
          <a:ln w="9525">
            <a:noFill/>
            <a:miter lim="800000"/>
            <a:headEnd/>
            <a:tailEnd/>
          </a:ln>
        </p:spPr>
      </p:pic>
      <p:graphicFrame>
        <p:nvGraphicFramePr>
          <p:cNvPr id="1076229" name="Group 5"/>
          <p:cNvGraphicFramePr>
            <a:graphicFrameLocks noGrp="1"/>
          </p:cNvGraphicFramePr>
          <p:nvPr>
            <p:extLst/>
          </p:nvPr>
        </p:nvGraphicFramePr>
        <p:xfrm>
          <a:off x="611188" y="1142984"/>
          <a:ext cx="8280400" cy="5214974"/>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427822">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2010</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29</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900561">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30949">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Objective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Space test of key tech.</a:t>
                      </a: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observation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Detect GW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with min. spec</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FP between S/C</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astronomy</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55642">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Tx/>
                        <a:buSzPct val="70000"/>
                        <a:buFontTx/>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Single small satellite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Short FP interferometer</a:t>
                      </a:r>
                      <a:endPar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1 interferometer unit</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x 3-4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1076227" name="Rectangle 3"/>
          <p:cNvSpPr>
            <a:spLocks noGrp="1" noChangeArrowheads="1"/>
          </p:cNvSpPr>
          <p:nvPr>
            <p:ph type="title"/>
          </p:nvPr>
        </p:nvSpPr>
        <p:spPr/>
        <p:txBody>
          <a:bodyPr/>
          <a:lstStyle/>
          <a:p>
            <a:r>
              <a:rPr lang="en-US" altLang="ja-JP" dirty="0" smtClean="0">
                <a:solidFill>
                  <a:srgbClr val="DDDDDD"/>
                </a:solidFill>
              </a:rPr>
              <a:t>Roadmap</a:t>
            </a:r>
            <a:endParaRPr lang="ja-JP" altLang="en-US" dirty="0">
              <a:solidFill>
                <a:srgbClr val="DDDDDD"/>
              </a:solidFill>
            </a:endParaRPr>
          </a:p>
        </p:txBody>
      </p:sp>
      <p:sp>
        <p:nvSpPr>
          <p:cNvPr id="358" name="フッター プレースホルダ 3"/>
          <p:cNvSpPr>
            <a:spLocks noGrp="1"/>
          </p:cNvSpPr>
          <p:nvPr>
            <p:ph type="ftr" sz="quarter" idx="10"/>
          </p:nvPr>
        </p:nvSpPr>
        <p:spPr/>
        <p:txBody>
          <a:bodyPr/>
          <a:lstStyle/>
          <a:p>
            <a:r>
              <a:rPr lang="nl-NL" altLang="ja-JP" smtClean="0"/>
              <a:t>Project Week (November 27, 2013, NAOJ)</a:t>
            </a:r>
            <a:endParaRPr lang="en-US" altLang="ja-JP" dirty="0"/>
          </a:p>
        </p:txBody>
      </p:sp>
      <p:sp>
        <p:nvSpPr>
          <p:cNvPr id="1076228" name="Text Box 4"/>
          <p:cNvSpPr txBox="1">
            <a:spLocks noChangeArrowheads="1"/>
          </p:cNvSpPr>
          <p:nvPr/>
        </p:nvSpPr>
        <p:spPr bwMode="auto">
          <a:xfrm>
            <a:off x="6805613" y="850900"/>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effectLst>
                  <a:outerShdw blurRad="38100" dist="38100" dir="2700000" algn="tl">
                    <a:srgbClr val="000000">
                      <a:alpha val="43137"/>
                    </a:srgbClr>
                  </a:outerShdw>
                </a:effectLst>
                <a:latin typeface="Tahoma" pitchFamily="34" charset="0"/>
                <a:ea typeface="HGP創英角ｺﾞｼｯｸUB" pitchFamily="50" charset="-128"/>
              </a:rPr>
              <a:t>Figure: S.Kawamura</a:t>
            </a:r>
          </a:p>
        </p:txBody>
      </p:sp>
      <p:grpSp>
        <p:nvGrpSpPr>
          <p:cNvPr id="2" name="Group 47"/>
          <p:cNvGrpSpPr>
            <a:grpSpLocks/>
          </p:cNvGrpSpPr>
          <p:nvPr/>
        </p:nvGrpSpPr>
        <p:grpSpPr bwMode="auto">
          <a:xfrm>
            <a:off x="5029200" y="2473311"/>
            <a:ext cx="1044575" cy="957262"/>
            <a:chOff x="741" y="473"/>
            <a:chExt cx="3836" cy="3504"/>
          </a:xfrm>
        </p:grpSpPr>
        <p:sp>
          <p:nvSpPr>
            <p:cNvPr id="1076272"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73"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74"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3" name="Group 51"/>
            <p:cNvGrpSpPr>
              <a:grpSpLocks/>
            </p:cNvGrpSpPr>
            <p:nvPr/>
          </p:nvGrpSpPr>
          <p:grpSpPr bwMode="auto">
            <a:xfrm rot="7209001">
              <a:off x="2107" y="1529"/>
              <a:ext cx="432" cy="358"/>
              <a:chOff x="4785" y="11039"/>
              <a:chExt cx="829" cy="688"/>
            </a:xfrm>
          </p:grpSpPr>
          <p:sp>
            <p:nvSpPr>
              <p:cNvPr id="1076276"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77"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78"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79"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80"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grpSp>
          <p:nvGrpSpPr>
            <p:cNvPr id="4" name="Group 57"/>
            <p:cNvGrpSpPr>
              <a:grpSpLocks/>
            </p:cNvGrpSpPr>
            <p:nvPr/>
          </p:nvGrpSpPr>
          <p:grpSpPr bwMode="auto">
            <a:xfrm rot="7209001">
              <a:off x="2107" y="1529"/>
              <a:ext cx="432" cy="358"/>
              <a:chOff x="4785" y="11039"/>
              <a:chExt cx="829" cy="688"/>
            </a:xfrm>
          </p:grpSpPr>
          <p:sp>
            <p:nvSpPr>
              <p:cNvPr id="1076282"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83"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84"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85"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86"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grpSp>
          <p:nvGrpSpPr>
            <p:cNvPr id="5" name="Group 63"/>
            <p:cNvGrpSpPr>
              <a:grpSpLocks/>
            </p:cNvGrpSpPr>
            <p:nvPr/>
          </p:nvGrpSpPr>
          <p:grpSpPr bwMode="auto">
            <a:xfrm flipH="1">
              <a:off x="3041" y="3145"/>
              <a:ext cx="432" cy="358"/>
              <a:chOff x="4785" y="11039"/>
              <a:chExt cx="829" cy="688"/>
            </a:xfrm>
          </p:grpSpPr>
          <p:sp>
            <p:nvSpPr>
              <p:cNvPr id="107628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8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9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9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9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grpSp>
          <p:nvGrpSpPr>
            <p:cNvPr id="6" name="Group 69"/>
            <p:cNvGrpSpPr>
              <a:grpSpLocks/>
            </p:cNvGrpSpPr>
            <p:nvPr/>
          </p:nvGrpSpPr>
          <p:grpSpPr bwMode="auto">
            <a:xfrm flipH="1">
              <a:off x="3041" y="3142"/>
              <a:ext cx="432" cy="361"/>
              <a:chOff x="4785" y="11039"/>
              <a:chExt cx="829" cy="688"/>
            </a:xfrm>
          </p:grpSpPr>
          <p:sp>
            <p:nvSpPr>
              <p:cNvPr id="1076294"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95"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96"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97"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298"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299"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00"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01"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02"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03"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04"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05"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06"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7" name="Group 83"/>
            <p:cNvGrpSpPr>
              <a:grpSpLocks/>
            </p:cNvGrpSpPr>
            <p:nvPr/>
          </p:nvGrpSpPr>
          <p:grpSpPr bwMode="auto">
            <a:xfrm>
              <a:off x="1857" y="3148"/>
              <a:ext cx="429" cy="361"/>
              <a:chOff x="4785" y="11039"/>
              <a:chExt cx="829" cy="688"/>
            </a:xfrm>
          </p:grpSpPr>
          <p:sp>
            <p:nvSpPr>
              <p:cNvPr id="107630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0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1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1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1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313"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14"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15"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16"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17"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18"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19"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20"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21"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22"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23"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24"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25"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26"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27"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28"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29"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30"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31"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32"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33"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34"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35"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8" name="Group 112"/>
            <p:cNvGrpSpPr>
              <a:grpSpLocks/>
            </p:cNvGrpSpPr>
            <p:nvPr/>
          </p:nvGrpSpPr>
          <p:grpSpPr bwMode="auto">
            <a:xfrm rot="-3592668">
              <a:off x="1514" y="2555"/>
              <a:ext cx="432" cy="361"/>
              <a:chOff x="4785" y="11039"/>
              <a:chExt cx="829" cy="688"/>
            </a:xfrm>
          </p:grpSpPr>
          <p:sp>
            <p:nvSpPr>
              <p:cNvPr id="1076337"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38"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39"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40"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41"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342"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43"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44"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45"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46"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47"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48"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49"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50"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51"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52"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53"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54"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55"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56"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57"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58"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59"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60"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61"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62"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63"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64"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9" name="Group 141"/>
            <p:cNvGrpSpPr>
              <a:grpSpLocks/>
            </p:cNvGrpSpPr>
            <p:nvPr/>
          </p:nvGrpSpPr>
          <p:grpSpPr bwMode="auto">
            <a:xfrm rot="7253297">
              <a:off x="1041" y="2886"/>
              <a:ext cx="163" cy="130"/>
              <a:chOff x="5504" y="8144"/>
              <a:chExt cx="291" cy="236"/>
            </a:xfrm>
          </p:grpSpPr>
          <p:sp>
            <p:nvSpPr>
              <p:cNvPr id="1076366"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67"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grpSp>
          <p:nvGrpSpPr>
            <p:cNvPr id="10" name="Group 144"/>
            <p:cNvGrpSpPr>
              <a:grpSpLocks/>
            </p:cNvGrpSpPr>
            <p:nvPr/>
          </p:nvGrpSpPr>
          <p:grpSpPr bwMode="auto">
            <a:xfrm>
              <a:off x="1484" y="3672"/>
              <a:ext cx="160" cy="130"/>
              <a:chOff x="5504" y="8144"/>
              <a:chExt cx="291" cy="236"/>
            </a:xfrm>
          </p:grpSpPr>
          <p:sp>
            <p:nvSpPr>
              <p:cNvPr id="107636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7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371"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72"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73"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grpSp>
        <p:nvGrpSpPr>
          <p:cNvPr id="11" name="Group 150"/>
          <p:cNvGrpSpPr>
            <a:grpSpLocks/>
          </p:cNvGrpSpPr>
          <p:nvPr/>
        </p:nvGrpSpPr>
        <p:grpSpPr bwMode="auto">
          <a:xfrm>
            <a:off x="7183438" y="2292336"/>
            <a:ext cx="1531937" cy="1401762"/>
            <a:chOff x="335" y="1710"/>
            <a:chExt cx="2393" cy="2190"/>
          </a:xfrm>
        </p:grpSpPr>
        <p:sp>
          <p:nvSpPr>
            <p:cNvPr id="1076375"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76"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77"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78"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79"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80"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81"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82"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83"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84"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85"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12" name="Group 162"/>
            <p:cNvGrpSpPr>
              <a:grpSpLocks/>
            </p:cNvGrpSpPr>
            <p:nvPr/>
          </p:nvGrpSpPr>
          <p:grpSpPr bwMode="auto">
            <a:xfrm>
              <a:off x="1032" y="3383"/>
              <a:ext cx="267" cy="224"/>
              <a:chOff x="4785" y="11039"/>
              <a:chExt cx="829" cy="688"/>
            </a:xfrm>
          </p:grpSpPr>
          <p:sp>
            <p:nvSpPr>
              <p:cNvPr id="1076387"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88"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89"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90"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91"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392"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93"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94"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95"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96"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97"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98"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399"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00"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01"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02"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03"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04"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05"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06"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07"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08"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09"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10"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13" name="Group 187"/>
            <p:cNvGrpSpPr>
              <a:grpSpLocks/>
            </p:cNvGrpSpPr>
            <p:nvPr/>
          </p:nvGrpSpPr>
          <p:grpSpPr bwMode="auto">
            <a:xfrm rot="-3592668">
              <a:off x="817" y="3012"/>
              <a:ext cx="270" cy="226"/>
              <a:chOff x="4785" y="11039"/>
              <a:chExt cx="829" cy="688"/>
            </a:xfrm>
          </p:grpSpPr>
          <p:sp>
            <p:nvSpPr>
              <p:cNvPr id="1076412"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13"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14"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15"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16"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417"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18"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19"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20"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21"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22"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23"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24"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25"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26"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27"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28"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29"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30"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31"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32"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33"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34"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14" name="Group 211"/>
            <p:cNvGrpSpPr>
              <a:grpSpLocks/>
            </p:cNvGrpSpPr>
            <p:nvPr/>
          </p:nvGrpSpPr>
          <p:grpSpPr bwMode="auto">
            <a:xfrm rot="7253297">
              <a:off x="523" y="3218"/>
              <a:ext cx="102" cy="81"/>
              <a:chOff x="5504" y="8144"/>
              <a:chExt cx="291" cy="236"/>
            </a:xfrm>
          </p:grpSpPr>
          <p:sp>
            <p:nvSpPr>
              <p:cNvPr id="1076436"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37"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grpSp>
          <p:nvGrpSpPr>
            <p:cNvPr id="15" name="Group 214"/>
            <p:cNvGrpSpPr>
              <a:grpSpLocks/>
            </p:cNvGrpSpPr>
            <p:nvPr/>
          </p:nvGrpSpPr>
          <p:grpSpPr bwMode="auto">
            <a:xfrm>
              <a:off x="799" y="3710"/>
              <a:ext cx="99" cy="80"/>
              <a:chOff x="5504" y="8144"/>
              <a:chExt cx="291" cy="236"/>
            </a:xfrm>
          </p:grpSpPr>
          <p:sp>
            <p:nvSpPr>
              <p:cNvPr id="1076439"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40"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441"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42"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43"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44"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45"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46"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47"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48"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49"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50"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51"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52"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53"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54"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16" name="Group 231"/>
            <p:cNvGrpSpPr>
              <a:grpSpLocks/>
            </p:cNvGrpSpPr>
            <p:nvPr/>
          </p:nvGrpSpPr>
          <p:grpSpPr bwMode="auto">
            <a:xfrm rot="7200911">
              <a:off x="1184" y="2372"/>
              <a:ext cx="267" cy="224"/>
              <a:chOff x="4785" y="11039"/>
              <a:chExt cx="829" cy="688"/>
            </a:xfrm>
          </p:grpSpPr>
          <p:sp>
            <p:nvSpPr>
              <p:cNvPr id="1076456"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57"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58"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59"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60"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46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6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6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6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6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6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6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6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6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7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7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7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7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7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7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7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17" name="Group 253"/>
            <p:cNvGrpSpPr>
              <a:grpSpLocks/>
            </p:cNvGrpSpPr>
            <p:nvPr/>
          </p:nvGrpSpPr>
          <p:grpSpPr bwMode="auto">
            <a:xfrm rot="3608242">
              <a:off x="1610" y="2371"/>
              <a:ext cx="270" cy="226"/>
              <a:chOff x="4785" y="11039"/>
              <a:chExt cx="829" cy="688"/>
            </a:xfrm>
          </p:grpSpPr>
          <p:sp>
            <p:nvSpPr>
              <p:cNvPr id="1076478"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79"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80"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81"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82"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483"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84"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85"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86"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87"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88"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89"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90"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91"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92"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93"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94"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95"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96"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497"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18" name="Group 274"/>
            <p:cNvGrpSpPr>
              <a:grpSpLocks/>
            </p:cNvGrpSpPr>
            <p:nvPr/>
          </p:nvGrpSpPr>
          <p:grpSpPr bwMode="auto">
            <a:xfrm rot="14454207">
              <a:off x="1767" y="2049"/>
              <a:ext cx="102" cy="81"/>
              <a:chOff x="5504" y="8144"/>
              <a:chExt cx="291" cy="236"/>
            </a:xfrm>
          </p:grpSpPr>
          <p:sp>
            <p:nvSpPr>
              <p:cNvPr id="1076499"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00"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grpSp>
          <p:nvGrpSpPr>
            <p:cNvPr id="19" name="Group 277"/>
            <p:cNvGrpSpPr>
              <a:grpSpLocks/>
            </p:cNvGrpSpPr>
            <p:nvPr/>
          </p:nvGrpSpPr>
          <p:grpSpPr bwMode="auto">
            <a:xfrm rot="7200911">
              <a:off x="1205" y="2042"/>
              <a:ext cx="99" cy="80"/>
              <a:chOff x="5504" y="8144"/>
              <a:chExt cx="291" cy="236"/>
            </a:xfrm>
          </p:grpSpPr>
          <p:sp>
            <p:nvSpPr>
              <p:cNvPr id="1076502"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03"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504"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05"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06"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07"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08"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09"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10"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11"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12"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13"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14"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20" name="Group 291"/>
            <p:cNvGrpSpPr>
              <a:grpSpLocks/>
            </p:cNvGrpSpPr>
            <p:nvPr/>
          </p:nvGrpSpPr>
          <p:grpSpPr bwMode="auto">
            <a:xfrm rot="-28819849">
              <a:off x="1973" y="3013"/>
              <a:ext cx="267" cy="224"/>
              <a:chOff x="4785" y="11039"/>
              <a:chExt cx="829" cy="688"/>
            </a:xfrm>
          </p:grpSpPr>
          <p:sp>
            <p:nvSpPr>
              <p:cNvPr id="1076516"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17"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18"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19"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20"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521"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22"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23"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24"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25"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26"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27"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28"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29"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30"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31"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32"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33"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34"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35"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36"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21" name="Group 313"/>
            <p:cNvGrpSpPr>
              <a:grpSpLocks/>
            </p:cNvGrpSpPr>
            <p:nvPr/>
          </p:nvGrpSpPr>
          <p:grpSpPr bwMode="auto">
            <a:xfrm rot="-32412517">
              <a:off x="1761" y="3384"/>
              <a:ext cx="270" cy="226"/>
              <a:chOff x="4785" y="11039"/>
              <a:chExt cx="829" cy="688"/>
            </a:xfrm>
          </p:grpSpPr>
          <p:sp>
            <p:nvSpPr>
              <p:cNvPr id="107653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3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4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4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4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543"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44"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45"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46"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47"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48"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49"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50"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51"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52"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53"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54"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55"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56"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57"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nvGrpSpPr>
            <p:cNvPr id="22" name="Group 334"/>
            <p:cNvGrpSpPr>
              <a:grpSpLocks/>
            </p:cNvGrpSpPr>
            <p:nvPr/>
          </p:nvGrpSpPr>
          <p:grpSpPr bwMode="auto">
            <a:xfrm rot="-21566552">
              <a:off x="2152" y="3714"/>
              <a:ext cx="102" cy="81"/>
              <a:chOff x="5504" y="8144"/>
              <a:chExt cx="291" cy="236"/>
            </a:xfrm>
          </p:grpSpPr>
          <p:sp>
            <p:nvSpPr>
              <p:cNvPr id="1076559"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60"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grpSp>
          <p:nvGrpSpPr>
            <p:cNvPr id="23" name="Group 337"/>
            <p:cNvGrpSpPr>
              <a:grpSpLocks/>
            </p:cNvGrpSpPr>
            <p:nvPr/>
          </p:nvGrpSpPr>
          <p:grpSpPr bwMode="auto">
            <a:xfrm rot="-28819849">
              <a:off x="2438" y="3230"/>
              <a:ext cx="99" cy="80"/>
              <a:chOff x="5504" y="8144"/>
              <a:chExt cx="291" cy="236"/>
            </a:xfrm>
          </p:grpSpPr>
          <p:sp>
            <p:nvSpPr>
              <p:cNvPr id="1076562"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63"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564"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65"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66"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ffectLst>
                  <a:outerShdw blurRad="38100" dist="38100" dir="2700000" algn="tl">
                    <a:srgbClr val="000000">
                      <a:alpha val="43137"/>
                    </a:srgbClr>
                  </a:outerShdw>
                </a:effectLst>
                <a:ea typeface="HGP創英角ｺﾞｼｯｸUB" pitchFamily="50" charset="-128"/>
              </a:endParaRPr>
            </a:p>
          </p:txBody>
        </p:sp>
      </p:grpSp>
      <p:sp>
        <p:nvSpPr>
          <p:cNvPr id="1076567" name="Text Box 343"/>
          <p:cNvSpPr txBox="1">
            <a:spLocks noChangeArrowheads="1"/>
          </p:cNvSpPr>
          <p:nvPr/>
        </p:nvSpPr>
        <p:spPr bwMode="auto">
          <a:xfrm>
            <a:off x="2932113" y="3379773"/>
            <a:ext cx="1495425" cy="825500"/>
          </a:xfrm>
          <a:prstGeom prst="rect">
            <a:avLst/>
          </a:prstGeom>
          <a:noFill/>
          <a:ln w="9525">
            <a:noFill/>
            <a:miter lim="800000"/>
            <a:headEnd/>
            <a:tailEnd/>
          </a:ln>
          <a:effectLst/>
        </p:spPr>
        <p:txBody>
          <a:bodyPr>
            <a:spAutoFit/>
          </a:bodyPr>
          <a:lstStyle/>
          <a:p>
            <a:pPr algn="l">
              <a:buFontTx/>
              <a:buNone/>
            </a:pPr>
            <a:r>
              <a:rPr lang="en-US" altLang="ja-JP" sz="1600" b="1" dirty="0">
                <a:solidFill>
                  <a:srgbClr val="CCFFCC"/>
                </a:solidFill>
                <a:effectLst>
                  <a:outerShdw blurRad="38100" dist="38100" dir="2700000" algn="tl">
                    <a:srgbClr val="000000">
                      <a:alpha val="43137"/>
                    </a:srgbClr>
                  </a:outerShdw>
                </a:effectLst>
                <a:latin typeface="Tahoma" pitchFamily="34" charset="0"/>
                <a:ea typeface="HGP創英角ｺﾞｼｯｸUB" pitchFamily="50" charset="-128"/>
              </a:rPr>
              <a:t>DECIGO </a:t>
            </a:r>
          </a:p>
          <a:p>
            <a:pPr algn="l">
              <a:buFontTx/>
              <a:buNone/>
            </a:pPr>
            <a:r>
              <a:rPr lang="en-US" altLang="ja-JP" sz="1600" b="1" dirty="0">
                <a:solidFill>
                  <a:srgbClr val="CCFFCC"/>
                </a:solidFill>
                <a:effectLst>
                  <a:outerShdw blurRad="38100" dist="38100" dir="2700000" algn="tl">
                    <a:srgbClr val="000000">
                      <a:alpha val="43137"/>
                    </a:srgbClr>
                  </a:outerShdw>
                </a:effectLst>
                <a:latin typeface="Tahoma" pitchFamily="34" charset="0"/>
                <a:ea typeface="HGP創英角ｺﾞｼｯｸUB" pitchFamily="50" charset="-128"/>
              </a:rPr>
              <a:t>Pathfinder</a:t>
            </a:r>
          </a:p>
          <a:p>
            <a:pPr algn="l">
              <a:buFontTx/>
              <a:buNone/>
            </a:pPr>
            <a:r>
              <a:rPr lang="en-US" altLang="ja-JP" sz="1600" b="1" dirty="0">
                <a:solidFill>
                  <a:srgbClr val="CCFFCC"/>
                </a:solidFill>
                <a:effectLst>
                  <a:outerShdw blurRad="38100" dist="38100" dir="2700000" algn="tl">
                    <a:srgbClr val="000000">
                      <a:alpha val="43137"/>
                    </a:srgbClr>
                  </a:outerShdw>
                </a:effectLst>
                <a:latin typeface="Tahoma" pitchFamily="34" charset="0"/>
                <a:ea typeface="HGP創英角ｺﾞｼｯｸUB" pitchFamily="50" charset="-128"/>
              </a:rPr>
              <a:t>  (DPF)</a:t>
            </a:r>
          </a:p>
        </p:txBody>
      </p:sp>
      <p:sp>
        <p:nvSpPr>
          <p:cNvPr id="1076568" name="Text Box 344"/>
          <p:cNvSpPr txBox="1">
            <a:spLocks noChangeArrowheads="1"/>
          </p:cNvSpPr>
          <p:nvPr/>
        </p:nvSpPr>
        <p:spPr bwMode="auto">
          <a:xfrm>
            <a:off x="4859338" y="3660761"/>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CCFF"/>
                </a:solidFill>
                <a:effectLst>
                  <a:outerShdw blurRad="38100" dist="38100" dir="2700000" algn="tl">
                    <a:srgbClr val="000000">
                      <a:alpha val="43137"/>
                    </a:srgbClr>
                  </a:outerShdw>
                </a:effectLst>
                <a:latin typeface="Tahoma" pitchFamily="34" charset="0"/>
                <a:ea typeface="HGP創英角ｺﾞｼｯｸUB" pitchFamily="50" charset="-128"/>
              </a:rPr>
              <a:t>Pre-DECIGO</a:t>
            </a:r>
          </a:p>
        </p:txBody>
      </p:sp>
      <p:sp>
        <p:nvSpPr>
          <p:cNvPr id="1076569" name="Text Box 345"/>
          <p:cNvSpPr txBox="1">
            <a:spLocks noChangeArrowheads="1"/>
          </p:cNvSpPr>
          <p:nvPr/>
        </p:nvSpPr>
        <p:spPr bwMode="auto">
          <a:xfrm>
            <a:off x="7575550" y="3735373"/>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9999"/>
                </a:solidFill>
                <a:effectLst>
                  <a:outerShdw blurRad="38100" dist="38100" dir="2700000" algn="tl">
                    <a:srgbClr val="000000">
                      <a:alpha val="43137"/>
                    </a:srgbClr>
                  </a:outerShdw>
                </a:effectLst>
                <a:latin typeface="Tahoma" pitchFamily="34" charset="0"/>
                <a:ea typeface="HGP創英角ｺﾞｼｯｸUB" pitchFamily="50" charset="-128"/>
              </a:rPr>
              <a:t>DECIGO</a:t>
            </a:r>
          </a:p>
        </p:txBody>
      </p:sp>
      <p:sp>
        <p:nvSpPr>
          <p:cNvPr id="1076570" name="AutoShape 346"/>
          <p:cNvSpPr>
            <a:spLocks noChangeArrowheads="1"/>
          </p:cNvSpPr>
          <p:nvPr/>
        </p:nvSpPr>
        <p:spPr bwMode="auto">
          <a:xfrm>
            <a:off x="103663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71" name="Text Box 347"/>
          <p:cNvSpPr txBox="1">
            <a:spLocks noChangeArrowheads="1"/>
          </p:cNvSpPr>
          <p:nvPr/>
        </p:nvSpPr>
        <p:spPr bwMode="auto">
          <a:xfrm>
            <a:off x="9175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effectLst>
                  <a:outerShdw blurRad="38100" dist="38100" dir="2700000" algn="tl">
                    <a:srgbClr val="000000">
                      <a:alpha val="43137"/>
                    </a:srgbClr>
                  </a:outerShdw>
                </a:effectLst>
                <a:latin typeface="Tahoma" pitchFamily="34" charset="0"/>
                <a:ea typeface="HGP創英角ｺﾞｼｯｸUB" pitchFamily="50" charset="-128"/>
              </a:rPr>
              <a:t>R&amp;D</a:t>
            </a:r>
          </a:p>
          <a:p>
            <a:pPr>
              <a:buFontTx/>
              <a:buNone/>
            </a:pPr>
            <a:r>
              <a:rPr lang="en-US" altLang="ja-JP" sz="1600" b="1" dirty="0">
                <a:solidFill>
                  <a:srgbClr val="DDDDDD"/>
                </a:solidFill>
                <a:effectLst>
                  <a:outerShdw blurRad="38100" dist="38100" dir="2700000" algn="tl">
                    <a:srgbClr val="000000">
                      <a:alpha val="43137"/>
                    </a:srgbClr>
                  </a:outerShdw>
                </a:effectLst>
                <a:latin typeface="Tahoma" pitchFamily="34" charset="0"/>
                <a:ea typeface="HGP創英角ｺﾞｼｯｸUB" pitchFamily="50" charset="-128"/>
              </a:rPr>
              <a:t>Fabrication</a:t>
            </a:r>
          </a:p>
        </p:txBody>
      </p:sp>
      <p:sp>
        <p:nvSpPr>
          <p:cNvPr id="1076572" name="Text Box 348"/>
          <p:cNvSpPr txBox="1">
            <a:spLocks noChangeArrowheads="1"/>
          </p:cNvSpPr>
          <p:nvPr/>
        </p:nvSpPr>
        <p:spPr bwMode="auto">
          <a:xfrm>
            <a:off x="3708400"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effectLst>
                  <a:outerShdw blurRad="38100" dist="38100" dir="2700000" algn="tl">
                    <a:srgbClr val="000000">
                      <a:alpha val="43137"/>
                    </a:srgbClr>
                  </a:outerShdw>
                </a:effectLst>
                <a:latin typeface="Tahoma" pitchFamily="34" charset="0"/>
                <a:ea typeface="HGP創英角ｺﾞｼｯｸUB" pitchFamily="50" charset="-128"/>
              </a:rPr>
              <a:t>R&amp;D</a:t>
            </a:r>
          </a:p>
          <a:p>
            <a:pPr>
              <a:buFontTx/>
              <a:buNone/>
            </a:pPr>
            <a:r>
              <a:rPr lang="en-US" altLang="ja-JP" sz="1600" b="1" dirty="0">
                <a:solidFill>
                  <a:srgbClr val="DDDDDD"/>
                </a:solidFill>
                <a:effectLst>
                  <a:outerShdw blurRad="38100" dist="38100" dir="2700000" algn="tl">
                    <a:srgbClr val="000000">
                      <a:alpha val="43137"/>
                    </a:srgbClr>
                  </a:outerShdw>
                </a:effectLst>
                <a:latin typeface="Tahoma" pitchFamily="34" charset="0"/>
                <a:ea typeface="HGP創英角ｺﾞｼｯｸUB" pitchFamily="50" charset="-128"/>
              </a:rPr>
              <a:t>Fabrication</a:t>
            </a:r>
          </a:p>
        </p:txBody>
      </p:sp>
      <p:sp>
        <p:nvSpPr>
          <p:cNvPr id="1076573" name="Text Box 349"/>
          <p:cNvSpPr txBox="1">
            <a:spLocks noChangeArrowheads="1"/>
          </p:cNvSpPr>
          <p:nvPr/>
        </p:nvSpPr>
        <p:spPr bwMode="auto">
          <a:xfrm>
            <a:off x="60483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effectLst>
                  <a:outerShdw blurRad="38100" dist="38100" dir="2700000" algn="tl">
                    <a:srgbClr val="000000">
                      <a:alpha val="43137"/>
                    </a:srgbClr>
                  </a:outerShdw>
                </a:effectLst>
                <a:latin typeface="Tahoma" pitchFamily="34" charset="0"/>
                <a:ea typeface="HGP創英角ｺﾞｼｯｸUB" pitchFamily="50" charset="-128"/>
              </a:rPr>
              <a:t>R&amp;D</a:t>
            </a:r>
          </a:p>
          <a:p>
            <a:pPr>
              <a:buFontTx/>
              <a:buNone/>
            </a:pPr>
            <a:r>
              <a:rPr lang="en-US" altLang="ja-JP" sz="1600" b="1" dirty="0">
                <a:solidFill>
                  <a:srgbClr val="DDDDDD"/>
                </a:solidFill>
                <a:effectLst>
                  <a:outerShdw blurRad="38100" dist="38100" dir="2700000" algn="tl">
                    <a:srgbClr val="000000">
                      <a:alpha val="43137"/>
                    </a:srgbClr>
                  </a:outerShdw>
                </a:effectLst>
                <a:latin typeface="Tahoma" pitchFamily="34" charset="0"/>
                <a:ea typeface="HGP創英角ｺﾞｼｯｸUB" pitchFamily="50" charset="-128"/>
              </a:rPr>
              <a:t>Fabrication</a:t>
            </a:r>
          </a:p>
        </p:txBody>
      </p:sp>
      <p:sp>
        <p:nvSpPr>
          <p:cNvPr id="1076574" name="AutoShape 350"/>
          <p:cNvSpPr>
            <a:spLocks noChangeArrowheads="1"/>
          </p:cNvSpPr>
          <p:nvPr/>
        </p:nvSpPr>
        <p:spPr bwMode="auto">
          <a:xfrm>
            <a:off x="3016250" y="1752586"/>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75" name="AutoShape 351"/>
          <p:cNvSpPr>
            <a:spLocks noChangeArrowheads="1"/>
          </p:cNvSpPr>
          <p:nvPr/>
        </p:nvSpPr>
        <p:spPr bwMode="auto">
          <a:xfrm>
            <a:off x="7754938" y="1752586"/>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76" name="AutoShape 352"/>
          <p:cNvSpPr>
            <a:spLocks noChangeArrowheads="1"/>
          </p:cNvSpPr>
          <p:nvPr/>
        </p:nvSpPr>
        <p:spPr bwMode="auto">
          <a:xfrm>
            <a:off x="5386388" y="1752586"/>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77" name="AutoShape 353"/>
          <p:cNvSpPr>
            <a:spLocks noChangeArrowheads="1"/>
          </p:cNvSpPr>
          <p:nvPr/>
        </p:nvSpPr>
        <p:spPr bwMode="auto">
          <a:xfrm>
            <a:off x="388778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78" name="AutoShape 354"/>
          <p:cNvSpPr>
            <a:spLocks noChangeArrowheads="1"/>
          </p:cNvSpPr>
          <p:nvPr/>
        </p:nvSpPr>
        <p:spPr bwMode="auto">
          <a:xfrm>
            <a:off x="6138863"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ffectLst>
                <a:outerShdw blurRad="38100" dist="38100" dir="2700000" algn="tl">
                  <a:srgbClr val="000000">
                    <a:alpha val="43137"/>
                  </a:srgbClr>
                </a:outerShdw>
              </a:effectLst>
              <a:ea typeface="HGP創英角ｺﾞｼｯｸUB" pitchFamily="50" charset="-128"/>
            </a:endParaRPr>
          </a:p>
        </p:txBody>
      </p:sp>
      <p:sp>
        <p:nvSpPr>
          <p:cNvPr id="1076580" name="Text Box 356"/>
          <p:cNvSpPr txBox="1">
            <a:spLocks noChangeArrowheads="1"/>
          </p:cNvSpPr>
          <p:nvPr/>
        </p:nvSpPr>
        <p:spPr bwMode="auto">
          <a:xfrm>
            <a:off x="989013" y="4071942"/>
            <a:ext cx="2154227" cy="338554"/>
          </a:xfrm>
          <a:prstGeom prst="rect">
            <a:avLst/>
          </a:prstGeom>
          <a:noFill/>
          <a:ln w="9525">
            <a:noFill/>
            <a:miter lim="800000"/>
            <a:headEnd/>
            <a:tailEnd/>
          </a:ln>
          <a:effectLst/>
        </p:spPr>
        <p:txBody>
          <a:bodyPr wrap="square">
            <a:spAutoFit/>
          </a:bodyPr>
          <a:lstStyle/>
          <a:p>
            <a:pPr algn="l">
              <a:buFontTx/>
              <a:buNone/>
            </a:pPr>
            <a:r>
              <a:rPr lang="en-US" altLang="ja-JP" sz="1600" b="1" dirty="0">
                <a:solidFill>
                  <a:schemeClr val="tx1">
                    <a:lumMod val="20000"/>
                    <a:lumOff val="80000"/>
                  </a:schemeClr>
                </a:solidFill>
                <a:effectLst>
                  <a:outerShdw blurRad="38100" dist="38100" dir="2700000" algn="tl">
                    <a:srgbClr val="000000">
                      <a:alpha val="43137"/>
                    </a:srgbClr>
                  </a:outerShdw>
                </a:effectLst>
                <a:latin typeface="Tahoma" pitchFamily="34" charset="0"/>
                <a:ea typeface="HGP創英角ｺﾞｼｯｸUB" pitchFamily="50" charset="-128"/>
              </a:rPr>
              <a:t>SDS-1/SWIM</a:t>
            </a:r>
          </a:p>
        </p:txBody>
      </p:sp>
      <p:sp>
        <p:nvSpPr>
          <p:cNvPr id="319" name="AutoShape 357"/>
          <p:cNvSpPr>
            <a:spLocks noChangeArrowheads="1"/>
          </p:cNvSpPr>
          <p:nvPr/>
        </p:nvSpPr>
        <p:spPr bwMode="auto">
          <a:xfrm>
            <a:off x="1000100" y="2143116"/>
            <a:ext cx="3190900" cy="2286016"/>
          </a:xfrm>
          <a:prstGeom prst="roundRect">
            <a:avLst>
              <a:gd name="adj" fmla="val 10097"/>
            </a:avLst>
          </a:prstGeom>
          <a:noFill/>
          <a:ln w="50800">
            <a:solidFill>
              <a:srgbClr val="CCFFCC"/>
            </a:solidFill>
            <a:round/>
            <a:headEnd/>
            <a:tailEnd/>
          </a:ln>
          <a:effectLst/>
        </p:spPr>
        <p:txBody>
          <a:bodyPr anchor="ctr">
            <a:noAutofit/>
          </a:bodyPr>
          <a:lstStyle/>
          <a:p>
            <a:pPr algn="ctr" rtl="0" fontAlgn="base">
              <a:spcBef>
                <a:spcPct val="0"/>
              </a:spcBef>
              <a:spcAft>
                <a:spcPct val="0"/>
              </a:spcAft>
              <a:buNone/>
            </a:pPr>
            <a:endParaRPr kumimoji="1" lang="ja-JP" altLang="en-US" sz="2400" kern="1200" dirty="0">
              <a:solidFill>
                <a:srgbClr val="003366"/>
              </a:solidFill>
              <a:effectLst>
                <a:outerShdw blurRad="38100" dist="38100" dir="2700000" algn="tl">
                  <a:srgbClr val="000000">
                    <a:alpha val="43137"/>
                  </a:srgbClr>
                </a:outerShdw>
              </a:effectLst>
              <a:latin typeface="Times New Roman" pitchFamily="18" charset="0"/>
              <a:ea typeface="HGP創英角ｺﾞｼｯｸUB" pitchFamily="50" charset="-128"/>
              <a:cs typeface="+mn-cs"/>
            </a:endParaRPr>
          </a:p>
        </p:txBody>
      </p:sp>
      <p:pic>
        <p:nvPicPr>
          <p:cNvPr id="318" name="図 16" descr="photo_sat_3_01L.jpg"/>
          <p:cNvPicPr>
            <a:picLocks noChangeAspect="1"/>
          </p:cNvPicPr>
          <p:nvPr/>
        </p:nvPicPr>
        <p:blipFill>
          <a:blip r:embed="rId4" cstate="print"/>
          <a:srcRect/>
          <a:stretch>
            <a:fillRect/>
          </a:stretch>
        </p:blipFill>
        <p:spPr bwMode="auto">
          <a:xfrm>
            <a:off x="1160615" y="3071810"/>
            <a:ext cx="1339683" cy="1071570"/>
          </a:xfrm>
          <a:prstGeom prst="rect">
            <a:avLst/>
          </a:prstGeom>
          <a:noFill/>
          <a:ln w="9525">
            <a:noFill/>
            <a:miter lim="800000"/>
            <a:headEnd/>
            <a:tailEnd/>
          </a:ln>
        </p:spPr>
      </p:pic>
    </p:spTree>
    <p:extLst>
      <p:ext uri="{BB962C8B-B14F-4D97-AF65-F5344CB8AC3E}">
        <p14:creationId xmlns:p14="http://schemas.microsoft.com/office/powerpoint/2010/main" val="346334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1"/>
          <p:cNvPicPr>
            <a:picLocks noChangeAspect="1" noChangeArrowheads="1"/>
          </p:cNvPicPr>
          <p:nvPr/>
        </p:nvPicPr>
        <p:blipFill>
          <a:blip r:embed="rId3" cstate="print"/>
          <a:srcRect/>
          <a:stretch>
            <a:fillRect/>
          </a:stretch>
        </p:blipFill>
        <p:spPr bwMode="auto">
          <a:xfrm>
            <a:off x="111608" y="1142984"/>
            <a:ext cx="8889548" cy="4991530"/>
          </a:xfrm>
          <a:prstGeom prst="rect">
            <a:avLst/>
          </a:prstGeom>
          <a:noFill/>
          <a:ln w="9525">
            <a:noFill/>
            <a:miter lim="800000"/>
            <a:headEnd/>
            <a:tailEnd/>
          </a:ln>
        </p:spPr>
      </p:pic>
      <p:sp>
        <p:nvSpPr>
          <p:cNvPr id="1108996" name="AutoShape 4"/>
          <p:cNvSpPr>
            <a:spLocks noChangeArrowheads="1"/>
          </p:cNvSpPr>
          <p:nvPr/>
        </p:nvSpPr>
        <p:spPr bwMode="auto">
          <a:xfrm>
            <a:off x="3203848" y="971597"/>
            <a:ext cx="5511556" cy="2197879"/>
          </a:xfrm>
          <a:prstGeom prst="roundRect">
            <a:avLst>
              <a:gd name="adj" fmla="val 3069"/>
            </a:avLst>
          </a:prstGeom>
          <a:solidFill>
            <a:srgbClr val="CCECFF">
              <a:alpha val="9804"/>
            </a:srgbClr>
          </a:solidFill>
          <a:ln w="15875">
            <a:noFill/>
            <a:round/>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effectLst>
                <a:outerShdw blurRad="38100" dist="38100" dir="2700000" algn="tl">
                  <a:srgbClr val="000000">
                    <a:alpha val="43137"/>
                  </a:srgbClr>
                </a:outerShdw>
              </a:effectLst>
              <a:latin typeface="Tahoma" pitchFamily="34" charset="0"/>
              <a:ea typeface="HGP創英角ｺﾞｼｯｸUB" pitchFamily="50" charset="-128"/>
              <a:cs typeface="+mn-cs"/>
            </a:endParaRPr>
          </a:p>
        </p:txBody>
      </p:sp>
      <p:sp>
        <p:nvSpPr>
          <p:cNvPr id="307" name="AutoShape 4"/>
          <p:cNvSpPr>
            <a:spLocks noChangeArrowheads="1"/>
          </p:cNvSpPr>
          <p:nvPr/>
        </p:nvSpPr>
        <p:spPr bwMode="auto">
          <a:xfrm>
            <a:off x="3203848" y="3403740"/>
            <a:ext cx="5511556" cy="2918290"/>
          </a:xfrm>
          <a:prstGeom prst="roundRect">
            <a:avLst>
              <a:gd name="adj" fmla="val 3069"/>
            </a:avLst>
          </a:prstGeom>
          <a:solidFill>
            <a:schemeClr val="bg1">
              <a:alpha val="10000"/>
            </a:schemeClr>
          </a:solidFill>
          <a:ln w="15875">
            <a:noFill/>
            <a:round/>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effectLst>
                <a:outerShdw blurRad="38100" dist="38100" dir="2700000" algn="tl">
                  <a:srgbClr val="000000">
                    <a:alpha val="43137"/>
                  </a:srgbClr>
                </a:outerShdw>
              </a:effectLst>
              <a:latin typeface="Tahoma" pitchFamily="34" charset="0"/>
              <a:ea typeface="HGP創英角ｺﾞｼｯｸUB" pitchFamily="50" charset="-128"/>
              <a:cs typeface="+mn-cs"/>
            </a:endParaRPr>
          </a:p>
        </p:txBody>
      </p:sp>
      <p:sp>
        <p:nvSpPr>
          <p:cNvPr id="1108994" name="Rectangle 2"/>
          <p:cNvSpPr>
            <a:spLocks noGrp="1" noChangeArrowheads="1"/>
          </p:cNvSpPr>
          <p:nvPr>
            <p:ph type="title"/>
          </p:nvPr>
        </p:nvSpPr>
        <p:spPr/>
        <p:txBody>
          <a:bodyPr/>
          <a:lstStyle/>
          <a:p>
            <a:r>
              <a:rPr lang="en-US" altLang="ja-JP" dirty="0" smtClean="0"/>
              <a:t>Targets of DPF</a:t>
            </a:r>
            <a:endParaRPr lang="en-US" altLang="ja-JP" dirty="0"/>
          </a:p>
        </p:txBody>
      </p:sp>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nl-NL" altLang="ja-JP" sz="1200" kern="1200" smtClean="0">
                <a:solidFill>
                  <a:srgbClr val="EAEAEA"/>
                </a:solidFill>
                <a:latin typeface="Tahoma"/>
                <a:ea typeface="HGP創英角ｺﾞｼｯｸUB" pitchFamily="50" charset="-128"/>
                <a:cs typeface="+mn-cs"/>
              </a:rPr>
              <a:t>Project Week (November 27, 2013, NAOJ)</a:t>
            </a:r>
            <a:endParaRPr lang="en-US" altLang="ja-JP" sz="1200" kern="1200" dirty="0">
              <a:solidFill>
                <a:srgbClr val="EAEAEA"/>
              </a:solidFill>
              <a:latin typeface="Tahoma"/>
              <a:ea typeface="HGP創英角ｺﾞｼｯｸUB" pitchFamily="50" charset="-128"/>
              <a:cs typeface="+mn-cs"/>
            </a:endParaRPr>
          </a:p>
        </p:txBody>
      </p:sp>
      <p:sp>
        <p:nvSpPr>
          <p:cNvPr id="1108995" name="Rectangle 3"/>
          <p:cNvSpPr>
            <a:spLocks noGrp="1" noChangeArrowheads="1"/>
          </p:cNvSpPr>
          <p:nvPr>
            <p:ph idx="4294967295"/>
          </p:nvPr>
        </p:nvSpPr>
        <p:spPr>
          <a:xfrm>
            <a:off x="3419872" y="980728"/>
            <a:ext cx="5457825" cy="606425"/>
          </a:xfrm>
          <a:prstGeom prst="rect">
            <a:avLst/>
          </a:prstGeom>
        </p:spPr>
        <p:txBody>
          <a:bodyPr/>
          <a:lstStyle/>
          <a:p>
            <a:pPr>
              <a:buFont typeface="Wingdings" pitchFamily="2" charset="2"/>
              <a:buNone/>
            </a:pPr>
            <a:r>
              <a:rPr lang="en-US" altLang="ja-JP" sz="2400" b="1" dirty="0" smtClean="0">
                <a:solidFill>
                  <a:srgbClr val="CCECFF"/>
                </a:solidFill>
                <a:effectLst>
                  <a:outerShdw blurRad="38100" dist="38100" dir="2700000" algn="tl">
                    <a:srgbClr val="000000">
                      <a:alpha val="43137"/>
                    </a:srgbClr>
                  </a:outerShdw>
                </a:effectLst>
              </a:rPr>
              <a:t>Scientific observations</a:t>
            </a:r>
            <a:endParaRPr lang="en-US" altLang="ja-JP" sz="2400" b="1" dirty="0">
              <a:solidFill>
                <a:srgbClr val="CCECFF"/>
              </a:solidFill>
              <a:effectLst>
                <a:outerShdw blurRad="38100" dist="38100" dir="2700000" algn="tl">
                  <a:srgbClr val="000000">
                    <a:alpha val="43137"/>
                  </a:srgbClr>
                </a:outerShdw>
              </a:effectLst>
            </a:endParaRPr>
          </a:p>
        </p:txBody>
      </p:sp>
      <p:sp>
        <p:nvSpPr>
          <p:cNvPr id="281" name="Rectangle 51"/>
          <p:cNvSpPr>
            <a:spLocks noChangeArrowheads="1"/>
          </p:cNvSpPr>
          <p:nvPr/>
        </p:nvSpPr>
        <p:spPr bwMode="auto">
          <a:xfrm>
            <a:off x="3607810" y="1484784"/>
            <a:ext cx="5500694" cy="168469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kern="1200" dirty="0" smtClean="0">
                <a:solidFill>
                  <a:srgbClr val="FFFFFF"/>
                </a:solidFill>
                <a:effectLst>
                  <a:outerShdw blurRad="38100" dist="38100" dir="2700000" algn="tl">
                    <a:srgbClr val="000000">
                      <a:alpha val="43137"/>
                    </a:srgbClr>
                  </a:outerShdw>
                </a:effectLst>
              </a:rPr>
              <a:t>Gravitational Waves form </a:t>
            </a:r>
            <a:r>
              <a:rPr kumimoji="1" lang="en-US" altLang="ja-JP" kern="1200" dirty="0" smtClean="0">
                <a:solidFill>
                  <a:srgbClr val="CCECFF"/>
                </a:solidFill>
                <a:effectLst>
                  <a:outerShdw blurRad="38100" dist="38100" dir="2700000" algn="tl">
                    <a:srgbClr val="000000">
                      <a:alpha val="43137"/>
                    </a:srgbClr>
                  </a:outerShdw>
                </a:effectLst>
              </a:rPr>
              <a:t>BH mergers</a:t>
            </a:r>
          </a:p>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sym typeface="Wingdings" pitchFamily="2" charset="2"/>
              </a:rPr>
              <a:t> BH formation mechanism</a:t>
            </a:r>
            <a:r>
              <a:rPr lang="en-US" altLang="ja-JP" dirty="0" smtClean="0">
                <a:solidFill>
                  <a:srgbClr val="FFFFFF"/>
                </a:solidFill>
                <a:effectLst>
                  <a:outerShdw blurRad="38100" dist="38100" dir="2700000" algn="tl">
                    <a:srgbClr val="000000">
                      <a:alpha val="43137"/>
                    </a:srgbClr>
                  </a:outerShdw>
                </a:effectLst>
              </a:rPr>
              <a:t> </a:t>
            </a:r>
          </a:p>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FFFFFF"/>
                </a:solidFill>
                <a:effectLst>
                  <a:outerShdw blurRad="38100" dist="38100" dir="2700000" algn="tl">
                    <a:srgbClr val="000000">
                      <a:alpha val="43137"/>
                    </a:srgbClr>
                  </a:outerShdw>
                </a:effectLst>
              </a:rPr>
              <a:t>Gravity of the </a:t>
            </a:r>
            <a:r>
              <a:rPr lang="en-US" altLang="ja-JP" dirty="0" smtClean="0">
                <a:solidFill>
                  <a:srgbClr val="CCECFF"/>
                </a:solidFill>
                <a:effectLst>
                  <a:outerShdw blurRad="38100" dist="38100" dir="2700000" algn="tl">
                    <a:srgbClr val="000000">
                      <a:alpha val="43137"/>
                    </a:srgbClr>
                  </a:outerShdw>
                </a:effectLst>
              </a:rPr>
              <a:t>Earth</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kern="1200" dirty="0" smtClean="0">
                <a:solidFill>
                  <a:srgbClr val="FFFFFF"/>
                </a:solidFill>
                <a:effectLst>
                  <a:outerShdw blurRad="38100" dist="38100" dir="2700000" algn="tl">
                    <a:srgbClr val="000000">
                      <a:alpha val="43137"/>
                    </a:srgbClr>
                  </a:outerShdw>
                </a:effectLst>
              </a:rPr>
              <a:t>  </a:t>
            </a:r>
            <a:r>
              <a:rPr kumimoji="1" lang="en-US" altLang="ja-JP" kern="1200" dirty="0" smtClean="0">
                <a:solidFill>
                  <a:srgbClr val="FFFFFF"/>
                </a:solidFill>
                <a:effectLst>
                  <a:outerShdw blurRad="38100" dist="38100" dir="2700000" algn="tl">
                    <a:srgbClr val="000000">
                      <a:alpha val="43137"/>
                    </a:srgbClr>
                  </a:outerShdw>
                </a:effectLst>
                <a:sym typeface="Wingdings" pitchFamily="2" charset="2"/>
              </a:rPr>
              <a:t> Geophysics, Earth </a:t>
            </a:r>
            <a:r>
              <a:rPr lang="en-US" altLang="ja-JP" dirty="0" smtClean="0">
                <a:solidFill>
                  <a:srgbClr val="FFFFFF"/>
                </a:solidFill>
                <a:effectLst>
                  <a:outerShdw blurRad="38100" dist="38100" dir="2700000" algn="tl">
                    <a:srgbClr val="000000">
                      <a:alpha val="43137"/>
                    </a:srgbClr>
                  </a:outerShdw>
                </a:effectLst>
                <a:sym typeface="Wingdings" pitchFamily="2" charset="2"/>
              </a:rPr>
              <a:t>e</a:t>
            </a:r>
            <a:r>
              <a:rPr kumimoji="1" lang="en-US" altLang="ja-JP" kern="1200" dirty="0" smtClean="0">
                <a:solidFill>
                  <a:srgbClr val="FFFFFF"/>
                </a:solidFill>
                <a:effectLst>
                  <a:outerShdw blurRad="38100" dist="38100" dir="2700000" algn="tl">
                    <a:srgbClr val="000000">
                      <a:alpha val="43137"/>
                    </a:srgbClr>
                  </a:outerShdw>
                </a:effectLst>
                <a:sym typeface="Wingdings" pitchFamily="2" charset="2"/>
              </a:rPr>
              <a:t>nvironment </a:t>
            </a:r>
            <a:endParaRPr kumimoji="1" lang="ja-JP" altLang="en-US" kern="1200" dirty="0">
              <a:solidFill>
                <a:srgbClr val="CCFFCC"/>
              </a:solidFill>
              <a:effectLst>
                <a:outerShdw blurRad="38100" dist="38100" dir="2700000" algn="tl">
                  <a:srgbClr val="000000">
                    <a:alpha val="43137"/>
                  </a:srgbClr>
                </a:outerShdw>
              </a:effectLst>
            </a:endParaRPr>
          </a:p>
        </p:txBody>
      </p:sp>
      <p:sp>
        <p:nvSpPr>
          <p:cNvPr id="299" name="Rectangle 3"/>
          <p:cNvSpPr txBox="1">
            <a:spLocks noChangeArrowheads="1"/>
          </p:cNvSpPr>
          <p:nvPr/>
        </p:nvSpPr>
        <p:spPr>
          <a:xfrm>
            <a:off x="3503243" y="3356992"/>
            <a:ext cx="5029197" cy="606425"/>
          </a:xfrm>
          <a:prstGeom prst="rect">
            <a:avLst/>
          </a:prstGeom>
        </p:spPr>
        <p:txBody>
          <a:bodyPr/>
          <a:lstStyle/>
          <a:p>
            <a:pPr marL="193675" marR="0" lvl="0" indent="-193675" algn="l" defTabSz="914400" rtl="0" eaLnBrk="0" fontAlgn="base" latinLnBrk="0" hangingPunct="0">
              <a:lnSpc>
                <a:spcPct val="110000"/>
              </a:lnSpc>
              <a:spcBef>
                <a:spcPct val="20000"/>
              </a:spcBef>
              <a:spcAft>
                <a:spcPct val="0"/>
              </a:spcAft>
              <a:buClr>
                <a:schemeClr val="accent2"/>
              </a:buClr>
              <a:buSzPct val="70000"/>
              <a:buFont typeface="Wingdings" pitchFamily="2" charset="2"/>
              <a:buNone/>
              <a:tabLst/>
              <a:defRPr/>
            </a:pPr>
            <a:r>
              <a:rPr kumimoji="1" lang="en-US" altLang="ja-JP" b="1" i="0" u="none" strike="noStrike" kern="0" cap="none" spc="0" normalizeH="0" baseline="0" noProof="0" dirty="0" smtClean="0">
                <a:ln>
                  <a:noFill/>
                </a:ln>
                <a:solidFill>
                  <a:srgbClr val="CCFFCC"/>
                </a:solidFill>
                <a:effectLst>
                  <a:outerShdw blurRad="38100" dist="38100" dir="2700000" algn="tl">
                    <a:srgbClr val="000000">
                      <a:alpha val="43137"/>
                    </a:srgbClr>
                  </a:outerShdw>
                </a:effectLst>
                <a:uLnTx/>
                <a:uFillTx/>
                <a:latin typeface="+mn-lt"/>
                <a:ea typeface="+mn-ea"/>
                <a:cs typeface="+mn-cs"/>
              </a:rPr>
              <a:t>Science</a:t>
            </a:r>
            <a:r>
              <a:rPr kumimoji="1" lang="en-US" altLang="ja-JP" b="1" i="0" u="none" strike="noStrike" kern="0" cap="none" spc="0" normalizeH="0" noProof="0" dirty="0" smtClean="0">
                <a:ln>
                  <a:noFill/>
                </a:ln>
                <a:solidFill>
                  <a:srgbClr val="CCFFCC"/>
                </a:solidFill>
                <a:effectLst>
                  <a:outerShdw blurRad="38100" dist="38100" dir="2700000" algn="tl">
                    <a:srgbClr val="000000">
                      <a:alpha val="43137"/>
                    </a:srgbClr>
                  </a:outerShdw>
                </a:effectLst>
                <a:uLnTx/>
                <a:uFillTx/>
                <a:latin typeface="+mn-lt"/>
                <a:ea typeface="+mn-ea"/>
                <a:cs typeface="+mn-cs"/>
              </a:rPr>
              <a:t> technology</a:t>
            </a:r>
            <a:endParaRPr kumimoji="1" lang="en-US" altLang="ja-JP" b="1" i="0" u="none" strike="noStrike" kern="0" cap="none" spc="0" normalizeH="0" baseline="0" noProof="0" dirty="0">
              <a:ln>
                <a:noFill/>
              </a:ln>
              <a:solidFill>
                <a:srgbClr val="CCFFCC"/>
              </a:solidFill>
              <a:effectLst>
                <a:outerShdw blurRad="38100" dist="38100" dir="2700000" algn="tl">
                  <a:srgbClr val="000000">
                    <a:alpha val="43137"/>
                  </a:srgbClr>
                </a:outerShdw>
              </a:effectLst>
              <a:uLnTx/>
              <a:uFillTx/>
              <a:latin typeface="+mn-lt"/>
              <a:ea typeface="+mn-ea"/>
              <a:cs typeface="+mn-cs"/>
            </a:endParaRPr>
          </a:p>
        </p:txBody>
      </p:sp>
      <p:sp>
        <p:nvSpPr>
          <p:cNvPr id="306" name="Rectangle 51"/>
          <p:cNvSpPr>
            <a:spLocks noChangeArrowheads="1"/>
          </p:cNvSpPr>
          <p:nvPr/>
        </p:nvSpPr>
        <p:spPr bwMode="auto">
          <a:xfrm>
            <a:off x="3635896" y="3861048"/>
            <a:ext cx="5187946" cy="249151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kern="1200" dirty="0" smtClean="0">
                <a:solidFill>
                  <a:srgbClr val="FFFFFF"/>
                </a:solidFill>
                <a:effectLst>
                  <a:outerShdw blurRad="38100" dist="38100" dir="2700000" algn="tl">
                    <a:srgbClr val="000000">
                      <a:alpha val="43137"/>
                    </a:srgbClr>
                  </a:outerShdw>
                </a:effectLst>
              </a:rPr>
              <a:t>Space demonstration for </a:t>
            </a:r>
            <a:r>
              <a:rPr kumimoji="1" lang="en-US" altLang="ja-JP" kern="1200" dirty="0" smtClean="0">
                <a:solidFill>
                  <a:srgbClr val="CCFFCC"/>
                </a:solidFill>
                <a:effectLst>
                  <a:outerShdw blurRad="38100" dist="38100" dir="2700000" algn="tl">
                    <a:srgbClr val="000000">
                      <a:alpha val="43137"/>
                    </a:srgbClr>
                  </a:outerShdw>
                </a:effectLst>
              </a:rPr>
              <a:t>DECIGO</a:t>
            </a:r>
          </a:p>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sym typeface="Wingdings" pitchFamily="2" charset="2"/>
              </a:rPr>
              <a:t> Most tech. with single satellite</a:t>
            </a:r>
          </a:p>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FFFFFF"/>
                </a:solidFill>
                <a:effectLst>
                  <a:outerShdw blurRad="38100" dist="38100" dir="2700000" algn="tl">
                    <a:srgbClr val="000000">
                      <a:alpha val="43137"/>
                    </a:srgbClr>
                  </a:outerShdw>
                </a:effectLst>
                <a:sym typeface="Wingdings" pitchFamily="2" charset="2"/>
              </a:rPr>
              <a:t>          (IFO, Laser, Drag-free) </a:t>
            </a:r>
            <a:r>
              <a:rPr lang="en-US" altLang="ja-JP" dirty="0" smtClean="0">
                <a:solidFill>
                  <a:srgbClr val="FFFFFF"/>
                </a:solidFill>
                <a:effectLst>
                  <a:outerShdw blurRad="38100" dist="38100" dir="2700000" algn="tl">
                    <a:srgbClr val="000000">
                      <a:alpha val="43137"/>
                    </a:srgbClr>
                  </a:outerShdw>
                </a:effectLst>
              </a:rPr>
              <a:t> </a:t>
            </a:r>
          </a:p>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FFFFFF"/>
                </a:solidFill>
                <a:effectLst>
                  <a:outerShdw blurRad="38100" dist="38100" dir="2700000" algn="tl">
                    <a:srgbClr val="000000">
                      <a:alpha val="43137"/>
                    </a:srgbClr>
                  </a:outerShdw>
                </a:effectLst>
              </a:rPr>
              <a:t>Precision measurement in orbit</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kern="1200" dirty="0" smtClean="0">
                <a:solidFill>
                  <a:srgbClr val="FFFFFF"/>
                </a:solidFill>
                <a:effectLst>
                  <a:outerShdw blurRad="38100" dist="38100" dir="2700000" algn="tl">
                    <a:srgbClr val="000000">
                      <a:alpha val="43137"/>
                    </a:srgbClr>
                  </a:outerShdw>
                </a:effectLst>
              </a:rPr>
              <a:t>  </a:t>
            </a:r>
            <a:r>
              <a:rPr kumimoji="1" lang="en-US" altLang="ja-JP" kern="1200" dirty="0" smtClean="0">
                <a:solidFill>
                  <a:srgbClr val="FFFFFF"/>
                </a:solidFill>
                <a:effectLst>
                  <a:outerShdw blurRad="38100" dist="38100" dir="2700000" algn="tl">
                    <a:srgbClr val="000000">
                      <a:alpha val="43137"/>
                    </a:srgbClr>
                  </a:outerShdw>
                </a:effectLst>
                <a:sym typeface="Wingdings" pitchFamily="2" charset="2"/>
              </a:rPr>
              <a:t> IFO measurement </a:t>
            </a:r>
          </a:p>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FFFFFF"/>
                </a:solidFill>
                <a:effectLst>
                  <a:outerShdw blurRad="38100" dist="38100" dir="2700000" algn="tl">
                    <a:srgbClr val="000000">
                      <a:alpha val="43137"/>
                    </a:srgbClr>
                  </a:outerShdw>
                </a:effectLst>
                <a:sym typeface="Wingdings" pitchFamily="2" charset="2"/>
              </a:rPr>
              <a:t>           under</a:t>
            </a:r>
            <a:r>
              <a:rPr kumimoji="1" lang="en-US" altLang="ja-JP" kern="1200" dirty="0" smtClean="0">
                <a:solidFill>
                  <a:srgbClr val="FFFFFF"/>
                </a:solidFill>
                <a:effectLst>
                  <a:outerShdw blurRad="38100" dist="38100" dir="2700000" algn="tl">
                    <a:srgbClr val="000000">
                      <a:alpha val="43137"/>
                    </a:srgbClr>
                  </a:outerShdw>
                </a:effectLst>
                <a:sym typeface="Wingdings" pitchFamily="2" charset="2"/>
              </a:rPr>
              <a:t> stable zero-gravity </a:t>
            </a:r>
            <a:endParaRPr kumimoji="1" lang="ja-JP" altLang="en-US" kern="1200" dirty="0">
              <a:solidFill>
                <a:srgbClr val="CCFFCC"/>
              </a:solidFill>
              <a:effectLst>
                <a:outerShdw blurRad="38100" dist="38100" dir="2700000" algn="tl">
                  <a:srgbClr val="000000">
                    <a:alpha val="43137"/>
                  </a:srgbClr>
                </a:outerShdw>
              </a:effectLst>
            </a:endParaRPr>
          </a:p>
        </p:txBody>
      </p:sp>
      <p:sp>
        <p:nvSpPr>
          <p:cNvPr id="12" name="Rectangle 51"/>
          <p:cNvSpPr>
            <a:spLocks noChangeArrowheads="1"/>
          </p:cNvSpPr>
          <p:nvPr/>
        </p:nvSpPr>
        <p:spPr bwMode="auto">
          <a:xfrm>
            <a:off x="213882" y="924934"/>
            <a:ext cx="2738584" cy="90486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kern="1200" dirty="0" smtClean="0">
                <a:solidFill>
                  <a:srgbClr val="C0C0C0"/>
                </a:solidFill>
                <a:effectLst>
                  <a:outerShdw blurRad="38100" dist="38100" dir="2700000" algn="tl">
                    <a:srgbClr val="000000">
                      <a:alpha val="43137"/>
                    </a:srgbClr>
                  </a:outerShdw>
                </a:effectLst>
              </a:rPr>
              <a:t>DPF</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kern="1200" dirty="0" smtClean="0">
                <a:solidFill>
                  <a:srgbClr val="C0C0C0"/>
                </a:solidFill>
                <a:effectLst>
                  <a:outerShdw blurRad="38100" dist="38100" dir="2700000" algn="tl">
                    <a:srgbClr val="000000">
                      <a:alpha val="43137"/>
                    </a:srgbClr>
                  </a:outerShdw>
                </a:effectLst>
              </a:rPr>
              <a:t>  Weight ~400kg</a:t>
            </a:r>
          </a:p>
          <a:p>
            <a:pPr algn="l" rtl="0" fontAlgn="base">
              <a:lnSpc>
                <a:spcPct val="110000"/>
              </a:lnSpc>
              <a:spcBef>
                <a:spcPct val="0"/>
              </a:spcBef>
              <a:spcAft>
                <a:spcPct val="0"/>
              </a:spcAft>
              <a:buClr>
                <a:srgbClr val="003366"/>
              </a:buClr>
              <a:buSzPct val="70000"/>
              <a:buFont typeface="Wingdings" pitchFamily="2" charset="2"/>
              <a:buNone/>
            </a:pPr>
            <a:r>
              <a:rPr lang="en-US" altLang="ja-JP" sz="1600" dirty="0" smtClean="0">
                <a:solidFill>
                  <a:srgbClr val="C0C0C0"/>
                </a:solidFill>
                <a:effectLst>
                  <a:outerShdw blurRad="38100" dist="38100" dir="2700000" algn="tl">
                    <a:srgbClr val="000000">
                      <a:alpha val="43137"/>
                    </a:srgbClr>
                  </a:outerShdw>
                </a:effectLst>
              </a:rPr>
              <a:t>  Orbit : 500km LEO</a:t>
            </a:r>
            <a:endParaRPr kumimoji="1" lang="ja-JP" altLang="en-US" sz="1600" kern="1200" dirty="0">
              <a:solidFill>
                <a:srgbClr val="C0C0C0"/>
              </a:solidFill>
              <a:effectLst>
                <a:outerShdw blurRad="38100" dist="38100" dir="2700000" algn="tl">
                  <a:srgbClr val="000000">
                    <a:alpha val="43137"/>
                  </a:srgbClr>
                </a:outerShdw>
              </a:effectLst>
            </a:endParaRPr>
          </a:p>
        </p:txBody>
      </p:sp>
      <p:sp>
        <p:nvSpPr>
          <p:cNvPr id="13" name="角丸四角形 12"/>
          <p:cNvSpPr/>
          <p:nvPr/>
        </p:nvSpPr>
        <p:spPr bwMode="auto">
          <a:xfrm>
            <a:off x="228593" y="904669"/>
            <a:ext cx="1967143" cy="868148"/>
          </a:xfrm>
          <a:prstGeom prst="roundRect">
            <a:avLst>
              <a:gd name="adj" fmla="val 5965"/>
            </a:avLst>
          </a:prstGeom>
          <a:noFill/>
          <a:ln w="12700" cap="flat" cmpd="sng" algn="ctr">
            <a:solidFill>
              <a:srgbClr val="C0C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extLst>
      <p:ext uri="{BB962C8B-B14F-4D97-AF65-F5344CB8AC3E}">
        <p14:creationId xmlns:p14="http://schemas.microsoft.com/office/powerpoint/2010/main" val="26095681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1412776"/>
            <a:ext cx="4316879" cy="2880320"/>
          </a:xfrm>
          <a:prstGeom prst="rect">
            <a:avLst/>
          </a:prstGeom>
        </p:spPr>
      </p:pic>
      <p:sp>
        <p:nvSpPr>
          <p:cNvPr id="15" name="角丸四角形 14"/>
          <p:cNvSpPr/>
          <p:nvPr/>
        </p:nvSpPr>
        <p:spPr bwMode="auto">
          <a:xfrm>
            <a:off x="2529272" y="3609809"/>
            <a:ext cx="1368151" cy="584775"/>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110000"/>
              </a:lnSpc>
            </a:pPr>
            <a:endParaRPr kumimoji="1" lang="ja-JP" altLang="en-US" dirty="0">
              <a:solidFill>
                <a:srgbClr val="FFFFFF"/>
              </a:solidFill>
              <a:effectLst>
                <a:outerShdw blurRad="38100" dist="38100" dir="2700000" algn="tl">
                  <a:srgbClr val="000000">
                    <a:alpha val="43137"/>
                  </a:srgbClr>
                </a:outerShdw>
              </a:effectLst>
              <a:ea typeface="HGP創英角ｺﾞｼｯｸUB" pitchFamily="50" charset="-128"/>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33565" t="8445" r="28890" b="12890"/>
          <a:stretch/>
        </p:blipFill>
        <p:spPr>
          <a:xfrm>
            <a:off x="474868" y="1958990"/>
            <a:ext cx="1413361" cy="2220997"/>
          </a:xfrm>
          <a:prstGeom prst="rect">
            <a:avLst/>
          </a:prstGeom>
        </p:spPr>
      </p:pic>
      <p:sp>
        <p:nvSpPr>
          <p:cNvPr id="3" name="タイトル 2"/>
          <p:cNvSpPr>
            <a:spLocks noGrp="1"/>
          </p:cNvSpPr>
          <p:nvPr>
            <p:ph type="title"/>
          </p:nvPr>
        </p:nvSpPr>
        <p:spPr/>
        <p:txBody>
          <a:bodyPr/>
          <a:lstStyle/>
          <a:p>
            <a:r>
              <a:rPr lang="en-US" altLang="ja-JP" dirty="0" smtClean="0"/>
              <a:t>R&amp;D for DPF Interferometer</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nl-NL" altLang="ja-JP" smtClean="0">
                <a:latin typeface="Tahoma" pitchFamily="34" charset="0"/>
              </a:rPr>
              <a:t>Project Week (November 27, 2013, NAOJ)</a:t>
            </a:r>
            <a:endParaRPr lang="en-US" altLang="ja-JP" dirty="0">
              <a:latin typeface="Tahoma" pitchFamily="34" charset="0"/>
            </a:endParaRPr>
          </a:p>
        </p:txBody>
      </p:sp>
      <p:pic>
        <p:nvPicPr>
          <p:cNvPr id="49" name="図 48" descr=":PICT00430.jpg"/>
          <p:cNvPicPr>
            <a:picLocks noChangeAspect="1"/>
          </p:cNvPicPr>
          <p:nvPr/>
        </p:nvPicPr>
        <p:blipFill>
          <a:blip r:embed="rId4" cstate="print"/>
          <a:srcRect/>
          <a:stretch>
            <a:fillRect/>
          </a:stretch>
        </p:blipFill>
        <p:spPr bwMode="auto">
          <a:xfrm>
            <a:off x="7022001" y="2744422"/>
            <a:ext cx="1877027" cy="1404657"/>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7964" y="4906954"/>
            <a:ext cx="1967247" cy="125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直線矢印コネクタ 28"/>
          <p:cNvCxnSpPr/>
          <p:nvPr/>
        </p:nvCxnSpPr>
        <p:spPr bwMode="auto">
          <a:xfrm flipH="1">
            <a:off x="5929312" y="3069488"/>
            <a:ext cx="1234976" cy="359512"/>
          </a:xfrm>
          <a:prstGeom prst="straightConnector1">
            <a:avLst/>
          </a:prstGeom>
          <a:solidFill>
            <a:srgbClr val="FAFFC9">
              <a:alpha val="50000"/>
            </a:srgbClr>
          </a:solidFill>
          <a:ln w="444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cxnSp>
        <p:nvCxnSpPr>
          <p:cNvPr id="50" name="直線矢印コネクタ 49"/>
          <p:cNvCxnSpPr/>
          <p:nvPr/>
        </p:nvCxnSpPr>
        <p:spPr bwMode="auto">
          <a:xfrm flipH="1" flipV="1">
            <a:off x="4149452" y="2222873"/>
            <a:ext cx="2872550" cy="521549"/>
          </a:xfrm>
          <a:prstGeom prst="straightConnector1">
            <a:avLst/>
          </a:prstGeom>
          <a:solidFill>
            <a:srgbClr val="FAFFC9">
              <a:alpha val="50000"/>
            </a:srgbClr>
          </a:solidFill>
          <a:ln w="444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cxnSp>
        <p:nvCxnSpPr>
          <p:cNvPr id="51" name="直線矢印コネクタ 50"/>
          <p:cNvCxnSpPr/>
          <p:nvPr/>
        </p:nvCxnSpPr>
        <p:spPr bwMode="auto">
          <a:xfrm flipV="1">
            <a:off x="1888229" y="1880797"/>
            <a:ext cx="1101943" cy="342075"/>
          </a:xfrm>
          <a:prstGeom prst="straightConnector1">
            <a:avLst/>
          </a:prstGeom>
          <a:solidFill>
            <a:srgbClr val="FAFFC9">
              <a:alpha val="50000"/>
            </a:srgbClr>
          </a:solidFill>
          <a:ln w="444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sp>
        <p:nvSpPr>
          <p:cNvPr id="52" name="Text Box 5"/>
          <p:cNvSpPr txBox="1">
            <a:spLocks noChangeArrowheads="1"/>
          </p:cNvSpPr>
          <p:nvPr/>
        </p:nvSpPr>
        <p:spPr bwMode="auto">
          <a:xfrm>
            <a:off x="283460" y="902972"/>
            <a:ext cx="18667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Optical Bench</a:t>
            </a:r>
          </a:p>
        </p:txBody>
      </p:sp>
      <p:sp>
        <p:nvSpPr>
          <p:cNvPr id="53" name="Text Box 5"/>
          <p:cNvSpPr txBox="1">
            <a:spLocks noChangeArrowheads="1"/>
          </p:cNvSpPr>
          <p:nvPr/>
        </p:nvSpPr>
        <p:spPr bwMode="auto">
          <a:xfrm>
            <a:off x="6976960" y="1331475"/>
            <a:ext cx="20917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Test-mass module</a:t>
            </a:r>
          </a:p>
        </p:txBody>
      </p:sp>
      <p:sp>
        <p:nvSpPr>
          <p:cNvPr id="54" name="Text Box 5"/>
          <p:cNvSpPr txBox="1">
            <a:spLocks noChangeArrowheads="1"/>
          </p:cNvSpPr>
          <p:nvPr/>
        </p:nvSpPr>
        <p:spPr bwMode="auto">
          <a:xfrm>
            <a:off x="490129" y="4700381"/>
            <a:ext cx="19556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Quadrant RF</a:t>
            </a:r>
          </a:p>
          <a:p>
            <a:pPr>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Photo Detector</a:t>
            </a:r>
          </a:p>
        </p:txBody>
      </p:sp>
      <p:sp>
        <p:nvSpPr>
          <p:cNvPr id="55" name="Text Box 5"/>
          <p:cNvSpPr txBox="1">
            <a:spLocks noChangeArrowheads="1"/>
          </p:cNvSpPr>
          <p:nvPr/>
        </p:nvSpPr>
        <p:spPr bwMode="auto">
          <a:xfrm>
            <a:off x="4932040" y="4725144"/>
            <a:ext cx="19220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SpW signal-processing board</a:t>
            </a:r>
          </a:p>
        </p:txBody>
      </p:sp>
      <p:sp>
        <p:nvSpPr>
          <p:cNvPr id="62" name="Text Box 5"/>
          <p:cNvSpPr txBox="1">
            <a:spLocks noChangeArrowheads="1"/>
          </p:cNvSpPr>
          <p:nvPr/>
        </p:nvSpPr>
        <p:spPr bwMode="auto">
          <a:xfrm>
            <a:off x="3347864" y="1043444"/>
            <a:ext cx="25202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Interferometer Module</a:t>
            </a:r>
          </a:p>
        </p:txBody>
      </p:sp>
      <p:sp>
        <p:nvSpPr>
          <p:cNvPr id="63" name="Text Box 5"/>
          <p:cNvSpPr txBox="1">
            <a:spLocks noChangeArrowheads="1"/>
          </p:cNvSpPr>
          <p:nvPr/>
        </p:nvSpPr>
        <p:spPr bwMode="auto">
          <a:xfrm>
            <a:off x="2483768" y="3636313"/>
            <a:ext cx="15121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IFO baseline</a:t>
            </a:r>
          </a:p>
          <a:p>
            <a:pPr>
              <a:buNone/>
            </a:pPr>
            <a:r>
              <a:rPr lang="en-US" altLang="ja-JP" sz="1600" dirty="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 </a:t>
            </a: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 </a:t>
            </a:r>
            <a:r>
              <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~30cm</a:t>
            </a:r>
          </a:p>
        </p:txBody>
      </p:sp>
      <p:cxnSp>
        <p:nvCxnSpPr>
          <p:cNvPr id="64" name="直線矢印コネクタ 63"/>
          <p:cNvCxnSpPr/>
          <p:nvPr/>
        </p:nvCxnSpPr>
        <p:spPr bwMode="auto">
          <a:xfrm>
            <a:off x="3416271" y="2852936"/>
            <a:ext cx="1296144" cy="1080120"/>
          </a:xfrm>
          <a:prstGeom prst="straightConnector1">
            <a:avLst/>
          </a:prstGeom>
          <a:solidFill>
            <a:srgbClr val="FAFFC9">
              <a:alpha val="50000"/>
            </a:srgbClr>
          </a:solidFill>
          <a:ln w="31750" cap="flat" cmpd="sng" algn="ctr">
            <a:solidFill>
              <a:srgbClr val="FFFF00"/>
            </a:solidFill>
            <a:prstDash val="solid"/>
            <a:round/>
            <a:headEnd type="arrow" w="med" len="med"/>
            <a:tailEnd type="arrow"/>
          </a:ln>
          <a:effectLst>
            <a:outerShdw blurRad="50800" dist="38100" dir="2700000" algn="tl" rotWithShape="0">
              <a:prstClr val="black">
                <a:alpha val="40000"/>
              </a:prstClr>
            </a:outerShdw>
          </a:effectLst>
        </p:spPr>
      </p:cxnSp>
      <p:sp>
        <p:nvSpPr>
          <p:cNvPr id="35" name="Text Box 5"/>
          <p:cNvSpPr txBox="1">
            <a:spLocks noChangeArrowheads="1"/>
          </p:cNvSpPr>
          <p:nvPr/>
        </p:nvSpPr>
        <p:spPr bwMode="auto">
          <a:xfrm>
            <a:off x="357536" y="5445224"/>
            <a:ext cx="24372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1800" dirty="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Q</a:t>
            </a: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PD + Demodulator for IFO signal sensing</a:t>
            </a:r>
            <a:endParaRPr lang="en-US" altLang="ja-JP" sz="1800" dirty="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36" name="Text Box 5"/>
          <p:cNvSpPr txBox="1">
            <a:spLocks noChangeArrowheads="1"/>
          </p:cNvSpPr>
          <p:nvPr/>
        </p:nvSpPr>
        <p:spPr bwMode="auto">
          <a:xfrm>
            <a:off x="179512" y="1270501"/>
            <a:ext cx="21602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Monolithic optics</a:t>
            </a:r>
          </a:p>
          <a:p>
            <a:pPr>
              <a:buNone/>
            </a:pPr>
            <a:r>
              <a:rPr lang="en-US" altLang="ja-JP" sz="1800" dirty="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 </a:t>
            </a: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for PDH + WFS</a:t>
            </a:r>
          </a:p>
        </p:txBody>
      </p:sp>
      <p:sp>
        <p:nvSpPr>
          <p:cNvPr id="37" name="Text Box 5"/>
          <p:cNvSpPr txBox="1">
            <a:spLocks noChangeArrowheads="1"/>
          </p:cNvSpPr>
          <p:nvPr/>
        </p:nvSpPr>
        <p:spPr bwMode="auto">
          <a:xfrm>
            <a:off x="7022001" y="1745833"/>
            <a:ext cx="187702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Test mass, ES sensor/actuator, Launch lock, … </a:t>
            </a:r>
          </a:p>
        </p:txBody>
      </p:sp>
      <p:sp>
        <p:nvSpPr>
          <p:cNvPr id="38" name="Text Box 5"/>
          <p:cNvSpPr txBox="1">
            <a:spLocks noChangeArrowheads="1"/>
          </p:cNvSpPr>
          <p:nvPr/>
        </p:nvSpPr>
        <p:spPr bwMode="auto">
          <a:xfrm>
            <a:off x="4932040" y="5373216"/>
            <a:ext cx="182226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None/>
            </a:pP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SpW FPGA +</a:t>
            </a:r>
          </a:p>
          <a:p>
            <a:pPr>
              <a:buNone/>
            </a:pP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16bit AD/DA </a:t>
            </a:r>
          </a:p>
          <a:p>
            <a:pPr>
              <a:buNone/>
            </a:pPr>
            <a:r>
              <a:rPr lang="en-US" altLang="ja-JP" sz="1800" dirty="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f</a:t>
            </a: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or IFO Control</a:t>
            </a:r>
          </a:p>
        </p:txBody>
      </p:sp>
      <p:pic>
        <p:nvPicPr>
          <p:cNvPr id="13066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5170" y="4755118"/>
            <a:ext cx="1826822" cy="144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角丸四角形 39"/>
          <p:cNvSpPr/>
          <p:nvPr/>
        </p:nvSpPr>
        <p:spPr bwMode="auto">
          <a:xfrm>
            <a:off x="357536" y="4582869"/>
            <a:ext cx="4218880" cy="1726451"/>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42" name="角丸四角形 41"/>
          <p:cNvSpPr/>
          <p:nvPr/>
        </p:nvSpPr>
        <p:spPr bwMode="auto">
          <a:xfrm>
            <a:off x="4875040" y="4715389"/>
            <a:ext cx="3966188" cy="1593931"/>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43" name="角丸四角形 42"/>
          <p:cNvSpPr/>
          <p:nvPr/>
        </p:nvSpPr>
        <p:spPr bwMode="auto">
          <a:xfrm>
            <a:off x="6908196" y="1259468"/>
            <a:ext cx="2128300" cy="2961620"/>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44" name="角丸四角形 43"/>
          <p:cNvSpPr/>
          <p:nvPr/>
        </p:nvSpPr>
        <p:spPr bwMode="auto">
          <a:xfrm>
            <a:off x="185259" y="836712"/>
            <a:ext cx="1865535" cy="3392761"/>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45" name="角丸四角形 44"/>
          <p:cNvSpPr/>
          <p:nvPr/>
        </p:nvSpPr>
        <p:spPr bwMode="auto">
          <a:xfrm>
            <a:off x="2182484" y="998847"/>
            <a:ext cx="4571824" cy="3392761"/>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cxnSp>
        <p:nvCxnSpPr>
          <p:cNvPr id="56" name="直線矢印コネクタ 55"/>
          <p:cNvCxnSpPr/>
          <p:nvPr/>
        </p:nvCxnSpPr>
        <p:spPr bwMode="auto">
          <a:xfrm flipV="1">
            <a:off x="1951198" y="4179987"/>
            <a:ext cx="464163" cy="427349"/>
          </a:xfrm>
          <a:prstGeom prst="straightConnector1">
            <a:avLst/>
          </a:prstGeom>
          <a:solidFill>
            <a:srgbClr val="FAFFC9">
              <a:alpha val="50000"/>
            </a:srgbClr>
          </a:solidFill>
          <a:ln w="444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cxnSp>
        <p:nvCxnSpPr>
          <p:cNvPr id="57" name="直線矢印コネクタ 56"/>
          <p:cNvCxnSpPr/>
          <p:nvPr/>
        </p:nvCxnSpPr>
        <p:spPr bwMode="auto">
          <a:xfrm flipH="1" flipV="1">
            <a:off x="5585727" y="4077073"/>
            <a:ext cx="570449" cy="682664"/>
          </a:xfrm>
          <a:prstGeom prst="straightConnector1">
            <a:avLst/>
          </a:prstGeom>
          <a:solidFill>
            <a:srgbClr val="FAFFC9">
              <a:alpha val="50000"/>
            </a:srgbClr>
          </a:solidFill>
          <a:ln w="444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8325577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388111"/>
          </a:xfrm>
        </p:spPr>
        <p:txBody>
          <a:bodyPr>
            <a:normAutofit fontScale="90000"/>
          </a:bodyPr>
          <a:lstStyle/>
          <a:p>
            <a:r>
              <a:rPr lang="en-US" altLang="ja-JP" dirty="0" smtClean="0"/>
              <a:t>DPF Interferometer module</a:t>
            </a:r>
            <a:endParaRPr lang="ja-JP" altLang="en-US" dirty="0"/>
          </a:p>
        </p:txBody>
      </p:sp>
      <p:pic>
        <p:nvPicPr>
          <p:cNvPr id="40" name="図 13" descr="0136_20120314s.jpg"/>
          <p:cNvPicPr>
            <a:picLocks noChangeAspect="1"/>
          </p:cNvPicPr>
          <p:nvPr/>
        </p:nvPicPr>
        <p:blipFill>
          <a:blip r:embed="rId2"/>
          <a:srcRect/>
          <a:stretch>
            <a:fillRect/>
          </a:stretch>
        </p:blipFill>
        <p:spPr bwMode="auto">
          <a:xfrm>
            <a:off x="3302000" y="3511901"/>
            <a:ext cx="5384800" cy="2699251"/>
          </a:xfrm>
          <a:prstGeom prst="rect">
            <a:avLst/>
          </a:prstGeom>
          <a:noFill/>
          <a:ln w="9525">
            <a:noFill/>
            <a:miter lim="800000"/>
            <a:headEnd/>
            <a:tailEnd/>
          </a:ln>
        </p:spPr>
      </p:pic>
      <p:pic>
        <p:nvPicPr>
          <p:cNvPr id="41" name="Picture 2" descr="C:\Users\chendan\Desktop\BLACK\master\experiment2\electrode.jpg"/>
          <p:cNvPicPr>
            <a:picLocks noChangeAspect="1" noChangeArrowheads="1"/>
          </p:cNvPicPr>
          <p:nvPr/>
        </p:nvPicPr>
        <p:blipFill>
          <a:blip r:embed="rId3" cstate="print"/>
          <a:srcRect/>
          <a:stretch>
            <a:fillRect/>
          </a:stretch>
        </p:blipFill>
        <p:spPr bwMode="auto">
          <a:xfrm>
            <a:off x="5927112" y="1283819"/>
            <a:ext cx="2232248" cy="2156762"/>
          </a:xfrm>
          <a:prstGeom prst="rect">
            <a:avLst/>
          </a:prstGeom>
          <a:noFill/>
        </p:spPr>
      </p:pic>
      <p:cxnSp>
        <p:nvCxnSpPr>
          <p:cNvPr id="42" name="直線矢印コネクタ 41"/>
          <p:cNvCxnSpPr/>
          <p:nvPr/>
        </p:nvCxnSpPr>
        <p:spPr bwMode="auto">
          <a:xfrm rot="5400000">
            <a:off x="5143500" y="3263900"/>
            <a:ext cx="1409700" cy="850900"/>
          </a:xfrm>
          <a:prstGeom prst="straightConnector1">
            <a:avLst/>
          </a:prstGeom>
          <a:ln w="57150" cap="flat" cmpd="sng" algn="ctr">
            <a:solidFill>
              <a:srgbClr val="FF0000"/>
            </a:solidFill>
            <a:prstDash val="sysDash"/>
            <a:round/>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3" name="直線矢印コネクタ 42"/>
          <p:cNvCxnSpPr/>
          <p:nvPr/>
        </p:nvCxnSpPr>
        <p:spPr bwMode="auto">
          <a:xfrm rot="16200000" flipH="1">
            <a:off x="6750050" y="3638549"/>
            <a:ext cx="1257301" cy="254000"/>
          </a:xfrm>
          <a:prstGeom prst="straightConnector1">
            <a:avLst/>
          </a:prstGeom>
          <a:ln w="57150" cap="flat" cmpd="sng" algn="ctr">
            <a:solidFill>
              <a:srgbClr val="FF0000"/>
            </a:solidFill>
            <a:prstDash val="sysDash"/>
            <a:roun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4" name="テキスト ボックス 43"/>
          <p:cNvSpPr txBox="1"/>
          <p:nvPr/>
        </p:nvSpPr>
        <p:spPr>
          <a:xfrm>
            <a:off x="6273800" y="999097"/>
            <a:ext cx="1817292" cy="338554"/>
          </a:xfrm>
          <a:prstGeom prst="rect">
            <a:avLst/>
          </a:prstGeom>
          <a:noFill/>
        </p:spPr>
        <p:txBody>
          <a:bodyPr wrap="none" rtlCol="0">
            <a:spAutoFit/>
          </a:bodyPr>
          <a:lstStyle/>
          <a:p>
            <a:pPr algn="l" defTabSz="457200" fontAlgn="auto">
              <a:spcBef>
                <a:spcPts val="0"/>
              </a:spcBef>
              <a:spcAft>
                <a:spcPts val="0"/>
              </a:spcAft>
              <a:buFontTx/>
              <a:buNone/>
            </a:pPr>
            <a:r>
              <a:rPr lang="en-US" altLang="ja-JP" sz="1600" dirty="0" smtClean="0">
                <a:solidFill>
                  <a:prstClr val="black"/>
                </a:solidFill>
              </a:rPr>
              <a:t>Test-mass module</a:t>
            </a:r>
            <a:endParaRPr lang="ja-JP" altLang="en-US" sz="1600" dirty="0" smtClean="0">
              <a:solidFill>
                <a:prstClr val="black"/>
              </a:solidFill>
            </a:endParaRPr>
          </a:p>
        </p:txBody>
      </p:sp>
      <p:sp>
        <p:nvSpPr>
          <p:cNvPr id="45" name="左右矢印 44"/>
          <p:cNvSpPr/>
          <p:nvPr/>
        </p:nvSpPr>
        <p:spPr>
          <a:xfrm>
            <a:off x="5600700" y="4546600"/>
            <a:ext cx="1600200" cy="431800"/>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defTabSz="457200" fontAlgn="auto">
              <a:spcBef>
                <a:spcPts val="0"/>
              </a:spcBef>
              <a:spcAft>
                <a:spcPts val="0"/>
              </a:spcAft>
              <a:buFontTx/>
              <a:buNone/>
            </a:pPr>
            <a:r>
              <a:rPr lang="en-US" altLang="ja-JP" sz="1800" dirty="0" smtClean="0">
                <a:solidFill>
                  <a:prstClr val="black"/>
                </a:solidFill>
                <a:latin typeface="Tahoma" panose="020B0604030504040204" pitchFamily="34" charset="0"/>
                <a:ea typeface="HGP創英角ｺﾞｼｯｸUB" panose="020B0900000000000000" pitchFamily="50" charset="-128"/>
              </a:rPr>
              <a:t>30 cm</a:t>
            </a:r>
            <a:endParaRPr lang="ja-JP" altLang="en-US" sz="1800" dirty="0">
              <a:solidFill>
                <a:prstClr val="black"/>
              </a:solidFill>
              <a:latin typeface="Tahoma" panose="020B0604030504040204" pitchFamily="34" charset="0"/>
              <a:ea typeface="HGP創英角ｺﾞｼｯｸUB" panose="020B0900000000000000" pitchFamily="50" charset="-128"/>
            </a:endParaRPr>
          </a:p>
        </p:txBody>
      </p:sp>
      <p:pic>
        <p:nvPicPr>
          <p:cNvPr id="46" name="図 45"/>
          <p:cNvPicPr>
            <a:picLocks noChangeAspect="1"/>
          </p:cNvPicPr>
          <p:nvPr/>
        </p:nvPicPr>
        <p:blipFill>
          <a:blip r:embed="rId4"/>
          <a:stretch>
            <a:fillRect/>
          </a:stretch>
        </p:blipFill>
        <p:spPr>
          <a:xfrm>
            <a:off x="690014" y="4191000"/>
            <a:ext cx="2257974" cy="2230438"/>
          </a:xfrm>
          <a:prstGeom prst="rect">
            <a:avLst/>
          </a:prstGeom>
        </p:spPr>
      </p:pic>
      <p:cxnSp>
        <p:nvCxnSpPr>
          <p:cNvPr id="47" name="直線矢印コネクタ 46"/>
          <p:cNvCxnSpPr/>
          <p:nvPr/>
        </p:nvCxnSpPr>
        <p:spPr bwMode="auto">
          <a:xfrm flipV="1">
            <a:off x="2705100" y="4978400"/>
            <a:ext cx="1333500" cy="381000"/>
          </a:xfrm>
          <a:prstGeom prst="straightConnector1">
            <a:avLst/>
          </a:prstGeom>
          <a:ln w="57150" cap="flat" cmpd="sng" algn="ctr">
            <a:solidFill>
              <a:srgbClr val="000090"/>
            </a:solidFill>
            <a:prstDash val="sysDash"/>
            <a:roun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8" name="テキスト ボックス 47"/>
          <p:cNvSpPr txBox="1"/>
          <p:nvPr/>
        </p:nvSpPr>
        <p:spPr>
          <a:xfrm>
            <a:off x="505942" y="6421438"/>
            <a:ext cx="3052631" cy="338554"/>
          </a:xfrm>
          <a:prstGeom prst="rect">
            <a:avLst/>
          </a:prstGeom>
          <a:noFill/>
        </p:spPr>
        <p:txBody>
          <a:bodyPr wrap="none" rtlCol="0">
            <a:spAutoFit/>
          </a:bodyPr>
          <a:lstStyle/>
          <a:p>
            <a:pPr algn="l" defTabSz="457200" fontAlgn="auto">
              <a:spcBef>
                <a:spcPts val="0"/>
              </a:spcBef>
              <a:spcAft>
                <a:spcPts val="0"/>
              </a:spcAft>
              <a:buFontTx/>
              <a:buNone/>
            </a:pPr>
            <a:r>
              <a:rPr lang="en-US" altLang="ja-JP" sz="1600" dirty="0" smtClean="0">
                <a:solidFill>
                  <a:prstClr val="black"/>
                </a:solidFill>
              </a:rPr>
              <a:t>Input optics (BBM2) by A. Ueda</a:t>
            </a:r>
            <a:endParaRPr lang="ja-JP" altLang="en-US" sz="1600" dirty="0" smtClean="0">
              <a:solidFill>
                <a:prstClr val="black"/>
              </a:solidFill>
            </a:endParaRPr>
          </a:p>
        </p:txBody>
      </p:sp>
      <p:sp>
        <p:nvSpPr>
          <p:cNvPr id="49" name="正方形/長方形 48"/>
          <p:cNvSpPr/>
          <p:nvPr/>
        </p:nvSpPr>
        <p:spPr>
          <a:xfrm>
            <a:off x="395288" y="1173800"/>
            <a:ext cx="5027612" cy="1477328"/>
          </a:xfrm>
          <a:prstGeom prst="rect">
            <a:avLst/>
          </a:prstGeom>
          <a:solidFill>
            <a:schemeClr val="bg2"/>
          </a:solidFill>
        </p:spPr>
        <p:txBody>
          <a:bodyPr wrap="square">
            <a:spAutoFit/>
          </a:bodyPr>
          <a:lstStyle/>
          <a:p>
            <a:pPr algn="l" defTabSz="457200" fontAlgn="auto">
              <a:spcBef>
                <a:spcPts val="0"/>
              </a:spcBef>
              <a:spcAft>
                <a:spcPts val="0"/>
              </a:spcAft>
              <a:buFont typeface="Arial"/>
              <a:buChar char="•"/>
            </a:pPr>
            <a:r>
              <a:rPr lang="en-US" altLang="ja-JP" sz="1800" dirty="0" smtClean="0">
                <a:solidFill>
                  <a:prstClr val="black"/>
                </a:solidFill>
              </a:rPr>
              <a:t> 2 test-mass modules (i.e. inertial sensors)</a:t>
            </a:r>
          </a:p>
          <a:p>
            <a:pPr algn="l" defTabSz="457200" fontAlgn="auto">
              <a:spcBef>
                <a:spcPts val="0"/>
              </a:spcBef>
              <a:spcAft>
                <a:spcPts val="0"/>
              </a:spcAft>
              <a:buFont typeface="Arial"/>
              <a:buChar char="•"/>
            </a:pPr>
            <a:r>
              <a:rPr lang="en-US" altLang="ja-JP" sz="1800" dirty="0" smtClean="0">
                <a:solidFill>
                  <a:prstClr val="black"/>
                </a:solidFill>
              </a:rPr>
              <a:t> Input optics (monolithic)</a:t>
            </a:r>
          </a:p>
          <a:p>
            <a:pPr algn="l" defTabSz="457200" fontAlgn="auto">
              <a:spcBef>
                <a:spcPts val="0"/>
              </a:spcBef>
              <a:spcAft>
                <a:spcPts val="0"/>
              </a:spcAft>
              <a:buFont typeface="Arial"/>
              <a:buChar char="•"/>
            </a:pPr>
            <a:r>
              <a:rPr lang="en-US" altLang="ja-JP" sz="1800" dirty="0" smtClean="0">
                <a:solidFill>
                  <a:prstClr val="black"/>
                </a:solidFill>
              </a:rPr>
              <a:t> Evacuation system</a:t>
            </a:r>
          </a:p>
          <a:p>
            <a:pPr algn="l" defTabSz="457200" fontAlgn="auto">
              <a:spcBef>
                <a:spcPts val="0"/>
              </a:spcBef>
              <a:spcAft>
                <a:spcPts val="0"/>
              </a:spcAft>
              <a:buFont typeface="Arial"/>
              <a:buChar char="•"/>
            </a:pPr>
            <a:r>
              <a:rPr lang="en-US" altLang="ja-JP" sz="1800" dirty="0" smtClean="0">
                <a:solidFill>
                  <a:prstClr val="black"/>
                </a:solidFill>
              </a:rPr>
              <a:t> Launch lock system</a:t>
            </a:r>
          </a:p>
          <a:p>
            <a:pPr algn="l" defTabSz="457200" fontAlgn="auto">
              <a:spcBef>
                <a:spcPts val="0"/>
              </a:spcBef>
              <a:spcAft>
                <a:spcPts val="0"/>
              </a:spcAft>
              <a:buFont typeface="Arial"/>
              <a:buChar char="•"/>
            </a:pPr>
            <a:r>
              <a:rPr lang="en-US" altLang="ja-JP" sz="1800" dirty="0" smtClean="0">
                <a:solidFill>
                  <a:prstClr val="black"/>
                </a:solidFill>
              </a:rPr>
              <a:t> Clamp &amp; release system</a:t>
            </a:r>
          </a:p>
        </p:txBody>
      </p:sp>
      <p:sp>
        <p:nvSpPr>
          <p:cNvPr id="50" name="テキスト ボックス 49"/>
          <p:cNvSpPr txBox="1"/>
          <p:nvPr/>
        </p:nvSpPr>
        <p:spPr>
          <a:xfrm>
            <a:off x="395288" y="788118"/>
            <a:ext cx="5614037" cy="400110"/>
          </a:xfrm>
          <a:prstGeom prst="rect">
            <a:avLst/>
          </a:prstGeom>
          <a:noFill/>
        </p:spPr>
        <p:txBody>
          <a:bodyPr wrap="none" rtlCol="0">
            <a:spAutoFit/>
          </a:bodyPr>
          <a:lstStyle/>
          <a:p>
            <a:pPr algn="l" defTabSz="457200" fontAlgn="auto">
              <a:spcBef>
                <a:spcPts val="0"/>
              </a:spcBef>
              <a:spcAft>
                <a:spcPts val="0"/>
              </a:spcAft>
              <a:buFontTx/>
              <a:buNone/>
            </a:pPr>
            <a:r>
              <a:rPr lang="en-US" altLang="ja-JP" sz="2000" b="1" dirty="0" smtClean="0">
                <a:solidFill>
                  <a:prstClr val="black"/>
                </a:solidFill>
              </a:rPr>
              <a:t>Components in the interferometer module</a:t>
            </a:r>
            <a:endParaRPr lang="ja-JP" altLang="en-US" sz="2000" b="1" dirty="0" smtClean="0">
              <a:solidFill>
                <a:prstClr val="black"/>
              </a:solidFill>
            </a:endParaRPr>
          </a:p>
        </p:txBody>
      </p:sp>
      <p:sp>
        <p:nvSpPr>
          <p:cNvPr id="51" name="正方形/長方形 50"/>
          <p:cNvSpPr/>
          <p:nvPr/>
        </p:nvSpPr>
        <p:spPr>
          <a:xfrm>
            <a:off x="431800" y="2944260"/>
            <a:ext cx="4572000" cy="923330"/>
          </a:xfrm>
          <a:prstGeom prst="rect">
            <a:avLst/>
          </a:prstGeom>
        </p:spPr>
        <p:txBody>
          <a:bodyPr>
            <a:spAutoFit/>
          </a:bodyPr>
          <a:lstStyle/>
          <a:p>
            <a:pPr algn="l" defTabSz="457200" fontAlgn="auto">
              <a:spcBef>
                <a:spcPts val="0"/>
              </a:spcBef>
              <a:spcAft>
                <a:spcPts val="0"/>
              </a:spcAft>
              <a:buFont typeface="Arial"/>
              <a:buChar char="•"/>
            </a:pPr>
            <a:r>
              <a:rPr lang="en-US" altLang="ja-JP" sz="1800" dirty="0" smtClean="0">
                <a:solidFill>
                  <a:prstClr val="black"/>
                </a:solidFill>
              </a:rPr>
              <a:t> Rigid structure</a:t>
            </a:r>
          </a:p>
          <a:p>
            <a:pPr algn="l" defTabSz="457200" fontAlgn="auto">
              <a:spcBef>
                <a:spcPts val="0"/>
              </a:spcBef>
              <a:spcAft>
                <a:spcPts val="0"/>
              </a:spcAft>
              <a:buFont typeface="Arial"/>
              <a:buChar char="•"/>
            </a:pPr>
            <a:r>
              <a:rPr lang="en-US" altLang="ja-JP" sz="1800" dirty="0" smtClean="0">
                <a:solidFill>
                  <a:prstClr val="black"/>
                </a:solidFill>
              </a:rPr>
              <a:t> Vacuum: 10</a:t>
            </a:r>
            <a:r>
              <a:rPr lang="en-US" altLang="ja-JP" sz="1800" baseline="30000" dirty="0" smtClean="0">
                <a:solidFill>
                  <a:prstClr val="black"/>
                </a:solidFill>
              </a:rPr>
              <a:t>-6</a:t>
            </a:r>
            <a:r>
              <a:rPr lang="en-US" altLang="ja-JP" sz="1800" dirty="0" smtClean="0">
                <a:solidFill>
                  <a:prstClr val="black"/>
                </a:solidFill>
              </a:rPr>
              <a:t> Pa</a:t>
            </a:r>
          </a:p>
          <a:p>
            <a:pPr algn="l" defTabSz="457200" fontAlgn="auto">
              <a:spcBef>
                <a:spcPts val="0"/>
              </a:spcBef>
              <a:spcAft>
                <a:spcPts val="0"/>
              </a:spcAft>
              <a:buFont typeface="Arial"/>
              <a:buChar char="•"/>
            </a:pPr>
            <a:r>
              <a:rPr lang="en-US" altLang="ja-JP" sz="1800" dirty="0" smtClean="0">
                <a:solidFill>
                  <a:prstClr val="black"/>
                </a:solidFill>
              </a:rPr>
              <a:t> 30cm cavity arm length</a:t>
            </a:r>
            <a:endParaRPr lang="en-US" altLang="ja-JP" sz="1800" dirty="0">
              <a:solidFill>
                <a:prstClr val="black"/>
              </a:solidFill>
            </a:endParaRPr>
          </a:p>
        </p:txBody>
      </p:sp>
      <p:sp>
        <p:nvSpPr>
          <p:cNvPr id="52" name="正方形/長方形 51"/>
          <p:cNvSpPr/>
          <p:nvPr/>
        </p:nvSpPr>
        <p:spPr>
          <a:xfrm>
            <a:off x="431800" y="2651128"/>
            <a:ext cx="1908019" cy="369332"/>
          </a:xfrm>
          <a:prstGeom prst="rect">
            <a:avLst/>
          </a:prstGeom>
        </p:spPr>
        <p:txBody>
          <a:bodyPr wrap="none">
            <a:spAutoFit/>
          </a:bodyPr>
          <a:lstStyle/>
          <a:p>
            <a:pPr algn="l" defTabSz="457200" fontAlgn="auto">
              <a:spcBef>
                <a:spcPts val="0"/>
              </a:spcBef>
              <a:spcAft>
                <a:spcPts val="0"/>
              </a:spcAft>
              <a:buFontTx/>
              <a:buNone/>
            </a:pPr>
            <a:r>
              <a:rPr lang="en-US" altLang="ja-JP" sz="1800" b="1" dirty="0" smtClean="0">
                <a:solidFill>
                  <a:prstClr val="black"/>
                </a:solidFill>
              </a:rPr>
              <a:t>Characteristics</a:t>
            </a:r>
          </a:p>
        </p:txBody>
      </p:sp>
      <p:sp>
        <p:nvSpPr>
          <p:cNvPr id="53" name="正方形/長方形 52"/>
          <p:cNvSpPr/>
          <p:nvPr/>
        </p:nvSpPr>
        <p:spPr>
          <a:xfrm>
            <a:off x="2929202" y="1803400"/>
            <a:ext cx="2515560" cy="276999"/>
          </a:xfrm>
          <a:prstGeom prst="rect">
            <a:avLst/>
          </a:prstGeom>
        </p:spPr>
        <p:txBody>
          <a:bodyPr wrap="none">
            <a:spAutoFit/>
          </a:bodyPr>
          <a:lstStyle/>
          <a:p>
            <a:pPr algn="l" defTabSz="457200" fontAlgn="auto">
              <a:spcBef>
                <a:spcPts val="0"/>
              </a:spcBef>
              <a:spcAft>
                <a:spcPts val="0"/>
              </a:spcAft>
              <a:buFontTx/>
              <a:buNone/>
            </a:pPr>
            <a:r>
              <a:rPr lang="en-US" altLang="ja-JP" sz="1200" dirty="0" smtClean="0">
                <a:solidFill>
                  <a:prstClr val="black"/>
                </a:solidFill>
              </a:rPr>
              <a:t>N</a:t>
            </a:r>
            <a:r>
              <a:rPr lang="en-US" altLang="ja-JP" sz="1200" baseline="-25000" dirty="0" smtClean="0">
                <a:solidFill>
                  <a:prstClr val="black"/>
                </a:solidFill>
              </a:rPr>
              <a:t>2</a:t>
            </a:r>
            <a:r>
              <a:rPr lang="en-US" altLang="ja-JP" sz="1200" dirty="0" smtClean="0">
                <a:solidFill>
                  <a:prstClr val="black"/>
                </a:solidFill>
              </a:rPr>
              <a:t> will be purged after it launched</a:t>
            </a:r>
          </a:p>
        </p:txBody>
      </p:sp>
      <p:sp>
        <p:nvSpPr>
          <p:cNvPr id="18" name="テキスト ボックス 17"/>
          <p:cNvSpPr txBox="1"/>
          <p:nvPr/>
        </p:nvSpPr>
        <p:spPr>
          <a:xfrm>
            <a:off x="8028384" y="6413698"/>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
        <p:nvSpPr>
          <p:cNvPr id="3" name="フッター プレースホルダー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Tree>
    <p:extLst>
      <p:ext uri="{BB962C8B-B14F-4D97-AF65-F5344CB8AC3E}">
        <p14:creationId xmlns:p14="http://schemas.microsoft.com/office/powerpoint/2010/main" val="4112278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1408"/>
          </a:xfrm>
        </p:spPr>
        <p:txBody>
          <a:bodyPr>
            <a:normAutofit fontScale="90000"/>
          </a:bodyPr>
          <a:lstStyle/>
          <a:p>
            <a:r>
              <a:rPr lang="en-US" altLang="ja-JP" dirty="0" smtClean="0"/>
              <a:t>Experimental setup for optical parts</a:t>
            </a:r>
            <a:endParaRPr lang="ja-JP" altLang="en-US" dirty="0"/>
          </a:p>
        </p:txBody>
      </p:sp>
      <p:sp>
        <p:nvSpPr>
          <p:cNvPr id="4" name="テキスト ボックス 3"/>
          <p:cNvSpPr txBox="1"/>
          <p:nvPr/>
        </p:nvSpPr>
        <p:spPr>
          <a:xfrm>
            <a:off x="710013" y="906046"/>
            <a:ext cx="9111790" cy="369332"/>
          </a:xfrm>
          <a:prstGeom prst="rect">
            <a:avLst/>
          </a:prstGeom>
          <a:noFill/>
        </p:spPr>
        <p:txBody>
          <a:bodyPr wrap="none" rtlCol="0">
            <a:spAutoFit/>
          </a:bodyPr>
          <a:lstStyle/>
          <a:p>
            <a:pPr algn="l" defTabSz="457200" fontAlgn="auto">
              <a:spcBef>
                <a:spcPts val="0"/>
              </a:spcBef>
              <a:spcAft>
                <a:spcPts val="0"/>
              </a:spcAft>
              <a:buFontTx/>
              <a:buNone/>
            </a:pPr>
            <a:r>
              <a:rPr lang="en-US" altLang="ja-JP" sz="1800" b="1" dirty="0" smtClean="0">
                <a:solidFill>
                  <a:srgbClr val="800000"/>
                </a:solidFill>
              </a:rPr>
              <a:t>A test of the optics of the gravitational-wave detector (a Fabry-Perot cavity).</a:t>
            </a:r>
            <a:endParaRPr lang="ja-JP" altLang="en-US" sz="1800" b="1" dirty="0" smtClean="0">
              <a:solidFill>
                <a:srgbClr val="800000"/>
              </a:solidFill>
            </a:endParaRPr>
          </a:p>
        </p:txBody>
      </p:sp>
      <p:pic>
        <p:nvPicPr>
          <p:cNvPr id="5" name="Picture 31"/>
          <p:cNvPicPr>
            <a:picLocks noChangeAspect="1" noChangeArrowheads="1"/>
          </p:cNvPicPr>
          <p:nvPr/>
        </p:nvPicPr>
        <p:blipFill>
          <a:blip r:embed="rId2"/>
          <a:srcRect/>
          <a:stretch>
            <a:fillRect/>
          </a:stretch>
        </p:blipFill>
        <p:spPr bwMode="auto">
          <a:xfrm>
            <a:off x="197932" y="1397000"/>
            <a:ext cx="8679368" cy="4448175"/>
          </a:xfrm>
          <a:prstGeom prst="rect">
            <a:avLst/>
          </a:prstGeom>
          <a:noFill/>
          <a:ln w="9525">
            <a:noFill/>
            <a:miter lim="800000"/>
            <a:headEnd/>
            <a:tailEnd/>
          </a:ln>
        </p:spPr>
      </p:pic>
      <p:sp>
        <p:nvSpPr>
          <p:cNvPr id="6" name="Text Box 37"/>
          <p:cNvSpPr txBox="1">
            <a:spLocks noChangeArrowheads="1"/>
          </p:cNvSpPr>
          <p:nvPr/>
        </p:nvSpPr>
        <p:spPr bwMode="auto">
          <a:xfrm>
            <a:off x="5156230" y="3224768"/>
            <a:ext cx="1817934" cy="369332"/>
          </a:xfrm>
          <a:prstGeom prst="rect">
            <a:avLst/>
          </a:prstGeom>
          <a:solidFill>
            <a:schemeClr val="bg1"/>
          </a:solidFill>
          <a:ln w="25400">
            <a:solidFill>
              <a:srgbClr val="FF0000"/>
            </a:solidFill>
            <a:miter lim="800000"/>
            <a:headEnd/>
            <a:tailEnd/>
          </a:ln>
        </p:spPr>
        <p:txBody>
          <a:bodyPr wrap="none">
            <a:spAutoFit/>
          </a:bodyPr>
          <a:lstStyle/>
          <a:p>
            <a:pPr algn="l" fontAlgn="auto">
              <a:spcBef>
                <a:spcPts val="0"/>
              </a:spcBef>
              <a:spcAft>
                <a:spcPts val="0"/>
              </a:spcAft>
              <a:buFontTx/>
              <a:buNone/>
            </a:pPr>
            <a:r>
              <a:rPr lang="en-US" altLang="ja-JP" sz="1800" dirty="0" smtClean="0">
                <a:solidFill>
                  <a:srgbClr val="FF0000"/>
                </a:solidFill>
              </a:rPr>
              <a:t>Cavity (300mm)</a:t>
            </a:r>
            <a:endParaRPr lang="ja-JP" altLang="en-US" sz="1800" dirty="0">
              <a:solidFill>
                <a:srgbClr val="FF0000"/>
              </a:solidFill>
            </a:endParaRPr>
          </a:p>
        </p:txBody>
      </p:sp>
      <p:sp>
        <p:nvSpPr>
          <p:cNvPr id="7" name="Text Box 38"/>
          <p:cNvSpPr txBox="1">
            <a:spLocks noChangeArrowheads="1"/>
          </p:cNvSpPr>
          <p:nvPr/>
        </p:nvSpPr>
        <p:spPr bwMode="auto">
          <a:xfrm>
            <a:off x="457200" y="2657475"/>
            <a:ext cx="2220929" cy="369332"/>
          </a:xfrm>
          <a:prstGeom prst="rect">
            <a:avLst/>
          </a:prstGeom>
          <a:solidFill>
            <a:schemeClr val="bg1"/>
          </a:solidFill>
          <a:ln w="9525">
            <a:solidFill>
              <a:srgbClr val="0000FF"/>
            </a:solidFill>
            <a:miter lim="800000"/>
            <a:headEnd/>
            <a:tailEnd/>
          </a:ln>
        </p:spPr>
        <p:txBody>
          <a:bodyPr wrap="none">
            <a:spAutoFit/>
          </a:bodyPr>
          <a:lstStyle/>
          <a:p>
            <a:pPr algn="l" fontAlgn="auto">
              <a:spcBef>
                <a:spcPts val="0"/>
              </a:spcBef>
              <a:spcAft>
                <a:spcPts val="0"/>
              </a:spcAft>
              <a:buFontTx/>
              <a:buNone/>
            </a:pPr>
            <a:r>
              <a:rPr lang="en-US" altLang="ja-JP" sz="1800" dirty="0" smtClean="0">
                <a:solidFill>
                  <a:srgbClr val="1F497D"/>
                </a:solidFill>
              </a:rPr>
              <a:t>Input optics (BBM2)</a:t>
            </a:r>
            <a:endParaRPr lang="ja-JP" altLang="en-US" sz="1800" dirty="0">
              <a:solidFill>
                <a:srgbClr val="1F497D"/>
              </a:solidFill>
            </a:endParaRPr>
          </a:p>
        </p:txBody>
      </p:sp>
      <p:sp>
        <p:nvSpPr>
          <p:cNvPr id="8" name="正方形/長方形 7"/>
          <p:cNvSpPr/>
          <p:nvPr/>
        </p:nvSpPr>
        <p:spPr>
          <a:xfrm>
            <a:off x="3771900" y="3632200"/>
            <a:ext cx="4470400" cy="190500"/>
          </a:xfrm>
          <a:prstGeom prst="rect">
            <a:avLst/>
          </a:prstGeom>
          <a:solidFill>
            <a:srgbClr val="FF0000">
              <a:alpha val="50000"/>
            </a:srgb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defTabSz="457200" fontAlgn="auto">
              <a:spcBef>
                <a:spcPts val="0"/>
              </a:spcBef>
              <a:spcAft>
                <a:spcPts val="0"/>
              </a:spcAft>
              <a:buFontTx/>
              <a:buNone/>
            </a:pPr>
            <a:endParaRPr lang="ja-JP" altLang="en-US" sz="1800" dirty="0">
              <a:solidFill>
                <a:prstClr val="black"/>
              </a:solidFill>
              <a:latin typeface="Tahoma" panose="020B0604030504040204" pitchFamily="34" charset="0"/>
              <a:ea typeface="HGP創英角ｺﾞｼｯｸUB" panose="020B0900000000000000" pitchFamily="50" charset="-128"/>
            </a:endParaRPr>
          </a:p>
        </p:txBody>
      </p:sp>
      <p:cxnSp>
        <p:nvCxnSpPr>
          <p:cNvPr id="9" name="直線コネクタ 8"/>
          <p:cNvCxnSpPr/>
          <p:nvPr/>
        </p:nvCxnSpPr>
        <p:spPr bwMode="auto">
          <a:xfrm>
            <a:off x="1679575" y="3708400"/>
            <a:ext cx="1978025" cy="1588"/>
          </a:xfrm>
          <a:prstGeom prst="line">
            <a:avLst/>
          </a:prstGeom>
          <a:ln w="25400">
            <a:solidFill>
              <a:srgbClr val="FF0000"/>
            </a:solidFill>
            <a:headEnd type="none" w="med" len="med"/>
            <a:tailEnd type="none"/>
          </a:ln>
        </p:spPr>
        <p:style>
          <a:lnRef idx="1">
            <a:schemeClr val="dk1"/>
          </a:lnRef>
          <a:fillRef idx="0">
            <a:schemeClr val="dk1"/>
          </a:fillRef>
          <a:effectRef idx="0">
            <a:schemeClr val="dk1"/>
          </a:effectRef>
          <a:fontRef idx="minor">
            <a:schemeClr val="tx1"/>
          </a:fontRef>
        </p:style>
      </p:cxnSp>
      <p:sp>
        <p:nvSpPr>
          <p:cNvPr id="10" name="テキスト ボックス 9"/>
          <p:cNvSpPr txBox="1"/>
          <p:nvPr/>
        </p:nvSpPr>
        <p:spPr>
          <a:xfrm>
            <a:off x="7970948" y="5845175"/>
            <a:ext cx="829073" cy="261610"/>
          </a:xfrm>
          <a:prstGeom prst="rect">
            <a:avLst/>
          </a:prstGeom>
          <a:solidFill>
            <a:schemeClr val="bg1"/>
          </a:solidFill>
        </p:spPr>
        <p:txBody>
          <a:bodyPr wrap="none" rtlCol="0">
            <a:spAutoFit/>
          </a:bodyPr>
          <a:lstStyle/>
          <a:p>
            <a:pPr algn="l" defTabSz="457200" fontAlgn="auto">
              <a:spcBef>
                <a:spcPts val="0"/>
              </a:spcBef>
              <a:spcAft>
                <a:spcPts val="0"/>
              </a:spcAft>
              <a:buFontTx/>
              <a:buNone/>
            </a:pPr>
            <a:r>
              <a:rPr lang="en-US" altLang="ja-JP" sz="1100" dirty="0" smtClean="0">
                <a:solidFill>
                  <a:prstClr val="black"/>
                </a:solidFill>
              </a:rPr>
              <a:t>by Kasuga</a:t>
            </a:r>
          </a:p>
        </p:txBody>
      </p:sp>
      <p:sp>
        <p:nvSpPr>
          <p:cNvPr id="11" name="テキスト ボックス 10"/>
          <p:cNvSpPr txBox="1"/>
          <p:nvPr/>
        </p:nvSpPr>
        <p:spPr>
          <a:xfrm>
            <a:off x="3657600" y="4922510"/>
            <a:ext cx="4155305" cy="261610"/>
          </a:xfrm>
          <a:prstGeom prst="rect">
            <a:avLst/>
          </a:prstGeom>
          <a:solidFill>
            <a:schemeClr val="bg1"/>
          </a:solidFill>
        </p:spPr>
        <p:txBody>
          <a:bodyPr wrap="none" rtlCol="0">
            <a:spAutoFit/>
          </a:bodyPr>
          <a:lstStyle/>
          <a:p>
            <a:pPr algn="l" defTabSz="457200" fontAlgn="auto">
              <a:spcBef>
                <a:spcPts val="0"/>
              </a:spcBef>
              <a:spcAft>
                <a:spcPts val="0"/>
              </a:spcAft>
              <a:buFontTx/>
              <a:buNone/>
            </a:pPr>
            <a:r>
              <a:rPr lang="en-US" altLang="ja-JP" sz="1100" dirty="0" smtClean="0">
                <a:solidFill>
                  <a:prstClr val="black"/>
                </a:solidFill>
              </a:rPr>
              <a:t>Feedback to the piezo stage at the end mirror and laser source.</a:t>
            </a:r>
          </a:p>
        </p:txBody>
      </p:sp>
      <p:sp>
        <p:nvSpPr>
          <p:cNvPr id="12" name="Text Box 38"/>
          <p:cNvSpPr txBox="1">
            <a:spLocks noChangeArrowheads="1"/>
          </p:cNvSpPr>
          <p:nvPr/>
        </p:nvSpPr>
        <p:spPr bwMode="auto">
          <a:xfrm>
            <a:off x="5683490" y="1600200"/>
            <a:ext cx="1483548" cy="369332"/>
          </a:xfrm>
          <a:prstGeom prst="rect">
            <a:avLst/>
          </a:prstGeom>
          <a:solidFill>
            <a:schemeClr val="bg1"/>
          </a:solidFill>
          <a:ln w="9525">
            <a:solidFill>
              <a:srgbClr val="800000"/>
            </a:solidFill>
            <a:miter lim="800000"/>
            <a:headEnd/>
            <a:tailEnd/>
          </a:ln>
        </p:spPr>
        <p:txBody>
          <a:bodyPr wrap="none">
            <a:spAutoFit/>
          </a:bodyPr>
          <a:lstStyle/>
          <a:p>
            <a:pPr algn="l" fontAlgn="auto">
              <a:spcBef>
                <a:spcPts val="0"/>
              </a:spcBef>
              <a:spcAft>
                <a:spcPts val="0"/>
              </a:spcAft>
              <a:buFontTx/>
              <a:buNone/>
            </a:pPr>
            <a:r>
              <a:rPr lang="en-US" altLang="ja-JP" sz="1800" dirty="0" smtClean="0">
                <a:solidFill>
                  <a:srgbClr val="800000"/>
                </a:solidFill>
              </a:rPr>
              <a:t>Fibered EOM</a:t>
            </a:r>
            <a:endParaRPr lang="ja-JP" altLang="en-US" sz="1800" dirty="0">
              <a:solidFill>
                <a:srgbClr val="800000"/>
              </a:solidFill>
            </a:endParaRPr>
          </a:p>
        </p:txBody>
      </p:sp>
      <p:sp>
        <p:nvSpPr>
          <p:cNvPr id="13" name="Text Box 38"/>
          <p:cNvSpPr txBox="1">
            <a:spLocks noChangeArrowheads="1"/>
          </p:cNvSpPr>
          <p:nvPr/>
        </p:nvSpPr>
        <p:spPr bwMode="auto">
          <a:xfrm>
            <a:off x="147132" y="1415534"/>
            <a:ext cx="4271169" cy="369332"/>
          </a:xfrm>
          <a:prstGeom prst="rect">
            <a:avLst/>
          </a:prstGeom>
          <a:solidFill>
            <a:schemeClr val="bg1"/>
          </a:solidFill>
          <a:ln w="9525">
            <a:solidFill>
              <a:srgbClr val="660066"/>
            </a:solidFill>
            <a:miter lim="800000"/>
            <a:headEnd/>
            <a:tailEnd/>
          </a:ln>
        </p:spPr>
        <p:txBody>
          <a:bodyPr wrap="none">
            <a:spAutoFit/>
          </a:bodyPr>
          <a:lstStyle/>
          <a:p>
            <a:pPr algn="l" fontAlgn="auto">
              <a:spcBef>
                <a:spcPts val="0"/>
              </a:spcBef>
              <a:spcAft>
                <a:spcPts val="0"/>
              </a:spcAft>
              <a:buFontTx/>
              <a:buNone/>
            </a:pPr>
            <a:r>
              <a:rPr lang="en-US" altLang="ja-JP" sz="1800" dirty="0" smtClean="0">
                <a:solidFill>
                  <a:srgbClr val="660066"/>
                </a:solidFill>
              </a:rPr>
              <a:t>← 1030 nm laser source + fiber coupler</a:t>
            </a:r>
            <a:endParaRPr lang="ja-JP" altLang="en-US" sz="1800" dirty="0">
              <a:solidFill>
                <a:srgbClr val="660066"/>
              </a:solidFill>
            </a:endParaRPr>
          </a:p>
        </p:txBody>
      </p:sp>
      <p:sp>
        <p:nvSpPr>
          <p:cNvPr id="14" name="テキスト ボックス 13"/>
          <p:cNvSpPr txBox="1"/>
          <p:nvPr/>
        </p:nvSpPr>
        <p:spPr>
          <a:xfrm>
            <a:off x="3117607" y="5845175"/>
            <a:ext cx="2702856" cy="338554"/>
          </a:xfrm>
          <a:prstGeom prst="rect">
            <a:avLst/>
          </a:prstGeom>
          <a:noFill/>
        </p:spPr>
        <p:txBody>
          <a:bodyPr wrap="none" rtlCol="0">
            <a:spAutoFit/>
          </a:bodyPr>
          <a:lstStyle/>
          <a:p>
            <a:pPr algn="l" defTabSz="457200" fontAlgn="auto">
              <a:spcBef>
                <a:spcPts val="0"/>
              </a:spcBef>
              <a:spcAft>
                <a:spcPts val="0"/>
              </a:spcAft>
              <a:buFontTx/>
              <a:buNone/>
            </a:pPr>
            <a:r>
              <a:rPr lang="en-US" altLang="ja-JP" sz="1600" dirty="0" smtClean="0">
                <a:solidFill>
                  <a:prstClr val="black"/>
                </a:solidFill>
              </a:rPr>
              <a:t>The cavity can be operated.</a:t>
            </a:r>
            <a:endParaRPr lang="ja-JP" altLang="en-US" sz="1600" dirty="0" smtClean="0">
              <a:solidFill>
                <a:prstClr val="black"/>
              </a:solidFill>
            </a:endParaRPr>
          </a:p>
        </p:txBody>
      </p:sp>
      <p:sp>
        <p:nvSpPr>
          <p:cNvPr id="3" name="フッター プレースホルダー 2"/>
          <p:cNvSpPr>
            <a:spLocks noGrp="1"/>
          </p:cNvSpPr>
          <p:nvPr>
            <p:ph type="ftr" sz="quarter" idx="11"/>
          </p:nvPr>
        </p:nvSpPr>
        <p:spPr>
          <a:xfrm>
            <a:off x="3124200" y="6356350"/>
            <a:ext cx="3248000" cy="365125"/>
          </a:xfrm>
        </p:spPr>
        <p:txBody>
          <a:bodyPr/>
          <a:lstStyle/>
          <a:p>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15" name="テキスト ボックス 14"/>
          <p:cNvSpPr txBox="1"/>
          <p:nvPr/>
        </p:nvSpPr>
        <p:spPr>
          <a:xfrm>
            <a:off x="8028384" y="6413698"/>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2433882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dirty="0"/>
          </a:p>
        </p:txBody>
      </p:sp>
      <p:pic>
        <p:nvPicPr>
          <p:cNvPr id="5" name="図 4"/>
          <p:cNvPicPr>
            <a:picLocks noChangeAspect="1"/>
          </p:cNvPicPr>
          <p:nvPr/>
        </p:nvPicPr>
        <p:blipFill>
          <a:blip r:embed="rId2"/>
          <a:stretch>
            <a:fillRect/>
          </a:stretch>
        </p:blipFill>
        <p:spPr>
          <a:xfrm>
            <a:off x="2944931" y="0"/>
            <a:ext cx="6013450" cy="4810760"/>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0880"/>
            <a:ext cx="6228959" cy="4156103"/>
          </a:xfrm>
          <a:prstGeom prst="rect">
            <a:avLst/>
          </a:prstGeom>
        </p:spPr>
      </p:pic>
      <p:sp>
        <p:nvSpPr>
          <p:cNvPr id="3" name="フッター プレースホルダー 2"/>
          <p:cNvSpPr>
            <a:spLocks noGrp="1"/>
          </p:cNvSpPr>
          <p:nvPr>
            <p:ph type="ftr" sz="quarter" idx="11"/>
          </p:nvPr>
        </p:nvSpPr>
        <p:spPr>
          <a:xfrm>
            <a:off x="3124200" y="6356350"/>
            <a:ext cx="3392016" cy="365125"/>
          </a:xfrm>
        </p:spPr>
        <p:txBody>
          <a:bodyPr/>
          <a:lstStyle/>
          <a:p>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テキスト ボックス 5"/>
          <p:cNvSpPr txBox="1"/>
          <p:nvPr/>
        </p:nvSpPr>
        <p:spPr>
          <a:xfrm>
            <a:off x="8028384" y="6413698"/>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348589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Works in the next year</a:t>
            </a:r>
            <a:endParaRPr lang="ja-JP" altLang="en-US" dirty="0"/>
          </a:p>
        </p:txBody>
      </p:sp>
      <p:sp>
        <p:nvSpPr>
          <p:cNvPr id="3" name="コンテンツ プレースホルダ 2"/>
          <p:cNvSpPr>
            <a:spLocks noGrp="1"/>
          </p:cNvSpPr>
          <p:nvPr>
            <p:ph idx="1"/>
          </p:nvPr>
        </p:nvSpPr>
        <p:spPr/>
        <p:txBody>
          <a:bodyPr>
            <a:normAutofit lnSpcReduction="10000"/>
          </a:bodyPr>
          <a:lstStyle/>
          <a:p>
            <a:r>
              <a:rPr lang="en-US" altLang="ja-JP" dirty="0" smtClean="0"/>
              <a:t>Tests for vibration, impact, and thermal shock</a:t>
            </a:r>
          </a:p>
          <a:p>
            <a:r>
              <a:rPr lang="en-US" altLang="ja-JP" dirty="0" smtClean="0"/>
              <a:t>Validation of the new design of inner wall of a test-mass module (for the reduction of a force noise by the squeezed-film damping)</a:t>
            </a:r>
          </a:p>
          <a:p>
            <a:r>
              <a:rPr lang="en-US" altLang="ja-JP" dirty="0" smtClean="0"/>
              <a:t>Validation of the Interferometer module</a:t>
            </a:r>
          </a:p>
          <a:p>
            <a:r>
              <a:rPr lang="en-US" altLang="ja-JP" dirty="0" smtClean="0"/>
              <a:t>Noise reduction</a:t>
            </a:r>
          </a:p>
          <a:p>
            <a:pPr>
              <a:buNone/>
            </a:pPr>
            <a:r>
              <a:rPr lang="en-US" altLang="ja-JP" dirty="0" smtClean="0"/>
              <a:t> </a:t>
            </a:r>
            <a:endParaRPr lang="ja-JP" altLang="en-US" dirty="0"/>
          </a:p>
        </p:txBody>
      </p:sp>
      <p:sp>
        <p:nvSpPr>
          <p:cNvPr id="4" name="フッター プレースホルダー 3"/>
          <p:cNvSpPr>
            <a:spLocks noGrp="1"/>
          </p:cNvSpPr>
          <p:nvPr>
            <p:ph type="ftr" sz="quarter" idx="11"/>
          </p:nvPr>
        </p:nvSpPr>
        <p:spPr>
          <a:xfrm>
            <a:off x="3124200" y="6356350"/>
            <a:ext cx="3175992" cy="365125"/>
          </a:xfrm>
        </p:spPr>
        <p:txBody>
          <a:bodyPr/>
          <a:lstStyle/>
          <a:p>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5" name="テキスト ボックス 4"/>
          <p:cNvSpPr txBox="1"/>
          <p:nvPr/>
        </p:nvSpPr>
        <p:spPr>
          <a:xfrm>
            <a:off x="8028384" y="6413698"/>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62970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bwMode="auto">
          <a:xfrm>
            <a:off x="467544" y="1412776"/>
            <a:ext cx="8151440" cy="5018553"/>
          </a:xfrm>
          <a:prstGeom prst="roundRect">
            <a:avLst>
              <a:gd name="adj" fmla="val 2745"/>
            </a:avLst>
          </a:prstGeom>
          <a:solidFill>
            <a:srgbClr val="000000">
              <a:alpha val="2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a typeface="HGP創英角ｺﾞｼｯｸUB"/>
            </a:endParaRPr>
          </a:p>
        </p:txBody>
      </p:sp>
      <p:sp>
        <p:nvSpPr>
          <p:cNvPr id="31" name="角丸四角形 30"/>
          <p:cNvSpPr/>
          <p:nvPr/>
        </p:nvSpPr>
        <p:spPr bwMode="auto">
          <a:xfrm>
            <a:off x="5480945" y="920614"/>
            <a:ext cx="2619447" cy="366251"/>
          </a:xfrm>
          <a:prstGeom prst="roundRect">
            <a:avLst>
              <a:gd name="adj" fmla="val 16917"/>
            </a:avLst>
          </a:prstGeom>
          <a:solidFill>
            <a:srgbClr val="99CCFF">
              <a:alpha val="2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a typeface="HGP創英角ｺﾞｼｯｸUB"/>
            </a:endParaRPr>
          </a:p>
        </p:txBody>
      </p:sp>
      <p:sp>
        <p:nvSpPr>
          <p:cNvPr id="3" name="タイトル 2"/>
          <p:cNvSpPr>
            <a:spLocks noGrp="1"/>
          </p:cNvSpPr>
          <p:nvPr>
            <p:ph type="title"/>
          </p:nvPr>
        </p:nvSpPr>
        <p:spPr/>
        <p:txBody>
          <a:bodyPr/>
          <a:lstStyle/>
          <a:p>
            <a:r>
              <a:rPr lang="en-US" altLang="ja-JP" dirty="0" smtClean="0">
                <a:solidFill>
                  <a:srgbClr val="FFFFFF"/>
                </a:solidFill>
              </a:rPr>
              <a:t>Members</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4" name="Rectangle 32"/>
          <p:cNvSpPr>
            <a:spLocks noChangeArrowheads="1"/>
          </p:cNvSpPr>
          <p:nvPr/>
        </p:nvSpPr>
        <p:spPr bwMode="auto">
          <a:xfrm>
            <a:off x="539552" y="1463815"/>
            <a:ext cx="4320480" cy="4967514"/>
          </a:xfrm>
          <a:prstGeom prst="rect">
            <a:avLst/>
          </a:prstGeom>
          <a:noFill/>
          <a:ln w="15875">
            <a:noFill/>
            <a:miter lim="800000"/>
            <a:headEnd/>
            <a:tailEnd/>
          </a:ln>
          <a:effectLst/>
        </p:spPr>
        <p:txBody>
          <a:bodyPr wrap="square">
            <a:spAutoFit/>
          </a:bodyPr>
          <a:lstStyle/>
          <a:p>
            <a:pPr algn="l" eaLnBrk="0" hangingPunct="0">
              <a:lnSpc>
                <a:spcPct val="110000"/>
              </a:lnSpc>
              <a:buFontTx/>
              <a:buNone/>
            </a:pPr>
            <a:r>
              <a:rPr lang="ja-JP" altLang="en-US" sz="1800" dirty="0" smtClean="0">
                <a:solidFill>
                  <a:srgbClr val="99CCFF"/>
                </a:solidFill>
                <a:effectLst>
                  <a:outerShdw blurRad="38100" dist="38100" dir="2700000" algn="tl">
                    <a:srgbClr val="000000">
                      <a:alpha val="43137"/>
                    </a:srgbClr>
                  </a:outerShdw>
                </a:effectLst>
                <a:ea typeface="HGP創英角ｺﾞｼｯｸUB"/>
              </a:rPr>
              <a:t>・</a:t>
            </a:r>
            <a:r>
              <a:rPr lang="en-US" altLang="ja-JP" sz="1800" dirty="0" smtClean="0">
                <a:solidFill>
                  <a:srgbClr val="99CCFF"/>
                </a:solidFill>
                <a:effectLst>
                  <a:outerShdw blurRad="38100" dist="38100" dir="2700000" algn="tl">
                    <a:srgbClr val="000000">
                      <a:alpha val="43137"/>
                    </a:srgbClr>
                  </a:outerShdw>
                </a:effectLst>
                <a:ea typeface="HGP創英角ｺﾞｼｯｸUB"/>
              </a:rPr>
              <a:t>Research Staff</a:t>
            </a:r>
            <a:r>
              <a:rPr lang="ja-JP" altLang="en-US" sz="1800" dirty="0" smtClean="0">
                <a:solidFill>
                  <a:srgbClr val="99CCFF"/>
                </a:solidFill>
                <a:effectLst>
                  <a:outerShdw blurRad="38100" dist="38100" dir="2700000" algn="tl">
                    <a:srgbClr val="000000">
                      <a:alpha val="43137"/>
                    </a:srgbClr>
                  </a:outerShdw>
                </a:effectLst>
                <a:ea typeface="HGP創英角ｺﾞｼｯｸUB"/>
              </a:rPr>
              <a:t> </a:t>
            </a:r>
            <a:endParaRPr lang="ja-JP" altLang="en-US" sz="1800" dirty="0">
              <a:solidFill>
                <a:srgbClr val="99CC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en-US" altLang="ja-JP" sz="1800" dirty="0" smtClean="0">
                <a:solidFill>
                  <a:srgbClr val="FFFFFF"/>
                </a:solidFill>
                <a:effectLst>
                  <a:outerShdw blurRad="38100" dist="38100" dir="2700000" algn="tl">
                    <a:srgbClr val="000000">
                      <a:alpha val="43137"/>
                    </a:srgbClr>
                  </a:outerShdw>
                </a:effectLst>
                <a:ea typeface="HGP創英角ｺﾞｼｯｸUB"/>
              </a:rPr>
              <a:t>   Professor</a:t>
            </a: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endParaRPr lang="en-US" altLang="ja-JP" sz="1800" dirty="0" smtClean="0">
              <a:solidFill>
                <a:srgbClr val="FFFF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66"/>
                </a:solidFill>
                <a:effectLst>
                  <a:outerShdw blurRad="38100" dist="38100" dir="2700000" algn="tl">
                    <a:srgbClr val="000000">
                      <a:alpha val="43137"/>
                    </a:srgbClr>
                  </a:outerShdw>
                </a:effectLst>
                <a:ea typeface="HGP創英角ｺﾞｼｯｸUB"/>
              </a:rPr>
              <a:t>Raffaele Flaminio</a:t>
            </a:r>
          </a:p>
          <a:p>
            <a:pPr algn="l" eaLnBrk="0" hangingPunct="0">
              <a:lnSpc>
                <a:spcPct val="110000"/>
              </a:lnSpc>
              <a:buFontTx/>
              <a:buNone/>
            </a:pP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Associate Prof. </a:t>
            </a: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endParaRPr lang="en-US" altLang="ja-JP" sz="1800" dirty="0" smtClean="0">
              <a:solidFill>
                <a:srgbClr val="FFFF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en-US" altLang="ja-JP" sz="1800" dirty="0" smtClean="0">
                <a:solidFill>
                  <a:srgbClr val="FFFFFF"/>
                </a:solidFill>
                <a:effectLst>
                  <a:outerShdw blurRad="38100" dist="38100" dir="2700000" algn="tl">
                    <a:srgbClr val="000000">
                      <a:alpha val="43137"/>
                    </a:srgbClr>
                  </a:outerShdw>
                </a:effectLst>
                <a:ea typeface="HGP創英角ｺﾞｼｯｸUB"/>
              </a:rPr>
              <a:t>      Masaki Ando    (U. Tokyo)</a:t>
            </a:r>
            <a:endParaRPr lang="ja-JP" altLang="en-US" sz="1800" dirty="0">
              <a:solidFill>
                <a:srgbClr val="FFFF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en-US" altLang="ja-JP"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66"/>
                </a:solidFill>
                <a:effectLst>
                  <a:outerShdw blurRad="38100" dist="38100" dir="2700000" algn="tl">
                    <a:srgbClr val="000000">
                      <a:alpha val="43137"/>
                    </a:srgbClr>
                  </a:outerShdw>
                </a:effectLst>
                <a:ea typeface="HGP創英角ｺﾞｼｯｸUB"/>
              </a:rPr>
              <a:t>Yoichi Aso from April 2014</a:t>
            </a:r>
            <a:r>
              <a:rPr lang="en-US" altLang="ja-JP" sz="1800" dirty="0" smtClean="0">
                <a:solidFill>
                  <a:srgbClr val="FFFFFF"/>
                </a:solidFill>
                <a:effectLst>
                  <a:outerShdw blurRad="38100" dist="38100" dir="2700000" algn="tl">
                    <a:srgbClr val="000000">
                      <a:alpha val="43137"/>
                    </a:srgbClr>
                  </a:outerShdw>
                </a:effectLst>
                <a:ea typeface="HGP創英角ｺﾞｼｯｸUB"/>
              </a:rPr>
              <a:t>)</a:t>
            </a:r>
          </a:p>
          <a:p>
            <a:pPr algn="l" eaLnBrk="0" hangingPunct="0">
              <a:lnSpc>
                <a:spcPct val="110000"/>
              </a:lnSpc>
              <a:buFontTx/>
              <a:buNone/>
            </a:pP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Research Associate </a:t>
            </a:r>
          </a:p>
          <a:p>
            <a:pPr algn="l" eaLnBrk="0" hangingPunct="0">
              <a:lnSpc>
                <a:spcPct val="110000"/>
              </a:lnSpc>
              <a:buFontTx/>
              <a:buNone/>
            </a:pPr>
            <a:r>
              <a:rPr lang="en-US" altLang="ja-JP" sz="1800" dirty="0" smtClean="0">
                <a:solidFill>
                  <a:srgbClr val="FFFFFF"/>
                </a:solidFill>
                <a:effectLst>
                  <a:outerShdw blurRad="38100" dist="38100" dir="2700000" algn="tl">
                    <a:srgbClr val="000000">
                      <a:alpha val="43137"/>
                    </a:srgbClr>
                  </a:outerShdw>
                </a:effectLst>
                <a:ea typeface="HGP創英角ｺﾞｼｯｸUB"/>
              </a:rPr>
              <a:t>      Ryutaro Takahashi (ICRR)</a:t>
            </a:r>
          </a:p>
          <a:p>
            <a:pPr algn="l" eaLnBrk="0" hangingPunct="0">
              <a:lnSpc>
                <a:spcPct val="110000"/>
              </a:lnSpc>
              <a:buFontTx/>
              <a:buNone/>
            </a:pPr>
            <a:r>
              <a:rPr lang="en-US" altLang="ja-JP" sz="1800" dirty="0" smtClean="0">
                <a:solidFill>
                  <a:srgbClr val="FFFFFF"/>
                </a:solidFill>
                <a:effectLst>
                  <a:outerShdw blurRad="38100" dist="38100" dir="2700000" algn="tl">
                    <a:srgbClr val="000000">
                      <a:alpha val="43137"/>
                    </a:srgbClr>
                  </a:outerShdw>
                </a:effectLst>
                <a:ea typeface="HGP創英角ｺﾞｼｯｸUB"/>
              </a:rPr>
              <a:t>      Daisuke Tatsumi</a:t>
            </a:r>
            <a:endParaRPr lang="ja-JP" altLang="en-US" sz="1800" dirty="0">
              <a:solidFill>
                <a:srgbClr val="FFFF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en-US" altLang="ja-JP" sz="1800" dirty="0" smtClean="0">
                <a:solidFill>
                  <a:srgbClr val="FFFFFF"/>
                </a:solidFill>
                <a:effectLst>
                  <a:outerShdw blurRad="38100" dist="38100" dir="2700000" algn="tl">
                    <a:srgbClr val="000000">
                      <a:alpha val="43137"/>
                    </a:srgbClr>
                  </a:outerShdw>
                </a:effectLst>
                <a:ea typeface="HGP創英角ｺﾞｼｯｸUB"/>
              </a:rPr>
              <a:t>      Akitoshi Ueda</a:t>
            </a: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(50%)</a:t>
            </a:r>
            <a:endParaRPr lang="ja-JP" altLang="en-US" sz="1800" dirty="0">
              <a:solidFill>
                <a:srgbClr val="FFFF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en-US" altLang="ja-JP" sz="1800" dirty="0" smtClean="0">
                <a:solidFill>
                  <a:srgbClr val="FFFFFF"/>
                </a:solidFill>
                <a:effectLst>
                  <a:outerShdw blurRad="38100" dist="38100" dir="2700000" algn="tl">
                    <a:srgbClr val="000000">
                      <a:alpha val="43137"/>
                    </a:srgbClr>
                  </a:outerShdw>
                </a:effectLst>
                <a:ea typeface="HGP創英角ｺﾞｼｯｸUB"/>
              </a:rPr>
              <a:t>      Naoko Ohishi        (ICRR)</a:t>
            </a:r>
            <a:endParaRPr lang="ja-JP" altLang="en-US" sz="1800" dirty="0" smtClean="0">
              <a:solidFill>
                <a:srgbClr val="FFFF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en-US" altLang="ja-JP" sz="1800" dirty="0" smtClean="0">
                <a:solidFill>
                  <a:srgbClr val="FFFFFF"/>
                </a:solidFill>
                <a:effectLst>
                  <a:outerShdw blurRad="38100" dist="38100" dir="2700000" algn="tl">
                    <a:srgbClr val="000000">
                      <a:alpha val="43137"/>
                    </a:srgbClr>
                  </a:outerShdw>
                </a:effectLst>
                <a:ea typeface="HGP創英角ｺﾞｼｯｸUB"/>
              </a:rPr>
              <a:t>      Tomotada Akutsu</a:t>
            </a:r>
          </a:p>
          <a:p>
            <a:pPr algn="l" eaLnBrk="0" hangingPunct="0">
              <a:lnSpc>
                <a:spcPct val="110000"/>
              </a:lnSpc>
              <a:buFontTx/>
              <a:buNone/>
            </a:pPr>
            <a:r>
              <a:rPr lang="ja-JP" altLang="en-US" sz="1800" dirty="0" smtClean="0">
                <a:solidFill>
                  <a:srgbClr val="99CCFF"/>
                </a:solidFill>
                <a:effectLst>
                  <a:outerShdw blurRad="38100" dist="38100" dir="2700000" algn="tl">
                    <a:srgbClr val="000000">
                      <a:alpha val="43137"/>
                    </a:srgbClr>
                  </a:outerShdw>
                </a:effectLst>
                <a:ea typeface="HGP創英角ｺﾞｼｯｸUB"/>
              </a:rPr>
              <a:t>・</a:t>
            </a:r>
            <a:r>
              <a:rPr lang="en-US" altLang="ja-JP" sz="1800" dirty="0" smtClean="0">
                <a:solidFill>
                  <a:srgbClr val="99CCFF"/>
                </a:solidFill>
                <a:effectLst>
                  <a:outerShdw blurRad="38100" dist="38100" dir="2700000" algn="tl">
                    <a:srgbClr val="000000">
                      <a:alpha val="43137"/>
                    </a:srgbClr>
                  </a:outerShdw>
                </a:effectLst>
                <a:ea typeface="HGP創英角ｺﾞｼｯｸUB"/>
              </a:rPr>
              <a:t>Engineer Staff</a:t>
            </a:r>
          </a:p>
          <a:p>
            <a:pPr algn="l" eaLnBrk="0" hangingPunct="0">
              <a:lnSpc>
                <a:spcPct val="110000"/>
              </a:lnSpc>
              <a:buFontTx/>
              <a:buNone/>
            </a:pPr>
            <a:r>
              <a:rPr lang="en-US" altLang="ja-JP" sz="1800" dirty="0" smtClean="0">
                <a:solidFill>
                  <a:srgbClr val="FFFFFF"/>
                </a:solidFill>
                <a:effectLst>
                  <a:outerShdw blurRad="38100" dist="38100" dir="2700000" algn="tl">
                    <a:srgbClr val="000000">
                      <a:alpha val="43137"/>
                    </a:srgbClr>
                  </a:outerShdw>
                </a:effectLst>
                <a:ea typeface="HGP創英角ｺﾞｼｯｸUB"/>
              </a:rPr>
              <a:t>      Hideharu Ishizaki</a:t>
            </a:r>
            <a:endParaRPr lang="ja-JP" altLang="en-US" sz="1800" dirty="0">
              <a:solidFill>
                <a:srgbClr val="FFFF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Yasuo Torii</a:t>
            </a:r>
            <a:endParaRPr lang="ja-JP" altLang="en-US" sz="1800" dirty="0">
              <a:solidFill>
                <a:srgbClr val="FFFF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ja-JP" altLang="en-US" sz="1800" dirty="0">
                <a:solidFill>
                  <a:srgbClr val="FFFFFF"/>
                </a:solidFill>
                <a:effectLst>
                  <a:outerShdw blurRad="38100" dist="38100" dir="2700000" algn="tl">
                    <a:srgbClr val="000000">
                      <a:alpha val="43137"/>
                    </a:srgbClr>
                  </a:outerShdw>
                </a:effectLst>
                <a:ea typeface="HGP創英角ｺﾞｼｯｸUB"/>
              </a:rPr>
              <a:t> </a:t>
            </a: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Nobuyuki Tanaka</a:t>
            </a:r>
            <a:endParaRPr lang="ja-JP" altLang="en-US" sz="1800" dirty="0">
              <a:solidFill>
                <a:srgbClr val="FFFFFF"/>
              </a:solidFill>
              <a:effectLst>
                <a:outerShdw blurRad="38100" dist="38100" dir="2700000" algn="tl">
                  <a:srgbClr val="000000">
                    <a:alpha val="43137"/>
                  </a:srgbClr>
                </a:outerShdw>
              </a:effectLst>
              <a:ea typeface="HGP創英角ｺﾞｼｯｸUB"/>
            </a:endParaRPr>
          </a:p>
        </p:txBody>
      </p:sp>
      <p:sp>
        <p:nvSpPr>
          <p:cNvPr id="9" name="Rectangle 32"/>
          <p:cNvSpPr>
            <a:spLocks noChangeArrowheads="1"/>
          </p:cNvSpPr>
          <p:nvPr/>
        </p:nvSpPr>
        <p:spPr bwMode="auto">
          <a:xfrm>
            <a:off x="4355976" y="1413814"/>
            <a:ext cx="4464496" cy="4967514"/>
          </a:xfrm>
          <a:prstGeom prst="rect">
            <a:avLst/>
          </a:prstGeom>
          <a:noFill/>
          <a:ln w="15875">
            <a:noFill/>
            <a:miter lim="800000"/>
            <a:headEnd/>
            <a:tailEnd/>
          </a:ln>
          <a:effectLst/>
        </p:spPr>
        <p:txBody>
          <a:bodyPr wrap="square">
            <a:spAutoFit/>
          </a:bodyPr>
          <a:lstStyle/>
          <a:p>
            <a:pPr algn="l" eaLnBrk="0" hangingPunct="0">
              <a:lnSpc>
                <a:spcPct val="110000"/>
              </a:lnSpc>
              <a:buFontTx/>
              <a:buNone/>
            </a:pPr>
            <a:r>
              <a:rPr lang="ja-JP" altLang="en-US" sz="1800" dirty="0" smtClean="0">
                <a:solidFill>
                  <a:srgbClr val="99CCFF"/>
                </a:solidFill>
                <a:effectLst>
                  <a:outerShdw blurRad="38100" dist="38100" dir="2700000" algn="tl">
                    <a:srgbClr val="000000">
                      <a:alpha val="43137"/>
                    </a:srgbClr>
                  </a:outerShdw>
                </a:effectLst>
                <a:ea typeface="HGP創英角ｺﾞｼｯｸUB"/>
              </a:rPr>
              <a:t>・</a:t>
            </a:r>
            <a:r>
              <a:rPr lang="en-US" altLang="ja-JP" sz="1800" dirty="0" smtClean="0">
                <a:solidFill>
                  <a:srgbClr val="99CCFF"/>
                </a:solidFill>
                <a:effectLst>
                  <a:outerShdw blurRad="38100" dist="38100" dir="2700000" algn="tl">
                    <a:srgbClr val="000000">
                      <a:alpha val="43137"/>
                    </a:srgbClr>
                  </a:outerShdw>
                </a:effectLst>
                <a:ea typeface="HGP創英角ｺﾞｼｯｸUB"/>
              </a:rPr>
              <a:t>Postdoctoral Fellow</a:t>
            </a:r>
          </a:p>
          <a:p>
            <a:pPr algn="l" eaLnBrk="0" hangingPunct="0">
              <a:lnSpc>
                <a:spcPct val="110000"/>
              </a:lnSpc>
              <a:buFontTx/>
              <a:buNone/>
            </a:pP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Kouji Nakamura</a:t>
            </a:r>
            <a:endParaRPr lang="ja-JP" altLang="en-US" sz="1800" dirty="0">
              <a:solidFill>
                <a:srgbClr val="FFFF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66"/>
                </a:solidFill>
                <a:effectLst>
                  <a:outerShdw blurRad="38100" dist="38100" dir="2700000" algn="tl">
                    <a:srgbClr val="000000">
                      <a:alpha val="43137"/>
                    </a:srgbClr>
                  </a:outerShdw>
                </a:effectLst>
                <a:ea typeface="HGP創英角ｺﾞｼｯｸUB"/>
              </a:rPr>
              <a:t>Fabian Peña Arellano</a:t>
            </a:r>
            <a:endParaRPr lang="ja-JP" altLang="en-US" sz="1800" dirty="0">
              <a:solidFill>
                <a:srgbClr val="FFFF66"/>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66"/>
                </a:solidFill>
                <a:effectLst>
                  <a:outerShdw blurRad="38100" dist="38100" dir="2700000" algn="tl">
                    <a:srgbClr val="000000">
                      <a:alpha val="43137"/>
                    </a:srgbClr>
                  </a:outerShdw>
                </a:effectLst>
                <a:ea typeface="HGP創英角ｺﾞｼｯｸUB"/>
              </a:rPr>
              <a:t>Daniel Friedrich </a:t>
            </a:r>
            <a:r>
              <a:rPr lang="en-US" altLang="ja-JP" sz="1800" dirty="0" smtClean="0">
                <a:solidFill>
                  <a:srgbClr val="FFFFFF"/>
                </a:solidFill>
                <a:effectLst>
                  <a:outerShdw blurRad="38100" dist="38100" dir="2700000" algn="tl">
                    <a:srgbClr val="000000">
                      <a:alpha val="43137"/>
                    </a:srgbClr>
                  </a:outerShdw>
                </a:effectLst>
                <a:ea typeface="HGP創英角ｺﾞｼｯｸUB"/>
              </a:rPr>
              <a:t>(from Sept.30)</a:t>
            </a:r>
          </a:p>
          <a:p>
            <a:pPr algn="l" eaLnBrk="0" hangingPunct="0">
              <a:lnSpc>
                <a:spcPct val="110000"/>
              </a:lnSpc>
              <a:buFontTx/>
              <a:buNone/>
            </a:pPr>
            <a:r>
              <a:rPr lang="ja-JP" altLang="en-US" sz="1800" dirty="0" smtClean="0">
                <a:solidFill>
                  <a:srgbClr val="99CCFF"/>
                </a:solidFill>
                <a:effectLst>
                  <a:outerShdw blurRad="38100" dist="38100" dir="2700000" algn="tl">
                    <a:srgbClr val="000000">
                      <a:alpha val="43137"/>
                    </a:srgbClr>
                  </a:outerShdw>
                </a:effectLst>
                <a:ea typeface="HGP創英角ｺﾞｼｯｸUB"/>
              </a:rPr>
              <a:t>・</a:t>
            </a:r>
            <a:r>
              <a:rPr lang="en-US" altLang="ja-JP" sz="1800" dirty="0" smtClean="0">
                <a:solidFill>
                  <a:srgbClr val="99CCFF"/>
                </a:solidFill>
                <a:effectLst>
                  <a:outerShdw blurRad="38100" dist="38100" dir="2700000" algn="tl">
                    <a:srgbClr val="000000">
                      <a:alpha val="43137"/>
                    </a:srgbClr>
                  </a:outerShdw>
                </a:effectLst>
                <a:ea typeface="HGP創英角ｺﾞｼｯｸUB"/>
              </a:rPr>
              <a:t>Support Staff</a:t>
            </a:r>
            <a:r>
              <a:rPr lang="ja-JP" altLang="en-US" sz="1800" dirty="0" smtClean="0">
                <a:solidFill>
                  <a:srgbClr val="99CCFF"/>
                </a:solidFill>
                <a:effectLst>
                  <a:outerShdw blurRad="38100" dist="38100" dir="2700000" algn="tl">
                    <a:srgbClr val="000000">
                      <a:alpha val="43137"/>
                    </a:srgbClr>
                  </a:outerShdw>
                </a:effectLst>
                <a:ea typeface="HGP創英角ｺﾞｼｯｸUB"/>
              </a:rPr>
              <a:t> </a:t>
            </a:r>
            <a:endParaRPr lang="en-US" altLang="ja-JP" sz="1800" dirty="0" smtClean="0">
              <a:solidFill>
                <a:srgbClr val="FFFF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Mihoko Kondo</a:t>
            </a:r>
            <a:endParaRPr lang="ja-JP" altLang="en-US" sz="1800" dirty="0">
              <a:solidFill>
                <a:srgbClr val="FFFF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Mizuho Yoshizumi</a:t>
            </a:r>
          </a:p>
          <a:p>
            <a:pPr algn="l" eaLnBrk="0" hangingPunct="0">
              <a:lnSpc>
                <a:spcPct val="110000"/>
              </a:lnSpc>
              <a:buFontTx/>
              <a:buNone/>
            </a:pPr>
            <a:r>
              <a:rPr lang="en-US" altLang="ja-JP" sz="1800" dirty="0">
                <a:solidFill>
                  <a:srgbClr val="FFFFFF"/>
                </a:solidFill>
                <a:effectLst>
                  <a:outerShdw blurRad="38100" dist="38100" dir="2700000" algn="tl">
                    <a:srgbClr val="000000">
                      <a:alpha val="43137"/>
                    </a:srgbClr>
                  </a:outerShdw>
                </a:effectLst>
                <a:ea typeface="HGP創英角ｺﾞｼｯｸUB"/>
              </a:rPr>
              <a:t>     </a:t>
            </a:r>
            <a:r>
              <a:rPr lang="en-US" altLang="ja-JP" sz="1800" dirty="0">
                <a:solidFill>
                  <a:srgbClr val="FFFF66"/>
                </a:solidFill>
                <a:effectLst>
                  <a:outerShdw blurRad="38100" dist="38100" dir="2700000" algn="tl">
                    <a:srgbClr val="000000">
                      <a:alpha val="43137"/>
                    </a:srgbClr>
                  </a:outerShdw>
                </a:effectLst>
                <a:ea typeface="HGP創英角ｺﾞｼｯｸUB"/>
              </a:rPr>
              <a:t>Ramsey Lundock</a:t>
            </a:r>
            <a:endParaRPr lang="en-US" altLang="ja-JP" sz="1800" dirty="0" smtClean="0">
              <a:solidFill>
                <a:srgbClr val="FFFF66"/>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ja-JP" altLang="en-US" sz="1800" dirty="0" smtClean="0">
                <a:solidFill>
                  <a:srgbClr val="99CCFF"/>
                </a:solidFill>
                <a:effectLst>
                  <a:outerShdw blurRad="38100" dist="38100" dir="2700000" algn="tl">
                    <a:srgbClr val="000000">
                      <a:alpha val="43137"/>
                    </a:srgbClr>
                  </a:outerShdw>
                </a:effectLst>
                <a:ea typeface="HGP創英角ｺﾞｼｯｸUB"/>
              </a:rPr>
              <a:t>・</a:t>
            </a:r>
            <a:r>
              <a:rPr lang="en-US" altLang="ja-JP" sz="1800" dirty="0" smtClean="0">
                <a:solidFill>
                  <a:srgbClr val="99CCFF"/>
                </a:solidFill>
                <a:effectLst>
                  <a:outerShdw blurRad="38100" dist="38100" dir="2700000" algn="tl">
                    <a:srgbClr val="000000">
                      <a:alpha val="43137"/>
                    </a:srgbClr>
                  </a:outerShdw>
                </a:effectLst>
                <a:ea typeface="HGP創英角ｺﾞｼｯｸUB"/>
              </a:rPr>
              <a:t>Professor Emeritus</a:t>
            </a:r>
            <a:endParaRPr lang="ja-JP" altLang="en-US" sz="1800" dirty="0">
              <a:solidFill>
                <a:srgbClr val="99CC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ja-JP" altLang="en-US" sz="1800" dirty="0">
                <a:solidFill>
                  <a:srgbClr val="FFFFFF"/>
                </a:solidFill>
                <a:effectLst>
                  <a:outerShdw blurRad="38100" dist="38100" dir="2700000" algn="tl">
                    <a:srgbClr val="000000">
                      <a:alpha val="43137"/>
                    </a:srgbClr>
                  </a:outerShdw>
                </a:effectLst>
                <a:ea typeface="HGP創英角ｺﾞｼｯｸUB"/>
              </a:rPr>
              <a:t> </a:t>
            </a: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Masa-Katsu Fujimoto</a:t>
            </a:r>
          </a:p>
          <a:p>
            <a:pPr algn="l" eaLnBrk="0" hangingPunct="0">
              <a:lnSpc>
                <a:spcPct val="110000"/>
              </a:lnSpc>
              <a:buFontTx/>
              <a:buNone/>
            </a:pPr>
            <a:r>
              <a:rPr lang="ja-JP" altLang="en-US" sz="1800" dirty="0" smtClean="0">
                <a:solidFill>
                  <a:srgbClr val="FFFFFF"/>
                </a:solidFill>
                <a:effectLst>
                  <a:outerShdw blurRad="38100" dist="38100" dir="2700000" algn="tl">
                    <a:srgbClr val="000000">
                      <a:alpha val="43137"/>
                    </a:srgbClr>
                  </a:outerShdw>
                </a:effectLst>
                <a:ea typeface="HGP創英角ｺﾞｼｯｸUB"/>
              </a:rPr>
              <a:t>・</a:t>
            </a:r>
            <a:r>
              <a:rPr lang="en-US" altLang="ja-JP" sz="1800" dirty="0" smtClean="0">
                <a:solidFill>
                  <a:srgbClr val="FFFFFF"/>
                </a:solidFill>
                <a:effectLst>
                  <a:outerShdw blurRad="38100" dist="38100" dir="2700000" algn="tl">
                    <a:srgbClr val="000000">
                      <a:alpha val="43137"/>
                    </a:srgbClr>
                  </a:outerShdw>
                </a:effectLst>
                <a:ea typeface="HGP創英角ｺﾞｼｯｸUB"/>
              </a:rPr>
              <a:t>Special Guest Researcher</a:t>
            </a:r>
          </a:p>
          <a:p>
            <a:pPr algn="l" eaLnBrk="0" hangingPunct="0">
              <a:lnSpc>
                <a:spcPct val="110000"/>
              </a:lnSpc>
              <a:buFontTx/>
              <a:buNone/>
            </a:pPr>
            <a:r>
              <a:rPr lang="en-US" altLang="ja-JP" sz="1800" dirty="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    Kazuhiro Hayama</a:t>
            </a:r>
          </a:p>
          <a:p>
            <a:pPr algn="l" eaLnBrk="0" hangingPunct="0">
              <a:lnSpc>
                <a:spcPct val="110000"/>
              </a:lnSpc>
              <a:buFontTx/>
              <a:buNone/>
            </a:pPr>
            <a:r>
              <a:rPr lang="ja-JP" altLang="en-US" sz="1800" dirty="0" smtClean="0">
                <a:solidFill>
                  <a:srgbClr val="99CCFF"/>
                </a:solidFill>
                <a:effectLst>
                  <a:outerShdw blurRad="38100" dist="38100" dir="2700000" algn="tl">
                    <a:srgbClr val="000000">
                      <a:alpha val="43137"/>
                    </a:srgbClr>
                  </a:outerShdw>
                </a:effectLst>
                <a:ea typeface="HGP創英角ｺﾞｼｯｸUB"/>
              </a:rPr>
              <a:t>・</a:t>
            </a:r>
            <a:r>
              <a:rPr lang="en-US" altLang="ja-JP" sz="1800" dirty="0" smtClean="0">
                <a:solidFill>
                  <a:srgbClr val="99CCFF"/>
                </a:solidFill>
                <a:effectLst>
                  <a:outerShdw blurRad="38100" dist="38100" dir="2700000" algn="tl">
                    <a:srgbClr val="000000">
                      <a:alpha val="43137"/>
                    </a:srgbClr>
                  </a:outerShdw>
                </a:effectLst>
                <a:ea typeface="HGP創英角ｺﾞｼｯｸUB"/>
              </a:rPr>
              <a:t>Students</a:t>
            </a:r>
            <a:r>
              <a:rPr lang="ja-JP" altLang="en-US" sz="1800" dirty="0" smtClean="0">
                <a:solidFill>
                  <a:srgbClr val="99CCFF"/>
                </a:solidFill>
                <a:effectLst>
                  <a:outerShdw blurRad="38100" dist="38100" dir="2700000" algn="tl">
                    <a:srgbClr val="000000">
                      <a:alpha val="43137"/>
                    </a:srgbClr>
                  </a:outerShdw>
                </a:effectLst>
                <a:ea typeface="HGP創英角ｺﾞｼｯｸUB"/>
              </a:rPr>
              <a:t> </a:t>
            </a:r>
            <a:endParaRPr lang="ja-JP" altLang="en-US" sz="1800" dirty="0">
              <a:solidFill>
                <a:srgbClr val="99CCFF"/>
              </a:solidFill>
              <a:effectLst>
                <a:outerShdw blurRad="38100" dist="38100" dir="2700000" algn="tl">
                  <a:srgbClr val="000000">
                    <a:alpha val="43137"/>
                  </a:srgbClr>
                </a:outerShdw>
              </a:effectLst>
              <a:ea typeface="HGP創英角ｺﾞｼｯｸUB"/>
            </a:endParaRPr>
          </a:p>
          <a:p>
            <a:pPr algn="l" eaLnBrk="0" hangingPunct="0">
              <a:lnSpc>
                <a:spcPct val="110000"/>
              </a:lnSpc>
              <a:buFontTx/>
              <a:buNone/>
            </a:pPr>
            <a:r>
              <a:rPr lang="ja-JP" altLang="en-US"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Ayaka Shoda  (D2, U. Tokyo)</a:t>
            </a:r>
          </a:p>
          <a:p>
            <a:pPr algn="l" eaLnBrk="0" hangingPunct="0">
              <a:lnSpc>
                <a:spcPct val="110000"/>
              </a:lnSpc>
              <a:buFontTx/>
              <a:buNone/>
            </a:pPr>
            <a:r>
              <a:rPr lang="en-US" altLang="ja-JP" sz="1800" dirty="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66"/>
                </a:solidFill>
                <a:effectLst>
                  <a:outerShdw blurRad="38100" dist="38100" dir="2700000" algn="tl">
                    <a:srgbClr val="000000">
                      <a:alpha val="43137"/>
                    </a:srgbClr>
                  </a:outerShdw>
                </a:effectLst>
                <a:ea typeface="HGP創英角ｺﾞｼｯｸUB"/>
              </a:rPr>
              <a:t>Koki Okutomi </a:t>
            </a:r>
            <a:r>
              <a:rPr lang="en-US" altLang="ja-JP" sz="1800" dirty="0" smtClean="0">
                <a:solidFill>
                  <a:srgbClr val="FFFFFF"/>
                </a:solidFill>
                <a:effectLst>
                  <a:outerShdw blurRad="38100" dist="38100" dir="2700000" algn="tl">
                    <a:srgbClr val="000000">
                      <a:alpha val="43137"/>
                    </a:srgbClr>
                  </a:outerShdw>
                </a:effectLst>
                <a:ea typeface="HGP創英角ｺﾞｼｯｸUB"/>
              </a:rPr>
              <a:t>(M1, Sokendai)</a:t>
            </a:r>
          </a:p>
          <a:p>
            <a:pPr algn="l" eaLnBrk="0" hangingPunct="0">
              <a:lnSpc>
                <a:spcPct val="110000"/>
              </a:lnSpc>
              <a:buFontTx/>
              <a:buNone/>
            </a:pPr>
            <a:r>
              <a:rPr lang="en-US" altLang="ja-JP" sz="1800" dirty="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FF"/>
                </a:solidFill>
                <a:effectLst>
                  <a:outerShdw blurRad="38100" dist="38100" dir="2700000" algn="tl">
                    <a:srgbClr val="000000">
                      <a:alpha val="43137"/>
                    </a:srgbClr>
                  </a:outerShdw>
                </a:effectLst>
                <a:ea typeface="HGP創英角ｺﾞｼｯｸUB"/>
              </a:rPr>
              <a:t>    </a:t>
            </a:r>
            <a:r>
              <a:rPr lang="en-US" altLang="ja-JP" sz="1800" dirty="0" smtClean="0">
                <a:solidFill>
                  <a:srgbClr val="FFFF66"/>
                </a:solidFill>
                <a:effectLst>
                  <a:outerShdw blurRad="38100" dist="38100" dir="2700000" algn="tl">
                    <a:srgbClr val="000000">
                      <a:alpha val="43137"/>
                    </a:srgbClr>
                  </a:outerShdw>
                </a:effectLst>
                <a:ea typeface="HGP創英角ｺﾞｼｯｸUB"/>
              </a:rPr>
              <a:t>Mizuki Nikaido </a:t>
            </a:r>
            <a:r>
              <a:rPr lang="en-US" altLang="ja-JP" sz="1800" dirty="0" smtClean="0">
                <a:solidFill>
                  <a:srgbClr val="FFFFFF"/>
                </a:solidFill>
                <a:effectLst>
                  <a:outerShdw blurRad="38100" dist="38100" dir="2700000" algn="tl">
                    <a:srgbClr val="000000">
                      <a:alpha val="43137"/>
                    </a:srgbClr>
                  </a:outerShdw>
                </a:effectLst>
                <a:ea typeface="HGP創英角ｺﾞｼｯｸUB"/>
              </a:rPr>
              <a:t>(B4, Ochanomizu U.)</a:t>
            </a:r>
            <a:endParaRPr lang="ja-JP" altLang="en-US" sz="1800" dirty="0">
              <a:solidFill>
                <a:srgbClr val="FFFFFF"/>
              </a:solidFill>
              <a:effectLst>
                <a:outerShdw blurRad="38100" dist="38100" dir="2700000" algn="tl">
                  <a:srgbClr val="000000">
                    <a:alpha val="43137"/>
                  </a:srgbClr>
                </a:outerShdw>
              </a:effectLst>
              <a:ea typeface="HGP創英角ｺﾞｼｯｸUB"/>
            </a:endParaRPr>
          </a:p>
        </p:txBody>
      </p:sp>
      <p:grpSp>
        <p:nvGrpSpPr>
          <p:cNvPr id="18" name="グループ化 17"/>
          <p:cNvGrpSpPr/>
          <p:nvPr/>
        </p:nvGrpSpPr>
        <p:grpSpPr>
          <a:xfrm rot="20337976">
            <a:off x="4244352" y="2421232"/>
            <a:ext cx="579264" cy="288032"/>
            <a:chOff x="67028" y="2715742"/>
            <a:chExt cx="579264" cy="288032"/>
          </a:xfrm>
        </p:grpSpPr>
        <p:sp>
          <p:nvSpPr>
            <p:cNvPr id="19" name="角丸四角形 18"/>
            <p:cNvSpPr/>
            <p:nvPr/>
          </p:nvSpPr>
          <p:spPr bwMode="auto">
            <a:xfrm>
              <a:off x="106152" y="2754465"/>
              <a:ext cx="357242" cy="182991"/>
            </a:xfrm>
            <a:prstGeom prst="roundRect">
              <a:avLst/>
            </a:prstGeom>
            <a:solidFill>
              <a:srgbClr val="FFFF00">
                <a:alpha val="10000"/>
              </a:srgbClr>
            </a:solid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sp>
          <p:nvSpPr>
            <p:cNvPr id="20" name="Rectangle 3"/>
            <p:cNvSpPr txBox="1">
              <a:spLocks noChangeArrowheads="1"/>
            </p:cNvSpPr>
            <p:nvPr/>
          </p:nvSpPr>
          <p:spPr>
            <a:xfrm>
              <a:off x="67028" y="2715742"/>
              <a:ext cx="579264" cy="28803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9pPr>
            </a:lstStyle>
            <a:p>
              <a:pPr>
                <a:spcBef>
                  <a:spcPct val="0"/>
                </a:spcBef>
                <a:buClrTx/>
                <a:buFontTx/>
                <a:buNone/>
              </a:pPr>
              <a:r>
                <a:rPr lang="en-US" altLang="ja-JP" sz="1000" dirty="0" smtClean="0">
                  <a:solidFill>
                    <a:srgbClr val="FFFF00"/>
                  </a:solidFill>
                </a:rPr>
                <a:t>New!</a:t>
              </a:r>
            </a:p>
          </p:txBody>
        </p:sp>
      </p:grpSp>
      <p:grpSp>
        <p:nvGrpSpPr>
          <p:cNvPr id="21" name="グループ化 20"/>
          <p:cNvGrpSpPr/>
          <p:nvPr/>
        </p:nvGrpSpPr>
        <p:grpSpPr>
          <a:xfrm rot="20337976">
            <a:off x="4244352" y="2133200"/>
            <a:ext cx="579264" cy="288032"/>
            <a:chOff x="67028" y="2715742"/>
            <a:chExt cx="579264" cy="288032"/>
          </a:xfrm>
        </p:grpSpPr>
        <p:sp>
          <p:nvSpPr>
            <p:cNvPr id="22" name="角丸四角形 21"/>
            <p:cNvSpPr/>
            <p:nvPr/>
          </p:nvSpPr>
          <p:spPr bwMode="auto">
            <a:xfrm>
              <a:off x="106152" y="2754465"/>
              <a:ext cx="357242" cy="182991"/>
            </a:xfrm>
            <a:prstGeom prst="roundRect">
              <a:avLst/>
            </a:prstGeom>
            <a:solidFill>
              <a:srgbClr val="FFFF00">
                <a:alpha val="10000"/>
              </a:srgbClr>
            </a:solid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sp>
          <p:nvSpPr>
            <p:cNvPr id="23" name="Rectangle 3"/>
            <p:cNvSpPr txBox="1">
              <a:spLocks noChangeArrowheads="1"/>
            </p:cNvSpPr>
            <p:nvPr/>
          </p:nvSpPr>
          <p:spPr>
            <a:xfrm>
              <a:off x="67028" y="2715742"/>
              <a:ext cx="579264" cy="28803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9pPr>
            </a:lstStyle>
            <a:p>
              <a:pPr>
                <a:spcBef>
                  <a:spcPct val="0"/>
                </a:spcBef>
                <a:buClrTx/>
                <a:buFontTx/>
                <a:buNone/>
              </a:pPr>
              <a:r>
                <a:rPr lang="en-US" altLang="ja-JP" sz="1000" dirty="0" smtClean="0">
                  <a:solidFill>
                    <a:srgbClr val="FFFF00"/>
                  </a:solidFill>
                </a:rPr>
                <a:t>New!</a:t>
              </a:r>
            </a:p>
          </p:txBody>
        </p:sp>
      </p:grpSp>
      <p:grpSp>
        <p:nvGrpSpPr>
          <p:cNvPr id="24" name="グループ化 23"/>
          <p:cNvGrpSpPr/>
          <p:nvPr/>
        </p:nvGrpSpPr>
        <p:grpSpPr>
          <a:xfrm rot="20337976">
            <a:off x="427928" y="2088498"/>
            <a:ext cx="579264" cy="288032"/>
            <a:chOff x="67028" y="2715742"/>
            <a:chExt cx="579264" cy="288032"/>
          </a:xfrm>
        </p:grpSpPr>
        <p:sp>
          <p:nvSpPr>
            <p:cNvPr id="25" name="角丸四角形 24"/>
            <p:cNvSpPr/>
            <p:nvPr/>
          </p:nvSpPr>
          <p:spPr bwMode="auto">
            <a:xfrm>
              <a:off x="106152" y="2754465"/>
              <a:ext cx="357242" cy="182991"/>
            </a:xfrm>
            <a:prstGeom prst="roundRect">
              <a:avLst/>
            </a:prstGeom>
            <a:solidFill>
              <a:srgbClr val="FFFF00">
                <a:alpha val="10000"/>
              </a:srgbClr>
            </a:solid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sp>
          <p:nvSpPr>
            <p:cNvPr id="26" name="Rectangle 3"/>
            <p:cNvSpPr txBox="1">
              <a:spLocks noChangeArrowheads="1"/>
            </p:cNvSpPr>
            <p:nvPr/>
          </p:nvSpPr>
          <p:spPr>
            <a:xfrm>
              <a:off x="67028" y="2715742"/>
              <a:ext cx="579264" cy="28803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9pPr>
            </a:lstStyle>
            <a:p>
              <a:pPr>
                <a:spcBef>
                  <a:spcPct val="0"/>
                </a:spcBef>
                <a:buClrTx/>
                <a:buFontTx/>
                <a:buNone/>
              </a:pPr>
              <a:r>
                <a:rPr lang="en-US" altLang="ja-JP" sz="1000" dirty="0" smtClean="0">
                  <a:solidFill>
                    <a:srgbClr val="FFFF00"/>
                  </a:solidFill>
                </a:rPr>
                <a:t>New!</a:t>
              </a:r>
            </a:p>
          </p:txBody>
        </p:sp>
      </p:grpSp>
      <p:grpSp>
        <p:nvGrpSpPr>
          <p:cNvPr id="27" name="グループ化 26"/>
          <p:cNvGrpSpPr/>
          <p:nvPr/>
        </p:nvGrpSpPr>
        <p:grpSpPr>
          <a:xfrm rot="20337976">
            <a:off x="431952" y="3046609"/>
            <a:ext cx="579264" cy="288032"/>
            <a:chOff x="67028" y="2715742"/>
            <a:chExt cx="579264" cy="288032"/>
          </a:xfrm>
        </p:grpSpPr>
        <p:sp>
          <p:nvSpPr>
            <p:cNvPr id="28" name="角丸四角形 27"/>
            <p:cNvSpPr/>
            <p:nvPr/>
          </p:nvSpPr>
          <p:spPr bwMode="auto">
            <a:xfrm>
              <a:off x="106152" y="2754465"/>
              <a:ext cx="357242" cy="182991"/>
            </a:xfrm>
            <a:prstGeom prst="roundRect">
              <a:avLst/>
            </a:prstGeom>
            <a:solidFill>
              <a:srgbClr val="FFFF00">
                <a:alpha val="10000"/>
              </a:srgbClr>
            </a:solid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sp>
          <p:nvSpPr>
            <p:cNvPr id="29" name="Rectangle 3"/>
            <p:cNvSpPr txBox="1">
              <a:spLocks noChangeArrowheads="1"/>
            </p:cNvSpPr>
            <p:nvPr/>
          </p:nvSpPr>
          <p:spPr>
            <a:xfrm>
              <a:off x="67028" y="2715742"/>
              <a:ext cx="579264" cy="28803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9pPr>
            </a:lstStyle>
            <a:p>
              <a:pPr>
                <a:spcBef>
                  <a:spcPct val="0"/>
                </a:spcBef>
                <a:buClrTx/>
                <a:buFontTx/>
                <a:buNone/>
              </a:pPr>
              <a:r>
                <a:rPr lang="en-US" altLang="ja-JP" sz="1000" dirty="0" smtClean="0">
                  <a:solidFill>
                    <a:srgbClr val="FFFF00"/>
                  </a:solidFill>
                </a:rPr>
                <a:t>New!</a:t>
              </a:r>
            </a:p>
          </p:txBody>
        </p:sp>
      </p:grpSp>
      <p:sp>
        <p:nvSpPr>
          <p:cNvPr id="30" name="Rectangle 32"/>
          <p:cNvSpPr>
            <a:spLocks noChangeArrowheads="1"/>
          </p:cNvSpPr>
          <p:nvPr/>
        </p:nvSpPr>
        <p:spPr bwMode="auto">
          <a:xfrm>
            <a:off x="5622121" y="909881"/>
            <a:ext cx="2919298" cy="430887"/>
          </a:xfrm>
          <a:prstGeom prst="rect">
            <a:avLst/>
          </a:prstGeom>
          <a:noFill/>
          <a:ln w="15875">
            <a:noFill/>
            <a:miter lim="800000"/>
            <a:headEnd/>
            <a:tailEnd/>
          </a:ln>
          <a:effectLst/>
        </p:spPr>
        <p:txBody>
          <a:bodyPr wrap="square">
            <a:spAutoFit/>
          </a:bodyPr>
          <a:lstStyle/>
          <a:p>
            <a:pPr algn="l" eaLnBrk="0" hangingPunct="0">
              <a:lnSpc>
                <a:spcPct val="110000"/>
              </a:lnSpc>
              <a:buFontTx/>
              <a:buNone/>
            </a:pPr>
            <a:r>
              <a:rPr lang="en-US" altLang="ja-JP" sz="2000" dirty="0" smtClean="0">
                <a:solidFill>
                  <a:srgbClr val="003366">
                    <a:lumMod val="40000"/>
                    <a:lumOff val="60000"/>
                  </a:srgbClr>
                </a:solidFill>
                <a:effectLst>
                  <a:outerShdw blurRad="38100" dist="38100" dir="2700000" algn="tl">
                    <a:srgbClr val="000000">
                      <a:alpha val="43137"/>
                    </a:srgbClr>
                  </a:outerShdw>
                </a:effectLst>
                <a:ea typeface="HGP創英角ｺﾞｼｯｸUB"/>
              </a:rPr>
              <a:t>Total : 21 Members</a:t>
            </a:r>
            <a:endParaRPr lang="ja-JP" altLang="en-US" sz="2000" dirty="0">
              <a:solidFill>
                <a:srgbClr val="003366">
                  <a:lumMod val="40000"/>
                  <a:lumOff val="60000"/>
                </a:srgbClr>
              </a:solidFill>
              <a:effectLst>
                <a:outerShdw blurRad="38100" dist="38100" dir="2700000" algn="tl">
                  <a:srgbClr val="000000">
                    <a:alpha val="43137"/>
                  </a:srgbClr>
                </a:outerShdw>
              </a:effectLst>
              <a:ea typeface="HGP創英角ｺﾞｼｯｸUB"/>
            </a:endParaRPr>
          </a:p>
        </p:txBody>
      </p:sp>
      <p:grpSp>
        <p:nvGrpSpPr>
          <p:cNvPr id="32" name="グループ化 31"/>
          <p:cNvGrpSpPr/>
          <p:nvPr/>
        </p:nvGrpSpPr>
        <p:grpSpPr>
          <a:xfrm rot="20337976">
            <a:off x="4316360" y="5683599"/>
            <a:ext cx="579264" cy="288032"/>
            <a:chOff x="67028" y="2715742"/>
            <a:chExt cx="579264" cy="288032"/>
          </a:xfrm>
        </p:grpSpPr>
        <p:sp>
          <p:nvSpPr>
            <p:cNvPr id="33" name="角丸四角形 32"/>
            <p:cNvSpPr/>
            <p:nvPr/>
          </p:nvSpPr>
          <p:spPr bwMode="auto">
            <a:xfrm>
              <a:off x="106152" y="2754465"/>
              <a:ext cx="357242" cy="182991"/>
            </a:xfrm>
            <a:prstGeom prst="roundRect">
              <a:avLst/>
            </a:prstGeom>
            <a:solidFill>
              <a:srgbClr val="FFFF00">
                <a:alpha val="10000"/>
              </a:srgbClr>
            </a:solid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sp>
          <p:nvSpPr>
            <p:cNvPr id="34" name="Rectangle 3"/>
            <p:cNvSpPr txBox="1">
              <a:spLocks noChangeArrowheads="1"/>
            </p:cNvSpPr>
            <p:nvPr/>
          </p:nvSpPr>
          <p:spPr>
            <a:xfrm>
              <a:off x="67028" y="2715742"/>
              <a:ext cx="579264" cy="28803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9pPr>
            </a:lstStyle>
            <a:p>
              <a:pPr>
                <a:spcBef>
                  <a:spcPct val="0"/>
                </a:spcBef>
                <a:buClrTx/>
                <a:buFontTx/>
                <a:buNone/>
              </a:pPr>
              <a:r>
                <a:rPr lang="en-US" altLang="ja-JP" sz="1000" dirty="0" smtClean="0">
                  <a:solidFill>
                    <a:srgbClr val="FFFF00"/>
                  </a:solidFill>
                </a:rPr>
                <a:t>New!</a:t>
              </a:r>
            </a:p>
          </p:txBody>
        </p:sp>
      </p:grpSp>
      <p:grpSp>
        <p:nvGrpSpPr>
          <p:cNvPr id="35" name="グループ化 34"/>
          <p:cNvGrpSpPr/>
          <p:nvPr/>
        </p:nvGrpSpPr>
        <p:grpSpPr>
          <a:xfrm rot="20337976">
            <a:off x="4335214" y="5963179"/>
            <a:ext cx="579264" cy="288032"/>
            <a:chOff x="67028" y="2715742"/>
            <a:chExt cx="579264" cy="288032"/>
          </a:xfrm>
        </p:grpSpPr>
        <p:sp>
          <p:nvSpPr>
            <p:cNvPr id="36" name="角丸四角形 35"/>
            <p:cNvSpPr/>
            <p:nvPr/>
          </p:nvSpPr>
          <p:spPr bwMode="auto">
            <a:xfrm>
              <a:off x="106152" y="2754465"/>
              <a:ext cx="357242" cy="182991"/>
            </a:xfrm>
            <a:prstGeom prst="roundRect">
              <a:avLst/>
            </a:prstGeom>
            <a:solidFill>
              <a:srgbClr val="FFFF00">
                <a:alpha val="10000"/>
              </a:srgbClr>
            </a:solid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sp>
          <p:nvSpPr>
            <p:cNvPr id="37" name="Rectangle 3"/>
            <p:cNvSpPr txBox="1">
              <a:spLocks noChangeArrowheads="1"/>
            </p:cNvSpPr>
            <p:nvPr/>
          </p:nvSpPr>
          <p:spPr>
            <a:xfrm>
              <a:off x="67028" y="2715742"/>
              <a:ext cx="579264" cy="28803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9pPr>
            </a:lstStyle>
            <a:p>
              <a:pPr>
                <a:spcBef>
                  <a:spcPct val="0"/>
                </a:spcBef>
                <a:buClrTx/>
                <a:buFontTx/>
                <a:buNone/>
              </a:pPr>
              <a:r>
                <a:rPr lang="en-US" altLang="ja-JP" sz="1000" dirty="0" smtClean="0">
                  <a:solidFill>
                    <a:srgbClr val="FFFF00"/>
                  </a:solidFill>
                </a:rPr>
                <a:t>New!</a:t>
              </a:r>
            </a:p>
          </p:txBody>
        </p:sp>
      </p:grpSp>
      <p:grpSp>
        <p:nvGrpSpPr>
          <p:cNvPr id="38" name="グループ化 37"/>
          <p:cNvGrpSpPr/>
          <p:nvPr/>
        </p:nvGrpSpPr>
        <p:grpSpPr>
          <a:xfrm rot="20337976">
            <a:off x="4311024" y="3595367"/>
            <a:ext cx="579264" cy="288032"/>
            <a:chOff x="67028" y="2715742"/>
            <a:chExt cx="579264" cy="288032"/>
          </a:xfrm>
        </p:grpSpPr>
        <p:sp>
          <p:nvSpPr>
            <p:cNvPr id="39" name="角丸四角形 38"/>
            <p:cNvSpPr/>
            <p:nvPr/>
          </p:nvSpPr>
          <p:spPr bwMode="auto">
            <a:xfrm>
              <a:off x="106152" y="2754465"/>
              <a:ext cx="357242" cy="182991"/>
            </a:xfrm>
            <a:prstGeom prst="roundRect">
              <a:avLst/>
            </a:prstGeom>
            <a:solidFill>
              <a:srgbClr val="FFFF00">
                <a:alpha val="10000"/>
              </a:srgbClr>
            </a:solid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sp>
          <p:nvSpPr>
            <p:cNvPr id="40" name="Rectangle 3"/>
            <p:cNvSpPr txBox="1">
              <a:spLocks noChangeArrowheads="1"/>
            </p:cNvSpPr>
            <p:nvPr/>
          </p:nvSpPr>
          <p:spPr>
            <a:xfrm>
              <a:off x="67028" y="2715742"/>
              <a:ext cx="579264" cy="28803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9pPr>
            </a:lstStyle>
            <a:p>
              <a:pPr>
                <a:spcBef>
                  <a:spcPct val="0"/>
                </a:spcBef>
                <a:buClrTx/>
                <a:buFontTx/>
                <a:buNone/>
              </a:pPr>
              <a:r>
                <a:rPr lang="en-US" altLang="ja-JP" sz="1000" dirty="0" smtClean="0">
                  <a:solidFill>
                    <a:srgbClr val="FFFF00"/>
                  </a:solidFill>
                </a:rPr>
                <a:t>New!</a:t>
              </a:r>
            </a:p>
          </p:txBody>
        </p:sp>
      </p:grpSp>
    </p:spTree>
    <p:extLst>
      <p:ext uri="{BB962C8B-B14F-4D97-AF65-F5344CB8AC3E}">
        <p14:creationId xmlns:p14="http://schemas.microsoft.com/office/powerpoint/2010/main" val="1528602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27584" y="260649"/>
            <a:ext cx="7772400" cy="1008112"/>
          </a:xfrm>
        </p:spPr>
        <p:txBody>
          <a:bodyPr>
            <a:noAutofit/>
          </a:bodyPr>
          <a:lstStyle/>
          <a:p>
            <a:r>
              <a:rPr kumimoji="1" lang="en-US" altLang="ja-JP" sz="3200" b="1" dirty="0" smtClean="0"/>
              <a:t>Free fall experiment </a:t>
            </a:r>
            <a:r>
              <a:rPr lang="en-US" altLang="ja-JP" sz="3200" b="1" dirty="0" smtClean="0"/>
              <a:t>f</a:t>
            </a:r>
            <a:r>
              <a:rPr kumimoji="1" lang="en-US" altLang="ja-JP" sz="3200" b="1" dirty="0" smtClean="0"/>
              <a:t>or DECIGO Path Finder</a:t>
            </a:r>
            <a:br>
              <a:rPr kumimoji="1" lang="en-US" altLang="ja-JP" sz="3200" b="1" dirty="0" smtClean="0"/>
            </a:br>
            <a:r>
              <a:rPr kumimoji="1" lang="en-US" altLang="ja-JP" sz="3200" b="1" dirty="0" smtClean="0"/>
              <a:t> </a:t>
            </a:r>
            <a:endParaRPr kumimoji="1" lang="ja-JP" altLang="en-US" sz="3200" b="1" dirty="0"/>
          </a:p>
        </p:txBody>
      </p:sp>
      <p:sp>
        <p:nvSpPr>
          <p:cNvPr id="3" name="サブタイトル 2"/>
          <p:cNvSpPr>
            <a:spLocks noGrp="1"/>
          </p:cNvSpPr>
          <p:nvPr>
            <p:ph type="subTitle" idx="1"/>
          </p:nvPr>
        </p:nvSpPr>
        <p:spPr>
          <a:xfrm>
            <a:off x="539552" y="908720"/>
            <a:ext cx="8424936" cy="1944216"/>
          </a:xfrm>
        </p:spPr>
        <p:txBody>
          <a:bodyPr>
            <a:noAutofit/>
          </a:bodyPr>
          <a:lstStyle/>
          <a:p>
            <a:pPr algn="l"/>
            <a:r>
              <a:rPr lang="en-US" altLang="ja-JP" sz="2000" dirty="0" smtClean="0">
                <a:solidFill>
                  <a:schemeClr val="tx1"/>
                </a:solidFill>
              </a:rPr>
              <a:t>We made equipment to experiment control the test mass position for free fall from 3m high in ATC facility. </a:t>
            </a:r>
            <a:endParaRPr kumimoji="1" lang="en-US" altLang="ja-JP" sz="2000" dirty="0" smtClean="0">
              <a:solidFill>
                <a:schemeClr val="tx1"/>
              </a:solidFill>
            </a:endParaRPr>
          </a:p>
          <a:p>
            <a:pPr algn="l"/>
            <a:r>
              <a:rPr lang="en-US" altLang="ja-JP" sz="2000" dirty="0" smtClean="0">
                <a:solidFill>
                  <a:schemeClr val="tx1"/>
                </a:solidFill>
              </a:rPr>
              <a:t>We  could confirm to make free fall condition and preparing to control the test mass position. The way of the test mass control is used magnets, electro magnets and photo sensors for measuring displacement.</a:t>
            </a:r>
          </a:p>
          <a:p>
            <a:pPr algn="l"/>
            <a:endParaRPr lang="en-US" altLang="ja-JP" sz="2000" dirty="0" smtClean="0">
              <a:solidFill>
                <a:schemeClr val="tx1"/>
              </a:solidFill>
            </a:endParaRPr>
          </a:p>
          <a:p>
            <a:pPr algn="l"/>
            <a:endParaRPr kumimoji="1" lang="en-US" altLang="ja-JP" sz="2000" dirty="0" smtClean="0">
              <a:solidFill>
                <a:schemeClr val="tx1"/>
              </a:solidFill>
            </a:endParaRPr>
          </a:p>
          <a:p>
            <a:pPr algn="l"/>
            <a:endParaRPr kumimoji="1" lang="ja-JP" altLang="en-US" sz="2000" dirty="0">
              <a:solidFill>
                <a:schemeClr val="tx1"/>
              </a:solidFill>
            </a:endParaRPr>
          </a:p>
        </p:txBody>
      </p:sp>
      <p:pic>
        <p:nvPicPr>
          <p:cNvPr id="4" name="Picture 22" descr="D:\ToriiBackUp\DPF\落下実験\落下写真\IMG_0665.JPG"/>
          <p:cNvPicPr>
            <a:picLocks noChangeAspect="1" noChangeArrowheads="1"/>
          </p:cNvPicPr>
          <p:nvPr/>
        </p:nvPicPr>
        <p:blipFill>
          <a:blip r:embed="rId2" cstate="print"/>
          <a:srcRect/>
          <a:stretch>
            <a:fillRect/>
          </a:stretch>
        </p:blipFill>
        <p:spPr bwMode="auto">
          <a:xfrm>
            <a:off x="4716016" y="2996952"/>
            <a:ext cx="2538282" cy="3384376"/>
          </a:xfrm>
          <a:prstGeom prst="rect">
            <a:avLst/>
          </a:prstGeom>
          <a:noFill/>
        </p:spPr>
      </p:pic>
      <p:pic>
        <p:nvPicPr>
          <p:cNvPr id="7" name="Picture 23" descr="D:\ToriiBackUp\DPF\落下実験\落下写真\IMG_0663.JPG"/>
          <p:cNvPicPr>
            <a:picLocks noChangeAspect="1" noChangeArrowheads="1"/>
          </p:cNvPicPr>
          <p:nvPr/>
        </p:nvPicPr>
        <p:blipFill>
          <a:blip r:embed="rId3" cstate="print"/>
          <a:srcRect/>
          <a:stretch>
            <a:fillRect/>
          </a:stretch>
        </p:blipFill>
        <p:spPr bwMode="auto">
          <a:xfrm>
            <a:off x="1907704" y="3068960"/>
            <a:ext cx="2322258" cy="3096346"/>
          </a:xfrm>
          <a:prstGeom prst="rect">
            <a:avLst/>
          </a:prstGeom>
          <a:noFill/>
        </p:spPr>
      </p:pic>
      <p:sp>
        <p:nvSpPr>
          <p:cNvPr id="8" name="テキスト ボックス 7"/>
          <p:cNvSpPr txBox="1"/>
          <p:nvPr/>
        </p:nvSpPr>
        <p:spPr>
          <a:xfrm>
            <a:off x="539552" y="3645024"/>
            <a:ext cx="1296144" cy="369332"/>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black"/>
                </a:solidFill>
              </a:rPr>
              <a:t>Test mass</a:t>
            </a:r>
            <a:endParaRPr lang="ja-JP" altLang="en-US" sz="1800" dirty="0">
              <a:solidFill>
                <a:prstClr val="black"/>
              </a:solidFill>
            </a:endParaRPr>
          </a:p>
        </p:txBody>
      </p:sp>
      <p:sp>
        <p:nvSpPr>
          <p:cNvPr id="9" name="テキスト ボックス 8"/>
          <p:cNvSpPr txBox="1"/>
          <p:nvPr/>
        </p:nvSpPr>
        <p:spPr>
          <a:xfrm>
            <a:off x="7596336" y="4293096"/>
            <a:ext cx="1547664" cy="369332"/>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black"/>
                </a:solidFill>
              </a:rPr>
              <a:t>Wind breaker</a:t>
            </a:r>
            <a:endParaRPr lang="ja-JP" altLang="en-US" sz="1800" dirty="0">
              <a:solidFill>
                <a:prstClr val="black"/>
              </a:solidFill>
            </a:endParaRPr>
          </a:p>
        </p:txBody>
      </p:sp>
      <p:sp>
        <p:nvSpPr>
          <p:cNvPr id="10" name="テキスト ボックス 9"/>
          <p:cNvSpPr txBox="1"/>
          <p:nvPr/>
        </p:nvSpPr>
        <p:spPr>
          <a:xfrm>
            <a:off x="251520" y="4725144"/>
            <a:ext cx="1656184" cy="646331"/>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black"/>
                </a:solidFill>
              </a:rPr>
              <a:t>Acceleration sensor </a:t>
            </a:r>
            <a:endParaRPr lang="ja-JP" altLang="en-US" sz="1800" dirty="0">
              <a:solidFill>
                <a:prstClr val="black"/>
              </a:solidFill>
            </a:endParaRPr>
          </a:p>
        </p:txBody>
      </p:sp>
      <p:sp>
        <p:nvSpPr>
          <p:cNvPr id="11" name="テキスト ボックス 10"/>
          <p:cNvSpPr txBox="1"/>
          <p:nvPr/>
        </p:nvSpPr>
        <p:spPr>
          <a:xfrm>
            <a:off x="7452320" y="5085184"/>
            <a:ext cx="1691680" cy="646331"/>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black"/>
                </a:solidFill>
              </a:rPr>
              <a:t>Shock absorber </a:t>
            </a:r>
            <a:endParaRPr lang="ja-JP" altLang="en-US" sz="1800" dirty="0">
              <a:solidFill>
                <a:prstClr val="black"/>
              </a:solidFill>
            </a:endParaRPr>
          </a:p>
        </p:txBody>
      </p:sp>
      <p:sp>
        <p:nvSpPr>
          <p:cNvPr id="12" name="テキスト ボックス 11"/>
          <p:cNvSpPr txBox="1"/>
          <p:nvPr/>
        </p:nvSpPr>
        <p:spPr>
          <a:xfrm>
            <a:off x="7452320" y="3212976"/>
            <a:ext cx="1691680" cy="646331"/>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black"/>
                </a:solidFill>
              </a:rPr>
              <a:t>Release system</a:t>
            </a:r>
            <a:endParaRPr lang="ja-JP" altLang="en-US" sz="1800" dirty="0">
              <a:solidFill>
                <a:prstClr val="black"/>
              </a:solidFill>
            </a:endParaRPr>
          </a:p>
        </p:txBody>
      </p:sp>
      <p:cxnSp>
        <p:nvCxnSpPr>
          <p:cNvPr id="13" name="直線矢印コネクタ 12"/>
          <p:cNvCxnSpPr/>
          <p:nvPr/>
        </p:nvCxnSpPr>
        <p:spPr>
          <a:xfrm flipH="1">
            <a:off x="6660232" y="3429000"/>
            <a:ext cx="792088" cy="144016"/>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6228184" y="4509120"/>
            <a:ext cx="1296144" cy="72008"/>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a:off x="6300192" y="5301208"/>
            <a:ext cx="1152128" cy="576064"/>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1619672" y="3861048"/>
            <a:ext cx="1584176" cy="360040"/>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1619672" y="4941168"/>
            <a:ext cx="1656184" cy="72008"/>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フッター プレースホルダー 4"/>
          <p:cNvSpPr>
            <a:spLocks noGrp="1"/>
          </p:cNvSpPr>
          <p:nvPr>
            <p:ph type="ftr" sz="quarter" idx="11"/>
          </p:nvPr>
        </p:nvSpPr>
        <p:spPr>
          <a:xfrm>
            <a:off x="3124200" y="6356350"/>
            <a:ext cx="3392016" cy="365125"/>
          </a:xfrm>
        </p:spPr>
        <p:txBody>
          <a:bodyPr/>
          <a:lstStyle/>
          <a:p>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18" name="テキスト ボックス 17"/>
          <p:cNvSpPr txBox="1"/>
          <p:nvPr/>
        </p:nvSpPr>
        <p:spPr>
          <a:xfrm>
            <a:off x="8193632" y="6413698"/>
            <a:ext cx="760914"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Torii</a:t>
            </a:r>
            <a:endParaRPr kumimoji="1" lang="ja-JP" altLang="en-US" sz="1400" dirty="0" smtClean="0">
              <a:solidFill>
                <a:srgbClr val="6699FF"/>
              </a:solidFill>
            </a:endParaRPr>
          </a:p>
        </p:txBody>
      </p:sp>
    </p:spTree>
    <p:extLst>
      <p:ext uri="{BB962C8B-B14F-4D97-AF65-F5344CB8AC3E}">
        <p14:creationId xmlns:p14="http://schemas.microsoft.com/office/powerpoint/2010/main" val="108782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ToriiBackUp\DPF\落下実験\落下写真\コイルとセンサー写真\IMG_0692.JPG"/>
          <p:cNvPicPr>
            <a:picLocks noGrp="1" noChangeAspect="1" noChangeArrowheads="1"/>
          </p:cNvPicPr>
          <p:nvPr>
            <p:ph idx="1"/>
          </p:nvPr>
        </p:nvPicPr>
        <p:blipFill>
          <a:blip r:embed="rId2" cstate="print"/>
          <a:srcRect/>
          <a:stretch>
            <a:fillRect/>
          </a:stretch>
        </p:blipFill>
        <p:spPr bwMode="auto">
          <a:xfrm>
            <a:off x="5292080" y="2555612"/>
            <a:ext cx="3522597" cy="2640869"/>
          </a:xfrm>
          <a:prstGeom prst="rect">
            <a:avLst/>
          </a:prstGeom>
          <a:noFill/>
        </p:spPr>
      </p:pic>
      <p:pic>
        <p:nvPicPr>
          <p:cNvPr id="1026" name="Picture 2" descr="C:\Users\Torii Yasuo\Videos\Everio MediaBrowser 4\Captureテストマス落下\20130301テストマス落下\00035_Capture.jpg"/>
          <p:cNvPicPr>
            <a:picLocks noChangeAspect="1" noChangeArrowheads="1"/>
          </p:cNvPicPr>
          <p:nvPr/>
        </p:nvPicPr>
        <p:blipFill>
          <a:blip r:embed="rId3" cstate="print"/>
          <a:srcRect/>
          <a:stretch>
            <a:fillRect/>
          </a:stretch>
        </p:blipFill>
        <p:spPr bwMode="auto">
          <a:xfrm>
            <a:off x="0" y="0"/>
            <a:ext cx="4067944" cy="2288219"/>
          </a:xfrm>
          <a:prstGeom prst="rect">
            <a:avLst/>
          </a:prstGeom>
          <a:noFill/>
        </p:spPr>
      </p:pic>
      <p:pic>
        <p:nvPicPr>
          <p:cNvPr id="1027" name="Picture 3" descr="C:\Users\Torii Yasuo\Videos\Everio MediaBrowser 4\Captureテストマス落下\20130301テストマス落下\00035_Capture_4.jpg"/>
          <p:cNvPicPr>
            <a:picLocks noChangeAspect="1" noChangeArrowheads="1"/>
          </p:cNvPicPr>
          <p:nvPr/>
        </p:nvPicPr>
        <p:blipFill>
          <a:blip r:embed="rId4" cstate="print"/>
          <a:srcRect/>
          <a:stretch>
            <a:fillRect/>
          </a:stretch>
        </p:blipFill>
        <p:spPr bwMode="auto">
          <a:xfrm>
            <a:off x="0" y="2276872"/>
            <a:ext cx="4067944" cy="2288219"/>
          </a:xfrm>
          <a:prstGeom prst="rect">
            <a:avLst/>
          </a:prstGeom>
          <a:noFill/>
        </p:spPr>
      </p:pic>
      <p:pic>
        <p:nvPicPr>
          <p:cNvPr id="1028" name="Picture 4" descr="C:\Users\Torii Yasuo\Videos\Everio MediaBrowser 4\Captureテストマス落下\20130301テストマス落下\00035_Capture_6.jpg"/>
          <p:cNvPicPr>
            <a:picLocks noChangeAspect="1" noChangeArrowheads="1"/>
          </p:cNvPicPr>
          <p:nvPr/>
        </p:nvPicPr>
        <p:blipFill>
          <a:blip r:embed="rId5" cstate="print"/>
          <a:srcRect/>
          <a:stretch>
            <a:fillRect/>
          </a:stretch>
        </p:blipFill>
        <p:spPr bwMode="auto">
          <a:xfrm>
            <a:off x="0" y="4509120"/>
            <a:ext cx="4047772" cy="2276872"/>
          </a:xfrm>
          <a:prstGeom prst="rect">
            <a:avLst/>
          </a:prstGeom>
          <a:noFill/>
        </p:spPr>
      </p:pic>
      <p:sp>
        <p:nvSpPr>
          <p:cNvPr id="9" name="テキスト ボックス 8"/>
          <p:cNvSpPr txBox="1"/>
          <p:nvPr/>
        </p:nvSpPr>
        <p:spPr>
          <a:xfrm>
            <a:off x="4139952" y="0"/>
            <a:ext cx="4717032" cy="523220"/>
          </a:xfrm>
          <a:prstGeom prst="rect">
            <a:avLst/>
          </a:prstGeom>
          <a:noFill/>
        </p:spPr>
        <p:txBody>
          <a:bodyPr wrap="square" rtlCol="0">
            <a:spAutoFit/>
          </a:bodyPr>
          <a:lstStyle/>
          <a:p>
            <a:pPr algn="l" fontAlgn="auto">
              <a:spcBef>
                <a:spcPts val="0"/>
              </a:spcBef>
              <a:spcAft>
                <a:spcPts val="0"/>
              </a:spcAft>
              <a:buFontTx/>
              <a:buNone/>
            </a:pPr>
            <a:r>
              <a:rPr lang="en-US" altLang="ja-JP" sz="2800" b="1" dirty="0" smtClean="0">
                <a:solidFill>
                  <a:prstClr val="black"/>
                </a:solidFill>
              </a:rPr>
              <a:t>Test mass for free fall</a:t>
            </a:r>
            <a:endParaRPr lang="ja-JP" altLang="en-US" sz="2800" b="1" dirty="0">
              <a:solidFill>
                <a:prstClr val="black"/>
              </a:solidFill>
            </a:endParaRPr>
          </a:p>
        </p:txBody>
      </p:sp>
      <p:sp>
        <p:nvSpPr>
          <p:cNvPr id="10" name="テキスト ボックス 9"/>
          <p:cNvSpPr txBox="1"/>
          <p:nvPr/>
        </p:nvSpPr>
        <p:spPr>
          <a:xfrm>
            <a:off x="4067944" y="404664"/>
            <a:ext cx="2232248" cy="646331"/>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black"/>
                </a:solidFill>
              </a:rPr>
              <a:t>After releasing</a:t>
            </a:r>
            <a:endParaRPr lang="ja-JP" altLang="en-US" sz="1800" dirty="0">
              <a:solidFill>
                <a:prstClr val="black"/>
              </a:solidFill>
            </a:endParaRPr>
          </a:p>
          <a:p>
            <a:pPr algn="l" fontAlgn="auto">
              <a:spcBef>
                <a:spcPts val="0"/>
              </a:spcBef>
              <a:spcAft>
                <a:spcPts val="0"/>
              </a:spcAft>
              <a:buFontTx/>
              <a:buNone/>
            </a:pPr>
            <a:r>
              <a:rPr lang="en-US" altLang="ja-JP" sz="1800" dirty="0">
                <a:solidFill>
                  <a:prstClr val="black"/>
                </a:solidFill>
              </a:rPr>
              <a:t>0</a:t>
            </a:r>
            <a:r>
              <a:rPr lang="en-US" altLang="ja-JP" sz="1800" dirty="0" smtClean="0">
                <a:solidFill>
                  <a:prstClr val="black"/>
                </a:solidFill>
              </a:rPr>
              <a:t> sec. (Start)</a:t>
            </a:r>
            <a:endParaRPr lang="ja-JP" altLang="en-US" sz="1800" dirty="0">
              <a:solidFill>
                <a:prstClr val="black"/>
              </a:solidFill>
            </a:endParaRPr>
          </a:p>
        </p:txBody>
      </p:sp>
      <p:sp>
        <p:nvSpPr>
          <p:cNvPr id="11" name="テキスト ボックス 10"/>
          <p:cNvSpPr txBox="1"/>
          <p:nvPr/>
        </p:nvSpPr>
        <p:spPr>
          <a:xfrm>
            <a:off x="4211960" y="5085184"/>
            <a:ext cx="1152128" cy="369332"/>
          </a:xfrm>
          <a:prstGeom prst="rect">
            <a:avLst/>
          </a:prstGeom>
          <a:noFill/>
        </p:spPr>
        <p:txBody>
          <a:bodyPr wrap="square" rtlCol="0">
            <a:spAutoFit/>
          </a:bodyPr>
          <a:lstStyle/>
          <a:p>
            <a:pPr algn="l" fontAlgn="auto">
              <a:spcBef>
                <a:spcPts val="0"/>
              </a:spcBef>
              <a:spcAft>
                <a:spcPts val="0"/>
              </a:spcAft>
              <a:buFontTx/>
              <a:buNone/>
            </a:pPr>
            <a:r>
              <a:rPr lang="en-US" altLang="ja-JP" sz="1800" dirty="0">
                <a:solidFill>
                  <a:prstClr val="black"/>
                </a:solidFill>
              </a:rPr>
              <a:t>2</a:t>
            </a:r>
            <a:r>
              <a:rPr lang="en-US" altLang="ja-JP" sz="1800" dirty="0" smtClean="0">
                <a:solidFill>
                  <a:prstClr val="black"/>
                </a:solidFill>
              </a:rPr>
              <a:t>/15 sec. </a:t>
            </a:r>
            <a:endParaRPr lang="ja-JP" altLang="en-US" sz="1800" dirty="0">
              <a:solidFill>
                <a:prstClr val="black"/>
              </a:solidFill>
            </a:endParaRPr>
          </a:p>
        </p:txBody>
      </p:sp>
      <p:sp>
        <p:nvSpPr>
          <p:cNvPr id="12" name="テキスト ボックス 11"/>
          <p:cNvSpPr txBox="1"/>
          <p:nvPr/>
        </p:nvSpPr>
        <p:spPr>
          <a:xfrm>
            <a:off x="5364088" y="5363924"/>
            <a:ext cx="1872208" cy="369332"/>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black"/>
                </a:solidFill>
              </a:rPr>
              <a:t>Electric magnet</a:t>
            </a:r>
            <a:endParaRPr lang="ja-JP" altLang="en-US" sz="1800" dirty="0">
              <a:solidFill>
                <a:prstClr val="black"/>
              </a:solidFill>
            </a:endParaRPr>
          </a:p>
        </p:txBody>
      </p:sp>
      <p:sp>
        <p:nvSpPr>
          <p:cNvPr id="13" name="テキスト ボックス 12"/>
          <p:cNvSpPr txBox="1"/>
          <p:nvPr/>
        </p:nvSpPr>
        <p:spPr>
          <a:xfrm>
            <a:off x="7452320" y="5579948"/>
            <a:ext cx="1080120" cy="369332"/>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black"/>
                </a:solidFill>
              </a:rPr>
              <a:t>Magnet</a:t>
            </a:r>
            <a:endParaRPr lang="ja-JP" altLang="en-US" sz="1800" dirty="0">
              <a:solidFill>
                <a:prstClr val="black"/>
              </a:solidFill>
            </a:endParaRPr>
          </a:p>
        </p:txBody>
      </p:sp>
      <p:sp>
        <p:nvSpPr>
          <p:cNvPr id="14" name="テキスト ボックス 13"/>
          <p:cNvSpPr txBox="1"/>
          <p:nvPr/>
        </p:nvSpPr>
        <p:spPr>
          <a:xfrm>
            <a:off x="5148064" y="1835532"/>
            <a:ext cx="3708920" cy="646331"/>
          </a:xfrm>
          <a:prstGeom prst="rect">
            <a:avLst/>
          </a:prstGeom>
          <a:noFill/>
        </p:spPr>
        <p:txBody>
          <a:bodyPr wrap="square" rtlCol="0">
            <a:spAutoFit/>
          </a:bodyPr>
          <a:lstStyle/>
          <a:p>
            <a:pPr algn="l" fontAlgn="auto">
              <a:spcBef>
                <a:spcPts val="0"/>
              </a:spcBef>
              <a:spcAft>
                <a:spcPts val="0"/>
              </a:spcAft>
              <a:buFontTx/>
              <a:buNone/>
            </a:pPr>
            <a:r>
              <a:rPr lang="en-US" altLang="ja-JP" sz="1800" b="1" dirty="0" smtClean="0">
                <a:solidFill>
                  <a:prstClr val="black"/>
                </a:solidFill>
              </a:rPr>
              <a:t>Test mass and the housing on a table</a:t>
            </a:r>
            <a:endParaRPr lang="ja-JP" altLang="en-US" sz="1800" b="1" dirty="0">
              <a:solidFill>
                <a:prstClr val="black"/>
              </a:solidFill>
            </a:endParaRPr>
          </a:p>
        </p:txBody>
      </p:sp>
      <p:sp>
        <p:nvSpPr>
          <p:cNvPr id="15" name="テキスト ボックス 14"/>
          <p:cNvSpPr txBox="1"/>
          <p:nvPr/>
        </p:nvSpPr>
        <p:spPr>
          <a:xfrm>
            <a:off x="4067944" y="2852936"/>
            <a:ext cx="1944216" cy="646331"/>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black"/>
                </a:solidFill>
              </a:rPr>
              <a:t>After </a:t>
            </a:r>
            <a:endParaRPr lang="ja-JP" altLang="en-US" sz="1800" dirty="0">
              <a:solidFill>
                <a:prstClr val="black"/>
              </a:solidFill>
            </a:endParaRPr>
          </a:p>
          <a:p>
            <a:pPr algn="l" fontAlgn="auto">
              <a:spcBef>
                <a:spcPts val="0"/>
              </a:spcBef>
              <a:spcAft>
                <a:spcPts val="0"/>
              </a:spcAft>
              <a:buFontTx/>
              <a:buNone/>
            </a:pPr>
            <a:r>
              <a:rPr lang="en-US" altLang="ja-JP" sz="1800" dirty="0" smtClean="0">
                <a:solidFill>
                  <a:prstClr val="black"/>
                </a:solidFill>
              </a:rPr>
              <a:t>1/15sec.</a:t>
            </a:r>
            <a:endParaRPr lang="ja-JP" altLang="en-US" sz="1800" dirty="0">
              <a:solidFill>
                <a:prstClr val="black"/>
              </a:solidFill>
            </a:endParaRPr>
          </a:p>
        </p:txBody>
      </p:sp>
      <p:sp>
        <p:nvSpPr>
          <p:cNvPr id="16" name="テキスト ボックス 15"/>
          <p:cNvSpPr txBox="1"/>
          <p:nvPr/>
        </p:nvSpPr>
        <p:spPr>
          <a:xfrm>
            <a:off x="7164288" y="2123564"/>
            <a:ext cx="1296144" cy="369332"/>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black"/>
                </a:solidFill>
              </a:rPr>
              <a:t>Test mass</a:t>
            </a:r>
            <a:endParaRPr lang="ja-JP" altLang="en-US" sz="1800" dirty="0">
              <a:solidFill>
                <a:prstClr val="black"/>
              </a:solidFill>
            </a:endParaRPr>
          </a:p>
        </p:txBody>
      </p:sp>
      <p:cxnSp>
        <p:nvCxnSpPr>
          <p:cNvPr id="18" name="直線矢印コネクタ 17"/>
          <p:cNvCxnSpPr/>
          <p:nvPr/>
        </p:nvCxnSpPr>
        <p:spPr>
          <a:xfrm>
            <a:off x="7596336" y="2411596"/>
            <a:ext cx="216024" cy="1296144"/>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5940152" y="4427820"/>
            <a:ext cx="0" cy="936104"/>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V="1">
            <a:off x="7596336" y="4139788"/>
            <a:ext cx="144016" cy="1440160"/>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139952" y="1052736"/>
            <a:ext cx="3096344" cy="646331"/>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black"/>
                </a:solidFill>
              </a:rPr>
              <a:t>Test mass on the holding finger</a:t>
            </a:r>
            <a:endParaRPr lang="ja-JP" altLang="en-US" sz="1800" dirty="0">
              <a:solidFill>
                <a:prstClr val="black"/>
              </a:solidFill>
            </a:endParaRPr>
          </a:p>
        </p:txBody>
      </p:sp>
      <p:cxnSp>
        <p:nvCxnSpPr>
          <p:cNvPr id="27" name="直線矢印コネクタ 26"/>
          <p:cNvCxnSpPr>
            <a:stCxn id="26" idx="1"/>
          </p:cNvCxnSpPr>
          <p:nvPr/>
        </p:nvCxnSpPr>
        <p:spPr>
          <a:xfrm flipH="1">
            <a:off x="2555776" y="1375902"/>
            <a:ext cx="1584176" cy="396914"/>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6" idx="1"/>
          </p:cNvCxnSpPr>
          <p:nvPr/>
        </p:nvCxnSpPr>
        <p:spPr>
          <a:xfrm flipH="1">
            <a:off x="1403648" y="1375902"/>
            <a:ext cx="2736304" cy="396914"/>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331640" y="1043444"/>
            <a:ext cx="1296144" cy="369332"/>
          </a:xfrm>
          <a:prstGeom prst="rect">
            <a:avLst/>
          </a:prstGeom>
          <a:noFill/>
        </p:spPr>
        <p:txBody>
          <a:bodyPr wrap="square" rtlCol="0">
            <a:spAutoFit/>
          </a:bodyPr>
          <a:lstStyle/>
          <a:p>
            <a:pPr algn="l" fontAlgn="auto">
              <a:spcBef>
                <a:spcPts val="0"/>
              </a:spcBef>
              <a:spcAft>
                <a:spcPts val="0"/>
              </a:spcAft>
              <a:buFontTx/>
              <a:buNone/>
            </a:pPr>
            <a:r>
              <a:rPr lang="en-US" altLang="ja-JP" sz="1800" dirty="0" smtClean="0">
                <a:solidFill>
                  <a:prstClr val="white"/>
                </a:solidFill>
              </a:rPr>
              <a:t>Test mass</a:t>
            </a:r>
            <a:endParaRPr lang="ja-JP" altLang="en-US" sz="1800" dirty="0">
              <a:solidFill>
                <a:prstClr val="white"/>
              </a:solidFill>
            </a:endParaRPr>
          </a:p>
        </p:txBody>
      </p:sp>
      <p:sp>
        <p:nvSpPr>
          <p:cNvPr id="22" name="テキスト ボックス 21"/>
          <p:cNvSpPr txBox="1"/>
          <p:nvPr/>
        </p:nvSpPr>
        <p:spPr>
          <a:xfrm>
            <a:off x="8193632" y="6413698"/>
            <a:ext cx="760914"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Torii</a:t>
            </a:r>
            <a:endParaRPr kumimoji="1" lang="ja-JP" altLang="en-US" sz="1400" dirty="0" smtClean="0">
              <a:solidFill>
                <a:srgbClr val="6699FF"/>
              </a:solidFill>
            </a:endParaRPr>
          </a:p>
        </p:txBody>
      </p:sp>
      <p:sp>
        <p:nvSpPr>
          <p:cNvPr id="2" name="フッター プレースホルダー 1"/>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Tree>
    <p:extLst>
      <p:ext uri="{BB962C8B-B14F-4D97-AF65-F5344CB8AC3E}">
        <p14:creationId xmlns:p14="http://schemas.microsoft.com/office/powerpoint/2010/main" val="1938474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0825" y="188913"/>
            <a:ext cx="8642350" cy="431800"/>
          </a:xfrm>
        </p:spPr>
        <p:txBody>
          <a:bodyPr rtlCol="0">
            <a:normAutofit fontScale="90000"/>
          </a:bodyPr>
          <a:lstStyle/>
          <a:p>
            <a:pPr eaLnBrk="1" fontAlgn="auto" hangingPunct="1">
              <a:spcAft>
                <a:spcPts val="0"/>
              </a:spcAft>
              <a:defRPr/>
            </a:pPr>
            <a:r>
              <a:rPr lang="en-US" altLang="ja-JP" dirty="0" smtClean="0"/>
              <a:t>Theoretical Researches (1)</a:t>
            </a:r>
            <a:endParaRPr lang="ja-JP" altLang="en-US" dirty="0"/>
          </a:p>
        </p:txBody>
      </p:sp>
      <p:sp>
        <p:nvSpPr>
          <p:cNvPr id="2051" name="サブタイトル 2"/>
          <p:cNvSpPr>
            <a:spLocks noGrp="1"/>
          </p:cNvSpPr>
          <p:nvPr>
            <p:ph type="subTitle" idx="1"/>
          </p:nvPr>
        </p:nvSpPr>
        <p:spPr>
          <a:xfrm>
            <a:off x="0" y="765175"/>
            <a:ext cx="9144000" cy="6092825"/>
          </a:xfrm>
        </p:spPr>
        <p:txBody>
          <a:bodyPr/>
          <a:lstStyle/>
          <a:p>
            <a:pPr algn="l" eaLnBrk="1" hangingPunct="1">
              <a:buFont typeface="Wingdings" panose="05000000000000000000" pitchFamily="2" charset="2"/>
              <a:buChar char="n"/>
            </a:pPr>
            <a:r>
              <a:rPr lang="en-US" altLang="ja-JP" sz="2800" smtClean="0">
                <a:solidFill>
                  <a:srgbClr val="0070C0"/>
                </a:solidFill>
              </a:rPr>
              <a:t> Researches on quantum measurements                       </a:t>
            </a:r>
          </a:p>
          <a:p>
            <a:pPr algn="l" eaLnBrk="1" hangingPunct="1"/>
            <a:r>
              <a:rPr lang="en-US" altLang="ja-JP" sz="2800" smtClean="0">
                <a:solidFill>
                  <a:srgbClr val="0070C0"/>
                </a:solidFill>
              </a:rPr>
              <a:t>    (Akutsu, Nakamura)</a:t>
            </a:r>
          </a:p>
          <a:p>
            <a:pPr lvl="1" algn="l" eaLnBrk="1" hangingPunct="1">
              <a:buFont typeface="Arial" panose="020B0604020202020204" pitchFamily="34" charset="0"/>
              <a:buChar char="•"/>
            </a:pPr>
            <a:r>
              <a:rPr lang="en-US" altLang="ja-JP" sz="2000" smtClean="0">
                <a:solidFill>
                  <a:schemeClr val="tx1"/>
                </a:solidFill>
              </a:rPr>
              <a:t> </a:t>
            </a:r>
            <a:r>
              <a:rPr lang="en-US" altLang="ja-JP" sz="2400" smtClean="0">
                <a:solidFill>
                  <a:schemeClr val="tx1"/>
                </a:solidFill>
              </a:rPr>
              <a:t>Quantum Non-Demolition (QND) techniques for GW telescopes.</a:t>
            </a:r>
          </a:p>
          <a:p>
            <a:pPr lvl="1" algn="l" eaLnBrk="1" hangingPunct="1">
              <a:buFont typeface="Arial" panose="020B0604020202020204" pitchFamily="34" charset="0"/>
              <a:buChar char="•"/>
            </a:pPr>
            <a:r>
              <a:rPr lang="en-US" altLang="ja-JP" sz="2400" smtClean="0">
                <a:solidFill>
                  <a:schemeClr val="tx1"/>
                </a:solidFill>
              </a:rPr>
              <a:t> Monthly seminar is held to discuss QND theories and experiments.</a:t>
            </a:r>
          </a:p>
          <a:p>
            <a:pPr lvl="2" algn="l" eaLnBrk="1" hangingPunct="1"/>
            <a:r>
              <a:rPr lang="en-US" altLang="ja-JP" smtClean="0">
                <a:solidFill>
                  <a:schemeClr val="tx1"/>
                </a:solidFill>
              </a:rPr>
              <a:t>Participants are from NAOJ, TITECH, Kyoto Univ., Keio Univ., IMS., Tokyo Univ., KEK, Hiroshima Univ. … . </a:t>
            </a:r>
            <a:r>
              <a:rPr lang="en-US" altLang="ja-JP" sz="2000" smtClean="0">
                <a:solidFill>
                  <a:schemeClr val="tx1"/>
                </a:solidFill>
              </a:rPr>
              <a:t>(Members are increasing...)</a:t>
            </a:r>
          </a:p>
          <a:p>
            <a:pPr lvl="1" algn="l" eaLnBrk="1" hangingPunct="1">
              <a:buFont typeface="Arial" panose="020B0604020202020204" pitchFamily="34" charset="0"/>
              <a:buChar char="•"/>
            </a:pPr>
            <a:r>
              <a:rPr lang="en-US" altLang="ja-JP" sz="2400" smtClean="0">
                <a:solidFill>
                  <a:schemeClr val="tx1"/>
                </a:solidFill>
              </a:rPr>
              <a:t> </a:t>
            </a:r>
            <a:r>
              <a:rPr lang="en-US" altLang="ja-JP" sz="2400" smtClean="0">
                <a:solidFill>
                  <a:srgbClr val="FF0000"/>
                </a:solidFill>
              </a:rPr>
              <a:t>Main Achievement : </a:t>
            </a:r>
          </a:p>
          <a:p>
            <a:pPr lvl="2" algn="l" eaLnBrk="1" hangingPunct="1"/>
            <a:r>
              <a:rPr lang="en-US" altLang="ja-JP" smtClean="0">
                <a:solidFill>
                  <a:srgbClr val="FF0000"/>
                </a:solidFill>
              </a:rPr>
              <a:t>Theoretical results discussed in this seminar agree with the experiment by Hiroshima Univ. </a:t>
            </a:r>
          </a:p>
          <a:p>
            <a:pPr lvl="2" algn="l" eaLnBrk="1" hangingPunct="1"/>
            <a:r>
              <a:rPr lang="en-US" altLang="ja-JP" smtClean="0">
                <a:solidFill>
                  <a:srgbClr val="FF0000"/>
                </a:solidFill>
              </a:rPr>
              <a:t>[K. Nakamura and M. Iinuma, PRA</a:t>
            </a:r>
            <a:r>
              <a:rPr lang="en-US" altLang="ja-JP" b="1" u="sng" smtClean="0">
                <a:solidFill>
                  <a:srgbClr val="FF0000"/>
                </a:solidFill>
              </a:rPr>
              <a:t>88</a:t>
            </a:r>
            <a:r>
              <a:rPr lang="en-US" altLang="ja-JP" smtClean="0">
                <a:solidFill>
                  <a:srgbClr val="FF0000"/>
                </a:solidFill>
              </a:rPr>
              <a:t> (2013), 042106.]</a:t>
            </a:r>
          </a:p>
          <a:p>
            <a:pPr lvl="1" algn="l" eaLnBrk="1" hangingPunct="1">
              <a:buFont typeface="Arial" panose="020B0604020202020204" pitchFamily="34" charset="0"/>
              <a:buChar char="•"/>
            </a:pPr>
            <a:r>
              <a:rPr lang="en-US" altLang="ja-JP" smtClean="0">
                <a:solidFill>
                  <a:schemeClr val="tx1"/>
                </a:solidFill>
              </a:rPr>
              <a:t> </a:t>
            </a:r>
            <a:r>
              <a:rPr lang="en-US" altLang="ja-JP" sz="2400" smtClean="0">
                <a:solidFill>
                  <a:schemeClr val="tx1"/>
                </a:solidFill>
              </a:rPr>
              <a:t>Prospect : </a:t>
            </a:r>
          </a:p>
          <a:p>
            <a:pPr lvl="2" algn="l" eaLnBrk="1" hangingPunct="1"/>
            <a:r>
              <a:rPr lang="en-US" altLang="ja-JP" smtClean="0">
                <a:solidFill>
                  <a:schemeClr val="tx1"/>
                </a:solidFill>
              </a:rPr>
              <a:t>We are now trying to apply our understanding on quantum measurements to GW detectors.</a:t>
            </a:r>
          </a:p>
        </p:txBody>
      </p:sp>
      <p:sp>
        <p:nvSpPr>
          <p:cNvPr id="4" name="テキスト ボックス 3"/>
          <p:cNvSpPr txBox="1"/>
          <p:nvPr/>
        </p:nvSpPr>
        <p:spPr>
          <a:xfrm>
            <a:off x="7740352" y="6381328"/>
            <a:ext cx="1276119"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Nakamura</a:t>
            </a:r>
            <a:endParaRPr kumimoji="1" lang="ja-JP" altLang="en-US" sz="1400" dirty="0" smtClean="0">
              <a:solidFill>
                <a:srgbClr val="6699FF"/>
              </a:solidFill>
            </a:endParaRPr>
          </a:p>
        </p:txBody>
      </p:sp>
      <p:sp>
        <p:nvSpPr>
          <p:cNvPr id="3" name="フッター プレースホルダー 2"/>
          <p:cNvSpPr>
            <a:spLocks noGrp="1"/>
          </p:cNvSpPr>
          <p:nvPr>
            <p:ph type="ftr" sz="quarter" idx="11"/>
          </p:nvPr>
        </p:nvSpPr>
        <p:spPr/>
        <p:txBody>
          <a:body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Tree>
    <p:extLst>
      <p:ext uri="{BB962C8B-B14F-4D97-AF65-F5344CB8AC3E}">
        <p14:creationId xmlns:p14="http://schemas.microsoft.com/office/powerpoint/2010/main" val="35236735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0825" y="188913"/>
            <a:ext cx="8642350" cy="431800"/>
          </a:xfrm>
        </p:spPr>
        <p:txBody>
          <a:bodyPr rtlCol="0">
            <a:normAutofit fontScale="90000"/>
          </a:bodyPr>
          <a:lstStyle/>
          <a:p>
            <a:pPr eaLnBrk="1" fontAlgn="auto" hangingPunct="1">
              <a:spcAft>
                <a:spcPts val="0"/>
              </a:spcAft>
              <a:defRPr/>
            </a:pPr>
            <a:r>
              <a:rPr lang="en-US" altLang="ja-JP" dirty="0" smtClean="0"/>
              <a:t>Theoretical Researches (2)</a:t>
            </a:r>
            <a:endParaRPr lang="ja-JP" altLang="en-US" dirty="0"/>
          </a:p>
        </p:txBody>
      </p:sp>
      <p:sp>
        <p:nvSpPr>
          <p:cNvPr id="3075" name="サブタイトル 2"/>
          <p:cNvSpPr>
            <a:spLocks noGrp="1"/>
          </p:cNvSpPr>
          <p:nvPr>
            <p:ph type="subTitle" idx="1"/>
          </p:nvPr>
        </p:nvSpPr>
        <p:spPr>
          <a:xfrm>
            <a:off x="0" y="765175"/>
            <a:ext cx="9144000" cy="1008063"/>
          </a:xfrm>
        </p:spPr>
        <p:txBody>
          <a:bodyPr/>
          <a:lstStyle/>
          <a:p>
            <a:pPr algn="l" eaLnBrk="1" hangingPunct="1">
              <a:buFont typeface="Wingdings" panose="05000000000000000000" pitchFamily="2" charset="2"/>
              <a:buChar char="n"/>
            </a:pPr>
            <a:r>
              <a:rPr lang="en-US" altLang="ja-JP" sz="2800" smtClean="0">
                <a:solidFill>
                  <a:srgbClr val="0070C0"/>
                </a:solidFill>
              </a:rPr>
              <a:t> General-relativistic higher-order gauge-invariant perturbation theory and its applications (Nakamura)</a:t>
            </a:r>
          </a:p>
        </p:txBody>
      </p:sp>
      <p:sp>
        <p:nvSpPr>
          <p:cNvPr id="3076" name="サブタイトル 2"/>
          <p:cNvSpPr txBox="1">
            <a:spLocks/>
          </p:cNvSpPr>
          <p:nvPr/>
        </p:nvSpPr>
        <p:spPr bwMode="auto">
          <a:xfrm>
            <a:off x="0" y="1700213"/>
            <a:ext cx="759618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lvl="1" algn="l" eaLnBrk="1" hangingPunct="1">
              <a:spcBef>
                <a:spcPct val="20000"/>
              </a:spcBef>
              <a:buFont typeface="Arial" panose="020B0604020202020204" pitchFamily="34" charset="0"/>
              <a:buChar char="•"/>
            </a:pPr>
            <a:r>
              <a:rPr lang="en-US" altLang="ja-JP" smtClean="0">
                <a:solidFill>
                  <a:prstClr val="black"/>
                </a:solidFill>
                <a:latin typeface="Calibri" panose="020F0502020204030204" pitchFamily="34" charset="0"/>
              </a:rPr>
              <a:t> Developments of the general framework of the theory</a:t>
            </a:r>
          </a:p>
        </p:txBody>
      </p:sp>
      <p:pic>
        <p:nvPicPr>
          <p:cNvPr id="3077" name="図 4" descr="CQG_Highlights_2011-2012_BROCHURE-9-2.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4713" y="2133600"/>
            <a:ext cx="44592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サブタイトル 2"/>
          <p:cNvSpPr txBox="1">
            <a:spLocks/>
          </p:cNvSpPr>
          <p:nvPr/>
        </p:nvSpPr>
        <p:spPr bwMode="auto">
          <a:xfrm>
            <a:off x="0" y="2178050"/>
            <a:ext cx="4716463"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lvl="1" algn="l" eaLnBrk="1" hangingPunct="1">
              <a:spcBef>
                <a:spcPct val="20000"/>
              </a:spcBef>
              <a:buFont typeface="Arial" panose="020B0604020202020204" pitchFamily="34" charset="0"/>
              <a:buChar char="•"/>
            </a:pPr>
            <a:r>
              <a:rPr lang="en-US" altLang="ja-JP" sz="2600" smtClean="0">
                <a:solidFill>
                  <a:prstClr val="black"/>
                </a:solidFill>
                <a:latin typeface="Calibri" panose="020F0502020204030204" pitchFamily="34" charset="0"/>
              </a:rPr>
              <a:t> </a:t>
            </a:r>
            <a:r>
              <a:rPr lang="en-US" altLang="ja-JP" smtClean="0">
                <a:solidFill>
                  <a:prstClr val="black"/>
                </a:solidFill>
                <a:latin typeface="Calibri" panose="020F0502020204030204" pitchFamily="34" charset="0"/>
              </a:rPr>
              <a:t>Classical and Quantum Gravity Highlight letter (last year) was advertized in the CQG brochure :</a:t>
            </a:r>
          </a:p>
          <a:p>
            <a:pPr lvl="1" algn="l" eaLnBrk="1" hangingPunct="1">
              <a:spcBef>
                <a:spcPct val="20000"/>
              </a:spcBef>
              <a:buFont typeface="Arial" panose="020B0604020202020204" pitchFamily="34" charset="0"/>
              <a:buChar char="•"/>
            </a:pPr>
            <a:r>
              <a:rPr lang="en-US" altLang="ja-JP" smtClean="0">
                <a:solidFill>
                  <a:prstClr val="black"/>
                </a:solidFill>
                <a:latin typeface="Calibri" panose="020F0502020204030204" pitchFamily="34" charset="0"/>
              </a:rPr>
              <a:t> </a:t>
            </a:r>
            <a:r>
              <a:rPr lang="en-US" altLang="ja-JP" smtClean="0">
                <a:solidFill>
                  <a:srgbClr val="FF0000"/>
                </a:solidFill>
                <a:latin typeface="Calibri" panose="020F0502020204030204" pitchFamily="34" charset="0"/>
              </a:rPr>
              <a:t>Main Achievement : </a:t>
            </a:r>
          </a:p>
          <a:p>
            <a:pPr lvl="2" algn="l" eaLnBrk="1" hangingPunct="1">
              <a:spcBef>
                <a:spcPct val="20000"/>
              </a:spcBef>
              <a:buFont typeface="Arial" panose="020B0604020202020204" pitchFamily="34" charset="0"/>
              <a:buNone/>
            </a:pPr>
            <a:r>
              <a:rPr lang="en-US" altLang="ja-JP" smtClean="0">
                <a:solidFill>
                  <a:srgbClr val="FF0000"/>
                </a:solidFill>
                <a:latin typeface="Calibri" panose="020F0502020204030204" pitchFamily="34" charset="0"/>
              </a:rPr>
              <a:t>The full paper version of this letter is published. </a:t>
            </a:r>
          </a:p>
          <a:p>
            <a:pPr lvl="2" algn="l" eaLnBrk="1" hangingPunct="1">
              <a:spcBef>
                <a:spcPct val="20000"/>
              </a:spcBef>
              <a:buFont typeface="Arial" panose="020B0604020202020204" pitchFamily="34" charset="0"/>
              <a:buNone/>
            </a:pPr>
            <a:r>
              <a:rPr lang="en-US" altLang="ja-JP" smtClean="0">
                <a:solidFill>
                  <a:srgbClr val="FF0000"/>
                </a:solidFill>
                <a:latin typeface="Calibri" panose="020F0502020204030204" pitchFamily="34" charset="0"/>
              </a:rPr>
              <a:t>[K. Nakamura,</a:t>
            </a:r>
            <a:r>
              <a:rPr lang="ja-JP" altLang="en-US" smtClean="0">
                <a:solidFill>
                  <a:srgbClr val="FF0000"/>
                </a:solidFill>
                <a:latin typeface="Calibri" panose="020F0502020204030204" pitchFamily="34" charset="0"/>
              </a:rPr>
              <a:t> </a:t>
            </a:r>
            <a:r>
              <a:rPr lang="en-US" altLang="ja-JP" smtClean="0">
                <a:solidFill>
                  <a:srgbClr val="FF0000"/>
                </a:solidFill>
                <a:latin typeface="Calibri" panose="020F0502020204030204" pitchFamily="34" charset="0"/>
              </a:rPr>
              <a:t>PTEP</a:t>
            </a:r>
            <a:r>
              <a:rPr lang="en-US" altLang="ja-JP" b="1" u="sng" smtClean="0">
                <a:solidFill>
                  <a:srgbClr val="FF0000"/>
                </a:solidFill>
                <a:latin typeface="Calibri" panose="020F0502020204030204" pitchFamily="34" charset="0"/>
              </a:rPr>
              <a:t>2013</a:t>
            </a:r>
            <a:r>
              <a:rPr lang="en-US" altLang="ja-JP" smtClean="0">
                <a:solidFill>
                  <a:srgbClr val="FF0000"/>
                </a:solidFill>
                <a:latin typeface="Calibri" panose="020F0502020204030204" pitchFamily="34" charset="0"/>
              </a:rPr>
              <a:t> (2013),</a:t>
            </a:r>
            <a:r>
              <a:rPr lang="ja-JP" altLang="en-US" smtClean="0">
                <a:solidFill>
                  <a:srgbClr val="FF0000"/>
                </a:solidFill>
                <a:latin typeface="Calibri" panose="020F0502020204030204" pitchFamily="34" charset="0"/>
              </a:rPr>
              <a:t> </a:t>
            </a:r>
            <a:r>
              <a:rPr lang="en-US" altLang="ja-JP" smtClean="0">
                <a:solidFill>
                  <a:srgbClr val="FF0000"/>
                </a:solidFill>
                <a:latin typeface="Calibri" panose="020F0502020204030204" pitchFamily="34" charset="0"/>
              </a:rPr>
              <a:t>043E02.]</a:t>
            </a:r>
            <a:endParaRPr lang="ja-JP" altLang="en-US" smtClean="0">
              <a:solidFill>
                <a:prstClr val="black"/>
              </a:solidFill>
              <a:latin typeface="Calibri" panose="020F0502020204030204" pitchFamily="34" charset="0"/>
            </a:endParaRPr>
          </a:p>
        </p:txBody>
      </p:sp>
      <p:sp>
        <p:nvSpPr>
          <p:cNvPr id="3079" name="サブタイトル 2"/>
          <p:cNvSpPr txBox="1">
            <a:spLocks/>
          </p:cNvSpPr>
          <p:nvPr/>
        </p:nvSpPr>
        <p:spPr bwMode="auto">
          <a:xfrm>
            <a:off x="0" y="5373688"/>
            <a:ext cx="91440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lvl="1" algn="l" eaLnBrk="1" hangingPunct="1">
              <a:spcBef>
                <a:spcPct val="20000"/>
              </a:spcBef>
              <a:buFont typeface="Arial" panose="020B0604020202020204" pitchFamily="34" charset="0"/>
              <a:buChar char="•"/>
            </a:pPr>
            <a:r>
              <a:rPr lang="en-US" altLang="ja-JP" smtClean="0">
                <a:solidFill>
                  <a:prstClr val="black"/>
                </a:solidFill>
                <a:latin typeface="Calibri" panose="020F0502020204030204" pitchFamily="34" charset="0"/>
              </a:rPr>
              <a:t> Prospect : </a:t>
            </a:r>
          </a:p>
          <a:p>
            <a:pPr lvl="2" algn="l" eaLnBrk="1" hangingPunct="1">
              <a:spcBef>
                <a:spcPct val="20000"/>
              </a:spcBef>
              <a:buFont typeface="Arial" panose="020B0604020202020204" pitchFamily="34" charset="0"/>
              <a:buNone/>
            </a:pPr>
            <a:r>
              <a:rPr lang="en-US" altLang="ja-JP" smtClean="0">
                <a:solidFill>
                  <a:prstClr val="black"/>
                </a:solidFill>
                <a:latin typeface="Calibri" panose="020F0502020204030204" pitchFamily="34" charset="0"/>
              </a:rPr>
              <a:t>We are now trying to apply our theory to black hole perturbations and cosmology. </a:t>
            </a:r>
          </a:p>
          <a:p>
            <a:pPr lvl="2" algn="l" eaLnBrk="1" hangingPunct="1">
              <a:spcBef>
                <a:spcPct val="20000"/>
              </a:spcBef>
              <a:buFont typeface="Arial" panose="020B0604020202020204" pitchFamily="34" charset="0"/>
              <a:buNone/>
            </a:pPr>
            <a:endParaRPr lang="ja-JP" altLang="en-US" smtClean="0">
              <a:solidFill>
                <a:prstClr val="black"/>
              </a:solidFill>
              <a:latin typeface="Calibri" panose="020F0502020204030204" pitchFamily="34" charset="0"/>
            </a:endParaRPr>
          </a:p>
        </p:txBody>
      </p:sp>
      <p:sp>
        <p:nvSpPr>
          <p:cNvPr id="8" name="テキスト ボックス 7"/>
          <p:cNvSpPr txBox="1"/>
          <p:nvPr/>
        </p:nvSpPr>
        <p:spPr>
          <a:xfrm>
            <a:off x="7740352" y="6381328"/>
            <a:ext cx="1276119"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Nakamura</a:t>
            </a:r>
            <a:endParaRPr kumimoji="1" lang="ja-JP" altLang="en-US" sz="1400" dirty="0" smtClean="0">
              <a:solidFill>
                <a:srgbClr val="6699FF"/>
              </a:solidFill>
            </a:endParaRPr>
          </a:p>
        </p:txBody>
      </p:sp>
      <p:sp>
        <p:nvSpPr>
          <p:cNvPr id="3" name="フッター プレースホルダー 2"/>
          <p:cNvSpPr>
            <a:spLocks noGrp="1"/>
          </p:cNvSpPr>
          <p:nvPr>
            <p:ph type="ftr" sz="quarter" idx="11"/>
          </p:nvPr>
        </p:nvSpPr>
        <p:spPr/>
        <p:txBody>
          <a:bodyPr/>
          <a:lstStyle/>
          <a:p>
            <a:pPr>
              <a:defRPr/>
            </a:pPr>
            <a:r>
              <a:rPr lang="nl-NL" altLang="ja-JP" smtClean="0">
                <a:solidFill>
                  <a:prstClr val="black">
                    <a:tint val="75000"/>
                  </a:prstClr>
                </a:solidFill>
              </a:rPr>
              <a:t>Project Week (November 27, 2013, NAOJ)</a:t>
            </a:r>
            <a:endParaRPr lang="ja-JP" altLang="en-US">
              <a:solidFill>
                <a:prstClr val="black">
                  <a:tint val="75000"/>
                </a:prstClr>
              </a:solidFill>
            </a:endParaRPr>
          </a:p>
        </p:txBody>
      </p:sp>
    </p:spTree>
    <p:extLst>
      <p:ext uri="{BB962C8B-B14F-4D97-AF65-F5344CB8AC3E}">
        <p14:creationId xmlns:p14="http://schemas.microsoft.com/office/powerpoint/2010/main" val="898065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4" name="Rectangle 32"/>
          <p:cNvSpPr>
            <a:spLocks noChangeArrowheads="1"/>
          </p:cNvSpPr>
          <p:nvPr/>
        </p:nvSpPr>
        <p:spPr bwMode="auto">
          <a:xfrm>
            <a:off x="899592" y="2996952"/>
            <a:ext cx="7200800" cy="705450"/>
          </a:xfrm>
          <a:prstGeom prst="rect">
            <a:avLst/>
          </a:prstGeom>
          <a:noFill/>
          <a:ln w="15875">
            <a:noFill/>
            <a:miter lim="800000"/>
            <a:headEnd/>
            <a:tailEnd/>
          </a:ln>
          <a:effectLst/>
        </p:spPr>
        <p:txBody>
          <a:bodyPr wrap="square">
            <a:spAutoFit/>
          </a:bodyPr>
          <a:lstStyle/>
          <a:p>
            <a:pPr>
              <a:lnSpc>
                <a:spcPct val="110000"/>
              </a:lnSpc>
              <a:buFontTx/>
              <a:buNone/>
            </a:pPr>
            <a:r>
              <a:rPr lang="en-US" altLang="ja-JP" sz="4000" dirty="0" smtClean="0">
                <a:solidFill>
                  <a:srgbClr val="FFFFFF"/>
                </a:solidFill>
                <a:effectLst>
                  <a:outerShdw blurRad="38100" dist="38100" dir="2700000" algn="tl">
                    <a:srgbClr val="000000">
                      <a:alpha val="43137"/>
                    </a:srgbClr>
                  </a:outerShdw>
                </a:effectLst>
              </a:rPr>
              <a:t>Summary</a:t>
            </a:r>
            <a:endParaRPr lang="ja-JP" altLang="en-US" sz="4000" dirty="0">
              <a:solidFill>
                <a:srgbClr val="FFFFFF"/>
              </a:solidFill>
              <a:effectLst>
                <a:outerShdw blurRad="38100" dist="38100" dir="2700000" algn="tl">
                  <a:srgbClr val="000000">
                    <a:alpha val="43137"/>
                  </a:srgbClr>
                </a:outerShdw>
              </a:effectLst>
            </a:endParaRPr>
          </a:p>
        </p:txBody>
      </p:sp>
      <p:sp>
        <p:nvSpPr>
          <p:cNvPr id="5" name="タイトル 4"/>
          <p:cNvSpPr>
            <a:spLocks noGrp="1"/>
          </p:cNvSpPr>
          <p:nvPr>
            <p:ph type="title"/>
          </p:nvPr>
        </p:nvSpPr>
        <p:spPr/>
        <p:txBody>
          <a:bodyPr/>
          <a:lstStyle/>
          <a:p>
            <a:endParaRPr kumimoji="1" lang="ja-JP" altLang="en-US" dirty="0"/>
          </a:p>
        </p:txBody>
      </p:sp>
    </p:spTree>
    <p:extLst>
      <p:ext uri="{BB962C8B-B14F-4D97-AF65-F5344CB8AC3E}">
        <p14:creationId xmlns:p14="http://schemas.microsoft.com/office/powerpoint/2010/main" val="2331675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Summary</a:t>
            </a:r>
            <a:endParaRPr kumimoji="1" lang="ja-JP" altLang="en-US" dirty="0"/>
          </a:p>
        </p:txBody>
      </p:sp>
      <p:sp>
        <p:nvSpPr>
          <p:cNvPr id="3" name="フッター プレースホルダー 2"/>
          <p:cNvSpPr>
            <a:spLocks noGrp="1"/>
          </p:cNvSpPr>
          <p:nvPr>
            <p:ph type="ftr" sz="quarter" idx="10"/>
          </p:nvPr>
        </p:nvSpPr>
        <p:spPr/>
        <p:txBody>
          <a:bodyPr/>
          <a:lstStyle/>
          <a:p>
            <a:pPr algn="ctr">
              <a:defRPr/>
            </a:pPr>
            <a:r>
              <a:rPr lang="nl-NL" altLang="ja-JP" smtClean="0"/>
              <a:t>Project Week (November 27, 2013, NAOJ)</a:t>
            </a:r>
            <a:endParaRPr lang="en-US" altLang="ja-JP" dirty="0"/>
          </a:p>
        </p:txBody>
      </p:sp>
      <p:sp>
        <p:nvSpPr>
          <p:cNvPr id="6" name="正方形/長方形 5"/>
          <p:cNvSpPr/>
          <p:nvPr/>
        </p:nvSpPr>
        <p:spPr>
          <a:xfrm>
            <a:off x="467544" y="1434256"/>
            <a:ext cx="8371656" cy="4154984"/>
          </a:xfrm>
          <a:prstGeom prst="rect">
            <a:avLst/>
          </a:prstGeom>
        </p:spPr>
        <p:txBody>
          <a:bodyPr wrap="square">
            <a:spAutoFit/>
          </a:bodyPr>
          <a:lstStyle/>
          <a:p>
            <a:pPr algn="l">
              <a:lnSpc>
                <a:spcPct val="110000"/>
              </a:lnSpc>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KAGRA is under construction. Large part (tunnel, vacuum</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system, cryogenic system, facility) are completed or will</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be finished soon. Installation will start in the next year.</a:t>
            </a:r>
          </a:p>
          <a:p>
            <a:pPr algn="l">
              <a:lnSpc>
                <a:spcPct val="110000"/>
              </a:lnSpc>
              <a:buFontTx/>
              <a:buNone/>
            </a:pPr>
            <a:endParaRPr lang="en-US" altLang="ja-JP" dirty="0" smtClean="0">
              <a:solidFill>
                <a:srgbClr val="FFFFFF"/>
              </a:solidFill>
              <a:effectLst>
                <a:outerShdw blurRad="38100" dist="38100" dir="2700000" algn="tl">
                  <a:srgbClr val="000000">
                    <a:alpha val="43137"/>
                  </a:srgbClr>
                </a:outerShdw>
              </a:effectLst>
            </a:endParaRPr>
          </a:p>
          <a:p>
            <a:pPr algn="l">
              <a:lnSpc>
                <a:spcPct val="110000"/>
              </a:lnSpc>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NAOJ GW Project Office is playing a key role in KAGRA.</a:t>
            </a:r>
          </a:p>
          <a:p>
            <a:pPr algn="l">
              <a:lnSpc>
                <a:spcPct val="110000"/>
              </a:lnSpc>
              <a:buFontTx/>
              <a:buNone/>
            </a:pPr>
            <a:r>
              <a:rPr lang="en-US" altLang="ja-JP" dirty="0" smtClean="0">
                <a:solidFill>
                  <a:srgbClr val="FFFFFF"/>
                </a:solidFill>
                <a:effectLst>
                  <a:outerShdw blurRad="38100" dist="38100" dir="2700000" algn="tl">
                    <a:srgbClr val="000000">
                      <a:alpha val="43137"/>
                    </a:srgbClr>
                  </a:outerShdw>
                </a:effectLst>
              </a:rPr>
              <a:t>  The activities on KAGRA is increasing.</a:t>
            </a:r>
          </a:p>
          <a:p>
            <a:pPr algn="l">
              <a:lnSpc>
                <a:spcPct val="110000"/>
              </a:lnSpc>
              <a:buFontTx/>
              <a:buNone/>
            </a:pPr>
            <a:endParaRPr lang="en-US" altLang="ja-JP" dirty="0">
              <a:solidFill>
                <a:srgbClr val="FFFFFF"/>
              </a:solidFill>
              <a:effectLst>
                <a:outerShdw blurRad="38100" dist="38100" dir="2700000" algn="tl">
                  <a:srgbClr val="000000">
                    <a:alpha val="43137"/>
                  </a:srgbClr>
                </a:outerShdw>
              </a:effectLst>
            </a:endParaRPr>
          </a:p>
          <a:p>
            <a:pPr algn="l">
              <a:lnSpc>
                <a:spcPct val="110000"/>
              </a:lnSpc>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Increased collaborative activities with ATC for KAGRA.</a:t>
            </a:r>
          </a:p>
          <a:p>
            <a:pPr algn="l">
              <a:lnSpc>
                <a:spcPct val="110000"/>
              </a:lnSpc>
              <a:buFontTx/>
              <a:buNone/>
            </a:pPr>
            <a:endParaRPr lang="en-US" altLang="ja-JP" dirty="0">
              <a:solidFill>
                <a:srgbClr val="FFFFFF"/>
              </a:solidFill>
              <a:effectLst>
                <a:outerShdw blurRad="38100" dist="38100" dir="2700000" algn="tl">
                  <a:srgbClr val="000000">
                    <a:alpha val="43137"/>
                  </a:srgbClr>
                </a:outerShdw>
              </a:effectLst>
            </a:endParaRPr>
          </a:p>
          <a:p>
            <a:pPr algn="l">
              <a:lnSpc>
                <a:spcPct val="110000"/>
              </a:lnSpc>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We appreciate the support from NAOJ.</a:t>
            </a:r>
          </a:p>
        </p:txBody>
      </p:sp>
    </p:spTree>
    <p:extLst>
      <p:ext uri="{BB962C8B-B14F-4D97-AF65-F5344CB8AC3E}">
        <p14:creationId xmlns:p14="http://schemas.microsoft.com/office/powerpoint/2010/main" val="1504048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フッター プレースホルダー 2"/>
          <p:cNvSpPr>
            <a:spLocks noGrp="1"/>
          </p:cNvSpPr>
          <p:nvPr>
            <p:ph type="ftr" sz="quarter" idx="10"/>
          </p:nvPr>
        </p:nvSpPr>
        <p:spPr/>
        <p:txBody>
          <a:bodyPr/>
          <a:lstStyle/>
          <a:p>
            <a:pPr algn="ctr">
              <a:defRPr/>
            </a:pPr>
            <a:r>
              <a:rPr lang="nl-NL" altLang="ja-JP" smtClean="0"/>
              <a:t>Project Week (November 27, 2013, NAOJ)</a:t>
            </a:r>
            <a:endParaRPr lang="en-US" altLang="ja-JP" dirty="0"/>
          </a:p>
        </p:txBody>
      </p:sp>
      <p:sp>
        <p:nvSpPr>
          <p:cNvPr id="7" name="Rectangle 32"/>
          <p:cNvSpPr>
            <a:spLocks noChangeArrowheads="1"/>
          </p:cNvSpPr>
          <p:nvPr/>
        </p:nvSpPr>
        <p:spPr bwMode="auto">
          <a:xfrm>
            <a:off x="3563888" y="2996952"/>
            <a:ext cx="1735236" cy="920124"/>
          </a:xfrm>
          <a:prstGeom prst="rect">
            <a:avLst/>
          </a:prstGeom>
          <a:noFill/>
          <a:ln w="15875">
            <a:noFill/>
            <a:miter lim="800000"/>
            <a:headEnd/>
            <a:tailEnd/>
          </a:ln>
          <a:effectLst/>
        </p:spPr>
        <p:txBody>
          <a:bodyPr wrap="square">
            <a:spAutoFit/>
          </a:bodyPr>
          <a:lstStyle/>
          <a:p>
            <a:pPr algn="l">
              <a:lnSpc>
                <a:spcPct val="110000"/>
              </a:lnSpc>
              <a:buFontTx/>
              <a:buNone/>
            </a:pPr>
            <a:r>
              <a:rPr lang="en-US" altLang="ja-JP" sz="5400" dirty="0" smtClean="0">
                <a:solidFill>
                  <a:srgbClr val="FFFFFF"/>
                </a:solidFill>
                <a:effectLst>
                  <a:outerShdw blurRad="38100" dist="38100" dir="2700000" algn="tl">
                    <a:srgbClr val="000000">
                      <a:alpha val="43137"/>
                    </a:srgbClr>
                  </a:outerShdw>
                </a:effectLst>
              </a:rPr>
              <a:t>End</a:t>
            </a:r>
            <a:endParaRPr lang="ja-JP" altLang="en-US" sz="54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9617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4" name="Rectangle 32"/>
          <p:cNvSpPr>
            <a:spLocks noChangeArrowheads="1"/>
          </p:cNvSpPr>
          <p:nvPr/>
        </p:nvSpPr>
        <p:spPr bwMode="auto">
          <a:xfrm>
            <a:off x="899592" y="2996952"/>
            <a:ext cx="7200800" cy="769441"/>
          </a:xfrm>
          <a:prstGeom prst="rect">
            <a:avLst/>
          </a:prstGeom>
          <a:noFill/>
          <a:ln w="15875">
            <a:noFill/>
            <a:miter lim="800000"/>
            <a:headEnd/>
            <a:tailEnd/>
          </a:ln>
          <a:effectLst/>
        </p:spPr>
        <p:txBody>
          <a:bodyPr wrap="square">
            <a:spAutoFit/>
          </a:bodyPr>
          <a:lstStyle/>
          <a:p>
            <a:pPr>
              <a:lnSpc>
                <a:spcPct val="110000"/>
              </a:lnSpc>
              <a:buNone/>
            </a:pPr>
            <a:r>
              <a:rPr lang="en-US" altLang="ja-JP" sz="4000" dirty="0" smtClean="0">
                <a:solidFill>
                  <a:srgbClr val="FFFFFF"/>
                </a:solidFill>
                <a:effectLst>
                  <a:outerShdw blurRad="38100" dist="38100" dir="2700000" algn="tl">
                    <a:srgbClr val="000000">
                      <a:alpha val="43137"/>
                    </a:srgbClr>
                  </a:outerShdw>
                </a:effectLst>
              </a:rPr>
              <a:t>Supplementary Slides</a:t>
            </a:r>
            <a:endParaRPr lang="ja-JP" altLang="en-US" sz="4000" dirty="0">
              <a:solidFill>
                <a:srgbClr val="FFFFFF"/>
              </a:solidFill>
              <a:effectLst>
                <a:outerShdw blurRad="38100" dist="38100" dir="2700000" algn="tl">
                  <a:srgbClr val="000000">
                    <a:alpha val="43137"/>
                  </a:srgbClr>
                </a:outerShdw>
              </a:effectLst>
            </a:endParaRPr>
          </a:p>
        </p:txBody>
      </p:sp>
      <p:sp>
        <p:nvSpPr>
          <p:cNvPr id="5" name="タイトル 4"/>
          <p:cNvSpPr>
            <a:spLocks noGrp="1"/>
          </p:cNvSpPr>
          <p:nvPr>
            <p:ph type="title"/>
          </p:nvPr>
        </p:nvSpPr>
        <p:spPr/>
        <p:txBody>
          <a:bodyPr/>
          <a:lstStyle/>
          <a:p>
            <a:endParaRPr kumimoji="1" lang="ja-JP" altLang="en-US" dirty="0"/>
          </a:p>
        </p:txBody>
      </p:sp>
    </p:spTree>
    <p:extLst>
      <p:ext uri="{BB962C8B-B14F-4D97-AF65-F5344CB8AC3E}">
        <p14:creationId xmlns:p14="http://schemas.microsoft.com/office/powerpoint/2010/main" val="4014412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Surface building</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The framework of the data-analysis building next to the existing building is completed.   </a:t>
            </a:r>
            <a:endParaRPr kumimoji="1" lang="ja-JP" altLang="en-US" dirty="0"/>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171449" y="3148012"/>
            <a:ext cx="4324350" cy="2390775"/>
          </a:xfrm>
          <a:prstGeom prst="rect">
            <a:avLst/>
          </a:prstGeom>
          <a:noFill/>
          <a:ln>
            <a:noFill/>
          </a:ln>
        </p:spPr>
      </p:pic>
      <p:pic>
        <p:nvPicPr>
          <p:cNvPr id="5" name="図 4"/>
          <p:cNvPicPr/>
          <p:nvPr/>
        </p:nvPicPr>
        <p:blipFill>
          <a:blip r:embed="rId3">
            <a:extLst>
              <a:ext uri="{28A0092B-C50C-407E-A947-70E740481C1C}">
                <a14:useLocalDpi xmlns:a14="http://schemas.microsoft.com/office/drawing/2010/main" val="0"/>
              </a:ext>
            </a:extLst>
          </a:blip>
          <a:srcRect/>
          <a:stretch>
            <a:fillRect/>
          </a:stretch>
        </p:blipFill>
        <p:spPr bwMode="auto">
          <a:xfrm>
            <a:off x="4752975" y="3109912"/>
            <a:ext cx="4314825" cy="2428875"/>
          </a:xfrm>
          <a:prstGeom prst="rect">
            <a:avLst/>
          </a:prstGeom>
          <a:noFill/>
          <a:ln>
            <a:noFill/>
          </a:ln>
        </p:spPr>
      </p:pic>
      <p:sp>
        <p:nvSpPr>
          <p:cNvPr id="6" name="テキスト ボックス 5"/>
          <p:cNvSpPr txBox="1"/>
          <p:nvPr/>
        </p:nvSpPr>
        <p:spPr>
          <a:xfrm>
            <a:off x="3098800" y="5618163"/>
            <a:ext cx="1552284" cy="369332"/>
          </a:xfrm>
          <a:prstGeom prst="rect">
            <a:avLst/>
          </a:prstGeom>
          <a:noFill/>
        </p:spPr>
        <p:txBody>
          <a:bodyPr wrap="none" rtlCol="0">
            <a:spAutoFit/>
          </a:bodyPr>
          <a:lstStyle/>
          <a:p>
            <a:pPr algn="l" defTabSz="457200" fontAlgn="auto">
              <a:spcBef>
                <a:spcPts val="0"/>
              </a:spcBef>
              <a:spcAft>
                <a:spcPts val="0"/>
              </a:spcAft>
              <a:buFontTx/>
              <a:buNone/>
            </a:pPr>
            <a:r>
              <a:rPr lang="en-US" altLang="ja-JP" sz="1800" dirty="0" smtClean="0">
                <a:solidFill>
                  <a:prstClr val="black"/>
                </a:solidFill>
              </a:rPr>
              <a:t>Nov 19, 2013</a:t>
            </a:r>
            <a:endParaRPr lang="ja-JP" altLang="en-US" sz="1800" dirty="0">
              <a:solidFill>
                <a:prstClr val="black"/>
              </a:solidFill>
            </a:endParaRPr>
          </a:p>
        </p:txBody>
      </p:sp>
      <p:sp>
        <p:nvSpPr>
          <p:cNvPr id="8" name="テキスト ボックス 7"/>
          <p:cNvSpPr txBox="1"/>
          <p:nvPr/>
        </p:nvSpPr>
        <p:spPr>
          <a:xfrm>
            <a:off x="7594600" y="5606495"/>
            <a:ext cx="1552284" cy="369332"/>
          </a:xfrm>
          <a:prstGeom prst="rect">
            <a:avLst/>
          </a:prstGeom>
          <a:noFill/>
        </p:spPr>
        <p:txBody>
          <a:bodyPr wrap="none" rtlCol="0">
            <a:spAutoFit/>
          </a:bodyPr>
          <a:lstStyle/>
          <a:p>
            <a:pPr algn="l" defTabSz="457200" fontAlgn="auto">
              <a:spcBef>
                <a:spcPts val="0"/>
              </a:spcBef>
              <a:spcAft>
                <a:spcPts val="0"/>
              </a:spcAft>
              <a:buFontTx/>
              <a:buNone/>
            </a:pPr>
            <a:r>
              <a:rPr lang="en-US" altLang="ja-JP" sz="1800" dirty="0" smtClean="0">
                <a:solidFill>
                  <a:prstClr val="black"/>
                </a:solidFill>
              </a:rPr>
              <a:t>Nov 20, 2013</a:t>
            </a:r>
            <a:endParaRPr lang="ja-JP" altLang="en-US" sz="1800" dirty="0">
              <a:solidFill>
                <a:prstClr val="black"/>
              </a:solidFill>
            </a:endParaRPr>
          </a:p>
        </p:txBody>
      </p:sp>
      <p:sp>
        <p:nvSpPr>
          <p:cNvPr id="7" name="フッター プレースホルダー 6"/>
          <p:cNvSpPr>
            <a:spLocks noGrp="1"/>
          </p:cNvSpPr>
          <p:nvPr>
            <p:ph type="ftr" sz="quarter" idx="11"/>
          </p:nvPr>
        </p:nvSpPr>
        <p:spPr>
          <a:xfrm>
            <a:off x="3124200" y="6356350"/>
            <a:ext cx="3103984" cy="365125"/>
          </a:xfrm>
        </p:spPr>
        <p:txBody>
          <a:bodyPr/>
          <a:lstStyle/>
          <a:p>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9" name="テキスト ボックス 8"/>
          <p:cNvSpPr txBox="1"/>
          <p:nvPr/>
        </p:nvSpPr>
        <p:spPr>
          <a:xfrm>
            <a:off x="8100392" y="6413698"/>
            <a:ext cx="918521"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Ohishi</a:t>
            </a:r>
            <a:endParaRPr kumimoji="1" lang="ja-JP" altLang="en-US" sz="1400" dirty="0" smtClean="0">
              <a:solidFill>
                <a:srgbClr val="6699FF"/>
              </a:solidFill>
            </a:endParaRPr>
          </a:p>
        </p:txBody>
      </p:sp>
    </p:spTree>
    <p:extLst>
      <p:ext uri="{BB962C8B-B14F-4D97-AF65-F5344CB8AC3E}">
        <p14:creationId xmlns:p14="http://schemas.microsoft.com/office/powerpoint/2010/main" val="1248798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Tunnel excavation</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Excavation of Y arm is expected to </a:t>
            </a:r>
            <a:r>
              <a:rPr lang="en-US" altLang="ja-JP" dirty="0" smtClean="0"/>
              <a:t>be </a:t>
            </a:r>
            <a:r>
              <a:rPr kumimoji="1" lang="en-US" altLang="ja-JP" dirty="0" smtClean="0"/>
              <a:t>completed </a:t>
            </a:r>
            <a:r>
              <a:rPr lang="en-US" altLang="ja-JP" dirty="0" smtClean="0"/>
              <a:t>by the end of November.</a:t>
            </a:r>
            <a:endParaRPr kumimoji="1" lang="en-US" altLang="ja-JP" dirty="0" smtClean="0"/>
          </a:p>
          <a:p>
            <a:r>
              <a:rPr lang="en-US" altLang="ja-JP" dirty="0" smtClean="0"/>
              <a:t>As of November 20, </a:t>
            </a:r>
            <a:r>
              <a:rPr lang="en-US" altLang="ja-JP" dirty="0"/>
              <a:t>t</a:t>
            </a:r>
            <a:r>
              <a:rPr lang="en-US" altLang="ja-JP" dirty="0" smtClean="0"/>
              <a:t>he remaining length of   Y arm is 63m and that of X arm is 627m.</a:t>
            </a:r>
          </a:p>
          <a:p>
            <a:pPr marL="0" indent="0">
              <a:buNone/>
            </a:pPr>
            <a:r>
              <a:rPr lang="en-US" altLang="ja-JP" dirty="0"/>
              <a:t> </a:t>
            </a:r>
            <a:r>
              <a:rPr lang="en-US" altLang="ja-JP" dirty="0" smtClean="0"/>
              <a:t> </a:t>
            </a:r>
          </a:p>
          <a:p>
            <a:pPr marL="0" indent="0">
              <a:buNone/>
            </a:pPr>
            <a:endParaRPr kumimoji="1" lang="ja-JP" altLang="en-US" dirty="0"/>
          </a:p>
        </p:txBody>
      </p:sp>
      <p:sp>
        <p:nvSpPr>
          <p:cNvPr id="4" name="フッター プレースホルダー 3"/>
          <p:cNvSpPr>
            <a:spLocks noGrp="1"/>
          </p:cNvSpPr>
          <p:nvPr>
            <p:ph type="ftr" sz="quarter" idx="11"/>
          </p:nvPr>
        </p:nvSpPr>
        <p:spPr>
          <a:xfrm>
            <a:off x="3124200" y="6356350"/>
            <a:ext cx="3103984" cy="365125"/>
          </a:xfrm>
        </p:spPr>
        <p:txBody>
          <a:bodyPr/>
          <a:lstStyle/>
          <a:p>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5" name="テキスト ボックス 4"/>
          <p:cNvSpPr txBox="1"/>
          <p:nvPr/>
        </p:nvSpPr>
        <p:spPr>
          <a:xfrm>
            <a:off x="8100392" y="6413698"/>
            <a:ext cx="918521"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Ohishi</a:t>
            </a:r>
            <a:endParaRPr kumimoji="1" lang="ja-JP" altLang="en-US" sz="1400" dirty="0" smtClean="0">
              <a:solidFill>
                <a:srgbClr val="6699FF"/>
              </a:solidFill>
            </a:endParaRPr>
          </a:p>
        </p:txBody>
      </p:sp>
    </p:spTree>
    <p:extLst>
      <p:ext uri="{BB962C8B-B14F-4D97-AF65-F5344CB8AC3E}">
        <p14:creationId xmlns:p14="http://schemas.microsoft.com/office/powerpoint/2010/main" val="1651942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Changes in Members</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6" name="正方形/長方形 5"/>
          <p:cNvSpPr/>
          <p:nvPr/>
        </p:nvSpPr>
        <p:spPr>
          <a:xfrm>
            <a:off x="308992" y="692696"/>
            <a:ext cx="8583488" cy="5780044"/>
          </a:xfrm>
          <a:prstGeom prst="rect">
            <a:avLst/>
          </a:prstGeom>
        </p:spPr>
        <p:txBody>
          <a:bodyPr wrap="square">
            <a:spAutoFit/>
          </a:bodyPr>
          <a:lstStyle/>
          <a:p>
            <a:pPr algn="l">
              <a:lnSpc>
                <a:spcPct val="110000"/>
              </a:lnSpc>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Staffs</a:t>
            </a:r>
          </a:p>
          <a:p>
            <a:pPr algn="l">
              <a:lnSpc>
                <a:spcPct val="110000"/>
              </a:lnSpc>
              <a:buFontTx/>
              <a:buNone/>
            </a:pPr>
            <a:r>
              <a:rPr lang="en-US" altLang="ja-JP" dirty="0" smtClean="0">
                <a:solidFill>
                  <a:srgbClr val="FFFFFF"/>
                </a:solidFill>
                <a:effectLst>
                  <a:outerShdw blurRad="38100" dist="38100" dir="2700000" algn="tl">
                    <a:srgbClr val="000000">
                      <a:alpha val="43137"/>
                    </a:srgbClr>
                  </a:outerShdw>
                </a:effectLst>
              </a:rPr>
              <a:t>   * New Professor, </a:t>
            </a:r>
            <a:r>
              <a:rPr lang="en-US" altLang="ja-JP" u="sng" dirty="0" smtClean="0">
                <a:solidFill>
                  <a:srgbClr val="FFFF66"/>
                </a:solidFill>
                <a:effectLst>
                  <a:outerShdw blurRad="38100" dist="38100" dir="2700000" algn="tl">
                    <a:srgbClr val="000000">
                      <a:alpha val="43137"/>
                    </a:srgbClr>
                  </a:outerShdw>
                </a:effectLst>
              </a:rPr>
              <a:t>R.Flaminio</a:t>
            </a:r>
            <a:r>
              <a:rPr lang="en-US" altLang="ja-JP" dirty="0" smtClean="0">
                <a:solidFill>
                  <a:srgbClr val="FFFFFF"/>
                </a:solidFill>
                <a:effectLst>
                  <a:outerShdw blurRad="38100" dist="38100" dir="2700000" algn="tl">
                    <a:srgbClr val="000000">
                      <a:alpha val="43137"/>
                    </a:srgbClr>
                  </a:outerShdw>
                </a:effectLst>
              </a:rPr>
              <a:t> has come (Sept. 1</a:t>
            </a:r>
            <a:r>
              <a:rPr lang="en-US" altLang="ja-JP" baseline="30000" dirty="0" smtClean="0">
                <a:solidFill>
                  <a:srgbClr val="FFFFFF"/>
                </a:solidFill>
                <a:effectLst>
                  <a:outerShdw blurRad="38100" dist="38100" dir="2700000" algn="tl">
                    <a:srgbClr val="000000">
                      <a:alpha val="43137"/>
                    </a:srgbClr>
                  </a:outerShdw>
                </a:effectLst>
              </a:rPr>
              <a:t>st </a:t>
            </a:r>
            <a:r>
              <a:rPr lang="en-US" altLang="ja-JP" dirty="0" smtClean="0">
                <a:solidFill>
                  <a:srgbClr val="FFFFFF"/>
                </a:solidFill>
                <a:effectLst>
                  <a:outerShdw blurRad="38100" dist="38100" dir="2700000" algn="tl">
                    <a:srgbClr val="000000">
                      <a:alpha val="43137"/>
                    </a:srgbClr>
                  </a:outerShdw>
                </a:effectLst>
              </a:rPr>
              <a:t>-) !</a:t>
            </a:r>
          </a:p>
          <a:p>
            <a:pPr algn="l">
              <a:lnSpc>
                <a:spcPct val="110000"/>
              </a:lnSpc>
              <a:buFontTx/>
              <a:buNone/>
            </a:pPr>
            <a:r>
              <a:rPr lang="ja-JP" altLang="en-US" dirty="0">
                <a:solidFill>
                  <a:srgbClr val="FFFFFF"/>
                </a:solidFill>
                <a:effectLst>
                  <a:outerShdw blurRad="38100" dist="38100" dir="2700000" algn="tl">
                    <a:srgbClr val="000000">
                      <a:alpha val="43137"/>
                    </a:srgbClr>
                  </a:outerShdw>
                </a:effectLst>
              </a:rPr>
              <a:t> </a:t>
            </a: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 Prof. </a:t>
            </a:r>
            <a:r>
              <a:rPr lang="en-US" altLang="ja-JP" u="sng" dirty="0" smtClean="0">
                <a:solidFill>
                  <a:srgbClr val="FFFF66"/>
                </a:solidFill>
                <a:effectLst>
                  <a:outerShdw blurRad="38100" dist="38100" dir="2700000" algn="tl">
                    <a:srgbClr val="000000">
                      <a:alpha val="43137"/>
                    </a:srgbClr>
                  </a:outerShdw>
                </a:effectLst>
              </a:rPr>
              <a:t>M.Ando</a:t>
            </a:r>
            <a:r>
              <a:rPr lang="en-US" altLang="ja-JP" dirty="0" smtClean="0">
                <a:solidFill>
                  <a:srgbClr val="FFFFFF"/>
                </a:solidFill>
                <a:effectLst>
                  <a:outerShdw blurRad="38100" dist="38100" dir="2700000" algn="tl">
                    <a:srgbClr val="000000">
                      <a:alpha val="43137"/>
                    </a:srgbClr>
                  </a:outerShdw>
                </a:effectLst>
              </a:rPr>
              <a:t> moved to UT, but still support GW </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office under an </a:t>
            </a:r>
            <a:r>
              <a:rPr lang="en-US" altLang="ja-JP" dirty="0">
                <a:solidFill>
                  <a:srgbClr val="FFFFFF"/>
                </a:solidFill>
                <a:effectLst>
                  <a:outerShdw blurRad="38100" dist="38100" dir="2700000" algn="tl">
                    <a:srgbClr val="000000">
                      <a:alpha val="43137"/>
                    </a:srgbClr>
                  </a:outerShdw>
                </a:effectLst>
              </a:rPr>
              <a:t>a</a:t>
            </a:r>
            <a:r>
              <a:rPr lang="en-US" altLang="ja-JP" dirty="0" smtClean="0">
                <a:solidFill>
                  <a:srgbClr val="FFFFFF"/>
                </a:solidFill>
                <a:effectLst>
                  <a:outerShdw blurRad="38100" dist="38100" dir="2700000" algn="tl">
                    <a:srgbClr val="000000">
                      <a:alpha val="43137"/>
                    </a:srgbClr>
                  </a:outerShdw>
                </a:effectLst>
              </a:rPr>
              <a:t>greement between NAOJ and UT.</a:t>
            </a:r>
          </a:p>
          <a:p>
            <a:pPr algn="l">
              <a:lnSpc>
                <a:spcPct val="110000"/>
              </a:lnSpc>
              <a:buFontTx/>
              <a:buNone/>
            </a:pPr>
            <a:r>
              <a:rPr lang="ja-JP" altLang="en-US" dirty="0">
                <a:solidFill>
                  <a:srgbClr val="FFFFFF"/>
                </a:solidFill>
                <a:effectLst>
                  <a:outerShdw blurRad="38100" dist="38100" dir="2700000" algn="tl">
                    <a:srgbClr val="000000">
                      <a:alpha val="43137"/>
                    </a:srgbClr>
                  </a:outerShdw>
                </a:effectLst>
              </a:rPr>
              <a:t> </a:t>
            </a: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t>
            </a:r>
            <a:r>
              <a:rPr lang="en-US" altLang="ja-JP" u="sng" dirty="0" smtClean="0">
                <a:solidFill>
                  <a:srgbClr val="FFFF66"/>
                </a:solidFill>
                <a:effectLst>
                  <a:outerShdw blurRad="38100" dist="38100" dir="2700000" algn="tl">
                    <a:srgbClr val="000000">
                      <a:alpha val="43137"/>
                    </a:srgbClr>
                  </a:outerShdw>
                </a:effectLst>
              </a:rPr>
              <a:t>New A. Prof. Y.Aso</a:t>
            </a:r>
            <a:r>
              <a:rPr lang="en-US" altLang="ja-JP" dirty="0" smtClean="0">
                <a:solidFill>
                  <a:srgbClr val="FFFFFF"/>
                </a:solidFill>
                <a:effectLst>
                  <a:outerShdw blurRad="38100" dist="38100" dir="2700000" algn="tl">
                    <a:srgbClr val="000000">
                      <a:alpha val="43137"/>
                    </a:srgbClr>
                  </a:outerShdw>
                </a:effectLst>
              </a:rPr>
              <a:t> will come in the next April.</a:t>
            </a:r>
          </a:p>
          <a:p>
            <a:pPr algn="l">
              <a:lnSpc>
                <a:spcPct val="110000"/>
              </a:lnSpc>
              <a:buFontTx/>
              <a:buNone/>
            </a:pPr>
            <a:endParaRPr lang="en-US" altLang="ja-JP" dirty="0">
              <a:solidFill>
                <a:srgbClr val="FFFFFF"/>
              </a:solidFill>
              <a:effectLst>
                <a:outerShdw blurRad="38100" dist="38100" dir="2700000" algn="tl">
                  <a:srgbClr val="000000">
                    <a:alpha val="43137"/>
                  </a:srgbClr>
                </a:outerShdw>
              </a:effectLst>
            </a:endParaRPr>
          </a:p>
          <a:p>
            <a:pPr algn="l">
              <a:lnSpc>
                <a:spcPct val="110000"/>
              </a:lnSpc>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Pos-doc fellows</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a:t>
            </a:r>
            <a:r>
              <a:rPr lang="en-US" altLang="ja-JP" u="sng" dirty="0" smtClean="0">
                <a:solidFill>
                  <a:srgbClr val="FFFF66"/>
                </a:solidFill>
                <a:effectLst>
                  <a:outerShdw blurRad="38100" dist="38100" dir="2700000" algn="tl">
                    <a:srgbClr val="000000">
                      <a:alpha val="43137"/>
                    </a:srgbClr>
                  </a:outerShdw>
                </a:effectLst>
              </a:rPr>
              <a:t>Agatsuma</a:t>
            </a:r>
            <a:r>
              <a:rPr lang="en-US" altLang="ja-JP" dirty="0" smtClean="0">
                <a:solidFill>
                  <a:srgbClr val="FFFFFF"/>
                </a:solidFill>
                <a:effectLst>
                  <a:outerShdw blurRad="38100" dist="38100" dir="2700000" algn="tl">
                    <a:srgbClr val="000000">
                      <a:alpha val="43137"/>
                    </a:srgbClr>
                  </a:outerShdw>
                </a:effectLst>
              </a:rPr>
              <a:t> finished his term, and moved to </a:t>
            </a:r>
            <a:r>
              <a:rPr lang="en-US" altLang="ja-JP" dirty="0" smtClean="0">
                <a:solidFill>
                  <a:srgbClr val="FFFFFF"/>
                </a:solidFill>
                <a:effectLst>
                  <a:outerShdw blurRad="38100" dist="38100" dir="2700000" algn="tl">
                    <a:srgbClr val="000000">
                      <a:alpha val="43137"/>
                    </a:srgbClr>
                  </a:outerShdw>
                </a:effectLst>
                <a:sym typeface="Wingdings" panose="05000000000000000000" pitchFamily="2" charset="2"/>
              </a:rPr>
              <a:t>NIKEF</a:t>
            </a:r>
            <a:r>
              <a:rPr lang="en-US" altLang="ja-JP" dirty="0" smtClean="0">
                <a:solidFill>
                  <a:srgbClr val="FFFFFF"/>
                </a:solidFill>
                <a:effectLst>
                  <a:outerShdw blurRad="38100" dist="38100" dir="2700000" algn="tl">
                    <a:srgbClr val="000000">
                      <a:alpha val="43137"/>
                    </a:srgbClr>
                  </a:outerShdw>
                </a:effectLst>
                <a:sym typeface="Wingdings" panose="05000000000000000000" pitchFamily="2" charset="2"/>
              </a:rPr>
              <a:t>.</a:t>
            </a:r>
          </a:p>
          <a:p>
            <a:pPr algn="l">
              <a:lnSpc>
                <a:spcPct val="110000"/>
              </a:lnSpc>
              <a:buFontTx/>
              <a:buNone/>
            </a:pPr>
            <a:r>
              <a:rPr lang="en-US" altLang="ja-JP" dirty="0" smtClean="0">
                <a:solidFill>
                  <a:srgbClr val="FFFFFF"/>
                </a:solidFill>
                <a:effectLst>
                  <a:outerShdw blurRad="38100" dist="38100" dir="2700000" algn="tl">
                    <a:srgbClr val="000000">
                      <a:alpha val="43137"/>
                    </a:srgbClr>
                  </a:outerShdw>
                </a:effectLst>
                <a:sym typeface="Wingdings" panose="05000000000000000000" pitchFamily="2" charset="2"/>
              </a:rPr>
              <a:t>   * </a:t>
            </a:r>
            <a:r>
              <a:rPr lang="en-US" altLang="ja-JP" u="sng" dirty="0" smtClean="0">
                <a:solidFill>
                  <a:srgbClr val="FFFF66"/>
                </a:solidFill>
                <a:effectLst>
                  <a:outerShdw blurRad="38100" dist="38100" dir="2700000" algn="tl">
                    <a:srgbClr val="000000">
                      <a:alpha val="43137"/>
                    </a:srgbClr>
                  </a:outerShdw>
                </a:effectLst>
                <a:sym typeface="Wingdings" panose="05000000000000000000" pitchFamily="2" charset="2"/>
              </a:rPr>
              <a:t>Hayama</a:t>
            </a:r>
            <a:r>
              <a:rPr lang="en-US" altLang="ja-JP" dirty="0" smtClean="0">
                <a:solidFill>
                  <a:srgbClr val="FFFFFF"/>
                </a:solidFill>
                <a:effectLst>
                  <a:outerShdw blurRad="38100" dist="38100" dir="2700000" algn="tl">
                    <a:srgbClr val="000000">
                      <a:alpha val="43137"/>
                    </a:srgbClr>
                  </a:outerShdw>
                </a:effectLst>
                <a:sym typeface="Wingdings" panose="05000000000000000000" pitchFamily="2" charset="2"/>
              </a:rPr>
              <a:t> moved to Osaka City Univ.</a:t>
            </a:r>
            <a:endParaRPr lang="en-US" altLang="ja-JP" dirty="0" smtClean="0">
              <a:solidFill>
                <a:srgbClr val="FFFFFF"/>
              </a:solidFill>
              <a:effectLst>
                <a:outerShdw blurRad="38100" dist="38100" dir="2700000" algn="tl">
                  <a:srgbClr val="000000">
                    <a:alpha val="43137"/>
                  </a:srgbClr>
                </a:outerShdw>
              </a:effectLst>
              <a:sym typeface="Wingdings" panose="05000000000000000000" pitchFamily="2" charset="2"/>
            </a:endParaRP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dirty="0" smtClean="0">
                <a:solidFill>
                  <a:srgbClr val="FFFFFF"/>
                </a:solidFill>
                <a:effectLst>
                  <a:outerShdw blurRad="38100" dist="38100" dir="2700000" algn="tl">
                    <a:srgbClr val="000000">
                      <a:alpha val="43137"/>
                    </a:srgbClr>
                  </a:outerShdw>
                </a:effectLst>
                <a:sym typeface="Wingdings" panose="05000000000000000000" pitchFamily="2" charset="2"/>
              </a:rPr>
              <a:t>  * </a:t>
            </a:r>
            <a:r>
              <a:rPr lang="en-US" altLang="ja-JP" dirty="0" smtClean="0">
                <a:solidFill>
                  <a:srgbClr val="99CCFF"/>
                </a:solidFill>
                <a:effectLst>
                  <a:outerShdw blurRad="38100" dist="38100" dir="2700000" algn="tl">
                    <a:srgbClr val="000000">
                      <a:alpha val="43137"/>
                    </a:srgbClr>
                  </a:outerShdw>
                </a:effectLst>
                <a:sym typeface="Wingdings" panose="05000000000000000000" pitchFamily="2" charset="2"/>
              </a:rPr>
              <a:t>One additional project fellow post </a:t>
            </a:r>
            <a:r>
              <a:rPr lang="en-US" altLang="ja-JP" dirty="0" smtClean="0">
                <a:solidFill>
                  <a:srgbClr val="FFFFFF"/>
                </a:solidFill>
                <a:effectLst>
                  <a:outerShdw blurRad="38100" dist="38100" dir="2700000" algn="tl">
                    <a:srgbClr val="000000">
                      <a:alpha val="43137"/>
                    </a:srgbClr>
                  </a:outerShdw>
                </a:effectLst>
                <a:sym typeface="Wingdings" panose="05000000000000000000" pitchFamily="2" charset="2"/>
              </a:rPr>
              <a:t>was newly assigned.</a:t>
            </a:r>
          </a:p>
          <a:p>
            <a:pPr algn="l" eaLnBrk="0" hangingPunct="0">
              <a:lnSpc>
                <a:spcPct val="110000"/>
              </a:lnSpc>
              <a:buFontTx/>
              <a:buNone/>
            </a:pPr>
            <a:r>
              <a:rPr lang="en-US" altLang="ja-JP"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dirty="0" smtClean="0">
                <a:solidFill>
                  <a:srgbClr val="FFFFFF"/>
                </a:solidFill>
                <a:effectLst>
                  <a:outerShdw blurRad="38100" dist="38100" dir="2700000" algn="tl">
                    <a:srgbClr val="000000">
                      <a:alpha val="43137"/>
                    </a:srgbClr>
                  </a:outerShdw>
                </a:effectLst>
                <a:sym typeface="Wingdings" panose="05000000000000000000" pitchFamily="2" charset="2"/>
              </a:rPr>
              <a:t>      Two new Pos-docs: </a:t>
            </a:r>
            <a:r>
              <a:rPr lang="en-US" altLang="ja-JP" u="sng" dirty="0" smtClean="0">
                <a:solidFill>
                  <a:srgbClr val="FFFF66"/>
                </a:solidFill>
                <a:effectLst>
                  <a:outerShdw blurRad="38100" dist="38100" dir="2700000" algn="tl">
                    <a:srgbClr val="000000">
                      <a:alpha val="43137"/>
                    </a:srgbClr>
                  </a:outerShdw>
                </a:effectLst>
              </a:rPr>
              <a:t>F. P. Arellano</a:t>
            </a: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and</a:t>
            </a:r>
            <a:r>
              <a:rPr lang="ja-JP" altLang="en-US" dirty="0" smtClean="0">
                <a:solidFill>
                  <a:srgbClr val="FFFFFF"/>
                </a:solidFill>
                <a:effectLst>
                  <a:outerShdw blurRad="38100" dist="38100" dir="2700000" algn="tl">
                    <a:srgbClr val="000000">
                      <a:alpha val="43137"/>
                    </a:srgbClr>
                  </a:outerShdw>
                </a:effectLst>
              </a:rPr>
              <a:t> </a:t>
            </a:r>
            <a:r>
              <a:rPr lang="en-US" altLang="ja-JP" u="sng" dirty="0" smtClean="0">
                <a:solidFill>
                  <a:srgbClr val="FFFF66"/>
                </a:solidFill>
                <a:effectLst>
                  <a:outerShdw blurRad="38100" dist="38100" dir="2700000" algn="tl">
                    <a:srgbClr val="000000">
                      <a:alpha val="43137"/>
                    </a:srgbClr>
                  </a:outerShdw>
                </a:effectLst>
              </a:rPr>
              <a:t>D. Friedrich</a:t>
            </a:r>
            <a:r>
              <a:rPr lang="en-US" altLang="ja-JP" dirty="0" smtClean="0">
                <a:solidFill>
                  <a:srgbClr val="FFFFFF"/>
                </a:solidFill>
                <a:effectLst>
                  <a:outerShdw blurRad="38100" dist="38100" dir="2700000" algn="tl">
                    <a:srgbClr val="000000">
                      <a:alpha val="43137"/>
                    </a:srgbClr>
                  </a:outerShdw>
                </a:effectLst>
              </a:rPr>
              <a:t>.</a:t>
            </a:r>
          </a:p>
          <a:p>
            <a:pPr algn="l" eaLnBrk="0" hangingPunct="0">
              <a:lnSpc>
                <a:spcPct val="110000"/>
              </a:lnSpc>
              <a:buFontTx/>
              <a:buNone/>
            </a:pPr>
            <a:endParaRPr lang="en-US" altLang="ja-JP" dirty="0" smtClean="0">
              <a:solidFill>
                <a:srgbClr val="FFFFFF"/>
              </a:solidFill>
              <a:effectLst>
                <a:outerShdw blurRad="38100" dist="38100" dir="2700000" algn="tl">
                  <a:srgbClr val="000000">
                    <a:alpha val="43137"/>
                  </a:srgbClr>
                </a:outerShdw>
              </a:effectLst>
            </a:endParaRPr>
          </a:p>
          <a:p>
            <a:pPr algn="l" eaLnBrk="0" hangingPunct="0">
              <a:lnSpc>
                <a:spcPct val="110000"/>
              </a:lnSpc>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Support Member : </a:t>
            </a:r>
            <a:r>
              <a:rPr lang="en-US" altLang="ja-JP" u="sng" dirty="0" smtClean="0">
                <a:solidFill>
                  <a:srgbClr val="FFFF66"/>
                </a:solidFill>
                <a:effectLst>
                  <a:outerShdw blurRad="38100" dist="38100" dir="2700000" algn="tl">
                    <a:srgbClr val="000000">
                      <a:alpha val="43137"/>
                    </a:srgbClr>
                  </a:outerShdw>
                </a:effectLst>
              </a:rPr>
              <a:t>R.Lundock</a:t>
            </a:r>
            <a:r>
              <a:rPr lang="en-US" altLang="ja-JP" dirty="0" smtClean="0">
                <a:solidFill>
                  <a:srgbClr val="FFFFFF"/>
                </a:solidFill>
                <a:effectLst>
                  <a:outerShdw blurRad="38100" dist="38100" dir="2700000" algn="tl">
                    <a:srgbClr val="000000">
                      <a:alpha val="43137"/>
                    </a:srgbClr>
                  </a:outerShdw>
                </a:effectLst>
              </a:rPr>
              <a:t> (AIC)</a:t>
            </a:r>
          </a:p>
          <a:p>
            <a:pPr algn="l" eaLnBrk="0" hangingPunct="0">
              <a:lnSpc>
                <a:spcPct val="110000"/>
              </a:lnSpc>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New students: </a:t>
            </a:r>
            <a:r>
              <a:rPr lang="en-US" altLang="ja-JP" u="sng" dirty="0" smtClean="0">
                <a:solidFill>
                  <a:srgbClr val="FFFF66"/>
                </a:solidFill>
                <a:effectLst>
                  <a:outerShdw blurRad="38100" dist="38100" dir="2700000" algn="tl">
                    <a:srgbClr val="000000">
                      <a:alpha val="43137"/>
                    </a:srgbClr>
                  </a:outerShdw>
                </a:effectLst>
              </a:rPr>
              <a:t>Okutomi</a:t>
            </a: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(SOKENDAI), </a:t>
            </a:r>
            <a:r>
              <a:rPr lang="en-US" altLang="ja-JP" u="sng" dirty="0" smtClean="0">
                <a:solidFill>
                  <a:srgbClr val="FFFF66"/>
                </a:solidFill>
                <a:effectLst>
                  <a:outerShdw blurRad="38100" dist="38100" dir="2700000" algn="tl">
                    <a:srgbClr val="000000">
                      <a:alpha val="43137"/>
                    </a:srgbClr>
                  </a:outerShdw>
                </a:effectLst>
              </a:rPr>
              <a:t>Nikaido</a:t>
            </a:r>
            <a:r>
              <a:rPr lang="en-US" altLang="ja-JP" dirty="0" smtClean="0">
                <a:solidFill>
                  <a:srgbClr val="FFFFFF"/>
                </a:solidFill>
                <a:effectLst>
                  <a:outerShdw blurRad="38100" dist="38100" dir="2700000" algn="tl">
                    <a:srgbClr val="000000">
                      <a:alpha val="43137"/>
                    </a:srgbClr>
                  </a:outerShdw>
                </a:effectLst>
              </a:rPr>
              <a:t> (Ochanomizu)</a:t>
            </a:r>
          </a:p>
        </p:txBody>
      </p:sp>
    </p:spTree>
    <p:extLst>
      <p:ext uri="{BB962C8B-B14F-4D97-AF65-F5344CB8AC3E}">
        <p14:creationId xmlns:p14="http://schemas.microsoft.com/office/powerpoint/2010/main" val="127513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Safety Management of KAGRA</a:t>
            </a:r>
            <a:endParaRPr kumimoji="1" lang="ja-JP" alt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88" y="1484313"/>
            <a:ext cx="6991350" cy="499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正方形/長方形 7"/>
          <p:cNvSpPr>
            <a:spLocks noChangeArrowheads="1"/>
          </p:cNvSpPr>
          <p:nvPr/>
        </p:nvSpPr>
        <p:spPr bwMode="auto">
          <a:xfrm>
            <a:off x="3790950" y="5157788"/>
            <a:ext cx="130035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457200" fontAlgn="auto">
              <a:spcBef>
                <a:spcPts val="0"/>
              </a:spcBef>
              <a:spcAft>
                <a:spcPts val="0"/>
              </a:spcAft>
              <a:buFontTx/>
              <a:buNone/>
            </a:pPr>
            <a:r>
              <a:rPr lang="en-US" altLang="ja-JP" sz="1800" b="1" dirty="0">
                <a:solidFill>
                  <a:prstClr val="black"/>
                </a:solidFill>
              </a:rPr>
              <a:t>Y End</a:t>
            </a:r>
          </a:p>
          <a:p>
            <a:pPr algn="l" defTabSz="457200" fontAlgn="auto">
              <a:spcBef>
                <a:spcPts val="0"/>
              </a:spcBef>
              <a:spcAft>
                <a:spcPts val="0"/>
              </a:spcAft>
              <a:buFontTx/>
              <a:buNone/>
            </a:pPr>
            <a:r>
              <a:rPr lang="en-US" altLang="ja-JP" sz="1800" b="1" dirty="0">
                <a:solidFill>
                  <a:prstClr val="black"/>
                </a:solidFill>
              </a:rPr>
              <a:t>(Mozumi)</a:t>
            </a:r>
            <a:endParaRPr lang="ja-JP" altLang="en-US" sz="1800" dirty="0">
              <a:solidFill>
                <a:prstClr val="black"/>
              </a:solidFill>
            </a:endParaRPr>
          </a:p>
        </p:txBody>
      </p:sp>
      <p:sp>
        <p:nvSpPr>
          <p:cNvPr id="6" name="正方形/長方形 10"/>
          <p:cNvSpPr>
            <a:spLocks noChangeArrowheads="1"/>
          </p:cNvSpPr>
          <p:nvPr/>
        </p:nvSpPr>
        <p:spPr bwMode="auto">
          <a:xfrm>
            <a:off x="6599238" y="5341938"/>
            <a:ext cx="115288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457200" fontAlgn="auto">
              <a:spcBef>
                <a:spcPts val="0"/>
              </a:spcBef>
              <a:spcAft>
                <a:spcPts val="0"/>
              </a:spcAft>
              <a:buFontTx/>
              <a:buNone/>
            </a:pPr>
            <a:r>
              <a:rPr lang="en-US" altLang="ja-JP" sz="1800" b="1" dirty="0">
                <a:solidFill>
                  <a:prstClr val="black"/>
                </a:solidFill>
              </a:rPr>
              <a:t>Corner</a:t>
            </a:r>
          </a:p>
          <a:p>
            <a:pPr algn="l" defTabSz="457200" fontAlgn="auto">
              <a:spcBef>
                <a:spcPts val="0"/>
              </a:spcBef>
              <a:spcAft>
                <a:spcPts val="0"/>
              </a:spcAft>
              <a:buFontTx/>
              <a:buNone/>
            </a:pPr>
            <a:r>
              <a:rPr lang="en-US" altLang="ja-JP" sz="1800" b="1" dirty="0">
                <a:solidFill>
                  <a:prstClr val="black"/>
                </a:solidFill>
              </a:rPr>
              <a:t>(Atotsu)</a:t>
            </a:r>
            <a:endParaRPr lang="ja-JP" altLang="en-US" sz="1800" dirty="0">
              <a:solidFill>
                <a:prstClr val="black"/>
              </a:solidFill>
            </a:endParaRPr>
          </a:p>
        </p:txBody>
      </p:sp>
      <p:sp>
        <p:nvSpPr>
          <p:cNvPr id="7" name="正方形/長方形 11"/>
          <p:cNvSpPr>
            <a:spLocks noChangeArrowheads="1"/>
          </p:cNvSpPr>
          <p:nvPr/>
        </p:nvSpPr>
        <p:spPr bwMode="auto">
          <a:xfrm>
            <a:off x="7424738" y="1844675"/>
            <a:ext cx="15103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457200" fontAlgn="auto">
              <a:spcBef>
                <a:spcPts val="0"/>
              </a:spcBef>
              <a:spcAft>
                <a:spcPts val="0"/>
              </a:spcAft>
              <a:buFontTx/>
              <a:buNone/>
            </a:pPr>
            <a:r>
              <a:rPr lang="en-US" altLang="ja-JP" sz="1800" b="1" dirty="0">
                <a:solidFill>
                  <a:prstClr val="black"/>
                </a:solidFill>
              </a:rPr>
              <a:t>X End</a:t>
            </a:r>
          </a:p>
          <a:p>
            <a:pPr algn="l" defTabSz="457200" fontAlgn="auto">
              <a:spcBef>
                <a:spcPts val="0"/>
              </a:spcBef>
              <a:spcAft>
                <a:spcPts val="0"/>
              </a:spcAft>
              <a:buFontTx/>
              <a:buNone/>
            </a:pPr>
            <a:r>
              <a:rPr lang="en-US" altLang="ja-JP" sz="1800" b="1" dirty="0">
                <a:solidFill>
                  <a:prstClr val="black"/>
                </a:solidFill>
              </a:rPr>
              <a:t>(Sakonishi)</a:t>
            </a:r>
            <a:endParaRPr lang="ja-JP" altLang="en-US" sz="1800" dirty="0">
              <a:solidFill>
                <a:prstClr val="black"/>
              </a:solidFill>
            </a:endParaRPr>
          </a:p>
        </p:txBody>
      </p:sp>
      <p:sp>
        <p:nvSpPr>
          <p:cNvPr id="8" name="正方形/長方形 16"/>
          <p:cNvSpPr>
            <a:spLocks noChangeArrowheads="1"/>
          </p:cNvSpPr>
          <p:nvPr/>
        </p:nvSpPr>
        <p:spPr bwMode="auto">
          <a:xfrm>
            <a:off x="563563" y="5349875"/>
            <a:ext cx="1091966"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457200" fontAlgn="auto">
              <a:spcBef>
                <a:spcPts val="0"/>
              </a:spcBef>
              <a:spcAft>
                <a:spcPts val="0"/>
              </a:spcAft>
              <a:buFontTx/>
              <a:buNone/>
            </a:pPr>
            <a:r>
              <a:rPr lang="en-US" altLang="ja-JP" sz="1800" b="1" dirty="0">
                <a:solidFill>
                  <a:prstClr val="black"/>
                </a:solidFill>
              </a:rPr>
              <a:t>Mozumi</a:t>
            </a:r>
          </a:p>
          <a:p>
            <a:pPr algn="l" defTabSz="457200" fontAlgn="auto">
              <a:spcBef>
                <a:spcPts val="0"/>
              </a:spcBef>
              <a:spcAft>
                <a:spcPts val="0"/>
              </a:spcAft>
              <a:buFontTx/>
              <a:buNone/>
            </a:pPr>
            <a:r>
              <a:rPr lang="en-US" altLang="ja-JP" sz="1800" b="1" dirty="0">
                <a:solidFill>
                  <a:prstClr val="black"/>
                </a:solidFill>
              </a:rPr>
              <a:t>Access</a:t>
            </a:r>
          </a:p>
          <a:p>
            <a:pPr algn="l" defTabSz="457200" fontAlgn="auto">
              <a:spcBef>
                <a:spcPts val="0"/>
              </a:spcBef>
              <a:spcAft>
                <a:spcPts val="0"/>
              </a:spcAft>
              <a:buFontTx/>
              <a:buNone/>
            </a:pPr>
            <a:r>
              <a:rPr lang="en-US" altLang="ja-JP" sz="1800" b="1" dirty="0">
                <a:solidFill>
                  <a:prstClr val="black"/>
                </a:solidFill>
              </a:rPr>
              <a:t>Tunnel</a:t>
            </a:r>
            <a:endParaRPr lang="ja-JP" altLang="en-US" sz="1800" dirty="0">
              <a:solidFill>
                <a:prstClr val="black"/>
              </a:solidFill>
            </a:endParaRPr>
          </a:p>
        </p:txBody>
      </p:sp>
      <p:sp>
        <p:nvSpPr>
          <p:cNvPr id="9" name="正方形/長方形 19"/>
          <p:cNvSpPr>
            <a:spLocks noChangeArrowheads="1"/>
          </p:cNvSpPr>
          <p:nvPr/>
        </p:nvSpPr>
        <p:spPr bwMode="auto">
          <a:xfrm>
            <a:off x="8085138" y="5166257"/>
            <a:ext cx="97494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457200" fontAlgn="auto">
              <a:spcBef>
                <a:spcPts val="0"/>
              </a:spcBef>
              <a:spcAft>
                <a:spcPts val="0"/>
              </a:spcAft>
              <a:buFontTx/>
              <a:buNone/>
            </a:pPr>
            <a:r>
              <a:rPr lang="en-US" altLang="ja-JP" sz="1800" b="1" dirty="0">
                <a:solidFill>
                  <a:prstClr val="black"/>
                </a:solidFill>
              </a:rPr>
              <a:t>Atotsu</a:t>
            </a:r>
          </a:p>
          <a:p>
            <a:pPr algn="l" defTabSz="457200" fontAlgn="auto">
              <a:spcBef>
                <a:spcPts val="0"/>
              </a:spcBef>
              <a:spcAft>
                <a:spcPts val="0"/>
              </a:spcAft>
              <a:buFontTx/>
              <a:buNone/>
            </a:pPr>
            <a:r>
              <a:rPr lang="en-US" altLang="ja-JP" sz="1800" b="1" dirty="0">
                <a:solidFill>
                  <a:prstClr val="black"/>
                </a:solidFill>
              </a:rPr>
              <a:t>Access</a:t>
            </a:r>
          </a:p>
          <a:p>
            <a:pPr algn="l" defTabSz="457200" fontAlgn="auto">
              <a:spcBef>
                <a:spcPts val="0"/>
              </a:spcBef>
              <a:spcAft>
                <a:spcPts val="0"/>
              </a:spcAft>
              <a:buFontTx/>
              <a:buNone/>
            </a:pPr>
            <a:r>
              <a:rPr lang="en-US" altLang="ja-JP" sz="1800" b="1" dirty="0">
                <a:solidFill>
                  <a:prstClr val="black"/>
                </a:solidFill>
              </a:rPr>
              <a:t>Tunnel</a:t>
            </a:r>
            <a:endParaRPr lang="ja-JP" altLang="en-US" sz="1800" dirty="0">
              <a:solidFill>
                <a:prstClr val="black"/>
              </a:solidFill>
            </a:endParaRPr>
          </a:p>
        </p:txBody>
      </p:sp>
      <p:cxnSp>
        <p:nvCxnSpPr>
          <p:cNvPr id="10" name="直線矢印コネクタ 9"/>
          <p:cNvCxnSpPr/>
          <p:nvPr/>
        </p:nvCxnSpPr>
        <p:spPr>
          <a:xfrm flipH="1">
            <a:off x="4614333" y="5130268"/>
            <a:ext cx="1756835" cy="0"/>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2034116" y="5018088"/>
            <a:ext cx="1289052" cy="923925"/>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7185128" y="2466830"/>
            <a:ext cx="1" cy="1636713"/>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7086067" y="1527170"/>
            <a:ext cx="1604927" cy="400110"/>
          </a:xfrm>
          <a:prstGeom prst="rect">
            <a:avLst/>
          </a:prstGeom>
          <a:noFill/>
          <a:ln>
            <a:solidFill>
              <a:srgbClr val="4BACC6"/>
            </a:solidFill>
          </a:ln>
        </p:spPr>
        <p:txBody>
          <a:bodyPr wrap="none" rtlCol="0">
            <a:spAutoFit/>
          </a:bodyPr>
          <a:lstStyle/>
          <a:p>
            <a:pPr algn="l" defTabSz="457200" fontAlgn="auto">
              <a:spcBef>
                <a:spcPts val="0"/>
              </a:spcBef>
              <a:spcAft>
                <a:spcPts val="0"/>
              </a:spcAft>
              <a:buFontTx/>
              <a:buNone/>
            </a:pPr>
            <a:r>
              <a:rPr lang="en-US" altLang="ja-JP" sz="2000" b="1" dirty="0" smtClean="0">
                <a:solidFill>
                  <a:srgbClr val="4BACC6"/>
                </a:solidFill>
              </a:rPr>
              <a:t>300m^3/h</a:t>
            </a:r>
            <a:endParaRPr lang="ja-JP" altLang="en-US" sz="2000" b="1" dirty="0">
              <a:solidFill>
                <a:srgbClr val="4BACC6"/>
              </a:solidFill>
            </a:endParaRPr>
          </a:p>
        </p:txBody>
      </p:sp>
      <p:sp>
        <p:nvSpPr>
          <p:cNvPr id="15" name="テキスト ボックス 14"/>
          <p:cNvSpPr txBox="1"/>
          <p:nvPr/>
        </p:nvSpPr>
        <p:spPr>
          <a:xfrm>
            <a:off x="3728976" y="4266175"/>
            <a:ext cx="1604927" cy="400110"/>
          </a:xfrm>
          <a:prstGeom prst="rect">
            <a:avLst/>
          </a:prstGeom>
          <a:solidFill>
            <a:schemeClr val="bg1"/>
          </a:solidFill>
          <a:ln>
            <a:solidFill>
              <a:srgbClr val="4BACC6"/>
            </a:solidFill>
          </a:ln>
        </p:spPr>
        <p:txBody>
          <a:bodyPr wrap="none" rtlCol="0">
            <a:spAutoFit/>
          </a:bodyPr>
          <a:lstStyle/>
          <a:p>
            <a:pPr algn="l" defTabSz="457200" fontAlgn="auto">
              <a:spcBef>
                <a:spcPts val="0"/>
              </a:spcBef>
              <a:spcAft>
                <a:spcPts val="0"/>
              </a:spcAft>
              <a:buFontTx/>
              <a:buNone/>
            </a:pPr>
            <a:r>
              <a:rPr lang="en-US" altLang="ja-JP" sz="2000" b="1" dirty="0" smtClean="0">
                <a:solidFill>
                  <a:srgbClr val="4BACC6"/>
                </a:solidFill>
              </a:rPr>
              <a:t>300m^3/h</a:t>
            </a:r>
            <a:endParaRPr lang="ja-JP" altLang="en-US" sz="2000" b="1" dirty="0">
              <a:solidFill>
                <a:srgbClr val="4BACC6"/>
              </a:solidFill>
            </a:endParaRPr>
          </a:p>
        </p:txBody>
      </p:sp>
      <p:cxnSp>
        <p:nvCxnSpPr>
          <p:cNvPr id="16" name="直線矢印コネクタ 15"/>
          <p:cNvCxnSpPr/>
          <p:nvPr/>
        </p:nvCxnSpPr>
        <p:spPr>
          <a:xfrm flipV="1">
            <a:off x="7560752" y="4198443"/>
            <a:ext cx="1316551" cy="830224"/>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7894635" y="4699013"/>
            <a:ext cx="1604927" cy="400110"/>
          </a:xfrm>
          <a:prstGeom prst="rect">
            <a:avLst/>
          </a:prstGeom>
          <a:noFill/>
        </p:spPr>
        <p:txBody>
          <a:bodyPr wrap="none" rtlCol="0">
            <a:spAutoFit/>
          </a:bodyPr>
          <a:lstStyle/>
          <a:p>
            <a:pPr algn="l" defTabSz="457200" fontAlgn="auto">
              <a:spcBef>
                <a:spcPts val="0"/>
              </a:spcBef>
              <a:spcAft>
                <a:spcPts val="0"/>
              </a:spcAft>
              <a:buFontTx/>
              <a:buNone/>
            </a:pPr>
            <a:r>
              <a:rPr lang="en-US" altLang="ja-JP" sz="2000" b="1" dirty="0" smtClean="0">
                <a:solidFill>
                  <a:srgbClr val="0000FF"/>
                </a:solidFill>
              </a:rPr>
              <a:t>500m^3/h</a:t>
            </a:r>
            <a:endParaRPr lang="ja-JP" altLang="en-US" sz="2000" b="1" dirty="0">
              <a:solidFill>
                <a:srgbClr val="0000FF"/>
              </a:solidFill>
            </a:endParaRPr>
          </a:p>
        </p:txBody>
      </p:sp>
      <p:sp>
        <p:nvSpPr>
          <p:cNvPr id="18" name="テキスト ボックス 17"/>
          <p:cNvSpPr txBox="1"/>
          <p:nvPr/>
        </p:nvSpPr>
        <p:spPr>
          <a:xfrm>
            <a:off x="5016495" y="5101160"/>
            <a:ext cx="1604927" cy="400110"/>
          </a:xfrm>
          <a:prstGeom prst="rect">
            <a:avLst/>
          </a:prstGeom>
          <a:noFill/>
        </p:spPr>
        <p:txBody>
          <a:bodyPr wrap="none" rtlCol="0">
            <a:spAutoFit/>
          </a:bodyPr>
          <a:lstStyle/>
          <a:p>
            <a:pPr algn="l" defTabSz="457200" fontAlgn="auto">
              <a:spcBef>
                <a:spcPts val="0"/>
              </a:spcBef>
              <a:spcAft>
                <a:spcPts val="0"/>
              </a:spcAft>
              <a:buFontTx/>
              <a:buNone/>
            </a:pPr>
            <a:r>
              <a:rPr lang="en-US" altLang="ja-JP" sz="2000" b="1" u="sng" dirty="0" smtClean="0">
                <a:solidFill>
                  <a:srgbClr val="0000FF"/>
                </a:solidFill>
              </a:rPr>
              <a:t>100m^3/h</a:t>
            </a:r>
            <a:endParaRPr lang="ja-JP" altLang="en-US" sz="2000" b="1" u="sng" dirty="0">
              <a:solidFill>
                <a:srgbClr val="0000FF"/>
              </a:solidFill>
            </a:endParaRPr>
          </a:p>
        </p:txBody>
      </p:sp>
      <p:sp>
        <p:nvSpPr>
          <p:cNvPr id="19" name="テキスト ボックス 18"/>
          <p:cNvSpPr txBox="1"/>
          <p:nvPr/>
        </p:nvSpPr>
        <p:spPr>
          <a:xfrm>
            <a:off x="7223303" y="2942164"/>
            <a:ext cx="1604927" cy="400110"/>
          </a:xfrm>
          <a:prstGeom prst="rect">
            <a:avLst/>
          </a:prstGeom>
          <a:noFill/>
        </p:spPr>
        <p:txBody>
          <a:bodyPr wrap="none" rtlCol="0">
            <a:spAutoFit/>
          </a:bodyPr>
          <a:lstStyle/>
          <a:p>
            <a:pPr algn="l" defTabSz="457200" fontAlgn="auto">
              <a:spcBef>
                <a:spcPts val="0"/>
              </a:spcBef>
              <a:spcAft>
                <a:spcPts val="0"/>
              </a:spcAft>
              <a:buFontTx/>
              <a:buNone/>
            </a:pPr>
            <a:r>
              <a:rPr lang="en-US" altLang="ja-JP" sz="2000" b="1" dirty="0">
                <a:solidFill>
                  <a:srgbClr val="0000FF"/>
                </a:solidFill>
              </a:rPr>
              <a:t>3</a:t>
            </a:r>
            <a:r>
              <a:rPr lang="en-US" altLang="ja-JP" sz="2000" b="1" dirty="0" smtClean="0">
                <a:solidFill>
                  <a:srgbClr val="0000FF"/>
                </a:solidFill>
              </a:rPr>
              <a:t>00m^3/h</a:t>
            </a:r>
            <a:endParaRPr lang="ja-JP" altLang="en-US" sz="2000" b="1" dirty="0">
              <a:solidFill>
                <a:srgbClr val="0000FF"/>
              </a:solidFill>
            </a:endParaRPr>
          </a:p>
        </p:txBody>
      </p:sp>
      <p:cxnSp>
        <p:nvCxnSpPr>
          <p:cNvPr id="22" name="直線矢印コネクタ 21"/>
          <p:cNvCxnSpPr/>
          <p:nvPr/>
        </p:nvCxnSpPr>
        <p:spPr>
          <a:xfrm flipH="1">
            <a:off x="7084885" y="3911600"/>
            <a:ext cx="1335086" cy="947209"/>
          </a:xfrm>
          <a:prstGeom prst="straightConnector1">
            <a:avLst/>
          </a:prstGeom>
          <a:ln w="57150" cmpd="sng">
            <a:tailEnd type="arrow"/>
          </a:ln>
          <a:effectLst/>
        </p:spPr>
        <p:style>
          <a:lnRef idx="2">
            <a:schemeClr val="accent5"/>
          </a:lnRef>
          <a:fillRef idx="0">
            <a:schemeClr val="accent5"/>
          </a:fillRef>
          <a:effectRef idx="1">
            <a:schemeClr val="accent5"/>
          </a:effectRef>
          <a:fontRef idx="minor">
            <a:schemeClr val="tx1"/>
          </a:fontRef>
        </p:style>
      </p:cxnSp>
      <p:sp>
        <p:nvSpPr>
          <p:cNvPr id="20" name="テキスト ボックス 19"/>
          <p:cNvSpPr txBox="1"/>
          <p:nvPr/>
        </p:nvSpPr>
        <p:spPr>
          <a:xfrm>
            <a:off x="1949448" y="4764084"/>
            <a:ext cx="1604927" cy="400110"/>
          </a:xfrm>
          <a:prstGeom prst="rect">
            <a:avLst/>
          </a:prstGeom>
          <a:noFill/>
        </p:spPr>
        <p:txBody>
          <a:bodyPr wrap="none" rtlCol="0">
            <a:spAutoFit/>
          </a:bodyPr>
          <a:lstStyle/>
          <a:p>
            <a:pPr algn="l" defTabSz="457200" fontAlgn="auto">
              <a:spcBef>
                <a:spcPts val="0"/>
              </a:spcBef>
              <a:spcAft>
                <a:spcPts val="0"/>
              </a:spcAft>
              <a:buFontTx/>
              <a:buNone/>
            </a:pPr>
            <a:r>
              <a:rPr lang="en-US" altLang="ja-JP" sz="2000" b="1" dirty="0" smtClean="0">
                <a:solidFill>
                  <a:srgbClr val="0000FF"/>
                </a:solidFill>
              </a:rPr>
              <a:t>400m^3/h</a:t>
            </a:r>
            <a:endParaRPr lang="ja-JP" altLang="en-US" sz="2000" b="1" dirty="0">
              <a:solidFill>
                <a:srgbClr val="0000FF"/>
              </a:solidFill>
            </a:endParaRPr>
          </a:p>
        </p:txBody>
      </p:sp>
      <p:sp>
        <p:nvSpPr>
          <p:cNvPr id="3" name="コンテンツ プレースホルダー 2"/>
          <p:cNvSpPr>
            <a:spLocks noGrp="1"/>
          </p:cNvSpPr>
          <p:nvPr>
            <p:ph idx="1"/>
          </p:nvPr>
        </p:nvSpPr>
        <p:spPr>
          <a:xfrm>
            <a:off x="457199" y="1600200"/>
            <a:ext cx="6628867" cy="4525963"/>
          </a:xfrm>
        </p:spPr>
        <p:txBody>
          <a:bodyPr/>
          <a:lstStyle/>
          <a:p>
            <a:r>
              <a:rPr lang="en-US" altLang="ja-JP" dirty="0"/>
              <a:t>V</a:t>
            </a:r>
            <a:r>
              <a:rPr lang="en-US" altLang="ja-JP" dirty="0" smtClean="0"/>
              <a:t>entilation system evaluation:</a:t>
            </a:r>
          </a:p>
          <a:p>
            <a:pPr marL="0" indent="0">
              <a:buNone/>
            </a:pPr>
            <a:r>
              <a:rPr lang="en-US" altLang="ja-JP" dirty="0" smtClean="0"/>
              <a:t>    radon, CO, CO</a:t>
            </a:r>
            <a:r>
              <a:rPr lang="en-US" altLang="ja-JP" baseline="-25000" dirty="0" smtClean="0"/>
              <a:t>2</a:t>
            </a:r>
            <a:r>
              <a:rPr lang="en-US" altLang="ja-JP" dirty="0" smtClean="0"/>
              <a:t>, organic solvents</a:t>
            </a:r>
          </a:p>
          <a:p>
            <a:r>
              <a:rPr kumimoji="1" lang="en-US" altLang="ja-JP" dirty="0" smtClean="0"/>
              <a:t>Recommendation for</a:t>
            </a:r>
            <a:r>
              <a:rPr lang="en-US" altLang="ja-JP" dirty="0" smtClean="0"/>
              <a:t> improvement based on relevant laws.</a:t>
            </a:r>
            <a:r>
              <a:rPr kumimoji="1" lang="en-US" altLang="ja-JP" dirty="0" smtClean="0"/>
              <a:t>  </a:t>
            </a:r>
            <a:endParaRPr kumimoji="1" lang="ja-JP" altLang="en-US" dirty="0"/>
          </a:p>
        </p:txBody>
      </p:sp>
      <p:sp>
        <p:nvSpPr>
          <p:cNvPr id="23" name="テキスト ボックス 22"/>
          <p:cNvSpPr txBox="1"/>
          <p:nvPr/>
        </p:nvSpPr>
        <p:spPr>
          <a:xfrm>
            <a:off x="7896643" y="3458726"/>
            <a:ext cx="1300612" cy="461665"/>
          </a:xfrm>
          <a:prstGeom prst="rect">
            <a:avLst/>
          </a:prstGeom>
          <a:noFill/>
          <a:ln>
            <a:solidFill>
              <a:srgbClr val="4BACC6"/>
            </a:solidFill>
          </a:ln>
        </p:spPr>
        <p:txBody>
          <a:bodyPr wrap="none" rtlCol="0">
            <a:spAutoFit/>
          </a:bodyPr>
          <a:lstStyle/>
          <a:p>
            <a:pPr algn="l" defTabSz="457200" fontAlgn="auto">
              <a:spcBef>
                <a:spcPts val="0"/>
              </a:spcBef>
              <a:spcAft>
                <a:spcPts val="0"/>
              </a:spcAft>
              <a:buFontTx/>
              <a:buNone/>
            </a:pPr>
            <a:r>
              <a:rPr lang="en-US" altLang="ja-JP" dirty="0">
                <a:solidFill>
                  <a:srgbClr val="4BACC6"/>
                </a:solidFill>
              </a:rPr>
              <a:t>f</a:t>
            </a:r>
            <a:r>
              <a:rPr lang="en-US" altLang="ja-JP" dirty="0" smtClean="0">
                <a:solidFill>
                  <a:srgbClr val="4BACC6"/>
                </a:solidFill>
              </a:rPr>
              <a:t>resh air</a:t>
            </a:r>
            <a:endParaRPr lang="ja-JP" altLang="en-US" dirty="0">
              <a:solidFill>
                <a:srgbClr val="4BACC6"/>
              </a:solidFill>
            </a:endParaRPr>
          </a:p>
        </p:txBody>
      </p:sp>
      <p:cxnSp>
        <p:nvCxnSpPr>
          <p:cNvPr id="24" name="直線矢印コネクタ 23"/>
          <p:cNvCxnSpPr/>
          <p:nvPr/>
        </p:nvCxnSpPr>
        <p:spPr>
          <a:xfrm flipV="1">
            <a:off x="6736106" y="1999155"/>
            <a:ext cx="0" cy="2267020"/>
          </a:xfrm>
          <a:prstGeom prst="straightConnector1">
            <a:avLst/>
          </a:prstGeom>
          <a:ln w="57150" cmpd="sng">
            <a:tailEnd type="arrow"/>
          </a:ln>
          <a:effectLst/>
        </p:spPr>
        <p:style>
          <a:lnRef idx="2">
            <a:schemeClr val="accent5"/>
          </a:lnRef>
          <a:fillRef idx="0">
            <a:schemeClr val="accent5"/>
          </a:fillRef>
          <a:effectRef idx="1">
            <a:schemeClr val="accent5"/>
          </a:effectRef>
          <a:fontRef idx="minor">
            <a:schemeClr val="tx1"/>
          </a:fontRef>
        </p:style>
      </p:cxnSp>
      <p:cxnSp>
        <p:nvCxnSpPr>
          <p:cNvPr id="30" name="直線矢印コネクタ 29"/>
          <p:cNvCxnSpPr/>
          <p:nvPr/>
        </p:nvCxnSpPr>
        <p:spPr>
          <a:xfrm flipH="1">
            <a:off x="4180914" y="4715061"/>
            <a:ext cx="2854353" cy="0"/>
          </a:xfrm>
          <a:prstGeom prst="straightConnector1">
            <a:avLst/>
          </a:prstGeom>
          <a:ln w="57150" cmpd="sng">
            <a:tailEnd type="arrow"/>
          </a:ln>
          <a:effectLst/>
        </p:spPr>
        <p:style>
          <a:lnRef idx="2">
            <a:schemeClr val="accent5"/>
          </a:lnRef>
          <a:fillRef idx="0">
            <a:schemeClr val="accent5"/>
          </a:fillRef>
          <a:effectRef idx="1">
            <a:schemeClr val="accent5"/>
          </a:effectRef>
          <a:fontRef idx="minor">
            <a:schemeClr val="tx1"/>
          </a:fontRef>
        </p:style>
      </p:cxnSp>
      <p:sp>
        <p:nvSpPr>
          <p:cNvPr id="14" name="テキスト ボックス 13"/>
          <p:cNvSpPr txBox="1"/>
          <p:nvPr/>
        </p:nvSpPr>
        <p:spPr>
          <a:xfrm>
            <a:off x="6269188" y="4259153"/>
            <a:ext cx="1604927" cy="400110"/>
          </a:xfrm>
          <a:prstGeom prst="rect">
            <a:avLst/>
          </a:prstGeom>
          <a:solidFill>
            <a:srgbClr val="FFFFFF"/>
          </a:solidFill>
          <a:ln>
            <a:solidFill>
              <a:schemeClr val="accent5"/>
            </a:solidFill>
          </a:ln>
        </p:spPr>
        <p:txBody>
          <a:bodyPr wrap="none" rtlCol="0">
            <a:spAutoFit/>
          </a:bodyPr>
          <a:lstStyle/>
          <a:p>
            <a:pPr algn="l" defTabSz="457200" fontAlgn="auto">
              <a:spcBef>
                <a:spcPts val="0"/>
              </a:spcBef>
              <a:spcAft>
                <a:spcPts val="0"/>
              </a:spcAft>
              <a:buFontTx/>
              <a:buNone/>
            </a:pPr>
            <a:r>
              <a:rPr lang="en-US" altLang="ja-JP" sz="2000" b="1" dirty="0" smtClean="0">
                <a:solidFill>
                  <a:srgbClr val="4BACC6"/>
                </a:solidFill>
              </a:rPr>
              <a:t>300m^3/h</a:t>
            </a:r>
            <a:endParaRPr lang="ja-JP" altLang="en-US" sz="2000" b="1" dirty="0">
              <a:solidFill>
                <a:srgbClr val="4BACC6"/>
              </a:solidFill>
            </a:endParaRPr>
          </a:p>
        </p:txBody>
      </p:sp>
      <p:sp>
        <p:nvSpPr>
          <p:cNvPr id="21" name="フッター プレースホルダー 20"/>
          <p:cNvSpPr>
            <a:spLocks noGrp="1"/>
          </p:cNvSpPr>
          <p:nvPr>
            <p:ph type="ftr" sz="quarter" idx="11"/>
          </p:nvPr>
        </p:nvSpPr>
        <p:spPr>
          <a:xfrm>
            <a:off x="3124200" y="6356350"/>
            <a:ext cx="3144988" cy="365125"/>
          </a:xfrm>
        </p:spPr>
        <p:txBody>
          <a:bodyPr/>
          <a:lstStyle/>
          <a:p>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26" name="テキスト ボックス 25"/>
          <p:cNvSpPr txBox="1"/>
          <p:nvPr/>
        </p:nvSpPr>
        <p:spPr>
          <a:xfrm>
            <a:off x="8100392" y="6413698"/>
            <a:ext cx="918521"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Ohishi</a:t>
            </a:r>
            <a:endParaRPr kumimoji="1" lang="ja-JP" altLang="en-US" sz="1400" dirty="0" smtClean="0">
              <a:solidFill>
                <a:srgbClr val="6699FF"/>
              </a:solidFill>
            </a:endParaRPr>
          </a:p>
        </p:txBody>
      </p:sp>
    </p:spTree>
    <p:extLst>
      <p:ext uri="{BB962C8B-B14F-4D97-AF65-F5344CB8AC3E}">
        <p14:creationId xmlns:p14="http://schemas.microsoft.com/office/powerpoint/2010/main" val="3545426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sz="quarter" idx="4294967295"/>
          </p:nvPr>
        </p:nvSpPr>
        <p:spPr>
          <a:xfrm>
            <a:off x="468313" y="333375"/>
            <a:ext cx="8567737" cy="504825"/>
          </a:xfrm>
          <a:noFill/>
          <a:ln/>
        </p:spPr>
        <p:txBody>
          <a:bodyPr/>
          <a:lstStyle/>
          <a:p>
            <a:r>
              <a:rPr lang="ja-JP" altLang="en-US" sz="2400" dirty="0">
                <a:solidFill>
                  <a:srgbClr val="3366FF"/>
                </a:solidFill>
              </a:rPr>
              <a:t>Production of vacuum system for KAGRA</a:t>
            </a:r>
          </a:p>
        </p:txBody>
      </p:sp>
      <p:sp>
        <p:nvSpPr>
          <p:cNvPr id="3075" name="Rectangle 15"/>
          <p:cNvSpPr>
            <a:spLocks noChangeArrowheads="1"/>
          </p:cNvSpPr>
          <p:nvPr/>
        </p:nvSpPr>
        <p:spPr bwMode="auto">
          <a:xfrm>
            <a:off x="179388" y="1054100"/>
            <a:ext cx="6049962" cy="2232025"/>
          </a:xfrm>
          <a:prstGeom prst="rect">
            <a:avLst/>
          </a:prstGeom>
          <a:noFill/>
          <a:ln w="28575" cmpd="sng">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a:defRPr>
                <a:solidFill>
                  <a:schemeClr val="tx1"/>
                </a:solidFill>
                <a:latin typeface="Arial" panose="020B0604020202020204" pitchFamily="34" charset="0"/>
                <a:ea typeface="ＭＳ Ｐゴシック" panose="020B0600070205080204" pitchFamily="50" charset="-128"/>
              </a:defRPr>
            </a:lvl3pPr>
            <a:lvl4pPr>
              <a:defRPr>
                <a:solidFill>
                  <a:schemeClr val="tx1"/>
                </a:solidFill>
                <a:latin typeface="Arial" panose="020B0604020202020204" pitchFamily="34" charset="0"/>
                <a:ea typeface="ＭＳ Ｐゴシック" panose="020B0600070205080204" pitchFamily="50" charset="-128"/>
              </a:defRPr>
            </a:lvl4pPr>
            <a:lvl5pPr>
              <a:defRPr>
                <a:solidFill>
                  <a:schemeClr val="tx1"/>
                </a:solidFill>
                <a:latin typeface="Arial" panose="020B0604020202020204" pitchFamily="34" charset="0"/>
                <a:ea typeface="ＭＳ Ｐゴシック" panose="020B0600070205080204" pitchFamily="50" charset="-128"/>
              </a:defRPr>
            </a:lvl5pPr>
            <a:lvl6pPr fontAlgn="base">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fontAlgn="base">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fontAlgn="base">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fontAlgn="base">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lgn="l">
              <a:spcBef>
                <a:spcPct val="20000"/>
              </a:spcBef>
              <a:buSzPct val="100000"/>
              <a:buFont typeface="Wingdings" panose="05000000000000000000" pitchFamily="2" charset="2"/>
              <a:buChar char="§"/>
            </a:pPr>
            <a:r>
              <a:rPr kumimoji="0" lang="ja-JP" altLang="en-US" sz="2000" dirty="0" smtClean="0">
                <a:solidFill>
                  <a:srgbClr val="000000"/>
                </a:solidFill>
                <a:latin typeface="Tahoma" panose="020B0604030504040204" pitchFamily="34" charset="0"/>
                <a:ea typeface="Osaka" charset="-128"/>
                <a:sym typeface="Times" panose="02020603050405020304" pitchFamily="18" charset="0"/>
              </a:rPr>
              <a:t>Production of 19 vacuum chambers is on going.</a:t>
            </a:r>
          </a:p>
          <a:p>
            <a:pPr algn="l">
              <a:spcBef>
                <a:spcPct val="20000"/>
              </a:spcBef>
              <a:buSzPct val="100000"/>
              <a:buFont typeface="Wingdings" panose="05000000000000000000" pitchFamily="2" charset="2"/>
              <a:buChar char="§"/>
            </a:pPr>
            <a:r>
              <a:rPr kumimoji="0" lang="ja-JP" altLang="en-US" sz="2000" dirty="0" smtClean="0">
                <a:solidFill>
                  <a:srgbClr val="000000"/>
                </a:solidFill>
                <a:latin typeface="Tahoma" panose="020B0604030504040204" pitchFamily="34" charset="0"/>
                <a:ea typeface="Osaka" charset="-128"/>
                <a:sym typeface="Times" panose="02020603050405020304" pitchFamily="18" charset="0"/>
              </a:rPr>
              <a:t>One of them is used for a prototype test of the vibration isolation system in TAMA.</a:t>
            </a:r>
          </a:p>
          <a:p>
            <a:pPr algn="l">
              <a:spcBef>
                <a:spcPct val="20000"/>
              </a:spcBef>
              <a:buSzPct val="100000"/>
              <a:buFont typeface="Wingdings" panose="05000000000000000000" pitchFamily="2" charset="2"/>
              <a:buChar char="§"/>
            </a:pPr>
            <a:r>
              <a:rPr kumimoji="0" lang="ja-JP" altLang="en-US" sz="2000" dirty="0" smtClean="0">
                <a:solidFill>
                  <a:srgbClr val="000000"/>
                </a:solidFill>
                <a:latin typeface="Tahoma" panose="020B0604030504040204" pitchFamily="34" charset="0"/>
                <a:ea typeface="HGP創英角ｺﾞｼｯｸUB" panose="020B0900000000000000" pitchFamily="50" charset="-128"/>
                <a:sym typeface="Times" panose="02020603050405020304" pitchFamily="18" charset="0"/>
              </a:rPr>
              <a:t>Solblack (a kind of Nickel plating) was employed </a:t>
            </a:r>
            <a:r>
              <a:rPr kumimoji="0" lang="ja-JP" altLang="en-US" sz="2000" dirty="0" smtClean="0">
                <a:solidFill>
                  <a:srgbClr val="000000"/>
                </a:solidFill>
                <a:latin typeface="Tahoma" panose="020B0604030504040204" pitchFamily="34" charset="0"/>
                <a:ea typeface="Osaka" charset="-128"/>
                <a:sym typeface="Times" panose="02020603050405020304" pitchFamily="18" charset="0"/>
              </a:rPr>
              <a:t>as surface treatment for shading baffles.</a:t>
            </a:r>
          </a:p>
          <a:p>
            <a:pPr algn="l">
              <a:spcBef>
                <a:spcPct val="20000"/>
              </a:spcBef>
              <a:buSzPct val="100000"/>
              <a:buFont typeface="Wingdings" panose="05000000000000000000" pitchFamily="2" charset="2"/>
              <a:buChar char="§"/>
            </a:pPr>
            <a:r>
              <a:rPr kumimoji="0" lang="ja-JP" altLang="en-US" sz="2000" dirty="0" smtClean="0">
                <a:solidFill>
                  <a:srgbClr val="000000"/>
                </a:solidFill>
                <a:latin typeface="Tahoma" panose="020B0604030504040204" pitchFamily="34" charset="0"/>
                <a:ea typeface="Osaka" charset="-128"/>
                <a:sym typeface="Times" panose="02020603050405020304" pitchFamily="18" charset="0"/>
              </a:rPr>
              <a:t>Production of 250 baffles is on going.</a:t>
            </a:r>
          </a:p>
        </p:txBody>
      </p:sp>
      <p:sp>
        <p:nvSpPr>
          <p:cNvPr id="3076" name="Text Box 14"/>
          <p:cNvSpPr>
            <a:spLocks noChangeArrowheads="1"/>
          </p:cNvSpPr>
          <p:nvPr/>
        </p:nvSpPr>
        <p:spPr bwMode="auto">
          <a:xfrm>
            <a:off x="3298825" y="2887663"/>
            <a:ext cx="184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buFontTx/>
              <a:buNone/>
            </a:pPr>
            <a:endParaRPr kumimoji="0" lang="ja-JP" altLang="ja-JP" sz="1800" dirty="0" smtClean="0">
              <a:solidFill>
                <a:srgbClr val="000000"/>
              </a:solidFill>
              <a:latin typeface="Franklin Gothic Book" charset="0"/>
              <a:sym typeface="HGｺﾞｼｯｸE" panose="020B0909000000000000" pitchFamily="49" charset="-128"/>
            </a:endParaRPr>
          </a:p>
        </p:txBody>
      </p:sp>
      <p:sp>
        <p:nvSpPr>
          <p:cNvPr id="3077" name="Text Box 16"/>
          <p:cNvSpPr>
            <a:spLocks noChangeArrowheads="1"/>
          </p:cNvSpPr>
          <p:nvPr/>
        </p:nvSpPr>
        <p:spPr bwMode="auto">
          <a:xfrm>
            <a:off x="6300788" y="5013325"/>
            <a:ext cx="26638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buFontTx/>
              <a:buNone/>
            </a:pPr>
            <a:r>
              <a:rPr kumimoji="0" lang="ja-JP" altLang="en-US" sz="1600" dirty="0" smtClean="0">
                <a:solidFill>
                  <a:srgbClr val="000000"/>
                </a:solidFill>
                <a:sym typeface="Franklin Gothic Book" charset="0"/>
              </a:rPr>
              <a:t>Leak test of the </a:t>
            </a:r>
            <a:r>
              <a:rPr kumimoji="0" lang="ja-JP" altLang="en-US" sz="1600" dirty="0" smtClean="0">
                <a:solidFill>
                  <a:srgbClr val="000000"/>
                </a:solidFill>
                <a:latin typeface="Symbol" panose="05050102010706020507" pitchFamily="18" charset="2"/>
                <a:sym typeface="Franklin Gothic Book" charset="0"/>
              </a:rPr>
              <a:t>f</a:t>
            </a:r>
            <a:r>
              <a:rPr kumimoji="0" lang="ja-JP" altLang="en-US" sz="1600" dirty="0" smtClean="0">
                <a:solidFill>
                  <a:srgbClr val="000000"/>
                </a:solidFill>
                <a:sym typeface="Franklin Gothic Book" charset="0"/>
              </a:rPr>
              <a:t>1500 chamber in which the pre-isolator is put away.Metal O-rings are used to seal the flanges.</a:t>
            </a:r>
            <a:endParaRPr kumimoji="0" lang="en-US" sz="1600" dirty="0" smtClean="0">
              <a:solidFill>
                <a:srgbClr val="000000"/>
              </a:solidFill>
              <a:sym typeface="Franklin Gothic Book" charset="0"/>
            </a:endParaRPr>
          </a:p>
        </p:txBody>
      </p:sp>
      <p:sp>
        <p:nvSpPr>
          <p:cNvPr id="3078" name="Text Box 17"/>
          <p:cNvSpPr>
            <a:spLocks noChangeArrowheads="1"/>
          </p:cNvSpPr>
          <p:nvPr/>
        </p:nvSpPr>
        <p:spPr bwMode="auto">
          <a:xfrm>
            <a:off x="107950" y="5805488"/>
            <a:ext cx="215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buFontTx/>
              <a:buNone/>
            </a:pPr>
            <a:r>
              <a:rPr kumimoji="0" lang="ja-JP" altLang="en-US" sz="1600" dirty="0" smtClean="0">
                <a:solidFill>
                  <a:srgbClr val="000000"/>
                </a:solidFill>
                <a:sym typeface="Franklin Gothic Book" charset="0"/>
              </a:rPr>
              <a:t>Prototype of shading baffle inserted into </a:t>
            </a:r>
            <a:r>
              <a:rPr kumimoji="0" lang="ja-JP" altLang="en-US" sz="1600" dirty="0" smtClean="0">
                <a:solidFill>
                  <a:srgbClr val="000000"/>
                </a:solidFill>
                <a:latin typeface="Symbol" panose="05050102010706020507" pitchFamily="18" charset="2"/>
                <a:sym typeface="Franklin Gothic Book" charset="0"/>
              </a:rPr>
              <a:t>f</a:t>
            </a:r>
            <a:r>
              <a:rPr kumimoji="0" lang="ja-JP" altLang="en-US" sz="1600" dirty="0" smtClean="0">
                <a:solidFill>
                  <a:srgbClr val="000000"/>
                </a:solidFill>
                <a:sym typeface="Franklin Gothic Book" charset="0"/>
              </a:rPr>
              <a:t>800 tube. The baffle has saw shape edge.</a:t>
            </a:r>
          </a:p>
        </p:txBody>
      </p:sp>
      <p:sp>
        <p:nvSpPr>
          <p:cNvPr id="3079" name="Rectangle 18"/>
          <p:cNvSpPr>
            <a:spLocks noChangeArrowheads="1"/>
          </p:cNvSpPr>
          <p:nvPr/>
        </p:nvSpPr>
        <p:spPr bwMode="auto">
          <a:xfrm>
            <a:off x="8772525" y="-777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buFontTx/>
              <a:buNone/>
            </a:pPr>
            <a:endParaRPr kumimoji="0" lang="ja-JP" altLang="ja-JP" sz="1800" dirty="0" smtClean="0">
              <a:solidFill>
                <a:srgbClr val="000000"/>
              </a:solidFill>
              <a:latin typeface="Franklin Gothic Book" charset="0"/>
              <a:sym typeface="HGｺﾞｼｯｸE" panose="020B0909000000000000" pitchFamily="49" charset="-128"/>
            </a:endParaRPr>
          </a:p>
        </p:txBody>
      </p:sp>
      <p:sp>
        <p:nvSpPr>
          <p:cNvPr id="3080" name="正方形/長方形 11"/>
          <p:cNvSpPr>
            <a:spLocks noChangeArrowheads="1"/>
          </p:cNvSpPr>
          <p:nvPr/>
        </p:nvSpPr>
        <p:spPr bwMode="auto">
          <a:xfrm>
            <a:off x="2484438" y="5805488"/>
            <a:ext cx="3311525" cy="8239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buFontTx/>
              <a:buNone/>
            </a:pPr>
            <a:r>
              <a:rPr kumimoji="0" lang="ja-JP" altLang="en-US" sz="1600" dirty="0" smtClean="0">
                <a:solidFill>
                  <a:srgbClr val="000000"/>
                </a:solidFill>
              </a:rPr>
              <a:t>A beam spot on the baffle inside the </a:t>
            </a:r>
            <a:r>
              <a:rPr kumimoji="0" lang="ja-JP" altLang="en-US" sz="1600" dirty="0" smtClean="0">
                <a:solidFill>
                  <a:srgbClr val="000000"/>
                </a:solidFill>
                <a:latin typeface="Symbol" panose="05050102010706020507" pitchFamily="18" charset="2"/>
              </a:rPr>
              <a:t>f</a:t>
            </a:r>
            <a:r>
              <a:rPr kumimoji="0" lang="ja-JP" altLang="en-US" sz="1600" dirty="0" smtClean="0">
                <a:solidFill>
                  <a:srgbClr val="000000"/>
                </a:solidFill>
              </a:rPr>
              <a:t>800 tube. DLC and Solblack are tested as surface treatment. </a:t>
            </a:r>
          </a:p>
        </p:txBody>
      </p:sp>
      <p:pic>
        <p:nvPicPr>
          <p:cNvPr id="3081" name="図 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1054100"/>
            <a:ext cx="2703512"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図 5" descr="DCF003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3357563"/>
            <a:ext cx="1855787"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3357563"/>
            <a:ext cx="3313112" cy="248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4" name="Line 12"/>
          <p:cNvSpPr>
            <a:spLocks noChangeShapeType="1"/>
          </p:cNvSpPr>
          <p:nvPr/>
        </p:nvSpPr>
        <p:spPr bwMode="auto">
          <a:xfrm>
            <a:off x="4356100" y="5229225"/>
            <a:ext cx="215900" cy="215900"/>
          </a:xfrm>
          <a:prstGeom prst="line">
            <a:avLst/>
          </a:prstGeom>
          <a:noFill/>
          <a:ln w="9525" cmpd="sng">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FontTx/>
              <a:buNone/>
            </a:pPr>
            <a:endParaRPr kumimoji="0" lang="ja-JP" altLang="en-US" sz="1800" dirty="0" smtClean="0">
              <a:solidFill>
                <a:srgbClr val="000000"/>
              </a:solidFill>
            </a:endParaRPr>
          </a:p>
        </p:txBody>
      </p:sp>
      <p:sp>
        <p:nvSpPr>
          <p:cNvPr id="14" name="テキスト ボックス 13"/>
          <p:cNvSpPr txBox="1"/>
          <p:nvPr/>
        </p:nvSpPr>
        <p:spPr>
          <a:xfrm>
            <a:off x="7812360" y="6413698"/>
            <a:ext cx="1208023"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Takahashi</a:t>
            </a:r>
            <a:endParaRPr kumimoji="1" lang="ja-JP" altLang="en-US" sz="1400" dirty="0" smtClean="0">
              <a:solidFill>
                <a:srgbClr val="6699FF"/>
              </a:solidFill>
            </a:endParaRPr>
          </a:p>
        </p:txBody>
      </p:sp>
      <p:sp>
        <p:nvSpPr>
          <p:cNvPr id="2" name="フッター プレースホルダー 1"/>
          <p:cNvSpPr>
            <a:spLocks noGrp="1"/>
          </p:cNvSpPr>
          <p:nvPr>
            <p:ph type="ftr" sz="quarter" idx="11"/>
          </p:nvPr>
        </p:nvSpPr>
        <p:spPr/>
        <p:txBody>
          <a:bodyPr/>
          <a:lstStyle/>
          <a:p>
            <a:r>
              <a:rPr lang="nl-NL" altLang="ja-JP" smtClean="0">
                <a:solidFill>
                  <a:srgbClr val="000000"/>
                </a:solidFill>
              </a:rPr>
              <a:t>Project Week (November 27, 2013, NAOJ)</a:t>
            </a:r>
            <a:endParaRPr lang="ja-JP" altLang="ja-JP" dirty="0">
              <a:solidFill>
                <a:srgbClr val="000000"/>
              </a:solidFill>
            </a:endParaRPr>
          </a:p>
        </p:txBody>
      </p:sp>
    </p:spTree>
    <p:extLst>
      <p:ext uri="{BB962C8B-B14F-4D97-AF65-F5344CB8AC3E}">
        <p14:creationId xmlns:p14="http://schemas.microsoft.com/office/powerpoint/2010/main" val="351974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80975" y="333375"/>
            <a:ext cx="8829675" cy="576263"/>
          </a:xfrm>
        </p:spPr>
        <p:txBody>
          <a:bodyPr/>
          <a:lstStyle/>
          <a:p>
            <a:r>
              <a:rPr lang="ja-JP" altLang="en-US" sz="2400" dirty="0">
                <a:solidFill>
                  <a:srgbClr val="3366FF"/>
                </a:solidFill>
              </a:rPr>
              <a:t>Production and test of vibration isolation system for KAGRA (1)</a:t>
            </a:r>
          </a:p>
        </p:txBody>
      </p:sp>
      <p:pic>
        <p:nvPicPr>
          <p:cNvPr id="4099" name="Picture 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372225" y="1052513"/>
            <a:ext cx="2522538" cy="3560762"/>
          </a:xfrm>
          <a:noFill/>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Text Box 5"/>
          <p:cNvSpPr>
            <a:spLocks noChangeArrowheads="1"/>
          </p:cNvSpPr>
          <p:nvPr/>
        </p:nvSpPr>
        <p:spPr bwMode="auto">
          <a:xfrm>
            <a:off x="180975" y="1095375"/>
            <a:ext cx="5903913" cy="1033463"/>
          </a:xfrm>
          <a:prstGeom prst="rect">
            <a:avLst/>
          </a:prstGeom>
          <a:noFill/>
          <a:ln w="28575" cap="flat" cmpd="sng">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algn="l">
              <a:buSzPct val="100000"/>
              <a:buFont typeface="Wingdings" panose="05000000000000000000" pitchFamily="2" charset="2"/>
              <a:buChar char="§"/>
            </a:pPr>
            <a:r>
              <a:rPr kumimoji="0" lang="ja-JP" altLang="en-US" sz="2000" dirty="0" smtClean="0">
                <a:solidFill>
                  <a:srgbClr val="000000"/>
                </a:solidFill>
                <a:sym typeface="HGｺﾞｼｯｸE" panose="020B0909000000000000" pitchFamily="49" charset="-128"/>
              </a:rPr>
              <a:t> Production of </a:t>
            </a:r>
            <a:r>
              <a:rPr kumimoji="0" lang="ja-JP" altLang="en-US" sz="2000" dirty="0" smtClean="0">
                <a:solidFill>
                  <a:srgbClr val="000000"/>
                </a:solidFill>
                <a:sym typeface="Franklin Gothic Book" charset="0"/>
              </a:rPr>
              <a:t>6 top filters </a:t>
            </a:r>
            <a:r>
              <a:rPr kumimoji="0" lang="en-US" sz="2000" dirty="0" smtClean="0">
                <a:solidFill>
                  <a:srgbClr val="000000"/>
                </a:solidFill>
                <a:sym typeface="Franklin Gothic Book" charset="0"/>
              </a:rPr>
              <a:t>have been </a:t>
            </a:r>
            <a:r>
              <a:rPr kumimoji="0" lang="ja-JP" altLang="en-US" sz="2000" dirty="0" smtClean="0">
                <a:solidFill>
                  <a:srgbClr val="000000"/>
                </a:solidFill>
                <a:sym typeface="Franklin Gothic Book" charset="0"/>
              </a:rPr>
              <a:t>finished.</a:t>
            </a:r>
            <a:endParaRPr kumimoji="0" lang="en-US" sz="2000" dirty="0" smtClean="0">
              <a:solidFill>
                <a:srgbClr val="000000"/>
              </a:solidFill>
              <a:sym typeface="Franklin Gothic Book" charset="0"/>
            </a:endParaRPr>
          </a:p>
          <a:p>
            <a:pPr algn="l">
              <a:buSzPct val="100000"/>
              <a:buFont typeface="Wingdings" panose="05000000000000000000" pitchFamily="2" charset="2"/>
              <a:buChar char="§"/>
            </a:pPr>
            <a:r>
              <a:rPr kumimoji="0" lang="ja-JP" altLang="en-US" sz="2000" dirty="0" smtClean="0">
                <a:solidFill>
                  <a:srgbClr val="000000"/>
                </a:solidFill>
                <a:sym typeface="Franklin Gothic Book" charset="0"/>
              </a:rPr>
              <a:t> </a:t>
            </a:r>
            <a:r>
              <a:rPr kumimoji="0" lang="en-US" sz="2000" dirty="0" smtClean="0">
                <a:solidFill>
                  <a:srgbClr val="000000"/>
                </a:solidFill>
                <a:sym typeface="Franklin Gothic Book" charset="0"/>
              </a:rPr>
              <a:t>Prototyp</a:t>
            </a:r>
            <a:r>
              <a:rPr kumimoji="0" lang="ja-JP" altLang="en-US" sz="2000" dirty="0" smtClean="0">
                <a:solidFill>
                  <a:srgbClr val="000000"/>
                </a:solidFill>
                <a:sym typeface="Franklin Gothic Book" charset="0"/>
              </a:rPr>
              <a:t>e tests</a:t>
            </a:r>
            <a:r>
              <a:rPr kumimoji="0" lang="en-US" sz="2000" dirty="0" smtClean="0">
                <a:solidFill>
                  <a:srgbClr val="000000"/>
                </a:solidFill>
                <a:sym typeface="Franklin Gothic Book" charset="0"/>
              </a:rPr>
              <a:t> </a:t>
            </a:r>
            <a:r>
              <a:rPr kumimoji="0" lang="ja-JP" altLang="en-US" sz="2000" dirty="0" smtClean="0">
                <a:solidFill>
                  <a:srgbClr val="000000"/>
                </a:solidFill>
                <a:sym typeface="Franklin Gothic Book" charset="0"/>
              </a:rPr>
              <a:t>are on going in NAOJ and ICRR.</a:t>
            </a:r>
          </a:p>
          <a:p>
            <a:pPr algn="l">
              <a:buSzPct val="100000"/>
              <a:buFont typeface="Wingdings" panose="05000000000000000000" pitchFamily="2" charset="2"/>
              <a:buChar char="§"/>
            </a:pPr>
            <a:r>
              <a:rPr kumimoji="0" lang="ja-JP" altLang="en-US" sz="2000" dirty="0" smtClean="0">
                <a:solidFill>
                  <a:srgbClr val="000000"/>
                </a:solidFill>
                <a:sym typeface="Franklin Gothic Book" charset="0"/>
              </a:rPr>
              <a:t> Full prototype test using TAMA300 is planed.</a:t>
            </a:r>
          </a:p>
        </p:txBody>
      </p:sp>
      <p:sp>
        <p:nvSpPr>
          <p:cNvPr id="4101" name="Text Box 5"/>
          <p:cNvSpPr txBox="1">
            <a:spLocks noChangeArrowheads="1"/>
          </p:cNvSpPr>
          <p:nvPr/>
        </p:nvSpPr>
        <p:spPr bwMode="auto">
          <a:xfrm>
            <a:off x="2773363" y="5084763"/>
            <a:ext cx="33829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ja-JP" altLang="en-US" sz="1600" dirty="0" smtClean="0">
                <a:solidFill>
                  <a:srgbClr val="000000"/>
                </a:solidFill>
              </a:rPr>
              <a:t>Result of  damping control for the inverted pendulum. 3-DOF (X, Y, YAW) motion was controlled using inertial sensors successfully.</a:t>
            </a:r>
          </a:p>
        </p:txBody>
      </p:sp>
      <p:sp>
        <p:nvSpPr>
          <p:cNvPr id="4102" name="Text Box 6"/>
          <p:cNvSpPr txBox="1">
            <a:spLocks noChangeArrowheads="1"/>
          </p:cNvSpPr>
          <p:nvPr/>
        </p:nvSpPr>
        <p:spPr bwMode="auto">
          <a:xfrm>
            <a:off x="179388" y="6021388"/>
            <a:ext cx="237648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ja-JP" altLang="en-US" sz="1600" dirty="0" smtClean="0">
                <a:solidFill>
                  <a:srgbClr val="000000"/>
                </a:solidFill>
              </a:rPr>
              <a:t>Tuning of the top filter. The natural frequencies were tuned to 0.2Hz.</a:t>
            </a:r>
          </a:p>
        </p:txBody>
      </p:sp>
      <p:sp>
        <p:nvSpPr>
          <p:cNvPr id="4103" name="Text Box 7"/>
          <p:cNvSpPr txBox="1">
            <a:spLocks noChangeArrowheads="1"/>
          </p:cNvSpPr>
          <p:nvPr/>
        </p:nvSpPr>
        <p:spPr bwMode="auto">
          <a:xfrm>
            <a:off x="6373813" y="4581525"/>
            <a:ext cx="26638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ja-JP" altLang="en-US" sz="1600" dirty="0" smtClean="0">
                <a:solidFill>
                  <a:srgbClr val="000000"/>
                </a:solidFill>
              </a:rPr>
              <a:t>Control test of the pre-isolator prototype. The motion of the pre-isolator is controled by the digital system mountd in the rack.</a:t>
            </a:r>
          </a:p>
        </p:txBody>
      </p:sp>
      <p:pic>
        <p:nvPicPr>
          <p:cNvPr id="4104" name="図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2613025"/>
            <a:ext cx="3446463"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Top fil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636838"/>
            <a:ext cx="237648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フッター プレースホルダー 1"/>
          <p:cNvSpPr>
            <a:spLocks noGrp="1"/>
          </p:cNvSpPr>
          <p:nvPr>
            <p:ph type="ftr" sz="quarter" idx="11"/>
          </p:nvPr>
        </p:nvSpPr>
        <p:spPr/>
        <p:txBody>
          <a:bodyPr/>
          <a:lstStyle/>
          <a:p>
            <a:r>
              <a:rPr lang="nl-NL" altLang="ja-JP" smtClean="0">
                <a:solidFill>
                  <a:srgbClr val="000000"/>
                </a:solidFill>
              </a:rPr>
              <a:t>Project Week (November 27, 2013, NAOJ)</a:t>
            </a:r>
            <a:endParaRPr lang="ja-JP" altLang="ja-JP" dirty="0">
              <a:solidFill>
                <a:srgbClr val="000000"/>
              </a:solidFill>
            </a:endParaRPr>
          </a:p>
        </p:txBody>
      </p:sp>
      <p:sp>
        <p:nvSpPr>
          <p:cNvPr id="11" name="テキスト ボックス 10"/>
          <p:cNvSpPr txBox="1"/>
          <p:nvPr/>
        </p:nvSpPr>
        <p:spPr>
          <a:xfrm>
            <a:off x="7812360" y="6413698"/>
            <a:ext cx="1208023"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Takahashi</a:t>
            </a:r>
            <a:endParaRPr kumimoji="1" lang="ja-JP" altLang="en-US" sz="1400" dirty="0" smtClean="0">
              <a:solidFill>
                <a:srgbClr val="6699FF"/>
              </a:solidFill>
            </a:endParaRPr>
          </a:p>
        </p:txBody>
      </p:sp>
    </p:spTree>
    <p:extLst>
      <p:ext uri="{BB962C8B-B14F-4D97-AF65-F5344CB8AC3E}">
        <p14:creationId xmlns:p14="http://schemas.microsoft.com/office/powerpoint/2010/main" val="3202321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コンテンツ プレースホルダー 10"/>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13512" r="-13512"/>
          <a:stretch>
            <a:fillRect/>
          </a:stretch>
        </p:blipFill>
        <p:spPr>
          <a:xfrm>
            <a:off x="5653088" y="3141663"/>
            <a:ext cx="3386137" cy="2447925"/>
          </a:xfrm>
          <a:solidFill>
            <a:schemeClr val="tx2"/>
          </a:solid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descr="DCF0066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916238" y="1628775"/>
            <a:ext cx="2590800" cy="3455988"/>
          </a:xfrm>
          <a:noFill/>
          <a:ln/>
        </p:spPr>
      </p:pic>
      <p:sp>
        <p:nvSpPr>
          <p:cNvPr id="5124" name="Text Box 4"/>
          <p:cNvSpPr txBox="1">
            <a:spLocks noChangeArrowheads="1"/>
          </p:cNvSpPr>
          <p:nvPr/>
        </p:nvSpPr>
        <p:spPr bwMode="auto">
          <a:xfrm>
            <a:off x="5653088" y="5589588"/>
            <a:ext cx="34559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en-US" sz="1600" dirty="0" smtClean="0">
                <a:solidFill>
                  <a:srgbClr val="000000"/>
                </a:solidFill>
                <a:sym typeface="Times New Roman" panose="02020603050405020304" pitchFamily="18" charset="0"/>
              </a:rPr>
              <a:t>D</a:t>
            </a:r>
            <a:r>
              <a:rPr kumimoji="0" lang="ja-JP" altLang="en-US" sz="1600" dirty="0" smtClean="0">
                <a:solidFill>
                  <a:srgbClr val="000000"/>
                </a:solidFill>
                <a:sym typeface="Times New Roman" panose="02020603050405020304" pitchFamily="18" charset="0"/>
              </a:rPr>
              <a:t>evelopment of cryogenic vertical spring.</a:t>
            </a:r>
            <a:r>
              <a:rPr kumimoji="0" lang="en-US" sz="1600" dirty="0" smtClean="0">
                <a:solidFill>
                  <a:srgbClr val="000000"/>
                </a:solidFill>
                <a:sym typeface="Times New Roman" panose="02020603050405020304" pitchFamily="18" charset="0"/>
              </a:rPr>
              <a:t> </a:t>
            </a:r>
            <a:r>
              <a:rPr kumimoji="0" lang="ja-JP" altLang="en-US" sz="1600" dirty="0" smtClean="0">
                <a:solidFill>
                  <a:srgbClr val="000000"/>
                </a:solidFill>
                <a:sym typeface="Times New Roman" panose="02020603050405020304" pitchFamily="18" charset="0"/>
              </a:rPr>
              <a:t>A spring using</a:t>
            </a:r>
            <a:r>
              <a:rPr kumimoji="0" lang="en-US" sz="1600" dirty="0" smtClean="0">
                <a:solidFill>
                  <a:srgbClr val="000000"/>
                </a:solidFill>
                <a:sym typeface="Times New Roman" panose="02020603050405020304" pitchFamily="18" charset="0"/>
              </a:rPr>
              <a:t> post-buckling phenomena</a:t>
            </a:r>
            <a:r>
              <a:rPr kumimoji="0" lang="ja-JP" altLang="en-US" sz="1600" dirty="0" smtClean="0">
                <a:solidFill>
                  <a:srgbClr val="000000"/>
                </a:solidFill>
                <a:sym typeface="Times New Roman" panose="02020603050405020304" pitchFamily="18" charset="0"/>
              </a:rPr>
              <a:t> is tested. Fundamental behavior was confirmed.</a:t>
            </a:r>
            <a:endParaRPr kumimoji="0" lang="en-US" sz="1600" dirty="0" smtClean="0">
              <a:solidFill>
                <a:srgbClr val="000000"/>
              </a:solidFill>
              <a:sym typeface="Times New Roman" panose="02020603050405020304" pitchFamily="18" charset="0"/>
            </a:endParaRPr>
          </a:p>
        </p:txBody>
      </p:sp>
      <p:pic>
        <p:nvPicPr>
          <p:cNvPr id="5125" name="Picture 5" descr="DCF00670"/>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80975" y="1052513"/>
            <a:ext cx="2538413" cy="3384550"/>
          </a:xfrm>
          <a:noFill/>
          <a:ln/>
        </p:spPr>
      </p:pic>
      <p:sp>
        <p:nvSpPr>
          <p:cNvPr id="5126" name="Rectangle 6"/>
          <p:cNvSpPr>
            <a:spLocks noGrp="1" noChangeArrowheads="1"/>
          </p:cNvSpPr>
          <p:nvPr/>
        </p:nvSpPr>
        <p:spPr bwMode="auto">
          <a:xfrm>
            <a:off x="180975" y="333375"/>
            <a:ext cx="8829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ea typeface="ＭＳ Ｐゴシック" panose="020B0600070205080204" pitchFamily="50" charset="-128"/>
              </a:defRPr>
            </a:lvl1pPr>
            <a:lvl2pPr algn="ctr">
              <a:defRPr sz="4400">
                <a:solidFill>
                  <a:schemeClr val="tx2"/>
                </a:solidFill>
                <a:latin typeface="Arial" panose="020B0604020202020204" pitchFamily="34" charset="0"/>
                <a:ea typeface="ＭＳ Ｐゴシック" panose="020B0600070205080204" pitchFamily="50" charset="-128"/>
              </a:defRPr>
            </a:lvl2pPr>
            <a:lvl3pPr algn="ctr">
              <a:defRPr sz="4400">
                <a:solidFill>
                  <a:schemeClr val="tx2"/>
                </a:solidFill>
                <a:latin typeface="Arial" panose="020B0604020202020204" pitchFamily="34" charset="0"/>
                <a:ea typeface="ＭＳ Ｐゴシック" panose="020B0600070205080204" pitchFamily="50" charset="-128"/>
              </a:defRPr>
            </a:lvl3pPr>
            <a:lvl4pPr algn="ctr">
              <a:defRPr sz="4400">
                <a:solidFill>
                  <a:schemeClr val="tx2"/>
                </a:solidFill>
                <a:latin typeface="Arial" panose="020B0604020202020204" pitchFamily="34" charset="0"/>
                <a:ea typeface="ＭＳ Ｐゴシック" panose="020B0600070205080204" pitchFamily="50" charset="-128"/>
              </a:defRPr>
            </a:lvl4pPr>
            <a:lvl5pPr algn="ctr">
              <a:defRPr sz="4400">
                <a:solidFill>
                  <a:schemeClr val="tx2"/>
                </a:solidFill>
                <a:latin typeface="Arial" panose="020B0604020202020204" pitchFamily="34" charset="0"/>
                <a:ea typeface="ＭＳ Ｐゴシック" panose="020B0600070205080204" pitchFamily="50"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9pPr>
          </a:lstStyle>
          <a:p>
            <a:pPr>
              <a:buFontTx/>
              <a:buNone/>
            </a:pPr>
            <a:r>
              <a:rPr kumimoji="0" lang="ja-JP" altLang="en-US" sz="2400" dirty="0" smtClean="0">
                <a:solidFill>
                  <a:srgbClr val="3366FF"/>
                </a:solidFill>
                <a:latin typeface="Tahoma" panose="020B0604030504040204" pitchFamily="34" charset="0"/>
                <a:ea typeface="HGP創英角ｺﾞｼｯｸUB" panose="020B0900000000000000" pitchFamily="50" charset="-128"/>
              </a:rPr>
              <a:t>Production and test of vibration isolation system for KAGRA (2)</a:t>
            </a:r>
            <a:endParaRPr kumimoji="0" lang="ja-JP" altLang="en-US" dirty="0" smtClean="0">
              <a:solidFill>
                <a:srgbClr val="000000"/>
              </a:solidFill>
              <a:latin typeface="Tahoma" panose="020B0604030504040204" pitchFamily="34" charset="0"/>
              <a:ea typeface="HGP創英角ｺﾞｼｯｸUB" panose="020B0900000000000000" pitchFamily="50" charset="-128"/>
            </a:endParaRPr>
          </a:p>
        </p:txBody>
      </p:sp>
      <p:sp>
        <p:nvSpPr>
          <p:cNvPr id="5127" name="Text Box 7"/>
          <p:cNvSpPr txBox="1">
            <a:spLocks noChangeArrowheads="1"/>
          </p:cNvSpPr>
          <p:nvPr/>
        </p:nvSpPr>
        <p:spPr bwMode="auto">
          <a:xfrm>
            <a:off x="2844800" y="5084763"/>
            <a:ext cx="28479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ja-JP" altLang="en-US" sz="1600" dirty="0" smtClean="0">
                <a:solidFill>
                  <a:srgbClr val="000000"/>
                </a:solidFill>
              </a:rPr>
              <a:t>Preparation for full prototype test in TAMA. The </a:t>
            </a:r>
            <a:r>
              <a:rPr kumimoji="0" lang="ja-JP" altLang="en-US" sz="1600" dirty="0" smtClean="0">
                <a:solidFill>
                  <a:srgbClr val="000000"/>
                </a:solidFill>
                <a:latin typeface="Symbol" panose="05050102010706020507" pitchFamily="18" charset="2"/>
              </a:rPr>
              <a:t>f</a:t>
            </a:r>
            <a:r>
              <a:rPr kumimoji="0" lang="ja-JP" altLang="en-US" sz="1600" dirty="0" smtClean="0">
                <a:solidFill>
                  <a:srgbClr val="000000"/>
                </a:solidFill>
              </a:rPr>
              <a:t>1500 chamber is connected to the TAMA chamber with an outer frame in the west-end room.</a:t>
            </a:r>
          </a:p>
        </p:txBody>
      </p:sp>
      <p:sp>
        <p:nvSpPr>
          <p:cNvPr id="5128" name="Text Box 8"/>
          <p:cNvSpPr txBox="1">
            <a:spLocks noChangeArrowheads="1"/>
          </p:cNvSpPr>
          <p:nvPr/>
        </p:nvSpPr>
        <p:spPr bwMode="auto">
          <a:xfrm>
            <a:off x="180975" y="4437063"/>
            <a:ext cx="25447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kumimoji="0" lang="ja-JP" altLang="en-US" sz="1600" dirty="0" smtClean="0">
                <a:solidFill>
                  <a:srgbClr val="000000"/>
                </a:solidFill>
              </a:rPr>
              <a:t>Assembly and test of the payload prototype. The test mass and the recoil mass were suspended by tungsten wires. Optical sensor and electro manetic actuators (OSEMs) are used to control the test mass.</a:t>
            </a:r>
          </a:p>
        </p:txBody>
      </p:sp>
      <p:sp>
        <p:nvSpPr>
          <p:cNvPr id="10" name="テキスト ボックス 9"/>
          <p:cNvSpPr txBox="1"/>
          <p:nvPr/>
        </p:nvSpPr>
        <p:spPr>
          <a:xfrm>
            <a:off x="7796329" y="1052513"/>
            <a:ext cx="1208023"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Takahashi</a:t>
            </a:r>
            <a:endParaRPr kumimoji="1" lang="ja-JP" altLang="en-US" sz="1400" dirty="0" smtClean="0">
              <a:solidFill>
                <a:srgbClr val="6699FF"/>
              </a:solidFill>
            </a:endParaRPr>
          </a:p>
        </p:txBody>
      </p:sp>
      <p:sp>
        <p:nvSpPr>
          <p:cNvPr id="2" name="フッター プレースホルダー 1"/>
          <p:cNvSpPr>
            <a:spLocks noGrp="1"/>
          </p:cNvSpPr>
          <p:nvPr>
            <p:ph type="ftr" sz="quarter" idx="11"/>
          </p:nvPr>
        </p:nvSpPr>
        <p:spPr/>
        <p:txBody>
          <a:bodyPr/>
          <a:lstStyle/>
          <a:p>
            <a:r>
              <a:rPr lang="nl-NL" altLang="ja-JP" smtClean="0">
                <a:solidFill>
                  <a:srgbClr val="000000"/>
                </a:solidFill>
              </a:rPr>
              <a:t>Project Week (November 27, 2013, NAOJ)</a:t>
            </a:r>
            <a:endParaRPr lang="ja-JP" altLang="ja-JP" dirty="0">
              <a:solidFill>
                <a:srgbClr val="000000"/>
              </a:solidFill>
            </a:endParaRPr>
          </a:p>
        </p:txBody>
      </p:sp>
    </p:spTree>
    <p:extLst>
      <p:ext uri="{BB962C8B-B14F-4D97-AF65-F5344CB8AC3E}">
        <p14:creationId xmlns:p14="http://schemas.microsoft.com/office/powerpoint/2010/main" val="366451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図 3"/>
          <p:cNvPicPr>
            <a:picLocks noChangeAspect="1"/>
          </p:cNvPicPr>
          <p:nvPr/>
        </p:nvPicPr>
        <p:blipFill>
          <a:blip r:embed="rId2"/>
          <a:srcRect/>
          <a:stretch>
            <a:fillRect/>
          </a:stretch>
        </p:blipFill>
        <p:spPr bwMode="auto">
          <a:xfrm>
            <a:off x="457200" y="2273300"/>
            <a:ext cx="6883400" cy="4584700"/>
          </a:xfrm>
          <a:prstGeom prst="rect">
            <a:avLst/>
          </a:prstGeom>
          <a:noFill/>
          <a:ln w="9525">
            <a:noFill/>
            <a:miter lim="800000"/>
            <a:headEnd/>
            <a:tailEnd/>
          </a:ln>
        </p:spPr>
      </p:pic>
      <p:sp>
        <p:nvSpPr>
          <p:cNvPr id="76" name="円/楕円 11"/>
          <p:cNvSpPr>
            <a:spLocks noChangeArrowheads="1"/>
          </p:cNvSpPr>
          <p:nvPr/>
        </p:nvSpPr>
        <p:spPr bwMode="auto">
          <a:xfrm>
            <a:off x="5638800" y="5168900"/>
            <a:ext cx="228600" cy="228600"/>
          </a:xfrm>
          <a:prstGeom prst="ellipse">
            <a:avLst/>
          </a:prstGeom>
          <a:noFill/>
          <a:ln w="38100">
            <a:solidFill>
              <a:srgbClr val="008000"/>
            </a:solidFill>
            <a:prstDash val="sysDash"/>
            <a:round/>
            <a:headEnd/>
            <a:tailEnd/>
          </a:ln>
        </p:spPr>
        <p:txBody>
          <a:bodyPr anchor="ctr">
            <a:prstTxWarp prst="textNoShape">
              <a:avLst/>
            </a:prstTxWarp>
            <a:spAutoFit/>
          </a:bodyPr>
          <a:lstStyle/>
          <a:p>
            <a:pPr defTabSz="457200" fontAlgn="auto">
              <a:spcBef>
                <a:spcPts val="0"/>
              </a:spcBef>
              <a:spcAft>
                <a:spcPts val="0"/>
              </a:spcAft>
              <a:buFontTx/>
              <a:buNone/>
            </a:pPr>
            <a:endParaRPr lang="ja-JP" altLang="en-US" sz="1800" dirty="0">
              <a:solidFill>
                <a:prstClr val="black"/>
              </a:solidFill>
              <a:latin typeface="メイリオ" pitchFamily="-83" charset="-128"/>
              <a:ea typeface="メイリオ" pitchFamily="-83" charset="-128"/>
              <a:cs typeface="メイリオ" pitchFamily="-83" charset="-128"/>
            </a:endParaRPr>
          </a:p>
        </p:txBody>
      </p:sp>
      <p:sp>
        <p:nvSpPr>
          <p:cNvPr id="77" name="円/楕円 12"/>
          <p:cNvSpPr>
            <a:spLocks noChangeArrowheads="1"/>
          </p:cNvSpPr>
          <p:nvPr/>
        </p:nvSpPr>
        <p:spPr bwMode="auto">
          <a:xfrm>
            <a:off x="6705600" y="5168900"/>
            <a:ext cx="228600" cy="228600"/>
          </a:xfrm>
          <a:prstGeom prst="ellipse">
            <a:avLst/>
          </a:prstGeom>
          <a:noFill/>
          <a:ln w="38100">
            <a:solidFill>
              <a:srgbClr val="008000"/>
            </a:solidFill>
            <a:prstDash val="sysDash"/>
            <a:round/>
            <a:headEnd/>
            <a:tailEnd/>
          </a:ln>
        </p:spPr>
        <p:txBody>
          <a:bodyPr anchor="ctr">
            <a:prstTxWarp prst="textNoShape">
              <a:avLst/>
            </a:prstTxWarp>
            <a:spAutoFit/>
          </a:bodyPr>
          <a:lstStyle/>
          <a:p>
            <a:pPr defTabSz="457200" fontAlgn="auto">
              <a:spcBef>
                <a:spcPts val="0"/>
              </a:spcBef>
              <a:spcAft>
                <a:spcPts val="0"/>
              </a:spcAft>
              <a:buFontTx/>
              <a:buNone/>
            </a:pPr>
            <a:endParaRPr lang="ja-JP" altLang="en-US" sz="1800" dirty="0">
              <a:solidFill>
                <a:prstClr val="black"/>
              </a:solidFill>
              <a:latin typeface="メイリオ" pitchFamily="-83" charset="-128"/>
              <a:ea typeface="メイリオ" pitchFamily="-83" charset="-128"/>
              <a:cs typeface="メイリオ" pitchFamily="-83" charset="-128"/>
            </a:endParaRPr>
          </a:p>
        </p:txBody>
      </p:sp>
      <p:sp>
        <p:nvSpPr>
          <p:cNvPr id="78" name="円/楕円 13"/>
          <p:cNvSpPr>
            <a:spLocks noChangeArrowheads="1"/>
          </p:cNvSpPr>
          <p:nvPr/>
        </p:nvSpPr>
        <p:spPr bwMode="auto">
          <a:xfrm>
            <a:off x="4419600" y="3873500"/>
            <a:ext cx="228600" cy="228600"/>
          </a:xfrm>
          <a:prstGeom prst="ellipse">
            <a:avLst/>
          </a:prstGeom>
          <a:noFill/>
          <a:ln w="38100">
            <a:solidFill>
              <a:srgbClr val="008000"/>
            </a:solidFill>
            <a:prstDash val="sysDash"/>
            <a:round/>
            <a:headEnd/>
            <a:tailEnd/>
          </a:ln>
        </p:spPr>
        <p:txBody>
          <a:bodyPr anchor="ctr">
            <a:prstTxWarp prst="textNoShape">
              <a:avLst/>
            </a:prstTxWarp>
            <a:spAutoFit/>
          </a:bodyPr>
          <a:lstStyle/>
          <a:p>
            <a:pPr defTabSz="457200" fontAlgn="auto">
              <a:spcBef>
                <a:spcPts val="0"/>
              </a:spcBef>
              <a:spcAft>
                <a:spcPts val="0"/>
              </a:spcAft>
              <a:buFontTx/>
              <a:buNone/>
            </a:pPr>
            <a:endParaRPr lang="ja-JP" altLang="en-US" sz="1800" dirty="0">
              <a:solidFill>
                <a:prstClr val="black"/>
              </a:solidFill>
              <a:latin typeface="メイリオ" pitchFamily="-83" charset="-128"/>
              <a:ea typeface="メイリオ" pitchFamily="-83" charset="-128"/>
              <a:cs typeface="メイリオ" pitchFamily="-83" charset="-128"/>
            </a:endParaRPr>
          </a:p>
        </p:txBody>
      </p:sp>
      <p:sp>
        <p:nvSpPr>
          <p:cNvPr id="79" name="円/楕円 14"/>
          <p:cNvSpPr>
            <a:spLocks noChangeArrowheads="1"/>
          </p:cNvSpPr>
          <p:nvPr/>
        </p:nvSpPr>
        <p:spPr bwMode="auto">
          <a:xfrm>
            <a:off x="4419600" y="2806700"/>
            <a:ext cx="228600" cy="228600"/>
          </a:xfrm>
          <a:prstGeom prst="ellipse">
            <a:avLst/>
          </a:prstGeom>
          <a:noFill/>
          <a:ln w="38100">
            <a:solidFill>
              <a:srgbClr val="008000"/>
            </a:solidFill>
            <a:prstDash val="sysDash"/>
            <a:round/>
            <a:headEnd/>
            <a:tailEnd/>
          </a:ln>
        </p:spPr>
        <p:txBody>
          <a:bodyPr anchor="ctr">
            <a:prstTxWarp prst="textNoShape">
              <a:avLst/>
            </a:prstTxWarp>
            <a:spAutoFit/>
          </a:bodyPr>
          <a:lstStyle/>
          <a:p>
            <a:pPr defTabSz="457200" fontAlgn="auto">
              <a:spcBef>
                <a:spcPts val="0"/>
              </a:spcBef>
              <a:spcAft>
                <a:spcPts val="0"/>
              </a:spcAft>
              <a:buFontTx/>
              <a:buNone/>
            </a:pPr>
            <a:endParaRPr lang="ja-JP" altLang="en-US" sz="1800" dirty="0">
              <a:solidFill>
                <a:prstClr val="black"/>
              </a:solidFill>
              <a:latin typeface="メイリオ" pitchFamily="-83" charset="-128"/>
              <a:ea typeface="メイリオ" pitchFamily="-83" charset="-128"/>
              <a:cs typeface="メイリオ" pitchFamily="-83" charset="-128"/>
            </a:endParaRPr>
          </a:p>
        </p:txBody>
      </p:sp>
      <p:cxnSp>
        <p:nvCxnSpPr>
          <p:cNvPr id="80" name="直線矢印コネクタ 79"/>
          <p:cNvCxnSpPr/>
          <p:nvPr/>
        </p:nvCxnSpPr>
        <p:spPr>
          <a:xfrm rot="10800000">
            <a:off x="5029200" y="2133600"/>
            <a:ext cx="2057400" cy="381000"/>
          </a:xfrm>
          <a:prstGeom prst="straightConnector1">
            <a:avLst/>
          </a:prstGeom>
          <a:noFill/>
          <a:ln w="57150" cap="flat" cmpd="sng" algn="ctr">
            <a:solidFill>
              <a:srgbClr val="008000"/>
            </a:solidFill>
            <a:prstDash val="solid"/>
            <a:round/>
            <a:headEnd type="none" w="med" len="med"/>
            <a:tailEnd type="arrow" w="med" len="med"/>
          </a:ln>
          <a:effectLst>
            <a:outerShdw blurRad="40000" dist="20000" dir="5400000" rotWithShape="0">
              <a:srgbClr val="000000">
                <a:alpha val="38000"/>
              </a:srgbClr>
            </a:outerShdw>
          </a:effectLst>
        </p:spPr>
      </p:cxnSp>
      <p:sp>
        <p:nvSpPr>
          <p:cNvPr id="81" name="正方形/長方形 80"/>
          <p:cNvSpPr/>
          <p:nvPr/>
        </p:nvSpPr>
        <p:spPr>
          <a:xfrm>
            <a:off x="7315200" y="4953000"/>
            <a:ext cx="990600" cy="6699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spAutoFit/>
          </a:bodyPr>
          <a:lstStyle/>
          <a:p>
            <a:pPr fontAlgn="auto">
              <a:spcBef>
                <a:spcPts val="0"/>
              </a:spcBef>
              <a:spcAft>
                <a:spcPts val="0"/>
              </a:spcAft>
              <a:buFontTx/>
              <a:buNone/>
              <a:defRPr/>
            </a:pPr>
            <a:endParaRPr kumimoji="0" lang="ja-JP" altLang="en-US" sz="1200" kern="0" dirty="0">
              <a:solidFill>
                <a:sysClr val="windowText" lastClr="000000"/>
              </a:solidFill>
              <a:latin typeface="メイリオ" pitchFamily="50" charset="-128"/>
              <a:ea typeface="メイリオ" pitchFamily="50" charset="-128"/>
              <a:cs typeface="メイリオ" pitchFamily="50" charset="-128"/>
            </a:endParaRPr>
          </a:p>
        </p:txBody>
      </p:sp>
      <p:grpSp>
        <p:nvGrpSpPr>
          <p:cNvPr id="3" name="図形グループ 35"/>
          <p:cNvGrpSpPr>
            <a:grpSpLocks/>
          </p:cNvGrpSpPr>
          <p:nvPr/>
        </p:nvGrpSpPr>
        <p:grpSpPr bwMode="auto">
          <a:xfrm>
            <a:off x="7500938" y="5181600"/>
            <a:ext cx="652462" cy="304800"/>
            <a:chOff x="762000" y="1219200"/>
            <a:chExt cx="1143000" cy="533400"/>
          </a:xfrm>
        </p:grpSpPr>
        <p:sp>
          <p:nvSpPr>
            <p:cNvPr id="83" name="正方形/長方形 82"/>
            <p:cNvSpPr/>
            <p:nvPr/>
          </p:nvSpPr>
          <p:spPr>
            <a:xfrm>
              <a:off x="762000" y="1219200"/>
              <a:ext cx="152955" cy="305594"/>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spAutoFit/>
            </a:bodyPr>
            <a:lstStyle/>
            <a:p>
              <a:pPr fontAlgn="auto">
                <a:spcBef>
                  <a:spcPts val="0"/>
                </a:spcBef>
                <a:spcAft>
                  <a:spcPts val="0"/>
                </a:spcAft>
                <a:buFontTx/>
                <a:buNone/>
                <a:defRPr/>
              </a:pPr>
              <a:endParaRPr kumimoji="0" lang="ja-JP" altLang="en-US" sz="1800" kern="0" dirty="0">
                <a:solidFill>
                  <a:sysClr val="windowText" lastClr="000000"/>
                </a:solidFill>
                <a:latin typeface="メイリオ" pitchFamily="50" charset="-128"/>
                <a:ea typeface="メイリオ" pitchFamily="50" charset="-128"/>
                <a:cs typeface="メイリオ" pitchFamily="50" charset="-128"/>
              </a:endParaRPr>
            </a:p>
          </p:txBody>
        </p:sp>
        <p:sp>
          <p:nvSpPr>
            <p:cNvPr id="84" name="正方形/長方形 83"/>
            <p:cNvSpPr/>
            <p:nvPr/>
          </p:nvSpPr>
          <p:spPr>
            <a:xfrm>
              <a:off x="1524001" y="1294210"/>
              <a:ext cx="75087" cy="15279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spAutoFit/>
            </a:bodyPr>
            <a:lstStyle/>
            <a:p>
              <a:pPr fontAlgn="auto">
                <a:spcBef>
                  <a:spcPts val="0"/>
                </a:spcBef>
                <a:spcAft>
                  <a:spcPts val="0"/>
                </a:spcAft>
                <a:buFontTx/>
                <a:buNone/>
                <a:defRPr/>
              </a:pPr>
              <a:endParaRPr kumimoji="0" lang="ja-JP" altLang="en-US" sz="1800" kern="0" dirty="0">
                <a:solidFill>
                  <a:sysClr val="windowText" lastClr="000000"/>
                </a:solidFill>
                <a:latin typeface="メイリオ" pitchFamily="50" charset="-128"/>
                <a:ea typeface="メイリオ" pitchFamily="50" charset="-128"/>
                <a:cs typeface="メイリオ" pitchFamily="50" charset="-128"/>
              </a:endParaRPr>
            </a:p>
          </p:txBody>
        </p:sp>
        <p:cxnSp>
          <p:nvCxnSpPr>
            <p:cNvPr id="85" name="直線コネクタ 84"/>
            <p:cNvCxnSpPr>
              <a:stCxn id="83" idx="3"/>
              <a:endCxn id="84" idx="1"/>
            </p:cNvCxnSpPr>
            <p:nvPr/>
          </p:nvCxnSpPr>
          <p:spPr>
            <a:xfrm>
              <a:off x="914955" y="1371998"/>
              <a:ext cx="609045" cy="0"/>
            </a:xfrm>
            <a:prstGeom prst="line">
              <a:avLst/>
            </a:prstGeom>
            <a:noFill/>
            <a:ln w="76200" cap="flat" cmpd="sng" algn="ctr">
              <a:solidFill>
                <a:srgbClr val="FF0000"/>
              </a:solidFill>
              <a:prstDash val="solid"/>
              <a:round/>
              <a:headEnd type="none" w="med" len="med"/>
              <a:tailEnd type="none" w="med" len="med"/>
            </a:ln>
            <a:effectLst>
              <a:outerShdw blurRad="40000" dist="20000" dir="5400000" rotWithShape="0">
                <a:srgbClr val="000000">
                  <a:alpha val="38000"/>
                </a:srgbClr>
              </a:outerShdw>
            </a:effectLst>
          </p:spPr>
        </p:cxnSp>
        <p:sp>
          <p:nvSpPr>
            <p:cNvPr id="86" name="正方形/長方形 85"/>
            <p:cNvSpPr/>
            <p:nvPr/>
          </p:nvSpPr>
          <p:spPr>
            <a:xfrm>
              <a:off x="990044" y="1599804"/>
              <a:ext cx="77869" cy="15279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spAutoFit/>
            </a:bodyPr>
            <a:lstStyle/>
            <a:p>
              <a:pPr fontAlgn="auto">
                <a:spcBef>
                  <a:spcPts val="0"/>
                </a:spcBef>
                <a:spcAft>
                  <a:spcPts val="0"/>
                </a:spcAft>
                <a:buFontTx/>
                <a:buNone/>
                <a:defRPr/>
              </a:pPr>
              <a:endParaRPr kumimoji="0" lang="ja-JP" altLang="en-US" sz="1800" kern="0" dirty="0">
                <a:solidFill>
                  <a:sysClr val="windowText" lastClr="000000"/>
                </a:solidFill>
                <a:latin typeface="メイリオ" pitchFamily="50" charset="-128"/>
                <a:ea typeface="メイリオ" pitchFamily="50" charset="-128"/>
                <a:cs typeface="メイリオ" pitchFamily="50" charset="-128"/>
              </a:endParaRPr>
            </a:p>
          </p:txBody>
        </p:sp>
        <p:cxnSp>
          <p:nvCxnSpPr>
            <p:cNvPr id="87" name="直線コネクタ 86"/>
            <p:cNvCxnSpPr>
              <a:stCxn id="84" idx="1"/>
              <a:endCxn id="86" idx="3"/>
            </p:cNvCxnSpPr>
            <p:nvPr/>
          </p:nvCxnSpPr>
          <p:spPr>
            <a:xfrm rot="10800000" flipV="1">
              <a:off x="1067913" y="1371998"/>
              <a:ext cx="456088" cy="305594"/>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88" name="直線コネクタ 87"/>
            <p:cNvCxnSpPr>
              <a:stCxn id="86" idx="3"/>
            </p:cNvCxnSpPr>
            <p:nvPr/>
          </p:nvCxnSpPr>
          <p:spPr>
            <a:xfrm>
              <a:off x="1067913" y="1677592"/>
              <a:ext cx="837087"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grpSp>
      <p:sp>
        <p:nvSpPr>
          <p:cNvPr id="89" name="正方形/長方形 88"/>
          <p:cNvSpPr/>
          <p:nvPr/>
        </p:nvSpPr>
        <p:spPr>
          <a:xfrm rot="16200000">
            <a:off x="4096282" y="1631417"/>
            <a:ext cx="990600" cy="6699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spAutoFit/>
          </a:bodyPr>
          <a:lstStyle/>
          <a:p>
            <a:pPr fontAlgn="auto">
              <a:spcBef>
                <a:spcPts val="0"/>
              </a:spcBef>
              <a:spcAft>
                <a:spcPts val="0"/>
              </a:spcAft>
              <a:buFontTx/>
              <a:buNone/>
              <a:defRPr/>
            </a:pPr>
            <a:endParaRPr kumimoji="0" lang="ja-JP" altLang="en-US" sz="1200" kern="0" dirty="0">
              <a:solidFill>
                <a:sysClr val="windowText" lastClr="000000"/>
              </a:solidFill>
              <a:latin typeface="メイリオ" pitchFamily="50" charset="-128"/>
              <a:ea typeface="メイリオ" pitchFamily="50" charset="-128"/>
              <a:cs typeface="メイリオ" pitchFamily="50" charset="-128"/>
            </a:endParaRPr>
          </a:p>
        </p:txBody>
      </p:sp>
      <p:grpSp>
        <p:nvGrpSpPr>
          <p:cNvPr id="7" name="図形グループ 43"/>
          <p:cNvGrpSpPr>
            <a:grpSpLocks/>
          </p:cNvGrpSpPr>
          <p:nvPr/>
        </p:nvGrpSpPr>
        <p:grpSpPr bwMode="auto">
          <a:xfrm rot="-5400000">
            <a:off x="4280432" y="1860018"/>
            <a:ext cx="654050" cy="304800"/>
            <a:chOff x="762000" y="1219200"/>
            <a:chExt cx="1143000" cy="533400"/>
          </a:xfrm>
        </p:grpSpPr>
        <p:sp>
          <p:nvSpPr>
            <p:cNvPr id="91" name="正方形/長方形 90"/>
            <p:cNvSpPr/>
            <p:nvPr/>
          </p:nvSpPr>
          <p:spPr>
            <a:xfrm>
              <a:off x="764776" y="1216422"/>
              <a:ext cx="152584" cy="305594"/>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spAutoFit/>
            </a:bodyPr>
            <a:lstStyle/>
            <a:p>
              <a:pPr fontAlgn="auto">
                <a:spcBef>
                  <a:spcPts val="0"/>
                </a:spcBef>
                <a:spcAft>
                  <a:spcPts val="0"/>
                </a:spcAft>
                <a:buFontTx/>
                <a:buNone/>
                <a:defRPr/>
              </a:pPr>
              <a:endParaRPr kumimoji="0" lang="ja-JP" altLang="en-US" sz="1800" kern="0" dirty="0">
                <a:solidFill>
                  <a:sysClr val="windowText" lastClr="000000"/>
                </a:solidFill>
                <a:latin typeface="メイリオ" pitchFamily="50" charset="-128"/>
                <a:ea typeface="メイリオ" pitchFamily="50" charset="-128"/>
                <a:cs typeface="メイリオ" pitchFamily="50" charset="-128"/>
              </a:endParaRPr>
            </a:p>
          </p:txBody>
        </p:sp>
        <p:sp>
          <p:nvSpPr>
            <p:cNvPr id="92" name="正方形/長方形 91"/>
            <p:cNvSpPr/>
            <p:nvPr/>
          </p:nvSpPr>
          <p:spPr>
            <a:xfrm>
              <a:off x="1530474" y="1291431"/>
              <a:ext cx="74904" cy="15279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spAutoFit/>
            </a:bodyPr>
            <a:lstStyle/>
            <a:p>
              <a:pPr fontAlgn="auto">
                <a:spcBef>
                  <a:spcPts val="0"/>
                </a:spcBef>
                <a:spcAft>
                  <a:spcPts val="0"/>
                </a:spcAft>
                <a:buFontTx/>
                <a:buNone/>
                <a:defRPr/>
              </a:pPr>
              <a:endParaRPr kumimoji="0" lang="ja-JP" altLang="en-US" sz="1800" kern="0" dirty="0">
                <a:solidFill>
                  <a:sysClr val="windowText" lastClr="000000"/>
                </a:solidFill>
                <a:latin typeface="メイリオ" pitchFamily="50" charset="-128"/>
                <a:ea typeface="メイリオ" pitchFamily="50" charset="-128"/>
                <a:cs typeface="メイリオ" pitchFamily="50" charset="-128"/>
              </a:endParaRPr>
            </a:p>
          </p:txBody>
        </p:sp>
        <p:cxnSp>
          <p:nvCxnSpPr>
            <p:cNvPr id="93" name="直線コネクタ 92"/>
            <p:cNvCxnSpPr>
              <a:stCxn id="91" idx="3"/>
              <a:endCxn id="92" idx="1"/>
            </p:cNvCxnSpPr>
            <p:nvPr/>
          </p:nvCxnSpPr>
          <p:spPr>
            <a:xfrm>
              <a:off x="914586" y="1369219"/>
              <a:ext cx="610340" cy="0"/>
            </a:xfrm>
            <a:prstGeom prst="line">
              <a:avLst/>
            </a:prstGeom>
            <a:noFill/>
            <a:ln w="76200" cap="flat" cmpd="sng" algn="ctr">
              <a:solidFill>
                <a:srgbClr val="FF0000"/>
              </a:solidFill>
              <a:prstDash val="solid"/>
              <a:round/>
              <a:headEnd type="none" w="med" len="med"/>
              <a:tailEnd type="none" w="med" len="med"/>
            </a:ln>
            <a:effectLst>
              <a:outerShdw blurRad="40000" dist="20000" dir="5400000" rotWithShape="0">
                <a:srgbClr val="000000">
                  <a:alpha val="38000"/>
                </a:srgbClr>
              </a:outerShdw>
            </a:effectLst>
          </p:spPr>
        </p:cxnSp>
        <p:sp>
          <p:nvSpPr>
            <p:cNvPr id="94" name="正方形/長方形 93"/>
            <p:cNvSpPr/>
            <p:nvPr/>
          </p:nvSpPr>
          <p:spPr>
            <a:xfrm>
              <a:off x="989491" y="1599803"/>
              <a:ext cx="77680" cy="15279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spAutoFit/>
            </a:bodyPr>
            <a:lstStyle/>
            <a:p>
              <a:pPr fontAlgn="auto">
                <a:spcBef>
                  <a:spcPts val="0"/>
                </a:spcBef>
                <a:spcAft>
                  <a:spcPts val="0"/>
                </a:spcAft>
                <a:buFontTx/>
                <a:buNone/>
                <a:defRPr/>
              </a:pPr>
              <a:endParaRPr kumimoji="0" lang="ja-JP" altLang="en-US" sz="1800" kern="0" dirty="0">
                <a:solidFill>
                  <a:sysClr val="windowText" lastClr="000000"/>
                </a:solidFill>
                <a:latin typeface="メイリオ" pitchFamily="50" charset="-128"/>
                <a:ea typeface="メイリオ" pitchFamily="50" charset="-128"/>
                <a:cs typeface="メイリオ" pitchFamily="50" charset="-128"/>
              </a:endParaRPr>
            </a:p>
          </p:txBody>
        </p:sp>
        <p:cxnSp>
          <p:nvCxnSpPr>
            <p:cNvPr id="95" name="直線コネクタ 94"/>
            <p:cNvCxnSpPr>
              <a:stCxn id="92" idx="1"/>
              <a:endCxn id="94" idx="3"/>
            </p:cNvCxnSpPr>
            <p:nvPr/>
          </p:nvCxnSpPr>
          <p:spPr>
            <a:xfrm rot="10800000" flipV="1">
              <a:off x="1069945" y="1371996"/>
              <a:ext cx="457754" cy="305594"/>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96" name="直線コネクタ 95"/>
            <p:cNvCxnSpPr>
              <a:stCxn id="94" idx="3"/>
            </p:cNvCxnSpPr>
            <p:nvPr/>
          </p:nvCxnSpPr>
          <p:spPr>
            <a:xfrm>
              <a:off x="1069944" y="1677589"/>
              <a:ext cx="837830"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grpSp>
      <p:cxnSp>
        <p:nvCxnSpPr>
          <p:cNvPr id="97" name="直線コネクタ 96"/>
          <p:cNvCxnSpPr>
            <a:endCxn id="91" idx="1"/>
          </p:cNvCxnSpPr>
          <p:nvPr/>
        </p:nvCxnSpPr>
        <p:spPr>
          <a:xfrm rot="5400000" flipH="1" flipV="1">
            <a:off x="4411335" y="2454074"/>
            <a:ext cx="245666" cy="13229"/>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98" name="直線コネクタ 97"/>
          <p:cNvCxnSpPr>
            <a:endCxn id="83" idx="1"/>
          </p:cNvCxnSpPr>
          <p:nvPr/>
        </p:nvCxnSpPr>
        <p:spPr>
          <a:xfrm>
            <a:off x="7162800" y="5257800"/>
            <a:ext cx="338138" cy="11113"/>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99" name="直線矢印コネクタ 98"/>
          <p:cNvCxnSpPr/>
          <p:nvPr/>
        </p:nvCxnSpPr>
        <p:spPr>
          <a:xfrm rot="5400000">
            <a:off x="7636313" y="4194613"/>
            <a:ext cx="1643774" cy="304800"/>
          </a:xfrm>
          <a:prstGeom prst="straightConnector1">
            <a:avLst/>
          </a:prstGeom>
          <a:noFill/>
          <a:ln w="57150" cap="flat" cmpd="sng" algn="ctr">
            <a:solidFill>
              <a:srgbClr val="008000"/>
            </a:solidFill>
            <a:prstDash val="solid"/>
            <a:round/>
            <a:headEnd type="none" w="med" len="med"/>
            <a:tailEnd type="arrow" w="med" len="med"/>
          </a:ln>
          <a:effectLst>
            <a:outerShdw blurRad="40000" dist="20000" dir="5400000" rotWithShape="0">
              <a:srgbClr val="000000">
                <a:alpha val="38000"/>
              </a:srgbClr>
            </a:outerShdw>
          </a:effectLst>
        </p:spPr>
      </p:cxnSp>
      <p:sp>
        <p:nvSpPr>
          <p:cNvPr id="100" name="テキスト ボックス 57"/>
          <p:cNvSpPr txBox="1">
            <a:spLocks noChangeArrowheads="1"/>
          </p:cNvSpPr>
          <p:nvPr/>
        </p:nvSpPr>
        <p:spPr bwMode="auto">
          <a:xfrm>
            <a:off x="7023100" y="1752600"/>
            <a:ext cx="2005013" cy="461963"/>
          </a:xfrm>
          <a:prstGeom prst="rect">
            <a:avLst/>
          </a:prstGeom>
          <a:noFill/>
          <a:ln w="9525">
            <a:noFill/>
            <a:miter lim="800000"/>
            <a:headEnd/>
            <a:tailEnd/>
          </a:ln>
        </p:spPr>
        <p:txBody>
          <a:bodyPr wrap="none">
            <a:prstTxWarp prst="textNoShape">
              <a:avLst/>
            </a:prstTxWarp>
            <a:spAutoFit/>
          </a:bodyPr>
          <a:lstStyle/>
          <a:p>
            <a:pPr algn="l" fontAlgn="auto">
              <a:spcBef>
                <a:spcPts val="0"/>
              </a:spcBef>
              <a:spcAft>
                <a:spcPts val="0"/>
              </a:spcAft>
              <a:buFontTx/>
              <a:buNone/>
              <a:defRPr/>
            </a:pPr>
            <a:r>
              <a:rPr kumimoji="0" lang="ja-JP" altLang="en-US" sz="1200" kern="0" dirty="0">
                <a:solidFill>
                  <a:sysClr val="windowText" lastClr="000000"/>
                </a:solidFill>
              </a:rPr>
              <a:t>透過光モニターテレスコープ</a:t>
            </a:r>
            <a:endParaRPr kumimoji="0" lang="en-US" altLang="ja-JP" sz="1200" kern="0" dirty="0">
              <a:solidFill>
                <a:sysClr val="windowText" lastClr="000000"/>
              </a:solidFill>
            </a:endParaRPr>
          </a:p>
          <a:p>
            <a:pPr algn="l" fontAlgn="auto">
              <a:spcBef>
                <a:spcPts val="0"/>
              </a:spcBef>
              <a:spcAft>
                <a:spcPts val="0"/>
              </a:spcAft>
              <a:buFontTx/>
              <a:buNone/>
              <a:defRPr/>
            </a:pPr>
            <a:r>
              <a:rPr kumimoji="0" lang="ja-JP" altLang="en-US" sz="1200" kern="0" dirty="0">
                <a:solidFill>
                  <a:sysClr val="windowText" lastClr="000000"/>
                </a:solidFill>
              </a:rPr>
              <a:t>（米国</a:t>
            </a:r>
            <a:r>
              <a:rPr kumimoji="0" lang="en-US" altLang="ja-JP" sz="1200" kern="0" dirty="0">
                <a:solidFill>
                  <a:sysClr val="windowText" lastClr="000000"/>
                </a:solidFill>
              </a:rPr>
              <a:t>LIGO</a:t>
            </a:r>
            <a:r>
              <a:rPr kumimoji="0" lang="ja-JP" altLang="en-US" sz="1200" kern="0" dirty="0">
                <a:solidFill>
                  <a:sysClr val="windowText" lastClr="000000"/>
                </a:solidFill>
              </a:rPr>
              <a:t>の同等物）</a:t>
            </a:r>
          </a:p>
        </p:txBody>
      </p:sp>
      <p:sp>
        <p:nvSpPr>
          <p:cNvPr id="101" name="テキスト ボックス 58"/>
          <p:cNvSpPr txBox="1">
            <a:spLocks noChangeArrowheads="1"/>
          </p:cNvSpPr>
          <p:nvPr/>
        </p:nvSpPr>
        <p:spPr bwMode="auto">
          <a:xfrm>
            <a:off x="1828800" y="4124544"/>
            <a:ext cx="1608133" cy="461665"/>
          </a:xfrm>
          <a:prstGeom prst="rect">
            <a:avLst/>
          </a:prstGeom>
          <a:noFill/>
          <a:ln w="9525">
            <a:noFill/>
            <a:miter lim="800000"/>
            <a:headEnd/>
            <a:tailEnd/>
          </a:ln>
        </p:spPr>
        <p:txBody>
          <a:bodyPr wrap="none">
            <a:prstTxWarp prst="textNoShape">
              <a:avLst/>
            </a:prstTxWarp>
            <a:spAutoFit/>
          </a:bodyPr>
          <a:lstStyle/>
          <a:p>
            <a:pPr algn="l" fontAlgn="auto">
              <a:spcBef>
                <a:spcPts val="0"/>
              </a:spcBef>
              <a:spcAft>
                <a:spcPts val="0"/>
              </a:spcAft>
              <a:buFontTx/>
              <a:buNone/>
              <a:defRPr/>
            </a:pPr>
            <a:r>
              <a:rPr kumimoji="0" lang="ja-JP" altLang="en-US" sz="1200" kern="0" dirty="0">
                <a:solidFill>
                  <a:sysClr val="windowText" lastClr="000000"/>
                </a:solidFill>
              </a:rPr>
              <a:t>散乱光対策バッフル</a:t>
            </a:r>
            <a:endParaRPr kumimoji="0" lang="en-US" altLang="ja-JP" sz="1200" kern="0" dirty="0">
              <a:solidFill>
                <a:sysClr val="windowText" lastClr="000000"/>
              </a:solidFill>
            </a:endParaRPr>
          </a:p>
          <a:p>
            <a:pPr algn="l" fontAlgn="auto">
              <a:spcBef>
                <a:spcPts val="0"/>
              </a:spcBef>
              <a:spcAft>
                <a:spcPts val="0"/>
              </a:spcAft>
              <a:buFontTx/>
              <a:buNone/>
              <a:defRPr/>
            </a:pPr>
            <a:r>
              <a:rPr kumimoji="0" lang="ja-JP" altLang="en-US" sz="1200" kern="0" dirty="0">
                <a:solidFill>
                  <a:sysClr val="windowText" lastClr="000000"/>
                </a:solidFill>
              </a:rPr>
              <a:t>（米国</a:t>
            </a:r>
            <a:r>
              <a:rPr kumimoji="0" lang="en-US" altLang="ja-JP" sz="1200" kern="0" dirty="0">
                <a:solidFill>
                  <a:sysClr val="windowText" lastClr="000000"/>
                </a:solidFill>
              </a:rPr>
              <a:t>LIGO</a:t>
            </a:r>
            <a:r>
              <a:rPr kumimoji="0" lang="ja-JP" altLang="en-US" sz="1200" kern="0" dirty="0">
                <a:solidFill>
                  <a:sysClr val="windowText" lastClr="000000"/>
                </a:solidFill>
              </a:rPr>
              <a:t>の同等物）</a:t>
            </a:r>
          </a:p>
        </p:txBody>
      </p:sp>
      <p:sp>
        <p:nvSpPr>
          <p:cNvPr id="102" name="テキスト ボックス 59"/>
          <p:cNvSpPr txBox="1">
            <a:spLocks noChangeArrowheads="1"/>
          </p:cNvSpPr>
          <p:nvPr/>
        </p:nvSpPr>
        <p:spPr bwMode="auto">
          <a:xfrm>
            <a:off x="3289300" y="3810000"/>
            <a:ext cx="749300" cy="276225"/>
          </a:xfrm>
          <a:prstGeom prst="rect">
            <a:avLst/>
          </a:prstGeom>
          <a:noFill/>
          <a:ln w="9525">
            <a:noFill/>
            <a:miter lim="800000"/>
            <a:headEnd/>
            <a:tailEnd/>
          </a:ln>
        </p:spPr>
        <p:txBody>
          <a:bodyPr wrap="none">
            <a:prstTxWarp prst="textNoShape">
              <a:avLst/>
            </a:prstTxWarp>
            <a:spAutoFit/>
          </a:bodyPr>
          <a:lstStyle/>
          <a:p>
            <a:pPr algn="l" fontAlgn="auto">
              <a:spcBef>
                <a:spcPts val="0"/>
              </a:spcBef>
              <a:spcAft>
                <a:spcPts val="0"/>
              </a:spcAft>
              <a:buFontTx/>
              <a:buNone/>
              <a:defRPr/>
            </a:pPr>
            <a:r>
              <a:rPr kumimoji="0" lang="ja-JP" altLang="en-US" sz="1200" kern="0" dirty="0">
                <a:solidFill>
                  <a:sysClr val="windowText" lastClr="000000"/>
                </a:solidFill>
              </a:rPr>
              <a:t>他、多数</a:t>
            </a:r>
          </a:p>
        </p:txBody>
      </p:sp>
      <p:pic>
        <p:nvPicPr>
          <p:cNvPr id="103" name="図 102"/>
          <p:cNvPicPr>
            <a:picLocks noChangeAspect="1"/>
          </p:cNvPicPr>
          <p:nvPr/>
        </p:nvPicPr>
        <p:blipFill>
          <a:blip r:embed="rId3"/>
          <a:stretch>
            <a:fillRect/>
          </a:stretch>
        </p:blipFill>
        <p:spPr>
          <a:xfrm>
            <a:off x="1744769" y="2451099"/>
            <a:ext cx="1355352" cy="1673445"/>
          </a:xfrm>
          <a:prstGeom prst="rect">
            <a:avLst/>
          </a:prstGeom>
        </p:spPr>
      </p:pic>
      <p:cxnSp>
        <p:nvCxnSpPr>
          <p:cNvPr id="104" name="直線矢印コネクタ 103"/>
          <p:cNvCxnSpPr/>
          <p:nvPr/>
        </p:nvCxnSpPr>
        <p:spPr>
          <a:xfrm>
            <a:off x="2895600" y="2806700"/>
            <a:ext cx="1447800" cy="152400"/>
          </a:xfrm>
          <a:prstGeom prst="straightConnector1">
            <a:avLst/>
          </a:prstGeom>
          <a:noFill/>
          <a:ln w="38100" cap="flat" cmpd="sng" algn="ctr">
            <a:solidFill>
              <a:srgbClr val="008000"/>
            </a:solidFill>
            <a:prstDash val="solid"/>
            <a:round/>
            <a:headEnd type="none" w="med" len="med"/>
            <a:tailEnd type="arrow" w="med" len="med"/>
          </a:ln>
          <a:effectLst>
            <a:outerShdw blurRad="40000" dist="20000" dir="5400000" rotWithShape="0">
              <a:srgbClr val="000000">
                <a:alpha val="38000"/>
              </a:srgbClr>
            </a:outerShdw>
          </a:effectLst>
        </p:spPr>
      </p:cxnSp>
      <p:cxnSp>
        <p:nvCxnSpPr>
          <p:cNvPr id="105" name="直線矢印コネクタ 104"/>
          <p:cNvCxnSpPr>
            <a:endCxn id="78" idx="2"/>
          </p:cNvCxnSpPr>
          <p:nvPr/>
        </p:nvCxnSpPr>
        <p:spPr>
          <a:xfrm>
            <a:off x="2895600" y="2882900"/>
            <a:ext cx="1524000" cy="1104900"/>
          </a:xfrm>
          <a:prstGeom prst="straightConnector1">
            <a:avLst/>
          </a:prstGeom>
          <a:noFill/>
          <a:ln w="38100" cap="flat" cmpd="sng" algn="ctr">
            <a:solidFill>
              <a:srgbClr val="008000"/>
            </a:solidFill>
            <a:prstDash val="solid"/>
            <a:round/>
            <a:headEnd type="none" w="med" len="med"/>
            <a:tailEnd type="arrow" w="med" len="med"/>
          </a:ln>
          <a:effectLst>
            <a:outerShdw blurRad="40000" dist="20000" dir="5400000" rotWithShape="0">
              <a:srgbClr val="000000">
                <a:alpha val="38000"/>
              </a:srgbClr>
            </a:outerShdw>
          </a:effectLst>
        </p:spPr>
      </p:cxnSp>
      <p:cxnSp>
        <p:nvCxnSpPr>
          <p:cNvPr id="106" name="直線矢印コネクタ 105"/>
          <p:cNvCxnSpPr/>
          <p:nvPr/>
        </p:nvCxnSpPr>
        <p:spPr>
          <a:xfrm>
            <a:off x="2895600" y="2959100"/>
            <a:ext cx="2743200" cy="2133600"/>
          </a:xfrm>
          <a:prstGeom prst="straightConnector1">
            <a:avLst/>
          </a:prstGeom>
          <a:noFill/>
          <a:ln w="38100" cap="flat" cmpd="sng" algn="ctr">
            <a:solidFill>
              <a:srgbClr val="008000"/>
            </a:solidFill>
            <a:prstDash val="solid"/>
            <a:round/>
            <a:headEnd type="none" w="med" len="med"/>
            <a:tailEnd type="arrow" w="med" len="med"/>
          </a:ln>
          <a:effectLst>
            <a:outerShdw blurRad="40000" dist="20000" dir="5400000" rotWithShape="0">
              <a:srgbClr val="000000">
                <a:alpha val="38000"/>
              </a:srgbClr>
            </a:outerShdw>
          </a:effectLst>
        </p:spPr>
      </p:cxnSp>
      <p:cxnSp>
        <p:nvCxnSpPr>
          <p:cNvPr id="107" name="直線矢印コネクタ 106"/>
          <p:cNvCxnSpPr/>
          <p:nvPr/>
        </p:nvCxnSpPr>
        <p:spPr>
          <a:xfrm>
            <a:off x="2895600" y="2882900"/>
            <a:ext cx="3886200" cy="2209800"/>
          </a:xfrm>
          <a:prstGeom prst="straightConnector1">
            <a:avLst/>
          </a:prstGeom>
          <a:noFill/>
          <a:ln w="38100" cap="flat" cmpd="sng" algn="ctr">
            <a:solidFill>
              <a:srgbClr val="008000"/>
            </a:solidFill>
            <a:prstDash val="solid"/>
            <a:round/>
            <a:headEnd type="none" w="med" len="med"/>
            <a:tailEnd type="arrow" w="med" len="med"/>
          </a:ln>
          <a:effectLst>
            <a:outerShdw blurRad="40000" dist="20000" dir="5400000" rotWithShape="0">
              <a:srgbClr val="000000">
                <a:alpha val="38000"/>
              </a:srgbClr>
            </a:outerShdw>
          </a:effectLst>
        </p:spPr>
      </p:cxnSp>
      <p:pic>
        <p:nvPicPr>
          <p:cNvPr id="108" name="図 107"/>
          <p:cNvPicPr>
            <a:picLocks noChangeAspect="1"/>
          </p:cNvPicPr>
          <p:nvPr/>
        </p:nvPicPr>
        <p:blipFill>
          <a:blip r:embed="rId4"/>
          <a:stretch>
            <a:fillRect/>
          </a:stretch>
        </p:blipFill>
        <p:spPr>
          <a:xfrm>
            <a:off x="6918096" y="2169401"/>
            <a:ext cx="1844904" cy="1355725"/>
          </a:xfrm>
          <a:prstGeom prst="rect">
            <a:avLst/>
          </a:prstGeom>
        </p:spPr>
      </p:pic>
      <p:sp>
        <p:nvSpPr>
          <p:cNvPr id="2" name="タイトル 1"/>
          <p:cNvSpPr>
            <a:spLocks noGrp="1"/>
          </p:cNvSpPr>
          <p:nvPr>
            <p:ph type="title"/>
          </p:nvPr>
        </p:nvSpPr>
        <p:spPr>
          <a:xfrm>
            <a:off x="457200" y="274638"/>
            <a:ext cx="8229600" cy="388111"/>
          </a:xfrm>
        </p:spPr>
        <p:txBody>
          <a:bodyPr>
            <a:normAutofit fontScale="90000"/>
          </a:bodyPr>
          <a:lstStyle/>
          <a:p>
            <a:r>
              <a:rPr lang="en-US" altLang="ja-JP" dirty="0" smtClean="0"/>
              <a:t>AOS tasks</a:t>
            </a:r>
            <a:endParaRPr lang="ja-JP" altLang="en-US" dirty="0"/>
          </a:p>
        </p:txBody>
      </p:sp>
      <p:sp>
        <p:nvSpPr>
          <p:cNvPr id="4" name="フッター プレースホルダ 3"/>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テキスト ボックス 5"/>
          <p:cNvSpPr txBox="1"/>
          <p:nvPr/>
        </p:nvSpPr>
        <p:spPr>
          <a:xfrm>
            <a:off x="415433" y="862815"/>
            <a:ext cx="7855933" cy="2308324"/>
          </a:xfrm>
          <a:prstGeom prst="rect">
            <a:avLst/>
          </a:prstGeom>
          <a:solidFill>
            <a:schemeClr val="bg2">
              <a:alpha val="60000"/>
            </a:schemeClr>
          </a:solidFill>
        </p:spPr>
        <p:txBody>
          <a:bodyPr wrap="square" rtlCol="0">
            <a:spAutoFit/>
          </a:bodyPr>
          <a:lstStyle/>
          <a:p>
            <a:pPr algn="l" defTabSz="457200" fontAlgn="auto">
              <a:spcBef>
                <a:spcPts val="0"/>
              </a:spcBef>
              <a:spcAft>
                <a:spcPts val="0"/>
              </a:spcAft>
              <a:buSzPct val="100000"/>
              <a:buFont typeface="Arial"/>
              <a:buChar char="•"/>
            </a:pPr>
            <a:r>
              <a:rPr lang="en-US" altLang="ja-JP" sz="1800" dirty="0" smtClean="0">
                <a:solidFill>
                  <a:prstClr val="black"/>
                </a:solidFill>
                <a:cs typeface="Tahoma" panose="020B0604030504040204" pitchFamily="34" charset="0"/>
              </a:rPr>
              <a:t> </a:t>
            </a:r>
            <a:r>
              <a:rPr lang="en-US" altLang="ja-JP" sz="1800" dirty="0" smtClean="0">
                <a:solidFill>
                  <a:srgbClr val="800000"/>
                </a:solidFill>
                <a:cs typeface="Tahoma" panose="020B0604030504040204" pitchFamily="34" charset="0"/>
              </a:rPr>
              <a:t>Stray Light Control </a:t>
            </a:r>
            <a:r>
              <a:rPr lang="en-US" altLang="ja-JP" sz="1800" dirty="0" smtClean="0">
                <a:solidFill>
                  <a:prstClr val="black"/>
                </a:solidFill>
                <a:cs typeface="Tahoma" panose="020B0604030504040204" pitchFamily="34" charset="0"/>
              </a:rPr>
              <a:t>(SLC)</a:t>
            </a:r>
          </a:p>
          <a:p>
            <a:pPr algn="l" defTabSz="457200" fontAlgn="auto">
              <a:spcBef>
                <a:spcPts val="0"/>
              </a:spcBef>
              <a:spcAft>
                <a:spcPts val="0"/>
              </a:spcAft>
              <a:buSzPct val="100000"/>
              <a:buFont typeface="Arial"/>
              <a:buChar char="•"/>
            </a:pPr>
            <a:r>
              <a:rPr lang="en-US" altLang="ja-JP" sz="1800" dirty="0" smtClean="0">
                <a:solidFill>
                  <a:prstClr val="black"/>
                </a:solidFill>
                <a:cs typeface="Tahoma" panose="020B0604030504040204" pitchFamily="34" charset="0"/>
              </a:rPr>
              <a:t> </a:t>
            </a:r>
            <a:r>
              <a:rPr lang="en-US" altLang="ja-JP" sz="1800" dirty="0" smtClean="0">
                <a:solidFill>
                  <a:srgbClr val="800000"/>
                </a:solidFill>
                <a:cs typeface="Tahoma" panose="020B0604030504040204" pitchFamily="34" charset="0"/>
              </a:rPr>
              <a:t>Beam Reducing Telescopes </a:t>
            </a:r>
            <a:r>
              <a:rPr lang="en-US" altLang="ja-JP" sz="1800" dirty="0" smtClean="0">
                <a:solidFill>
                  <a:prstClr val="black"/>
                </a:solidFill>
                <a:cs typeface="Tahoma" panose="020B0604030504040204" pitchFamily="34" charset="0"/>
              </a:rPr>
              <a:t>(BRT)</a:t>
            </a:r>
          </a:p>
          <a:p>
            <a:pPr algn="l" defTabSz="457200" fontAlgn="auto">
              <a:spcBef>
                <a:spcPts val="0"/>
              </a:spcBef>
              <a:spcAft>
                <a:spcPts val="0"/>
              </a:spcAft>
              <a:buSzPct val="100000"/>
              <a:buFont typeface="Arial"/>
              <a:buChar char="•"/>
            </a:pPr>
            <a:r>
              <a:rPr lang="en-US" altLang="ja-JP" sz="1800" dirty="0" smtClean="0">
                <a:solidFill>
                  <a:prstClr val="black"/>
                </a:solidFill>
                <a:cs typeface="Tahoma" panose="020B0604030504040204" pitchFamily="34" charset="0"/>
              </a:rPr>
              <a:t> </a:t>
            </a:r>
            <a:r>
              <a:rPr lang="en-US" altLang="ja-JP" sz="1800" dirty="0" smtClean="0">
                <a:solidFill>
                  <a:srgbClr val="800000"/>
                </a:solidFill>
                <a:cs typeface="Tahoma" panose="020B0604030504040204" pitchFamily="34" charset="0"/>
              </a:rPr>
              <a:t>Optical Levers </a:t>
            </a:r>
            <a:r>
              <a:rPr lang="en-US" altLang="ja-JP" sz="1800" dirty="0" smtClean="0">
                <a:solidFill>
                  <a:prstClr val="black"/>
                </a:solidFill>
                <a:cs typeface="Tahoma" panose="020B0604030504040204" pitchFamily="34" charset="0"/>
              </a:rPr>
              <a:t>(OpLevs)</a:t>
            </a:r>
          </a:p>
          <a:p>
            <a:pPr algn="l" defTabSz="457200" fontAlgn="auto">
              <a:spcBef>
                <a:spcPts val="0"/>
              </a:spcBef>
              <a:spcAft>
                <a:spcPts val="0"/>
              </a:spcAft>
              <a:buSzPct val="100000"/>
              <a:buFont typeface="Arial"/>
              <a:buChar char="•"/>
            </a:pPr>
            <a:r>
              <a:rPr lang="en-US" altLang="ja-JP" sz="1800" dirty="0" smtClean="0">
                <a:solidFill>
                  <a:prstClr val="black"/>
                </a:solidFill>
                <a:cs typeface="Tahoma" panose="020B0604030504040204" pitchFamily="34" charset="0"/>
              </a:rPr>
              <a:t> </a:t>
            </a:r>
            <a:r>
              <a:rPr lang="en-US" altLang="ja-JP" sz="1800" dirty="0" smtClean="0">
                <a:solidFill>
                  <a:srgbClr val="800000"/>
                </a:solidFill>
                <a:cs typeface="Tahoma" panose="020B0604030504040204" pitchFamily="34" charset="0"/>
              </a:rPr>
              <a:t>Viewports</a:t>
            </a:r>
            <a:endParaRPr lang="en-US" altLang="ja-JP" sz="1800" dirty="0" smtClean="0">
              <a:solidFill>
                <a:srgbClr val="AD2200"/>
              </a:solidFill>
              <a:cs typeface="Tahoma" panose="020B0604030504040204" pitchFamily="34" charset="0"/>
            </a:endParaRPr>
          </a:p>
          <a:p>
            <a:pPr algn="l" defTabSz="457200" fontAlgn="auto">
              <a:spcBef>
                <a:spcPts val="0"/>
              </a:spcBef>
              <a:spcAft>
                <a:spcPts val="0"/>
              </a:spcAft>
              <a:buSzPct val="100000"/>
              <a:buFont typeface="Arial"/>
              <a:buChar char="•"/>
            </a:pPr>
            <a:r>
              <a:rPr lang="en-US" altLang="ja-JP" sz="1800" dirty="0" smtClean="0">
                <a:solidFill>
                  <a:prstClr val="black"/>
                </a:solidFill>
                <a:cs typeface="Tahoma" panose="020B0604030504040204" pitchFamily="34" charset="0"/>
              </a:rPr>
              <a:t> </a:t>
            </a:r>
            <a:r>
              <a:rPr lang="en-US" altLang="ja-JP" sz="1800" dirty="0" smtClean="0">
                <a:solidFill>
                  <a:srgbClr val="800000"/>
                </a:solidFill>
                <a:cs typeface="Tahoma" panose="020B0604030504040204" pitchFamily="34" charset="0"/>
              </a:rPr>
              <a:t>Monitors</a:t>
            </a:r>
            <a:r>
              <a:rPr lang="en-US" altLang="ja-JP" sz="1800" dirty="0" smtClean="0">
                <a:solidFill>
                  <a:prstClr val="black"/>
                </a:solidFill>
                <a:cs typeface="Tahoma" panose="020B0604030504040204" pitchFamily="34" charset="0"/>
              </a:rPr>
              <a:t> (CCD cameras) and </a:t>
            </a:r>
            <a:r>
              <a:rPr lang="en-US" altLang="ja-JP" sz="1800" dirty="0" smtClean="0">
                <a:solidFill>
                  <a:srgbClr val="800000"/>
                </a:solidFill>
                <a:cs typeface="Tahoma" panose="020B0604030504040204" pitchFamily="34" charset="0"/>
              </a:rPr>
              <a:t>Illumination</a:t>
            </a:r>
          </a:p>
          <a:p>
            <a:pPr algn="l" defTabSz="457200" fontAlgn="auto">
              <a:spcBef>
                <a:spcPts val="0"/>
              </a:spcBef>
              <a:spcAft>
                <a:spcPts val="0"/>
              </a:spcAft>
              <a:buSzPct val="100000"/>
              <a:buFont typeface="Arial"/>
              <a:buChar char="•"/>
            </a:pPr>
            <a:r>
              <a:rPr lang="en-US" altLang="ja-JP" sz="1800" dirty="0" smtClean="0">
                <a:solidFill>
                  <a:prstClr val="black"/>
                </a:solidFill>
                <a:cs typeface="Tahoma" panose="020B0604030504040204" pitchFamily="34" charset="0"/>
              </a:rPr>
              <a:t> </a:t>
            </a:r>
            <a:r>
              <a:rPr lang="en-US" altLang="ja-JP" sz="1800" dirty="0" smtClean="0">
                <a:solidFill>
                  <a:srgbClr val="800000"/>
                </a:solidFill>
                <a:cs typeface="Tahoma" panose="020B0604030504040204" pitchFamily="34" charset="0"/>
              </a:rPr>
              <a:t>Automatic Targets</a:t>
            </a:r>
          </a:p>
          <a:p>
            <a:pPr algn="l" defTabSz="457200" fontAlgn="auto">
              <a:spcBef>
                <a:spcPts val="0"/>
              </a:spcBef>
              <a:spcAft>
                <a:spcPts val="0"/>
              </a:spcAft>
              <a:buSzPct val="100000"/>
              <a:buFont typeface="Arial"/>
              <a:buChar char="•"/>
            </a:pPr>
            <a:r>
              <a:rPr lang="en-US" altLang="ja-JP" sz="1800" dirty="0" smtClean="0">
                <a:solidFill>
                  <a:prstClr val="black"/>
                </a:solidFill>
                <a:cs typeface="Tahoma" panose="020B0604030504040204" pitchFamily="34" charset="0"/>
              </a:rPr>
              <a:t> Other tools that will be useful for the commissioning phase (e.g. Beam Profiler for large spot size)</a:t>
            </a:r>
          </a:p>
        </p:txBody>
      </p:sp>
      <p:sp>
        <p:nvSpPr>
          <p:cNvPr id="39" name="テキスト ボックス 38"/>
          <p:cNvSpPr txBox="1"/>
          <p:nvPr/>
        </p:nvSpPr>
        <p:spPr>
          <a:xfrm>
            <a:off x="8037133" y="6413698"/>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1939344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436"/>
            <a:ext cx="8229600" cy="788578"/>
          </a:xfrm>
        </p:spPr>
        <p:txBody>
          <a:bodyPr/>
          <a:lstStyle/>
          <a:p>
            <a:r>
              <a:rPr lang="en-US" altLang="ja-JP" dirty="0" smtClean="0"/>
              <a:t>KAGRA Baffle system</a:t>
            </a:r>
            <a:endParaRPr lang="ja-JP" altLang="en-US" dirty="0"/>
          </a:p>
        </p:txBody>
      </p:sp>
      <p:pic>
        <p:nvPicPr>
          <p:cNvPr id="4" name="図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067577" y="842930"/>
            <a:ext cx="6845300" cy="5794784"/>
          </a:xfrm>
          <a:prstGeom prst="rect">
            <a:avLst/>
          </a:prstGeom>
        </p:spPr>
      </p:pic>
      <p:sp>
        <p:nvSpPr>
          <p:cNvPr id="3" name="フッター プレースホルダー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5" name="テキスト ボックス 4"/>
          <p:cNvSpPr txBox="1"/>
          <p:nvPr/>
        </p:nvSpPr>
        <p:spPr>
          <a:xfrm>
            <a:off x="8037133" y="6413698"/>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216964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7641"/>
            <a:ext cx="8229600" cy="1143000"/>
          </a:xfrm>
        </p:spPr>
        <p:txBody>
          <a:bodyPr/>
          <a:lstStyle/>
          <a:p>
            <a:r>
              <a:rPr lang="en-US" altLang="ja-JP" dirty="0" smtClean="0"/>
              <a:t>Example of a large baffle</a:t>
            </a:r>
            <a:endParaRPr lang="ja-JP" altLang="en-US" dirty="0"/>
          </a:p>
        </p:txBody>
      </p:sp>
      <p:pic>
        <p:nvPicPr>
          <p:cNvPr id="26" name="Picture 3"/>
          <p:cNvPicPr>
            <a:picLocks noChangeAspect="1" noChangeArrowheads="1"/>
          </p:cNvPicPr>
          <p:nvPr/>
        </p:nvPicPr>
        <p:blipFill>
          <a:blip r:embed="rId2"/>
          <a:srcRect/>
          <a:stretch>
            <a:fillRect/>
          </a:stretch>
        </p:blipFill>
        <p:spPr bwMode="auto">
          <a:xfrm>
            <a:off x="4724" y="1262059"/>
            <a:ext cx="3749057" cy="2812342"/>
          </a:xfrm>
          <a:prstGeom prst="rect">
            <a:avLst/>
          </a:prstGeom>
          <a:noFill/>
          <a:ln w="9525">
            <a:noFill/>
            <a:miter lim="800000"/>
            <a:headEnd/>
            <a:tailEnd/>
          </a:ln>
          <a:effectLst/>
        </p:spPr>
      </p:pic>
      <p:cxnSp>
        <p:nvCxnSpPr>
          <p:cNvPr id="27" name="直線矢印コネクタ 26"/>
          <p:cNvCxnSpPr/>
          <p:nvPr/>
        </p:nvCxnSpPr>
        <p:spPr bwMode="auto">
          <a:xfrm rot="5400000">
            <a:off x="1916906" y="2045494"/>
            <a:ext cx="1246188" cy="1588"/>
          </a:xfrm>
          <a:prstGeom prst="straightConnector1">
            <a:avLst/>
          </a:prstGeom>
          <a:ln w="38100" cap="flat" cmpd="sng" algn="ctr">
            <a:solidFill>
              <a:srgbClr val="FF0000"/>
            </a:solidFill>
            <a:prstDash val="solid"/>
            <a:round/>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28" name="テキスト ボックス 27"/>
          <p:cNvSpPr txBox="1"/>
          <p:nvPr/>
        </p:nvSpPr>
        <p:spPr>
          <a:xfrm>
            <a:off x="897857" y="2248932"/>
            <a:ext cx="1709955" cy="369332"/>
          </a:xfrm>
          <a:prstGeom prst="rect">
            <a:avLst/>
          </a:prstGeom>
          <a:solidFill>
            <a:srgbClr val="161616">
              <a:alpha val="60000"/>
            </a:srgbClr>
          </a:solidFill>
        </p:spPr>
        <p:txBody>
          <a:bodyPr wrap="none" rtlCol="0">
            <a:spAutoFit/>
          </a:bodyPr>
          <a:lstStyle/>
          <a:p>
            <a:pPr algn="l" defTabSz="457200" fontAlgn="auto">
              <a:spcBef>
                <a:spcPts val="0"/>
              </a:spcBef>
              <a:spcAft>
                <a:spcPts val="0"/>
              </a:spcAft>
              <a:buFontTx/>
              <a:buNone/>
            </a:pPr>
            <a:r>
              <a:rPr lang="en-US" altLang="ja-JP" sz="1800" dirty="0" smtClean="0">
                <a:solidFill>
                  <a:srgbClr val="FF0000"/>
                </a:solidFill>
                <a:cs typeface="Tahoma" panose="020B0604030504040204" pitchFamily="34" charset="0"/>
              </a:rPr>
              <a:t>400 mm radius</a:t>
            </a:r>
            <a:endParaRPr lang="ja-JP" altLang="en-US" sz="1800" dirty="0" smtClean="0">
              <a:solidFill>
                <a:srgbClr val="FF0000"/>
              </a:solidFill>
              <a:cs typeface="Tahoma" panose="020B0604030504040204" pitchFamily="34" charset="0"/>
            </a:endParaRPr>
          </a:p>
        </p:txBody>
      </p:sp>
      <p:pic>
        <p:nvPicPr>
          <p:cNvPr id="29" name="図 28"/>
          <p:cNvPicPr>
            <a:picLocks noChangeAspect="1"/>
          </p:cNvPicPr>
          <p:nvPr/>
        </p:nvPicPr>
        <p:blipFill>
          <a:blip r:embed="rId3"/>
          <a:stretch>
            <a:fillRect/>
          </a:stretch>
        </p:blipFill>
        <p:spPr>
          <a:xfrm>
            <a:off x="5287731" y="995359"/>
            <a:ext cx="3595529" cy="2705100"/>
          </a:xfrm>
          <a:prstGeom prst="rect">
            <a:avLst/>
          </a:prstGeom>
        </p:spPr>
      </p:pic>
      <p:sp>
        <p:nvSpPr>
          <p:cNvPr id="30" name="テキスト ボックス 29"/>
          <p:cNvSpPr txBox="1"/>
          <p:nvPr/>
        </p:nvSpPr>
        <p:spPr>
          <a:xfrm>
            <a:off x="5036585" y="3284157"/>
            <a:ext cx="3685111" cy="338554"/>
          </a:xfrm>
          <a:prstGeom prst="rect">
            <a:avLst/>
          </a:prstGeom>
          <a:solidFill>
            <a:srgbClr val="161616">
              <a:alpha val="60000"/>
            </a:srgbClr>
          </a:solidFill>
        </p:spPr>
        <p:txBody>
          <a:bodyPr wrap="none" rtlCol="0">
            <a:spAutoFit/>
          </a:bodyPr>
          <a:lstStyle/>
          <a:p>
            <a:pPr algn="l" defTabSz="457200" fontAlgn="auto">
              <a:spcBef>
                <a:spcPts val="0"/>
              </a:spcBef>
              <a:spcAft>
                <a:spcPts val="0"/>
              </a:spcAft>
              <a:buFontTx/>
              <a:buNone/>
            </a:pPr>
            <a:r>
              <a:rPr lang="en-US" altLang="ja-JP" sz="1600" dirty="0" smtClean="0">
                <a:solidFill>
                  <a:prstClr val="white"/>
                </a:solidFill>
              </a:rPr>
              <a:t>Surface: electro-chemical buffed (ECB)</a:t>
            </a:r>
            <a:endParaRPr lang="ja-JP" altLang="en-US" sz="1600" dirty="0" smtClean="0">
              <a:solidFill>
                <a:prstClr val="white"/>
              </a:solidFill>
            </a:endParaRPr>
          </a:p>
        </p:txBody>
      </p:sp>
      <p:sp>
        <p:nvSpPr>
          <p:cNvPr id="31" name="テキスト ボックス 30"/>
          <p:cNvSpPr txBox="1"/>
          <p:nvPr/>
        </p:nvSpPr>
        <p:spPr>
          <a:xfrm>
            <a:off x="632414" y="679124"/>
            <a:ext cx="2294603" cy="584775"/>
          </a:xfrm>
          <a:prstGeom prst="rect">
            <a:avLst/>
          </a:prstGeom>
          <a:noFill/>
        </p:spPr>
        <p:txBody>
          <a:bodyPr wrap="none" rtlCol="0">
            <a:spAutoFit/>
          </a:bodyPr>
          <a:lstStyle/>
          <a:p>
            <a:pPr algn="l" defTabSz="457200" fontAlgn="auto">
              <a:spcBef>
                <a:spcPts val="0"/>
              </a:spcBef>
              <a:spcAft>
                <a:spcPts val="0"/>
              </a:spcAft>
              <a:buFontTx/>
              <a:buNone/>
            </a:pPr>
            <a:r>
              <a:rPr lang="en-US" altLang="ja-JP" sz="1600" dirty="0" smtClean="0">
                <a:solidFill>
                  <a:prstClr val="black"/>
                </a:solidFill>
              </a:rPr>
              <a:t>#3 Narrow-angle baffle</a:t>
            </a:r>
          </a:p>
          <a:p>
            <a:pPr algn="l" defTabSz="457200" fontAlgn="auto">
              <a:spcBef>
                <a:spcPts val="0"/>
              </a:spcBef>
              <a:spcAft>
                <a:spcPts val="0"/>
              </a:spcAft>
              <a:buFontTx/>
              <a:buNone/>
            </a:pPr>
            <a:r>
              <a:rPr lang="en-US" altLang="ja-JP" sz="1600" dirty="0" smtClean="0">
                <a:solidFill>
                  <a:prstClr val="black"/>
                </a:solidFill>
              </a:rPr>
              <a:t>Material: A5052</a:t>
            </a:r>
            <a:endParaRPr lang="ja-JP" altLang="en-US" sz="1600" dirty="0" smtClean="0">
              <a:solidFill>
                <a:prstClr val="black"/>
              </a:solidFill>
            </a:endParaRPr>
          </a:p>
        </p:txBody>
      </p:sp>
      <p:cxnSp>
        <p:nvCxnSpPr>
          <p:cNvPr id="32" name="直線コネクタ 31"/>
          <p:cNvCxnSpPr/>
          <p:nvPr/>
        </p:nvCxnSpPr>
        <p:spPr bwMode="auto">
          <a:xfrm rot="10800000">
            <a:off x="1689099" y="1604333"/>
            <a:ext cx="3598632" cy="2096127"/>
          </a:xfrm>
          <a:prstGeom prst="line">
            <a:avLst/>
          </a:prstGeom>
          <a:ln w="25400">
            <a:solidFill>
              <a:schemeClr val="tx1"/>
            </a:solidFill>
            <a:headEnd type="none" w="med" len="med"/>
            <a:tailEnd type="none"/>
          </a:ln>
        </p:spPr>
        <p:style>
          <a:lnRef idx="1">
            <a:schemeClr val="dk1"/>
          </a:lnRef>
          <a:fillRef idx="0">
            <a:schemeClr val="dk1"/>
          </a:fillRef>
          <a:effectRef idx="0">
            <a:schemeClr val="dk1"/>
          </a:effectRef>
          <a:fontRef idx="minor">
            <a:schemeClr val="tx1"/>
          </a:fontRef>
        </p:style>
      </p:cxnSp>
      <p:pic>
        <p:nvPicPr>
          <p:cNvPr id="33" name="Picture 6"/>
          <p:cNvPicPr>
            <a:picLocks noChangeAspect="1" noChangeArrowheads="1"/>
          </p:cNvPicPr>
          <p:nvPr/>
        </p:nvPicPr>
        <p:blipFill>
          <a:blip r:embed="rId4"/>
          <a:srcRect/>
          <a:stretch>
            <a:fillRect/>
          </a:stretch>
        </p:blipFill>
        <p:spPr bwMode="auto">
          <a:xfrm>
            <a:off x="1990995" y="3624259"/>
            <a:ext cx="3815810" cy="2862416"/>
          </a:xfrm>
          <a:prstGeom prst="rect">
            <a:avLst/>
          </a:prstGeom>
          <a:noFill/>
          <a:ln w="9525">
            <a:noFill/>
            <a:miter lim="800000"/>
            <a:headEnd/>
            <a:tailEnd/>
          </a:ln>
          <a:effectLst/>
        </p:spPr>
      </p:pic>
      <p:cxnSp>
        <p:nvCxnSpPr>
          <p:cNvPr id="34" name="直線コネクタ 33"/>
          <p:cNvCxnSpPr/>
          <p:nvPr/>
        </p:nvCxnSpPr>
        <p:spPr bwMode="auto">
          <a:xfrm flipV="1">
            <a:off x="1689101" y="995359"/>
            <a:ext cx="3598630" cy="427835"/>
          </a:xfrm>
          <a:prstGeom prst="line">
            <a:avLst/>
          </a:prstGeom>
          <a:ln w="25400">
            <a:solidFill>
              <a:schemeClr val="tx1"/>
            </a:solidFill>
            <a:headEnd type="none" w="med" len="med"/>
            <a:tailEnd type="none"/>
          </a:ln>
        </p:spPr>
        <p:style>
          <a:lnRef idx="1">
            <a:schemeClr val="dk1"/>
          </a:lnRef>
          <a:fillRef idx="0">
            <a:schemeClr val="dk1"/>
          </a:fillRef>
          <a:effectRef idx="0">
            <a:schemeClr val="dk1"/>
          </a:effectRef>
          <a:fontRef idx="minor">
            <a:schemeClr val="tx1"/>
          </a:fontRef>
        </p:style>
      </p:cxnSp>
      <p:sp>
        <p:nvSpPr>
          <p:cNvPr id="35" name="右矢印 34"/>
          <p:cNvSpPr/>
          <p:nvPr/>
        </p:nvSpPr>
        <p:spPr>
          <a:xfrm rot="1800000">
            <a:off x="1711594" y="3902437"/>
            <a:ext cx="558800" cy="369332"/>
          </a:xfrm>
          <a:prstGeom prst="rightArrow">
            <a:avLst/>
          </a:prstGeom>
          <a:solidFill>
            <a:srgbClr val="FF50C6"/>
          </a:solidFill>
        </p:spPr>
        <p:style>
          <a:lnRef idx="2">
            <a:schemeClr val="dk1"/>
          </a:lnRef>
          <a:fillRef idx="1">
            <a:schemeClr val="lt1"/>
          </a:fillRef>
          <a:effectRef idx="0">
            <a:schemeClr val="dk1"/>
          </a:effectRef>
          <a:fontRef idx="minor">
            <a:schemeClr val="dk1"/>
          </a:fontRef>
        </p:style>
        <p:txBody>
          <a:bodyPr rtlCol="0" anchor="ctr"/>
          <a:lstStyle/>
          <a:p>
            <a:pPr defTabSz="457200" fontAlgn="auto">
              <a:spcBef>
                <a:spcPts val="0"/>
              </a:spcBef>
              <a:spcAft>
                <a:spcPts val="0"/>
              </a:spcAft>
              <a:buFontTx/>
              <a:buNone/>
            </a:pPr>
            <a:endParaRPr lang="ja-JP" altLang="en-US" sz="1800" dirty="0">
              <a:solidFill>
                <a:prstClr val="black"/>
              </a:solidFill>
              <a:latin typeface="Tahoma" panose="020B0604030504040204" pitchFamily="34" charset="0"/>
              <a:ea typeface="HGP創英角ｺﾞｼｯｸUB" panose="020B0900000000000000" pitchFamily="50" charset="-128"/>
            </a:endParaRPr>
          </a:p>
        </p:txBody>
      </p:sp>
      <p:sp>
        <p:nvSpPr>
          <p:cNvPr id="36" name="テキスト ボックス 35"/>
          <p:cNvSpPr txBox="1"/>
          <p:nvPr/>
        </p:nvSpPr>
        <p:spPr>
          <a:xfrm>
            <a:off x="3128575" y="3644116"/>
            <a:ext cx="2687467" cy="338554"/>
          </a:xfrm>
          <a:prstGeom prst="rect">
            <a:avLst/>
          </a:prstGeom>
          <a:solidFill>
            <a:schemeClr val="accent4">
              <a:lumMod val="10000"/>
              <a:alpha val="60000"/>
            </a:schemeClr>
          </a:solidFill>
        </p:spPr>
        <p:txBody>
          <a:bodyPr wrap="none" rtlCol="0">
            <a:spAutoFit/>
          </a:bodyPr>
          <a:lstStyle/>
          <a:p>
            <a:pPr algn="l" defTabSz="457200" fontAlgn="auto">
              <a:spcBef>
                <a:spcPts val="0"/>
              </a:spcBef>
              <a:spcAft>
                <a:spcPts val="0"/>
              </a:spcAft>
              <a:buFontTx/>
              <a:buNone/>
            </a:pPr>
            <a:r>
              <a:rPr lang="en-US" altLang="ja-JP" sz="1600" dirty="0" smtClean="0">
                <a:solidFill>
                  <a:srgbClr val="FFFFFF"/>
                </a:solidFill>
              </a:rPr>
              <a:t>Blackened surface: Solblack</a:t>
            </a:r>
            <a:endParaRPr lang="ja-JP" altLang="en-US" sz="1600" dirty="0" smtClean="0">
              <a:solidFill>
                <a:srgbClr val="FFFFFF"/>
              </a:solidFill>
            </a:endParaRPr>
          </a:p>
        </p:txBody>
      </p:sp>
      <p:sp>
        <p:nvSpPr>
          <p:cNvPr id="37" name="テキスト ボックス 36"/>
          <p:cNvSpPr txBox="1"/>
          <p:nvPr/>
        </p:nvSpPr>
        <p:spPr>
          <a:xfrm>
            <a:off x="5910477" y="4789525"/>
            <a:ext cx="3159195" cy="1015663"/>
          </a:xfrm>
          <a:prstGeom prst="rect">
            <a:avLst/>
          </a:prstGeom>
          <a:solidFill>
            <a:srgbClr val="FFFF6F"/>
          </a:solidFill>
        </p:spPr>
        <p:txBody>
          <a:bodyPr wrap="square" rtlCol="0">
            <a:spAutoFit/>
          </a:bodyPr>
          <a:lstStyle/>
          <a:p>
            <a:pPr algn="l" defTabSz="457200" fontAlgn="auto">
              <a:spcBef>
                <a:spcPts val="0"/>
              </a:spcBef>
              <a:spcAft>
                <a:spcPts val="0"/>
              </a:spcAft>
              <a:buFontTx/>
              <a:buNone/>
            </a:pPr>
            <a:r>
              <a:rPr lang="en-US" altLang="ja-JP" sz="1200" dirty="0" smtClean="0">
                <a:solidFill>
                  <a:prstClr val="black"/>
                </a:solidFill>
              </a:rPr>
              <a:t>ECB: low scattering</a:t>
            </a:r>
          </a:p>
          <a:p>
            <a:pPr algn="l" defTabSz="457200" fontAlgn="auto">
              <a:spcBef>
                <a:spcPts val="0"/>
              </a:spcBef>
              <a:spcAft>
                <a:spcPts val="0"/>
              </a:spcAft>
              <a:buFontTx/>
              <a:buNone/>
            </a:pPr>
            <a:r>
              <a:rPr lang="en-US" altLang="ja-JP" sz="1200" dirty="0" smtClean="0">
                <a:solidFill>
                  <a:prstClr val="black"/>
                </a:solidFill>
              </a:rPr>
              <a:t>Solblack: Vacuum Compatibility (10</a:t>
            </a:r>
            <a:r>
              <a:rPr lang="en-US" altLang="ja-JP" sz="1200" baseline="30000" dirty="0" smtClean="0">
                <a:solidFill>
                  <a:prstClr val="black"/>
                </a:solidFill>
              </a:rPr>
              <a:t>-7</a:t>
            </a:r>
            <a:r>
              <a:rPr lang="en-US" altLang="ja-JP" sz="1200" dirty="0" smtClean="0">
                <a:solidFill>
                  <a:prstClr val="black"/>
                </a:solidFill>
              </a:rPr>
              <a:t> Pa</a:t>
            </a:r>
            <a:r>
              <a:rPr lang="en-US" altLang="ja-JP" sz="1200" dirty="0">
                <a:solidFill>
                  <a:prstClr val="black"/>
                </a:solidFill>
              </a:rPr>
              <a:t>)</a:t>
            </a:r>
            <a:r>
              <a:rPr lang="en-US" altLang="ja-JP" sz="1200" dirty="0" smtClean="0">
                <a:solidFill>
                  <a:prstClr val="black"/>
                </a:solidFill>
              </a:rPr>
              <a:t>, Cryogenic compatibility (&lt;8K), Low reflectivity (~2%@1064nm), Applicable for </a:t>
            </a:r>
            <a:r>
              <a:rPr lang="en-US" altLang="ja-JP" sz="1200" dirty="0">
                <a:solidFill>
                  <a:prstClr val="black"/>
                </a:solidFill>
              </a:rPr>
              <a:t>a</a:t>
            </a:r>
            <a:r>
              <a:rPr lang="en-US" altLang="ja-JP" sz="1200" dirty="0" smtClean="0">
                <a:solidFill>
                  <a:prstClr val="black"/>
                </a:solidFill>
              </a:rPr>
              <a:t> large work</a:t>
            </a:r>
          </a:p>
        </p:txBody>
      </p:sp>
      <p:sp>
        <p:nvSpPr>
          <p:cNvPr id="3" name="フッター プレースホルダー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16" name="テキスト ボックス 15"/>
          <p:cNvSpPr txBox="1"/>
          <p:nvPr/>
        </p:nvSpPr>
        <p:spPr>
          <a:xfrm>
            <a:off x="8037133" y="6413698"/>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1442100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Works in the next year</a:t>
            </a:r>
            <a:endParaRPr lang="ja-JP" altLang="en-US" dirty="0"/>
          </a:p>
        </p:txBody>
      </p:sp>
      <p:sp>
        <p:nvSpPr>
          <p:cNvPr id="3" name="コンテンツ プレースホルダ 2"/>
          <p:cNvSpPr>
            <a:spLocks noGrp="1"/>
          </p:cNvSpPr>
          <p:nvPr>
            <p:ph idx="1"/>
          </p:nvPr>
        </p:nvSpPr>
        <p:spPr>
          <a:xfrm>
            <a:off x="457200" y="1600200"/>
            <a:ext cx="8229600" cy="5099065"/>
          </a:xfrm>
        </p:spPr>
        <p:txBody>
          <a:bodyPr>
            <a:normAutofit lnSpcReduction="10000"/>
          </a:bodyPr>
          <a:lstStyle/>
          <a:p>
            <a:r>
              <a:rPr lang="en-US" altLang="ja-JP" dirty="0" smtClean="0"/>
              <a:t>Stray-light control</a:t>
            </a:r>
          </a:p>
          <a:p>
            <a:pPr lvl="1"/>
            <a:r>
              <a:rPr lang="en-US" altLang="ja-JP" dirty="0" smtClean="0"/>
              <a:t>Production of #3 (4pcs) &amp; #4 (4pcs) baffles</a:t>
            </a:r>
          </a:p>
          <a:p>
            <a:r>
              <a:rPr lang="en-US" altLang="ja-JP" dirty="0" smtClean="0"/>
              <a:t>Beam reducing telescope (BRT)</a:t>
            </a:r>
          </a:p>
          <a:p>
            <a:pPr lvl="1"/>
            <a:r>
              <a:rPr lang="en-US" altLang="ja-JP" dirty="0" smtClean="0"/>
              <a:t>Fabrication of large mirror holders for iKAGRA BRT (3pcs)</a:t>
            </a:r>
          </a:p>
          <a:p>
            <a:pPr lvl="1"/>
            <a:r>
              <a:rPr lang="en-US" altLang="ja-JP" dirty="0" smtClean="0"/>
              <a:t>Fabrication of bKAGRA BRTs (2pcs)</a:t>
            </a:r>
          </a:p>
          <a:p>
            <a:r>
              <a:rPr lang="en-US" altLang="ja-JP" dirty="0" smtClean="0"/>
              <a:t>Optical levers</a:t>
            </a:r>
          </a:p>
          <a:p>
            <a:pPr lvl="1"/>
            <a:r>
              <a:rPr lang="en-US" altLang="ja-JP" dirty="0" smtClean="0"/>
              <a:t>Optical design and procurements</a:t>
            </a:r>
          </a:p>
          <a:p>
            <a:r>
              <a:rPr lang="en-US" altLang="ja-JP" dirty="0" smtClean="0"/>
              <a:t>Viewports</a:t>
            </a:r>
          </a:p>
          <a:p>
            <a:pPr lvl="1"/>
            <a:r>
              <a:rPr lang="en-US" altLang="ja-JP" dirty="0" smtClean="0"/>
              <a:t>Procurements</a:t>
            </a:r>
            <a:endParaRPr lang="ja-JP" altLang="en-US" dirty="0"/>
          </a:p>
        </p:txBody>
      </p:sp>
      <p:sp>
        <p:nvSpPr>
          <p:cNvPr id="4" name="フッター プレースホルダー 3"/>
          <p:cNvSpPr>
            <a:spLocks noGrp="1"/>
          </p:cNvSpPr>
          <p:nvPr>
            <p:ph type="ftr" sz="quarter" idx="11"/>
          </p:nvPr>
        </p:nvSpPr>
        <p:spPr>
          <a:xfrm>
            <a:off x="3124200" y="6356350"/>
            <a:ext cx="3103984" cy="365125"/>
          </a:xfrm>
        </p:spPr>
        <p:txBody>
          <a:bodyPr/>
          <a:lstStyle/>
          <a:p>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5" name="テキスト ボックス 4"/>
          <p:cNvSpPr txBox="1"/>
          <p:nvPr/>
        </p:nvSpPr>
        <p:spPr>
          <a:xfrm>
            <a:off x="8037133" y="6413698"/>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1133644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KAGRA</a:t>
            </a:r>
            <a:r>
              <a:rPr lang="ja-JP" altLang="en-US" dirty="0" smtClean="0"/>
              <a:t>補助光学系サブシステム</a:t>
            </a:r>
            <a:endParaRPr lang="ja-JP" altLang="en-US" dirty="0"/>
          </a:p>
        </p:txBody>
      </p:sp>
      <p:sp>
        <p:nvSpPr>
          <p:cNvPr id="3" name="コンテンツ プレースホルダ 2"/>
          <p:cNvSpPr>
            <a:spLocks noGrp="1"/>
          </p:cNvSpPr>
          <p:nvPr>
            <p:ph idx="1"/>
          </p:nvPr>
        </p:nvSpPr>
        <p:spPr>
          <a:xfrm>
            <a:off x="457200" y="1218048"/>
            <a:ext cx="8229600" cy="4908115"/>
          </a:xfrm>
        </p:spPr>
        <p:txBody>
          <a:bodyPr>
            <a:normAutofit fontScale="85000" lnSpcReduction="20000"/>
          </a:bodyPr>
          <a:lstStyle/>
          <a:p>
            <a:r>
              <a:rPr lang="ja-JP" altLang="en-US" dirty="0" smtClean="0"/>
              <a:t>干渉計内で生じた迷光の処理</a:t>
            </a:r>
            <a:endParaRPr lang="en-US" altLang="ja-JP" dirty="0" smtClean="0"/>
          </a:p>
          <a:p>
            <a:pPr lvl="1"/>
            <a:r>
              <a:rPr lang="en-US" altLang="ja-JP" dirty="0" smtClean="0"/>
              <a:t>KAGRA</a:t>
            </a:r>
            <a:r>
              <a:rPr lang="ja-JP" altLang="en-US" dirty="0" smtClean="0"/>
              <a:t>の最終感度を決める。</a:t>
            </a:r>
            <a:endParaRPr lang="en-US" altLang="ja-JP" dirty="0" smtClean="0"/>
          </a:p>
          <a:p>
            <a:pPr lvl="1"/>
            <a:r>
              <a:rPr lang="ja-JP" altLang="en-US" dirty="0" smtClean="0"/>
              <a:t>大型（</a:t>
            </a:r>
            <a:r>
              <a:rPr lang="en-US" altLang="ja-JP" dirty="0" smtClean="0"/>
              <a:t>Φ800</a:t>
            </a:r>
            <a:r>
              <a:rPr lang="ja-JP" altLang="en-US" dirty="0" smtClean="0"/>
              <a:t>程度）のバッフルの設計、製造が必要</a:t>
            </a:r>
            <a:endParaRPr lang="en-US" altLang="ja-JP" dirty="0" smtClean="0"/>
          </a:p>
          <a:p>
            <a:r>
              <a:rPr lang="en-US" altLang="ja-JP" dirty="0" smtClean="0"/>
              <a:t>3km </a:t>
            </a:r>
            <a:r>
              <a:rPr lang="ja-JP" altLang="en-US" dirty="0" smtClean="0"/>
              <a:t>光軸をモニターするテレスコープ</a:t>
            </a:r>
            <a:endParaRPr lang="en-US" altLang="ja-JP" dirty="0" smtClean="0"/>
          </a:p>
          <a:p>
            <a:pPr lvl="1"/>
            <a:r>
              <a:rPr lang="en-US" altLang="ja-JP" dirty="0" smtClean="0"/>
              <a:t>KAGRA</a:t>
            </a:r>
            <a:r>
              <a:rPr lang="ja-JP" altLang="en-US" dirty="0" smtClean="0"/>
              <a:t>の</a:t>
            </a:r>
            <a:r>
              <a:rPr lang="en-US" altLang="ja-JP" dirty="0" smtClean="0"/>
              <a:t>3km</a:t>
            </a:r>
            <a:r>
              <a:rPr lang="ja-JP" altLang="en-US" dirty="0" smtClean="0"/>
              <a:t>光軸のリファレンスとなる。</a:t>
            </a:r>
            <a:endParaRPr lang="en-US" altLang="ja-JP" dirty="0" smtClean="0"/>
          </a:p>
          <a:p>
            <a:pPr lvl="1"/>
            <a:r>
              <a:rPr lang="ja-JP" altLang="en-US" dirty="0" smtClean="0"/>
              <a:t>テレスコープ光学系の設計、製造が必要</a:t>
            </a:r>
            <a:endParaRPr lang="en-US" altLang="ja-JP" dirty="0" smtClean="0"/>
          </a:p>
          <a:p>
            <a:pPr lvl="1">
              <a:buNone/>
            </a:pPr>
            <a:endParaRPr lang="en-US" altLang="ja-JP" dirty="0" smtClean="0"/>
          </a:p>
          <a:p>
            <a:r>
              <a:rPr lang="ja-JP" altLang="en-US" dirty="0" smtClean="0"/>
              <a:t>技術的チャレンジ</a:t>
            </a:r>
            <a:endParaRPr lang="en-US" altLang="ja-JP" dirty="0" smtClean="0"/>
          </a:p>
          <a:p>
            <a:pPr lvl="1"/>
            <a:r>
              <a:rPr lang="ja-JP" altLang="en-US" dirty="0" smtClean="0"/>
              <a:t>高真空、低温の環境で振動を抑える構造でこれらを達成すること。</a:t>
            </a:r>
            <a:endParaRPr lang="en-US" altLang="ja-JP" dirty="0" smtClean="0"/>
          </a:p>
          <a:p>
            <a:r>
              <a:rPr lang="ja-JP" altLang="en-US" dirty="0" smtClean="0"/>
              <a:t>人員</a:t>
            </a:r>
            <a:endParaRPr lang="en-US" altLang="ja-JP" dirty="0" smtClean="0"/>
          </a:p>
          <a:p>
            <a:pPr lvl="1"/>
            <a:r>
              <a:rPr lang="ja-JP" altLang="en-US" dirty="0" smtClean="0"/>
              <a:t>重力波</a:t>
            </a:r>
            <a:r>
              <a:rPr lang="en-US" altLang="ja-JP" dirty="0" smtClean="0"/>
              <a:t>P</a:t>
            </a:r>
            <a:r>
              <a:rPr lang="ja-JP" altLang="en-US" dirty="0" smtClean="0"/>
              <a:t>推進室</a:t>
            </a:r>
            <a:r>
              <a:rPr lang="en-US" altLang="ja-JP" dirty="0" smtClean="0"/>
              <a:t>: </a:t>
            </a:r>
            <a:r>
              <a:rPr lang="ja-JP" altLang="en-US" dirty="0" smtClean="0"/>
              <a:t>阿久津（</a:t>
            </a:r>
            <a:r>
              <a:rPr lang="en-US" altLang="ja-JP" dirty="0" smtClean="0"/>
              <a:t>ATC</a:t>
            </a:r>
            <a:r>
              <a:rPr lang="ja-JP" altLang="en-US" dirty="0" smtClean="0"/>
              <a:t>併任）、</a:t>
            </a:r>
            <a:r>
              <a:rPr lang="en-US" altLang="ja-JP" dirty="0" smtClean="0"/>
              <a:t>D. Friedrich</a:t>
            </a:r>
          </a:p>
          <a:p>
            <a:pPr lvl="1"/>
            <a:r>
              <a:rPr lang="en-US" altLang="ja-JP" dirty="0" smtClean="0"/>
              <a:t>ME</a:t>
            </a:r>
            <a:r>
              <a:rPr lang="ja-JP" altLang="en-US" dirty="0" smtClean="0"/>
              <a:t>ショップ</a:t>
            </a:r>
            <a:r>
              <a:rPr lang="en-US" altLang="ja-JP" dirty="0" smtClean="0"/>
              <a:t>: </a:t>
            </a:r>
            <a:r>
              <a:rPr lang="ja-JP" altLang="en-US" dirty="0" smtClean="0"/>
              <a:t>大渕、池之上、浦口</a:t>
            </a:r>
            <a:r>
              <a:rPr lang="en-US" altLang="ja-JP" dirty="0" smtClean="0"/>
              <a:t>...</a:t>
            </a:r>
            <a:endParaRPr lang="ja-JP" altLang="en-US" dirty="0"/>
          </a:p>
        </p:txBody>
      </p:sp>
      <p:sp>
        <p:nvSpPr>
          <p:cNvPr id="4" name="フッター プレースホルダー 3"/>
          <p:cNvSpPr>
            <a:spLocks noGrp="1"/>
          </p:cNvSpPr>
          <p:nvPr>
            <p:ph type="ftr" sz="quarter" idx="11"/>
          </p:nvPr>
        </p:nvSpPr>
        <p:spPr>
          <a:xfrm>
            <a:off x="3124200" y="6356350"/>
            <a:ext cx="3103984" cy="365125"/>
          </a:xfrm>
        </p:spPr>
        <p:txBody>
          <a:bodyPr/>
          <a:lstStyle/>
          <a:p>
            <a:r>
              <a:rPr lang="nl-NL" altLang="ja-JP" dirty="0" smtClean="0">
                <a:solidFill>
                  <a:prstClr val="black">
                    <a:tint val="75000"/>
                  </a:prstClr>
                </a:solidFill>
              </a:rPr>
              <a:t>Project Week (November 27, 2013, NAOJ)</a:t>
            </a:r>
            <a:endParaRPr lang="ja-JP" altLang="en-US" dirty="0">
              <a:solidFill>
                <a:prstClr val="black">
                  <a:tint val="75000"/>
                </a:prstClr>
              </a:solidFill>
            </a:endParaRPr>
          </a:p>
        </p:txBody>
      </p:sp>
      <p:sp>
        <p:nvSpPr>
          <p:cNvPr id="5" name="テキスト ボックス 4"/>
          <p:cNvSpPr txBox="1"/>
          <p:nvPr/>
        </p:nvSpPr>
        <p:spPr>
          <a:xfrm>
            <a:off x="8037133" y="6413698"/>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4147928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45377"/>
          </a:xfrm>
        </p:spPr>
        <p:txBody>
          <a:bodyPr>
            <a:normAutofit fontScale="90000"/>
          </a:bodyPr>
          <a:lstStyle/>
          <a:p>
            <a:r>
              <a:rPr lang="ja-JP" altLang="en-US" dirty="0" smtClean="0"/>
              <a:t>迷光処理</a:t>
            </a:r>
            <a:endParaRPr lang="ja-JP" altLang="en-US" dirty="0"/>
          </a:p>
        </p:txBody>
      </p:sp>
      <p:pic>
        <p:nvPicPr>
          <p:cNvPr id="4" name="図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493896" y="1532353"/>
            <a:ext cx="6289436" cy="5324226"/>
          </a:xfrm>
          <a:prstGeom prst="rect">
            <a:avLst/>
          </a:prstGeom>
        </p:spPr>
      </p:pic>
      <p:sp>
        <p:nvSpPr>
          <p:cNvPr id="5" name="テキスト ボックス 4"/>
          <p:cNvSpPr txBox="1"/>
          <p:nvPr/>
        </p:nvSpPr>
        <p:spPr>
          <a:xfrm>
            <a:off x="0" y="660855"/>
            <a:ext cx="5388314" cy="923330"/>
          </a:xfrm>
          <a:prstGeom prst="rect">
            <a:avLst/>
          </a:prstGeom>
          <a:noFill/>
        </p:spPr>
        <p:txBody>
          <a:bodyPr wrap="none" rtlCol="0">
            <a:spAutoFit/>
          </a:bodyPr>
          <a:lstStyle/>
          <a:p>
            <a:pPr algn="l" defTabSz="457200" fontAlgn="auto">
              <a:spcBef>
                <a:spcPts val="0"/>
              </a:spcBef>
              <a:spcAft>
                <a:spcPts val="0"/>
              </a:spcAft>
              <a:buFontTx/>
              <a:buNone/>
            </a:pPr>
            <a:r>
              <a:rPr lang="en-US" altLang="ja-JP" sz="1800" dirty="0" smtClean="0">
                <a:solidFill>
                  <a:prstClr val="black"/>
                </a:solidFill>
              </a:rPr>
              <a:t>#3</a:t>
            </a:r>
            <a:r>
              <a:rPr lang="ja-JP" altLang="en-US" sz="1800" dirty="0" smtClean="0">
                <a:solidFill>
                  <a:prstClr val="black"/>
                </a:solidFill>
              </a:rPr>
              <a:t>と</a:t>
            </a:r>
            <a:r>
              <a:rPr lang="en-US" altLang="ja-JP" sz="1800" dirty="0" smtClean="0">
                <a:solidFill>
                  <a:prstClr val="black"/>
                </a:solidFill>
              </a:rPr>
              <a:t>#4</a:t>
            </a:r>
            <a:r>
              <a:rPr lang="ja-JP" altLang="en-US" sz="1800" dirty="0" smtClean="0">
                <a:solidFill>
                  <a:prstClr val="black"/>
                </a:solidFill>
              </a:rPr>
              <a:t>について</a:t>
            </a:r>
            <a:endParaRPr lang="en-US" altLang="ja-JP" sz="1800" dirty="0" smtClean="0">
              <a:solidFill>
                <a:prstClr val="black"/>
              </a:solidFill>
            </a:endParaRPr>
          </a:p>
          <a:p>
            <a:pPr algn="l" defTabSz="457200" fontAlgn="auto">
              <a:spcBef>
                <a:spcPts val="0"/>
              </a:spcBef>
              <a:spcAft>
                <a:spcPts val="0"/>
              </a:spcAft>
              <a:buFontTx/>
              <a:buNone/>
            </a:pPr>
            <a:r>
              <a:rPr lang="ja-JP" altLang="en-US" sz="1800" dirty="0" smtClean="0">
                <a:solidFill>
                  <a:prstClr val="black"/>
                </a:solidFill>
              </a:rPr>
              <a:t>・</a:t>
            </a:r>
            <a:r>
              <a:rPr lang="en-US" altLang="ja-JP" sz="1800" dirty="0" smtClean="0">
                <a:solidFill>
                  <a:prstClr val="black"/>
                </a:solidFill>
              </a:rPr>
              <a:t> </a:t>
            </a:r>
            <a:r>
              <a:rPr lang="ja-JP" altLang="en-US" sz="1800" dirty="0" smtClean="0">
                <a:solidFill>
                  <a:prstClr val="black"/>
                </a:solidFill>
              </a:rPr>
              <a:t>機械設計</a:t>
            </a:r>
            <a:r>
              <a:rPr lang="en-US" altLang="ja-JP" sz="1800" dirty="0" smtClean="0">
                <a:solidFill>
                  <a:prstClr val="black"/>
                </a:solidFill>
              </a:rPr>
              <a:t>: ATC ME</a:t>
            </a:r>
            <a:r>
              <a:rPr lang="ja-JP" altLang="en-US" sz="1800" dirty="0" smtClean="0">
                <a:solidFill>
                  <a:prstClr val="black"/>
                </a:solidFill>
              </a:rPr>
              <a:t>ショップ</a:t>
            </a:r>
            <a:endParaRPr lang="en-US" altLang="ja-JP" sz="1800" dirty="0" smtClean="0">
              <a:solidFill>
                <a:prstClr val="black"/>
              </a:solidFill>
            </a:endParaRPr>
          </a:p>
          <a:p>
            <a:pPr algn="l" defTabSz="457200" fontAlgn="auto">
              <a:spcBef>
                <a:spcPts val="0"/>
              </a:spcBef>
              <a:spcAft>
                <a:spcPts val="0"/>
              </a:spcAft>
              <a:buFontTx/>
              <a:buNone/>
            </a:pPr>
            <a:r>
              <a:rPr lang="ja-JP" altLang="en-US" sz="1800" dirty="0" smtClean="0">
                <a:solidFill>
                  <a:prstClr val="black"/>
                </a:solidFill>
              </a:rPr>
              <a:t>・</a:t>
            </a:r>
            <a:r>
              <a:rPr lang="en-US" altLang="ja-JP" sz="1800" dirty="0" smtClean="0">
                <a:solidFill>
                  <a:prstClr val="black"/>
                </a:solidFill>
              </a:rPr>
              <a:t> </a:t>
            </a:r>
            <a:r>
              <a:rPr lang="ja-JP" altLang="en-US" sz="1800" dirty="0" smtClean="0">
                <a:solidFill>
                  <a:prstClr val="black"/>
                </a:solidFill>
              </a:rPr>
              <a:t>光学設計</a:t>
            </a:r>
            <a:r>
              <a:rPr lang="en-US" altLang="ja-JP" sz="1800" dirty="0" smtClean="0">
                <a:solidFill>
                  <a:prstClr val="black"/>
                </a:solidFill>
              </a:rPr>
              <a:t>: ATC</a:t>
            </a:r>
            <a:r>
              <a:rPr lang="ja-JP" altLang="en-US" sz="1800" dirty="0" smtClean="0">
                <a:solidFill>
                  <a:prstClr val="black"/>
                </a:solidFill>
              </a:rPr>
              <a:t>のノウハウ（外部企業との連携含む）</a:t>
            </a:r>
            <a:endParaRPr lang="ja-JP" altLang="en-US" sz="1800" dirty="0">
              <a:solidFill>
                <a:prstClr val="black"/>
              </a:solidFill>
            </a:endParaRPr>
          </a:p>
        </p:txBody>
      </p:sp>
      <p:sp>
        <p:nvSpPr>
          <p:cNvPr id="3" name="フッター プレースホルダー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6" name="テキスト ボックス 5"/>
          <p:cNvSpPr txBox="1"/>
          <p:nvPr/>
        </p:nvSpPr>
        <p:spPr>
          <a:xfrm>
            <a:off x="8037133" y="6413698"/>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2510914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Research Activities</a:t>
            </a:r>
            <a:endParaRPr kumimoji="1" lang="ja-JP" altLang="en-US" dirty="0"/>
          </a:p>
        </p:txBody>
      </p:sp>
      <p:sp>
        <p:nvSpPr>
          <p:cNvPr id="2" name="フッター プレースホルダー 1"/>
          <p:cNvSpPr>
            <a:spLocks noGrp="1"/>
          </p:cNvSpPr>
          <p:nvPr>
            <p:ph type="ftr" sz="quarter" idx="10"/>
          </p:nvPr>
        </p:nvSpPr>
        <p:spPr/>
        <p:txBody>
          <a:bodyPr/>
          <a:lstStyle/>
          <a:p>
            <a:pPr algn="ctr">
              <a:defRPr/>
            </a:pPr>
            <a:r>
              <a:rPr lang="nl-NL" altLang="ja-JP" smtClean="0"/>
              <a:t>Project Week (November 27, 2013, NAOJ)</a:t>
            </a:r>
            <a:endParaRPr lang="en-US" altLang="ja-JP" dirty="0"/>
          </a:p>
        </p:txBody>
      </p:sp>
      <p:sp>
        <p:nvSpPr>
          <p:cNvPr id="6" name="Rectangle 32"/>
          <p:cNvSpPr>
            <a:spLocks noChangeArrowheads="1"/>
          </p:cNvSpPr>
          <p:nvPr/>
        </p:nvSpPr>
        <p:spPr bwMode="auto">
          <a:xfrm>
            <a:off x="394767" y="1034507"/>
            <a:ext cx="5585095" cy="458331"/>
          </a:xfrm>
          <a:prstGeom prst="rect">
            <a:avLst/>
          </a:prstGeom>
          <a:noFill/>
          <a:ln w="15875">
            <a:noFill/>
            <a:miter lim="800000"/>
            <a:headEnd/>
            <a:tailEnd/>
          </a:ln>
          <a:effectLst/>
        </p:spPr>
        <p:txBody>
          <a:bodyPr wrap="square">
            <a:spAutoFit/>
          </a:bodyPr>
          <a:lstStyle/>
          <a:p>
            <a:pPr algn="l">
              <a:lnSpc>
                <a:spcPct val="110000"/>
              </a:lnSpc>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FY2012</a:t>
            </a:r>
            <a:endParaRPr lang="ja-JP" altLang="en-US" dirty="0">
              <a:solidFill>
                <a:srgbClr val="FFFFFF"/>
              </a:solidFill>
              <a:effectLst>
                <a:outerShdw blurRad="38100" dist="38100" dir="2700000" algn="tl">
                  <a:srgbClr val="000000">
                    <a:alpha val="43137"/>
                  </a:srgbClr>
                </a:outerShdw>
              </a:effectLst>
            </a:endParaRPr>
          </a:p>
        </p:txBody>
      </p:sp>
      <p:graphicFrame>
        <p:nvGraphicFramePr>
          <p:cNvPr id="8" name="グラフ 7"/>
          <p:cNvGraphicFramePr/>
          <p:nvPr>
            <p:extLst>
              <p:ext uri="{D42A27DB-BD31-4B8C-83A1-F6EECF244321}">
                <p14:modId xmlns:p14="http://schemas.microsoft.com/office/powerpoint/2010/main" val="2339661421"/>
              </p:ext>
            </p:extLst>
          </p:nvPr>
        </p:nvGraphicFramePr>
        <p:xfrm>
          <a:off x="2699792" y="764704"/>
          <a:ext cx="6192688" cy="2678476"/>
        </p:xfrm>
        <a:graphic>
          <a:graphicData uri="http://schemas.openxmlformats.org/drawingml/2006/chart">
            <c:chart xmlns:c="http://schemas.openxmlformats.org/drawingml/2006/chart" xmlns:r="http://schemas.openxmlformats.org/officeDocument/2006/relationships" r:id="rId2"/>
          </a:graphicData>
        </a:graphic>
      </p:graphicFrame>
      <p:grpSp>
        <p:nvGrpSpPr>
          <p:cNvPr id="15" name="グループ化 14"/>
          <p:cNvGrpSpPr/>
          <p:nvPr/>
        </p:nvGrpSpPr>
        <p:grpSpPr>
          <a:xfrm>
            <a:off x="2271780" y="1368553"/>
            <a:ext cx="6613752" cy="2006866"/>
            <a:chOff x="1275824" y="3880926"/>
            <a:chExt cx="6613752" cy="2254842"/>
          </a:xfrm>
        </p:grpSpPr>
        <p:sp>
          <p:nvSpPr>
            <p:cNvPr id="11" name="右大かっこ 10"/>
            <p:cNvSpPr/>
            <p:nvPr/>
          </p:nvSpPr>
          <p:spPr bwMode="auto">
            <a:xfrm>
              <a:off x="7308304" y="3880926"/>
              <a:ext cx="144016" cy="2232248"/>
            </a:xfrm>
            <a:prstGeom prst="rightBracket">
              <a:avLst/>
            </a:prstGeom>
            <a:noFill/>
            <a:ln w="31750" cap="flat" cmpd="sng" algn="ctr">
              <a:solidFill>
                <a:srgbClr val="FF99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sp>
          <p:nvSpPr>
            <p:cNvPr id="12" name="Rectangle 32"/>
            <p:cNvSpPr>
              <a:spLocks noChangeArrowheads="1"/>
            </p:cNvSpPr>
            <p:nvPr/>
          </p:nvSpPr>
          <p:spPr bwMode="auto">
            <a:xfrm rot="5400000">
              <a:off x="7050581" y="4780453"/>
              <a:ext cx="1294489" cy="383500"/>
            </a:xfrm>
            <a:prstGeom prst="rect">
              <a:avLst/>
            </a:prstGeom>
            <a:noFill/>
            <a:ln w="15875">
              <a:noFill/>
              <a:miter lim="800000"/>
              <a:headEnd/>
              <a:tailEnd/>
            </a:ln>
            <a:effectLst/>
          </p:spPr>
          <p:txBody>
            <a:bodyPr wrap="square">
              <a:spAutoFit/>
            </a:bodyPr>
            <a:lstStyle/>
            <a:p>
              <a:pPr algn="l">
                <a:lnSpc>
                  <a:spcPct val="110000"/>
                </a:lnSpc>
                <a:buFontTx/>
                <a:buNone/>
              </a:pPr>
              <a:r>
                <a:rPr lang="en-US" altLang="ja-JP" sz="2000" dirty="0" smtClean="0">
                  <a:solidFill>
                    <a:srgbClr val="FF9999"/>
                  </a:solidFill>
                  <a:effectLst>
                    <a:outerShdw blurRad="38100" dist="38100" dir="2700000" algn="tl">
                      <a:srgbClr val="000000">
                        <a:alpha val="43137"/>
                      </a:srgbClr>
                    </a:outerShdw>
                  </a:effectLst>
                </a:rPr>
                <a:t>KAGRA</a:t>
              </a:r>
            </a:p>
          </p:txBody>
        </p:sp>
        <p:sp>
          <p:nvSpPr>
            <p:cNvPr id="13" name="Rectangle 32"/>
            <p:cNvSpPr>
              <a:spLocks noChangeArrowheads="1"/>
            </p:cNvSpPr>
            <p:nvPr/>
          </p:nvSpPr>
          <p:spPr bwMode="auto">
            <a:xfrm rot="5400000">
              <a:off x="584581" y="4759703"/>
              <a:ext cx="2067308" cy="684822"/>
            </a:xfrm>
            <a:prstGeom prst="rect">
              <a:avLst/>
            </a:prstGeom>
            <a:noFill/>
            <a:ln w="15875">
              <a:noFill/>
              <a:miter lim="800000"/>
              <a:headEnd/>
              <a:tailEnd/>
            </a:ln>
            <a:effectLst/>
          </p:spPr>
          <p:txBody>
            <a:bodyPr wrap="square">
              <a:spAutoFit/>
            </a:bodyPr>
            <a:lstStyle/>
            <a:p>
              <a:pPr algn="l">
                <a:lnSpc>
                  <a:spcPct val="110000"/>
                </a:lnSpc>
                <a:buFontTx/>
                <a:buNone/>
              </a:pPr>
              <a:r>
                <a:rPr lang="en-US" altLang="ja-JP" sz="2000" dirty="0" smtClean="0">
                  <a:solidFill>
                    <a:srgbClr val="99CCFF"/>
                  </a:solidFill>
                  <a:effectLst>
                    <a:outerShdw blurRad="38100" dist="38100" dir="2700000" algn="tl">
                      <a:srgbClr val="000000">
                        <a:alpha val="43137"/>
                      </a:srgbClr>
                    </a:outerShdw>
                  </a:effectLst>
                </a:rPr>
                <a:t>Advanced Technologies</a:t>
              </a:r>
            </a:p>
          </p:txBody>
        </p:sp>
        <p:sp>
          <p:nvSpPr>
            <p:cNvPr id="14" name="右大かっこ 13"/>
            <p:cNvSpPr/>
            <p:nvPr/>
          </p:nvSpPr>
          <p:spPr bwMode="auto">
            <a:xfrm flipH="1">
              <a:off x="2000402" y="3880926"/>
              <a:ext cx="144016" cy="2232248"/>
            </a:xfrm>
            <a:prstGeom prst="rightBracket">
              <a:avLst/>
            </a:prstGeom>
            <a:noFill/>
            <a:ln w="31750" cap="flat" cmpd="sng" algn="ctr">
              <a:solidFill>
                <a:srgbClr val="99C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grpSp>
      <p:sp>
        <p:nvSpPr>
          <p:cNvPr id="17" name="Rectangle 32"/>
          <p:cNvSpPr>
            <a:spLocks noChangeArrowheads="1"/>
          </p:cNvSpPr>
          <p:nvPr/>
        </p:nvSpPr>
        <p:spPr bwMode="auto">
          <a:xfrm>
            <a:off x="61255" y="5959035"/>
            <a:ext cx="2494521" cy="566309"/>
          </a:xfrm>
          <a:prstGeom prst="rect">
            <a:avLst/>
          </a:prstGeom>
          <a:noFill/>
          <a:ln w="15875">
            <a:noFill/>
            <a:miter lim="800000"/>
            <a:headEnd/>
            <a:tailEnd/>
          </a:ln>
          <a:effectLst/>
        </p:spPr>
        <p:txBody>
          <a:bodyPr wrap="square">
            <a:spAutoFit/>
          </a:bodyPr>
          <a:lstStyle/>
          <a:p>
            <a:pPr algn="l">
              <a:lnSpc>
                <a:spcPct val="110000"/>
              </a:lnSpc>
              <a:buFontTx/>
              <a:buNone/>
            </a:pPr>
            <a:r>
              <a:rPr lang="en-US" altLang="ja-JP" sz="1400" dirty="0" smtClean="0">
                <a:solidFill>
                  <a:srgbClr val="808080"/>
                </a:solidFill>
                <a:effectLst>
                  <a:outerShdw blurRad="38100" dist="38100" dir="2700000" algn="tl">
                    <a:srgbClr val="000000">
                      <a:alpha val="43137"/>
                    </a:srgbClr>
                  </a:outerShdw>
                </a:effectLst>
              </a:rPr>
              <a:t>※ Sum of  Individual efforts</a:t>
            </a:r>
          </a:p>
          <a:p>
            <a:pPr algn="l">
              <a:lnSpc>
                <a:spcPct val="110000"/>
              </a:lnSpc>
              <a:buFontTx/>
              <a:buNone/>
            </a:pPr>
            <a:r>
              <a:rPr lang="en-US" altLang="ja-JP" sz="1400" dirty="0">
                <a:solidFill>
                  <a:srgbClr val="808080"/>
                </a:solidFill>
                <a:effectLst>
                  <a:outerShdw blurRad="38100" dist="38100" dir="2700000" algn="tl">
                    <a:srgbClr val="000000">
                      <a:alpha val="43137"/>
                    </a:srgbClr>
                  </a:outerShdw>
                </a:effectLst>
              </a:rPr>
              <a:t> </a:t>
            </a:r>
            <a:r>
              <a:rPr lang="en-US" altLang="ja-JP" sz="1400" dirty="0" smtClean="0">
                <a:solidFill>
                  <a:srgbClr val="808080"/>
                </a:solidFill>
                <a:effectLst>
                  <a:outerShdw blurRad="38100" dist="38100" dir="2700000" algn="tl">
                    <a:srgbClr val="000000">
                      <a:alpha val="43137"/>
                    </a:srgbClr>
                  </a:outerShdw>
                </a:effectLst>
              </a:rPr>
              <a:t>   Students are not included</a:t>
            </a:r>
            <a:endParaRPr lang="ja-JP" altLang="en-US" sz="1400" dirty="0">
              <a:solidFill>
                <a:srgbClr val="808080"/>
              </a:solidFill>
              <a:effectLst>
                <a:outerShdw blurRad="38100" dist="38100" dir="2700000" algn="tl">
                  <a:srgbClr val="000000">
                    <a:alpha val="43137"/>
                  </a:srgbClr>
                </a:outerShdw>
              </a:effectLst>
            </a:endParaRPr>
          </a:p>
        </p:txBody>
      </p:sp>
      <p:sp>
        <p:nvSpPr>
          <p:cNvPr id="16" name="Rectangle 32"/>
          <p:cNvSpPr>
            <a:spLocks noChangeArrowheads="1"/>
          </p:cNvSpPr>
          <p:nvPr/>
        </p:nvSpPr>
        <p:spPr bwMode="auto">
          <a:xfrm>
            <a:off x="394767" y="3667787"/>
            <a:ext cx="1944216" cy="498598"/>
          </a:xfrm>
          <a:prstGeom prst="rect">
            <a:avLst/>
          </a:prstGeom>
          <a:noFill/>
          <a:ln w="15875">
            <a:noFill/>
            <a:miter lim="800000"/>
            <a:headEnd/>
            <a:tailEnd/>
          </a:ln>
          <a:effectLst/>
        </p:spPr>
        <p:txBody>
          <a:bodyPr wrap="square">
            <a:spAutoFit/>
          </a:bodyPr>
          <a:lstStyle/>
          <a:p>
            <a:pPr algn="l">
              <a:lnSpc>
                <a:spcPct val="110000"/>
              </a:lnSpc>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FY2013</a:t>
            </a:r>
            <a:endParaRPr lang="ja-JP" altLang="en-US" dirty="0">
              <a:solidFill>
                <a:srgbClr val="FFFFFF"/>
              </a:solidFill>
              <a:effectLst>
                <a:outerShdw blurRad="38100" dist="38100" dir="2700000" algn="tl">
                  <a:srgbClr val="000000">
                    <a:alpha val="43137"/>
                  </a:srgbClr>
                </a:outerShdw>
              </a:effectLst>
            </a:endParaRPr>
          </a:p>
        </p:txBody>
      </p:sp>
      <p:graphicFrame>
        <p:nvGraphicFramePr>
          <p:cNvPr id="20" name="グラフ 19"/>
          <p:cNvGraphicFramePr/>
          <p:nvPr>
            <p:extLst>
              <p:ext uri="{D42A27DB-BD31-4B8C-83A1-F6EECF244321}">
                <p14:modId xmlns:p14="http://schemas.microsoft.com/office/powerpoint/2010/main" val="1908534032"/>
              </p:ext>
            </p:extLst>
          </p:nvPr>
        </p:nvGraphicFramePr>
        <p:xfrm>
          <a:off x="2699792" y="3518952"/>
          <a:ext cx="6192688" cy="2678476"/>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グループ化 20"/>
          <p:cNvGrpSpPr/>
          <p:nvPr/>
        </p:nvGrpSpPr>
        <p:grpSpPr>
          <a:xfrm>
            <a:off x="2269095" y="4115013"/>
            <a:ext cx="6616437" cy="1994546"/>
            <a:chOff x="1273139" y="3880926"/>
            <a:chExt cx="6616437" cy="2232248"/>
          </a:xfrm>
        </p:grpSpPr>
        <p:sp>
          <p:nvSpPr>
            <p:cNvPr id="22" name="右大かっこ 21"/>
            <p:cNvSpPr/>
            <p:nvPr/>
          </p:nvSpPr>
          <p:spPr bwMode="auto">
            <a:xfrm>
              <a:off x="7308304" y="3880926"/>
              <a:ext cx="144016" cy="2232248"/>
            </a:xfrm>
            <a:prstGeom prst="rightBracket">
              <a:avLst/>
            </a:prstGeom>
            <a:noFill/>
            <a:ln w="31750" cap="flat" cmpd="sng" algn="ctr">
              <a:solidFill>
                <a:srgbClr val="FF99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sp>
          <p:nvSpPr>
            <p:cNvPr id="23" name="Rectangle 32"/>
            <p:cNvSpPr>
              <a:spLocks noChangeArrowheads="1"/>
            </p:cNvSpPr>
            <p:nvPr/>
          </p:nvSpPr>
          <p:spPr bwMode="auto">
            <a:xfrm rot="5400000">
              <a:off x="7052357" y="4765688"/>
              <a:ext cx="1289434" cy="385004"/>
            </a:xfrm>
            <a:prstGeom prst="rect">
              <a:avLst/>
            </a:prstGeom>
            <a:noFill/>
            <a:ln w="15875">
              <a:noFill/>
              <a:miter lim="800000"/>
              <a:headEnd/>
              <a:tailEnd/>
            </a:ln>
            <a:effectLst/>
          </p:spPr>
          <p:txBody>
            <a:bodyPr wrap="square">
              <a:spAutoFit/>
            </a:bodyPr>
            <a:lstStyle/>
            <a:p>
              <a:pPr algn="l">
                <a:lnSpc>
                  <a:spcPct val="110000"/>
                </a:lnSpc>
                <a:buFontTx/>
                <a:buNone/>
              </a:pPr>
              <a:r>
                <a:rPr lang="en-US" altLang="ja-JP" sz="2000" dirty="0" smtClean="0">
                  <a:solidFill>
                    <a:srgbClr val="FF9999"/>
                  </a:solidFill>
                  <a:effectLst>
                    <a:outerShdw blurRad="38100" dist="38100" dir="2700000" algn="tl">
                      <a:srgbClr val="000000">
                        <a:alpha val="43137"/>
                      </a:srgbClr>
                    </a:outerShdw>
                  </a:effectLst>
                </a:rPr>
                <a:t>KAGRA</a:t>
              </a:r>
            </a:p>
          </p:txBody>
        </p:sp>
        <p:sp>
          <p:nvSpPr>
            <p:cNvPr id="24" name="Rectangle 32"/>
            <p:cNvSpPr>
              <a:spLocks noChangeArrowheads="1"/>
            </p:cNvSpPr>
            <p:nvPr/>
          </p:nvSpPr>
          <p:spPr bwMode="auto">
            <a:xfrm rot="5400000">
              <a:off x="587275" y="4685507"/>
              <a:ext cx="2059235" cy="687507"/>
            </a:xfrm>
            <a:prstGeom prst="rect">
              <a:avLst/>
            </a:prstGeom>
            <a:noFill/>
            <a:ln w="15875">
              <a:noFill/>
              <a:miter lim="800000"/>
              <a:headEnd/>
              <a:tailEnd/>
            </a:ln>
            <a:effectLst/>
          </p:spPr>
          <p:txBody>
            <a:bodyPr wrap="square">
              <a:spAutoFit/>
            </a:bodyPr>
            <a:lstStyle/>
            <a:p>
              <a:pPr algn="l">
                <a:lnSpc>
                  <a:spcPct val="110000"/>
                </a:lnSpc>
                <a:buFontTx/>
                <a:buNone/>
              </a:pPr>
              <a:r>
                <a:rPr lang="en-US" altLang="ja-JP" sz="2000" dirty="0" smtClean="0">
                  <a:solidFill>
                    <a:srgbClr val="99CCFF"/>
                  </a:solidFill>
                  <a:effectLst>
                    <a:outerShdw blurRad="38100" dist="38100" dir="2700000" algn="tl">
                      <a:srgbClr val="000000">
                        <a:alpha val="43137"/>
                      </a:srgbClr>
                    </a:outerShdw>
                  </a:effectLst>
                </a:rPr>
                <a:t>Advanced Technologies</a:t>
              </a:r>
            </a:p>
          </p:txBody>
        </p:sp>
        <p:sp>
          <p:nvSpPr>
            <p:cNvPr id="25" name="右大かっこ 24"/>
            <p:cNvSpPr/>
            <p:nvPr/>
          </p:nvSpPr>
          <p:spPr bwMode="auto">
            <a:xfrm flipH="1">
              <a:off x="2000402" y="3880926"/>
              <a:ext cx="144016" cy="2232248"/>
            </a:xfrm>
            <a:prstGeom prst="rightBracket">
              <a:avLst/>
            </a:prstGeom>
            <a:noFill/>
            <a:ln w="31750" cap="flat" cmpd="sng" algn="ctr">
              <a:solidFill>
                <a:srgbClr val="99C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grpSp>
    </p:spTree>
    <p:extLst>
      <p:ext uri="{BB962C8B-B14F-4D97-AF65-F5344CB8AC3E}">
        <p14:creationId xmlns:p14="http://schemas.microsoft.com/office/powerpoint/2010/main" val="788100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720721"/>
          </a:xfrm>
        </p:spPr>
        <p:txBody>
          <a:bodyPr>
            <a:normAutofit fontScale="90000"/>
          </a:bodyPr>
          <a:lstStyle/>
          <a:p>
            <a:r>
              <a:rPr lang="en-US" altLang="ja-JP" dirty="0" smtClean="0"/>
              <a:t>#3 </a:t>
            </a:r>
            <a:r>
              <a:rPr lang="ja-JP" altLang="en-US" dirty="0" smtClean="0"/>
              <a:t>狭角散乱バッフル（プロトタイプ）</a:t>
            </a:r>
            <a:endParaRPr lang="ja-JP" altLang="en-US" dirty="0"/>
          </a:p>
        </p:txBody>
      </p:sp>
      <p:pic>
        <p:nvPicPr>
          <p:cNvPr id="16" name="Picture 3"/>
          <p:cNvPicPr>
            <a:picLocks noChangeAspect="1" noChangeArrowheads="1"/>
          </p:cNvPicPr>
          <p:nvPr/>
        </p:nvPicPr>
        <p:blipFill>
          <a:blip r:embed="rId2"/>
          <a:srcRect/>
          <a:stretch>
            <a:fillRect/>
          </a:stretch>
        </p:blipFill>
        <p:spPr bwMode="auto">
          <a:xfrm>
            <a:off x="4724" y="1262059"/>
            <a:ext cx="3749057" cy="2812342"/>
          </a:xfrm>
          <a:prstGeom prst="rect">
            <a:avLst/>
          </a:prstGeom>
          <a:noFill/>
          <a:ln w="9525">
            <a:noFill/>
            <a:miter lim="800000"/>
            <a:headEnd/>
            <a:tailEnd/>
          </a:ln>
          <a:effectLst/>
        </p:spPr>
      </p:pic>
      <p:cxnSp>
        <p:nvCxnSpPr>
          <p:cNvPr id="17" name="直線矢印コネクタ 16"/>
          <p:cNvCxnSpPr/>
          <p:nvPr/>
        </p:nvCxnSpPr>
        <p:spPr bwMode="auto">
          <a:xfrm rot="5400000">
            <a:off x="1916906" y="2045494"/>
            <a:ext cx="1246188" cy="1588"/>
          </a:xfrm>
          <a:prstGeom prst="straightConnector1">
            <a:avLst/>
          </a:prstGeom>
          <a:ln w="38100" cap="flat" cmpd="sng" algn="ctr">
            <a:solidFill>
              <a:srgbClr val="FF0000"/>
            </a:solidFill>
            <a:prstDash val="solid"/>
            <a:round/>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8" name="テキスト ボックス 17"/>
          <p:cNvSpPr txBox="1"/>
          <p:nvPr/>
        </p:nvSpPr>
        <p:spPr>
          <a:xfrm>
            <a:off x="897857" y="2248932"/>
            <a:ext cx="1709955" cy="369332"/>
          </a:xfrm>
          <a:prstGeom prst="rect">
            <a:avLst/>
          </a:prstGeom>
          <a:solidFill>
            <a:srgbClr val="161616">
              <a:alpha val="60000"/>
            </a:srgbClr>
          </a:solidFill>
        </p:spPr>
        <p:txBody>
          <a:bodyPr wrap="none" rtlCol="0">
            <a:spAutoFit/>
          </a:bodyPr>
          <a:lstStyle/>
          <a:p>
            <a:pPr algn="l" defTabSz="457200" fontAlgn="auto">
              <a:spcBef>
                <a:spcPts val="0"/>
              </a:spcBef>
              <a:spcAft>
                <a:spcPts val="0"/>
              </a:spcAft>
              <a:buFontTx/>
              <a:buNone/>
            </a:pPr>
            <a:r>
              <a:rPr lang="en-US" altLang="ja-JP" sz="1800" dirty="0" smtClean="0">
                <a:solidFill>
                  <a:srgbClr val="FF0000"/>
                </a:solidFill>
                <a:cs typeface="Tahoma" panose="020B0604030504040204" pitchFamily="34" charset="0"/>
              </a:rPr>
              <a:t>400 mm radius</a:t>
            </a:r>
            <a:endParaRPr lang="ja-JP" altLang="en-US" sz="1800" dirty="0" smtClean="0">
              <a:solidFill>
                <a:srgbClr val="FF0000"/>
              </a:solidFill>
              <a:cs typeface="Tahoma" panose="020B0604030504040204" pitchFamily="34" charset="0"/>
            </a:endParaRPr>
          </a:p>
        </p:txBody>
      </p:sp>
      <p:pic>
        <p:nvPicPr>
          <p:cNvPr id="19" name="図 18"/>
          <p:cNvPicPr>
            <a:picLocks noChangeAspect="1"/>
          </p:cNvPicPr>
          <p:nvPr/>
        </p:nvPicPr>
        <p:blipFill>
          <a:blip r:embed="rId3"/>
          <a:stretch>
            <a:fillRect/>
          </a:stretch>
        </p:blipFill>
        <p:spPr>
          <a:xfrm>
            <a:off x="5287731" y="995359"/>
            <a:ext cx="3595529" cy="2705100"/>
          </a:xfrm>
          <a:prstGeom prst="rect">
            <a:avLst/>
          </a:prstGeom>
        </p:spPr>
      </p:pic>
      <p:sp>
        <p:nvSpPr>
          <p:cNvPr id="20" name="テキスト ボックス 19"/>
          <p:cNvSpPr txBox="1"/>
          <p:nvPr/>
        </p:nvSpPr>
        <p:spPr>
          <a:xfrm>
            <a:off x="5036585" y="3284157"/>
            <a:ext cx="3685111" cy="338554"/>
          </a:xfrm>
          <a:prstGeom prst="rect">
            <a:avLst/>
          </a:prstGeom>
          <a:solidFill>
            <a:srgbClr val="161616">
              <a:alpha val="60000"/>
            </a:srgbClr>
          </a:solidFill>
        </p:spPr>
        <p:txBody>
          <a:bodyPr wrap="none" rtlCol="0">
            <a:spAutoFit/>
          </a:bodyPr>
          <a:lstStyle/>
          <a:p>
            <a:pPr algn="l" defTabSz="457200" fontAlgn="auto">
              <a:spcBef>
                <a:spcPts val="0"/>
              </a:spcBef>
              <a:spcAft>
                <a:spcPts val="0"/>
              </a:spcAft>
              <a:buFontTx/>
              <a:buNone/>
            </a:pPr>
            <a:r>
              <a:rPr lang="en-US" altLang="ja-JP" sz="1600" dirty="0" smtClean="0">
                <a:solidFill>
                  <a:prstClr val="white"/>
                </a:solidFill>
              </a:rPr>
              <a:t>Surface: electro-chemical buffed (ECB)</a:t>
            </a:r>
            <a:endParaRPr lang="ja-JP" altLang="en-US" sz="1600" dirty="0" smtClean="0">
              <a:solidFill>
                <a:prstClr val="white"/>
              </a:solidFill>
            </a:endParaRPr>
          </a:p>
        </p:txBody>
      </p:sp>
      <p:sp>
        <p:nvSpPr>
          <p:cNvPr id="21" name="テキスト ボックス 20"/>
          <p:cNvSpPr txBox="1"/>
          <p:nvPr/>
        </p:nvSpPr>
        <p:spPr>
          <a:xfrm>
            <a:off x="632414" y="679124"/>
            <a:ext cx="2294603" cy="584775"/>
          </a:xfrm>
          <a:prstGeom prst="rect">
            <a:avLst/>
          </a:prstGeom>
          <a:noFill/>
        </p:spPr>
        <p:txBody>
          <a:bodyPr wrap="none" rtlCol="0">
            <a:spAutoFit/>
          </a:bodyPr>
          <a:lstStyle/>
          <a:p>
            <a:pPr algn="l" defTabSz="457200" fontAlgn="auto">
              <a:spcBef>
                <a:spcPts val="0"/>
              </a:spcBef>
              <a:spcAft>
                <a:spcPts val="0"/>
              </a:spcAft>
              <a:buFontTx/>
              <a:buNone/>
            </a:pPr>
            <a:r>
              <a:rPr lang="en-US" altLang="ja-JP" sz="1600" dirty="0" smtClean="0">
                <a:solidFill>
                  <a:prstClr val="black"/>
                </a:solidFill>
              </a:rPr>
              <a:t>#3 Narrow-angle baffle</a:t>
            </a:r>
          </a:p>
          <a:p>
            <a:pPr algn="l" defTabSz="457200" fontAlgn="auto">
              <a:spcBef>
                <a:spcPts val="0"/>
              </a:spcBef>
              <a:spcAft>
                <a:spcPts val="0"/>
              </a:spcAft>
              <a:buFontTx/>
              <a:buNone/>
            </a:pPr>
            <a:r>
              <a:rPr lang="en-US" altLang="ja-JP" sz="1600" dirty="0" smtClean="0">
                <a:solidFill>
                  <a:prstClr val="black"/>
                </a:solidFill>
              </a:rPr>
              <a:t>Material: A5052</a:t>
            </a:r>
            <a:endParaRPr lang="ja-JP" altLang="en-US" sz="1600" dirty="0" smtClean="0">
              <a:solidFill>
                <a:prstClr val="black"/>
              </a:solidFill>
            </a:endParaRPr>
          </a:p>
        </p:txBody>
      </p:sp>
      <p:cxnSp>
        <p:nvCxnSpPr>
          <p:cNvPr id="22" name="直線コネクタ 21"/>
          <p:cNvCxnSpPr/>
          <p:nvPr/>
        </p:nvCxnSpPr>
        <p:spPr bwMode="auto">
          <a:xfrm rot="10800000">
            <a:off x="1689099" y="1604333"/>
            <a:ext cx="3598632" cy="2096127"/>
          </a:xfrm>
          <a:prstGeom prst="line">
            <a:avLst/>
          </a:prstGeom>
          <a:ln w="25400">
            <a:solidFill>
              <a:schemeClr val="tx1"/>
            </a:solidFill>
            <a:headEnd type="none" w="med" len="med"/>
            <a:tailEnd type="none"/>
          </a:ln>
        </p:spPr>
        <p:style>
          <a:lnRef idx="1">
            <a:schemeClr val="dk1"/>
          </a:lnRef>
          <a:fillRef idx="0">
            <a:schemeClr val="dk1"/>
          </a:fillRef>
          <a:effectRef idx="0">
            <a:schemeClr val="dk1"/>
          </a:effectRef>
          <a:fontRef idx="minor">
            <a:schemeClr val="tx1"/>
          </a:fontRef>
        </p:style>
      </p:cxnSp>
      <p:pic>
        <p:nvPicPr>
          <p:cNvPr id="23" name="Picture 6"/>
          <p:cNvPicPr>
            <a:picLocks noChangeAspect="1" noChangeArrowheads="1"/>
          </p:cNvPicPr>
          <p:nvPr/>
        </p:nvPicPr>
        <p:blipFill>
          <a:blip r:embed="rId4"/>
          <a:srcRect/>
          <a:stretch>
            <a:fillRect/>
          </a:stretch>
        </p:blipFill>
        <p:spPr bwMode="auto">
          <a:xfrm>
            <a:off x="1990995" y="3624259"/>
            <a:ext cx="3815810" cy="2862416"/>
          </a:xfrm>
          <a:prstGeom prst="rect">
            <a:avLst/>
          </a:prstGeom>
          <a:noFill/>
          <a:ln w="9525">
            <a:noFill/>
            <a:miter lim="800000"/>
            <a:headEnd/>
            <a:tailEnd/>
          </a:ln>
          <a:effectLst/>
        </p:spPr>
      </p:pic>
      <p:cxnSp>
        <p:nvCxnSpPr>
          <p:cNvPr id="24" name="直線コネクタ 23"/>
          <p:cNvCxnSpPr/>
          <p:nvPr/>
        </p:nvCxnSpPr>
        <p:spPr bwMode="auto">
          <a:xfrm flipV="1">
            <a:off x="1689101" y="995359"/>
            <a:ext cx="3598630" cy="427835"/>
          </a:xfrm>
          <a:prstGeom prst="line">
            <a:avLst/>
          </a:prstGeom>
          <a:ln w="25400">
            <a:solidFill>
              <a:schemeClr val="tx1"/>
            </a:solidFill>
            <a:headEnd type="none" w="med" len="med"/>
            <a:tailEnd type="none"/>
          </a:ln>
        </p:spPr>
        <p:style>
          <a:lnRef idx="1">
            <a:schemeClr val="dk1"/>
          </a:lnRef>
          <a:fillRef idx="0">
            <a:schemeClr val="dk1"/>
          </a:fillRef>
          <a:effectRef idx="0">
            <a:schemeClr val="dk1"/>
          </a:effectRef>
          <a:fontRef idx="minor">
            <a:schemeClr val="tx1"/>
          </a:fontRef>
        </p:style>
      </p:cxnSp>
      <p:sp>
        <p:nvSpPr>
          <p:cNvPr id="25" name="右矢印 24"/>
          <p:cNvSpPr/>
          <p:nvPr/>
        </p:nvSpPr>
        <p:spPr>
          <a:xfrm rot="1800000">
            <a:off x="1711594" y="3902437"/>
            <a:ext cx="558800" cy="369332"/>
          </a:xfrm>
          <a:prstGeom prst="rightArrow">
            <a:avLst/>
          </a:prstGeom>
          <a:solidFill>
            <a:srgbClr val="FF50C6"/>
          </a:solidFill>
        </p:spPr>
        <p:style>
          <a:lnRef idx="2">
            <a:schemeClr val="dk1"/>
          </a:lnRef>
          <a:fillRef idx="1">
            <a:schemeClr val="lt1"/>
          </a:fillRef>
          <a:effectRef idx="0">
            <a:schemeClr val="dk1"/>
          </a:effectRef>
          <a:fontRef idx="minor">
            <a:schemeClr val="dk1"/>
          </a:fontRef>
        </p:style>
        <p:txBody>
          <a:bodyPr rtlCol="0" anchor="ctr"/>
          <a:lstStyle/>
          <a:p>
            <a:pPr defTabSz="457200" fontAlgn="auto">
              <a:spcBef>
                <a:spcPts val="0"/>
              </a:spcBef>
              <a:spcAft>
                <a:spcPts val="0"/>
              </a:spcAft>
              <a:buFontTx/>
              <a:buNone/>
            </a:pPr>
            <a:endParaRPr lang="ja-JP" altLang="en-US" sz="1800" dirty="0">
              <a:solidFill>
                <a:prstClr val="black"/>
              </a:solidFill>
              <a:latin typeface="Tahoma" panose="020B0604030504040204" pitchFamily="34" charset="0"/>
              <a:ea typeface="HGP創英角ｺﾞｼｯｸUB" panose="020B0900000000000000" pitchFamily="50" charset="-128"/>
            </a:endParaRPr>
          </a:p>
        </p:txBody>
      </p:sp>
      <p:sp>
        <p:nvSpPr>
          <p:cNvPr id="26" name="テキスト ボックス 25"/>
          <p:cNvSpPr txBox="1"/>
          <p:nvPr/>
        </p:nvSpPr>
        <p:spPr>
          <a:xfrm>
            <a:off x="3128575" y="3644116"/>
            <a:ext cx="2687467" cy="338554"/>
          </a:xfrm>
          <a:prstGeom prst="rect">
            <a:avLst/>
          </a:prstGeom>
          <a:solidFill>
            <a:schemeClr val="accent4">
              <a:lumMod val="10000"/>
              <a:alpha val="60000"/>
            </a:schemeClr>
          </a:solidFill>
        </p:spPr>
        <p:txBody>
          <a:bodyPr wrap="none" rtlCol="0">
            <a:spAutoFit/>
          </a:bodyPr>
          <a:lstStyle/>
          <a:p>
            <a:pPr algn="l" defTabSz="457200" fontAlgn="auto">
              <a:spcBef>
                <a:spcPts val="0"/>
              </a:spcBef>
              <a:spcAft>
                <a:spcPts val="0"/>
              </a:spcAft>
              <a:buFontTx/>
              <a:buNone/>
            </a:pPr>
            <a:r>
              <a:rPr lang="en-US" altLang="ja-JP" sz="1600" dirty="0" smtClean="0">
                <a:solidFill>
                  <a:srgbClr val="FFFFFF"/>
                </a:solidFill>
              </a:rPr>
              <a:t>Blackened surface: Solblack</a:t>
            </a:r>
            <a:endParaRPr lang="ja-JP" altLang="en-US" sz="1600" dirty="0" smtClean="0">
              <a:solidFill>
                <a:srgbClr val="FFFFFF"/>
              </a:solidFill>
            </a:endParaRPr>
          </a:p>
        </p:txBody>
      </p:sp>
      <p:sp>
        <p:nvSpPr>
          <p:cNvPr id="27" name="テキスト ボックス 26"/>
          <p:cNvSpPr txBox="1"/>
          <p:nvPr/>
        </p:nvSpPr>
        <p:spPr>
          <a:xfrm>
            <a:off x="5910477" y="4789525"/>
            <a:ext cx="3159195" cy="1015663"/>
          </a:xfrm>
          <a:prstGeom prst="rect">
            <a:avLst/>
          </a:prstGeom>
          <a:solidFill>
            <a:srgbClr val="FFFF6F"/>
          </a:solidFill>
        </p:spPr>
        <p:txBody>
          <a:bodyPr wrap="square" rtlCol="0">
            <a:spAutoFit/>
          </a:bodyPr>
          <a:lstStyle/>
          <a:p>
            <a:pPr algn="l" defTabSz="457200" fontAlgn="auto">
              <a:spcBef>
                <a:spcPts val="0"/>
              </a:spcBef>
              <a:spcAft>
                <a:spcPts val="0"/>
              </a:spcAft>
              <a:buFontTx/>
              <a:buNone/>
            </a:pPr>
            <a:r>
              <a:rPr lang="en-US" altLang="ja-JP" sz="1200" dirty="0" smtClean="0">
                <a:solidFill>
                  <a:prstClr val="black"/>
                </a:solidFill>
              </a:rPr>
              <a:t>ECB: low scattering</a:t>
            </a:r>
          </a:p>
          <a:p>
            <a:pPr algn="l" defTabSz="457200" fontAlgn="auto">
              <a:spcBef>
                <a:spcPts val="0"/>
              </a:spcBef>
              <a:spcAft>
                <a:spcPts val="0"/>
              </a:spcAft>
              <a:buFontTx/>
              <a:buNone/>
            </a:pPr>
            <a:r>
              <a:rPr lang="en-US" altLang="ja-JP" sz="1200" dirty="0" smtClean="0">
                <a:solidFill>
                  <a:prstClr val="black"/>
                </a:solidFill>
              </a:rPr>
              <a:t>Solblack: Vacuum Compatibility (10</a:t>
            </a:r>
            <a:r>
              <a:rPr lang="en-US" altLang="ja-JP" sz="1200" baseline="30000" dirty="0" smtClean="0">
                <a:solidFill>
                  <a:prstClr val="black"/>
                </a:solidFill>
              </a:rPr>
              <a:t>-7</a:t>
            </a:r>
            <a:r>
              <a:rPr lang="en-US" altLang="ja-JP" sz="1200" dirty="0" smtClean="0">
                <a:solidFill>
                  <a:prstClr val="black"/>
                </a:solidFill>
              </a:rPr>
              <a:t> Pa</a:t>
            </a:r>
            <a:r>
              <a:rPr lang="en-US" altLang="ja-JP" sz="1200" dirty="0">
                <a:solidFill>
                  <a:prstClr val="black"/>
                </a:solidFill>
              </a:rPr>
              <a:t>)</a:t>
            </a:r>
            <a:r>
              <a:rPr lang="en-US" altLang="ja-JP" sz="1200" dirty="0" smtClean="0">
                <a:solidFill>
                  <a:prstClr val="black"/>
                </a:solidFill>
              </a:rPr>
              <a:t>, Cryogenic compatibility (&lt;8K), Low reflectivity (~2%@1064nm), Applicable for </a:t>
            </a:r>
            <a:r>
              <a:rPr lang="en-US" altLang="ja-JP" sz="1200" dirty="0">
                <a:solidFill>
                  <a:prstClr val="black"/>
                </a:solidFill>
              </a:rPr>
              <a:t>a</a:t>
            </a:r>
            <a:r>
              <a:rPr lang="en-US" altLang="ja-JP" sz="1200" dirty="0" smtClean="0">
                <a:solidFill>
                  <a:prstClr val="black"/>
                </a:solidFill>
              </a:rPr>
              <a:t> large work</a:t>
            </a:r>
          </a:p>
        </p:txBody>
      </p:sp>
      <p:sp>
        <p:nvSpPr>
          <p:cNvPr id="3" name="フッター プレースホルダー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28" name="テキスト ボックス 27"/>
          <p:cNvSpPr txBox="1"/>
          <p:nvPr/>
        </p:nvSpPr>
        <p:spPr>
          <a:xfrm>
            <a:off x="8037133" y="6413698"/>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Tree>
    <p:extLst>
      <p:ext uri="{BB962C8B-B14F-4D97-AF65-F5344CB8AC3E}">
        <p14:creationId xmlns:p14="http://schemas.microsoft.com/office/powerpoint/2010/main" val="4279703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45377"/>
          </a:xfrm>
        </p:spPr>
        <p:txBody>
          <a:bodyPr>
            <a:normAutofit fontScale="90000"/>
          </a:bodyPr>
          <a:lstStyle/>
          <a:p>
            <a:r>
              <a:rPr lang="en-US" altLang="ja-JP" dirty="0" smtClean="0"/>
              <a:t>Beam Reducing Telescope</a:t>
            </a:r>
            <a:endParaRPr lang="ja-JP" altLang="en-US" dirty="0"/>
          </a:p>
        </p:txBody>
      </p:sp>
      <p:sp>
        <p:nvSpPr>
          <p:cNvPr id="4" name="テキスト ボックス 3"/>
          <p:cNvSpPr txBox="1"/>
          <p:nvPr/>
        </p:nvSpPr>
        <p:spPr>
          <a:xfrm>
            <a:off x="120272" y="447019"/>
            <a:ext cx="1998560" cy="369332"/>
          </a:xfrm>
          <a:prstGeom prst="rect">
            <a:avLst/>
          </a:prstGeom>
          <a:noFill/>
        </p:spPr>
        <p:txBody>
          <a:bodyPr wrap="none" rtlCol="0">
            <a:spAutoFit/>
          </a:bodyPr>
          <a:lstStyle/>
          <a:p>
            <a:pPr algn="l" defTabSz="457200" fontAlgn="auto">
              <a:spcBef>
                <a:spcPts val="0"/>
              </a:spcBef>
              <a:spcAft>
                <a:spcPts val="0"/>
              </a:spcAft>
              <a:buFontTx/>
              <a:buNone/>
            </a:pPr>
            <a:r>
              <a:rPr lang="en-US" altLang="ja-JP" sz="1800" dirty="0" smtClean="0">
                <a:solidFill>
                  <a:prstClr val="black"/>
                </a:solidFill>
              </a:rPr>
              <a:t>Initial KAGRA</a:t>
            </a:r>
            <a:r>
              <a:rPr lang="ja-JP" altLang="en-US" sz="1800" dirty="0" smtClean="0">
                <a:solidFill>
                  <a:prstClr val="black"/>
                </a:solidFill>
              </a:rPr>
              <a:t>用の</a:t>
            </a:r>
            <a:endParaRPr lang="ja-JP" altLang="en-US" sz="1800" dirty="0">
              <a:solidFill>
                <a:prstClr val="black"/>
              </a:solidFill>
            </a:endParaRPr>
          </a:p>
        </p:txBody>
      </p:sp>
      <p:sp>
        <p:nvSpPr>
          <p:cNvPr id="6" name="テキスト ボックス 5"/>
          <p:cNvSpPr txBox="1"/>
          <p:nvPr/>
        </p:nvSpPr>
        <p:spPr>
          <a:xfrm>
            <a:off x="7388592" y="498851"/>
            <a:ext cx="1672253" cy="369332"/>
          </a:xfrm>
          <a:prstGeom prst="rect">
            <a:avLst/>
          </a:prstGeom>
          <a:noFill/>
        </p:spPr>
        <p:txBody>
          <a:bodyPr wrap="none" rtlCol="0">
            <a:spAutoFit/>
          </a:bodyPr>
          <a:lstStyle/>
          <a:p>
            <a:pPr algn="l" defTabSz="457200" fontAlgn="auto">
              <a:spcBef>
                <a:spcPts val="0"/>
              </a:spcBef>
              <a:spcAft>
                <a:spcPts val="0"/>
              </a:spcAft>
              <a:buFontTx/>
              <a:buNone/>
            </a:pPr>
            <a:r>
              <a:rPr lang="en-US" altLang="en-US" sz="1800" dirty="0" smtClean="0">
                <a:solidFill>
                  <a:prstClr val="black"/>
                </a:solidFill>
              </a:rPr>
              <a:t>の主鏡ホルダー</a:t>
            </a:r>
            <a:endParaRPr lang="ja-JP" altLang="en-US" sz="1800" dirty="0">
              <a:solidFill>
                <a:prstClr val="black"/>
              </a:solidFill>
            </a:endParaRPr>
          </a:p>
        </p:txBody>
      </p:sp>
      <p:sp>
        <p:nvSpPr>
          <p:cNvPr id="10" name="テキスト ボックス 9"/>
          <p:cNvSpPr txBox="1"/>
          <p:nvPr/>
        </p:nvSpPr>
        <p:spPr>
          <a:xfrm>
            <a:off x="4924315" y="3006247"/>
            <a:ext cx="184666" cy="369332"/>
          </a:xfrm>
          <a:prstGeom prst="rect">
            <a:avLst/>
          </a:prstGeom>
          <a:noFill/>
        </p:spPr>
        <p:txBody>
          <a:bodyPr wrap="none" rtlCol="0">
            <a:spAutoFit/>
          </a:bodyPr>
          <a:lstStyle/>
          <a:p>
            <a:pPr algn="l" defTabSz="457200" fontAlgn="auto">
              <a:spcBef>
                <a:spcPts val="0"/>
              </a:spcBef>
              <a:spcAft>
                <a:spcPts val="0"/>
              </a:spcAft>
              <a:buFontTx/>
              <a:buNone/>
            </a:pPr>
            <a:endParaRPr lang="ja-JP" altLang="en-US" sz="1800" dirty="0">
              <a:solidFill>
                <a:prstClr val="black"/>
              </a:solidFill>
            </a:endParaRPr>
          </a:p>
        </p:txBody>
      </p:sp>
      <p:pic>
        <p:nvPicPr>
          <p:cNvPr id="11" name="図 10"/>
          <p:cNvPicPr>
            <a:picLocks noChangeAspect="1"/>
          </p:cNvPicPr>
          <p:nvPr/>
        </p:nvPicPr>
        <p:blipFill>
          <a:blip r:embed="rId2"/>
          <a:stretch>
            <a:fillRect/>
          </a:stretch>
        </p:blipFill>
        <p:spPr>
          <a:xfrm>
            <a:off x="0" y="980681"/>
            <a:ext cx="6558487" cy="3610566"/>
          </a:xfrm>
          <a:prstGeom prst="rect">
            <a:avLst/>
          </a:prstGeom>
        </p:spPr>
      </p:pic>
      <p:pic>
        <p:nvPicPr>
          <p:cNvPr id="5" name="図 4"/>
          <p:cNvPicPr>
            <a:picLocks noChangeAspect="1"/>
          </p:cNvPicPr>
          <p:nvPr/>
        </p:nvPicPr>
        <p:blipFill>
          <a:blip r:embed="rId3"/>
          <a:stretch>
            <a:fillRect/>
          </a:stretch>
        </p:blipFill>
        <p:spPr>
          <a:xfrm rot="5400000">
            <a:off x="5668934" y="3321276"/>
            <a:ext cx="3971504" cy="2978628"/>
          </a:xfrm>
          <a:prstGeom prst="rect">
            <a:avLst/>
          </a:prstGeom>
        </p:spPr>
      </p:pic>
      <p:sp>
        <p:nvSpPr>
          <p:cNvPr id="12" name="右矢印 11"/>
          <p:cNvSpPr/>
          <p:nvPr/>
        </p:nvSpPr>
        <p:spPr>
          <a:xfrm rot="1800000">
            <a:off x="5559512" y="4694561"/>
            <a:ext cx="531308" cy="4405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buFontTx/>
              <a:buNone/>
            </a:pPr>
            <a:endParaRPr lang="ja-JP" altLang="en-US" sz="1800" dirty="0">
              <a:solidFill>
                <a:prstClr val="white"/>
              </a:solidFill>
              <a:latin typeface="Tahoma" panose="020B0604030504040204" pitchFamily="34" charset="0"/>
              <a:ea typeface="HGP創英角ｺﾞｼｯｸUB" panose="020B0900000000000000" pitchFamily="50" charset="-128"/>
            </a:endParaRPr>
          </a:p>
        </p:txBody>
      </p:sp>
      <p:sp>
        <p:nvSpPr>
          <p:cNvPr id="13" name="テキスト ボックス 12"/>
          <p:cNvSpPr txBox="1"/>
          <p:nvPr/>
        </p:nvSpPr>
        <p:spPr>
          <a:xfrm>
            <a:off x="2604704" y="4591246"/>
            <a:ext cx="1465722" cy="369332"/>
          </a:xfrm>
          <a:prstGeom prst="rect">
            <a:avLst/>
          </a:prstGeom>
          <a:noFill/>
        </p:spPr>
        <p:txBody>
          <a:bodyPr wrap="none" rtlCol="0">
            <a:spAutoFit/>
          </a:bodyPr>
          <a:lstStyle/>
          <a:p>
            <a:pPr algn="l" defTabSz="457200" fontAlgn="auto">
              <a:spcBef>
                <a:spcPts val="0"/>
              </a:spcBef>
              <a:spcAft>
                <a:spcPts val="0"/>
              </a:spcAft>
              <a:buFontTx/>
              <a:buNone/>
            </a:pPr>
            <a:r>
              <a:rPr lang="en-US" altLang="ja-JP" sz="1800" dirty="0" smtClean="0">
                <a:solidFill>
                  <a:prstClr val="black"/>
                </a:solidFill>
              </a:rPr>
              <a:t>ATC</a:t>
            </a:r>
            <a:r>
              <a:rPr lang="ja-JP" altLang="en-US" sz="1800" dirty="0" smtClean="0">
                <a:solidFill>
                  <a:prstClr val="black"/>
                </a:solidFill>
              </a:rPr>
              <a:t>にて設計</a:t>
            </a:r>
            <a:endParaRPr lang="ja-JP" altLang="en-US" sz="1800" dirty="0">
              <a:solidFill>
                <a:prstClr val="black"/>
              </a:solidFill>
            </a:endParaRPr>
          </a:p>
        </p:txBody>
      </p:sp>
      <p:sp>
        <p:nvSpPr>
          <p:cNvPr id="14" name="テキスト ボックス 13"/>
          <p:cNvSpPr txBox="1"/>
          <p:nvPr/>
        </p:nvSpPr>
        <p:spPr>
          <a:xfrm>
            <a:off x="4747083" y="6427010"/>
            <a:ext cx="1465722" cy="369332"/>
          </a:xfrm>
          <a:prstGeom prst="rect">
            <a:avLst/>
          </a:prstGeom>
          <a:noFill/>
        </p:spPr>
        <p:txBody>
          <a:bodyPr wrap="none" rtlCol="0">
            <a:spAutoFit/>
          </a:bodyPr>
          <a:lstStyle/>
          <a:p>
            <a:pPr algn="l" defTabSz="457200" fontAlgn="auto">
              <a:spcBef>
                <a:spcPts val="0"/>
              </a:spcBef>
              <a:spcAft>
                <a:spcPts val="0"/>
              </a:spcAft>
              <a:buFontTx/>
              <a:buNone/>
            </a:pPr>
            <a:r>
              <a:rPr lang="en-US" altLang="ja-JP" sz="1800" dirty="0" smtClean="0">
                <a:solidFill>
                  <a:prstClr val="black"/>
                </a:solidFill>
              </a:rPr>
              <a:t>ATC</a:t>
            </a:r>
            <a:r>
              <a:rPr lang="ja-JP" altLang="en-US" sz="1800" dirty="0" smtClean="0">
                <a:solidFill>
                  <a:prstClr val="black"/>
                </a:solidFill>
              </a:rPr>
              <a:t>にて製作</a:t>
            </a:r>
            <a:endParaRPr lang="ja-JP" altLang="en-US" sz="1800" dirty="0">
              <a:solidFill>
                <a:prstClr val="black"/>
              </a:solidFill>
            </a:endParaRPr>
          </a:p>
        </p:txBody>
      </p:sp>
      <p:sp>
        <p:nvSpPr>
          <p:cNvPr id="15" name="テキスト ボックス 14"/>
          <p:cNvSpPr txBox="1"/>
          <p:nvPr/>
        </p:nvSpPr>
        <p:spPr>
          <a:xfrm>
            <a:off x="2281538" y="1671577"/>
            <a:ext cx="646331" cy="369332"/>
          </a:xfrm>
          <a:prstGeom prst="rect">
            <a:avLst/>
          </a:prstGeom>
          <a:noFill/>
        </p:spPr>
        <p:txBody>
          <a:bodyPr wrap="none" rtlCol="0">
            <a:spAutoFit/>
          </a:bodyPr>
          <a:lstStyle/>
          <a:p>
            <a:pPr algn="l" defTabSz="457200" fontAlgn="auto">
              <a:spcBef>
                <a:spcPts val="0"/>
              </a:spcBef>
              <a:spcAft>
                <a:spcPts val="0"/>
              </a:spcAft>
              <a:buFontTx/>
              <a:buNone/>
            </a:pPr>
            <a:r>
              <a:rPr lang="ja-JP" altLang="en-US" sz="1800" dirty="0" smtClean="0">
                <a:solidFill>
                  <a:prstClr val="black"/>
                </a:solidFill>
              </a:rPr>
              <a:t>前面</a:t>
            </a:r>
            <a:endParaRPr lang="ja-JP" altLang="en-US" sz="1800" dirty="0">
              <a:solidFill>
                <a:prstClr val="black"/>
              </a:solidFill>
            </a:endParaRPr>
          </a:p>
        </p:txBody>
      </p:sp>
      <p:sp>
        <p:nvSpPr>
          <p:cNvPr id="16" name="テキスト ボックス 15"/>
          <p:cNvSpPr txBox="1"/>
          <p:nvPr/>
        </p:nvSpPr>
        <p:spPr>
          <a:xfrm>
            <a:off x="5161794" y="1671577"/>
            <a:ext cx="646331" cy="369332"/>
          </a:xfrm>
          <a:prstGeom prst="rect">
            <a:avLst/>
          </a:prstGeom>
          <a:noFill/>
        </p:spPr>
        <p:txBody>
          <a:bodyPr wrap="none" rtlCol="0">
            <a:spAutoFit/>
          </a:bodyPr>
          <a:lstStyle/>
          <a:p>
            <a:pPr algn="l" defTabSz="457200" fontAlgn="auto">
              <a:spcBef>
                <a:spcPts val="0"/>
              </a:spcBef>
              <a:spcAft>
                <a:spcPts val="0"/>
              </a:spcAft>
              <a:buFontTx/>
              <a:buNone/>
            </a:pPr>
            <a:r>
              <a:rPr lang="ja-JP" altLang="en-US" sz="1800" dirty="0" smtClean="0">
                <a:solidFill>
                  <a:prstClr val="black"/>
                </a:solidFill>
              </a:rPr>
              <a:t>後面</a:t>
            </a:r>
            <a:endParaRPr lang="ja-JP" altLang="en-US" sz="1800" dirty="0">
              <a:solidFill>
                <a:prstClr val="black"/>
              </a:solidFill>
            </a:endParaRPr>
          </a:p>
        </p:txBody>
      </p:sp>
      <p:sp>
        <p:nvSpPr>
          <p:cNvPr id="17" name="テキスト ボックス 16"/>
          <p:cNvSpPr txBox="1"/>
          <p:nvPr/>
        </p:nvSpPr>
        <p:spPr>
          <a:xfrm>
            <a:off x="8095837" y="1118606"/>
            <a:ext cx="965008"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Akutsu</a:t>
            </a:r>
            <a:endParaRPr kumimoji="1" lang="ja-JP" altLang="en-US" sz="1400" dirty="0" smtClean="0">
              <a:solidFill>
                <a:srgbClr val="6699FF"/>
              </a:solidFill>
            </a:endParaRPr>
          </a:p>
        </p:txBody>
      </p:sp>
      <p:sp>
        <p:nvSpPr>
          <p:cNvPr id="3" name="フッター プレースホルダー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Tree>
    <p:extLst>
      <p:ext uri="{BB962C8B-B14F-4D97-AF65-F5344CB8AC3E}">
        <p14:creationId xmlns:p14="http://schemas.microsoft.com/office/powerpoint/2010/main" val="2355335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941534" y="157768"/>
            <a:ext cx="6139822" cy="461665"/>
          </a:xfrm>
          <a:prstGeom prst="rect">
            <a:avLst/>
          </a:prstGeom>
          <a:noFill/>
        </p:spPr>
        <p:txBody>
          <a:bodyPr wrap="none" rtlCol="0">
            <a:spAutoFit/>
          </a:bodyPr>
          <a:lstStyle/>
          <a:p>
            <a:pPr algn="l" fontAlgn="auto">
              <a:spcBef>
                <a:spcPts val="0"/>
              </a:spcBef>
              <a:spcAft>
                <a:spcPts val="0"/>
              </a:spcAft>
              <a:buFontTx/>
              <a:buNone/>
            </a:pPr>
            <a:r>
              <a:rPr lang="en-US" altLang="ja-JP" b="1" dirty="0" smtClean="0">
                <a:solidFill>
                  <a:prstClr val="black"/>
                </a:solidFill>
              </a:rPr>
              <a:t>Progress report of  </a:t>
            </a:r>
            <a:r>
              <a:rPr lang="en-US" altLang="ja-JP" b="1" dirty="0" smtClean="0">
                <a:solidFill>
                  <a:srgbClr val="0000FF"/>
                </a:solidFill>
              </a:rPr>
              <a:t>NAOJ Mirror  </a:t>
            </a:r>
            <a:r>
              <a:rPr lang="en-US" altLang="ja-JP" b="1" dirty="0" smtClean="0">
                <a:solidFill>
                  <a:prstClr val="black"/>
                </a:solidFill>
              </a:rPr>
              <a:t>group</a:t>
            </a:r>
            <a:endParaRPr lang="ja-JP" altLang="en-US" b="1" dirty="0">
              <a:solidFill>
                <a:prstClr val="black"/>
              </a:solidFill>
            </a:endParaRPr>
          </a:p>
        </p:txBody>
      </p:sp>
      <p:sp>
        <p:nvSpPr>
          <p:cNvPr id="4" name="テキスト ボックス 3"/>
          <p:cNvSpPr txBox="1"/>
          <p:nvPr/>
        </p:nvSpPr>
        <p:spPr>
          <a:xfrm>
            <a:off x="179512" y="1682192"/>
            <a:ext cx="8856271" cy="2308324"/>
          </a:xfrm>
          <a:prstGeom prst="rect">
            <a:avLst/>
          </a:prstGeom>
          <a:noFill/>
        </p:spPr>
        <p:txBody>
          <a:bodyPr wrap="none" rtlCol="0">
            <a:spAutoFit/>
          </a:bodyPr>
          <a:lstStyle/>
          <a:p>
            <a:pPr algn="l" fontAlgn="auto">
              <a:spcBef>
                <a:spcPts val="0"/>
              </a:spcBef>
              <a:spcAft>
                <a:spcPts val="0"/>
              </a:spcAft>
              <a:buFontTx/>
              <a:buNone/>
            </a:pPr>
            <a:r>
              <a:rPr lang="en-US" altLang="ja-JP" sz="1800" dirty="0" smtClean="0">
                <a:solidFill>
                  <a:prstClr val="black"/>
                </a:solidFill>
              </a:rPr>
              <a:t>We </a:t>
            </a:r>
            <a:r>
              <a:rPr lang="en-US" altLang="ja-JP" sz="1800" b="1" dirty="0" smtClean="0">
                <a:solidFill>
                  <a:srgbClr val="FF0000"/>
                </a:solidFill>
              </a:rPr>
              <a:t>succeed to develop low-loss mirror </a:t>
            </a:r>
            <a:r>
              <a:rPr lang="en-US" altLang="ja-JP" sz="1800" dirty="0" smtClean="0">
                <a:solidFill>
                  <a:prstClr val="black"/>
                </a:solidFill>
              </a:rPr>
              <a:t>of the world’s top quality.</a:t>
            </a:r>
          </a:p>
          <a:p>
            <a:pPr algn="l" fontAlgn="auto">
              <a:spcBef>
                <a:spcPts val="0"/>
              </a:spcBef>
              <a:spcAft>
                <a:spcPts val="0"/>
              </a:spcAft>
              <a:buFontTx/>
              <a:buNone/>
            </a:pPr>
            <a:r>
              <a:rPr lang="en-US" altLang="ja-JP" sz="1800" b="1" dirty="0" smtClean="0">
                <a:solidFill>
                  <a:srgbClr val="FF0000"/>
                </a:solidFill>
              </a:rPr>
              <a:t>At least two domestic companies </a:t>
            </a:r>
            <a:r>
              <a:rPr lang="en-US" altLang="ja-JP" sz="1800" dirty="0" smtClean="0">
                <a:solidFill>
                  <a:prstClr val="black"/>
                </a:solidFill>
              </a:rPr>
              <a:t>provide us the mirror.</a:t>
            </a:r>
          </a:p>
          <a:p>
            <a:pPr algn="l" fontAlgn="auto">
              <a:spcBef>
                <a:spcPts val="0"/>
              </a:spcBef>
              <a:spcAft>
                <a:spcPts val="0"/>
              </a:spcAft>
              <a:buFontTx/>
              <a:buNone/>
            </a:pPr>
            <a:endParaRPr lang="en-US" altLang="ja-JP" sz="1800" dirty="0">
              <a:solidFill>
                <a:prstClr val="black"/>
              </a:solidFill>
            </a:endParaRPr>
          </a:p>
          <a:p>
            <a:pPr algn="l" fontAlgn="auto">
              <a:spcBef>
                <a:spcPts val="0"/>
              </a:spcBef>
              <a:spcAft>
                <a:spcPts val="0"/>
              </a:spcAft>
              <a:buFontTx/>
              <a:buNone/>
            </a:pPr>
            <a:r>
              <a:rPr lang="en-US" altLang="ja-JP" sz="1800" b="1" dirty="0" smtClean="0">
                <a:solidFill>
                  <a:srgbClr val="FF0000"/>
                </a:solidFill>
              </a:rPr>
              <a:t>Mirror qualities are investigated by NAOJ Mirror group </a:t>
            </a:r>
            <a:r>
              <a:rPr lang="en-US" altLang="ja-JP" sz="1800" dirty="0" smtClean="0">
                <a:solidFill>
                  <a:prstClr val="black"/>
                </a:solidFill>
              </a:rPr>
              <a:t>collaborated with</a:t>
            </a:r>
          </a:p>
          <a:p>
            <a:pPr algn="l" fontAlgn="auto">
              <a:spcBef>
                <a:spcPts val="0"/>
              </a:spcBef>
              <a:spcAft>
                <a:spcPts val="0"/>
              </a:spcAft>
              <a:buFontTx/>
              <a:buNone/>
            </a:pPr>
            <a:r>
              <a:rPr lang="en-US" altLang="ja-JP" sz="1800" dirty="0" smtClean="0">
                <a:solidFill>
                  <a:prstClr val="black"/>
                </a:solidFill>
              </a:rPr>
              <a:t>the University of Electro-Communication, the University of Tokyo, and</a:t>
            </a:r>
          </a:p>
          <a:p>
            <a:pPr algn="l" fontAlgn="auto">
              <a:spcBef>
                <a:spcPts val="0"/>
              </a:spcBef>
              <a:spcAft>
                <a:spcPts val="0"/>
              </a:spcAft>
              <a:buFontTx/>
              <a:buNone/>
            </a:pPr>
            <a:r>
              <a:rPr lang="en-US" altLang="ja-JP" sz="1800" dirty="0" smtClean="0">
                <a:solidFill>
                  <a:prstClr val="black"/>
                </a:solidFill>
              </a:rPr>
              <a:t>Advanced Technology Center in NAOJ.</a:t>
            </a:r>
          </a:p>
          <a:p>
            <a:pPr algn="l" fontAlgn="auto">
              <a:spcBef>
                <a:spcPts val="0"/>
              </a:spcBef>
              <a:spcAft>
                <a:spcPts val="0"/>
              </a:spcAft>
              <a:buFontTx/>
              <a:buNone/>
            </a:pPr>
            <a:endParaRPr lang="en-US" altLang="ja-JP" sz="1800" b="1" dirty="0">
              <a:solidFill>
                <a:srgbClr val="FF0000"/>
              </a:solidFill>
            </a:endParaRPr>
          </a:p>
          <a:p>
            <a:pPr algn="l" fontAlgn="auto">
              <a:spcBef>
                <a:spcPts val="0"/>
              </a:spcBef>
              <a:spcAft>
                <a:spcPts val="0"/>
              </a:spcAft>
              <a:buFontTx/>
              <a:buNone/>
            </a:pPr>
            <a:r>
              <a:rPr lang="en-US" altLang="ja-JP" sz="1800" dirty="0" smtClean="0">
                <a:solidFill>
                  <a:prstClr val="black"/>
                </a:solidFill>
              </a:rPr>
              <a:t>High quality mirror for </a:t>
            </a:r>
            <a:r>
              <a:rPr lang="en-US" altLang="ja-JP" sz="1800" b="1" dirty="0" smtClean="0">
                <a:solidFill>
                  <a:srgbClr val="FF0000"/>
                </a:solidFill>
              </a:rPr>
              <a:t>KAGRA Pre-Mode Cleaner </a:t>
            </a:r>
            <a:r>
              <a:rPr lang="en-US" altLang="ja-JP" sz="1800" dirty="0" smtClean="0">
                <a:solidFill>
                  <a:prstClr val="black"/>
                </a:solidFill>
              </a:rPr>
              <a:t>will be delivered within this year.</a:t>
            </a:r>
            <a:endParaRPr lang="ja-JP" altLang="en-US" sz="1800" dirty="0">
              <a:solidFill>
                <a:prstClr val="black"/>
              </a:solidFill>
            </a:endParaRPr>
          </a:p>
        </p:txBody>
      </p:sp>
      <p:pic>
        <p:nvPicPr>
          <p:cNvPr id="5" name="図 4" descr="SigmaKoki_Mirror_2013.bmp"/>
          <p:cNvPicPr>
            <a:picLocks noChangeAspect="1"/>
          </p:cNvPicPr>
          <p:nvPr/>
        </p:nvPicPr>
        <p:blipFill>
          <a:blip r:embed="rId2" cstate="print"/>
          <a:srcRect l="17591" t="17591" r="18846" b="18846"/>
          <a:stretch>
            <a:fillRect/>
          </a:stretch>
        </p:blipFill>
        <p:spPr>
          <a:xfrm>
            <a:off x="999979" y="4043463"/>
            <a:ext cx="2890396" cy="2323578"/>
          </a:xfrm>
          <a:prstGeom prst="rect">
            <a:avLst/>
          </a:prstGeom>
          <a:ln>
            <a:noFill/>
          </a:ln>
          <a:effectLst>
            <a:softEdge rad="112500"/>
          </a:effectLst>
        </p:spPr>
      </p:pic>
      <p:pic>
        <p:nvPicPr>
          <p:cNvPr id="6" name="図 5" descr="ut03_X50K_表面層.bmp"/>
          <p:cNvPicPr>
            <a:picLocks noChangeAspect="1"/>
          </p:cNvPicPr>
          <p:nvPr/>
        </p:nvPicPr>
        <p:blipFill>
          <a:blip r:embed="rId3" cstate="print"/>
          <a:stretch>
            <a:fillRect/>
          </a:stretch>
        </p:blipFill>
        <p:spPr>
          <a:xfrm>
            <a:off x="5021137" y="4259629"/>
            <a:ext cx="2922163" cy="1966401"/>
          </a:xfrm>
          <a:prstGeom prst="rect">
            <a:avLst/>
          </a:prstGeom>
          <a:ln>
            <a:noFill/>
          </a:ln>
          <a:effectLst>
            <a:outerShdw blurRad="190500" algn="tl" rotWithShape="0">
              <a:srgbClr val="000000">
                <a:alpha val="70000"/>
              </a:srgbClr>
            </a:outerShdw>
          </a:effectLst>
        </p:spPr>
      </p:pic>
      <p:sp>
        <p:nvSpPr>
          <p:cNvPr id="7" name="テキスト ボックス 6"/>
          <p:cNvSpPr txBox="1"/>
          <p:nvPr/>
        </p:nvSpPr>
        <p:spPr>
          <a:xfrm>
            <a:off x="4716048" y="6343902"/>
            <a:ext cx="4064061" cy="338554"/>
          </a:xfrm>
          <a:prstGeom prst="rect">
            <a:avLst/>
          </a:prstGeom>
          <a:noFill/>
        </p:spPr>
        <p:txBody>
          <a:bodyPr wrap="none" rtlCol="0">
            <a:spAutoFit/>
          </a:bodyPr>
          <a:lstStyle/>
          <a:p>
            <a:pPr algn="l" fontAlgn="auto">
              <a:spcBef>
                <a:spcPts val="0"/>
              </a:spcBef>
              <a:spcAft>
                <a:spcPts val="0"/>
              </a:spcAft>
              <a:buFontTx/>
              <a:buNone/>
            </a:pPr>
            <a:r>
              <a:rPr lang="en-US" altLang="ja-JP" sz="1600" dirty="0" smtClean="0">
                <a:solidFill>
                  <a:prstClr val="black"/>
                </a:solidFill>
              </a:rPr>
              <a:t>Figure 2: A picture of coating cross-section</a:t>
            </a:r>
            <a:endParaRPr lang="ja-JP" altLang="en-US" sz="1600" dirty="0">
              <a:solidFill>
                <a:prstClr val="black"/>
              </a:solidFill>
            </a:endParaRPr>
          </a:p>
        </p:txBody>
      </p:sp>
      <p:sp>
        <p:nvSpPr>
          <p:cNvPr id="8" name="テキスト ボックス 7"/>
          <p:cNvSpPr txBox="1"/>
          <p:nvPr/>
        </p:nvSpPr>
        <p:spPr>
          <a:xfrm>
            <a:off x="640913" y="6343902"/>
            <a:ext cx="3757119" cy="338554"/>
          </a:xfrm>
          <a:prstGeom prst="rect">
            <a:avLst/>
          </a:prstGeom>
          <a:noFill/>
        </p:spPr>
        <p:txBody>
          <a:bodyPr wrap="none" rtlCol="0">
            <a:spAutoFit/>
          </a:bodyPr>
          <a:lstStyle/>
          <a:p>
            <a:pPr algn="l" fontAlgn="auto">
              <a:spcBef>
                <a:spcPts val="0"/>
              </a:spcBef>
              <a:spcAft>
                <a:spcPts val="0"/>
              </a:spcAft>
              <a:buFontTx/>
              <a:buNone/>
            </a:pPr>
            <a:r>
              <a:rPr lang="en-US" altLang="ja-JP" sz="1600" dirty="0" smtClean="0">
                <a:solidFill>
                  <a:prstClr val="black"/>
                </a:solidFill>
              </a:rPr>
              <a:t>Figure 1: High quality mirror for KAGRA</a:t>
            </a:r>
            <a:endParaRPr lang="ja-JP" altLang="en-US" sz="1600" dirty="0">
              <a:solidFill>
                <a:prstClr val="black"/>
              </a:solidFill>
            </a:endParaRPr>
          </a:p>
        </p:txBody>
      </p:sp>
      <p:sp>
        <p:nvSpPr>
          <p:cNvPr id="9" name="テキスト ボックス 8"/>
          <p:cNvSpPr txBox="1"/>
          <p:nvPr/>
        </p:nvSpPr>
        <p:spPr>
          <a:xfrm>
            <a:off x="6274051" y="651859"/>
            <a:ext cx="2722220" cy="954107"/>
          </a:xfrm>
          <a:prstGeom prst="rect">
            <a:avLst/>
          </a:prstGeom>
          <a:noFill/>
        </p:spPr>
        <p:txBody>
          <a:bodyPr wrap="none" rtlCol="0">
            <a:spAutoFit/>
          </a:bodyPr>
          <a:lstStyle/>
          <a:p>
            <a:pPr algn="l" fontAlgn="auto">
              <a:spcBef>
                <a:spcPts val="0"/>
              </a:spcBef>
              <a:spcAft>
                <a:spcPts val="0"/>
              </a:spcAft>
              <a:buFontTx/>
              <a:buNone/>
            </a:pPr>
            <a:r>
              <a:rPr lang="en-US" altLang="ja-JP" sz="1400" dirty="0" smtClean="0">
                <a:solidFill>
                  <a:prstClr val="black"/>
                </a:solidFill>
              </a:rPr>
              <a:t>Akitoshi UEDA	NAOJ</a:t>
            </a:r>
          </a:p>
          <a:p>
            <a:pPr algn="l" fontAlgn="auto">
              <a:spcBef>
                <a:spcPts val="0"/>
              </a:spcBef>
              <a:spcAft>
                <a:spcPts val="0"/>
              </a:spcAft>
              <a:buFontTx/>
              <a:buNone/>
            </a:pPr>
            <a:r>
              <a:rPr lang="en-US" altLang="ja-JP" sz="1400" dirty="0" smtClean="0">
                <a:solidFill>
                  <a:prstClr val="black"/>
                </a:solidFill>
              </a:rPr>
              <a:t>Daisuke TATSUMI	NAOJ</a:t>
            </a:r>
          </a:p>
          <a:p>
            <a:pPr algn="l" fontAlgn="auto">
              <a:spcBef>
                <a:spcPts val="0"/>
              </a:spcBef>
              <a:spcAft>
                <a:spcPts val="0"/>
              </a:spcAft>
              <a:buFontTx/>
              <a:buNone/>
            </a:pPr>
            <a:r>
              <a:rPr lang="en-US" altLang="ja-JP" sz="1400" dirty="0" smtClean="0">
                <a:solidFill>
                  <a:prstClr val="black"/>
                </a:solidFill>
              </a:rPr>
              <a:t>Hitoki YONEDA	ILS, UEC</a:t>
            </a:r>
          </a:p>
          <a:p>
            <a:pPr algn="l" fontAlgn="auto">
              <a:spcBef>
                <a:spcPts val="0"/>
              </a:spcBef>
              <a:spcAft>
                <a:spcPts val="0"/>
              </a:spcAft>
              <a:buFontTx/>
              <a:buNone/>
            </a:pPr>
            <a:r>
              <a:rPr lang="en-US" altLang="ja-JP" sz="1400" dirty="0" smtClean="0">
                <a:solidFill>
                  <a:prstClr val="black"/>
                </a:solidFill>
              </a:rPr>
              <a:t>Mitsuru MUSHA	ILS, UEC</a:t>
            </a:r>
            <a:endParaRPr lang="ja-JP" altLang="en-US" sz="1400" dirty="0">
              <a:solidFill>
                <a:prstClr val="black"/>
              </a:solidFill>
            </a:endParaRPr>
          </a:p>
        </p:txBody>
      </p:sp>
      <p:sp>
        <p:nvSpPr>
          <p:cNvPr id="11" name="テキスト ボックス 10"/>
          <p:cNvSpPr txBox="1"/>
          <p:nvPr/>
        </p:nvSpPr>
        <p:spPr>
          <a:xfrm>
            <a:off x="107504" y="90071"/>
            <a:ext cx="1555875"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Tatsumi, Ueda</a:t>
            </a:r>
            <a:endParaRPr kumimoji="1" lang="ja-JP" altLang="en-US" sz="1400" dirty="0" smtClean="0">
              <a:solidFill>
                <a:srgbClr val="6699FF"/>
              </a:solidFill>
            </a:endParaRPr>
          </a:p>
        </p:txBody>
      </p:sp>
      <p:sp>
        <p:nvSpPr>
          <p:cNvPr id="3" name="フッター プレースホルダー 2"/>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Tree>
    <p:extLst>
      <p:ext uri="{BB962C8B-B14F-4D97-AF65-F5344CB8AC3E}">
        <p14:creationId xmlns:p14="http://schemas.microsoft.com/office/powerpoint/2010/main" val="22678523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682667" y="269311"/>
            <a:ext cx="4504765" cy="3075489"/>
            <a:chOff x="2348629" y="219207"/>
            <a:chExt cx="4504765" cy="3075489"/>
          </a:xfrm>
        </p:grpSpPr>
        <p:pic>
          <p:nvPicPr>
            <p:cNvPr id="4" name="図 3" descr="実験セットアップ.jpg"/>
            <p:cNvPicPr>
              <a:picLocks noChangeAspect="1"/>
            </p:cNvPicPr>
            <p:nvPr/>
          </p:nvPicPr>
          <p:blipFill>
            <a:blip r:embed="rId2" cstate="print"/>
            <a:srcRect t="10594"/>
            <a:stretch>
              <a:fillRect/>
            </a:stretch>
          </p:blipFill>
          <p:spPr>
            <a:xfrm>
              <a:off x="2348629" y="219207"/>
              <a:ext cx="3901440" cy="2616091"/>
            </a:xfrm>
            <a:prstGeom prst="rect">
              <a:avLst/>
            </a:prstGeom>
            <a:ln>
              <a:noFill/>
            </a:ln>
            <a:effectLst>
              <a:outerShdw blurRad="190500" algn="tl" rotWithShape="0">
                <a:srgbClr val="000000">
                  <a:alpha val="70000"/>
                </a:srgbClr>
              </a:outerShdw>
            </a:effectLst>
          </p:spPr>
        </p:pic>
        <p:sp>
          <p:nvSpPr>
            <p:cNvPr id="5" name="テキスト ボックス 4"/>
            <p:cNvSpPr txBox="1"/>
            <p:nvPr/>
          </p:nvSpPr>
          <p:spPr>
            <a:xfrm>
              <a:off x="2617939" y="2956142"/>
              <a:ext cx="4235455" cy="338554"/>
            </a:xfrm>
            <a:prstGeom prst="rect">
              <a:avLst/>
            </a:prstGeom>
            <a:noFill/>
          </p:spPr>
          <p:txBody>
            <a:bodyPr wrap="none" rtlCol="0">
              <a:spAutoFit/>
            </a:bodyPr>
            <a:lstStyle/>
            <a:p>
              <a:pPr algn="l" fontAlgn="auto">
                <a:spcBef>
                  <a:spcPts val="0"/>
                </a:spcBef>
                <a:spcAft>
                  <a:spcPts val="0"/>
                </a:spcAft>
                <a:buFontTx/>
                <a:buNone/>
              </a:pPr>
              <a:r>
                <a:rPr lang="en-US" altLang="ja-JP" sz="1600" b="1" dirty="0" smtClean="0">
                  <a:solidFill>
                    <a:prstClr val="black"/>
                  </a:solidFill>
                </a:rPr>
                <a:t>Picture 1: Scatter-meter at NAOJ TAMA</a:t>
              </a:r>
              <a:endParaRPr lang="ja-JP" altLang="en-US" sz="1600" b="1" dirty="0">
                <a:solidFill>
                  <a:prstClr val="black"/>
                </a:solidFill>
              </a:endParaRPr>
            </a:p>
          </p:txBody>
        </p:sp>
      </p:grpSp>
      <p:pic>
        <p:nvPicPr>
          <p:cNvPr id="3" name="図 2" descr="CavityRingDown_2013.bmp"/>
          <p:cNvPicPr>
            <a:picLocks noChangeAspect="1"/>
          </p:cNvPicPr>
          <p:nvPr/>
        </p:nvPicPr>
        <p:blipFill>
          <a:blip r:embed="rId3" cstate="print"/>
          <a:stretch>
            <a:fillRect/>
          </a:stretch>
        </p:blipFill>
        <p:spPr>
          <a:xfrm>
            <a:off x="913073" y="3990110"/>
            <a:ext cx="3657143" cy="2742857"/>
          </a:xfrm>
          <a:prstGeom prst="rect">
            <a:avLst/>
          </a:prstGeom>
          <a:ln>
            <a:noFill/>
          </a:ln>
          <a:effectLst>
            <a:outerShdw blurRad="190500" algn="tl" rotWithShape="0">
              <a:srgbClr val="000000">
                <a:alpha val="70000"/>
              </a:srgbClr>
            </a:outerShdw>
          </a:effectLst>
        </p:spPr>
      </p:pic>
      <p:sp>
        <p:nvSpPr>
          <p:cNvPr id="6" name="テキスト ボックス 5"/>
          <p:cNvSpPr txBox="1"/>
          <p:nvPr/>
        </p:nvSpPr>
        <p:spPr>
          <a:xfrm>
            <a:off x="835069" y="3434219"/>
            <a:ext cx="4831772" cy="553998"/>
          </a:xfrm>
          <a:prstGeom prst="rect">
            <a:avLst/>
          </a:prstGeom>
          <a:noFill/>
        </p:spPr>
        <p:txBody>
          <a:bodyPr wrap="none" rtlCol="0">
            <a:spAutoFit/>
          </a:bodyPr>
          <a:lstStyle/>
          <a:p>
            <a:pPr algn="l" fontAlgn="auto">
              <a:spcBef>
                <a:spcPts val="0"/>
              </a:spcBef>
              <a:spcAft>
                <a:spcPts val="0"/>
              </a:spcAft>
              <a:buFontTx/>
              <a:buNone/>
            </a:pPr>
            <a:r>
              <a:rPr lang="en-US" altLang="ja-JP" sz="1600" b="1" dirty="0" smtClean="0">
                <a:solidFill>
                  <a:prstClr val="black"/>
                </a:solidFill>
              </a:rPr>
              <a:t>Picture 3: Optical Loss measure by the cavity</a:t>
            </a:r>
          </a:p>
          <a:p>
            <a:pPr fontAlgn="auto">
              <a:spcBef>
                <a:spcPts val="0"/>
              </a:spcBef>
              <a:spcAft>
                <a:spcPts val="0"/>
              </a:spcAft>
              <a:buFontTx/>
              <a:buNone/>
            </a:pPr>
            <a:r>
              <a:rPr lang="en-US" altLang="ja-JP" sz="1400" dirty="0" smtClean="0">
                <a:solidFill>
                  <a:prstClr val="black"/>
                </a:solidFill>
              </a:rPr>
              <a:t>Cavity Ring-Down measurement</a:t>
            </a:r>
            <a:endParaRPr lang="ja-JP" altLang="en-US" sz="1400" dirty="0">
              <a:solidFill>
                <a:prstClr val="black"/>
              </a:solidFill>
            </a:endParaRPr>
          </a:p>
        </p:txBody>
      </p:sp>
      <p:sp>
        <p:nvSpPr>
          <p:cNvPr id="11" name="テキスト ボックス 10"/>
          <p:cNvSpPr txBox="1"/>
          <p:nvPr/>
        </p:nvSpPr>
        <p:spPr>
          <a:xfrm>
            <a:off x="4932040" y="2540696"/>
            <a:ext cx="4110421" cy="338554"/>
          </a:xfrm>
          <a:prstGeom prst="rect">
            <a:avLst/>
          </a:prstGeom>
          <a:noFill/>
        </p:spPr>
        <p:txBody>
          <a:bodyPr wrap="none" rtlCol="0">
            <a:spAutoFit/>
          </a:bodyPr>
          <a:lstStyle/>
          <a:p>
            <a:pPr algn="l" fontAlgn="auto">
              <a:spcBef>
                <a:spcPts val="0"/>
              </a:spcBef>
              <a:spcAft>
                <a:spcPts val="0"/>
              </a:spcAft>
              <a:buFontTx/>
              <a:buNone/>
            </a:pPr>
            <a:r>
              <a:rPr lang="en-US" altLang="ja-JP" sz="1600" b="1" dirty="0" smtClean="0">
                <a:solidFill>
                  <a:prstClr val="black"/>
                </a:solidFill>
              </a:rPr>
              <a:t>Picture 2: Scatter Angle Measurement</a:t>
            </a:r>
            <a:endParaRPr lang="ja-JP" altLang="en-US" sz="1600" b="1" dirty="0">
              <a:solidFill>
                <a:prstClr val="black"/>
              </a:solidFill>
            </a:endParaRPr>
          </a:p>
        </p:txBody>
      </p:sp>
      <p:pic>
        <p:nvPicPr>
          <p:cNvPr id="8" name="図 7" descr="RIMG0014.bmp"/>
          <p:cNvPicPr>
            <a:picLocks noChangeAspect="1"/>
          </p:cNvPicPr>
          <p:nvPr/>
        </p:nvPicPr>
        <p:blipFill>
          <a:blip r:embed="rId4" cstate="print"/>
          <a:stretch>
            <a:fillRect/>
          </a:stretch>
        </p:blipFill>
        <p:spPr>
          <a:xfrm>
            <a:off x="5713907" y="3050088"/>
            <a:ext cx="2742857" cy="3657143"/>
          </a:xfrm>
          <a:prstGeom prst="rect">
            <a:avLst/>
          </a:prstGeom>
          <a:ln>
            <a:noFill/>
          </a:ln>
          <a:effectLst>
            <a:outerShdw blurRad="190500" algn="tl" rotWithShape="0">
              <a:srgbClr val="000000">
                <a:alpha val="70000"/>
              </a:srgbClr>
            </a:outerShdw>
          </a:effectLst>
        </p:spPr>
      </p:pic>
      <p:sp>
        <p:nvSpPr>
          <p:cNvPr id="12" name="正方形/長方形 11"/>
          <p:cNvSpPr/>
          <p:nvPr/>
        </p:nvSpPr>
        <p:spPr>
          <a:xfrm>
            <a:off x="5098093" y="287479"/>
            <a:ext cx="3325661" cy="1200329"/>
          </a:xfrm>
          <a:prstGeom prst="rect">
            <a:avLst/>
          </a:prstGeom>
        </p:spPr>
        <p:txBody>
          <a:bodyPr wrap="square">
            <a:spAutoFit/>
          </a:bodyPr>
          <a:lstStyle/>
          <a:p>
            <a:pPr algn="l" fontAlgn="auto">
              <a:spcBef>
                <a:spcPts val="0"/>
              </a:spcBef>
              <a:spcAft>
                <a:spcPts val="0"/>
              </a:spcAft>
              <a:buFontTx/>
              <a:buNone/>
            </a:pPr>
            <a:r>
              <a:rPr lang="en-US" altLang="ja-JP" sz="1800" b="1" dirty="0" smtClean="0">
                <a:solidFill>
                  <a:srgbClr val="FF0000"/>
                </a:solidFill>
              </a:rPr>
              <a:t>Mirror qualities are investigated </a:t>
            </a:r>
          </a:p>
          <a:p>
            <a:pPr algn="l" fontAlgn="auto">
              <a:spcBef>
                <a:spcPts val="0"/>
              </a:spcBef>
              <a:spcAft>
                <a:spcPts val="0"/>
              </a:spcAft>
              <a:buFontTx/>
              <a:buNone/>
            </a:pPr>
            <a:r>
              <a:rPr lang="en-US" altLang="ja-JP" sz="1800" b="1" dirty="0" smtClean="0">
                <a:solidFill>
                  <a:srgbClr val="FF0000"/>
                </a:solidFill>
              </a:rPr>
              <a:t>at TAMA by NAOJ Mirror group.</a:t>
            </a:r>
          </a:p>
        </p:txBody>
      </p:sp>
      <p:sp>
        <p:nvSpPr>
          <p:cNvPr id="2" name="フッター プレースホルダー 1"/>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dirty="0">
              <a:solidFill>
                <a:prstClr val="black">
                  <a:tint val="75000"/>
                </a:prstClr>
              </a:solidFill>
            </a:endParaRPr>
          </a:p>
        </p:txBody>
      </p:sp>
      <p:sp>
        <p:nvSpPr>
          <p:cNvPr id="13" name="テキスト ボックス 12"/>
          <p:cNvSpPr txBox="1"/>
          <p:nvPr/>
        </p:nvSpPr>
        <p:spPr>
          <a:xfrm>
            <a:off x="7524328" y="115422"/>
            <a:ext cx="1555875"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Tatsumi, Ueda</a:t>
            </a:r>
            <a:endParaRPr kumimoji="1" lang="ja-JP" altLang="en-US" sz="1400" dirty="0" smtClean="0">
              <a:solidFill>
                <a:srgbClr val="6699FF"/>
              </a:solidFill>
            </a:endParaRPr>
          </a:p>
        </p:txBody>
      </p:sp>
    </p:spTree>
    <p:extLst>
      <p:ext uri="{BB962C8B-B14F-4D97-AF65-F5344CB8AC3E}">
        <p14:creationId xmlns:p14="http://schemas.microsoft.com/office/powerpoint/2010/main" val="37580357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443789" y="264695"/>
            <a:ext cx="7124836" cy="461665"/>
          </a:xfrm>
          <a:prstGeom prst="rect">
            <a:avLst/>
          </a:prstGeom>
          <a:noFill/>
        </p:spPr>
        <p:txBody>
          <a:bodyPr wrap="none" rtlCol="0">
            <a:spAutoFit/>
          </a:bodyPr>
          <a:lstStyle/>
          <a:p>
            <a:pPr algn="l" fontAlgn="auto">
              <a:spcBef>
                <a:spcPts val="0"/>
              </a:spcBef>
              <a:spcAft>
                <a:spcPts val="0"/>
              </a:spcAft>
              <a:buFontTx/>
              <a:buNone/>
            </a:pPr>
            <a:r>
              <a:rPr lang="en-US" altLang="ja-JP" b="1" dirty="0" smtClean="0">
                <a:solidFill>
                  <a:srgbClr val="4F81BD">
                    <a:lumMod val="75000"/>
                  </a:srgbClr>
                </a:solidFill>
                <a:latin typeface="メイリオ" pitchFamily="50" charset="-128"/>
                <a:ea typeface="メイリオ" pitchFamily="50" charset="-128"/>
                <a:cs typeface="メイリオ" pitchFamily="50" charset="-128"/>
              </a:rPr>
              <a:t>Preparations for Multi-messenger Analysis</a:t>
            </a:r>
            <a:endParaRPr lang="ja-JP" altLang="en-US" b="1" dirty="0">
              <a:solidFill>
                <a:srgbClr val="4F81BD">
                  <a:lumMod val="75000"/>
                </a:srgbClr>
              </a:solidFill>
              <a:latin typeface="メイリオ" pitchFamily="50" charset="-128"/>
              <a:ea typeface="メイリオ" pitchFamily="50" charset="-128"/>
              <a:cs typeface="メイリオ" pitchFamily="50" charset="-128"/>
            </a:endParaRPr>
          </a:p>
        </p:txBody>
      </p:sp>
      <p:sp>
        <p:nvSpPr>
          <p:cNvPr id="4" name="正方形/長方形 3"/>
          <p:cNvSpPr/>
          <p:nvPr/>
        </p:nvSpPr>
        <p:spPr>
          <a:xfrm>
            <a:off x="541421" y="1263096"/>
            <a:ext cx="8277726" cy="4154984"/>
          </a:xfrm>
          <a:prstGeom prst="rect">
            <a:avLst/>
          </a:prstGeom>
        </p:spPr>
        <p:txBody>
          <a:bodyPr wrap="square">
            <a:spAutoFit/>
          </a:bodyPr>
          <a:lstStyle/>
          <a:p>
            <a:pPr algn="l" fontAlgn="auto">
              <a:spcBef>
                <a:spcPts val="0"/>
              </a:spcBef>
              <a:spcAft>
                <a:spcPts val="0"/>
              </a:spcAft>
              <a:buFontTx/>
              <a:buNone/>
            </a:pPr>
            <a:r>
              <a:rPr lang="en-US" altLang="ja-JP" b="1" u="sng" dirty="0" smtClean="0">
                <a:solidFill>
                  <a:prstClr val="black"/>
                </a:solidFill>
                <a:latin typeface="Calibri"/>
                <a:ea typeface="メイリオ" pitchFamily="50" charset="-128"/>
                <a:cs typeface="メイリオ" pitchFamily="50" charset="-128"/>
              </a:rPr>
              <a:t>Background</a:t>
            </a:r>
          </a:p>
          <a:p>
            <a:pPr algn="l" fontAlgn="auto">
              <a:spcBef>
                <a:spcPts val="0"/>
              </a:spcBef>
              <a:spcAft>
                <a:spcPts val="0"/>
              </a:spcAft>
              <a:buFontTx/>
              <a:buNone/>
            </a:pPr>
            <a:endParaRPr lang="en-US" altLang="ja-JP" b="1" dirty="0" smtClean="0">
              <a:solidFill>
                <a:prstClr val="black"/>
              </a:solidFill>
              <a:latin typeface="Calibri"/>
              <a:ea typeface="メイリオ" pitchFamily="50" charset="-128"/>
              <a:cs typeface="メイリオ" pitchFamily="50" charset="-128"/>
            </a:endParaRPr>
          </a:p>
          <a:p>
            <a:pPr algn="l" fontAlgn="auto">
              <a:spcBef>
                <a:spcPts val="0"/>
              </a:spcBef>
              <a:spcAft>
                <a:spcPts val="0"/>
              </a:spcAft>
              <a:buFontTx/>
              <a:buNone/>
            </a:pPr>
            <a:r>
              <a:rPr lang="en-US" altLang="ja-JP" b="1" dirty="0" smtClean="0">
                <a:solidFill>
                  <a:prstClr val="black"/>
                </a:solidFill>
                <a:latin typeface="Calibri"/>
                <a:ea typeface="メイリオ" pitchFamily="50" charset="-128"/>
                <a:cs typeface="メイリオ" pitchFamily="50" charset="-128"/>
              </a:rPr>
              <a:t>    Together with construction of the KAGRA detector,</a:t>
            </a:r>
          </a:p>
          <a:p>
            <a:pPr algn="l" fontAlgn="auto">
              <a:spcBef>
                <a:spcPts val="0"/>
              </a:spcBef>
              <a:spcAft>
                <a:spcPts val="0"/>
              </a:spcAft>
              <a:buFontTx/>
              <a:buNone/>
            </a:pPr>
            <a:r>
              <a:rPr lang="en-US" altLang="ja-JP" b="1" dirty="0" smtClean="0">
                <a:solidFill>
                  <a:prstClr val="black"/>
                </a:solidFill>
                <a:latin typeface="Calibri"/>
                <a:ea typeface="メイリオ" pitchFamily="50" charset="-128"/>
                <a:cs typeface="メイリオ" pitchFamily="50" charset="-128"/>
              </a:rPr>
              <a:t>preparations for multi-messenger analysis are in progress.</a:t>
            </a:r>
          </a:p>
          <a:p>
            <a:pPr algn="l" fontAlgn="auto">
              <a:spcBef>
                <a:spcPts val="0"/>
              </a:spcBef>
              <a:spcAft>
                <a:spcPts val="0"/>
              </a:spcAft>
              <a:buFontTx/>
              <a:buNone/>
            </a:pPr>
            <a:r>
              <a:rPr lang="en-US" altLang="ja-JP" b="1" dirty="0" smtClean="0">
                <a:solidFill>
                  <a:prstClr val="black"/>
                </a:solidFill>
                <a:latin typeface="Calibri"/>
                <a:ea typeface="メイリオ" pitchFamily="50" charset="-128"/>
                <a:cs typeface="メイリオ" pitchFamily="50" charset="-128"/>
              </a:rPr>
              <a:t>The multi-messenger means </a:t>
            </a:r>
            <a:r>
              <a:rPr lang="en-US" altLang="ja-JP" b="1" dirty="0" smtClean="0">
                <a:solidFill>
                  <a:srgbClr val="C00000"/>
                </a:solidFill>
                <a:latin typeface="Calibri"/>
                <a:ea typeface="メイリオ" pitchFamily="50" charset="-128"/>
                <a:cs typeface="メイリオ" pitchFamily="50" charset="-128"/>
              </a:rPr>
              <a:t>collaborative observation with</a:t>
            </a:r>
          </a:p>
          <a:p>
            <a:pPr algn="l" fontAlgn="auto">
              <a:spcBef>
                <a:spcPts val="0"/>
              </a:spcBef>
              <a:spcAft>
                <a:spcPts val="0"/>
              </a:spcAft>
              <a:buFontTx/>
              <a:buNone/>
            </a:pPr>
            <a:r>
              <a:rPr lang="en-US" altLang="ja-JP" b="1" dirty="0" smtClean="0">
                <a:solidFill>
                  <a:srgbClr val="C00000"/>
                </a:solidFill>
                <a:latin typeface="Calibri"/>
                <a:ea typeface="メイリオ" pitchFamily="50" charset="-128"/>
                <a:cs typeface="メイリオ" pitchFamily="50" charset="-128"/>
              </a:rPr>
              <a:t>infra-red light, neutrino, gamma-ray and X-ray detectors.</a:t>
            </a:r>
          </a:p>
          <a:p>
            <a:pPr algn="l" fontAlgn="auto">
              <a:spcBef>
                <a:spcPts val="0"/>
              </a:spcBef>
              <a:spcAft>
                <a:spcPts val="0"/>
              </a:spcAft>
              <a:buFontTx/>
              <a:buNone/>
            </a:pPr>
            <a:endParaRPr lang="en-US" altLang="ja-JP" b="1" dirty="0" smtClean="0">
              <a:solidFill>
                <a:prstClr val="black"/>
              </a:solidFill>
              <a:latin typeface="Calibri"/>
              <a:ea typeface="メイリオ" pitchFamily="50" charset="-128"/>
              <a:cs typeface="メイリオ" pitchFamily="50" charset="-128"/>
            </a:endParaRPr>
          </a:p>
          <a:p>
            <a:pPr algn="l" fontAlgn="auto">
              <a:spcBef>
                <a:spcPts val="0"/>
              </a:spcBef>
              <a:spcAft>
                <a:spcPts val="0"/>
              </a:spcAft>
              <a:buFontTx/>
              <a:buNone/>
            </a:pPr>
            <a:r>
              <a:rPr lang="en-US" altLang="ja-JP" b="1" dirty="0" smtClean="0">
                <a:solidFill>
                  <a:prstClr val="black"/>
                </a:solidFill>
                <a:latin typeface="Calibri"/>
                <a:ea typeface="メイリオ" pitchFamily="50" charset="-128"/>
                <a:cs typeface="メイリオ" pitchFamily="50" charset="-128"/>
              </a:rPr>
              <a:t>This activity was adopted as</a:t>
            </a:r>
            <a:endParaRPr lang="en-US" altLang="ja-JP" b="1" dirty="0">
              <a:solidFill>
                <a:prstClr val="black"/>
              </a:solidFill>
              <a:latin typeface="Calibri"/>
              <a:ea typeface="メイリオ" pitchFamily="50" charset="-128"/>
              <a:cs typeface="メイリオ" pitchFamily="50" charset="-128"/>
            </a:endParaRPr>
          </a:p>
          <a:p>
            <a:pPr algn="l" fontAlgn="auto">
              <a:spcBef>
                <a:spcPts val="0"/>
              </a:spcBef>
              <a:spcAft>
                <a:spcPts val="0"/>
              </a:spcAft>
              <a:buFontTx/>
              <a:buNone/>
            </a:pPr>
            <a:r>
              <a:rPr lang="en-US" altLang="ja-JP" b="1" dirty="0" smtClean="0">
                <a:solidFill>
                  <a:srgbClr val="F79646">
                    <a:lumMod val="50000"/>
                  </a:srgbClr>
                </a:solidFill>
                <a:latin typeface="Calibri"/>
                <a:ea typeface="ＭＳ Ｐゴシック" panose="020B0600070205080204" pitchFamily="50" charset="-128"/>
              </a:rPr>
              <a:t>Grant-in-Aid for Scientific Research on Innovative Areas </a:t>
            </a:r>
          </a:p>
          <a:p>
            <a:pPr algn="l" fontAlgn="auto">
              <a:spcBef>
                <a:spcPts val="0"/>
              </a:spcBef>
              <a:spcAft>
                <a:spcPts val="0"/>
              </a:spcAft>
              <a:buFontTx/>
              <a:buNone/>
            </a:pPr>
            <a:r>
              <a:rPr lang="en-US" altLang="ja-JP" b="1" dirty="0" smtClean="0">
                <a:solidFill>
                  <a:srgbClr val="F79646">
                    <a:lumMod val="50000"/>
                  </a:srgbClr>
                </a:solidFill>
                <a:latin typeface="Calibri"/>
                <a:ea typeface="ＭＳ Ｐゴシック" panose="020B0600070205080204" pitchFamily="50" charset="-128"/>
              </a:rPr>
              <a:t>“New Developments in Astrophysics Through Multi-Messenger Observations of Gravitational Wave Sources”</a:t>
            </a:r>
            <a:endParaRPr lang="en-US" altLang="ja-JP" b="1" dirty="0" smtClean="0">
              <a:solidFill>
                <a:srgbClr val="F79646">
                  <a:lumMod val="50000"/>
                </a:srgbClr>
              </a:solidFill>
              <a:latin typeface="Calibri"/>
              <a:ea typeface="メイリオ" pitchFamily="50" charset="-128"/>
              <a:cs typeface="メイリオ" pitchFamily="50" charset="-128"/>
            </a:endParaRPr>
          </a:p>
        </p:txBody>
      </p:sp>
      <p:sp>
        <p:nvSpPr>
          <p:cNvPr id="5" name="テキスト ボックス 4"/>
          <p:cNvSpPr txBox="1"/>
          <p:nvPr/>
        </p:nvSpPr>
        <p:spPr>
          <a:xfrm>
            <a:off x="6906126" y="938464"/>
            <a:ext cx="1936749" cy="584775"/>
          </a:xfrm>
          <a:prstGeom prst="rect">
            <a:avLst/>
          </a:prstGeom>
          <a:noFill/>
        </p:spPr>
        <p:txBody>
          <a:bodyPr wrap="none" rtlCol="0">
            <a:spAutoFit/>
          </a:bodyPr>
          <a:lstStyle/>
          <a:p>
            <a:pPr algn="l" fontAlgn="auto">
              <a:spcBef>
                <a:spcPts val="0"/>
              </a:spcBef>
              <a:spcAft>
                <a:spcPts val="0"/>
              </a:spcAft>
              <a:buFontTx/>
              <a:buNone/>
            </a:pPr>
            <a:r>
              <a:rPr lang="en-US" altLang="ja-JP" sz="1600" dirty="0" smtClean="0">
                <a:solidFill>
                  <a:prstClr val="black"/>
                </a:solidFill>
                <a:latin typeface="メイリオ" pitchFamily="50" charset="-128"/>
                <a:ea typeface="メイリオ" pitchFamily="50" charset="-128"/>
                <a:cs typeface="メイリオ" pitchFamily="50" charset="-128"/>
              </a:rPr>
              <a:t>Daisuke Tatsumi</a:t>
            </a:r>
          </a:p>
          <a:p>
            <a:pPr algn="l" fontAlgn="auto">
              <a:spcBef>
                <a:spcPts val="0"/>
              </a:spcBef>
              <a:spcAft>
                <a:spcPts val="0"/>
              </a:spcAft>
              <a:buFontTx/>
              <a:buNone/>
            </a:pPr>
            <a:r>
              <a:rPr lang="en-US" altLang="ja-JP" sz="1600" dirty="0" smtClean="0">
                <a:solidFill>
                  <a:prstClr val="black"/>
                </a:solidFill>
                <a:latin typeface="メイリオ" pitchFamily="50" charset="-128"/>
                <a:ea typeface="メイリオ" pitchFamily="50" charset="-128"/>
                <a:cs typeface="メイリオ" pitchFamily="50" charset="-128"/>
              </a:rPr>
              <a:t>Kazuhiro </a:t>
            </a:r>
            <a:r>
              <a:rPr lang="en-US" altLang="ja-JP" sz="1600" dirty="0" err="1" smtClean="0">
                <a:solidFill>
                  <a:prstClr val="black"/>
                </a:solidFill>
                <a:latin typeface="メイリオ" pitchFamily="50" charset="-128"/>
                <a:ea typeface="メイリオ" pitchFamily="50" charset="-128"/>
                <a:cs typeface="メイリオ" pitchFamily="50" charset="-128"/>
              </a:rPr>
              <a:t>Hayama</a:t>
            </a:r>
            <a:endParaRPr lang="ja-JP" altLang="en-US" sz="1600" dirty="0">
              <a:solidFill>
                <a:prstClr val="black"/>
              </a:solidFill>
              <a:latin typeface="メイリオ" pitchFamily="50" charset="-128"/>
              <a:ea typeface="メイリオ" pitchFamily="50" charset="-128"/>
              <a:cs typeface="メイリオ" pitchFamily="50" charset="-128"/>
            </a:endParaRPr>
          </a:p>
        </p:txBody>
      </p:sp>
      <p:sp>
        <p:nvSpPr>
          <p:cNvPr id="7" name="テキスト ボックス 6"/>
          <p:cNvSpPr txBox="1"/>
          <p:nvPr/>
        </p:nvSpPr>
        <p:spPr>
          <a:xfrm>
            <a:off x="7236296" y="6453336"/>
            <a:ext cx="1791709"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Tatsumi, Hayama</a:t>
            </a:r>
            <a:endParaRPr kumimoji="1" lang="ja-JP" altLang="en-US" sz="1400" dirty="0" smtClean="0">
              <a:solidFill>
                <a:srgbClr val="6699FF"/>
              </a:solidFill>
            </a:endParaRPr>
          </a:p>
        </p:txBody>
      </p:sp>
      <p:sp>
        <p:nvSpPr>
          <p:cNvPr id="2" name="フッター プレースホルダー 1"/>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Tree>
    <p:extLst>
      <p:ext uri="{BB962C8B-B14F-4D97-AF65-F5344CB8AC3E}">
        <p14:creationId xmlns:p14="http://schemas.microsoft.com/office/powerpoint/2010/main" val="40048777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subprojects.jpg"/>
          <p:cNvPicPr>
            <a:picLocks noChangeAspect="1"/>
          </p:cNvPicPr>
          <p:nvPr/>
        </p:nvPicPr>
        <p:blipFill>
          <a:blip r:embed="rId2" cstate="print"/>
          <a:stretch>
            <a:fillRect/>
          </a:stretch>
        </p:blipFill>
        <p:spPr>
          <a:xfrm>
            <a:off x="704702" y="926437"/>
            <a:ext cx="7620000" cy="5505450"/>
          </a:xfrm>
          <a:prstGeom prst="rect">
            <a:avLst/>
          </a:prstGeom>
        </p:spPr>
      </p:pic>
      <p:sp>
        <p:nvSpPr>
          <p:cNvPr id="3" name="テキスト ボックス 2"/>
          <p:cNvSpPr txBox="1"/>
          <p:nvPr/>
        </p:nvSpPr>
        <p:spPr>
          <a:xfrm>
            <a:off x="1443789" y="264695"/>
            <a:ext cx="7124836" cy="461665"/>
          </a:xfrm>
          <a:prstGeom prst="rect">
            <a:avLst/>
          </a:prstGeom>
          <a:noFill/>
        </p:spPr>
        <p:txBody>
          <a:bodyPr wrap="none" rtlCol="0">
            <a:spAutoFit/>
          </a:bodyPr>
          <a:lstStyle/>
          <a:p>
            <a:pPr algn="l" fontAlgn="auto">
              <a:spcBef>
                <a:spcPts val="0"/>
              </a:spcBef>
              <a:spcAft>
                <a:spcPts val="0"/>
              </a:spcAft>
              <a:buFontTx/>
              <a:buNone/>
            </a:pPr>
            <a:r>
              <a:rPr lang="en-US" altLang="ja-JP" b="1" dirty="0" smtClean="0">
                <a:solidFill>
                  <a:srgbClr val="4F81BD">
                    <a:lumMod val="75000"/>
                  </a:srgbClr>
                </a:solidFill>
                <a:latin typeface="メイリオ" pitchFamily="50" charset="-128"/>
                <a:ea typeface="メイリオ" pitchFamily="50" charset="-128"/>
                <a:cs typeface="メイリオ" pitchFamily="50" charset="-128"/>
              </a:rPr>
              <a:t>Preparations for Multi-messenger Analysis</a:t>
            </a:r>
            <a:endParaRPr lang="ja-JP" altLang="en-US" b="1" dirty="0">
              <a:solidFill>
                <a:srgbClr val="4F81BD">
                  <a:lumMod val="75000"/>
                </a:srgbClr>
              </a:solidFill>
              <a:latin typeface="メイリオ" pitchFamily="50" charset="-128"/>
              <a:ea typeface="メイリオ" pitchFamily="50" charset="-128"/>
              <a:cs typeface="メイリオ" pitchFamily="50" charset="-128"/>
            </a:endParaRPr>
          </a:p>
        </p:txBody>
      </p:sp>
      <p:sp>
        <p:nvSpPr>
          <p:cNvPr id="4" name="テキスト ボックス 3"/>
          <p:cNvSpPr txBox="1"/>
          <p:nvPr/>
        </p:nvSpPr>
        <p:spPr>
          <a:xfrm>
            <a:off x="6906126" y="938464"/>
            <a:ext cx="1936749" cy="584775"/>
          </a:xfrm>
          <a:prstGeom prst="rect">
            <a:avLst/>
          </a:prstGeom>
          <a:noFill/>
        </p:spPr>
        <p:txBody>
          <a:bodyPr wrap="none" rtlCol="0">
            <a:spAutoFit/>
          </a:bodyPr>
          <a:lstStyle/>
          <a:p>
            <a:pPr algn="l" fontAlgn="auto">
              <a:spcBef>
                <a:spcPts val="0"/>
              </a:spcBef>
              <a:spcAft>
                <a:spcPts val="0"/>
              </a:spcAft>
              <a:buFontTx/>
              <a:buNone/>
            </a:pPr>
            <a:r>
              <a:rPr lang="en-US" altLang="ja-JP" sz="1600" dirty="0" smtClean="0">
                <a:solidFill>
                  <a:prstClr val="black"/>
                </a:solidFill>
                <a:latin typeface="メイリオ" pitchFamily="50" charset="-128"/>
                <a:ea typeface="メイリオ" pitchFamily="50" charset="-128"/>
                <a:cs typeface="メイリオ" pitchFamily="50" charset="-128"/>
              </a:rPr>
              <a:t>Daisuke Tatsumi</a:t>
            </a:r>
          </a:p>
          <a:p>
            <a:pPr algn="l" fontAlgn="auto">
              <a:spcBef>
                <a:spcPts val="0"/>
              </a:spcBef>
              <a:spcAft>
                <a:spcPts val="0"/>
              </a:spcAft>
              <a:buFontTx/>
              <a:buNone/>
            </a:pPr>
            <a:r>
              <a:rPr lang="en-US" altLang="ja-JP" sz="1600" dirty="0" smtClean="0">
                <a:solidFill>
                  <a:prstClr val="black"/>
                </a:solidFill>
                <a:latin typeface="メイリオ" pitchFamily="50" charset="-128"/>
                <a:ea typeface="メイリオ" pitchFamily="50" charset="-128"/>
                <a:cs typeface="メイリオ" pitchFamily="50" charset="-128"/>
              </a:rPr>
              <a:t>Kazuhiro </a:t>
            </a:r>
            <a:r>
              <a:rPr lang="en-US" altLang="ja-JP" sz="1600" dirty="0" err="1" smtClean="0">
                <a:solidFill>
                  <a:prstClr val="black"/>
                </a:solidFill>
                <a:latin typeface="メイリオ" pitchFamily="50" charset="-128"/>
                <a:ea typeface="メイリオ" pitchFamily="50" charset="-128"/>
                <a:cs typeface="メイリオ" pitchFamily="50" charset="-128"/>
              </a:rPr>
              <a:t>Hayama</a:t>
            </a:r>
            <a:endParaRPr lang="ja-JP" altLang="en-US" sz="1600" dirty="0">
              <a:solidFill>
                <a:prstClr val="black"/>
              </a:solidFill>
              <a:latin typeface="メイリオ" pitchFamily="50" charset="-128"/>
              <a:ea typeface="メイリオ" pitchFamily="50" charset="-128"/>
              <a:cs typeface="メイリオ" pitchFamily="50" charset="-128"/>
            </a:endParaRPr>
          </a:p>
        </p:txBody>
      </p:sp>
      <p:sp>
        <p:nvSpPr>
          <p:cNvPr id="6" name="テキスト ボックス 5"/>
          <p:cNvSpPr txBox="1"/>
          <p:nvPr/>
        </p:nvSpPr>
        <p:spPr>
          <a:xfrm>
            <a:off x="7236296" y="6453336"/>
            <a:ext cx="1791709"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Tatsumi, Hayama</a:t>
            </a:r>
            <a:endParaRPr kumimoji="1" lang="ja-JP" altLang="en-US" sz="1400" dirty="0" smtClean="0">
              <a:solidFill>
                <a:srgbClr val="6699FF"/>
              </a:solidFill>
            </a:endParaRPr>
          </a:p>
        </p:txBody>
      </p:sp>
      <p:sp>
        <p:nvSpPr>
          <p:cNvPr id="5" name="フッター プレースホルダー 4"/>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Tree>
    <p:extLst>
      <p:ext uri="{BB962C8B-B14F-4D97-AF65-F5344CB8AC3E}">
        <p14:creationId xmlns:p14="http://schemas.microsoft.com/office/powerpoint/2010/main" val="37842937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906126" y="938464"/>
            <a:ext cx="1936749" cy="584775"/>
          </a:xfrm>
          <a:prstGeom prst="rect">
            <a:avLst/>
          </a:prstGeom>
          <a:noFill/>
        </p:spPr>
        <p:txBody>
          <a:bodyPr wrap="none" rtlCol="0">
            <a:spAutoFit/>
          </a:bodyPr>
          <a:lstStyle/>
          <a:p>
            <a:pPr algn="l" fontAlgn="auto">
              <a:spcBef>
                <a:spcPts val="0"/>
              </a:spcBef>
              <a:spcAft>
                <a:spcPts val="0"/>
              </a:spcAft>
              <a:buFontTx/>
              <a:buNone/>
            </a:pPr>
            <a:r>
              <a:rPr lang="en-US" altLang="ja-JP" sz="1600" dirty="0" smtClean="0">
                <a:solidFill>
                  <a:prstClr val="black"/>
                </a:solidFill>
                <a:latin typeface="メイリオ" pitchFamily="50" charset="-128"/>
                <a:ea typeface="メイリオ" pitchFamily="50" charset="-128"/>
                <a:cs typeface="メイリオ" pitchFamily="50" charset="-128"/>
              </a:rPr>
              <a:t>Daisuke Tatsumi</a:t>
            </a:r>
          </a:p>
          <a:p>
            <a:pPr algn="l" fontAlgn="auto">
              <a:spcBef>
                <a:spcPts val="0"/>
              </a:spcBef>
              <a:spcAft>
                <a:spcPts val="0"/>
              </a:spcAft>
              <a:buFontTx/>
              <a:buNone/>
            </a:pPr>
            <a:r>
              <a:rPr lang="en-US" altLang="ja-JP" sz="1600" dirty="0" smtClean="0">
                <a:solidFill>
                  <a:prstClr val="black"/>
                </a:solidFill>
                <a:latin typeface="メイリオ" pitchFamily="50" charset="-128"/>
                <a:ea typeface="メイリオ" pitchFamily="50" charset="-128"/>
                <a:cs typeface="メイリオ" pitchFamily="50" charset="-128"/>
              </a:rPr>
              <a:t>Kazuhiro </a:t>
            </a:r>
            <a:r>
              <a:rPr lang="en-US" altLang="ja-JP" sz="1600" dirty="0" err="1" smtClean="0">
                <a:solidFill>
                  <a:prstClr val="black"/>
                </a:solidFill>
                <a:latin typeface="メイリオ" pitchFamily="50" charset="-128"/>
                <a:ea typeface="メイリオ" pitchFamily="50" charset="-128"/>
                <a:cs typeface="メイリオ" pitchFamily="50" charset="-128"/>
              </a:rPr>
              <a:t>Hayama</a:t>
            </a:r>
            <a:endParaRPr lang="ja-JP" altLang="en-US" sz="1600" dirty="0">
              <a:solidFill>
                <a:prstClr val="black"/>
              </a:solidFill>
              <a:latin typeface="メイリオ" pitchFamily="50" charset="-128"/>
              <a:ea typeface="メイリオ" pitchFamily="50" charset="-128"/>
              <a:cs typeface="メイリオ" pitchFamily="50" charset="-128"/>
            </a:endParaRPr>
          </a:p>
        </p:txBody>
      </p:sp>
      <p:sp>
        <p:nvSpPr>
          <p:cNvPr id="5" name="テキスト ボックス 4"/>
          <p:cNvSpPr txBox="1"/>
          <p:nvPr/>
        </p:nvSpPr>
        <p:spPr>
          <a:xfrm>
            <a:off x="1443789" y="264695"/>
            <a:ext cx="7124836" cy="461665"/>
          </a:xfrm>
          <a:prstGeom prst="rect">
            <a:avLst/>
          </a:prstGeom>
          <a:noFill/>
        </p:spPr>
        <p:txBody>
          <a:bodyPr wrap="none" rtlCol="0">
            <a:spAutoFit/>
          </a:bodyPr>
          <a:lstStyle/>
          <a:p>
            <a:pPr algn="l" fontAlgn="auto">
              <a:spcBef>
                <a:spcPts val="0"/>
              </a:spcBef>
              <a:spcAft>
                <a:spcPts val="0"/>
              </a:spcAft>
              <a:buFontTx/>
              <a:buNone/>
            </a:pPr>
            <a:r>
              <a:rPr lang="en-US" altLang="ja-JP" b="1" dirty="0" smtClean="0">
                <a:solidFill>
                  <a:srgbClr val="4F81BD">
                    <a:lumMod val="75000"/>
                  </a:srgbClr>
                </a:solidFill>
                <a:latin typeface="メイリオ" pitchFamily="50" charset="-128"/>
                <a:ea typeface="メイリオ" pitchFamily="50" charset="-128"/>
                <a:cs typeface="メイリオ" pitchFamily="50" charset="-128"/>
              </a:rPr>
              <a:t>Preparations for Multi-messenger Analysis</a:t>
            </a:r>
            <a:endParaRPr lang="ja-JP" altLang="en-US" b="1" dirty="0">
              <a:solidFill>
                <a:srgbClr val="4F81BD">
                  <a:lumMod val="75000"/>
                </a:srgbClr>
              </a:solidFill>
              <a:latin typeface="メイリオ" pitchFamily="50" charset="-128"/>
              <a:ea typeface="メイリオ" pitchFamily="50" charset="-128"/>
              <a:cs typeface="メイリオ" pitchFamily="50" charset="-128"/>
            </a:endParaRPr>
          </a:p>
        </p:txBody>
      </p:sp>
      <p:sp>
        <p:nvSpPr>
          <p:cNvPr id="8" name="テキスト ボックス 7"/>
          <p:cNvSpPr txBox="1"/>
          <p:nvPr/>
        </p:nvSpPr>
        <p:spPr>
          <a:xfrm>
            <a:off x="1275348" y="1491916"/>
            <a:ext cx="6964342" cy="3416320"/>
          </a:xfrm>
          <a:prstGeom prst="rect">
            <a:avLst/>
          </a:prstGeom>
          <a:noFill/>
        </p:spPr>
        <p:txBody>
          <a:bodyPr wrap="none" rtlCol="0">
            <a:spAutoFit/>
          </a:bodyPr>
          <a:lstStyle/>
          <a:p>
            <a:pPr algn="l" fontAlgn="auto">
              <a:spcBef>
                <a:spcPts val="0"/>
              </a:spcBef>
              <a:spcAft>
                <a:spcPts val="0"/>
              </a:spcAft>
              <a:buFontTx/>
              <a:buNone/>
            </a:pPr>
            <a:r>
              <a:rPr lang="en-US" altLang="ja-JP" b="1" dirty="0" smtClean="0">
                <a:solidFill>
                  <a:prstClr val="black"/>
                </a:solidFill>
                <a:latin typeface="Calibri"/>
                <a:ea typeface="ＭＳ Ｐゴシック" panose="020B0600070205080204" pitchFamily="50" charset="-128"/>
              </a:rPr>
              <a:t>It is very important </a:t>
            </a:r>
            <a:r>
              <a:rPr lang="en-US" altLang="ja-JP" b="1" dirty="0" smtClean="0">
                <a:solidFill>
                  <a:srgbClr val="C00000"/>
                </a:solidFill>
                <a:latin typeface="Calibri"/>
                <a:ea typeface="ＭＳ Ｐゴシック" panose="020B0600070205080204" pitchFamily="50" charset="-128"/>
              </a:rPr>
              <a:t>to reduce the false alerts </a:t>
            </a:r>
          </a:p>
          <a:p>
            <a:pPr algn="l" fontAlgn="auto">
              <a:spcBef>
                <a:spcPts val="0"/>
              </a:spcBef>
              <a:spcAft>
                <a:spcPts val="0"/>
              </a:spcAft>
              <a:buFontTx/>
              <a:buNone/>
            </a:pPr>
            <a:r>
              <a:rPr lang="en-US" altLang="ja-JP" b="1" dirty="0" smtClean="0">
                <a:solidFill>
                  <a:prstClr val="black"/>
                </a:solidFill>
                <a:latin typeface="Calibri"/>
                <a:ea typeface="ＭＳ Ｐゴシック" panose="020B0600070205080204" pitchFamily="50" charset="-128"/>
              </a:rPr>
              <a:t>for such multi-messenger observations.</a:t>
            </a:r>
          </a:p>
          <a:p>
            <a:pPr algn="l" fontAlgn="auto">
              <a:spcBef>
                <a:spcPts val="0"/>
              </a:spcBef>
              <a:spcAft>
                <a:spcPts val="0"/>
              </a:spcAft>
              <a:buFontTx/>
              <a:buNone/>
            </a:pPr>
            <a:r>
              <a:rPr lang="en-US" altLang="ja-JP" b="1" dirty="0" smtClean="0">
                <a:solidFill>
                  <a:prstClr val="black"/>
                </a:solidFill>
                <a:latin typeface="Calibri"/>
                <a:ea typeface="ＭＳ Ｐゴシック" panose="020B0600070205080204" pitchFamily="50" charset="-128"/>
              </a:rPr>
              <a:t>Our target value is </a:t>
            </a:r>
            <a:r>
              <a:rPr lang="en-US" altLang="ja-JP" b="1" dirty="0" smtClean="0">
                <a:solidFill>
                  <a:srgbClr val="C00000"/>
                </a:solidFill>
                <a:latin typeface="Calibri"/>
                <a:ea typeface="ＭＳ Ｐゴシック" panose="020B0600070205080204" pitchFamily="50" charset="-128"/>
              </a:rPr>
              <a:t>less than 1 events per month.</a:t>
            </a:r>
          </a:p>
          <a:p>
            <a:pPr algn="l" fontAlgn="auto">
              <a:spcBef>
                <a:spcPts val="0"/>
              </a:spcBef>
              <a:spcAft>
                <a:spcPts val="0"/>
              </a:spcAft>
              <a:buFontTx/>
              <a:buNone/>
            </a:pPr>
            <a:r>
              <a:rPr lang="en-US" altLang="ja-JP" b="1" dirty="0" smtClean="0">
                <a:solidFill>
                  <a:prstClr val="black"/>
                </a:solidFill>
                <a:latin typeface="Calibri"/>
                <a:ea typeface="ＭＳ Ｐゴシック" panose="020B0600070205080204" pitchFamily="50" charset="-128"/>
              </a:rPr>
              <a:t>To realize it we are developing the following systems.</a:t>
            </a:r>
          </a:p>
          <a:p>
            <a:pPr algn="l" fontAlgn="auto">
              <a:spcBef>
                <a:spcPts val="0"/>
              </a:spcBef>
              <a:spcAft>
                <a:spcPts val="0"/>
              </a:spcAft>
              <a:buFontTx/>
              <a:buNone/>
            </a:pPr>
            <a:endParaRPr lang="en-US" altLang="ja-JP" b="1" dirty="0" smtClean="0">
              <a:solidFill>
                <a:prstClr val="black"/>
              </a:solidFill>
              <a:latin typeface="Calibri"/>
              <a:ea typeface="ＭＳ Ｐゴシック" panose="020B0600070205080204" pitchFamily="50" charset="-128"/>
            </a:endParaRPr>
          </a:p>
          <a:p>
            <a:pPr algn="l" fontAlgn="auto">
              <a:spcBef>
                <a:spcPts val="0"/>
              </a:spcBef>
              <a:spcAft>
                <a:spcPts val="0"/>
              </a:spcAft>
              <a:buFontTx/>
              <a:buNone/>
            </a:pPr>
            <a:r>
              <a:rPr lang="en-US" altLang="ja-JP" b="1" dirty="0" smtClean="0">
                <a:solidFill>
                  <a:srgbClr val="4F81BD">
                    <a:lumMod val="75000"/>
                  </a:srgbClr>
                </a:solidFill>
                <a:latin typeface="Calibri"/>
                <a:ea typeface="ＭＳ Ｐゴシック" panose="020B0600070205080204" pitchFamily="50" charset="-128"/>
              </a:rPr>
              <a:t>* Detector </a:t>
            </a:r>
            <a:r>
              <a:rPr lang="en-US" altLang="ja-JP" b="1" dirty="0" err="1" smtClean="0">
                <a:solidFill>
                  <a:srgbClr val="4F81BD">
                    <a:lumMod val="75000"/>
                  </a:srgbClr>
                </a:solidFill>
                <a:latin typeface="Calibri"/>
                <a:ea typeface="ＭＳ Ｐゴシック" panose="020B0600070205080204" pitchFamily="50" charset="-128"/>
              </a:rPr>
              <a:t>Charcterization</a:t>
            </a:r>
            <a:r>
              <a:rPr lang="en-US" altLang="ja-JP" b="1" dirty="0" smtClean="0">
                <a:solidFill>
                  <a:srgbClr val="4F81BD">
                    <a:lumMod val="75000"/>
                  </a:srgbClr>
                </a:solidFill>
                <a:latin typeface="Calibri"/>
                <a:ea typeface="ＭＳ Ｐゴシック" panose="020B0600070205080204" pitchFamily="50" charset="-128"/>
              </a:rPr>
              <a:t> System</a:t>
            </a:r>
          </a:p>
          <a:p>
            <a:pPr algn="l" fontAlgn="auto">
              <a:spcBef>
                <a:spcPts val="0"/>
              </a:spcBef>
              <a:spcAft>
                <a:spcPts val="0"/>
              </a:spcAft>
              <a:buFontTx/>
              <a:buNone/>
            </a:pPr>
            <a:r>
              <a:rPr lang="en-US" altLang="ja-JP" b="1" dirty="0" smtClean="0">
                <a:solidFill>
                  <a:srgbClr val="4F81BD">
                    <a:lumMod val="75000"/>
                  </a:srgbClr>
                </a:solidFill>
                <a:latin typeface="Calibri"/>
                <a:ea typeface="ＭＳ Ｐゴシック" panose="020B0600070205080204" pitchFamily="50" charset="-128"/>
              </a:rPr>
              <a:t>   (with online veto system)</a:t>
            </a:r>
          </a:p>
          <a:p>
            <a:pPr algn="l" fontAlgn="auto">
              <a:spcBef>
                <a:spcPts val="0"/>
              </a:spcBef>
              <a:spcAft>
                <a:spcPts val="0"/>
              </a:spcAft>
              <a:buFontTx/>
              <a:buNone/>
            </a:pPr>
            <a:endParaRPr lang="en-US" altLang="ja-JP" b="1" dirty="0" smtClean="0">
              <a:solidFill>
                <a:srgbClr val="4F81BD">
                  <a:lumMod val="75000"/>
                </a:srgbClr>
              </a:solidFill>
              <a:latin typeface="Calibri"/>
              <a:ea typeface="ＭＳ Ｐゴシック" panose="020B0600070205080204" pitchFamily="50" charset="-128"/>
            </a:endParaRPr>
          </a:p>
          <a:p>
            <a:pPr algn="l" fontAlgn="auto">
              <a:spcBef>
                <a:spcPts val="0"/>
              </a:spcBef>
              <a:spcAft>
                <a:spcPts val="0"/>
              </a:spcAft>
              <a:buFontTx/>
              <a:buNone/>
            </a:pPr>
            <a:r>
              <a:rPr lang="en-US" altLang="ja-JP" b="1" dirty="0" smtClean="0">
                <a:solidFill>
                  <a:srgbClr val="4F81BD">
                    <a:lumMod val="75000"/>
                  </a:srgbClr>
                </a:solidFill>
                <a:latin typeface="Calibri"/>
                <a:ea typeface="ＭＳ Ｐゴシック" panose="020B0600070205080204" pitchFamily="50" charset="-128"/>
              </a:rPr>
              <a:t>* Investigation of cryogenic system induced noises</a:t>
            </a:r>
          </a:p>
        </p:txBody>
      </p:sp>
      <p:sp>
        <p:nvSpPr>
          <p:cNvPr id="7" name="テキスト ボックス 6"/>
          <p:cNvSpPr txBox="1"/>
          <p:nvPr/>
        </p:nvSpPr>
        <p:spPr>
          <a:xfrm>
            <a:off x="7236296" y="6453336"/>
            <a:ext cx="1791709"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Tatsumi, Hayama</a:t>
            </a:r>
            <a:endParaRPr kumimoji="1" lang="ja-JP" altLang="en-US" sz="1400" dirty="0" smtClean="0">
              <a:solidFill>
                <a:srgbClr val="6699FF"/>
              </a:solidFill>
            </a:endParaRPr>
          </a:p>
        </p:txBody>
      </p:sp>
      <p:sp>
        <p:nvSpPr>
          <p:cNvPr id="2" name="フッター プレースホルダー 1"/>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Tree>
    <p:extLst>
      <p:ext uri="{BB962C8B-B14F-4D97-AF65-F5344CB8AC3E}">
        <p14:creationId xmlns:p14="http://schemas.microsoft.com/office/powerpoint/2010/main" val="5197448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334126" y="397042"/>
            <a:ext cx="4543616" cy="584775"/>
          </a:xfrm>
          <a:prstGeom prst="rect">
            <a:avLst/>
          </a:prstGeom>
          <a:noFill/>
        </p:spPr>
        <p:txBody>
          <a:bodyPr wrap="none" rtlCol="0">
            <a:spAutoFit/>
          </a:bodyPr>
          <a:lstStyle/>
          <a:p>
            <a:pPr algn="l" fontAlgn="auto">
              <a:spcBef>
                <a:spcPts val="0"/>
              </a:spcBef>
              <a:spcAft>
                <a:spcPts val="0"/>
              </a:spcAft>
              <a:buFontTx/>
              <a:buNone/>
            </a:pPr>
            <a:r>
              <a:rPr lang="en-US" altLang="ja-JP" sz="3200" b="1" dirty="0" smtClean="0">
                <a:solidFill>
                  <a:srgbClr val="4F81BD">
                    <a:lumMod val="75000"/>
                  </a:srgbClr>
                </a:solidFill>
                <a:latin typeface="Calibri"/>
                <a:ea typeface="メイリオ" pitchFamily="50" charset="-128"/>
                <a:cs typeface="メイリオ" pitchFamily="50" charset="-128"/>
              </a:rPr>
              <a:t>Detector Characterization</a:t>
            </a:r>
            <a:endParaRPr lang="ja-JP" altLang="en-US" sz="3200" b="1" dirty="0">
              <a:solidFill>
                <a:srgbClr val="4F81BD">
                  <a:lumMod val="75000"/>
                </a:srgbClr>
              </a:solidFill>
              <a:latin typeface="Calibri"/>
              <a:ea typeface="メイリオ" pitchFamily="50" charset="-128"/>
              <a:cs typeface="メイリオ" pitchFamily="50" charset="-128"/>
            </a:endParaRPr>
          </a:p>
        </p:txBody>
      </p:sp>
      <p:sp>
        <p:nvSpPr>
          <p:cNvPr id="4" name="テキスト ボックス 3"/>
          <p:cNvSpPr txBox="1"/>
          <p:nvPr/>
        </p:nvSpPr>
        <p:spPr>
          <a:xfrm>
            <a:off x="6765977" y="986590"/>
            <a:ext cx="1985800" cy="400110"/>
          </a:xfrm>
          <a:prstGeom prst="rect">
            <a:avLst/>
          </a:prstGeom>
          <a:noFill/>
        </p:spPr>
        <p:txBody>
          <a:bodyPr wrap="none" rtlCol="0">
            <a:spAutoFit/>
          </a:bodyPr>
          <a:lstStyle/>
          <a:p>
            <a:pPr algn="l" fontAlgn="auto">
              <a:spcBef>
                <a:spcPts val="0"/>
              </a:spcBef>
              <a:spcAft>
                <a:spcPts val="0"/>
              </a:spcAft>
              <a:buFontTx/>
              <a:buNone/>
            </a:pPr>
            <a:r>
              <a:rPr lang="en-US" altLang="ja-JP" sz="2000" dirty="0" smtClean="0">
                <a:solidFill>
                  <a:prstClr val="black"/>
                </a:solidFill>
                <a:latin typeface="Calibri"/>
                <a:ea typeface="メイリオ" pitchFamily="50" charset="-128"/>
                <a:cs typeface="メイリオ" pitchFamily="50" charset="-128"/>
              </a:rPr>
              <a:t>Kazuhiro </a:t>
            </a:r>
            <a:r>
              <a:rPr lang="en-US" altLang="ja-JP" sz="2000" dirty="0" err="1" smtClean="0">
                <a:solidFill>
                  <a:prstClr val="black"/>
                </a:solidFill>
                <a:latin typeface="Calibri"/>
                <a:ea typeface="メイリオ" pitchFamily="50" charset="-128"/>
                <a:cs typeface="メイリオ" pitchFamily="50" charset="-128"/>
              </a:rPr>
              <a:t>Hayama</a:t>
            </a:r>
            <a:endParaRPr lang="ja-JP" altLang="en-US" sz="2000" dirty="0">
              <a:solidFill>
                <a:prstClr val="black"/>
              </a:solidFill>
              <a:latin typeface="Calibri"/>
              <a:ea typeface="メイリオ" pitchFamily="50" charset="-128"/>
              <a:cs typeface="メイリオ" pitchFamily="50" charset="-128"/>
            </a:endParaRPr>
          </a:p>
        </p:txBody>
      </p:sp>
      <p:sp>
        <p:nvSpPr>
          <p:cNvPr id="6" name="テキスト ボックス 5"/>
          <p:cNvSpPr txBox="1"/>
          <p:nvPr/>
        </p:nvSpPr>
        <p:spPr>
          <a:xfrm>
            <a:off x="660904" y="1518592"/>
            <a:ext cx="8211492" cy="5016758"/>
          </a:xfrm>
          <a:prstGeom prst="rect">
            <a:avLst/>
          </a:prstGeom>
          <a:noFill/>
        </p:spPr>
        <p:txBody>
          <a:bodyPr wrap="square" rtlCol="0">
            <a:spAutoFit/>
          </a:bodyPr>
          <a:lstStyle/>
          <a:p>
            <a:pPr algn="l" fontAlgn="auto">
              <a:spcBef>
                <a:spcPts val="0"/>
              </a:spcBef>
              <a:spcAft>
                <a:spcPts val="0"/>
              </a:spcAft>
              <a:buFontTx/>
              <a:buNone/>
            </a:pPr>
            <a:r>
              <a:rPr lang="en-US" altLang="ja-JP" sz="2000" b="1" dirty="0" smtClean="0">
                <a:solidFill>
                  <a:prstClr val="black"/>
                </a:solidFill>
                <a:latin typeface="Calibri"/>
                <a:ea typeface="ＭＳ Ｐゴシック" panose="020B0600070205080204" pitchFamily="50" charset="-128"/>
              </a:rPr>
              <a:t>By referring back to TAMA experience of long-term observations,</a:t>
            </a:r>
          </a:p>
          <a:p>
            <a:pPr algn="l" fontAlgn="auto">
              <a:spcBef>
                <a:spcPts val="0"/>
              </a:spcBef>
              <a:spcAft>
                <a:spcPts val="0"/>
              </a:spcAft>
              <a:buFontTx/>
              <a:buNone/>
            </a:pPr>
            <a:r>
              <a:rPr lang="en-US" altLang="ja-JP" sz="2000" b="1" dirty="0" smtClean="0">
                <a:solidFill>
                  <a:prstClr val="black"/>
                </a:solidFill>
                <a:latin typeface="Calibri"/>
                <a:ea typeface="ＭＳ Ｐゴシック" panose="020B0600070205080204" pitchFamily="50" charset="-128"/>
              </a:rPr>
              <a:t>it is very important to know detector conditions and status.</a:t>
            </a:r>
          </a:p>
          <a:p>
            <a:pPr algn="l" fontAlgn="auto">
              <a:spcBef>
                <a:spcPts val="0"/>
              </a:spcBef>
              <a:spcAft>
                <a:spcPts val="0"/>
              </a:spcAft>
              <a:buFontTx/>
              <a:buNone/>
            </a:pPr>
            <a:r>
              <a:rPr lang="en-US" altLang="ja-JP" sz="2000" b="1" dirty="0" smtClean="0">
                <a:solidFill>
                  <a:prstClr val="black"/>
                </a:solidFill>
                <a:latin typeface="Calibri"/>
                <a:ea typeface="ＭＳ Ｐゴシック" panose="020B0600070205080204" pitchFamily="50" charset="-128"/>
              </a:rPr>
              <a:t>As a sub-subgroup leader of KAGRA detector characterization</a:t>
            </a:r>
          </a:p>
          <a:p>
            <a:pPr algn="l" fontAlgn="auto">
              <a:spcBef>
                <a:spcPts val="0"/>
              </a:spcBef>
              <a:spcAft>
                <a:spcPts val="0"/>
              </a:spcAft>
              <a:buFontTx/>
              <a:buNone/>
            </a:pPr>
            <a:r>
              <a:rPr lang="en-US" altLang="ja-JP" sz="2000" b="1" dirty="0" smtClean="0">
                <a:solidFill>
                  <a:prstClr val="black"/>
                </a:solidFill>
                <a:latin typeface="Calibri"/>
                <a:ea typeface="ＭＳ Ｐゴシック" panose="020B0600070205080204" pitchFamily="50" charset="-128"/>
              </a:rPr>
              <a:t>collaboration with Korea group is leading.</a:t>
            </a:r>
          </a:p>
          <a:p>
            <a:pPr algn="l" fontAlgn="auto">
              <a:spcBef>
                <a:spcPts val="0"/>
              </a:spcBef>
              <a:spcAft>
                <a:spcPts val="0"/>
              </a:spcAft>
              <a:buFontTx/>
              <a:buNone/>
            </a:pPr>
            <a:endParaRPr lang="en-US" altLang="ja-JP" sz="2000" b="1" dirty="0" smtClean="0">
              <a:solidFill>
                <a:prstClr val="black"/>
              </a:solidFill>
              <a:latin typeface="Calibri"/>
              <a:ea typeface="ＭＳ Ｐゴシック" panose="020B0600070205080204" pitchFamily="50" charset="-128"/>
            </a:endParaRPr>
          </a:p>
          <a:p>
            <a:pPr algn="l" fontAlgn="auto">
              <a:lnSpc>
                <a:spcPct val="150000"/>
              </a:lnSpc>
              <a:spcBef>
                <a:spcPts val="0"/>
              </a:spcBef>
              <a:spcAft>
                <a:spcPts val="0"/>
              </a:spcAft>
              <a:buFontTx/>
              <a:buNone/>
            </a:pPr>
            <a:r>
              <a:rPr lang="en-US" altLang="ja-JP" sz="2000" b="1" dirty="0" smtClean="0">
                <a:solidFill>
                  <a:prstClr val="black"/>
                </a:solidFill>
                <a:latin typeface="Calibri"/>
                <a:ea typeface="ＭＳ Ｐゴシック" panose="020B0600070205080204" pitchFamily="50" charset="-128"/>
              </a:rPr>
              <a:t>[ Recent activities ]</a:t>
            </a:r>
          </a:p>
          <a:p>
            <a:pPr algn="l" fontAlgn="auto">
              <a:lnSpc>
                <a:spcPct val="150000"/>
              </a:lnSpc>
              <a:spcBef>
                <a:spcPts val="0"/>
              </a:spcBef>
              <a:spcAft>
                <a:spcPts val="0"/>
              </a:spcAft>
              <a:buFontTx/>
              <a:buNone/>
            </a:pPr>
            <a:r>
              <a:rPr lang="en-US" altLang="ja-JP" sz="2000" b="1" dirty="0" smtClean="0">
                <a:solidFill>
                  <a:prstClr val="black"/>
                </a:solidFill>
                <a:latin typeface="Calibri"/>
                <a:ea typeface="ＭＳ Ｐゴシック" panose="020B0600070205080204" pitchFamily="50" charset="-128"/>
              </a:rPr>
              <a:t>* Systemization of </a:t>
            </a:r>
            <a:r>
              <a:rPr lang="en-US" altLang="ja-JP" sz="2000" b="1" dirty="0" smtClean="0">
                <a:solidFill>
                  <a:srgbClr val="C00000"/>
                </a:solidFill>
                <a:latin typeface="Calibri"/>
                <a:ea typeface="ＭＳ Ｐゴシック" panose="020B0600070205080204" pitchFamily="50" charset="-128"/>
              </a:rPr>
              <a:t>multivariate correlated analysis</a:t>
            </a:r>
          </a:p>
          <a:p>
            <a:pPr algn="l" fontAlgn="auto">
              <a:lnSpc>
                <a:spcPct val="150000"/>
              </a:lnSpc>
              <a:spcBef>
                <a:spcPts val="0"/>
              </a:spcBef>
              <a:spcAft>
                <a:spcPts val="0"/>
              </a:spcAft>
              <a:buFontTx/>
              <a:buNone/>
            </a:pPr>
            <a:r>
              <a:rPr lang="en-US" altLang="ja-JP" sz="2000" b="1" dirty="0" smtClean="0">
                <a:solidFill>
                  <a:prstClr val="black"/>
                </a:solidFill>
                <a:latin typeface="Calibri"/>
                <a:ea typeface="ＭＳ Ｐゴシック" panose="020B0600070205080204" pitchFamily="50" charset="-128"/>
              </a:rPr>
              <a:t>* Evaluation of effects from </a:t>
            </a:r>
            <a:r>
              <a:rPr lang="en-US" altLang="ja-JP" sz="2000" b="1" dirty="0" smtClean="0">
                <a:solidFill>
                  <a:srgbClr val="C00000"/>
                </a:solidFill>
                <a:latin typeface="Calibri"/>
                <a:ea typeface="ＭＳ Ｐゴシック" panose="020B0600070205080204" pitchFamily="50" charset="-128"/>
              </a:rPr>
              <a:t>magnetic propagation modes in the earth</a:t>
            </a:r>
          </a:p>
          <a:p>
            <a:pPr algn="l" fontAlgn="auto">
              <a:lnSpc>
                <a:spcPct val="150000"/>
              </a:lnSpc>
              <a:spcBef>
                <a:spcPts val="0"/>
              </a:spcBef>
              <a:spcAft>
                <a:spcPts val="0"/>
              </a:spcAft>
              <a:buFontTx/>
              <a:buNone/>
            </a:pPr>
            <a:r>
              <a:rPr lang="en-US" altLang="ja-JP" sz="2000" b="1" dirty="0" smtClean="0">
                <a:solidFill>
                  <a:prstClr val="black"/>
                </a:solidFill>
                <a:latin typeface="Calibri"/>
                <a:ea typeface="ＭＳ Ｐゴシック" panose="020B0600070205080204" pitchFamily="50" charset="-128"/>
              </a:rPr>
              <a:t>* </a:t>
            </a:r>
            <a:r>
              <a:rPr lang="en-US" altLang="ja-JP" sz="2000" b="1" dirty="0" smtClean="0">
                <a:solidFill>
                  <a:srgbClr val="C00000"/>
                </a:solidFill>
                <a:latin typeface="Calibri"/>
                <a:ea typeface="ＭＳ Ｐゴシック" panose="020B0600070205080204" pitchFamily="50" charset="-128"/>
              </a:rPr>
              <a:t>Glitch monitoring</a:t>
            </a:r>
          </a:p>
          <a:p>
            <a:pPr algn="l" fontAlgn="auto">
              <a:lnSpc>
                <a:spcPct val="150000"/>
              </a:lnSpc>
              <a:spcBef>
                <a:spcPts val="0"/>
              </a:spcBef>
              <a:spcAft>
                <a:spcPts val="0"/>
              </a:spcAft>
              <a:buFontTx/>
              <a:buNone/>
            </a:pPr>
            <a:r>
              <a:rPr lang="en-US" altLang="ja-JP" sz="2000" b="1" dirty="0" smtClean="0">
                <a:solidFill>
                  <a:prstClr val="black"/>
                </a:solidFill>
                <a:latin typeface="Calibri"/>
                <a:ea typeface="ＭＳ Ｐゴシック" panose="020B0600070205080204" pitchFamily="50" charset="-128"/>
              </a:rPr>
              <a:t>and so on.</a:t>
            </a:r>
          </a:p>
          <a:p>
            <a:pPr algn="l" fontAlgn="auto">
              <a:lnSpc>
                <a:spcPct val="150000"/>
              </a:lnSpc>
              <a:spcBef>
                <a:spcPts val="0"/>
              </a:spcBef>
              <a:spcAft>
                <a:spcPts val="0"/>
              </a:spcAft>
              <a:buFontTx/>
              <a:buNone/>
            </a:pPr>
            <a:endParaRPr lang="en-US" altLang="ja-JP" sz="2000" b="1" dirty="0" smtClean="0">
              <a:solidFill>
                <a:prstClr val="black"/>
              </a:solidFill>
              <a:latin typeface="Calibri"/>
              <a:ea typeface="ＭＳ Ｐゴシック" panose="020B0600070205080204" pitchFamily="50" charset="-128"/>
            </a:endParaRPr>
          </a:p>
          <a:p>
            <a:pPr algn="l" fontAlgn="auto">
              <a:spcBef>
                <a:spcPts val="0"/>
              </a:spcBef>
              <a:spcAft>
                <a:spcPts val="0"/>
              </a:spcAft>
              <a:buFontTx/>
              <a:buNone/>
            </a:pPr>
            <a:r>
              <a:rPr lang="en-US" altLang="ja-JP" sz="2000" b="1" dirty="0" smtClean="0">
                <a:solidFill>
                  <a:prstClr val="black"/>
                </a:solidFill>
                <a:latin typeface="Calibri"/>
                <a:ea typeface="ＭＳ Ｐゴシック" panose="020B0600070205080204" pitchFamily="50" charset="-128"/>
              </a:rPr>
              <a:t>[ Talk ]</a:t>
            </a:r>
          </a:p>
          <a:p>
            <a:pPr algn="l" fontAlgn="auto">
              <a:spcBef>
                <a:spcPts val="0"/>
              </a:spcBef>
              <a:spcAft>
                <a:spcPts val="0"/>
              </a:spcAft>
              <a:buFontTx/>
              <a:buNone/>
            </a:pPr>
            <a:r>
              <a:rPr lang="en-US" altLang="ja-JP" sz="2000" b="1" i="1" dirty="0" smtClean="0">
                <a:solidFill>
                  <a:prstClr val="black"/>
                </a:solidFill>
                <a:latin typeface="Calibri"/>
                <a:ea typeface="ＭＳ Ｐゴシック" panose="020B0600070205080204" pitchFamily="50" charset="-128"/>
              </a:rPr>
              <a:t>4th Korea-Japan Workshop on KAGRA, at Osaka Univ., 2013 June</a:t>
            </a:r>
            <a:endParaRPr lang="ja-JP" altLang="en-US" sz="2000" dirty="0" smtClean="0">
              <a:solidFill>
                <a:prstClr val="black"/>
              </a:solidFill>
              <a:latin typeface="Calibri"/>
              <a:ea typeface="ＭＳ Ｐゴシック" panose="020B0600070205080204" pitchFamily="50" charset="-128"/>
            </a:endParaRPr>
          </a:p>
        </p:txBody>
      </p:sp>
      <p:sp>
        <p:nvSpPr>
          <p:cNvPr id="5" name="テキスト ボックス 4"/>
          <p:cNvSpPr txBox="1"/>
          <p:nvPr/>
        </p:nvSpPr>
        <p:spPr>
          <a:xfrm>
            <a:off x="8028384" y="6453336"/>
            <a:ext cx="1070999" cy="307777"/>
          </a:xfrm>
          <a:prstGeom prst="rect">
            <a:avLst/>
          </a:prstGeom>
          <a:solidFill>
            <a:srgbClr val="000000">
              <a:alpha val="80000"/>
            </a:srgbClr>
          </a:solidFill>
          <a:ln w="12700">
            <a:solidFill>
              <a:srgbClr val="6699FF"/>
            </a:solidFill>
          </a:ln>
        </p:spPr>
        <p:txBody>
          <a:bodyPr wrap="none" rtlCol="0">
            <a:spAutoFit/>
          </a:bodyPr>
          <a:lstStyle/>
          <a:p>
            <a:pPr algn="l">
              <a:buNone/>
            </a:pPr>
            <a:r>
              <a:rPr lang="en-US" altLang="ja-JP" sz="1400" dirty="0" smtClean="0">
                <a:solidFill>
                  <a:srgbClr val="6699FF"/>
                </a:solidFill>
              </a:rPr>
              <a:t>b</a:t>
            </a:r>
            <a:r>
              <a:rPr kumimoji="1" lang="en-US" altLang="ja-JP" sz="1400" dirty="0" smtClean="0">
                <a:solidFill>
                  <a:srgbClr val="6699FF"/>
                </a:solidFill>
              </a:rPr>
              <a:t>y Hayama</a:t>
            </a:r>
            <a:endParaRPr kumimoji="1" lang="ja-JP" altLang="en-US" sz="1400" dirty="0" smtClean="0">
              <a:solidFill>
                <a:srgbClr val="6699FF"/>
              </a:solidFill>
            </a:endParaRPr>
          </a:p>
        </p:txBody>
      </p:sp>
      <p:sp>
        <p:nvSpPr>
          <p:cNvPr id="2" name="フッター プレースホルダー 1"/>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Tree>
    <p:extLst>
      <p:ext uri="{BB962C8B-B14F-4D97-AF65-F5344CB8AC3E}">
        <p14:creationId xmlns:p14="http://schemas.microsoft.com/office/powerpoint/2010/main" val="2218940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93930" y="177258"/>
            <a:ext cx="6871881" cy="523220"/>
          </a:xfrm>
          <a:prstGeom prst="rect">
            <a:avLst/>
          </a:prstGeom>
          <a:noFill/>
        </p:spPr>
        <p:txBody>
          <a:bodyPr wrap="none" rtlCol="0">
            <a:spAutoFit/>
          </a:bodyPr>
          <a:lstStyle/>
          <a:p>
            <a:pPr algn="l" fontAlgn="auto">
              <a:spcBef>
                <a:spcPts val="0"/>
              </a:spcBef>
              <a:spcAft>
                <a:spcPts val="0"/>
              </a:spcAft>
              <a:buFontTx/>
              <a:buNone/>
            </a:pPr>
            <a:r>
              <a:rPr lang="en-US" altLang="ja-JP" sz="2800" b="1" dirty="0" smtClean="0">
                <a:solidFill>
                  <a:srgbClr val="4F81BD">
                    <a:lumMod val="75000"/>
                  </a:srgbClr>
                </a:solidFill>
                <a:latin typeface="Calibri"/>
                <a:ea typeface="メイリオ" pitchFamily="50" charset="-128"/>
                <a:cs typeface="メイリオ" pitchFamily="50" charset="-128"/>
              </a:rPr>
              <a:t>Reduction of cryogenics induced burst noises</a:t>
            </a:r>
            <a:endParaRPr lang="ja-JP" altLang="en-US" sz="2800" dirty="0">
              <a:solidFill>
                <a:srgbClr val="4F81BD">
                  <a:lumMod val="75000"/>
                </a:srgbClr>
              </a:solidFill>
              <a:latin typeface="Calibri"/>
              <a:ea typeface="メイリオ" pitchFamily="50" charset="-128"/>
              <a:cs typeface="メイリオ" pitchFamily="50" charset="-128"/>
            </a:endParaRPr>
          </a:p>
        </p:txBody>
      </p:sp>
      <p:pic>
        <p:nvPicPr>
          <p:cNvPr id="6" name="図 5" descr="RIMG0004s.jpg"/>
          <p:cNvPicPr/>
          <p:nvPr/>
        </p:nvPicPr>
        <p:blipFill>
          <a:blip r:embed="rId2" cstate="print"/>
          <a:stretch>
            <a:fillRect/>
          </a:stretch>
        </p:blipFill>
        <p:spPr>
          <a:xfrm>
            <a:off x="5864192" y="2703596"/>
            <a:ext cx="2926080" cy="3905250"/>
          </a:xfrm>
          <a:prstGeom prst="rect">
            <a:avLst/>
          </a:prstGeom>
        </p:spPr>
      </p:pic>
      <p:sp>
        <p:nvSpPr>
          <p:cNvPr id="8" name="テキスト ボックス 7"/>
          <p:cNvSpPr txBox="1"/>
          <p:nvPr/>
        </p:nvSpPr>
        <p:spPr>
          <a:xfrm>
            <a:off x="7116137" y="736905"/>
            <a:ext cx="1778500" cy="400110"/>
          </a:xfrm>
          <a:prstGeom prst="rect">
            <a:avLst/>
          </a:prstGeom>
          <a:noFill/>
        </p:spPr>
        <p:txBody>
          <a:bodyPr wrap="none" rtlCol="0">
            <a:spAutoFit/>
          </a:bodyPr>
          <a:lstStyle/>
          <a:p>
            <a:pPr algn="l" fontAlgn="auto">
              <a:spcBef>
                <a:spcPts val="0"/>
              </a:spcBef>
              <a:spcAft>
                <a:spcPts val="0"/>
              </a:spcAft>
              <a:buFontTx/>
              <a:buNone/>
            </a:pPr>
            <a:r>
              <a:rPr lang="en-US" altLang="ja-JP" sz="2000" dirty="0" smtClean="0">
                <a:solidFill>
                  <a:prstClr val="black"/>
                </a:solidFill>
                <a:latin typeface="Calibri"/>
                <a:ea typeface="メイリオ" pitchFamily="50" charset="-128"/>
                <a:cs typeface="メイリオ" pitchFamily="50" charset="-128"/>
              </a:rPr>
              <a:t>Daisuke</a:t>
            </a:r>
            <a:r>
              <a:rPr lang="en-US" altLang="ja-JP" sz="1800" dirty="0" smtClean="0">
                <a:solidFill>
                  <a:prstClr val="black"/>
                </a:solidFill>
                <a:latin typeface="Calibri"/>
                <a:ea typeface="メイリオ" pitchFamily="50" charset="-128"/>
                <a:cs typeface="メイリオ" pitchFamily="50" charset="-128"/>
              </a:rPr>
              <a:t> Tatsumi</a:t>
            </a:r>
            <a:endParaRPr lang="ja-JP" altLang="en-US" sz="1800" dirty="0">
              <a:solidFill>
                <a:prstClr val="black"/>
              </a:solidFill>
              <a:latin typeface="Calibri"/>
              <a:ea typeface="メイリオ" pitchFamily="50" charset="-128"/>
              <a:cs typeface="メイリオ" pitchFamily="50" charset="-128"/>
            </a:endParaRPr>
          </a:p>
        </p:txBody>
      </p:sp>
      <p:sp>
        <p:nvSpPr>
          <p:cNvPr id="9" name="テキスト ボックス 8"/>
          <p:cNvSpPr txBox="1"/>
          <p:nvPr/>
        </p:nvSpPr>
        <p:spPr>
          <a:xfrm>
            <a:off x="1321806" y="1195058"/>
            <a:ext cx="6954533" cy="1200329"/>
          </a:xfrm>
          <a:prstGeom prst="rect">
            <a:avLst/>
          </a:prstGeom>
          <a:noFill/>
        </p:spPr>
        <p:txBody>
          <a:bodyPr wrap="none" rtlCol="0">
            <a:spAutoFit/>
          </a:bodyPr>
          <a:lstStyle/>
          <a:p>
            <a:pPr algn="l" fontAlgn="auto">
              <a:spcBef>
                <a:spcPts val="0"/>
              </a:spcBef>
              <a:spcAft>
                <a:spcPts val="0"/>
              </a:spcAft>
              <a:buFontTx/>
              <a:buNone/>
            </a:pPr>
            <a:r>
              <a:rPr lang="en-US" altLang="ja-JP" b="1" dirty="0" smtClean="0">
                <a:solidFill>
                  <a:prstClr val="black"/>
                </a:solidFill>
                <a:latin typeface="Calibri"/>
                <a:ea typeface="ＭＳ Ｐゴシック" panose="020B0600070205080204" pitchFamily="50" charset="-128"/>
              </a:rPr>
              <a:t>KAGRA is </a:t>
            </a:r>
            <a:r>
              <a:rPr lang="en-US" altLang="ja-JP" b="1" dirty="0" smtClean="0">
                <a:solidFill>
                  <a:srgbClr val="C00000"/>
                </a:solidFill>
                <a:latin typeface="Calibri"/>
                <a:ea typeface="ＭＳ Ｐゴシック" panose="020B0600070205080204" pitchFamily="50" charset="-128"/>
              </a:rPr>
              <a:t>a unique cryogenic </a:t>
            </a:r>
            <a:r>
              <a:rPr lang="en-US" altLang="ja-JP" b="1" dirty="0" smtClean="0">
                <a:solidFill>
                  <a:prstClr val="black"/>
                </a:solidFill>
                <a:latin typeface="Calibri"/>
                <a:ea typeface="ＭＳ Ｐゴシック" panose="020B0600070205080204" pitchFamily="50" charset="-128"/>
              </a:rPr>
              <a:t>detector in the world.</a:t>
            </a:r>
          </a:p>
          <a:p>
            <a:pPr algn="l" fontAlgn="auto">
              <a:spcBef>
                <a:spcPts val="0"/>
              </a:spcBef>
              <a:spcAft>
                <a:spcPts val="0"/>
              </a:spcAft>
              <a:buFontTx/>
              <a:buNone/>
            </a:pPr>
            <a:r>
              <a:rPr lang="en-US" altLang="ja-JP" b="1" dirty="0" smtClean="0">
                <a:solidFill>
                  <a:prstClr val="black"/>
                </a:solidFill>
                <a:latin typeface="Calibri"/>
                <a:ea typeface="ＭＳ Ｐゴシック" panose="020B0600070205080204" pitchFamily="50" charset="-128"/>
              </a:rPr>
              <a:t>Therefore we need </a:t>
            </a:r>
            <a:r>
              <a:rPr lang="en-US" altLang="ja-JP" b="1" dirty="0" smtClean="0">
                <a:solidFill>
                  <a:srgbClr val="C00000"/>
                </a:solidFill>
                <a:latin typeface="Calibri"/>
                <a:ea typeface="ＭＳ Ｐゴシック" panose="020B0600070205080204" pitchFamily="50" charset="-128"/>
              </a:rPr>
              <a:t>to reduce burst noises induced by</a:t>
            </a:r>
          </a:p>
          <a:p>
            <a:pPr algn="l" fontAlgn="auto">
              <a:spcBef>
                <a:spcPts val="0"/>
              </a:spcBef>
              <a:spcAft>
                <a:spcPts val="0"/>
              </a:spcAft>
              <a:buFontTx/>
              <a:buNone/>
            </a:pPr>
            <a:r>
              <a:rPr lang="en-US" altLang="ja-JP" b="1" dirty="0" smtClean="0">
                <a:solidFill>
                  <a:srgbClr val="C00000"/>
                </a:solidFill>
                <a:latin typeface="Calibri"/>
                <a:ea typeface="ＭＳ Ｐゴシック" panose="020B0600070205080204" pitchFamily="50" charset="-128"/>
              </a:rPr>
              <a:t>cryogenic systems.</a:t>
            </a:r>
            <a:endParaRPr lang="ja-JP" altLang="en-US" b="1" dirty="0">
              <a:solidFill>
                <a:srgbClr val="C00000"/>
              </a:solidFill>
              <a:latin typeface="Calibri"/>
              <a:ea typeface="ＭＳ Ｐゴシック" panose="020B0600070205080204" pitchFamily="50" charset="-128"/>
            </a:endParaRPr>
          </a:p>
        </p:txBody>
      </p:sp>
      <p:sp>
        <p:nvSpPr>
          <p:cNvPr id="10" name="テキスト ボックス 9"/>
          <p:cNvSpPr txBox="1"/>
          <p:nvPr/>
        </p:nvSpPr>
        <p:spPr>
          <a:xfrm>
            <a:off x="426147" y="2635501"/>
            <a:ext cx="5228695" cy="3785652"/>
          </a:xfrm>
          <a:prstGeom prst="rect">
            <a:avLst/>
          </a:prstGeom>
          <a:noFill/>
        </p:spPr>
        <p:txBody>
          <a:bodyPr wrap="square" rtlCol="0">
            <a:spAutoFit/>
          </a:bodyPr>
          <a:lstStyle/>
          <a:p>
            <a:pPr algn="l" fontAlgn="auto">
              <a:spcBef>
                <a:spcPts val="0"/>
              </a:spcBef>
              <a:spcAft>
                <a:spcPts val="0"/>
              </a:spcAft>
              <a:buFontTx/>
              <a:buNone/>
            </a:pPr>
            <a:r>
              <a:rPr lang="en-US" altLang="ja-JP" sz="1000" b="1" u="sng" dirty="0" smtClean="0">
                <a:solidFill>
                  <a:prstClr val="black"/>
                </a:solidFill>
                <a:latin typeface="Calibri"/>
                <a:ea typeface="メイリオ" pitchFamily="50" charset="-128"/>
                <a:cs typeface="メイリオ" pitchFamily="50" charset="-128"/>
              </a:rPr>
              <a:t>Goal</a:t>
            </a:r>
          </a:p>
          <a:p>
            <a:pPr algn="l" fontAlgn="auto">
              <a:spcBef>
                <a:spcPts val="0"/>
              </a:spcBef>
              <a:spcAft>
                <a:spcPts val="0"/>
              </a:spcAft>
              <a:buFontTx/>
              <a:buNone/>
            </a:pPr>
            <a:r>
              <a:rPr lang="en-US" altLang="ja-JP" sz="1000" dirty="0" smtClean="0">
                <a:solidFill>
                  <a:prstClr val="black"/>
                </a:solidFill>
                <a:latin typeface="Calibri"/>
                <a:ea typeface="メイリオ" pitchFamily="50" charset="-128"/>
                <a:cs typeface="メイリオ" pitchFamily="50" charset="-128"/>
              </a:rPr>
              <a:t>   To reduce false alarm rate less than 1 event per month</a:t>
            </a:r>
          </a:p>
          <a:p>
            <a:pPr algn="l" fontAlgn="auto">
              <a:spcBef>
                <a:spcPts val="0"/>
              </a:spcBef>
              <a:spcAft>
                <a:spcPts val="0"/>
              </a:spcAft>
              <a:buFontTx/>
              <a:buNone/>
            </a:pPr>
            <a:r>
              <a:rPr lang="en-US" altLang="ja-JP" sz="1000" dirty="0" smtClean="0">
                <a:solidFill>
                  <a:prstClr val="black"/>
                </a:solidFill>
                <a:latin typeface="Calibri"/>
                <a:ea typeface="メイリオ" pitchFamily="50" charset="-128"/>
                <a:cs typeface="メイリオ" pitchFamily="50" charset="-128"/>
              </a:rPr>
              <a:t>is out target value. </a:t>
            </a:r>
          </a:p>
          <a:p>
            <a:pPr algn="l" fontAlgn="auto">
              <a:spcBef>
                <a:spcPts val="0"/>
              </a:spcBef>
              <a:spcAft>
                <a:spcPts val="0"/>
              </a:spcAft>
              <a:buFontTx/>
              <a:buNone/>
            </a:pPr>
            <a:endParaRPr lang="en-US" altLang="ja-JP" sz="1000" dirty="0" smtClean="0">
              <a:solidFill>
                <a:prstClr val="black"/>
              </a:solidFill>
              <a:latin typeface="Calibri"/>
              <a:ea typeface="メイリオ" pitchFamily="50" charset="-128"/>
              <a:cs typeface="メイリオ" pitchFamily="50" charset="-128"/>
            </a:endParaRPr>
          </a:p>
          <a:p>
            <a:pPr algn="l" fontAlgn="auto">
              <a:spcBef>
                <a:spcPts val="0"/>
              </a:spcBef>
              <a:spcAft>
                <a:spcPts val="0"/>
              </a:spcAft>
              <a:buFontTx/>
              <a:buNone/>
            </a:pPr>
            <a:r>
              <a:rPr lang="en-US" altLang="ja-JP" sz="1000" b="1" u="sng" dirty="0" smtClean="0">
                <a:solidFill>
                  <a:prstClr val="black"/>
                </a:solidFill>
                <a:latin typeface="Calibri"/>
                <a:ea typeface="メイリオ" pitchFamily="50" charset="-128"/>
                <a:cs typeface="メイリオ" pitchFamily="50" charset="-128"/>
              </a:rPr>
              <a:t>Budget</a:t>
            </a:r>
          </a:p>
          <a:p>
            <a:pPr algn="l" fontAlgn="auto">
              <a:spcBef>
                <a:spcPts val="0"/>
              </a:spcBef>
              <a:spcAft>
                <a:spcPts val="0"/>
              </a:spcAft>
              <a:buFontTx/>
              <a:buNone/>
            </a:pPr>
            <a:r>
              <a:rPr lang="en-US" altLang="ja-JP" sz="1000" dirty="0" smtClean="0">
                <a:solidFill>
                  <a:prstClr val="black"/>
                </a:solidFill>
                <a:latin typeface="Calibri"/>
                <a:ea typeface="メイリオ" pitchFamily="50" charset="-128"/>
                <a:cs typeface="メイリオ" pitchFamily="50" charset="-128"/>
              </a:rPr>
              <a:t> </a:t>
            </a:r>
            <a:r>
              <a:rPr lang="en-US" altLang="ja-JP" sz="1000" b="1" dirty="0" smtClean="0">
                <a:solidFill>
                  <a:srgbClr val="F79646">
                    <a:lumMod val="50000"/>
                  </a:srgbClr>
                </a:solidFill>
                <a:latin typeface="Calibri"/>
                <a:ea typeface="ＭＳ Ｐゴシック" panose="020B0600070205080204" pitchFamily="50" charset="-128"/>
              </a:rPr>
              <a:t>Grant-in-Aid for Scientific Research on Innovative Areas </a:t>
            </a:r>
          </a:p>
          <a:p>
            <a:pPr algn="l" fontAlgn="auto">
              <a:spcBef>
                <a:spcPts val="0"/>
              </a:spcBef>
              <a:spcAft>
                <a:spcPts val="0"/>
              </a:spcAft>
              <a:buFontTx/>
              <a:buNone/>
            </a:pPr>
            <a:r>
              <a:rPr lang="en-US" altLang="ja-JP" sz="1000" b="1" dirty="0" smtClean="0">
                <a:solidFill>
                  <a:srgbClr val="F79646">
                    <a:lumMod val="50000"/>
                  </a:srgbClr>
                </a:solidFill>
                <a:latin typeface="Calibri"/>
                <a:ea typeface="ＭＳ Ｐゴシック" panose="020B0600070205080204" pitchFamily="50" charset="-128"/>
              </a:rPr>
              <a:t>“New Developments in Astrophysics Through Multi-Messenger Observations of Gravitational Wave Sources”</a:t>
            </a:r>
            <a:endParaRPr lang="en-US" altLang="ja-JP" sz="1000" b="1" dirty="0" smtClean="0">
              <a:solidFill>
                <a:srgbClr val="F79646">
                  <a:lumMod val="50000"/>
                </a:srgbClr>
              </a:solidFill>
              <a:latin typeface="Calibri"/>
              <a:ea typeface="メイリオ" pitchFamily="50" charset="-128"/>
              <a:cs typeface="メイリオ" pitchFamily="50" charset="-128"/>
            </a:endParaRPr>
          </a:p>
          <a:p>
            <a:pPr algn="l" fontAlgn="auto">
              <a:spcBef>
                <a:spcPts val="0"/>
              </a:spcBef>
              <a:spcAft>
                <a:spcPts val="0"/>
              </a:spcAft>
              <a:buFontTx/>
              <a:buNone/>
            </a:pPr>
            <a:endParaRPr lang="ja-JP" altLang="ja-JP" sz="1000" dirty="0">
              <a:solidFill>
                <a:prstClr val="black"/>
              </a:solidFill>
              <a:latin typeface="Calibri"/>
              <a:ea typeface="メイリオ" pitchFamily="50" charset="-128"/>
              <a:cs typeface="メイリオ" pitchFamily="50" charset="-128"/>
            </a:endParaRPr>
          </a:p>
          <a:p>
            <a:pPr algn="l" fontAlgn="auto">
              <a:spcBef>
                <a:spcPts val="0"/>
              </a:spcBef>
              <a:spcAft>
                <a:spcPts val="0"/>
              </a:spcAft>
              <a:buFontTx/>
              <a:buNone/>
            </a:pPr>
            <a:r>
              <a:rPr lang="en-US" altLang="ja-JP" sz="1000" u="sng" dirty="0" smtClean="0">
                <a:solidFill>
                  <a:prstClr val="black"/>
                </a:solidFill>
                <a:latin typeface="Calibri"/>
                <a:ea typeface="メイリオ" pitchFamily="50" charset="-128"/>
                <a:cs typeface="メイリオ" pitchFamily="50" charset="-128"/>
              </a:rPr>
              <a:t>Recent Activity</a:t>
            </a:r>
            <a:endParaRPr lang="ja-JP" altLang="ja-JP" sz="1000" u="sng" dirty="0">
              <a:solidFill>
                <a:prstClr val="black"/>
              </a:solidFill>
              <a:latin typeface="Calibri"/>
              <a:ea typeface="メイリオ" pitchFamily="50" charset="-128"/>
              <a:cs typeface="メイリオ" pitchFamily="50" charset="-128"/>
            </a:endParaRPr>
          </a:p>
          <a:p>
            <a:pPr algn="l" fontAlgn="auto">
              <a:spcBef>
                <a:spcPts val="0"/>
              </a:spcBef>
              <a:spcAft>
                <a:spcPts val="0"/>
              </a:spcAft>
              <a:buFontTx/>
              <a:buNone/>
            </a:pPr>
            <a:r>
              <a:rPr lang="ja-JP" altLang="ja-JP" sz="1000" dirty="0">
                <a:solidFill>
                  <a:prstClr val="black"/>
                </a:solidFill>
                <a:latin typeface="Calibri"/>
                <a:ea typeface="メイリオ" pitchFamily="50" charset="-128"/>
                <a:cs typeface="メイリオ" pitchFamily="50" charset="-128"/>
              </a:rPr>
              <a:t>　</a:t>
            </a:r>
            <a:r>
              <a:rPr lang="en-US" altLang="ja-JP" sz="1000" dirty="0" smtClean="0">
                <a:solidFill>
                  <a:prstClr val="black"/>
                </a:solidFill>
                <a:latin typeface="Calibri"/>
                <a:ea typeface="ＭＳ Ｐゴシック" panose="020B0600070205080204" pitchFamily="50" charset="-128"/>
              </a:rPr>
              <a:t>By referring back to TAMA experience of long-term observations,</a:t>
            </a:r>
          </a:p>
          <a:p>
            <a:pPr algn="l" fontAlgn="auto">
              <a:spcBef>
                <a:spcPts val="0"/>
              </a:spcBef>
              <a:spcAft>
                <a:spcPts val="0"/>
              </a:spcAft>
              <a:buFontTx/>
              <a:buNone/>
            </a:pPr>
            <a:r>
              <a:rPr lang="en-US" altLang="ja-JP" sz="1000" dirty="0" smtClean="0">
                <a:solidFill>
                  <a:prstClr val="black"/>
                </a:solidFill>
                <a:latin typeface="Calibri"/>
                <a:ea typeface="ＭＳ Ｐゴシック" panose="020B0600070205080204" pitchFamily="50" charset="-128"/>
              </a:rPr>
              <a:t>it is very important to know detector conditions and status.</a:t>
            </a:r>
          </a:p>
          <a:p>
            <a:pPr algn="l" fontAlgn="auto">
              <a:spcBef>
                <a:spcPts val="0"/>
              </a:spcBef>
              <a:spcAft>
                <a:spcPts val="0"/>
              </a:spcAft>
              <a:buFontTx/>
              <a:buNone/>
            </a:pPr>
            <a:r>
              <a:rPr lang="en-US" altLang="ja-JP" sz="1000" dirty="0" smtClean="0">
                <a:solidFill>
                  <a:prstClr val="black"/>
                </a:solidFill>
                <a:latin typeface="Calibri"/>
                <a:ea typeface="メイリオ" pitchFamily="50" charset="-128"/>
                <a:cs typeface="メイリオ" pitchFamily="50" charset="-128"/>
              </a:rPr>
              <a:t>We have experience to construct such online analysis system for TAMA300 detector. Together with that, the world’s first cryogenic GW detector CLIO was also developed as a prototype of KAGRA.</a:t>
            </a:r>
          </a:p>
          <a:p>
            <a:pPr algn="l" fontAlgn="auto">
              <a:spcBef>
                <a:spcPts val="0"/>
              </a:spcBef>
              <a:spcAft>
                <a:spcPts val="0"/>
              </a:spcAft>
              <a:buFontTx/>
              <a:buNone/>
            </a:pPr>
            <a:r>
              <a:rPr lang="en-US" altLang="ja-JP" sz="1000" dirty="0" smtClean="0">
                <a:solidFill>
                  <a:prstClr val="black"/>
                </a:solidFill>
                <a:latin typeface="Calibri"/>
                <a:ea typeface="メイリオ" pitchFamily="50" charset="-128"/>
                <a:cs typeface="メイリオ" pitchFamily="50" charset="-128"/>
              </a:rPr>
              <a:t>Therefore  we put these experiences to make monitoring (vetoing) system for cryogenic system induced noises.</a:t>
            </a:r>
            <a:endParaRPr lang="ja-JP" altLang="ja-JP" sz="1000" dirty="0">
              <a:solidFill>
                <a:prstClr val="black"/>
              </a:solidFill>
              <a:latin typeface="Calibri"/>
              <a:ea typeface="メイリオ" pitchFamily="50" charset="-128"/>
              <a:cs typeface="メイリオ" pitchFamily="50" charset="-128"/>
            </a:endParaRPr>
          </a:p>
          <a:p>
            <a:pPr algn="l" fontAlgn="auto">
              <a:spcBef>
                <a:spcPts val="0"/>
              </a:spcBef>
              <a:spcAft>
                <a:spcPts val="0"/>
              </a:spcAft>
              <a:buFontTx/>
              <a:buNone/>
            </a:pPr>
            <a:r>
              <a:rPr lang="en-US" altLang="ja-JP" sz="1000" dirty="0">
                <a:solidFill>
                  <a:prstClr val="black"/>
                </a:solidFill>
                <a:latin typeface="Calibri"/>
                <a:ea typeface="メイリオ" pitchFamily="50" charset="-128"/>
                <a:cs typeface="メイリオ" pitchFamily="50" charset="-128"/>
              </a:rPr>
              <a:t> </a:t>
            </a:r>
            <a:endParaRPr lang="ja-JP" altLang="ja-JP" sz="1000" dirty="0">
              <a:solidFill>
                <a:prstClr val="black"/>
              </a:solidFill>
              <a:latin typeface="Calibri"/>
              <a:ea typeface="メイリオ" pitchFamily="50" charset="-128"/>
              <a:cs typeface="メイリオ" pitchFamily="50" charset="-128"/>
            </a:endParaRPr>
          </a:p>
          <a:p>
            <a:pPr algn="l" fontAlgn="auto">
              <a:spcBef>
                <a:spcPts val="0"/>
              </a:spcBef>
              <a:spcAft>
                <a:spcPts val="0"/>
              </a:spcAft>
              <a:buFontTx/>
              <a:buNone/>
            </a:pPr>
            <a:r>
              <a:rPr lang="en-US" altLang="ja-JP" sz="1000" dirty="0" smtClean="0">
                <a:solidFill>
                  <a:prstClr val="black"/>
                </a:solidFill>
                <a:latin typeface="Calibri"/>
                <a:ea typeface="メイリオ" pitchFamily="50" charset="-128"/>
                <a:cs typeface="メイリオ" pitchFamily="50" charset="-128"/>
              </a:rPr>
              <a:t>The left picture is </a:t>
            </a:r>
            <a:r>
              <a:rPr lang="en-US" altLang="ja-JP" sz="1000" dirty="0">
                <a:solidFill>
                  <a:prstClr val="black"/>
                </a:solidFill>
                <a:latin typeface="Calibri"/>
                <a:ea typeface="メイリオ" pitchFamily="50" charset="-128"/>
                <a:cs typeface="メイリオ" pitchFamily="50" charset="-128"/>
              </a:rPr>
              <a:t> </a:t>
            </a:r>
            <a:r>
              <a:rPr lang="en-US" altLang="ja-JP" sz="1000" dirty="0" smtClean="0">
                <a:solidFill>
                  <a:prstClr val="black"/>
                </a:solidFill>
                <a:latin typeface="Calibri"/>
                <a:ea typeface="メイリオ" pitchFamily="50" charset="-128"/>
                <a:cs typeface="メイリオ" pitchFamily="50" charset="-128"/>
              </a:rPr>
              <a:t>noise monitoring system developed at TAMA site.</a:t>
            </a:r>
          </a:p>
          <a:p>
            <a:pPr algn="l" fontAlgn="auto">
              <a:spcBef>
                <a:spcPts val="0"/>
              </a:spcBef>
              <a:spcAft>
                <a:spcPts val="0"/>
              </a:spcAft>
              <a:buFontTx/>
              <a:buNone/>
            </a:pPr>
            <a:r>
              <a:rPr lang="en-US" altLang="ja-JP" sz="1000" dirty="0" smtClean="0">
                <a:solidFill>
                  <a:prstClr val="black"/>
                </a:solidFill>
                <a:latin typeface="Calibri"/>
                <a:ea typeface="メイリオ" pitchFamily="50" charset="-128"/>
                <a:cs typeface="メイリオ" pitchFamily="50" charset="-128"/>
              </a:rPr>
              <a:t>We have plan to install the system together with a vibration sensor for cryogenic part. </a:t>
            </a:r>
            <a:endParaRPr lang="ja-JP" altLang="ja-JP" sz="1000" dirty="0">
              <a:solidFill>
                <a:prstClr val="black"/>
              </a:solidFill>
              <a:latin typeface="Calibri"/>
              <a:ea typeface="メイリオ" pitchFamily="50" charset="-128"/>
              <a:cs typeface="メイリオ" pitchFamily="50" charset="-128"/>
            </a:endParaRPr>
          </a:p>
          <a:p>
            <a:pPr algn="l" fontAlgn="auto">
              <a:spcBef>
                <a:spcPts val="0"/>
              </a:spcBef>
              <a:spcAft>
                <a:spcPts val="0"/>
              </a:spcAft>
              <a:buFontTx/>
              <a:buNone/>
            </a:pPr>
            <a:r>
              <a:rPr lang="en-US" altLang="ja-JP" sz="1000" dirty="0">
                <a:solidFill>
                  <a:prstClr val="black"/>
                </a:solidFill>
                <a:latin typeface="Calibri"/>
                <a:ea typeface="メイリオ" pitchFamily="50" charset="-128"/>
                <a:cs typeface="メイリオ" pitchFamily="50" charset="-128"/>
              </a:rPr>
              <a:t> </a:t>
            </a:r>
          </a:p>
          <a:p>
            <a:pPr algn="l" fontAlgn="auto">
              <a:spcBef>
                <a:spcPts val="0"/>
              </a:spcBef>
              <a:spcAft>
                <a:spcPts val="0"/>
              </a:spcAft>
              <a:buFontTx/>
              <a:buNone/>
            </a:pPr>
            <a:r>
              <a:rPr lang="en-US" altLang="ja-JP" sz="1000" b="1" dirty="0" smtClean="0">
                <a:solidFill>
                  <a:prstClr val="black"/>
                </a:solidFill>
                <a:latin typeface="Calibri"/>
                <a:ea typeface="メイリオ" pitchFamily="50" charset="-128"/>
                <a:cs typeface="メイリオ" pitchFamily="50" charset="-128"/>
              </a:rPr>
              <a:t>[ Talk ]</a:t>
            </a:r>
          </a:p>
          <a:p>
            <a:pPr algn="l" fontAlgn="auto">
              <a:spcBef>
                <a:spcPts val="0"/>
              </a:spcBef>
              <a:spcAft>
                <a:spcPts val="0"/>
              </a:spcAft>
              <a:buFontTx/>
              <a:buNone/>
            </a:pPr>
            <a:r>
              <a:rPr lang="en-US" altLang="ja-JP" sz="1000" dirty="0" smtClean="0">
                <a:solidFill>
                  <a:prstClr val="black"/>
                </a:solidFill>
                <a:latin typeface="Calibri"/>
                <a:ea typeface="メイリオ" pitchFamily="50" charset="-128"/>
                <a:cs typeface="メイリオ" pitchFamily="50" charset="-128"/>
              </a:rPr>
              <a:t>Boot Camp 2013 for A04 project, at Osaka City Univ. Satellite Campus, 28 -29 June 2013 </a:t>
            </a:r>
            <a:endParaRPr lang="ja-JP" altLang="ja-JP" sz="1000" dirty="0">
              <a:solidFill>
                <a:prstClr val="black"/>
              </a:solidFill>
              <a:latin typeface="Calibri"/>
              <a:ea typeface="メイリオ" pitchFamily="50" charset="-128"/>
              <a:cs typeface="メイリオ" pitchFamily="50" charset="-128"/>
            </a:endParaRPr>
          </a:p>
          <a:p>
            <a:pPr algn="l" fontAlgn="auto">
              <a:spcBef>
                <a:spcPts val="0"/>
              </a:spcBef>
              <a:spcAft>
                <a:spcPts val="0"/>
              </a:spcAft>
              <a:buFontTx/>
              <a:buNone/>
            </a:pPr>
            <a:endParaRPr lang="ja-JP" altLang="en-US" sz="1000" dirty="0">
              <a:solidFill>
                <a:prstClr val="black"/>
              </a:solidFill>
              <a:latin typeface="Calibri"/>
              <a:ea typeface="メイリオ" pitchFamily="50" charset="-128"/>
              <a:cs typeface="メイリオ" pitchFamily="50" charset="-128"/>
            </a:endParaRPr>
          </a:p>
        </p:txBody>
      </p:sp>
      <p:sp>
        <p:nvSpPr>
          <p:cNvPr id="2" name="フッター プレースホルダー 1"/>
          <p:cNvSpPr>
            <a:spLocks noGrp="1"/>
          </p:cNvSpPr>
          <p:nvPr>
            <p:ph type="ftr" sz="quarter" idx="11"/>
          </p:nvPr>
        </p:nvSpPr>
        <p:spPr/>
        <p:txBody>
          <a:bodyPr/>
          <a:lstStyle/>
          <a:p>
            <a:r>
              <a:rPr lang="nl-NL" altLang="ja-JP" smtClean="0">
                <a:solidFill>
                  <a:prstClr val="black">
                    <a:tint val="75000"/>
                  </a:prstClr>
                </a:solidFill>
              </a:rPr>
              <a:t>Project Week (November 27, 2013, NAOJ)</a:t>
            </a:r>
            <a:endParaRPr lang="ja-JP" altLang="en-US">
              <a:solidFill>
                <a:prstClr val="black">
                  <a:tint val="75000"/>
                </a:prstClr>
              </a:solidFill>
            </a:endParaRPr>
          </a:p>
        </p:txBody>
      </p:sp>
    </p:spTree>
    <p:extLst>
      <p:ext uri="{BB962C8B-B14F-4D97-AF65-F5344CB8AC3E}">
        <p14:creationId xmlns:p14="http://schemas.microsoft.com/office/powerpoint/2010/main" val="12902973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Effective Use of TAMA facility</a:t>
            </a:r>
            <a:endParaRPr kumimoji="1" lang="ja-JP" altLang="en-US" dirty="0"/>
          </a:p>
        </p:txBody>
      </p:sp>
      <p:sp>
        <p:nvSpPr>
          <p:cNvPr id="3" name="フッター プレースホルダー 2"/>
          <p:cNvSpPr>
            <a:spLocks noGrp="1"/>
          </p:cNvSpPr>
          <p:nvPr>
            <p:ph type="ftr" sz="quarter" idx="10"/>
          </p:nvPr>
        </p:nvSpPr>
        <p:spPr/>
        <p:txBody>
          <a:bodyPr/>
          <a:lstStyle/>
          <a:p>
            <a:pPr algn="ctr">
              <a:defRPr/>
            </a:pPr>
            <a:r>
              <a:rPr lang="nl-NL" altLang="ja-JP" smtClean="0"/>
              <a:t>Project Week (November 27, 2013, NAOJ)</a:t>
            </a:r>
            <a:endParaRPr lang="en-US" altLang="ja-JP" dirty="0"/>
          </a:p>
        </p:txBody>
      </p:sp>
      <p:sp>
        <p:nvSpPr>
          <p:cNvPr id="6" name="正方形/長方形 5"/>
          <p:cNvSpPr/>
          <p:nvPr/>
        </p:nvSpPr>
        <p:spPr>
          <a:xfrm>
            <a:off x="376808" y="908720"/>
            <a:ext cx="8443664" cy="5373779"/>
          </a:xfrm>
          <a:prstGeom prst="rect">
            <a:avLst/>
          </a:prstGeom>
        </p:spPr>
        <p:txBody>
          <a:bodyPr wrap="square">
            <a:spAutoFit/>
          </a:bodyPr>
          <a:lstStyle/>
          <a:p>
            <a:pPr algn="l">
              <a:lnSpc>
                <a:spcPct val="110000"/>
              </a:lnSpc>
              <a:buFontTx/>
              <a:buNone/>
            </a:pPr>
            <a:r>
              <a:rPr lang="ja-JP" altLang="en-US" dirty="0" smtClean="0">
                <a:solidFill>
                  <a:srgbClr val="99CC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Current status</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No observation run after the damage in optics</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by the earthquake in 2011. </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Center room is used for high-quality mirror development.</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West end room is used for prototype test of</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Type-B vibration isolation system.</a:t>
            </a:r>
          </a:p>
          <a:p>
            <a:pPr algn="l">
              <a:lnSpc>
                <a:spcPct val="110000"/>
              </a:lnSpc>
              <a:buFontTx/>
              <a:buNone/>
            </a:pPr>
            <a:endParaRPr lang="en-US" altLang="ja-JP" dirty="0" smtClean="0">
              <a:solidFill>
                <a:srgbClr val="FFFFFF"/>
              </a:solidFill>
              <a:effectLst>
                <a:outerShdw blurRad="38100" dist="38100" dir="2700000" algn="tl">
                  <a:srgbClr val="000000">
                    <a:alpha val="43137"/>
                  </a:srgbClr>
                </a:outerShdw>
              </a:effectLst>
            </a:endParaRPr>
          </a:p>
          <a:p>
            <a:pPr algn="l">
              <a:lnSpc>
                <a:spcPct val="110000"/>
              </a:lnSpc>
              <a:buFontTx/>
              <a:buNone/>
            </a:pPr>
            <a:r>
              <a:rPr lang="ja-JP" altLang="en-US" dirty="0" smtClean="0">
                <a:solidFill>
                  <a:srgbClr val="99CC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Plans</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Two vacuum tanks (BS and RM) will be moved to KAGRA.</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One vacuum tank will be upgraded to cryostat,</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used as cryogenic test facility for KAGRA.</a:t>
            </a:r>
          </a:p>
          <a:p>
            <a:pPr algn="l">
              <a:lnSpc>
                <a:spcPct val="11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Small optical components are ready for use in KAGRA.</a:t>
            </a:r>
          </a:p>
          <a:p>
            <a:pPr algn="l">
              <a:lnSpc>
                <a:spcPct val="110000"/>
              </a:lnSpc>
              <a:buFontTx/>
              <a:buNone/>
            </a:pPr>
            <a:r>
              <a:rPr lang="en-US" altLang="ja-JP" dirty="0" smtClean="0">
                <a:solidFill>
                  <a:srgbClr val="FFFFFF"/>
                </a:solidFill>
                <a:effectLst>
                  <a:outerShdw blurRad="38100" dist="38100" dir="2700000" algn="tl">
                    <a:srgbClr val="000000">
                      <a:alpha val="43137"/>
                    </a:srgbClr>
                  </a:outerShdw>
                </a:effectLst>
              </a:rPr>
              <a:t>   - Considering a good usage of 300-m baseline facility.</a:t>
            </a:r>
          </a:p>
        </p:txBody>
      </p:sp>
    </p:spTree>
    <p:extLst>
      <p:ext uri="{BB962C8B-B14F-4D97-AF65-F5344CB8AC3E}">
        <p14:creationId xmlns:p14="http://schemas.microsoft.com/office/powerpoint/2010/main" val="118720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Research Activities</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6" name="正方形/長方形 5"/>
          <p:cNvSpPr/>
          <p:nvPr/>
        </p:nvSpPr>
        <p:spPr>
          <a:xfrm>
            <a:off x="539552" y="908720"/>
            <a:ext cx="8280920" cy="2308324"/>
          </a:xfrm>
          <a:prstGeom prst="rect">
            <a:avLst/>
          </a:prstGeom>
        </p:spPr>
        <p:txBody>
          <a:bodyPr wrap="square">
            <a:spAutoFit/>
          </a:bodyPr>
          <a:lstStyle/>
          <a:p>
            <a:pPr algn="l">
              <a:lnSpc>
                <a:spcPct val="12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First priority : </a:t>
            </a:r>
            <a:r>
              <a:rPr lang="en-US" altLang="ja-JP" dirty="0" smtClean="0">
                <a:solidFill>
                  <a:srgbClr val="FF9999"/>
                </a:solidFill>
                <a:effectLst>
                  <a:outerShdw blurRad="38100" dist="38100" dir="2700000" algn="tl">
                    <a:srgbClr val="000000">
                      <a:alpha val="43137"/>
                    </a:srgbClr>
                  </a:outerShdw>
                </a:effectLst>
              </a:rPr>
              <a:t>Success of KAGRA and GW astronomy.</a:t>
            </a:r>
            <a:endParaRPr lang="en-US" altLang="ja-JP" dirty="0" smtClean="0">
              <a:solidFill>
                <a:srgbClr val="FFFFFF"/>
              </a:solidFill>
              <a:effectLst>
                <a:outerShdw blurRad="38100" dist="38100" dir="2700000" algn="tl">
                  <a:srgbClr val="000000">
                    <a:alpha val="43137"/>
                  </a:srgbClr>
                </a:outerShdw>
              </a:effectLst>
            </a:endParaRP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t>
            </a:r>
            <a:r>
              <a:rPr lang="en-US" altLang="ja-JP" dirty="0">
                <a:solidFill>
                  <a:srgbClr val="FFFFFF"/>
                </a:solidFill>
                <a:effectLst>
                  <a:outerShdw blurRad="38100" dist="38100" dir="2700000" algn="tl">
                    <a:srgbClr val="000000">
                      <a:alpha val="43137"/>
                    </a:srgbClr>
                  </a:outerShdw>
                </a:effectLst>
                <a:sym typeface="Wingdings" pitchFamily="2" charset="2"/>
              </a:rPr>
              <a:t> </a:t>
            </a:r>
            <a:r>
              <a:rPr lang="en-US" altLang="ja-JP" dirty="0" smtClean="0">
                <a:solidFill>
                  <a:srgbClr val="FFFFFF"/>
                </a:solidFill>
                <a:effectLst>
                  <a:outerShdw blurRad="38100" dist="38100" dir="2700000" algn="tl">
                    <a:srgbClr val="000000">
                      <a:alpha val="43137"/>
                    </a:srgbClr>
                  </a:outerShdw>
                </a:effectLst>
                <a:sym typeface="Wingdings" pitchFamily="2" charset="2"/>
              </a:rPr>
              <a:t>   As one of core institute,</a:t>
            </a:r>
            <a:r>
              <a:rPr lang="ja-JP" altLang="en-US" dirty="0" smtClean="0">
                <a:solidFill>
                  <a:srgbClr val="FFFFFF"/>
                </a:solidFill>
                <a:effectLst>
                  <a:outerShdw blurRad="38100" dist="38100" dir="2700000" algn="tl">
                    <a:srgbClr val="000000">
                      <a:alpha val="43137"/>
                    </a:srgbClr>
                  </a:outerShdw>
                </a:effectLst>
                <a:sym typeface="Wingdings" pitchFamily="2" charset="2"/>
              </a:rPr>
              <a:t> </a:t>
            </a:r>
            <a:r>
              <a:rPr lang="en-US" altLang="ja-JP" dirty="0" smtClean="0">
                <a:solidFill>
                  <a:srgbClr val="FFFFFF"/>
                </a:solidFill>
                <a:effectLst>
                  <a:outerShdw blurRad="38100" dist="38100" dir="2700000" algn="tl">
                    <a:srgbClr val="000000">
                      <a:alpha val="43137"/>
                    </a:srgbClr>
                  </a:outerShdw>
                </a:effectLst>
                <a:sym typeface="Wingdings" pitchFamily="2" charset="2"/>
              </a:rPr>
              <a:t>promote the project.</a:t>
            </a:r>
          </a:p>
          <a:p>
            <a:pPr algn="l">
              <a:lnSpc>
                <a:spcPct val="120000"/>
              </a:lnSpc>
              <a:buNone/>
            </a:pPr>
            <a:r>
              <a:rPr lang="en-US" altLang="ja-JP" dirty="0" smtClean="0">
                <a:solidFill>
                  <a:srgbClr val="FFFFFF"/>
                </a:solidFill>
                <a:effectLst>
                  <a:outerShdw blurRad="38100" dist="38100" dir="2700000" algn="tl">
                    <a:srgbClr val="000000">
                      <a:alpha val="43137"/>
                    </a:srgbClr>
                  </a:outerShdw>
                </a:effectLst>
                <a:sym typeface="Wingdings" pitchFamily="2" charset="2"/>
              </a:rPr>
              <a:t>         - Members of management teams (EO and SEO).</a:t>
            </a:r>
          </a:p>
          <a:p>
            <a:pPr algn="l">
              <a:lnSpc>
                <a:spcPct val="120000"/>
              </a:lnSpc>
              <a:buNone/>
            </a:pPr>
            <a:r>
              <a:rPr lang="en-US" altLang="ja-JP" dirty="0">
                <a:solidFill>
                  <a:srgbClr val="FFFFFF"/>
                </a:solidFill>
                <a:effectLst>
                  <a:outerShdw blurRad="38100" dist="38100" dir="2700000" algn="tl">
                    <a:srgbClr val="000000">
                      <a:alpha val="43137"/>
                    </a:srgbClr>
                  </a:outerShdw>
                </a:effectLst>
                <a:sym typeface="Wingdings" pitchFamily="2" charset="2"/>
              </a:rPr>
              <a:t> </a:t>
            </a:r>
            <a:r>
              <a:rPr lang="en-US" altLang="ja-JP" dirty="0" smtClean="0">
                <a:solidFill>
                  <a:srgbClr val="FFFFFF"/>
                </a:solidFill>
                <a:effectLst>
                  <a:outerShdw blurRad="38100" dist="38100" dir="2700000" algn="tl">
                    <a:srgbClr val="000000">
                      <a:alpha val="43137"/>
                    </a:srgbClr>
                  </a:outerShdw>
                </a:effectLst>
                <a:sym typeface="Wingdings" pitchFamily="2" charset="2"/>
              </a:rPr>
              <a:t>        - Chiefs / Sub-chief of key subsystems.</a:t>
            </a:r>
          </a:p>
          <a:p>
            <a:pPr algn="l">
              <a:lnSpc>
                <a:spcPct val="120000"/>
              </a:lnSpc>
              <a:buNone/>
            </a:pPr>
            <a:r>
              <a:rPr lang="en-US" altLang="ja-JP" dirty="0">
                <a:solidFill>
                  <a:srgbClr val="FFFFFF"/>
                </a:solidFill>
                <a:effectLst>
                  <a:outerShdw blurRad="38100" dist="38100" dir="2700000" algn="tl">
                    <a:srgbClr val="000000">
                      <a:alpha val="43137"/>
                    </a:srgbClr>
                  </a:outerShdw>
                </a:effectLst>
                <a:sym typeface="Wingdings" pitchFamily="2" charset="2"/>
              </a:rPr>
              <a:t> </a:t>
            </a:r>
            <a:r>
              <a:rPr lang="en-US" altLang="ja-JP" dirty="0" smtClean="0">
                <a:solidFill>
                  <a:srgbClr val="FFFFFF"/>
                </a:solidFill>
                <a:effectLst>
                  <a:outerShdw blurRad="38100" dist="38100" dir="2700000" algn="tl">
                    <a:srgbClr val="000000">
                      <a:alpha val="43137"/>
                    </a:srgbClr>
                  </a:outerShdw>
                </a:effectLst>
                <a:sym typeface="Wingdings" pitchFamily="2" charset="2"/>
              </a:rPr>
              <a:t>        - Astronomical achievements.          </a:t>
            </a:r>
            <a:endParaRPr lang="en-US" altLang="ja-JP" dirty="0" smtClean="0">
              <a:solidFill>
                <a:srgbClr val="FFFFFF"/>
              </a:solidFill>
              <a:effectLst>
                <a:outerShdw blurRad="38100" dist="38100" dir="2700000" algn="tl">
                  <a:srgbClr val="000000">
                    <a:alpha val="43137"/>
                  </a:srgbClr>
                </a:outerShdw>
              </a:effectLst>
            </a:endParaRPr>
          </a:p>
        </p:txBody>
      </p:sp>
      <p:sp>
        <p:nvSpPr>
          <p:cNvPr id="16" name="右矢印 15"/>
          <p:cNvSpPr/>
          <p:nvPr/>
        </p:nvSpPr>
        <p:spPr>
          <a:xfrm>
            <a:off x="1063486" y="1474845"/>
            <a:ext cx="216024" cy="288032"/>
          </a:xfrm>
          <a:prstGeom prst="rightArrow">
            <a:avLst/>
          </a:prstGeom>
          <a:solidFill>
            <a:srgbClr val="FFFFFF">
              <a:alpha val="10000"/>
            </a:srgbClr>
          </a:solidFill>
          <a:ln>
            <a:solidFill>
              <a:srgbClr val="FFFFFF"/>
            </a:solidFill>
          </a:ln>
        </p:spPr>
        <p:txBody>
          <a:bodyPr wrap="square" rtlCol="0" anchor="ctr">
            <a:spAutoFit/>
          </a:bodyPr>
          <a:lstStyle/>
          <a:p>
            <a:pPr algn="l">
              <a:lnSpc>
                <a:spcPct val="120000"/>
              </a:lnSpc>
              <a:buNone/>
            </a:pPr>
            <a:endParaRPr kumimoji="1" lang="ja-JP" altLang="en-US" sz="2000" dirty="0">
              <a:solidFill>
                <a:srgbClr val="FFFFFF"/>
              </a:solidFill>
            </a:endParaRPr>
          </a:p>
        </p:txBody>
      </p:sp>
      <p:grpSp>
        <p:nvGrpSpPr>
          <p:cNvPr id="2" name="グループ化 1"/>
          <p:cNvGrpSpPr/>
          <p:nvPr/>
        </p:nvGrpSpPr>
        <p:grpSpPr>
          <a:xfrm>
            <a:off x="539552" y="3217044"/>
            <a:ext cx="8424936" cy="2308324"/>
            <a:chOff x="683568" y="3356992"/>
            <a:chExt cx="8064896" cy="2308324"/>
          </a:xfrm>
        </p:grpSpPr>
        <p:sp>
          <p:nvSpPr>
            <p:cNvPr id="9" name="正方形/長方形 8"/>
            <p:cNvSpPr/>
            <p:nvPr/>
          </p:nvSpPr>
          <p:spPr>
            <a:xfrm>
              <a:off x="683568" y="3356992"/>
              <a:ext cx="8064896" cy="2308324"/>
            </a:xfrm>
            <a:prstGeom prst="rect">
              <a:avLst/>
            </a:prstGeom>
          </p:spPr>
          <p:txBody>
            <a:bodyPr wrap="square">
              <a:spAutoFit/>
            </a:bodyPr>
            <a:lstStyle/>
            <a:p>
              <a:pPr algn="l">
                <a:lnSpc>
                  <a:spcPct val="120000"/>
                </a:lnSpc>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99CCFF"/>
                  </a:solidFill>
                  <a:effectLst>
                    <a:outerShdw blurRad="38100" dist="38100" dir="2700000" algn="tl">
                      <a:srgbClr val="000000">
                        <a:alpha val="43137"/>
                      </a:srgbClr>
                    </a:outerShdw>
                  </a:effectLst>
                </a:rPr>
                <a:t>Fundamental research </a:t>
              </a:r>
              <a:r>
                <a:rPr lang="en-US" altLang="ja-JP" dirty="0" smtClean="0">
                  <a:solidFill>
                    <a:srgbClr val="FFFFFF"/>
                  </a:solidFill>
                  <a:effectLst>
                    <a:outerShdw blurRad="38100" dist="38100" dir="2700000" algn="tl">
                      <a:srgbClr val="000000">
                        <a:alpha val="43137"/>
                      </a:srgbClr>
                    </a:outerShdw>
                  </a:effectLst>
                </a:rPr>
                <a:t>is also important</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Continuous growth of the GW field, with achievement </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and education of next-generation researchers.</a:t>
              </a:r>
            </a:p>
            <a:p>
              <a:pPr algn="l">
                <a:lnSpc>
                  <a:spcPct val="120000"/>
                </a:lnSpc>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sym typeface="Wingdings" pitchFamily="2" charset="2"/>
                </a:rPr>
                <a:t>- Novel and challenging scientific value.</a:t>
              </a:r>
            </a:p>
            <a:p>
              <a:pPr algn="l">
                <a:lnSpc>
                  <a:spcPct val="120000"/>
                </a:lnSpc>
                <a:buNone/>
              </a:pPr>
              <a:r>
                <a:rPr lang="en-US" altLang="ja-JP" dirty="0">
                  <a:solidFill>
                    <a:srgbClr val="FFFFFF"/>
                  </a:solidFill>
                  <a:effectLst>
                    <a:outerShdw blurRad="38100" dist="38100" dir="2700000" algn="tl">
                      <a:srgbClr val="000000">
                        <a:alpha val="43137"/>
                      </a:srgbClr>
                    </a:outerShdw>
                  </a:effectLst>
                  <a:sym typeface="Wingdings" pitchFamily="2" charset="2"/>
                </a:rPr>
                <a:t> </a:t>
              </a:r>
              <a:r>
                <a:rPr lang="en-US" altLang="ja-JP" dirty="0" smtClean="0">
                  <a:solidFill>
                    <a:srgbClr val="FFFFFF"/>
                  </a:solidFill>
                  <a:effectLst>
                    <a:outerShdw blurRad="38100" dist="38100" dir="2700000" algn="tl">
                      <a:srgbClr val="000000">
                        <a:alpha val="43137"/>
                      </a:srgbClr>
                    </a:outerShdw>
                  </a:effectLst>
                  <a:sym typeface="Wingdings" pitchFamily="2" charset="2"/>
                </a:rPr>
                <a:t>       - </a:t>
              </a:r>
              <a:r>
                <a:rPr lang="en-US" altLang="ja-JP" dirty="0">
                  <a:solidFill>
                    <a:srgbClr val="FFFFFF"/>
                  </a:solidFill>
                  <a:effectLst>
                    <a:outerShdw blurRad="38100" dist="38100" dir="2700000" algn="tl">
                      <a:srgbClr val="000000">
                        <a:alpha val="43137"/>
                      </a:srgbClr>
                    </a:outerShdw>
                  </a:effectLst>
                  <a:sym typeface="Wingdings" pitchFamily="2" charset="2"/>
                </a:rPr>
                <a:t>A</a:t>
              </a:r>
              <a:r>
                <a:rPr lang="en-US" altLang="ja-JP" dirty="0" smtClean="0">
                  <a:solidFill>
                    <a:srgbClr val="FFFFFF"/>
                  </a:solidFill>
                  <a:effectLst>
                    <a:outerShdw blurRad="38100" dist="38100" dir="2700000" algn="tl">
                      <a:srgbClr val="000000">
                        <a:alpha val="43137"/>
                      </a:srgbClr>
                    </a:outerShdw>
                  </a:effectLst>
                  <a:sym typeface="Wingdings" pitchFamily="2" charset="2"/>
                </a:rPr>
                <a:t>ppealing research activities for nearby field.</a:t>
              </a:r>
              <a:endParaRPr lang="ja-JP" altLang="en-US" dirty="0">
                <a:solidFill>
                  <a:srgbClr val="FFFFFF"/>
                </a:solidFill>
                <a:effectLst>
                  <a:outerShdw blurRad="38100" dist="38100" dir="2700000" algn="tl">
                    <a:srgbClr val="000000">
                      <a:alpha val="43137"/>
                    </a:srgbClr>
                  </a:outerShdw>
                </a:effectLst>
              </a:endParaRPr>
            </a:p>
          </p:txBody>
        </p:sp>
        <p:sp>
          <p:nvSpPr>
            <p:cNvPr id="17" name="右矢印 16"/>
            <p:cNvSpPr/>
            <p:nvPr/>
          </p:nvSpPr>
          <p:spPr>
            <a:xfrm>
              <a:off x="1184370" y="3915208"/>
              <a:ext cx="216024" cy="288032"/>
            </a:xfrm>
            <a:prstGeom prst="rightArrow">
              <a:avLst/>
            </a:prstGeom>
            <a:solidFill>
              <a:srgbClr val="FFFFFF">
                <a:alpha val="10000"/>
              </a:srgbClr>
            </a:solidFill>
            <a:ln>
              <a:solidFill>
                <a:srgbClr val="FFFFFF"/>
              </a:solidFill>
            </a:ln>
          </p:spPr>
          <p:txBody>
            <a:bodyPr wrap="square" rtlCol="0" anchor="ctr">
              <a:spAutoFit/>
            </a:bodyPr>
            <a:lstStyle/>
            <a:p>
              <a:pPr algn="l">
                <a:lnSpc>
                  <a:spcPct val="120000"/>
                </a:lnSpc>
                <a:buNone/>
              </a:pPr>
              <a:endParaRPr kumimoji="1" lang="ja-JP" altLang="en-US" sz="2000" dirty="0">
                <a:solidFill>
                  <a:srgbClr val="FFFFFF"/>
                </a:solidFill>
              </a:endParaRPr>
            </a:p>
          </p:txBody>
        </p:sp>
      </p:grpSp>
      <p:grpSp>
        <p:nvGrpSpPr>
          <p:cNvPr id="4" name="グループ化 3"/>
          <p:cNvGrpSpPr/>
          <p:nvPr/>
        </p:nvGrpSpPr>
        <p:grpSpPr>
          <a:xfrm>
            <a:off x="1475656" y="5751282"/>
            <a:ext cx="5832648" cy="535531"/>
            <a:chOff x="1475656" y="5751282"/>
            <a:chExt cx="5832648" cy="535531"/>
          </a:xfrm>
        </p:grpSpPr>
        <p:sp>
          <p:nvSpPr>
            <p:cNvPr id="19" name="角丸四角形 18"/>
            <p:cNvSpPr/>
            <p:nvPr/>
          </p:nvSpPr>
          <p:spPr bwMode="auto">
            <a:xfrm>
              <a:off x="1475656" y="5751282"/>
              <a:ext cx="5832648" cy="486031"/>
            </a:xfrm>
            <a:prstGeom prst="roundRect">
              <a:avLst>
                <a:gd name="adj" fmla="val 22207"/>
              </a:avLst>
            </a:prstGeom>
            <a:solidFill>
              <a:srgbClr val="000000">
                <a:alpha val="2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18" name="正方形/長方形 17"/>
            <p:cNvSpPr/>
            <p:nvPr/>
          </p:nvSpPr>
          <p:spPr>
            <a:xfrm>
              <a:off x="1547664" y="5751282"/>
              <a:ext cx="5760640" cy="535531"/>
            </a:xfrm>
            <a:prstGeom prst="rect">
              <a:avLst/>
            </a:prstGeom>
          </p:spPr>
          <p:txBody>
            <a:bodyPr wrap="square">
              <a:spAutoFit/>
            </a:bodyPr>
            <a:lstStyle/>
            <a:p>
              <a:pPr algn="l">
                <a:lnSpc>
                  <a:spcPct val="120000"/>
                </a:lnSpc>
                <a:buNone/>
              </a:pPr>
              <a:r>
                <a:rPr lang="en-US" altLang="ja-JP" dirty="0" smtClean="0">
                  <a:solidFill>
                    <a:srgbClr val="99FF99"/>
                  </a:solidFill>
                  <a:effectLst>
                    <a:outerShdw blurRad="38100" dist="38100" dir="2700000" algn="tl">
                      <a:srgbClr val="000000">
                        <a:alpha val="43137"/>
                      </a:srgbClr>
                    </a:outerShdw>
                  </a:effectLst>
                </a:rPr>
                <a:t>Balance the Activities with Broad Outlook</a:t>
              </a:r>
              <a:endParaRPr lang="ja-JP" altLang="en-US" dirty="0">
                <a:solidFill>
                  <a:srgbClr val="99FF99"/>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020887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研究計画 </a:t>
            </a:r>
            <a:r>
              <a:rPr kumimoji="1" lang="en-US" altLang="ja-JP" dirty="0" smtClean="0"/>
              <a:t>: </a:t>
            </a:r>
            <a:r>
              <a:rPr lang="zh-TW" altLang="en-US" dirty="0" smtClean="0"/>
              <a:t>低温</a:t>
            </a:r>
            <a:r>
              <a:rPr lang="zh-TW" altLang="en-US" dirty="0"/>
              <a:t>施設整備 </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5" name="タイトル 2"/>
          <p:cNvSpPr txBox="1">
            <a:spLocks/>
          </p:cNvSpPr>
          <p:nvPr/>
        </p:nvSpPr>
        <p:spPr bwMode="auto">
          <a:xfrm>
            <a:off x="539552" y="791792"/>
            <a:ext cx="8352928" cy="24367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lnSpc>
                <a:spcPct val="120000"/>
              </a:lnSpc>
              <a:spcBef>
                <a:spcPct val="0"/>
              </a:spcBef>
              <a:spcAft>
                <a:spcPct val="0"/>
              </a:spcAft>
              <a:defRPr kumimoji="1" sz="2800" b="1">
                <a:solidFill>
                  <a:srgbClr val="C0C0C0"/>
                </a:solidFill>
                <a:effectLst>
                  <a:outerShdw blurRad="38100" dist="38100" dir="2700000" algn="tl">
                    <a:srgbClr val="000000">
                      <a:alpha val="43137"/>
                    </a:srgbClr>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a:lstStyle>
          <a:p>
            <a:pPr algn="l">
              <a:lnSpc>
                <a:spcPct val="110000"/>
              </a:lnSpc>
              <a:buNone/>
            </a:pPr>
            <a:r>
              <a:rPr lang="ja-JP" altLang="en-US" sz="2400" b="0" dirty="0" smtClean="0">
                <a:solidFill>
                  <a:srgbClr val="FFFFFF"/>
                </a:solidFill>
              </a:rPr>
              <a:t>・</a:t>
            </a:r>
            <a:r>
              <a:rPr lang="en-US" altLang="ja-JP" sz="2400" b="0" dirty="0" smtClean="0">
                <a:solidFill>
                  <a:srgbClr val="99FF99"/>
                </a:solidFill>
              </a:rPr>
              <a:t>KAGRA</a:t>
            </a:r>
            <a:r>
              <a:rPr lang="ja-JP" altLang="en-US" sz="2400" b="0" dirty="0" smtClean="0">
                <a:solidFill>
                  <a:srgbClr val="99FF99"/>
                </a:solidFill>
              </a:rPr>
              <a:t>低温部に収められる装置を試験・評価するための設備</a:t>
            </a:r>
            <a:r>
              <a:rPr lang="en-US" altLang="ja-JP" sz="2400" b="0" dirty="0" smtClean="0">
                <a:solidFill>
                  <a:srgbClr val="99FF99"/>
                </a:solidFill>
              </a:rPr>
              <a:t>.</a:t>
            </a:r>
            <a:r>
              <a:rPr lang="ja-JP" altLang="en-US" sz="2400" b="0" dirty="0" smtClean="0">
                <a:solidFill>
                  <a:srgbClr val="99FF99"/>
                </a:solidFill>
              </a:rPr>
              <a:t> </a:t>
            </a:r>
            <a:r>
              <a:rPr lang="ja-JP" altLang="en-US" sz="2400" b="0" dirty="0" smtClean="0">
                <a:solidFill>
                  <a:srgbClr val="FFFFFF"/>
                </a:solidFill>
              </a:rPr>
              <a:t>　　　</a:t>
            </a:r>
            <a:endParaRPr lang="en-US" altLang="ja-JP" sz="2400" b="0" dirty="0" smtClean="0">
              <a:solidFill>
                <a:srgbClr val="FFFFFF"/>
              </a:solidFill>
            </a:endParaRPr>
          </a:p>
          <a:p>
            <a:pPr algn="l">
              <a:lnSpc>
                <a:spcPct val="110000"/>
              </a:lnSpc>
              <a:buNone/>
            </a:pPr>
            <a:r>
              <a:rPr lang="en-US" altLang="ja-JP" sz="2400" b="0" dirty="0" smtClean="0">
                <a:solidFill>
                  <a:srgbClr val="FFFFFF"/>
                </a:solidFill>
              </a:rPr>
              <a:t>   - </a:t>
            </a:r>
            <a:r>
              <a:rPr lang="ja-JP" altLang="en-US" sz="2400" b="0" dirty="0" smtClean="0">
                <a:solidFill>
                  <a:srgbClr val="FFFFFF"/>
                </a:solidFill>
              </a:rPr>
              <a:t>防振系・補助光学系 </a:t>
            </a:r>
            <a:r>
              <a:rPr lang="en-US" altLang="ja-JP" sz="2400" b="0" dirty="0" smtClean="0">
                <a:solidFill>
                  <a:srgbClr val="FFFFFF"/>
                </a:solidFill>
              </a:rPr>
              <a:t>: </a:t>
            </a:r>
            <a:r>
              <a:rPr lang="ja-JP" altLang="en-US" sz="2400" b="0" dirty="0" smtClean="0">
                <a:solidFill>
                  <a:srgbClr val="FFFFFF"/>
                </a:solidFill>
              </a:rPr>
              <a:t>最終的に低温部</a:t>
            </a:r>
            <a:r>
              <a:rPr lang="en-US" altLang="ja-JP" sz="2400" b="0" dirty="0" smtClean="0">
                <a:solidFill>
                  <a:srgbClr val="FFFFFF"/>
                </a:solidFill>
              </a:rPr>
              <a:t>(20K)</a:t>
            </a:r>
            <a:r>
              <a:rPr lang="ja-JP" altLang="en-US" sz="2400" b="0" dirty="0" smtClean="0">
                <a:solidFill>
                  <a:srgbClr val="FFFFFF"/>
                </a:solidFill>
              </a:rPr>
              <a:t>にインストール</a:t>
            </a:r>
            <a:r>
              <a:rPr lang="en-US" altLang="ja-JP" sz="2400" b="0" dirty="0" smtClean="0">
                <a:solidFill>
                  <a:srgbClr val="FFFFFF"/>
                </a:solidFill>
              </a:rPr>
              <a:t>.</a:t>
            </a:r>
          </a:p>
          <a:p>
            <a:pPr algn="l">
              <a:lnSpc>
                <a:spcPct val="110000"/>
              </a:lnSpc>
              <a:buNone/>
            </a:pPr>
            <a:r>
              <a:rPr lang="en-US" altLang="ja-JP" sz="2400" b="0" dirty="0">
                <a:solidFill>
                  <a:srgbClr val="FFFFFF"/>
                </a:solidFill>
              </a:rPr>
              <a:t> </a:t>
            </a:r>
            <a:r>
              <a:rPr lang="en-US" altLang="ja-JP" sz="2400" b="0" dirty="0" smtClean="0">
                <a:solidFill>
                  <a:srgbClr val="FFFFFF"/>
                </a:solidFill>
              </a:rPr>
              <a:t>  - </a:t>
            </a:r>
            <a:r>
              <a:rPr lang="ja-JP" altLang="en-US" sz="2400" b="0" dirty="0" smtClean="0">
                <a:solidFill>
                  <a:srgbClr val="FFFFFF"/>
                </a:solidFill>
              </a:rPr>
              <a:t>現在、重力波</a:t>
            </a:r>
            <a:r>
              <a:rPr lang="en-US" altLang="ja-JP" sz="2400" b="0" dirty="0" smtClean="0">
                <a:solidFill>
                  <a:srgbClr val="FFFFFF"/>
                </a:solidFill>
              </a:rPr>
              <a:t>P</a:t>
            </a:r>
            <a:r>
              <a:rPr lang="ja-JP" altLang="en-US" sz="2400" b="0" dirty="0" smtClean="0">
                <a:solidFill>
                  <a:srgbClr val="FFFFFF"/>
                </a:solidFill>
              </a:rPr>
              <a:t>推進室には試験設備が無い</a:t>
            </a:r>
            <a:r>
              <a:rPr lang="en-US" altLang="ja-JP" sz="2400" b="0" dirty="0" smtClean="0">
                <a:solidFill>
                  <a:srgbClr val="FFFFFF"/>
                </a:solidFill>
              </a:rPr>
              <a:t>.</a:t>
            </a:r>
            <a:r>
              <a:rPr lang="ja-JP" altLang="en-US" sz="2400" b="0" dirty="0" smtClean="0">
                <a:solidFill>
                  <a:srgbClr val="FFFFFF"/>
                </a:solidFill>
              </a:rPr>
              <a:t> </a:t>
            </a:r>
            <a:endParaRPr lang="en-US" altLang="ja-JP" sz="2400" b="0" dirty="0" smtClean="0">
              <a:solidFill>
                <a:srgbClr val="FFFFFF"/>
              </a:solidFill>
            </a:endParaRPr>
          </a:p>
          <a:p>
            <a:pPr algn="l">
              <a:lnSpc>
                <a:spcPct val="110000"/>
              </a:lnSpc>
              <a:buNone/>
            </a:pPr>
            <a:r>
              <a:rPr lang="en-US" altLang="ja-JP" sz="2400" b="0" dirty="0">
                <a:solidFill>
                  <a:srgbClr val="FFFFFF"/>
                </a:solidFill>
                <a:sym typeface="Wingdings" pitchFamily="2" charset="2"/>
              </a:rPr>
              <a:t> </a:t>
            </a:r>
            <a:r>
              <a:rPr lang="en-US" altLang="ja-JP" sz="2400" b="0" dirty="0" smtClean="0">
                <a:solidFill>
                  <a:srgbClr val="FFFFFF"/>
                </a:solidFill>
                <a:sym typeface="Wingdings" pitchFamily="2" charset="2"/>
              </a:rPr>
              <a:t>     </a:t>
            </a:r>
            <a:r>
              <a:rPr lang="ja-JP" altLang="en-US" sz="2400" b="0" dirty="0">
                <a:solidFill>
                  <a:srgbClr val="FFFFFF"/>
                </a:solidFill>
                <a:sym typeface="Wingdings" pitchFamily="2" charset="2"/>
              </a:rPr>
              <a:t> </a:t>
            </a:r>
            <a:r>
              <a:rPr lang="ja-JP" altLang="en-US" sz="2400" b="0" dirty="0" smtClean="0">
                <a:solidFill>
                  <a:srgbClr val="FFFFFF"/>
                </a:solidFill>
                <a:sym typeface="Wingdings" pitchFamily="2" charset="2"/>
              </a:rPr>
              <a:t> </a:t>
            </a:r>
            <a:r>
              <a:rPr lang="en-US" altLang="ja-JP" sz="2400" b="0" dirty="0" smtClean="0">
                <a:solidFill>
                  <a:srgbClr val="FFFFFF"/>
                </a:solidFill>
                <a:sym typeface="Wingdings" pitchFamily="2" charset="2"/>
              </a:rPr>
              <a:t> KEK, ICRR</a:t>
            </a:r>
            <a:r>
              <a:rPr lang="ja-JP" altLang="en-US" sz="2400" b="0" dirty="0" smtClean="0">
                <a:solidFill>
                  <a:srgbClr val="FFFFFF"/>
                </a:solidFill>
                <a:sym typeface="Wingdings" pitchFamily="2" charset="2"/>
              </a:rPr>
              <a:t>などに出向いてコンポーネント試験</a:t>
            </a:r>
            <a:r>
              <a:rPr lang="en-US" altLang="ja-JP" sz="2400" b="0" dirty="0" smtClean="0">
                <a:solidFill>
                  <a:srgbClr val="FFFFFF"/>
                </a:solidFill>
                <a:sym typeface="Wingdings" pitchFamily="2" charset="2"/>
              </a:rPr>
              <a:t>.</a:t>
            </a:r>
          </a:p>
          <a:p>
            <a:pPr algn="l">
              <a:lnSpc>
                <a:spcPct val="110000"/>
              </a:lnSpc>
              <a:buNone/>
            </a:pPr>
            <a:r>
              <a:rPr lang="en-US" altLang="ja-JP" sz="2400" b="0" dirty="0">
                <a:solidFill>
                  <a:srgbClr val="FFFFFF"/>
                </a:solidFill>
                <a:sym typeface="Wingdings" pitchFamily="2" charset="2"/>
              </a:rPr>
              <a:t> </a:t>
            </a:r>
            <a:r>
              <a:rPr lang="en-US" altLang="ja-JP" sz="2400" b="0" dirty="0" smtClean="0">
                <a:solidFill>
                  <a:srgbClr val="FFFFFF"/>
                </a:solidFill>
                <a:sym typeface="Wingdings" pitchFamily="2" charset="2"/>
              </a:rPr>
              <a:t>  - </a:t>
            </a:r>
            <a:r>
              <a:rPr lang="ja-JP" altLang="en-US" sz="2400" b="0" dirty="0" smtClean="0">
                <a:solidFill>
                  <a:srgbClr val="FFFFFF"/>
                </a:solidFill>
                <a:sym typeface="Wingdings" pitchFamily="2" charset="2"/>
              </a:rPr>
              <a:t>重力波分野の基礎・応用研究では低温設備は必須</a:t>
            </a:r>
            <a:r>
              <a:rPr lang="ja-JP" altLang="en-US" sz="2400" b="0" dirty="0">
                <a:solidFill>
                  <a:srgbClr val="FFFFFF"/>
                </a:solidFill>
                <a:sym typeface="Wingdings" pitchFamily="2" charset="2"/>
              </a:rPr>
              <a:t>になる</a:t>
            </a:r>
            <a:r>
              <a:rPr lang="en-US" altLang="ja-JP" sz="2400" b="0" dirty="0" smtClean="0">
                <a:solidFill>
                  <a:srgbClr val="FFFFFF"/>
                </a:solidFill>
                <a:sym typeface="Wingdings" pitchFamily="2" charset="2"/>
              </a:rPr>
              <a:t>.</a:t>
            </a:r>
          </a:p>
          <a:p>
            <a:pPr algn="l">
              <a:lnSpc>
                <a:spcPct val="110000"/>
              </a:lnSpc>
              <a:buNone/>
            </a:pPr>
            <a:r>
              <a:rPr lang="en-US" altLang="ja-JP" sz="2400" b="0" dirty="0">
                <a:solidFill>
                  <a:srgbClr val="FFFFFF"/>
                </a:solidFill>
                <a:sym typeface="Wingdings" pitchFamily="2" charset="2"/>
              </a:rPr>
              <a:t> </a:t>
            </a:r>
            <a:r>
              <a:rPr lang="en-US" altLang="ja-JP" sz="2400" b="0" dirty="0" smtClean="0">
                <a:solidFill>
                  <a:srgbClr val="FFFFFF"/>
                </a:solidFill>
                <a:sym typeface="Wingdings" pitchFamily="2" charset="2"/>
              </a:rPr>
              <a:t>        </a:t>
            </a:r>
            <a:r>
              <a:rPr lang="ja-JP" altLang="en-US" sz="2400" b="0" dirty="0" smtClean="0">
                <a:solidFill>
                  <a:srgbClr val="FFFFFF"/>
                </a:solidFill>
                <a:sym typeface="Wingdings" pitchFamily="2" charset="2"/>
              </a:rPr>
              <a:t>国内・国際的な競争力の維持</a:t>
            </a:r>
            <a:r>
              <a:rPr lang="en-US" altLang="ja-JP" sz="2400" b="0" dirty="0" smtClean="0">
                <a:solidFill>
                  <a:srgbClr val="FFFFFF"/>
                </a:solidFill>
                <a:sym typeface="Wingdings" pitchFamily="2" charset="2"/>
              </a:rPr>
              <a:t>.</a:t>
            </a:r>
            <a:endParaRPr lang="en-US" altLang="ja-JP" sz="2400" b="0" dirty="0" smtClean="0">
              <a:solidFill>
                <a:srgbClr val="FFFFFF"/>
              </a:solidFill>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4146" y="4869160"/>
            <a:ext cx="2016224"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s://lh5.googleusercontent.com/-OYCUs0wFfY0/UJZEcdRl1LI/AAAAAAAACrE/Avf8698Kdy4/s720/DSCF79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9672" y="4869161"/>
            <a:ext cx="1980218" cy="1485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lh6.googleusercontent.com/-DrhPmm9-a90/UJZEg-90P_I/AAAAAAAACr4/UH76Avn7PIo/s720/DSCF79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3907" y="4869160"/>
            <a:ext cx="2016223" cy="1512168"/>
          </a:xfrm>
          <a:prstGeom prst="rect">
            <a:avLst/>
          </a:prstGeom>
          <a:noFill/>
          <a:extLst>
            <a:ext uri="{909E8E84-426E-40DD-AFC4-6F175D3DCCD1}">
              <a14:hiddenFill xmlns:a14="http://schemas.microsoft.com/office/drawing/2010/main">
                <a:solidFill>
                  <a:srgbClr val="FFFFFF"/>
                </a:solidFill>
              </a14:hiddenFill>
            </a:ext>
          </a:extLst>
        </p:spPr>
      </p:pic>
      <p:sp>
        <p:nvSpPr>
          <p:cNvPr id="9" name="タイトル 2"/>
          <p:cNvSpPr txBox="1">
            <a:spLocks/>
          </p:cNvSpPr>
          <p:nvPr/>
        </p:nvSpPr>
        <p:spPr bwMode="auto">
          <a:xfrm>
            <a:off x="539552" y="3561192"/>
            <a:ext cx="8424935" cy="1284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lnSpc>
                <a:spcPct val="120000"/>
              </a:lnSpc>
              <a:spcBef>
                <a:spcPct val="0"/>
              </a:spcBef>
              <a:spcAft>
                <a:spcPct val="0"/>
              </a:spcAft>
              <a:defRPr kumimoji="1" sz="2800" b="1">
                <a:solidFill>
                  <a:srgbClr val="C0C0C0"/>
                </a:solidFill>
                <a:effectLst>
                  <a:outerShdw blurRad="38100" dist="38100" dir="2700000" algn="tl">
                    <a:srgbClr val="000000">
                      <a:alpha val="43137"/>
                    </a:srgbClr>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a:lstStyle>
          <a:p>
            <a:pPr algn="l">
              <a:lnSpc>
                <a:spcPct val="110000"/>
              </a:lnSpc>
              <a:buNone/>
            </a:pPr>
            <a:r>
              <a:rPr lang="ja-JP" altLang="en-US" sz="2400" b="0" dirty="0" smtClean="0">
                <a:solidFill>
                  <a:srgbClr val="FFFFFF"/>
                </a:solidFill>
              </a:rPr>
              <a:t>・</a:t>
            </a:r>
            <a:r>
              <a:rPr lang="en-US" altLang="ja-JP" sz="2400" b="0" dirty="0" smtClean="0">
                <a:solidFill>
                  <a:srgbClr val="FFFFFF"/>
                </a:solidFill>
              </a:rPr>
              <a:t> </a:t>
            </a:r>
            <a:r>
              <a:rPr lang="en-US" altLang="ja-JP" sz="2400" b="0" dirty="0" smtClean="0">
                <a:solidFill>
                  <a:srgbClr val="99FF99"/>
                </a:solidFill>
              </a:rPr>
              <a:t>2</a:t>
            </a:r>
            <a:r>
              <a:rPr lang="ja-JP" altLang="en-US" sz="2400" b="0" dirty="0" smtClean="0">
                <a:solidFill>
                  <a:srgbClr val="99FF99"/>
                </a:solidFill>
              </a:rPr>
              <a:t>年計画</a:t>
            </a:r>
            <a:r>
              <a:rPr lang="ja-JP" altLang="en-US" sz="2400" b="0" dirty="0" smtClean="0">
                <a:solidFill>
                  <a:srgbClr val="FFFFFF"/>
                </a:solidFill>
              </a:rPr>
              <a:t>で整備 </a:t>
            </a:r>
            <a:r>
              <a:rPr lang="en-US" altLang="ja-JP" sz="2400" b="0" dirty="0" smtClean="0">
                <a:solidFill>
                  <a:srgbClr val="FFFFFF"/>
                </a:solidFill>
              </a:rPr>
              <a:t>(</a:t>
            </a:r>
            <a:r>
              <a:rPr lang="ja-JP" altLang="en-US" sz="2400" b="0" dirty="0" smtClean="0">
                <a:solidFill>
                  <a:srgbClr val="FFFFFF"/>
                </a:solidFill>
              </a:rPr>
              <a:t>設計</a:t>
            </a:r>
            <a:r>
              <a:rPr lang="en-US" altLang="ja-JP" sz="2400" b="0" dirty="0" smtClean="0">
                <a:solidFill>
                  <a:srgbClr val="FFFFFF"/>
                </a:solidFill>
              </a:rPr>
              <a:t>, </a:t>
            </a:r>
            <a:r>
              <a:rPr lang="ja-JP" altLang="en-US" sz="2400" b="0" dirty="0" smtClean="0">
                <a:solidFill>
                  <a:srgbClr val="FFFFFF"/>
                </a:solidFill>
              </a:rPr>
              <a:t>冷凍機 </a:t>
            </a:r>
            <a:r>
              <a:rPr lang="en-US" altLang="ja-JP" sz="2400" b="0" dirty="0" smtClean="0">
                <a:solidFill>
                  <a:srgbClr val="FFFFFF"/>
                </a:solidFill>
              </a:rPr>
              <a:t>/ </a:t>
            </a:r>
            <a:r>
              <a:rPr lang="ja-JP" altLang="en-US" sz="2400" b="0" dirty="0" smtClean="0">
                <a:solidFill>
                  <a:srgbClr val="FFFFFF"/>
                </a:solidFill>
              </a:rPr>
              <a:t>防振</a:t>
            </a:r>
            <a:r>
              <a:rPr lang="en-US" altLang="ja-JP" sz="2400" b="0" dirty="0" smtClean="0">
                <a:solidFill>
                  <a:srgbClr val="FFFFFF"/>
                </a:solidFill>
              </a:rPr>
              <a:t>, </a:t>
            </a:r>
            <a:r>
              <a:rPr lang="ja-JP" altLang="en-US" sz="2400" b="0" dirty="0" smtClean="0">
                <a:solidFill>
                  <a:srgbClr val="FFFFFF"/>
                </a:solidFill>
              </a:rPr>
              <a:t>輻射シールド</a:t>
            </a:r>
            <a:r>
              <a:rPr lang="en-US" altLang="ja-JP" sz="2400" b="0" dirty="0" smtClean="0">
                <a:solidFill>
                  <a:srgbClr val="FFFFFF"/>
                </a:solidFill>
              </a:rPr>
              <a:t>, </a:t>
            </a:r>
            <a:r>
              <a:rPr lang="ja-JP" altLang="en-US" sz="2400" b="0" dirty="0" smtClean="0">
                <a:solidFill>
                  <a:srgbClr val="FFFFFF"/>
                </a:solidFill>
              </a:rPr>
              <a:t>組上げ</a:t>
            </a:r>
            <a:r>
              <a:rPr lang="en-US" altLang="ja-JP" sz="2400" b="0" dirty="0" smtClean="0">
                <a:solidFill>
                  <a:srgbClr val="FFFFFF"/>
                </a:solidFill>
              </a:rPr>
              <a:t>). </a:t>
            </a:r>
          </a:p>
          <a:p>
            <a:pPr algn="l">
              <a:lnSpc>
                <a:spcPct val="110000"/>
              </a:lnSpc>
              <a:buNone/>
            </a:pPr>
            <a:r>
              <a:rPr lang="en-US" altLang="ja-JP" sz="2400" b="0" dirty="0">
                <a:solidFill>
                  <a:srgbClr val="FFFFFF"/>
                </a:solidFill>
              </a:rPr>
              <a:t> </a:t>
            </a:r>
            <a:r>
              <a:rPr lang="en-US" altLang="ja-JP" sz="2400" b="0" dirty="0" smtClean="0">
                <a:solidFill>
                  <a:srgbClr val="FFFFFF"/>
                </a:solidFill>
              </a:rPr>
              <a:t>   </a:t>
            </a:r>
            <a:r>
              <a:rPr lang="ja-JP" altLang="en-US" sz="2400" b="0" dirty="0" smtClean="0">
                <a:solidFill>
                  <a:srgbClr val="FFFFFF"/>
                </a:solidFill>
              </a:rPr>
              <a:t>基本的には</a:t>
            </a:r>
            <a:r>
              <a:rPr lang="en-US" altLang="ja-JP" sz="2400" b="0" dirty="0" smtClean="0">
                <a:solidFill>
                  <a:srgbClr val="99FF99"/>
                </a:solidFill>
              </a:rPr>
              <a:t>KAGRA</a:t>
            </a:r>
            <a:r>
              <a:rPr lang="ja-JP" altLang="en-US" sz="2400" b="0" dirty="0" smtClean="0">
                <a:solidFill>
                  <a:srgbClr val="99FF99"/>
                </a:solidFill>
              </a:rPr>
              <a:t>と同構成</a:t>
            </a:r>
            <a:r>
              <a:rPr lang="en-US" altLang="ja-JP" sz="2400" b="0" dirty="0" smtClean="0">
                <a:solidFill>
                  <a:srgbClr val="FFFFFF"/>
                </a:solidFill>
              </a:rPr>
              <a:t>.</a:t>
            </a:r>
            <a:r>
              <a:rPr lang="en-US" altLang="ja-JP" sz="2400" b="0" dirty="0">
                <a:solidFill>
                  <a:srgbClr val="FFFFFF"/>
                </a:solidFill>
              </a:rPr>
              <a:t> </a:t>
            </a:r>
            <a:r>
              <a:rPr lang="ja-JP" altLang="en-US" sz="2400" b="0" dirty="0" smtClean="0">
                <a:solidFill>
                  <a:srgbClr val="FFFFFF"/>
                </a:solidFill>
              </a:rPr>
              <a:t>ただし真空槽など現有物を</a:t>
            </a:r>
            <a:endParaRPr lang="en-US" altLang="ja-JP" sz="2400" b="0" dirty="0" smtClean="0">
              <a:solidFill>
                <a:srgbClr val="FFFFFF"/>
              </a:solidFill>
            </a:endParaRPr>
          </a:p>
          <a:p>
            <a:pPr algn="l">
              <a:lnSpc>
                <a:spcPct val="110000"/>
              </a:lnSpc>
              <a:buNone/>
            </a:pPr>
            <a:r>
              <a:rPr lang="en-US" altLang="ja-JP" sz="2400" b="0" dirty="0">
                <a:solidFill>
                  <a:srgbClr val="FFFFFF"/>
                </a:solidFill>
              </a:rPr>
              <a:t> </a:t>
            </a:r>
            <a:r>
              <a:rPr lang="en-US" altLang="ja-JP" sz="2400" b="0" dirty="0" smtClean="0">
                <a:solidFill>
                  <a:srgbClr val="FFFFFF"/>
                </a:solidFill>
              </a:rPr>
              <a:t>   </a:t>
            </a:r>
            <a:r>
              <a:rPr lang="ja-JP" altLang="en-US" sz="2400" b="0" dirty="0" smtClean="0">
                <a:solidFill>
                  <a:srgbClr val="FFFFFF"/>
                </a:solidFill>
              </a:rPr>
              <a:t>利用し</a:t>
            </a:r>
            <a:r>
              <a:rPr lang="en-US" altLang="ja-JP" sz="2400" b="0" dirty="0" smtClean="0">
                <a:solidFill>
                  <a:srgbClr val="FFFFFF"/>
                </a:solidFill>
              </a:rPr>
              <a:t>, </a:t>
            </a:r>
            <a:r>
              <a:rPr lang="ja-JP" altLang="en-US" sz="2400" b="0" dirty="0" smtClean="0">
                <a:solidFill>
                  <a:srgbClr val="99FF99"/>
                </a:solidFill>
              </a:rPr>
              <a:t>コスト削減</a:t>
            </a:r>
            <a:r>
              <a:rPr lang="ja-JP" altLang="en-US" sz="2400" b="0" dirty="0" smtClean="0">
                <a:solidFill>
                  <a:srgbClr val="FFFFFF"/>
                </a:solidFill>
              </a:rPr>
              <a:t>をはかる</a:t>
            </a:r>
            <a:r>
              <a:rPr lang="en-US" altLang="ja-JP" sz="2400" b="0" dirty="0" smtClean="0">
                <a:solidFill>
                  <a:srgbClr val="FFFFFF"/>
                </a:solidFill>
              </a:rPr>
              <a:t>.</a:t>
            </a:r>
          </a:p>
        </p:txBody>
      </p:sp>
      <p:sp>
        <p:nvSpPr>
          <p:cNvPr id="4" name="下矢印 3"/>
          <p:cNvSpPr/>
          <p:nvPr/>
        </p:nvSpPr>
        <p:spPr bwMode="auto">
          <a:xfrm>
            <a:off x="2483768" y="3300528"/>
            <a:ext cx="432048" cy="299576"/>
          </a:xfrm>
          <a:prstGeom prst="down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869161"/>
            <a:ext cx="2036124" cy="151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249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pPr>
              <a:defRPr/>
            </a:pPr>
            <a:r>
              <a:rPr lang="nl-NL" altLang="ja-JP" smtClean="0"/>
              <a:t>Project Week (November 27, 2013, NAOJ)</a:t>
            </a:r>
            <a:endParaRPr lang="en-US" altLang="ja-JP" dirty="0"/>
          </a:p>
        </p:txBody>
      </p:sp>
      <p:sp>
        <p:nvSpPr>
          <p:cNvPr id="4" name="Rectangle 32"/>
          <p:cNvSpPr>
            <a:spLocks noChangeArrowheads="1"/>
          </p:cNvSpPr>
          <p:nvPr/>
        </p:nvSpPr>
        <p:spPr bwMode="auto">
          <a:xfrm>
            <a:off x="899592" y="2996952"/>
            <a:ext cx="7200800" cy="705450"/>
          </a:xfrm>
          <a:prstGeom prst="rect">
            <a:avLst/>
          </a:prstGeom>
          <a:noFill/>
          <a:ln w="15875">
            <a:noFill/>
            <a:miter lim="800000"/>
            <a:headEnd/>
            <a:tailEnd/>
          </a:ln>
          <a:effectLst/>
        </p:spPr>
        <p:txBody>
          <a:bodyPr wrap="square">
            <a:spAutoFit/>
          </a:bodyPr>
          <a:lstStyle/>
          <a:p>
            <a:pPr>
              <a:lnSpc>
                <a:spcPct val="110000"/>
              </a:lnSpc>
              <a:buNone/>
            </a:pPr>
            <a:r>
              <a:rPr lang="en-US" altLang="ja-JP" sz="4000" dirty="0" smtClean="0">
                <a:solidFill>
                  <a:srgbClr val="FFFFFF"/>
                </a:solidFill>
                <a:effectLst>
                  <a:outerShdw blurRad="38100" dist="38100" dir="2700000" algn="tl">
                    <a:srgbClr val="000000">
                      <a:alpha val="43137"/>
                    </a:srgbClr>
                  </a:outerShdw>
                </a:effectLst>
              </a:rPr>
              <a:t>Overview of KAGRA</a:t>
            </a:r>
            <a:endParaRPr lang="ja-JP" altLang="en-US" sz="4000" dirty="0">
              <a:solidFill>
                <a:srgbClr val="FFFFFF"/>
              </a:solidFill>
              <a:effectLst>
                <a:outerShdw blurRad="38100" dist="38100" dir="2700000" algn="tl">
                  <a:srgbClr val="000000">
                    <a:alpha val="43137"/>
                  </a:srgbClr>
                </a:outerShdw>
              </a:effectLst>
            </a:endParaRPr>
          </a:p>
        </p:txBody>
      </p:sp>
      <p:sp>
        <p:nvSpPr>
          <p:cNvPr id="5" name="タイトル 4"/>
          <p:cNvSpPr>
            <a:spLocks noGrp="1"/>
          </p:cNvSpPr>
          <p:nvPr>
            <p:ph type="title"/>
          </p:nvPr>
        </p:nvSpPr>
        <p:spPr/>
        <p:txBody>
          <a:bodyPr/>
          <a:lstStyle/>
          <a:p>
            <a:endParaRPr kumimoji="1" lang="ja-JP" altLang="en-US" dirty="0"/>
          </a:p>
        </p:txBody>
      </p:sp>
    </p:spTree>
    <p:extLst>
      <p:ext uri="{BB962C8B-B14F-4D97-AF65-F5344CB8AC3E}">
        <p14:creationId xmlns:p14="http://schemas.microsoft.com/office/powerpoint/2010/main" val="32225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heme/theme1.xml><?xml version="1.0" encoding="utf-8"?>
<a:theme xmlns:a="http://schemas.openxmlformats.org/drawingml/2006/main" name="Inspiral">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alpha val="10000"/>
          </a:srgbClr>
        </a:solidFill>
        <a:ln w="12700" cap="flat" cmpd="sng" algn="ctr">
          <a:solidFill>
            <a:srgbClr val="FFFFFF"/>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sz="2400" b="0" i="0" u="none" strike="noStrike" cap="none" normalizeH="0" baseline="0" dirty="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txDef>
      <a:spPr>
        <a:noFill/>
      </a:spPr>
      <a:bodyPr wrap="none" rtlCol="0">
        <a:spAutoFit/>
      </a:bodyPr>
      <a:lstStyle>
        <a:defPPr algn="l">
          <a:defRPr kumimoji="1" sz="2000" dirty="0" smtClean="0">
            <a:solidFill>
              <a:srgbClr val="FFFFFF"/>
            </a:solidFill>
          </a:defRPr>
        </a:defPPr>
      </a:lstStyle>
    </a:tx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標準デザイン">
  <a:themeElements>
    <a:clrScheme name="標準デザイン 13">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標準デザイン 1">
        <a:dk1>
          <a:srgbClr val="000000"/>
        </a:dk1>
        <a:lt1>
          <a:srgbClr val="F7F7FF"/>
        </a:lt1>
        <a:dk2>
          <a:srgbClr val="000000"/>
        </a:dk2>
        <a:lt2>
          <a:srgbClr val="808080"/>
        </a:lt2>
        <a:accent1>
          <a:srgbClr val="7DB6EF"/>
        </a:accent1>
        <a:accent2>
          <a:srgbClr val="C0504D"/>
        </a:accent2>
        <a:accent3>
          <a:srgbClr val="FAFA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blank">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5875">
          <a:solidFill>
            <a:srgbClr val="FFFFFF"/>
          </a:solidFill>
          <a:miter lim="800000"/>
          <a:headEnd/>
          <a:tailE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buFontTx/>
          <a:buNone/>
          <a:defRPr kumimoji="1" dirty="0" smtClean="0">
            <a:solidFill>
              <a:srgbClr val="F8F8F8"/>
            </a:solidFill>
            <a:effectLst>
              <a:outerShdw blurRad="38100" dist="38100" dir="2700000" algn="tl">
                <a:srgbClr val="000000">
                  <a:alpha val="43137"/>
                </a:srgbClr>
              </a:outerShdw>
            </a:effectLst>
            <a:ea typeface="HGP創英角ｺﾞｼｯｸUB" pitchFamily="50" charset="-128"/>
            <a:sym typeface="Wingdings" pitchFamily="2" charset="2"/>
          </a:defRPr>
        </a:defPPr>
      </a:lstStyle>
    </a:spDef>
    <a:lnDef>
      <a:spPr bwMode="auto">
        <a:solidFill>
          <a:srgbClr val="FAFFC9">
            <a:alpha val="50000"/>
          </a:srgbClr>
        </a:solidFill>
        <a:ln w="15875" cap="flat" cmpd="sng" algn="ctr">
          <a:solidFill>
            <a:srgbClr val="FFFFFF"/>
          </a:solidFill>
          <a:prstDash val="solid"/>
          <a:round/>
          <a:headEnd type="none" w="med" len="med"/>
          <a:tailEnd type="none"/>
        </a:ln>
        <a:effectLst/>
      </a:spPr>
      <a:bodyPr/>
      <a:lstStyle/>
    </a:lnDef>
    <a:txDef>
      <a:spPr bwMode="auto">
        <a:noFill/>
        <a:ln w="9525">
          <a:noFill/>
          <a:miter lim="800000"/>
          <a:headEnd/>
          <a:tailEnd/>
        </a:ln>
        <a:effectLst/>
      </a:spPr>
      <a:bodyPr vert="horz" wrap="square" lIns="91440" tIns="45720" rIns="91440" bIns="45720" numCol="1" anchor="t" anchorCtr="0" compatLnSpc="1">
        <a:prstTxWarp prst="textNoShape">
          <a:avLst/>
        </a:prstTxWarp>
      </a:bodyPr>
      <a:lstStyle>
        <a:defPPr algn="l">
          <a:lnSpc>
            <a:spcPct val="140000"/>
          </a:lnSpc>
          <a:defRPr sz="2400" b="0" kern="0" dirty="0" smtClean="0">
            <a:solidFill>
              <a:srgbClr val="FFFFFF"/>
            </a:solidFill>
            <a:latin typeface="Tahoma" pitchFamily="34" charset="0"/>
          </a:defRPr>
        </a:defPPr>
      </a:lstStyle>
    </a:tx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lank.pot [互換モード]" id="{9C7373F0-FD50-44DA-BC3F-2C0D69103448}" vid="{9AF3FDF0-BD0D-4B10-8463-44B302925538}"/>
    </a:ext>
  </a:extLst>
</a:theme>
</file>

<file path=ppt/theme/theme9.xml><?xml version="1.0" encoding="utf-8"?>
<a:theme xmlns:a="http://schemas.openxmlformats.org/drawingml/2006/main" name="1_Inspiral">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alpha val="10000"/>
          </a:srgbClr>
        </a:solidFill>
        <a:ln w="12700" cap="flat" cmpd="sng" algn="ctr">
          <a:solidFill>
            <a:srgbClr val="FFFFFF"/>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sz="2400" b="0" i="0" u="none" strike="noStrike" cap="none" normalizeH="0" baseline="0" dirty="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txDef>
      <a:spPr>
        <a:noFill/>
      </a:spPr>
      <a:bodyPr wrap="none" rtlCol="0">
        <a:spAutoFit/>
      </a:bodyPr>
      <a:lstStyle>
        <a:defPPr algn="l">
          <a:defRPr kumimoji="1" sz="2000" dirty="0" smtClean="0">
            <a:solidFill>
              <a:srgbClr val="FFFFFF"/>
            </a:solidFill>
          </a:defRPr>
        </a:defPPr>
      </a:lstStyle>
    </a:tx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56778</TotalTime>
  <Words>5708</Words>
  <Application>Microsoft Office PowerPoint</Application>
  <PresentationFormat>画面に合わせる (4:3)</PresentationFormat>
  <Paragraphs>1109</Paragraphs>
  <Slides>80</Slides>
  <Notes>18</Notes>
  <HiddenSlides>0</HiddenSlides>
  <MMClips>0</MMClips>
  <ScaleCrop>false</ScaleCrop>
  <HeadingPairs>
    <vt:vector size="6" baseType="variant">
      <vt:variant>
        <vt:lpstr>使用されているフォント</vt:lpstr>
      </vt:variant>
      <vt:variant>
        <vt:i4>13</vt:i4>
      </vt:variant>
      <vt:variant>
        <vt:lpstr>テーマ</vt:lpstr>
      </vt:variant>
      <vt:variant>
        <vt:i4>12</vt:i4>
      </vt:variant>
      <vt:variant>
        <vt:lpstr>スライド タイトル</vt:lpstr>
      </vt:variant>
      <vt:variant>
        <vt:i4>80</vt:i4>
      </vt:variant>
    </vt:vector>
  </HeadingPairs>
  <TitlesOfParts>
    <vt:vector size="105" baseType="lpstr">
      <vt:lpstr>Franklin Gothic Book</vt:lpstr>
      <vt:lpstr>HGP創英角ｺﾞｼｯｸUB</vt:lpstr>
      <vt:lpstr>HGｺﾞｼｯｸE</vt:lpstr>
      <vt:lpstr>ＭＳ Ｐゴシック</vt:lpstr>
      <vt:lpstr>Osaka</vt:lpstr>
      <vt:lpstr>メイリオ</vt:lpstr>
      <vt:lpstr>Arial</vt:lpstr>
      <vt:lpstr>Calibri</vt:lpstr>
      <vt:lpstr>Symbol</vt:lpstr>
      <vt:lpstr>Tahoma</vt:lpstr>
      <vt:lpstr>Times</vt:lpstr>
      <vt:lpstr>Times New Roman</vt:lpstr>
      <vt:lpstr>Wingdings</vt:lpstr>
      <vt:lpstr>Inspiral</vt:lpstr>
      <vt:lpstr>1_Office テーマ</vt:lpstr>
      <vt:lpstr>2_Office テーマ</vt:lpstr>
      <vt:lpstr>3_Office テーマ</vt:lpstr>
      <vt:lpstr>4_Office テーマ</vt:lpstr>
      <vt:lpstr>標準デザイン</vt:lpstr>
      <vt:lpstr>ホワイト</vt:lpstr>
      <vt:lpstr>blank</vt:lpstr>
      <vt:lpstr>1_Inspiral</vt:lpstr>
      <vt:lpstr>5_Office テーマ</vt:lpstr>
      <vt:lpstr>6_Office テーマ</vt:lpstr>
      <vt:lpstr>Office テーマ</vt:lpstr>
      <vt:lpstr>重力波プロジェクト推進室 Gravitational-Wave Project Office</vt:lpstr>
      <vt:lpstr>Outline</vt:lpstr>
      <vt:lpstr>PowerPoint プレゼンテーション</vt:lpstr>
      <vt:lpstr>Purpose of GW Project Office</vt:lpstr>
      <vt:lpstr>Members</vt:lpstr>
      <vt:lpstr>Changes in Members</vt:lpstr>
      <vt:lpstr>Research Activities</vt:lpstr>
      <vt:lpstr>Research Activities</vt:lpstr>
      <vt:lpstr>PowerPoint プレゼンテーション</vt:lpstr>
      <vt:lpstr>Gravitational-Wave Telescope</vt:lpstr>
      <vt:lpstr>KAGRA Collaborations</vt:lpstr>
      <vt:lpstr>KAGRA Schedule</vt:lpstr>
      <vt:lpstr>Schedule and Budget</vt:lpstr>
      <vt:lpstr>Construction Status of KAGRA</vt:lpstr>
      <vt:lpstr>KAGRA Site</vt:lpstr>
      <vt:lpstr>Tunnel Excavation</vt:lpstr>
      <vt:lpstr>Facility : Safety Management of KAGRA</vt:lpstr>
      <vt:lpstr>Surface building</vt:lpstr>
      <vt:lpstr>KAGRA Vacuum duct</vt:lpstr>
      <vt:lpstr>Production of vacuum system for KAGRA</vt:lpstr>
      <vt:lpstr>Cryostat Construction and Test</vt:lpstr>
      <vt:lpstr>Cooling Test and Delivery</vt:lpstr>
      <vt:lpstr>Sapphire Mirror</vt:lpstr>
      <vt:lpstr>PowerPoint プレゼンテーション</vt:lpstr>
      <vt:lpstr>Agreement between 3 institutes</vt:lpstr>
      <vt:lpstr>Organization of KAGRA</vt:lpstr>
      <vt:lpstr>KAGRA 15 Subsystems</vt:lpstr>
      <vt:lpstr>NAOJ Responsibilities</vt:lpstr>
      <vt:lpstr>KAGRA Schedule</vt:lpstr>
      <vt:lpstr>VIS Subsystem</vt:lpstr>
      <vt:lpstr>Production and test for VIS</vt:lpstr>
      <vt:lpstr>Production and test for VIS</vt:lpstr>
      <vt:lpstr>Scope of AOS</vt:lpstr>
      <vt:lpstr>KAGRA Stray-light Control</vt:lpstr>
      <vt:lpstr>Prototype of a Large Baffle</vt:lpstr>
      <vt:lpstr>AOS plan in the next year</vt:lpstr>
      <vt:lpstr>Mirror Quality Evaluation</vt:lpstr>
      <vt:lpstr>Collaboration with ATC</vt:lpstr>
      <vt:lpstr>Multi-messenger Astronomy</vt:lpstr>
      <vt:lpstr>Clarification of the Role of NAOJ</vt:lpstr>
      <vt:lpstr>PowerPoint プレゼンテーション</vt:lpstr>
      <vt:lpstr>DECIGO</vt:lpstr>
      <vt:lpstr>Roadmap</vt:lpstr>
      <vt:lpstr>Targets of DPF</vt:lpstr>
      <vt:lpstr>R&amp;D for DPF Interferometer</vt:lpstr>
      <vt:lpstr>DPF Interferometer module</vt:lpstr>
      <vt:lpstr>Experimental setup for optical parts</vt:lpstr>
      <vt:lpstr>PowerPoint プレゼンテーション</vt:lpstr>
      <vt:lpstr>Works in the next year</vt:lpstr>
      <vt:lpstr>Free fall experiment for DECIGO Path Finder  </vt:lpstr>
      <vt:lpstr>PowerPoint プレゼンテーション</vt:lpstr>
      <vt:lpstr>Theoretical Researches (1)</vt:lpstr>
      <vt:lpstr>Theoretical Researches (2)</vt:lpstr>
      <vt:lpstr>PowerPoint プレゼンテーション</vt:lpstr>
      <vt:lpstr>Summary</vt:lpstr>
      <vt:lpstr>PowerPoint プレゼンテーション</vt:lpstr>
      <vt:lpstr>PowerPoint プレゼンテーション</vt:lpstr>
      <vt:lpstr>Surface building</vt:lpstr>
      <vt:lpstr>Tunnel excavation</vt:lpstr>
      <vt:lpstr>Safety Management of KAGRA</vt:lpstr>
      <vt:lpstr>Production of vacuum system for KAGRA</vt:lpstr>
      <vt:lpstr>Production and test of vibration isolation system for KAGRA (1)</vt:lpstr>
      <vt:lpstr>PowerPoint プレゼンテーション</vt:lpstr>
      <vt:lpstr>AOS tasks</vt:lpstr>
      <vt:lpstr>KAGRA Baffle system</vt:lpstr>
      <vt:lpstr>Example of a large baffle</vt:lpstr>
      <vt:lpstr>Works in the next year</vt:lpstr>
      <vt:lpstr>KAGRA補助光学系サブシステム</vt:lpstr>
      <vt:lpstr>迷光処理</vt:lpstr>
      <vt:lpstr>#3 狭角散乱バッフル（プロトタイプ）</vt:lpstr>
      <vt:lpstr>Beam Reducing Telescope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Effective Use of TAMA facility</vt:lpstr>
      <vt:lpstr>研究計画 : 低温施設整備 </vt:lpstr>
    </vt:vector>
  </TitlesOfParts>
  <Company>東京大学</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安東 正樹</dc:creator>
  <cp:lastModifiedBy>Masaki Ando</cp:lastModifiedBy>
  <cp:revision>3869</cp:revision>
  <dcterms:created xsi:type="dcterms:W3CDTF">2002-03-19T09:15:24Z</dcterms:created>
  <dcterms:modified xsi:type="dcterms:W3CDTF">2013-11-27T07:00:51Z</dcterms:modified>
</cp:coreProperties>
</file>