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  <p:sldMasterId id="2147483961" r:id="rId2"/>
  </p:sldMasterIdLst>
  <p:notesMasterIdLst>
    <p:notesMasterId r:id="rId21"/>
  </p:notesMasterIdLst>
  <p:handoutMasterIdLst>
    <p:handoutMasterId r:id="rId22"/>
  </p:handoutMasterIdLst>
  <p:sldIdLst>
    <p:sldId id="1314" r:id="rId3"/>
    <p:sldId id="1343" r:id="rId4"/>
    <p:sldId id="1315" r:id="rId5"/>
    <p:sldId id="1329" r:id="rId6"/>
    <p:sldId id="1322" r:id="rId7"/>
    <p:sldId id="1331" r:id="rId8"/>
    <p:sldId id="1324" r:id="rId9"/>
    <p:sldId id="1330" r:id="rId10"/>
    <p:sldId id="1327" r:id="rId11"/>
    <p:sldId id="1340" r:id="rId12"/>
    <p:sldId id="1338" r:id="rId13"/>
    <p:sldId id="1339" r:id="rId14"/>
    <p:sldId id="1337" r:id="rId15"/>
    <p:sldId id="1342" r:id="rId16"/>
    <p:sldId id="1332" r:id="rId17"/>
    <p:sldId id="1341" r:id="rId18"/>
    <p:sldId id="1334" r:id="rId19"/>
    <p:sldId id="1321" r:id="rId20"/>
  </p:sldIdLst>
  <p:sldSz cx="9144000" cy="6858000" type="screen4x3"/>
  <p:notesSz cx="9856788" cy="6731000"/>
  <p:custDataLst>
    <p:tags r:id="rId23"/>
  </p:custDataLst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ahoma" panose="020B0604030504040204" pitchFamily="34" charset="0"/>
        <a:ea typeface="ＭＳ Ｐゴシック" panose="020B0600070205080204" pitchFamily="50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99CCFF"/>
    <a:srgbClr val="FF6699"/>
    <a:srgbClr val="000000"/>
    <a:srgbClr val="FFFFFF"/>
    <a:srgbClr val="FFFF99"/>
    <a:srgbClr val="B2B2B2"/>
    <a:srgbClr val="99FF99"/>
    <a:srgbClr val="6699FF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6819" autoAdjust="0"/>
  </p:normalViewPr>
  <p:slideViewPr>
    <p:cSldViewPr>
      <p:cViewPr varScale="1">
        <p:scale>
          <a:sx n="66" d="100"/>
          <a:sy n="66" d="100"/>
        </p:scale>
        <p:origin x="10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gs" Target="tags/tag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 baseline="0" dirty="0" smtClean="0"/>
              <a:t> 13</a:t>
            </a:r>
            <a:r>
              <a:rPr lang="ja-JP" altLang="en-US" baseline="0" dirty="0" smtClean="0"/>
              <a:t> </a:t>
            </a:r>
            <a:r>
              <a:rPr lang="en-US" altLang="ja-JP" baseline="0" dirty="0" smtClean="0"/>
              <a:t>Staff Members</a:t>
            </a:r>
            <a:endParaRPr lang="ja-JP" dirty="0"/>
          </a:p>
        </c:rich>
      </c:tx>
      <c:layout>
        <c:manualLayout>
          <c:xMode val="edge"/>
          <c:yMode val="edge"/>
          <c:x val="0.41188198976957741"/>
          <c:y val="0.45610115290220277"/>
        </c:manualLayout>
      </c:layout>
      <c:overlay val="0"/>
      <c:spPr>
        <a:solidFill>
          <a:srgbClr val="000000">
            <a:alpha val="50000"/>
          </a:srgbClr>
        </a:solidFill>
        <a:ln>
          <a:solidFill>
            <a:srgbClr val="000000"/>
          </a:solidFill>
        </a:ln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H24年度　財源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99"/>
              </a:solidFill>
            </c:spPr>
          </c:dPt>
          <c:dPt>
            <c:idx val="1"/>
            <c:bubble3D val="0"/>
            <c:spPr>
              <a:solidFill>
                <a:srgbClr val="FFCC66"/>
              </a:solidFill>
            </c:spPr>
          </c:dPt>
          <c:dPt>
            <c:idx val="2"/>
            <c:bubble3D val="0"/>
            <c:spPr>
              <a:solidFill>
                <a:srgbClr val="99FF99"/>
              </a:solidFill>
            </c:spPr>
          </c:dPt>
          <c:dPt>
            <c:idx val="3"/>
            <c:bubble3D val="0"/>
            <c:spPr>
              <a:solidFill>
                <a:srgbClr val="99CCFF"/>
              </a:solidFill>
            </c:spPr>
          </c:dPt>
          <c:dPt>
            <c:idx val="4"/>
            <c:bubble3D val="0"/>
            <c:spPr>
              <a:solidFill>
                <a:srgbClr val="C0C0C0"/>
              </a:solidFill>
            </c:spPr>
          </c:dPt>
          <c:dLbls>
            <c:dLbl>
              <c:idx val="0"/>
              <c:layout>
                <c:manualLayout>
                  <c:x val="-1.5644576345202568E-2"/>
                  <c:y val="-0.25142584539805307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baseline="0" dirty="0" smtClean="0"/>
                      <a:t>KAGRA Instruments</a:t>
                    </a:r>
                    <a:r>
                      <a:rPr lang="en-US" altLang="ja-JP" baseline="0" dirty="0"/>
                      <a:t>
</a:t>
                    </a:r>
                    <a:fld id="{DB3849C3-AF7B-4284-9847-655EC66186BE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43711947297385001"/>
                  <c:y val="4.3976185868880831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baseline="0" dirty="0" smtClean="0"/>
                      <a:t>Analysis, Theory</a:t>
                    </a:r>
                    <a:r>
                      <a:rPr lang="en-US" altLang="ja-JP" baseline="0" dirty="0"/>
                      <a:t>
</a:t>
                    </a:r>
                    <a:fld id="{07CE2A38-3356-4018-9792-D291535ABB09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2.1551923273651661E-2"/>
                  <c:y val="0.29460541105831961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Space</a:t>
                    </a:r>
                    <a:r>
                      <a:rPr lang="en-US" altLang="ja-JP" baseline="0" dirty="0"/>
                      <a:t>
</a:t>
                    </a:r>
                    <a:fld id="{99077E40-479B-46EE-BF47-069242FD1866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787711156406164"/>
                  <c:y val="0.17165610236291376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altLang="ja-JP" baseline="0" dirty="0" smtClean="0"/>
                      <a:t>Adv. </a:t>
                    </a:r>
                  </a:p>
                  <a:p>
                    <a:pPr algn="l">
                      <a:defRPr/>
                    </a:pPr>
                    <a:r>
                      <a:rPr lang="en-US" altLang="ja-JP" baseline="0" dirty="0" smtClean="0"/>
                      <a:t>Detector</a:t>
                    </a:r>
                    <a:r>
                      <a:rPr lang="en-US" altLang="ja-JP" baseline="0" dirty="0"/>
                      <a:t>
</a:t>
                    </a:r>
                    <a:r>
                      <a:rPr lang="en-US" altLang="ja-JP" baseline="0" dirty="0" smtClean="0"/>
                      <a:t>  </a:t>
                    </a:r>
                    <a:fld id="{86E02E92-2D3B-4D64-95DD-0F43C19E42D1}" type="PERCENTAGE">
                      <a:rPr lang="en-US" altLang="ja-JP" baseline="0" smtClean="0"/>
                      <a:pPr algn="l">
                        <a:defRPr/>
                      </a:pPr>
                      <a:t>[パーセンテージ]</a:t>
                    </a:fld>
                    <a:endParaRPr lang="en-US" altLang="ja-JP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360405333114249E-3"/>
                  <c:y val="3.1659992324085387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25400"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KAGRA開発</c:v>
                </c:pt>
                <c:pt idx="1">
                  <c:v>理論・解析</c:v>
                </c:pt>
                <c:pt idx="2">
                  <c:v>宇宙干渉計</c:v>
                </c:pt>
                <c:pt idx="3">
                  <c:v>高感度化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670</c:v>
                </c:pt>
                <c:pt idx="1">
                  <c:v>180</c:v>
                </c:pt>
                <c:pt idx="2">
                  <c:v>250</c:v>
                </c:pt>
                <c:pt idx="3">
                  <c:v>200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ja-JP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FY2012</a:t>
            </a:r>
            <a:r>
              <a:rPr lang="en-US" altLang="ja-JP" baseline="0" dirty="0" smtClean="0"/>
              <a:t> Total</a:t>
            </a:r>
            <a:r>
              <a:rPr lang="ja-JP" dirty="0" smtClean="0"/>
              <a:t>  </a:t>
            </a:r>
            <a:endParaRPr lang="en-US" dirty="0"/>
          </a:p>
          <a:p>
            <a:pPr>
              <a:defRPr/>
            </a:pPr>
            <a:r>
              <a:rPr lang="en-US" dirty="0"/>
              <a:t>5,207</a:t>
            </a:r>
            <a:r>
              <a:rPr lang="ja-JP" dirty="0"/>
              <a:t>万円</a:t>
            </a:r>
          </a:p>
        </c:rich>
      </c:tx>
      <c:layout>
        <c:manualLayout>
          <c:xMode val="edge"/>
          <c:yMode val="edge"/>
          <c:x val="0.41188198976957741"/>
          <c:y val="0.45610115290220277"/>
        </c:manualLayout>
      </c:layout>
      <c:overlay val="0"/>
      <c:spPr>
        <a:solidFill>
          <a:srgbClr val="000000">
            <a:alpha val="50000"/>
          </a:srgbClr>
        </a:solidFill>
        <a:ln>
          <a:solidFill>
            <a:srgbClr val="000000"/>
          </a:solidFill>
        </a:ln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H24年度　財源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99"/>
              </a:solidFill>
            </c:spPr>
          </c:dPt>
          <c:dPt>
            <c:idx val="1"/>
            <c:bubble3D val="0"/>
            <c:spPr>
              <a:solidFill>
                <a:srgbClr val="FFCC66"/>
              </a:solidFill>
            </c:spPr>
          </c:dPt>
          <c:dPt>
            <c:idx val="2"/>
            <c:bubble3D val="0"/>
            <c:spPr>
              <a:solidFill>
                <a:srgbClr val="99FF99"/>
              </a:solidFill>
            </c:spPr>
          </c:dPt>
          <c:dPt>
            <c:idx val="3"/>
            <c:bubble3D val="0"/>
            <c:spPr>
              <a:solidFill>
                <a:srgbClr val="99CCFF"/>
              </a:solidFill>
            </c:spPr>
          </c:dPt>
          <c:dPt>
            <c:idx val="4"/>
            <c:bubble3D val="0"/>
            <c:spPr>
              <a:solidFill>
                <a:srgbClr val="C0C0C0"/>
              </a:solidFill>
            </c:spPr>
          </c:dPt>
          <c:dLbls>
            <c:dLbl>
              <c:idx val="0"/>
              <c:layout>
                <c:manualLayout>
                  <c:x val="-3.119623029747395E-2"/>
                  <c:y val="-7.1048292613951985E-2"/>
                </c:manualLayout>
              </c:layout>
              <c:tx>
                <c:rich>
                  <a:bodyPr/>
                  <a:lstStyle/>
                  <a:p>
                    <a:r>
                      <a:rPr lang="en-US" altLang="zh-TW" dirty="0" smtClean="0"/>
                      <a:t>Administration</a:t>
                    </a:r>
                    <a:endParaRPr lang="en-US" altLang="zh-TW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027432059369687E-2"/>
                  <c:y val="-6.7129536112149153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baseline="0" dirty="0" smtClean="0"/>
                      <a:t>Additional</a:t>
                    </a:r>
                    <a:r>
                      <a:rPr lang="en-US" altLang="ja-JP" baseline="0" dirty="0"/>
                      <a:t>
</a:t>
                    </a:r>
                    <a:fld id="{304507FA-B711-4379-8E20-94B6BE98CE68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2.3955788292430627E-2"/>
                  <c:y val="-3.5581589419357448E-2"/>
                </c:manualLayout>
              </c:layout>
              <c:tx>
                <c:rich>
                  <a:bodyPr/>
                  <a:lstStyle/>
                  <a:p>
                    <a:r>
                      <a:rPr lang="en-US" altLang="zh-TW" baseline="0" dirty="0" smtClean="0"/>
                      <a:t>JSPS</a:t>
                    </a:r>
                    <a:r>
                      <a:rPr lang="en-US" altLang="zh-TW" baseline="0" dirty="0"/>
                      <a:t>
</a:t>
                    </a:r>
                    <a:fld id="{0B4CA052-EDF9-49E7-B95B-7E9085A8E6F1}" type="PERCENTAGE">
                      <a:rPr lang="en-US" altLang="zh-TW" baseline="0"/>
                      <a:pPr/>
                      <a:t>[パーセンテージ]</a:t>
                    </a:fld>
                    <a:endParaRPr lang="en-US" altLang="zh-TW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1.877125697518203E-3"/>
                  <c:y val="-8.2221609215137714E-2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dirty="0" smtClean="0"/>
                      <a:t>Other Opportunity</a:t>
                    </a:r>
                    <a:r>
                      <a:rPr lang="en-US" altLang="ja-JP" baseline="0" dirty="0"/>
                      <a:t>
</a:t>
                    </a:r>
                    <a:fld id="{A0A6A825-B120-458B-BE08-018AC78627F2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2.7360405333114249E-3"/>
                  <c:y val="3.1659992324085387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baseline="0" dirty="0" smtClean="0"/>
                      <a:t>Others</a:t>
                    </a:r>
                    <a:r>
                      <a:rPr lang="en-US" altLang="ja-JP" baseline="0" dirty="0"/>
                      <a:t>
</a:t>
                    </a:r>
                    <a:fld id="{011207BA-9B13-4BF6-BC00-F22F1D1DC90D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25400"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運営費当初配分</c:v>
                </c:pt>
                <c:pt idx="1">
                  <c:v>留置金</c:v>
                </c:pt>
                <c:pt idx="2">
                  <c:v>外部資金 (科研費)</c:v>
                </c:pt>
                <c:pt idx="3">
                  <c:v>外部資金(その他)</c:v>
                </c:pt>
                <c:pt idx="4">
                  <c:v>その他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1715</c:v>
                </c:pt>
                <c:pt idx="1">
                  <c:v>820</c:v>
                </c:pt>
                <c:pt idx="2">
                  <c:v>1082</c:v>
                </c:pt>
                <c:pt idx="3">
                  <c:v>1220</c:v>
                </c:pt>
                <c:pt idx="4">
                  <c:v>370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altLang="ja-JP" dirty="0" smtClean="0"/>
              <a:t>FY2013</a:t>
            </a:r>
            <a:r>
              <a:rPr lang="en-US" altLang="ja-JP" baseline="0" dirty="0" smtClean="0"/>
              <a:t> Total</a:t>
            </a:r>
            <a:r>
              <a:rPr lang="ja-JP" dirty="0" smtClean="0"/>
              <a:t>  </a:t>
            </a:r>
            <a:endParaRPr lang="en-US" dirty="0"/>
          </a:p>
          <a:p>
            <a:pPr>
              <a:defRPr/>
            </a:pPr>
            <a:r>
              <a:rPr lang="en-US" dirty="0" smtClean="0"/>
              <a:t>5,855</a:t>
            </a:r>
            <a:r>
              <a:rPr lang="ja-JP" dirty="0" smtClean="0"/>
              <a:t>万</a:t>
            </a:r>
            <a:r>
              <a:rPr lang="ja-JP" dirty="0"/>
              <a:t>円</a:t>
            </a:r>
          </a:p>
        </c:rich>
      </c:tx>
      <c:layout>
        <c:manualLayout>
          <c:xMode val="edge"/>
          <c:yMode val="edge"/>
          <c:x val="0.41188198976957741"/>
          <c:y val="0.45610115290220277"/>
        </c:manualLayout>
      </c:layout>
      <c:overlay val="0"/>
      <c:spPr>
        <a:solidFill>
          <a:srgbClr val="000000">
            <a:alpha val="50000"/>
          </a:srgbClr>
        </a:solidFill>
        <a:ln>
          <a:solidFill>
            <a:srgbClr val="000000"/>
          </a:solidFill>
        </a:ln>
      </c:spPr>
    </c:title>
    <c:autoTitleDeleted val="0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H24年度　財源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FF9999"/>
              </a:solidFill>
            </c:spPr>
          </c:dPt>
          <c:dPt>
            <c:idx val="1"/>
            <c:bubble3D val="0"/>
            <c:spPr>
              <a:solidFill>
                <a:srgbClr val="FFCC66"/>
              </a:solidFill>
            </c:spPr>
          </c:dPt>
          <c:dPt>
            <c:idx val="2"/>
            <c:bubble3D val="0"/>
            <c:spPr>
              <a:solidFill>
                <a:srgbClr val="99FF99"/>
              </a:solidFill>
            </c:spPr>
          </c:dPt>
          <c:dPt>
            <c:idx val="3"/>
            <c:bubble3D val="0"/>
            <c:spPr>
              <a:solidFill>
                <a:srgbClr val="99CCFF"/>
              </a:solidFill>
            </c:spPr>
          </c:dPt>
          <c:dPt>
            <c:idx val="4"/>
            <c:bubble3D val="0"/>
            <c:spPr>
              <a:solidFill>
                <a:srgbClr val="C0C0C0"/>
              </a:solidFill>
            </c:spPr>
          </c:dPt>
          <c:dLbls>
            <c:dLbl>
              <c:idx val="0"/>
              <c:layout>
                <c:manualLayout>
                  <c:x val="3.3657134757822012E-2"/>
                  <c:y val="-0.5113046151437719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/>
                    </a:pPr>
                    <a:r>
                      <a:rPr lang="en-US" altLang="zh-TW" dirty="0" smtClean="0"/>
                      <a:t>Administration</a:t>
                    </a:r>
                  </a:p>
                  <a:p>
                    <a:pPr>
                      <a:defRPr/>
                    </a:pPr>
                    <a:r>
                      <a:rPr lang="en-US" altLang="zh-TW" dirty="0" smtClean="0"/>
                      <a:t>87%</a:t>
                    </a:r>
                    <a:endParaRPr lang="en-US" altLang="zh-TW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261084592992405"/>
                      <c:h val="0.14788981779802246"/>
                    </c:manualLayout>
                  </c15:layout>
                </c:ext>
              </c:extLst>
            </c:dLbl>
            <c:dLbl>
              <c:idx val="1"/>
              <c:layout>
                <c:manualLayout>
                  <c:x val="-0.12780555523726064"/>
                  <c:y val="0.40214313308622274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baseline="0" dirty="0" smtClean="0"/>
                      <a:t>Additional</a:t>
                    </a:r>
                    <a:r>
                      <a:rPr lang="en-US" altLang="ja-JP" baseline="0" dirty="0"/>
                      <a:t> </a:t>
                    </a:r>
                    <a:fld id="{304507FA-B711-4379-8E20-94B6BE98CE68}" type="PERCENTAGE">
                      <a:rPr lang="en-US" altLang="ja-JP" baseline="0" smtClean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14575336173409734"/>
                  <c:y val="0.27306482991788783"/>
                </c:manualLayout>
              </c:layout>
              <c:tx>
                <c:rich>
                  <a:bodyPr/>
                  <a:lstStyle/>
                  <a:p>
                    <a:r>
                      <a:rPr lang="en-US" altLang="zh-TW" baseline="0" dirty="0" smtClean="0"/>
                      <a:t>JSPS</a:t>
                    </a:r>
                    <a:r>
                      <a:rPr lang="en-US" altLang="zh-TW" baseline="0" dirty="0"/>
                      <a:t> </a:t>
                    </a:r>
                    <a:fld id="{0B4CA052-EDF9-49E7-B95B-7E9085A8E6F1}" type="PERCENTAGE">
                      <a:rPr lang="en-US" altLang="zh-TW" baseline="0" smtClean="0"/>
                      <a:pPr/>
                      <a:t>[パーセンテージ]</a:t>
                    </a:fld>
                    <a:endParaRPr lang="en-US" altLang="zh-TW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15256202225662"/>
                      <c:h val="0.14746877872155617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-0.17587370710678388"/>
                  <c:y val="0.11418964811990587"/>
                </c:manualLayout>
              </c:layout>
              <c:tx>
                <c:rich>
                  <a:bodyPr wrap="square" lIns="38100" tIns="19050" rIns="38100" bIns="19050" anchor="ctr" anchorCtr="0">
                    <a:spAutoFit/>
                  </a:bodyPr>
                  <a:lstStyle/>
                  <a:p>
                    <a:pPr algn="l">
                      <a:defRPr/>
                    </a:pPr>
                    <a:r>
                      <a:rPr lang="en-US" altLang="ja-JP" dirty="0" smtClean="0"/>
                      <a:t>Other </a:t>
                    </a:r>
                  </a:p>
                  <a:p>
                    <a:pPr algn="l">
                      <a:defRPr/>
                    </a:pPr>
                    <a:r>
                      <a:rPr lang="en-US" altLang="ja-JP" dirty="0" smtClean="0"/>
                      <a:t>Opportunity</a:t>
                    </a:r>
                    <a:r>
                      <a:rPr lang="en-US" altLang="ja-JP" baseline="0" dirty="0"/>
                      <a:t>
</a:t>
                    </a:r>
                    <a:r>
                      <a:rPr lang="en-US" altLang="ja-JP" baseline="0" dirty="0" smtClean="0"/>
                      <a:t>     </a:t>
                    </a:r>
                    <a:fld id="{A0A6A825-B120-458B-BE08-018AC78627F2}" type="PERCENTAGE">
                      <a:rPr lang="en-US" altLang="ja-JP" baseline="0" smtClean="0"/>
                      <a:pPr algn="l">
                        <a:defRPr/>
                      </a:pPr>
                      <a:t>[パーセンテージ]</a:t>
                    </a:fld>
                    <a:endParaRPr lang="en-US" altLang="ja-JP" baseline="0" dirty="0" smtClean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dLbl>
              <c:idx val="4"/>
              <c:layout>
                <c:manualLayout>
                  <c:x val="-0.12769719657457099"/>
                  <c:y val="7.1743922392461445E-3"/>
                </c:manualLayout>
              </c:layout>
              <c:tx>
                <c:rich>
                  <a:bodyPr/>
                  <a:lstStyle/>
                  <a:p>
                    <a:r>
                      <a:rPr lang="en-US" altLang="ja-JP" baseline="0" dirty="0" smtClean="0"/>
                      <a:t>Others</a:t>
                    </a:r>
                    <a:r>
                      <a:rPr lang="en-US" altLang="ja-JP" baseline="0" dirty="0"/>
                      <a:t>
</a:t>
                    </a:r>
                    <a:fld id="{96DAD13E-6038-45B0-85C7-1FB5304458E9}" type="PERCENTAGE">
                      <a:rPr lang="en-US" altLang="ja-JP" baseline="0"/>
                      <a:pPr/>
                      <a:t>[パーセンテージ]</a:t>
                    </a:fld>
                    <a:endParaRPr lang="en-US" altLang="ja-JP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25400">
                  <a:solidFill>
                    <a:srgbClr val="FFFFFF"/>
                  </a:solidFill>
                </a:ln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運営費当初配分</c:v>
                </c:pt>
                <c:pt idx="1">
                  <c:v>留置金</c:v>
                </c:pt>
                <c:pt idx="2">
                  <c:v>外部資金 (科研費)</c:v>
                </c:pt>
                <c:pt idx="3">
                  <c:v>外部資金(その他)</c:v>
                </c:pt>
                <c:pt idx="4">
                  <c:v>その他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5125</c:v>
                </c:pt>
                <c:pt idx="1">
                  <c:v>0</c:v>
                </c:pt>
                <c:pt idx="2">
                  <c:v>340</c:v>
                </c:pt>
                <c:pt idx="3">
                  <c:v>160</c:v>
                </c:pt>
                <c:pt idx="4">
                  <c:v>230</c:v>
                </c:pt>
              </c:numCache>
            </c:numRef>
          </c:val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400">
          <a:solidFill>
            <a:srgbClr val="FFFFFF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</a:defRPr>
      </a:pPr>
      <a:endParaRPr lang="ja-JP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0.36771</cdr:x>
      <cdr:y>0.72727</cdr:y>
    </cdr:from>
    <cdr:to>
      <cdr:x>0.47525</cdr:x>
      <cdr:y>0.90884</cdr:y>
    </cdr:to>
    <cdr:cxnSp macro="">
      <cdr:nvCxnSpPr>
        <cdr:cNvPr id="3" name="直線コネクタ 2"/>
        <cdr:cNvCxnSpPr/>
      </cdr:nvCxnSpPr>
      <cdr:spPr bwMode="auto">
        <a:xfrm xmlns:a="http://schemas.openxmlformats.org/drawingml/2006/main">
          <a:off x="2674306" y="2221202"/>
          <a:ext cx="782078" cy="554529"/>
        </a:xfrm>
        <a:prstGeom xmlns:a="http://schemas.openxmlformats.org/drawingml/2006/main" prst="line">
          <a:avLst/>
        </a:prstGeom>
        <a:solidFill xmlns:a="http://schemas.openxmlformats.org/drawingml/2006/main">
          <a:srgbClr val="FAFFC9">
            <a:alpha val="50000"/>
          </a:srgbClr>
        </a:solidFill>
        <a:ln xmlns:a="http://schemas.openxmlformats.org/drawingml/2006/main"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  <cdr:relSizeAnchor xmlns:cdr="http://schemas.openxmlformats.org/drawingml/2006/chartDrawing">
    <cdr:from>
      <cdr:x>0.47525</cdr:x>
      <cdr:y>0.90884</cdr:y>
    </cdr:from>
    <cdr:to>
      <cdr:x>0.66368</cdr:x>
      <cdr:y>0.90909</cdr:y>
    </cdr:to>
    <cdr:cxnSp macro="">
      <cdr:nvCxnSpPr>
        <cdr:cNvPr id="5" name="直線コネクタ 4"/>
        <cdr:cNvCxnSpPr/>
      </cdr:nvCxnSpPr>
      <cdr:spPr bwMode="auto">
        <a:xfrm xmlns:a="http://schemas.openxmlformats.org/drawingml/2006/main">
          <a:off x="3456384" y="2775731"/>
          <a:ext cx="1370412" cy="772"/>
        </a:xfrm>
        <a:prstGeom xmlns:a="http://schemas.openxmlformats.org/drawingml/2006/main" prst="line">
          <a:avLst/>
        </a:prstGeom>
        <a:solidFill xmlns:a="http://schemas.openxmlformats.org/drawingml/2006/main">
          <a:srgbClr val="FAFFC9">
            <a:alpha val="50000"/>
          </a:srgbClr>
        </a:solidFill>
        <a:ln xmlns:a="http://schemas.openxmlformats.org/drawingml/2006/main" w="254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 xmlns:a="http://schemas.openxmlformats.org/drawingml/2006/main"/>
      </cdr:spPr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83238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83238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Char char="•"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fld id="{E395866C-BA74-44D6-BF16-8EBEF6A1A80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185386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None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583238" y="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248025" y="504825"/>
            <a:ext cx="3365500" cy="25241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312863" y="3197225"/>
            <a:ext cx="7231062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 smtClean="0"/>
              <a:t>マスタ テキストの書式設定</a:t>
            </a:r>
          </a:p>
          <a:p>
            <a:pPr lvl="1"/>
            <a:r>
              <a:rPr lang="ja-JP" altLang="en-US" noProof="0" smtClean="0"/>
              <a:t>第 </a:t>
            </a:r>
            <a:r>
              <a:rPr lang="en-US" altLang="ja-JP" noProof="0" smtClean="0"/>
              <a:t>2 </a:t>
            </a:r>
            <a:r>
              <a:rPr lang="ja-JP" altLang="en-US" noProof="0" smtClean="0"/>
              <a:t>レベル</a:t>
            </a:r>
          </a:p>
          <a:p>
            <a:pPr lvl="2"/>
            <a:r>
              <a:rPr lang="ja-JP" altLang="en-US" noProof="0" smtClean="0"/>
              <a:t>第 </a:t>
            </a:r>
            <a:r>
              <a:rPr lang="en-US" altLang="ja-JP" noProof="0" smtClean="0"/>
              <a:t>3 </a:t>
            </a:r>
            <a:r>
              <a:rPr lang="ja-JP" altLang="en-US" noProof="0" smtClean="0"/>
              <a:t>レベル</a:t>
            </a:r>
          </a:p>
          <a:p>
            <a:pPr lvl="3"/>
            <a:r>
              <a:rPr lang="ja-JP" altLang="en-US" noProof="0" smtClean="0"/>
              <a:t>第 </a:t>
            </a:r>
            <a:r>
              <a:rPr lang="en-US" altLang="ja-JP" noProof="0" smtClean="0"/>
              <a:t>4 </a:t>
            </a:r>
            <a:r>
              <a:rPr lang="ja-JP" altLang="en-US" noProof="0" smtClean="0"/>
              <a:t>レベル</a:t>
            </a:r>
          </a:p>
          <a:p>
            <a:pPr lvl="4"/>
            <a:r>
              <a:rPr lang="ja-JP" altLang="en-US" noProof="0" smtClean="0"/>
              <a:t>第 </a:t>
            </a:r>
            <a:r>
              <a:rPr lang="en-US" altLang="ja-JP" noProof="0" smtClean="0"/>
              <a:t>5 </a:t>
            </a:r>
            <a:r>
              <a:rPr lang="ja-JP" altLang="en-US" noProof="0" smtClean="0"/>
              <a:t>レベル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buFontTx/>
              <a:buNone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endParaRPr lang="en-US" altLang="ja-JP" dirty="0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583238" y="6394450"/>
            <a:ext cx="427355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sz="1200">
                <a:ea typeface="HGP創英角ｺﾞｼｯｸUB" pitchFamily="50" charset="-128"/>
              </a:defRPr>
            </a:lvl1pPr>
          </a:lstStyle>
          <a:p>
            <a:pPr>
              <a:defRPr/>
            </a:pPr>
            <a:fld id="{156813D0-73BF-439A-8030-8B93CEEB9A1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410316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ahoma" pitchFamily="34" charset="0"/>
        <a:ea typeface="HGP創英角ｺﾞｼｯｸUB" pitchFamily="50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1BA698F-90DC-49F4-8B1B-3214C2C09362}" type="slidenum">
              <a:rPr lang="en-US" altLang="ja-JP"/>
              <a:pPr/>
              <a:t>1</a:t>
            </a:fld>
            <a:endParaRPr lang="en-US" altLang="ja-JP" dirty="0"/>
          </a:p>
        </p:txBody>
      </p:sp>
      <p:sp>
        <p:nvSpPr>
          <p:cNvPr id="79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3536179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6706980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523512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2484802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1546974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88569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4225697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6813D0-73BF-439A-8030-8B93CEEB9A16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668846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gwcenter.icrr.u-tokyo.ac.jp/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gwcenter.icrr.u-tokyo.ac.jp/" TargetMode="Externa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a typeface="HGP創英角ｺﾞｼｯｸUB" pitchFamily="50" charset="-128"/>
              </a:defRPr>
            </a:lvl1pPr>
          </a:lstStyle>
          <a:p>
            <a:pPr>
              <a:defRPr/>
            </a:pPr>
            <a:fld id="{2B4DD47E-767A-4F48-AEE7-B71A853A14E6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76446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956B06-EDC1-43DE-B31F-7C227B74231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85285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 descr="デニム"/>
          <p:cNvSpPr>
            <a:spLocks noChangeArrowheads="1"/>
          </p:cNvSpPr>
          <p:nvPr/>
        </p:nvSpPr>
        <p:spPr bwMode="auto">
          <a:xfrm>
            <a:off x="2667000" y="162877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dirty="0" smtClean="0">
              <a:solidFill>
                <a:srgbClr val="003366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5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defRPr/>
            </a:pPr>
            <a:endParaRPr lang="ja-JP" altLang="ja-JP" dirty="0" smtClean="0">
              <a:solidFill>
                <a:srgbClr val="003366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6" name="Rectangle 7" descr="デニム"/>
          <p:cNvSpPr>
            <a:spLocks noChangeArrowheads="1"/>
          </p:cNvSpPr>
          <p:nvPr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Char char="•"/>
              <a:defRPr/>
            </a:pPr>
            <a:endParaRPr lang="ja-JP" altLang="en-US" dirty="0" smtClean="0">
              <a:solidFill>
                <a:srgbClr val="003366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ftr" sz="quarter" idx="10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95103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 autoUpdateAnimBg="0"/>
      <p:bldP spid="5" grpId="0" animBg="1" autoUpdateAnimBg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KAGRA 大型低温重力波望遠鏡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980"/>
          <a:stretch>
            <a:fillRect/>
          </a:stretch>
        </p:blipFill>
        <p:spPr bwMode="auto">
          <a:xfrm>
            <a:off x="8056563" y="142875"/>
            <a:ext cx="881062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タイトル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ja-JP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 algn="ctr">
              <a:defRPr baseline="0" smtClean="0">
                <a:effectLst/>
                <a:ea typeface="HGP創英角ｺﾞｼｯｸUB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effectLst/>
                <a:ea typeface="HGP創英角ｺﾞｼｯｸUB" pitchFamily="50" charset="-128"/>
              </a:defRPr>
            </a:lvl1pPr>
          </a:lstStyle>
          <a:p>
            <a:pPr>
              <a:defRPr/>
            </a:pPr>
            <a:fld id="{DE431CE8-0032-4CF6-BE2C-E21CCBDDF86E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771397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2" descr="KAGRA 大型低温重力波望遠鏡">
            <a:hlinkClick r:id="rId2"/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6980"/>
          <a:stretch/>
        </p:blipFill>
        <p:spPr bwMode="auto">
          <a:xfrm>
            <a:off x="8055941" y="142758"/>
            <a:ext cx="882421" cy="388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621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95536" y="0"/>
            <a:ext cx="8352928" cy="764704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75637-E8AC-4181-927C-9D85E9A3AAC1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pic>
        <p:nvPicPr>
          <p:cNvPr id="5" name="Picture 1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duotone>
              <a:prstClr val="black"/>
              <a:srgbClr val="99CCFF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858148" y="233340"/>
            <a:ext cx="928674" cy="383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49477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0A227-DAEA-464B-B549-974AF7486E55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82483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 preferRelativeResize="0">
            <a:picLocks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657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</p:pic>
      <p:sp>
        <p:nvSpPr>
          <p:cNvPr id="10199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01713" y="523875"/>
            <a:ext cx="7380287" cy="457200"/>
          </a:xfrm>
        </p:spPr>
        <p:txBody>
          <a:bodyPr/>
          <a:lstStyle>
            <a:lvl1pPr>
              <a:defRPr>
                <a:solidFill>
                  <a:srgbClr val="CCECFF"/>
                </a:solidFill>
              </a:defRPr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1019909" name="Rectangle 5" descr="デニム"/>
          <p:cNvSpPr>
            <a:spLocks noChangeArrowheads="1"/>
          </p:cNvSpPr>
          <p:nvPr/>
        </p:nvSpPr>
        <p:spPr bwMode="auto">
          <a:xfrm>
            <a:off x="2667000" y="1628800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ja-JP" altLang="ja-JP" dirty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1019910" name="Rectangle 6" descr="デニム"/>
          <p:cNvSpPr>
            <a:spLocks noChangeArrowheads="1"/>
          </p:cNvSpPr>
          <p:nvPr/>
        </p:nvSpPr>
        <p:spPr bwMode="auto">
          <a:xfrm>
            <a:off x="914400" y="327025"/>
            <a:ext cx="5662613" cy="77788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endParaRPr lang="ja-JP" altLang="ja-JP" dirty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1019911" name="Rectangle 7" descr="デニム"/>
          <p:cNvSpPr>
            <a:spLocks noChangeArrowheads="1"/>
          </p:cNvSpPr>
          <p:nvPr userDrawn="1"/>
        </p:nvSpPr>
        <p:spPr bwMode="auto">
          <a:xfrm>
            <a:off x="685800" y="6400800"/>
            <a:ext cx="8077200" cy="76200"/>
          </a:xfrm>
          <a:prstGeom prst="rect">
            <a:avLst/>
          </a:prstGeom>
          <a:blipFill dpi="0" rotWithShape="0">
            <a:blip r:embed="rId3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buFontTx/>
              <a:buChar char="•"/>
            </a:pPr>
            <a:endParaRPr lang="ja-JP" altLang="en-US" dirty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1019912" name="Rectangle 8"/>
          <p:cNvSpPr>
            <a:spLocks noGrp="1" noChangeArrowheads="1"/>
          </p:cNvSpPr>
          <p:nvPr>
            <p:ph type="ftr" sz="quarter" idx="3"/>
          </p:nvPr>
        </p:nvSpPr>
        <p:spPr>
          <a:xfrm>
            <a:off x="457200" y="6577013"/>
            <a:ext cx="8382000" cy="204787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696018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019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9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1" dur="500"/>
                                        <p:tgtEl>
                                          <p:spTgt spid="1019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9909" grpId="0" animBg="1" autoUpdateAnimBg="0"/>
      <p:bldP spid="1019910" grpId="0" animBg="1" autoUpdateAnimBg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5"/>
            <a:ext cx="9144000" cy="6905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正方形/長方形 7"/>
          <p:cNvSpPr/>
          <p:nvPr/>
        </p:nvSpPr>
        <p:spPr bwMode="auto">
          <a:xfrm>
            <a:off x="0" y="-26988"/>
            <a:ext cx="9144000" cy="6884988"/>
          </a:xfrm>
          <a:prstGeom prst="rect">
            <a:avLst/>
          </a:prstGeom>
          <a:solidFill>
            <a:srgbClr val="000000">
              <a:alpha val="30000"/>
            </a:srgbClr>
          </a:solidFill>
          <a:ln w="6350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1" hangingPunct="1">
              <a:lnSpc>
                <a:spcPct val="110000"/>
              </a:lnSpc>
              <a:defRPr/>
            </a:pP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28" name="Rectangle 3" descr="デニム"/>
          <p:cNvSpPr>
            <a:spLocks noChangeArrowheads="1"/>
          </p:cNvSpPr>
          <p:nvPr/>
        </p:nvSpPr>
        <p:spPr bwMode="auto">
          <a:xfrm>
            <a:off x="395288" y="6477000"/>
            <a:ext cx="8367712" cy="76200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Char char="•"/>
              <a:defRPr/>
            </a:pPr>
            <a:endParaRPr lang="ja-JP" altLang="en-US" dirty="0" smtClean="0">
              <a:solidFill>
                <a:srgbClr val="003366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029" name="Rectangle 4" descr="デニム"/>
          <p:cNvSpPr>
            <a:spLocks noChangeArrowheads="1"/>
          </p:cNvSpPr>
          <p:nvPr/>
        </p:nvSpPr>
        <p:spPr bwMode="auto">
          <a:xfrm>
            <a:off x="395288" y="615950"/>
            <a:ext cx="8367712" cy="76200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158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buFontTx/>
              <a:buChar char="•"/>
              <a:defRPr/>
            </a:pPr>
            <a:endParaRPr lang="ja-JP" altLang="en-US" dirty="0" smtClean="0">
              <a:solidFill>
                <a:srgbClr val="003366"/>
              </a:solidFill>
              <a:ea typeface="HGP創英角ｺﾞｼｯｸUB" panose="020B0900000000000000" pitchFamily="50" charset="-128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buFontTx/>
              <a:buNone/>
              <a:defRPr kumimoji="0" sz="1200" b="0" smtClean="0">
                <a:solidFill>
                  <a:srgbClr val="C0C0C0"/>
                </a:solidFill>
                <a:effectLst/>
                <a:ea typeface="HGP創英角ｺﾞｼｯｸUB" pitchFamily="50" charset="-128"/>
              </a:defRPr>
            </a:lvl1pPr>
          </a:lstStyle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Tx/>
              <a:buNone/>
              <a:defRPr kumimoji="0" sz="1400" b="0">
                <a:solidFill>
                  <a:srgbClr val="C0C0C0"/>
                </a:solidFill>
                <a:effectLst/>
                <a:ea typeface="HGP創英角ｺﾞｼｯｸUB" pitchFamily="50" charset="-128"/>
              </a:defRPr>
            </a:lvl1pPr>
          </a:lstStyle>
          <a:p>
            <a:pPr>
              <a:defRPr/>
            </a:pPr>
            <a:fld id="{73065FF0-7235-48E3-90E6-9826D51ADFAF}" type="slidenum">
              <a:rPr lang="en-US" altLang="ja-JP"/>
              <a:pPr>
                <a:defRPr/>
              </a:pPr>
              <a:t>‹#›</a:t>
            </a:fld>
            <a:endParaRPr lang="en-US" altLang="ja-JP" dirty="0"/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288" y="0"/>
            <a:ext cx="836771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8" r:id="rId1"/>
    <p:sldLayoutId id="2147483957" r:id="rId2"/>
    <p:sldLayoutId id="2147483959" r:id="rId3"/>
    <p:sldLayoutId id="2147483960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eaLnBrk="1" fontAlgn="base" hangingPunct="1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eaLnBrk="1" fontAlgn="base" hangingPunct="1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8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6"/>
            <a:ext cx="9144000" cy="6905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46563" name="Rectangle 3" descr="デニム"/>
          <p:cNvSpPr>
            <a:spLocks noChangeArrowheads="1"/>
          </p:cNvSpPr>
          <p:nvPr/>
        </p:nvSpPr>
        <p:spPr bwMode="auto">
          <a:xfrm>
            <a:off x="395536" y="647700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buFontTx/>
              <a:buChar char="•"/>
              <a:defRPr/>
            </a:pPr>
            <a:endParaRPr lang="ja-JP" altLang="en-US" dirty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1346564" name="Rectangle 4" descr="デニム"/>
          <p:cNvSpPr>
            <a:spLocks noChangeArrowheads="1"/>
          </p:cNvSpPr>
          <p:nvPr/>
        </p:nvSpPr>
        <p:spPr bwMode="auto">
          <a:xfrm>
            <a:off x="395536" y="615950"/>
            <a:ext cx="8367464" cy="76200"/>
          </a:xfrm>
          <a:prstGeom prst="rect">
            <a:avLst/>
          </a:prstGeom>
          <a:blipFill dpi="0" rotWithShape="0">
            <a:blip r:embed="rId8" cstate="print"/>
            <a:srcRect/>
            <a:tile tx="0" ty="0" sx="100000" sy="100000" flip="none" algn="tl"/>
          </a:blipFill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1" hangingPunct="1">
              <a:buFontTx/>
              <a:buChar char="•"/>
              <a:defRPr/>
            </a:pPr>
            <a:endParaRPr lang="ja-JP" altLang="en-US" dirty="0">
              <a:solidFill>
                <a:srgbClr val="003366"/>
              </a:solidFill>
              <a:ea typeface="HGP創英角ｺﾞｼｯｸUB" pitchFamily="50" charset="-128"/>
            </a:endParaRPr>
          </a:p>
        </p:txBody>
      </p:sp>
      <p:sp>
        <p:nvSpPr>
          <p:cNvPr id="13465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57200" y="6629400"/>
            <a:ext cx="8382000" cy="20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Tx/>
              <a:buNone/>
              <a:defRPr kumimoji="0" sz="1200" b="0" smtClean="0">
                <a:solidFill>
                  <a:srgbClr val="C0C0C0"/>
                </a:solidFill>
                <a:effectLst/>
              </a:defRPr>
            </a:lvl1pPr>
          </a:lstStyle>
          <a:p>
            <a:pPr algn="ctr" eaLnBrk="1" hangingPunct="1">
              <a:defRPr/>
            </a:pPr>
            <a:r>
              <a:rPr lang="en-US" altLang="ja-JP" dirty="0" smtClean="0">
                <a:ea typeface="HGP創英角ｺﾞｼｯｸUB" pitchFamily="50" charset="-128"/>
              </a:rPr>
              <a:t>KAGRA Council Meeting</a:t>
            </a:r>
            <a:r>
              <a:rPr lang="ja-JP" altLang="en-US" dirty="0" smtClean="0">
                <a:ea typeface="HGP創英角ｺﾞｼｯｸUB" pitchFamily="50" charset="-128"/>
              </a:rPr>
              <a:t>　</a:t>
            </a:r>
            <a:r>
              <a:rPr lang="en-US" altLang="ja-JP" dirty="0" smtClean="0">
                <a:ea typeface="HGP創英角ｺﾞｼｯｸUB" pitchFamily="50" charset="-128"/>
              </a:rPr>
              <a:t>(Sept. 17th, 2013, ICRR)</a:t>
            </a:r>
            <a:endParaRPr lang="en-US" altLang="ja-JP" dirty="0">
              <a:ea typeface="HGP創英角ｺﾞｼｯｸUB" pitchFamily="50" charset="-128"/>
            </a:endParaRPr>
          </a:p>
        </p:txBody>
      </p:sp>
      <p:sp>
        <p:nvSpPr>
          <p:cNvPr id="13465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05800" y="659765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buFontTx/>
              <a:buNone/>
              <a:defRPr kumimoji="0" sz="1400" b="0" smtClean="0">
                <a:solidFill>
                  <a:srgbClr val="C0C0C0"/>
                </a:solidFill>
                <a:effectLst/>
              </a:defRPr>
            </a:lvl1pPr>
          </a:lstStyle>
          <a:p>
            <a:pPr eaLnBrk="1" hangingPunct="1">
              <a:defRPr/>
            </a:pPr>
            <a:fld id="{715F68F9-44F6-4E6F-8F84-EB7A3601EA43}" type="slidenum">
              <a:rPr lang="en-US" altLang="ja-JP">
                <a:ea typeface="HGP創英角ｺﾞｼｯｸUB" pitchFamily="50" charset="-128"/>
              </a:rPr>
              <a:pPr eaLnBrk="1" hangingPunct="1">
                <a:defRPr/>
              </a:pPr>
              <a:t>‹#›</a:t>
            </a:fld>
            <a:endParaRPr lang="en-US" altLang="ja-JP" dirty="0">
              <a:ea typeface="HGP創英角ｺﾞｼｯｸUB" pitchFamily="50" charset="-128"/>
            </a:endParaRPr>
          </a:p>
        </p:txBody>
      </p:sp>
      <p:sp>
        <p:nvSpPr>
          <p:cNvPr id="1346568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395536" y="0"/>
            <a:ext cx="836746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dirty="0" smtClean="0"/>
              <a:t>マスタ タイトルの書式設定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1888779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C0C0C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2pPr>
      <a:lvl3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3pPr>
      <a:lvl4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4pPr>
      <a:lvl5pPr algn="ctr" rtl="0" eaLnBrk="0" fontAlgn="base" hangingPunct="0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5pPr>
      <a:lvl6pPr marL="4572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6pPr>
      <a:lvl7pPr marL="9144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7pPr>
      <a:lvl8pPr marL="13716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8pPr>
      <a:lvl9pPr marL="1828800" algn="ctr" rtl="0" fontAlgn="base">
        <a:lnSpc>
          <a:spcPct val="120000"/>
        </a:lnSpc>
        <a:spcBef>
          <a:spcPct val="0"/>
        </a:spcBef>
        <a:spcAft>
          <a:spcPct val="0"/>
        </a:spcAft>
        <a:defRPr kumimoji="1" sz="2800" b="1">
          <a:solidFill>
            <a:srgbClr val="EAEAEA"/>
          </a:solidFill>
          <a:effectLst>
            <a:outerShdw blurRad="38100" dist="38100" dir="2700000" algn="tl">
              <a:srgbClr val="C0C0C0"/>
            </a:outerShdw>
          </a:effectLst>
          <a:latin typeface="Tahoma" pitchFamily="34" charset="0"/>
          <a:ea typeface="HGP創英角ｺﾞｼｯｸUB" pitchFamily="50" charset="-128"/>
        </a:defRPr>
      </a:lvl9pPr>
    </p:titleStyle>
    <p:bodyStyle>
      <a:lvl1pPr marL="193675" indent="-193675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  <a:cs typeface="+mn-cs"/>
        </a:defRPr>
      </a:lvl1pPr>
      <a:lvl2pPr marL="566738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2pPr>
      <a:lvl3pPr marL="952500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3pPr>
      <a:lvl4pPr marL="1338263" indent="-1952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4pPr>
      <a:lvl5pPr marL="1711325" indent="-182563" algn="l" rtl="0" eaLnBrk="0" fontAlgn="base" hangingPunct="0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5pPr>
      <a:lvl6pPr marL="21685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6pPr>
      <a:lvl7pPr marL="26257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7pPr>
      <a:lvl8pPr marL="30829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8pPr>
      <a:lvl9pPr marL="3540125" indent="-182563" algn="l" rtl="0" fontAlgn="base">
        <a:lnSpc>
          <a:spcPct val="110000"/>
        </a:lnSpc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Blip>
          <a:blip r:embed="rId9"/>
        </a:buBlip>
        <a:defRPr kumimoji="1" sz="2000">
          <a:solidFill>
            <a:srgbClr val="EAEAEA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0" Type="http://schemas.openxmlformats.org/officeDocument/2006/relationships/image" Target="../media/image14.jpeg"/><Relationship Id="rId4" Type="http://schemas.openxmlformats.org/officeDocument/2006/relationships/image" Target="../media/image8.jpeg"/><Relationship Id="rId9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角丸四角形 22"/>
          <p:cNvSpPr/>
          <p:nvPr/>
        </p:nvSpPr>
        <p:spPr bwMode="auto">
          <a:xfrm>
            <a:off x="1218165" y="2542252"/>
            <a:ext cx="6378172" cy="1462812"/>
          </a:xfrm>
          <a:prstGeom prst="roundRect">
            <a:avLst>
              <a:gd name="adj" fmla="val 11239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  <a:ea typeface="HGP創英角ｺﾞｼｯｸUB" pitchFamily="50" charset="-128"/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792579" name="Rectangle 3"/>
          <p:cNvSpPr>
            <a:spLocks noGrp="1" noChangeArrowheads="1"/>
          </p:cNvSpPr>
          <p:nvPr>
            <p:ph type="ctrTitle" idx="4294967295"/>
          </p:nvPr>
        </p:nvSpPr>
        <p:spPr>
          <a:xfrm>
            <a:off x="720105" y="3043808"/>
            <a:ext cx="7380287" cy="457200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US" altLang="ja-JP" sz="4000" b="0" dirty="0" smtClean="0">
                <a:solidFill>
                  <a:srgbClr val="FFFFFF"/>
                </a:solidFill>
              </a:rPr>
              <a:t>Report on </a:t>
            </a:r>
            <a:br>
              <a:rPr lang="en-US" altLang="ja-JP" sz="4000" b="0" dirty="0" smtClean="0">
                <a:solidFill>
                  <a:srgbClr val="FFFFFF"/>
                </a:solidFill>
              </a:rPr>
            </a:br>
            <a:r>
              <a:rPr lang="en-US" altLang="ja-JP" sz="4000" b="0" dirty="0" smtClean="0">
                <a:solidFill>
                  <a:srgbClr val="FFFFFF"/>
                </a:solidFill>
              </a:rPr>
              <a:t>NAOJ GW Project Office</a:t>
            </a:r>
            <a:endParaRPr lang="ja-JP" altLang="en-US" sz="4000" b="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322913" y="4221088"/>
            <a:ext cx="2633463" cy="461665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l">
              <a:buFontTx/>
              <a:buNone/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 ADGothicJP Medium" panose="020B0609000000000000" pitchFamily="49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AR ADGothicJP Medium" panose="020B0609000000000000" pitchFamily="49" charset="-128"/>
              </a:rPr>
              <a:t>Masaki Ando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AR ADGothicJP Medium" panose="020B0609000000000000" pitchFamily="49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" t="2345" r="1667" b="778"/>
          <a:stretch/>
        </p:blipFill>
        <p:spPr>
          <a:xfrm>
            <a:off x="2339752" y="908720"/>
            <a:ext cx="1527316" cy="1224486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9" y="5022424"/>
            <a:ext cx="2139821" cy="121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819" y="5002298"/>
            <a:ext cx="926261" cy="1235014"/>
          </a:xfrm>
          <a:prstGeom prst="rect">
            <a:avLst/>
          </a:prstGeom>
        </p:spPr>
      </p:pic>
      <p:pic>
        <p:nvPicPr>
          <p:cNvPr id="13" name="Picture 2" descr="https://lh5.googleusercontent.com/-OYCUs0wFfY0/UJZEcdRl1LI/AAAAAAAACrE/Avf8698Kdy4/s720/DSCF795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5022423"/>
            <a:ext cx="1618305" cy="1213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93600" y="5022424"/>
            <a:ext cx="1618360" cy="1213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5022424"/>
            <a:ext cx="1619852" cy="121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DCF00083 (600x800)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23928" y="908720"/>
            <a:ext cx="1008112" cy="1241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図 17" descr="DCF00337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925030"/>
            <a:ext cx="919169" cy="1225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\\133.11.143.101\My Documents\My Pictures\fig\重力波\装置準備の写真\サファイア\1207\2012-07-21_00-40-00_790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68587" y="949858"/>
            <a:ext cx="2099157" cy="1183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contourClr>
              <a:srgbClr val="FFFFFF"/>
            </a:contourClr>
          </a:sp3d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18406" y="913166"/>
            <a:ext cx="1001866" cy="1236998"/>
          </a:xfrm>
          <a:prstGeom prst="rect">
            <a:avLst/>
          </a:prstGeom>
        </p:spPr>
      </p:pic>
      <p:pic>
        <p:nvPicPr>
          <p:cNvPr id="22" name="図 21" descr=":PICT00430.jpg"/>
          <p:cNvPicPr preferRelativeResize="0">
            <a:picLocks noChangeAspect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088009" y="925030"/>
            <a:ext cx="1914272" cy="1225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9956B06-EDC1-43DE-B31F-7C227B742315}" type="slidenum">
              <a:rPr lang="en-US" altLang="ja-JP" smtClean="0"/>
              <a:pPr>
                <a:defRPr/>
              </a:pPr>
              <a:t>1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811601219"/>
      </p:ext>
    </p:extLst>
  </p:cSld>
  <p:clrMapOvr>
    <a:masterClrMapping/>
  </p:clrMapOvr>
  <p:transition advTm="696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/>
          <p:cNvSpPr/>
          <p:nvPr/>
        </p:nvSpPr>
        <p:spPr>
          <a:xfrm>
            <a:off x="3851842" y="1802331"/>
            <a:ext cx="2160276" cy="486679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8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Executive Office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3837406" y="2537082"/>
            <a:ext cx="2174754" cy="64807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Systems </a:t>
            </a:r>
          </a:p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Engineering Office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431470" y="3464960"/>
            <a:ext cx="8281059" cy="2700344"/>
          </a:xfrm>
          <a:prstGeom prst="roundRect">
            <a:avLst>
              <a:gd name="adj" fmla="val 3327"/>
            </a:avLst>
          </a:prstGeom>
          <a:solidFill>
            <a:srgbClr val="000000">
              <a:alpha val="5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endParaRPr lang="ja-JP" altLang="en-US" sz="16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角丸四角形 26"/>
          <p:cNvSpPr/>
          <p:nvPr/>
        </p:nvSpPr>
        <p:spPr>
          <a:xfrm>
            <a:off x="611494" y="356173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Tunnel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(TUN)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角丸四角形 27"/>
          <p:cNvSpPr/>
          <p:nvPr/>
        </p:nvSpPr>
        <p:spPr>
          <a:xfrm>
            <a:off x="611494" y="4461845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Mirror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(MIR)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611494" y="536196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Analog Electronics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(AEL)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角丸四角形 29"/>
          <p:cNvSpPr/>
          <p:nvPr/>
        </p:nvSpPr>
        <p:spPr>
          <a:xfrm>
            <a:off x="2231701" y="356173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(FCL)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3851908" y="356173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Vacuum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(VAC)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角丸四角形 31"/>
          <p:cNvSpPr/>
          <p:nvPr/>
        </p:nvSpPr>
        <p:spPr>
          <a:xfrm>
            <a:off x="7092322" y="356173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Vibration Isolation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(VIS)</a:t>
            </a:r>
          </a:p>
        </p:txBody>
      </p:sp>
      <p:sp>
        <p:nvSpPr>
          <p:cNvPr id="33" name="角丸四角形 32"/>
          <p:cNvSpPr/>
          <p:nvPr/>
        </p:nvSpPr>
        <p:spPr>
          <a:xfrm>
            <a:off x="5472115" y="356173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Cryogenics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(CRY)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4" name="角丸四角形 33"/>
          <p:cNvSpPr/>
          <p:nvPr/>
        </p:nvSpPr>
        <p:spPr>
          <a:xfrm>
            <a:off x="2231701" y="4461845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Laser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(LAS)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5" name="角丸四角形 34"/>
          <p:cNvSpPr/>
          <p:nvPr/>
        </p:nvSpPr>
        <p:spPr>
          <a:xfrm>
            <a:off x="2231701" y="536196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Digital System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(DGS)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角丸四角形 35"/>
          <p:cNvSpPr/>
          <p:nvPr/>
        </p:nvSpPr>
        <p:spPr>
          <a:xfrm>
            <a:off x="3851908" y="4461845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Main Interferometer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(MIF)</a:t>
            </a:r>
          </a:p>
        </p:txBody>
      </p:sp>
      <p:sp>
        <p:nvSpPr>
          <p:cNvPr id="37" name="角丸四角形 36"/>
          <p:cNvSpPr/>
          <p:nvPr/>
        </p:nvSpPr>
        <p:spPr>
          <a:xfrm>
            <a:off x="5508080" y="536196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Analysis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(DAS)</a:t>
            </a:r>
          </a:p>
        </p:txBody>
      </p:sp>
      <p:sp>
        <p:nvSpPr>
          <p:cNvPr id="38" name="角丸四角形 37"/>
          <p:cNvSpPr/>
          <p:nvPr/>
        </p:nvSpPr>
        <p:spPr>
          <a:xfrm>
            <a:off x="5472115" y="4461845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7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Input-output</a:t>
            </a:r>
          </a:p>
          <a:p>
            <a:pPr algn="ctr">
              <a:lnSpc>
                <a:spcPts val="17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Optics</a:t>
            </a:r>
          </a:p>
          <a:p>
            <a:pPr algn="ctr">
              <a:lnSpc>
                <a:spcPts val="1700"/>
              </a:lnSpc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(IOO)</a:t>
            </a:r>
          </a:p>
        </p:txBody>
      </p:sp>
      <p:sp>
        <p:nvSpPr>
          <p:cNvPr id="39" name="角丸四角形 38"/>
          <p:cNvSpPr/>
          <p:nvPr/>
        </p:nvSpPr>
        <p:spPr>
          <a:xfrm>
            <a:off x="7092280" y="536196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Geophysics Interferometer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(GIF)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0" name="角丸四角形 39"/>
          <p:cNvSpPr/>
          <p:nvPr/>
        </p:nvSpPr>
        <p:spPr>
          <a:xfrm>
            <a:off x="7092322" y="4461845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Auxiliary Optics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(AOS)</a:t>
            </a: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Organization of KAGRA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zh-CN" smtClean="0"/>
              <a:t>KAGRA Council Meeting</a:t>
            </a:r>
            <a:r>
              <a:rPr lang="zh-CN" altLang="en-US" smtClean="0"/>
              <a:t>　</a:t>
            </a:r>
            <a:r>
              <a:rPr lang="en-US" altLang="zh-CN" smtClean="0"/>
              <a:t>(Sept. 17th, 2013, ICRR)</a:t>
            </a:r>
            <a:endParaRPr lang="en-US" altLang="ja-JP" dirty="0"/>
          </a:p>
        </p:txBody>
      </p:sp>
      <p:cxnSp>
        <p:nvCxnSpPr>
          <p:cNvPr id="15" name="直線コネクタ 14"/>
          <p:cNvCxnSpPr>
            <a:stCxn id="45" idx="3"/>
          </p:cNvCxnSpPr>
          <p:nvPr/>
        </p:nvCxnSpPr>
        <p:spPr>
          <a:xfrm flipV="1">
            <a:off x="3472709" y="2005482"/>
            <a:ext cx="199176" cy="7872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線コネクタ 15"/>
          <p:cNvCxnSpPr>
            <a:stCxn id="19" idx="3"/>
            <a:endCxn id="20" idx="1"/>
          </p:cNvCxnSpPr>
          <p:nvPr/>
        </p:nvCxnSpPr>
        <p:spPr>
          <a:xfrm>
            <a:off x="3479335" y="1397128"/>
            <a:ext cx="372507" cy="3015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角丸四角形 18"/>
          <p:cNvSpPr/>
          <p:nvPr/>
        </p:nvSpPr>
        <p:spPr>
          <a:xfrm>
            <a:off x="1463111" y="1186105"/>
            <a:ext cx="2016224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KAGRA Council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角丸四角形 19"/>
          <p:cNvSpPr/>
          <p:nvPr/>
        </p:nvSpPr>
        <p:spPr>
          <a:xfrm>
            <a:off x="3851842" y="1186105"/>
            <a:ext cx="2160276" cy="428075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</a:t>
            </a:r>
          </a:p>
        </p:txBody>
      </p:sp>
      <p:cxnSp>
        <p:nvCxnSpPr>
          <p:cNvPr id="24" name="直線コネクタ 23"/>
          <p:cNvCxnSpPr>
            <a:stCxn id="20" idx="2"/>
            <a:endCxn id="22" idx="0"/>
          </p:cNvCxnSpPr>
          <p:nvPr/>
        </p:nvCxnSpPr>
        <p:spPr>
          <a:xfrm>
            <a:off x="4931980" y="1614180"/>
            <a:ext cx="0" cy="188151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/>
          <p:cNvCxnSpPr>
            <a:stCxn id="21" idx="2"/>
          </p:cNvCxnSpPr>
          <p:nvPr/>
        </p:nvCxnSpPr>
        <p:spPr>
          <a:xfrm flipH="1">
            <a:off x="4915171" y="3185154"/>
            <a:ext cx="9612" cy="279806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角丸四角形 44"/>
          <p:cNvSpPr/>
          <p:nvPr/>
        </p:nvSpPr>
        <p:spPr>
          <a:xfrm>
            <a:off x="1463111" y="1802331"/>
            <a:ext cx="2009598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International Board of Representative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角丸四角形 45"/>
          <p:cNvSpPr/>
          <p:nvPr/>
        </p:nvSpPr>
        <p:spPr>
          <a:xfrm>
            <a:off x="6347468" y="1789080"/>
            <a:ext cx="2160276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External Review board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角丸四角形 46"/>
          <p:cNvSpPr/>
          <p:nvPr/>
        </p:nvSpPr>
        <p:spPr>
          <a:xfrm>
            <a:off x="6354094" y="1186105"/>
            <a:ext cx="2160276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1500"/>
              </a:lnSpc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Advisory Board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角丸四角形 47"/>
          <p:cNvSpPr/>
          <p:nvPr/>
        </p:nvSpPr>
        <p:spPr>
          <a:xfrm>
            <a:off x="323528" y="1203731"/>
            <a:ext cx="972108" cy="560729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Theory</a:t>
            </a:r>
          </a:p>
        </p:txBody>
      </p:sp>
      <p:sp>
        <p:nvSpPr>
          <p:cNvPr id="49" name="角丸四角形 48"/>
          <p:cNvSpPr/>
          <p:nvPr/>
        </p:nvSpPr>
        <p:spPr>
          <a:xfrm>
            <a:off x="323528" y="1923812"/>
            <a:ext cx="972108" cy="422046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R&amp;D</a:t>
            </a:r>
            <a:endParaRPr lang="ja-JP" altLang="en-US" sz="16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1" name="直線コネクタ 60"/>
          <p:cNvCxnSpPr>
            <a:endCxn id="47" idx="1"/>
          </p:cNvCxnSpPr>
          <p:nvPr/>
        </p:nvCxnSpPr>
        <p:spPr>
          <a:xfrm>
            <a:off x="6024663" y="1397128"/>
            <a:ext cx="329431" cy="0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星 5 6"/>
          <p:cNvSpPr/>
          <p:nvPr/>
        </p:nvSpPr>
        <p:spPr bwMode="auto">
          <a:xfrm>
            <a:off x="8299589" y="3517624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FF6699">
              <a:alpha val="50000"/>
            </a:srgbClr>
          </a:solidFill>
          <a:ln w="12700" cap="flat" cmpd="sng" algn="ctr">
            <a:solidFill>
              <a:srgbClr val="FF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星 5 7"/>
          <p:cNvSpPr/>
          <p:nvPr/>
        </p:nvSpPr>
        <p:spPr bwMode="auto">
          <a:xfrm>
            <a:off x="8283335" y="4394917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FF6699">
              <a:alpha val="50000"/>
            </a:srgbClr>
          </a:solidFill>
          <a:ln w="12700" cap="flat" cmpd="sng" algn="ctr">
            <a:solidFill>
              <a:srgbClr val="FF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星 5 8"/>
          <p:cNvSpPr/>
          <p:nvPr/>
        </p:nvSpPr>
        <p:spPr bwMode="auto">
          <a:xfrm>
            <a:off x="1871712" y="4406216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FF6699">
              <a:alpha val="50000"/>
            </a:srgbClr>
          </a:solidFill>
          <a:ln w="12700" cap="flat" cmpd="sng" algn="ctr">
            <a:solidFill>
              <a:srgbClr val="FF66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星 5 9"/>
          <p:cNvSpPr/>
          <p:nvPr/>
        </p:nvSpPr>
        <p:spPr bwMode="auto">
          <a:xfrm>
            <a:off x="6696236" y="5306312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星 5 11"/>
          <p:cNvSpPr/>
          <p:nvPr/>
        </p:nvSpPr>
        <p:spPr bwMode="auto">
          <a:xfrm>
            <a:off x="6680346" y="4394917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星 5 12"/>
          <p:cNvSpPr/>
          <p:nvPr/>
        </p:nvSpPr>
        <p:spPr bwMode="auto">
          <a:xfrm>
            <a:off x="5040064" y="3506112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星 5 13"/>
          <p:cNvSpPr/>
          <p:nvPr/>
        </p:nvSpPr>
        <p:spPr bwMode="auto">
          <a:xfrm>
            <a:off x="5112060" y="4404664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星 5 55"/>
          <p:cNvSpPr/>
          <p:nvPr/>
        </p:nvSpPr>
        <p:spPr bwMode="auto">
          <a:xfrm>
            <a:off x="5801944" y="2477161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星 5 56"/>
          <p:cNvSpPr/>
          <p:nvPr/>
        </p:nvSpPr>
        <p:spPr bwMode="auto">
          <a:xfrm>
            <a:off x="5789275" y="1711904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9" name="星 5 58"/>
          <p:cNvSpPr/>
          <p:nvPr/>
        </p:nvSpPr>
        <p:spPr bwMode="auto">
          <a:xfrm>
            <a:off x="1103131" y="1772816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星 5 59"/>
          <p:cNvSpPr/>
          <p:nvPr/>
        </p:nvSpPr>
        <p:spPr bwMode="auto">
          <a:xfrm>
            <a:off x="1139135" y="1124744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星 5 51"/>
          <p:cNvSpPr/>
          <p:nvPr/>
        </p:nvSpPr>
        <p:spPr bwMode="auto">
          <a:xfrm>
            <a:off x="3455876" y="3465008"/>
            <a:ext cx="252028" cy="282928"/>
          </a:xfrm>
          <a:prstGeom prst="star5">
            <a:avLst>
              <a:gd name="adj" fmla="val 29978"/>
              <a:gd name="hf" fmla="val 105146"/>
              <a:gd name="vf" fmla="val 110557"/>
            </a:avLst>
          </a:prstGeom>
          <a:solidFill>
            <a:srgbClr val="6699FF">
              <a:alpha val="50000"/>
            </a:srgbClr>
          </a:solidFill>
          <a:ln w="12700" cap="flat" cmpd="sng" algn="ctr">
            <a:solidFill>
              <a:srgbClr val="6699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/>
            <a:endParaRPr lang="ja-JP" altLang="en-US" dirty="0" smtClean="0">
              <a:solidFill>
                <a:srgbClr val="0033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角丸四角形 52"/>
          <p:cNvSpPr/>
          <p:nvPr/>
        </p:nvSpPr>
        <p:spPr>
          <a:xfrm>
            <a:off x="3837406" y="5351730"/>
            <a:ext cx="1440184" cy="720092"/>
          </a:xfrm>
          <a:prstGeom prst="roundRect">
            <a:avLst/>
          </a:prstGeom>
          <a:solidFill>
            <a:srgbClr val="CCECFF">
              <a:alpha val="10000"/>
            </a:srgb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Management</a:t>
            </a:r>
          </a:p>
          <a:p>
            <a:pPr algn="ctr">
              <a:buFontTx/>
              <a:buNone/>
            </a:pPr>
            <a:r>
              <a:rPr lang="en-US" altLang="ja-JP" sz="1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(DMG)</a:t>
            </a:r>
          </a:p>
        </p:txBody>
      </p:sp>
      <p:sp>
        <p:nvSpPr>
          <p:cNvPr id="68" name="角丸四角形 67"/>
          <p:cNvSpPr/>
          <p:nvPr/>
        </p:nvSpPr>
        <p:spPr>
          <a:xfrm>
            <a:off x="323588" y="3127016"/>
            <a:ext cx="1368092" cy="422046"/>
          </a:xfrm>
          <a:prstGeom prst="round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FontTx/>
              <a:buNone/>
            </a:pPr>
            <a:r>
              <a:rPr lang="en-US" altLang="ja-JP" sz="1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Subsystems</a:t>
            </a:r>
            <a:endParaRPr lang="ja-JP" altLang="en-US" sz="1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63" name="直線コネクタ 62"/>
          <p:cNvCxnSpPr>
            <a:stCxn id="22" idx="2"/>
          </p:cNvCxnSpPr>
          <p:nvPr/>
        </p:nvCxnSpPr>
        <p:spPr>
          <a:xfrm>
            <a:off x="4931980" y="2289010"/>
            <a:ext cx="0" cy="248072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線コネクタ 69"/>
          <p:cNvCxnSpPr/>
          <p:nvPr/>
        </p:nvCxnSpPr>
        <p:spPr>
          <a:xfrm flipV="1">
            <a:off x="3671885" y="1397129"/>
            <a:ext cx="0" cy="608353"/>
          </a:xfrm>
          <a:prstGeom prst="line">
            <a:avLst/>
          </a:prstGeom>
          <a:ln w="381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10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45277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KAGRA Activities at NAOJ (1/3)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11</a:t>
            </a:fld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3419872" y="1182231"/>
            <a:ext cx="5571728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99CCFF"/>
                </a:solidFill>
              </a:rPr>
              <a:t>VIS (Leader: </a:t>
            </a:r>
            <a:r>
              <a:rPr lang="en-US" altLang="ja-JP" sz="2000" dirty="0" err="1" smtClean="0">
                <a:solidFill>
                  <a:srgbClr val="99CCFF"/>
                </a:solidFill>
              </a:rPr>
              <a:t>R.Takahashi</a:t>
            </a:r>
            <a:r>
              <a:rPr lang="en-US" altLang="ja-JP" sz="2000" dirty="0" smtClean="0">
                <a:solidFill>
                  <a:srgbClr val="99CCFF"/>
                </a:solidFill>
              </a:rPr>
              <a:t>)</a:t>
            </a: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The pre-isolator </a:t>
            </a:r>
            <a:r>
              <a:rPr lang="en-US" altLang="ja-JP" sz="2000" dirty="0">
                <a:solidFill>
                  <a:srgbClr val="FFFFFF"/>
                </a:solidFill>
              </a:rPr>
              <a:t>prototype </a:t>
            </a:r>
            <a:r>
              <a:rPr lang="en-US" altLang="ja-JP" sz="2000" dirty="0" smtClean="0">
                <a:solidFill>
                  <a:srgbClr val="FFFFFF"/>
                </a:solidFill>
              </a:rPr>
              <a:t>test</a:t>
            </a:r>
          </a:p>
          <a:p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with digital </a:t>
            </a:r>
            <a:r>
              <a:rPr lang="en-US" altLang="ja-JP" sz="2000" dirty="0">
                <a:solidFill>
                  <a:srgbClr val="FFFFFF"/>
                </a:solidFill>
              </a:rPr>
              <a:t>control system </a:t>
            </a:r>
            <a:r>
              <a:rPr lang="en-US" altLang="ja-JP" sz="2000" dirty="0" smtClean="0">
                <a:solidFill>
                  <a:srgbClr val="FFFFFF"/>
                </a:solidFill>
              </a:rPr>
              <a:t>at ICRR.</a:t>
            </a:r>
            <a:endParaRPr lang="en-US" altLang="ja-JP" sz="2000" dirty="0">
              <a:solidFill>
                <a:srgbClr val="FFFFFF"/>
              </a:solidFill>
            </a:endParaRP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Assembly </a:t>
            </a:r>
            <a:r>
              <a:rPr lang="en-US" altLang="ja-JP" sz="2000" dirty="0">
                <a:solidFill>
                  <a:srgbClr val="FFFFFF"/>
                </a:solidFill>
              </a:rPr>
              <a:t>of the payload prototype </a:t>
            </a:r>
            <a:r>
              <a:rPr lang="en-US" altLang="ja-JP" sz="2000" dirty="0" smtClean="0">
                <a:solidFill>
                  <a:srgbClr val="FFFFFF"/>
                </a:solidFill>
              </a:rPr>
              <a:t>at NAOJ.</a:t>
            </a:r>
            <a:endParaRPr lang="en-US" altLang="ja-JP" sz="2000" dirty="0">
              <a:solidFill>
                <a:srgbClr val="FFFFFF"/>
              </a:solidFill>
            </a:endParaRP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Production </a:t>
            </a:r>
            <a:r>
              <a:rPr lang="en-US" altLang="ja-JP" sz="2000" dirty="0">
                <a:solidFill>
                  <a:srgbClr val="FFFFFF"/>
                </a:solidFill>
              </a:rPr>
              <a:t>of 6 top filters has been finished</a:t>
            </a:r>
            <a:r>
              <a:rPr lang="en-US" altLang="ja-JP" sz="2000" dirty="0" smtClean="0">
                <a:solidFill>
                  <a:srgbClr val="FFFFFF"/>
                </a:solidFill>
              </a:rPr>
              <a:t>.</a:t>
            </a:r>
          </a:p>
          <a:p>
            <a:endParaRPr lang="en-US" altLang="ja-JP" sz="2000" dirty="0">
              <a:solidFill>
                <a:srgbClr val="FFFFFF"/>
              </a:solidFill>
            </a:endParaRP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Full </a:t>
            </a:r>
            <a:r>
              <a:rPr lang="en-US" altLang="ja-JP" sz="2000" dirty="0">
                <a:solidFill>
                  <a:srgbClr val="FFFFFF"/>
                </a:solidFill>
              </a:rPr>
              <a:t>prototype test </a:t>
            </a:r>
            <a:r>
              <a:rPr lang="en-US" altLang="ja-JP" sz="2000" dirty="0" smtClean="0">
                <a:solidFill>
                  <a:srgbClr val="FFFFFF"/>
                </a:solidFill>
              </a:rPr>
              <a:t>in preparation at </a:t>
            </a:r>
            <a:r>
              <a:rPr lang="en-US" altLang="ja-JP" sz="2000" dirty="0">
                <a:solidFill>
                  <a:srgbClr val="FFFFFF"/>
                </a:solidFill>
              </a:rPr>
              <a:t>TAMA300.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103" y="3861048"/>
            <a:ext cx="1874847" cy="241998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33" y="3789040"/>
            <a:ext cx="1853938" cy="2411075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9527" y="3789040"/>
            <a:ext cx="1859173" cy="241998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075678"/>
            <a:ext cx="1727809" cy="262137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9098" y="3861048"/>
            <a:ext cx="1793285" cy="2406038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720" y="1093574"/>
            <a:ext cx="1276801" cy="2603477"/>
          </a:xfrm>
          <a:prstGeom prst="rect">
            <a:avLst/>
          </a:prstGeom>
        </p:spPr>
      </p:pic>
      <p:sp>
        <p:nvSpPr>
          <p:cNvPr id="17" name="正方形/長方形 16"/>
          <p:cNvSpPr/>
          <p:nvPr/>
        </p:nvSpPr>
        <p:spPr>
          <a:xfrm>
            <a:off x="467544" y="6237312"/>
            <a:ext cx="1935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Pre-Isolator Prototype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2564160" y="6237312"/>
            <a:ext cx="193583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 filter assembly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595105" y="6237312"/>
            <a:ext cx="21371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Payload Prototype </a:t>
            </a:r>
            <a:r>
              <a:rPr lang="en-US" altLang="ja-JP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</a:t>
            </a:r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ssembly</a:t>
            </a:r>
          </a:p>
        </p:txBody>
      </p:sp>
      <p:sp>
        <p:nvSpPr>
          <p:cNvPr id="20" name="正方形/長方形 19"/>
          <p:cNvSpPr/>
          <p:nvPr/>
        </p:nvSpPr>
        <p:spPr>
          <a:xfrm>
            <a:off x="6732240" y="6237312"/>
            <a:ext cx="213713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TAMA end room preparation</a:t>
            </a:r>
          </a:p>
        </p:txBody>
      </p:sp>
    </p:spTree>
    <p:extLst>
      <p:ext uri="{BB962C8B-B14F-4D97-AF65-F5344CB8AC3E}">
        <p14:creationId xmlns:p14="http://schemas.microsoft.com/office/powerpoint/2010/main" val="9474526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KAGRA Activities at NAOJ </a:t>
            </a:r>
            <a:r>
              <a:rPr lang="en-US" altLang="ja-JP" dirty="0" smtClean="0"/>
              <a:t>(2/3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12</a:t>
            </a:fld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92821" y="764704"/>
            <a:ext cx="802019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99CCFF"/>
                </a:solidFill>
              </a:rPr>
              <a:t>AOS (Leader</a:t>
            </a:r>
            <a:r>
              <a:rPr lang="en-US" altLang="ja-JP" sz="2000" dirty="0">
                <a:solidFill>
                  <a:srgbClr val="99CCFF"/>
                </a:solidFill>
              </a:rPr>
              <a:t>: </a:t>
            </a:r>
            <a:r>
              <a:rPr lang="en-US" altLang="ja-JP" sz="2000" dirty="0" smtClean="0">
                <a:solidFill>
                  <a:srgbClr val="99CCFF"/>
                </a:solidFill>
              </a:rPr>
              <a:t>T. Akutsu)</a:t>
            </a:r>
            <a:endParaRPr lang="en-US" altLang="ja-JP" sz="2000" dirty="0">
              <a:solidFill>
                <a:srgbClr val="99CCFF"/>
              </a:solidFill>
            </a:endParaRP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New Clean Booth for AOS test at ATC/NAOJ (FY2012).</a:t>
            </a:r>
          </a:p>
          <a:p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Baffle design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prototypes (Layout, Surface, Shape).</a:t>
            </a:r>
          </a:p>
          <a:p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Beam-Reducing Telescope (BRT) design.</a:t>
            </a:r>
          </a:p>
          <a:p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Lever prototype test, Viewport measurement.</a:t>
            </a:r>
          </a:p>
        </p:txBody>
      </p:sp>
      <p:grpSp>
        <p:nvGrpSpPr>
          <p:cNvPr id="14" name="グループ化 13"/>
          <p:cNvGrpSpPr>
            <a:grpSpLocks noChangeAspect="1"/>
          </p:cNvGrpSpPr>
          <p:nvPr/>
        </p:nvGrpSpPr>
        <p:grpSpPr>
          <a:xfrm>
            <a:off x="492821" y="2457152"/>
            <a:ext cx="2927052" cy="1680997"/>
            <a:chOff x="251520" y="2354524"/>
            <a:chExt cx="3347056" cy="1922204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1520" y="2354524"/>
              <a:ext cx="3288031" cy="1922204"/>
            </a:xfrm>
            <a:prstGeom prst="rect">
              <a:avLst/>
            </a:prstGeom>
          </p:spPr>
        </p:pic>
        <p:sp>
          <p:nvSpPr>
            <p:cNvPr id="7" name="正方形/長方形 6"/>
            <p:cNvSpPr/>
            <p:nvPr/>
          </p:nvSpPr>
          <p:spPr>
            <a:xfrm>
              <a:off x="313154" y="3772932"/>
              <a:ext cx="328542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ja-JP" sz="1200" dirty="0" smtClean="0">
                  <a:solidFill>
                    <a:srgbClr val="000000"/>
                  </a:solidFill>
                  <a:latin typeface="+mj-lt"/>
                </a:rPr>
                <a:t>KOACH Clean Booth System (Class 1)</a:t>
              </a:r>
              <a:endParaRPr lang="en-US" altLang="ja-JP" sz="1200" dirty="0">
                <a:solidFill>
                  <a:srgbClr val="000000"/>
                </a:solidFill>
                <a:latin typeface="+mj-lt"/>
              </a:endParaRPr>
            </a:p>
            <a:p>
              <a:r>
                <a:rPr lang="en-US" altLang="ja-JP" sz="1200" dirty="0" smtClean="0">
                  <a:solidFill>
                    <a:srgbClr val="000000"/>
                  </a:solidFill>
                  <a:latin typeface="+mj-lt"/>
                </a:rPr>
                <a:t>  Actual </a:t>
              </a:r>
              <a:r>
                <a:rPr lang="en-US" altLang="ja-JP" sz="1200" dirty="0">
                  <a:solidFill>
                    <a:srgbClr val="000000"/>
                  </a:solidFill>
                  <a:latin typeface="+mj-lt"/>
                </a:rPr>
                <a:t>size </a:t>
              </a:r>
              <a:r>
                <a:rPr lang="en-US" altLang="ja-JP" sz="1200" dirty="0" smtClean="0">
                  <a:solidFill>
                    <a:srgbClr val="000000"/>
                  </a:solidFill>
                  <a:latin typeface="+mj-lt"/>
                </a:rPr>
                <a:t>: </a:t>
              </a:r>
              <a:r>
                <a:rPr lang="en-US" altLang="ja-JP" sz="1200" dirty="0">
                  <a:solidFill>
                    <a:srgbClr val="000000"/>
                  </a:solidFill>
                  <a:latin typeface="+mj-lt"/>
                </a:rPr>
                <a:t>W3200 x D4500 x H2600</a:t>
              </a:r>
              <a:endParaRPr lang="ja-JP" altLang="en-US" sz="1200" dirty="0">
                <a:solidFill>
                  <a:srgbClr val="000000"/>
                </a:solidFill>
                <a:latin typeface="+mj-lt"/>
              </a:endParaRPr>
            </a:p>
          </p:txBody>
        </p:sp>
      </p:grp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308" y="4366096"/>
            <a:ext cx="3149852" cy="2035355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544" y="4365104"/>
            <a:ext cx="2107799" cy="2036348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5390" y="2411275"/>
            <a:ext cx="2070746" cy="1748109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06213" y="5094312"/>
            <a:ext cx="2164687" cy="1228416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2200" y="4032584"/>
            <a:ext cx="2198700" cy="919129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4048" y="4409788"/>
            <a:ext cx="950072" cy="695015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168" y="2450946"/>
            <a:ext cx="2661611" cy="1440908"/>
          </a:xfrm>
          <a:prstGeom prst="rect">
            <a:avLst/>
          </a:prstGeom>
        </p:spPr>
      </p:pic>
      <p:sp>
        <p:nvSpPr>
          <p:cNvPr id="16" name="正方形/長方形 15"/>
          <p:cNvSpPr/>
          <p:nvPr/>
        </p:nvSpPr>
        <p:spPr>
          <a:xfrm>
            <a:off x="539552" y="4448145"/>
            <a:ext cx="1296144" cy="2769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Baffle Prototype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2915816" y="6093296"/>
            <a:ext cx="1656184" cy="2769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Surface Measurement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995936" y="2431921"/>
            <a:ext cx="1800200" cy="2769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Viewport Measurement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7596336" y="2492896"/>
            <a:ext cx="1080120" cy="288032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Baffle Design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410660" y="4005064"/>
            <a:ext cx="1080120" cy="288032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BRT Design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1" name="正方形/長方形 20"/>
          <p:cNvSpPr/>
          <p:nvPr/>
        </p:nvSpPr>
        <p:spPr>
          <a:xfrm>
            <a:off x="6410660" y="6021288"/>
            <a:ext cx="1224136" cy="276999"/>
          </a:xfrm>
          <a:prstGeom prst="rect">
            <a:avLst/>
          </a:prstGeom>
          <a:solidFill>
            <a:srgbClr val="000000">
              <a:alpha val="50000"/>
            </a:srgbClr>
          </a:solidFill>
        </p:spPr>
        <p:txBody>
          <a:bodyPr wrap="square">
            <a:spAutoFit/>
          </a:bodyPr>
          <a:lstStyle/>
          <a:p>
            <a:r>
              <a:rPr lang="en-US" altLang="ja-JP" sz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Opt. Lev. Test</a:t>
            </a:r>
            <a:endParaRPr lang="ja-JP" altLang="en-US" sz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45515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CavityRingDown_201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645024"/>
            <a:ext cx="3657143" cy="2742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図 12" descr="RIMG0014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05991" y="3512041"/>
            <a:ext cx="2086510" cy="27820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/>
              <a:t>KAGRA Activities at NAOJ </a:t>
            </a:r>
            <a:r>
              <a:rPr lang="en-US" altLang="ja-JP" dirty="0" smtClean="0"/>
              <a:t>(3/3</a:t>
            </a:r>
            <a:r>
              <a:rPr lang="en-US" altLang="ja-JP" dirty="0"/>
              <a:t>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13</a:t>
            </a:fld>
            <a:endParaRPr lang="en-US" altLang="ja-JP" dirty="0"/>
          </a:p>
        </p:txBody>
      </p:sp>
      <p:pic>
        <p:nvPicPr>
          <p:cNvPr id="8" name="図 7" descr="実験セットアップ.jpg"/>
          <p:cNvPicPr>
            <a:picLocks noChangeAspect="1"/>
          </p:cNvPicPr>
          <p:nvPr/>
        </p:nvPicPr>
        <p:blipFill rotWithShape="1">
          <a:blip r:embed="rId4" cstate="print"/>
          <a:srcRect l="1868" t="15160" r="4001" b="6090"/>
          <a:stretch/>
        </p:blipFill>
        <p:spPr>
          <a:xfrm>
            <a:off x="482809" y="975443"/>
            <a:ext cx="3657143" cy="2294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テキスト ボックス 8"/>
          <p:cNvSpPr txBox="1"/>
          <p:nvPr/>
        </p:nvSpPr>
        <p:spPr>
          <a:xfrm>
            <a:off x="467544" y="1351801"/>
            <a:ext cx="2144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Scatter-meter at NAOJ TAMA</a:t>
            </a:r>
            <a:endParaRPr kumimoji="1" lang="ja-JP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43770" y="5919663"/>
            <a:ext cx="2630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Optical Loss measure by the cavity</a:t>
            </a:r>
          </a:p>
          <a:p>
            <a:pPr algn="ctr"/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Cavity Ring-Down measurement</a:t>
            </a:r>
            <a:endParaRPr kumimoji="1" lang="ja-JP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283968" y="6032321"/>
            <a:ext cx="20601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Scatter Angle Measurement</a:t>
            </a:r>
            <a:endParaRPr kumimoji="1" lang="ja-JP" altLang="en-US" sz="1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4355976" y="1038215"/>
            <a:ext cx="460851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dirty="0" smtClean="0">
                <a:solidFill>
                  <a:srgbClr val="99CCFF"/>
                </a:solidFill>
              </a:rPr>
              <a:t>MIR (Sub-Leader A. Ueda)</a:t>
            </a:r>
            <a:endParaRPr lang="en-US" altLang="ja-JP" sz="2000" dirty="0" smtClean="0">
              <a:solidFill>
                <a:srgbClr val="FFFFFF"/>
              </a:solidFill>
            </a:endParaRP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Mirror </a:t>
            </a:r>
            <a:r>
              <a:rPr lang="en-US" altLang="ja-JP" sz="2000" dirty="0">
                <a:solidFill>
                  <a:srgbClr val="FFFFFF"/>
                </a:solidFill>
              </a:rPr>
              <a:t>qualities </a:t>
            </a:r>
            <a:r>
              <a:rPr lang="en-US" altLang="ja-JP" sz="2000" dirty="0" smtClean="0">
                <a:solidFill>
                  <a:srgbClr val="FFFFFF"/>
                </a:solidFill>
              </a:rPr>
              <a:t>investigation by</a:t>
            </a:r>
          </a:p>
          <a:p>
            <a:r>
              <a:rPr lang="en-US" altLang="ja-JP" sz="2000" dirty="0" smtClean="0">
                <a:solidFill>
                  <a:srgbClr val="FFFFFF"/>
                </a:solidFill>
              </a:rPr>
              <a:t> NAOJ (Ueda Tatsumi),  UEC</a:t>
            </a:r>
          </a:p>
          <a:p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(Yoneda, Musha),  and ATC NAOJ.</a:t>
            </a:r>
            <a:endParaRPr lang="en-US" altLang="ja-JP" sz="2000" dirty="0">
              <a:solidFill>
                <a:srgbClr val="FFFFFF"/>
              </a:solidFill>
            </a:endParaRPr>
          </a:p>
          <a:p>
            <a:r>
              <a:rPr lang="ja-JP" altLang="en-US" sz="2000" dirty="0" smtClean="0">
                <a:solidFill>
                  <a:srgbClr val="FFFFFF"/>
                </a:solidFill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</a:rPr>
              <a:t>Ability to measure &lt;10ppm </a:t>
            </a:r>
          </a:p>
          <a:p>
            <a:r>
              <a:rPr lang="en-US" altLang="ja-JP" sz="2000" dirty="0">
                <a:solidFill>
                  <a:srgbClr val="FFFFFF"/>
                </a:solidFill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</a:rPr>
              <a:t>  quality </a:t>
            </a:r>
            <a:r>
              <a:rPr lang="en-US" altLang="ja-JP" sz="2000" dirty="0">
                <a:solidFill>
                  <a:srgbClr val="FFFFFF"/>
                </a:solidFill>
              </a:rPr>
              <a:t>mirror for </a:t>
            </a:r>
            <a:r>
              <a:rPr lang="en-US" altLang="ja-JP" sz="2000" dirty="0" smtClean="0">
                <a:solidFill>
                  <a:srgbClr val="FFFFFF"/>
                </a:solidFill>
              </a:rPr>
              <a:t>KAGRA core optics.</a:t>
            </a:r>
          </a:p>
          <a:p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High-quality mirrors for input optics.</a:t>
            </a:r>
          </a:p>
        </p:txBody>
      </p:sp>
      <p:pic>
        <p:nvPicPr>
          <p:cNvPr id="16" name="図 15" descr="SigmaKoki_Mirror_2013.bmp"/>
          <p:cNvPicPr>
            <a:picLocks noChangeAspect="1"/>
          </p:cNvPicPr>
          <p:nvPr/>
        </p:nvPicPr>
        <p:blipFill>
          <a:blip r:embed="rId5" cstate="print"/>
          <a:srcRect l="17591" t="17591" r="18846" b="18846"/>
          <a:stretch>
            <a:fillRect/>
          </a:stretch>
        </p:blipFill>
        <p:spPr>
          <a:xfrm>
            <a:off x="6444208" y="4077072"/>
            <a:ext cx="2463969" cy="1980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064188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Effective Use of TAMA facility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376808" y="908720"/>
            <a:ext cx="8443664" cy="5373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Current status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No observation run after the damage in optics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by the earthquake in 2011.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Center room is used for high-quality mirror development.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West end room is used for prototype test of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Type-B vibration isolation system.</a:t>
            </a:r>
          </a:p>
          <a:p>
            <a:pPr eaLnBrk="1" hangingPunct="1">
              <a:lnSpc>
                <a:spcPct val="110000"/>
              </a:lnSpc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Plans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- Two vacuum tanks (BS and RM) will be moved to KAGRA.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- One vacuum tank will be upgraded to cryostat,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used as cryogenic test facility for KAGRA.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- Small optical components are ready for use in KAGRA.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- Considering a good usage of 300-m baseline facility.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334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Collaborations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67544" y="732526"/>
            <a:ext cx="8371656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Collaboration between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ATC and GW group</a:t>
            </a:r>
            <a:r>
              <a:rPr lang="en-US" altLang="ja-JP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at NAOJ.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MoU between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GW group-LSC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Submitted proposal to extend the term (leader Fujimoto).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-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ainly for multi-messenger astronomy. 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Agreement between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NAOJ and Univ. of Tokyo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Close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c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ooperation in research and education.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M.Ando is supporting GW group under this agreement.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Agreement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between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NAOJ and Ochanomizu Univ.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Form was approved by both side and is to be active soon.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Nikaido (B4) will finish her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graduation thesis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at NAOJ.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- GW group will officially accept students.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401066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Summary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67544" y="2076988"/>
            <a:ext cx="8371656" cy="3342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NAOJ GW Project Office is playing a key role in KAGRA.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The activities on KAGRA is increasing.</a:t>
            </a:r>
          </a:p>
          <a:p>
            <a:pPr eaLnBrk="1" hangingPunct="1">
              <a:lnSpc>
                <a:spcPct val="110000"/>
              </a:lnSpc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We appreciate the increased financial, man-power,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and organization supports by NAOJ.</a:t>
            </a:r>
          </a:p>
          <a:p>
            <a:pPr eaLnBrk="1" hangingPunct="1">
              <a:lnSpc>
                <a:spcPct val="110000"/>
              </a:lnSpc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But still, the financial situation in KAGRA is not so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optimistic. 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16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043395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431CE8-0032-4CF6-BE2C-E21CCBDDF86E}" type="slidenum">
              <a:rPr lang="en-US" altLang="ja-JP" smtClean="0"/>
              <a:pPr>
                <a:defRPr/>
              </a:pPr>
              <a:t>17</a:t>
            </a:fld>
            <a:endParaRPr lang="en-US" altLang="ja-JP" dirty="0"/>
          </a:p>
        </p:txBody>
      </p:sp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3563888" y="2996952"/>
            <a:ext cx="1735236" cy="92012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54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End</a:t>
            </a:r>
            <a:endParaRPr lang="ja-JP" altLang="en-US" sz="54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4698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Effort Estimation (FY2012)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431CE8-0032-4CF6-BE2C-E21CCBDDF86E}" type="slidenum">
              <a:rPr lang="en-US" altLang="ja-JP" smtClean="0"/>
              <a:pPr>
                <a:defRPr/>
              </a:pPr>
              <a:t>18</a:t>
            </a:fld>
            <a:endParaRPr lang="en-US" altLang="ja-JP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956524"/>
            <a:ext cx="4392488" cy="5389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2"/>
          <p:cNvSpPr>
            <a:spLocks noChangeArrowheads="1"/>
          </p:cNvSpPr>
          <p:nvPr/>
        </p:nvSpPr>
        <p:spPr bwMode="auto">
          <a:xfrm>
            <a:off x="1828652" y="2167872"/>
            <a:ext cx="1735236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New Professor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8" name="Rectangle 32"/>
          <p:cNvSpPr>
            <a:spLocks noChangeArrowheads="1"/>
          </p:cNvSpPr>
          <p:nvPr/>
        </p:nvSpPr>
        <p:spPr bwMode="auto">
          <a:xfrm>
            <a:off x="1835696" y="2492896"/>
            <a:ext cx="1591220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M. Ando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1835696" y="2772662"/>
            <a:ext cx="1591220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R. Takahashi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835696" y="3035294"/>
            <a:ext cx="1591220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D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 Tatsumi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1" name="Rectangle 32"/>
          <p:cNvSpPr>
            <a:spLocks noChangeArrowheads="1"/>
          </p:cNvSpPr>
          <p:nvPr/>
        </p:nvSpPr>
        <p:spPr bwMode="auto">
          <a:xfrm>
            <a:off x="1848396" y="3314818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A. Ueda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2" name="Rectangle 32"/>
          <p:cNvSpPr>
            <a:spLocks noChangeArrowheads="1"/>
          </p:cNvSpPr>
          <p:nvPr/>
        </p:nvSpPr>
        <p:spPr bwMode="auto">
          <a:xfrm>
            <a:off x="1848396" y="3582632"/>
            <a:ext cx="1591220" cy="368306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N. Ohishi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3" name="Rectangle 32"/>
          <p:cNvSpPr>
            <a:spLocks noChangeArrowheads="1"/>
          </p:cNvSpPr>
          <p:nvPr/>
        </p:nvSpPr>
        <p:spPr bwMode="auto">
          <a:xfrm>
            <a:off x="1861096" y="3852782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T. Akutsu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4" name="Rectangle 32"/>
          <p:cNvSpPr>
            <a:spLocks noChangeArrowheads="1"/>
          </p:cNvSpPr>
          <p:nvPr/>
        </p:nvSpPr>
        <p:spPr bwMode="auto">
          <a:xfrm>
            <a:off x="1861096" y="4110980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H. Ishizaki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5" name="Rectangle 32"/>
          <p:cNvSpPr>
            <a:spLocks noChangeArrowheads="1"/>
          </p:cNvSpPr>
          <p:nvPr/>
        </p:nvSpPr>
        <p:spPr bwMode="auto">
          <a:xfrm>
            <a:off x="1869604" y="4365104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Y. Torii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6" name="Rectangle 32"/>
          <p:cNvSpPr>
            <a:spLocks noChangeArrowheads="1"/>
          </p:cNvSpPr>
          <p:nvPr/>
        </p:nvSpPr>
        <p:spPr bwMode="auto">
          <a:xfrm>
            <a:off x="1873796" y="4616144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 Tanaka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1895004" y="4915768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K. Hayama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8" name="Rectangle 32"/>
          <p:cNvSpPr>
            <a:spLocks noChangeArrowheads="1"/>
          </p:cNvSpPr>
          <p:nvPr/>
        </p:nvSpPr>
        <p:spPr bwMode="auto">
          <a:xfrm>
            <a:off x="1907704" y="5171000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K. Agatsuma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9" name="Rectangle 32"/>
          <p:cNvSpPr>
            <a:spLocks noChangeArrowheads="1"/>
          </p:cNvSpPr>
          <p:nvPr/>
        </p:nvSpPr>
        <p:spPr bwMode="auto">
          <a:xfrm>
            <a:off x="1907704" y="5445224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K. Nakamura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0" name="Rectangle 32"/>
          <p:cNvSpPr>
            <a:spLocks noChangeArrowheads="1"/>
          </p:cNvSpPr>
          <p:nvPr/>
        </p:nvSpPr>
        <p:spPr bwMode="auto">
          <a:xfrm>
            <a:off x="1907704" y="5984296"/>
            <a:ext cx="1591220" cy="397032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Ratio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21" name="Rectangle 32"/>
          <p:cNvSpPr>
            <a:spLocks noChangeArrowheads="1"/>
          </p:cNvSpPr>
          <p:nvPr/>
        </p:nvSpPr>
        <p:spPr bwMode="auto">
          <a:xfrm>
            <a:off x="6437164" y="1011447"/>
            <a:ext cx="1375196" cy="306944"/>
          </a:xfrm>
          <a:prstGeom prst="rect">
            <a:avLst/>
          </a:prstGeom>
          <a:solidFill>
            <a:srgbClr val="B2B2B2"/>
          </a:solidFill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400" dirty="0" smtClean="0">
                <a:solidFill>
                  <a:srgbClr val="000000"/>
                </a:solidFill>
                <a:ea typeface="HGP創英角ｺﾞｼｯｸUB" pitchFamily="50" charset="-128"/>
              </a:rPr>
              <a:t>Advanced Tech.</a:t>
            </a:r>
            <a:endParaRPr lang="ja-JP" altLang="en-US" sz="1400" dirty="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  <p:sp>
        <p:nvSpPr>
          <p:cNvPr id="22" name="Rectangle 32"/>
          <p:cNvSpPr>
            <a:spLocks noChangeArrowheads="1"/>
          </p:cNvSpPr>
          <p:nvPr/>
        </p:nvSpPr>
        <p:spPr bwMode="auto">
          <a:xfrm>
            <a:off x="5097264" y="1340768"/>
            <a:ext cx="576064" cy="803297"/>
          </a:xfrm>
          <a:prstGeom prst="rect">
            <a:avLst/>
          </a:prstGeom>
          <a:solidFill>
            <a:srgbClr val="FF6699"/>
          </a:solidFill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400" dirty="0" smtClean="0">
                <a:solidFill>
                  <a:srgbClr val="000000"/>
                </a:solidFill>
                <a:ea typeface="HGP創英角ｺﾞｼｯｸUB" pitchFamily="50" charset="-128"/>
              </a:rPr>
              <a:t>Experimental</a:t>
            </a:r>
            <a:endParaRPr lang="ja-JP" altLang="en-US" sz="1400" dirty="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  <p:sp>
        <p:nvSpPr>
          <p:cNvPr id="23" name="Rectangle 32"/>
          <p:cNvSpPr>
            <a:spLocks noChangeArrowheads="1"/>
          </p:cNvSpPr>
          <p:nvPr/>
        </p:nvSpPr>
        <p:spPr bwMode="auto">
          <a:xfrm>
            <a:off x="5783436" y="1268760"/>
            <a:ext cx="576064" cy="904863"/>
          </a:xfrm>
          <a:prstGeom prst="rect">
            <a:avLst/>
          </a:prstGeom>
          <a:solidFill>
            <a:srgbClr val="FFC000"/>
          </a:solidFill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200" dirty="0" smtClean="0">
                <a:solidFill>
                  <a:srgbClr val="000000"/>
                </a:solidFill>
                <a:ea typeface="HGP創英角ｺﾞｼｯｸUB" pitchFamily="50" charset="-128"/>
              </a:rPr>
              <a:t>Analysis, Theory</a:t>
            </a:r>
            <a:endParaRPr lang="ja-JP" altLang="en-US" sz="1200" dirty="0">
              <a:solidFill>
                <a:srgbClr val="000000"/>
              </a:solidFill>
              <a:ea typeface="HGP創英角ｺﾞｼｯｸUB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64863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 smtClean="0"/>
              <a:t>Outline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899592" y="1412776"/>
            <a:ext cx="7200800" cy="442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Members</a:t>
            </a: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and Activities</a:t>
            </a:r>
          </a:p>
          <a:p>
            <a:pPr eaLnBrk="1" hangingPunct="1">
              <a:lnSpc>
                <a:spcPct val="110000"/>
              </a:lnSpc>
            </a:pP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Budget Status</a:t>
            </a:r>
          </a:p>
          <a:p>
            <a:pPr eaLnBrk="1" hangingPunct="1">
              <a:lnSpc>
                <a:spcPct val="110000"/>
              </a:lnSpc>
            </a:pP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KAGRA Development Status</a:t>
            </a:r>
          </a:p>
          <a:p>
            <a:pPr eaLnBrk="1" hangingPunct="1">
              <a:lnSpc>
                <a:spcPct val="110000"/>
              </a:lnSpc>
            </a:pPr>
            <a:endParaRPr lang="en-US" altLang="ja-JP" sz="32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Collaborations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2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41452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4"/>
          <p:cNvSpPr/>
          <p:nvPr/>
        </p:nvSpPr>
        <p:spPr bwMode="auto">
          <a:xfrm>
            <a:off x="467544" y="1124744"/>
            <a:ext cx="8151440" cy="5018553"/>
          </a:xfrm>
          <a:prstGeom prst="roundRect">
            <a:avLst>
              <a:gd name="adj" fmla="val 2745"/>
            </a:avLst>
          </a:prstGeom>
          <a:solidFill>
            <a:srgbClr val="000000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+mn-ea"/>
            </a:endParaRPr>
          </a:p>
        </p:txBody>
      </p:sp>
      <p:sp>
        <p:nvSpPr>
          <p:cNvPr id="31" name="角丸四角形 30"/>
          <p:cNvSpPr/>
          <p:nvPr/>
        </p:nvSpPr>
        <p:spPr bwMode="auto">
          <a:xfrm>
            <a:off x="4661494" y="5423217"/>
            <a:ext cx="3021386" cy="504056"/>
          </a:xfrm>
          <a:prstGeom prst="roundRect">
            <a:avLst>
              <a:gd name="adj" fmla="val 2745"/>
            </a:avLst>
          </a:prstGeom>
          <a:solidFill>
            <a:srgbClr val="99CCFF">
              <a:alpha val="20000"/>
            </a:srgbClr>
          </a:solidFill>
          <a:ln w="127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1" lang="ja-JP" altLang="en-US" sz="24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ea typeface="+mn-ea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>
                <a:solidFill>
                  <a:srgbClr val="FFFFFF"/>
                </a:solidFill>
              </a:rPr>
              <a:t>Members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4" name="Rectangle 32"/>
          <p:cNvSpPr>
            <a:spLocks noChangeArrowheads="1"/>
          </p:cNvSpPr>
          <p:nvPr/>
        </p:nvSpPr>
        <p:spPr bwMode="auto">
          <a:xfrm>
            <a:off x="539552" y="1175783"/>
            <a:ext cx="4320480" cy="496751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Research Staff</a:t>
            </a: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endParaRPr lang="ja-JP" altLang="en-US" sz="18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Professor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　       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</a:t>
            </a:r>
            <a:r>
              <a:rPr lang="en-US" altLang="ja-JP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Raffaele Flaminio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Associate Prof.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In selection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Masaki Ando    (U. Tokyo)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Research Associate 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Ryutaro Takahashi (ICRR)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Daisuke Tatsumi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Akitoshi Ueda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(50%)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Naoko Ohishi        (ICRR)</a:t>
            </a:r>
            <a:endParaRPr lang="ja-JP" altLang="en-US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Tomotada Akutsu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Engineer Staff</a:t>
            </a:r>
          </a:p>
          <a:p>
            <a:pPr>
              <a:lnSpc>
                <a:spcPct val="110000"/>
              </a:lnSpc>
            </a:pP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 Hideharu Ishizaki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　　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Yasuo Torii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Nobuyuki Tanaka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9" name="Rectangle 32"/>
          <p:cNvSpPr>
            <a:spLocks noChangeArrowheads="1"/>
          </p:cNvSpPr>
          <p:nvPr/>
        </p:nvSpPr>
        <p:spPr bwMode="auto">
          <a:xfrm>
            <a:off x="4355976" y="1175783"/>
            <a:ext cx="4464496" cy="405341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Postdoctoral Fellow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Kouji Nakamura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>
              <a:lnSpc>
                <a:spcPct val="110000"/>
              </a:lnSpc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Fabian Peña Arellano</a:t>
            </a:r>
            <a:endParaRPr lang="ja-JP" altLang="en-US" sz="1800" dirty="0">
              <a:solidFill>
                <a:srgbClr val="FFFF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Daniel Friedrich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(from Sept.30)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Office Support Staff</a:t>
            </a: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endParaRPr lang="en-US" altLang="ja-JP" sz="18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Mihoko Kondo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Mizuho Yoshizumi</a:t>
            </a:r>
          </a:p>
          <a:p>
            <a:pPr>
              <a:lnSpc>
                <a:spcPct val="110000"/>
              </a:lnSpc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Professor Emeritus</a:t>
            </a:r>
            <a:endParaRPr lang="ja-JP" altLang="en-US" sz="18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Masa-Katsu Fujimoto</a:t>
            </a: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・</a:t>
            </a:r>
            <a:r>
              <a:rPr lang="en-US" altLang="ja-JP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Students</a:t>
            </a:r>
            <a:r>
              <a:rPr lang="ja-JP" altLang="en-US" sz="18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endParaRPr lang="ja-JP" altLang="en-US" sz="1800" dirty="0">
              <a:solidFill>
                <a:srgbClr val="99CC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  <a:p>
            <a:pPr algn="l">
              <a:lnSpc>
                <a:spcPct val="110000"/>
              </a:lnSpc>
              <a:buNone/>
            </a:pPr>
            <a:r>
              <a:rPr lang="ja-JP" altLang="en-US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Ayaka Shoda  (D2, U. Tokyo)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</a:t>
            </a:r>
            <a:r>
              <a:rPr lang="en-US" altLang="ja-JP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Koki Okutomi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(M1, Sokendai)</a:t>
            </a:r>
          </a:p>
          <a:p>
            <a:pPr algn="l">
              <a:lnSpc>
                <a:spcPct val="110000"/>
              </a:lnSpc>
              <a:buNone/>
            </a:pPr>
            <a:r>
              <a:rPr lang="en-US" altLang="ja-JP" sz="1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    </a:t>
            </a:r>
            <a:r>
              <a:rPr lang="en-US" altLang="ja-JP" sz="1800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Mizuki Nikaido </a:t>
            </a:r>
            <a:r>
              <a:rPr lang="en-US" altLang="ja-JP" sz="18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(B4, Ochanomizu U.)</a:t>
            </a:r>
            <a:endParaRPr lang="ja-JP" altLang="en-US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E431CE8-0032-4CF6-BE2C-E21CCBDDF86E}" type="slidenum">
              <a:rPr lang="en-US" altLang="ja-JP" smtClean="0"/>
              <a:pPr>
                <a:defRPr/>
              </a:pPr>
              <a:t>3</a:t>
            </a:fld>
            <a:endParaRPr lang="en-US" altLang="ja-JP" dirty="0"/>
          </a:p>
        </p:txBody>
      </p:sp>
      <p:grpSp>
        <p:nvGrpSpPr>
          <p:cNvPr id="18" name="グループ化 17"/>
          <p:cNvGrpSpPr/>
          <p:nvPr/>
        </p:nvGrpSpPr>
        <p:grpSpPr>
          <a:xfrm rot="20337976">
            <a:off x="4244352" y="2133200"/>
            <a:ext cx="579264" cy="288032"/>
            <a:chOff x="67028" y="2715742"/>
            <a:chExt cx="579264" cy="288032"/>
          </a:xfrm>
        </p:grpSpPr>
        <p:sp>
          <p:nvSpPr>
            <p:cNvPr id="19" name="角丸四角形 18"/>
            <p:cNvSpPr/>
            <p:nvPr/>
          </p:nvSpPr>
          <p:spPr bwMode="auto">
            <a:xfrm>
              <a:off x="106152" y="2754465"/>
              <a:ext cx="357242" cy="182991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0" name="Rectangle 3"/>
            <p:cNvSpPr txBox="1">
              <a:spLocks noChangeArrowheads="1"/>
            </p:cNvSpPr>
            <p:nvPr/>
          </p:nvSpPr>
          <p:spPr>
            <a:xfrm>
              <a:off x="67028" y="2715742"/>
              <a:ext cx="579264" cy="28803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000" dirty="0" smtClean="0">
                  <a:solidFill>
                    <a:srgbClr val="FFFF00"/>
                  </a:solidFill>
                </a:rPr>
                <a:t>New!</a:t>
              </a:r>
            </a:p>
          </p:txBody>
        </p:sp>
      </p:grpSp>
      <p:grpSp>
        <p:nvGrpSpPr>
          <p:cNvPr id="21" name="グループ化 20"/>
          <p:cNvGrpSpPr/>
          <p:nvPr/>
        </p:nvGrpSpPr>
        <p:grpSpPr>
          <a:xfrm rot="20337976">
            <a:off x="4244352" y="1845168"/>
            <a:ext cx="579264" cy="288032"/>
            <a:chOff x="67028" y="2715742"/>
            <a:chExt cx="579264" cy="288032"/>
          </a:xfrm>
        </p:grpSpPr>
        <p:sp>
          <p:nvSpPr>
            <p:cNvPr id="22" name="角丸四角形 21"/>
            <p:cNvSpPr/>
            <p:nvPr/>
          </p:nvSpPr>
          <p:spPr bwMode="auto">
            <a:xfrm>
              <a:off x="106152" y="2754465"/>
              <a:ext cx="357242" cy="182991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3" name="Rectangle 3"/>
            <p:cNvSpPr txBox="1">
              <a:spLocks noChangeArrowheads="1"/>
            </p:cNvSpPr>
            <p:nvPr/>
          </p:nvSpPr>
          <p:spPr>
            <a:xfrm>
              <a:off x="67028" y="2715742"/>
              <a:ext cx="579264" cy="28803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000" dirty="0" smtClean="0">
                  <a:solidFill>
                    <a:srgbClr val="FFFF00"/>
                  </a:solidFill>
                </a:rPr>
                <a:t>New!</a:t>
              </a:r>
            </a:p>
          </p:txBody>
        </p:sp>
      </p:grpSp>
      <p:grpSp>
        <p:nvGrpSpPr>
          <p:cNvPr id="24" name="グループ化 23"/>
          <p:cNvGrpSpPr/>
          <p:nvPr/>
        </p:nvGrpSpPr>
        <p:grpSpPr>
          <a:xfrm rot="20337976">
            <a:off x="427928" y="1800466"/>
            <a:ext cx="579264" cy="288032"/>
            <a:chOff x="67028" y="2715742"/>
            <a:chExt cx="579264" cy="288032"/>
          </a:xfrm>
        </p:grpSpPr>
        <p:sp>
          <p:nvSpPr>
            <p:cNvPr id="25" name="角丸四角形 24"/>
            <p:cNvSpPr/>
            <p:nvPr/>
          </p:nvSpPr>
          <p:spPr bwMode="auto">
            <a:xfrm>
              <a:off x="106152" y="2754465"/>
              <a:ext cx="357242" cy="182991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6" name="Rectangle 3"/>
            <p:cNvSpPr txBox="1">
              <a:spLocks noChangeArrowheads="1"/>
            </p:cNvSpPr>
            <p:nvPr/>
          </p:nvSpPr>
          <p:spPr>
            <a:xfrm>
              <a:off x="67028" y="2715742"/>
              <a:ext cx="579264" cy="28803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000" dirty="0" smtClean="0">
                  <a:solidFill>
                    <a:srgbClr val="FFFF00"/>
                  </a:solidFill>
                </a:rPr>
                <a:t>New!</a:t>
              </a:r>
            </a:p>
          </p:txBody>
        </p:sp>
      </p:grpSp>
      <p:grpSp>
        <p:nvGrpSpPr>
          <p:cNvPr id="27" name="グループ化 26"/>
          <p:cNvGrpSpPr/>
          <p:nvPr/>
        </p:nvGrpSpPr>
        <p:grpSpPr>
          <a:xfrm rot="20337976">
            <a:off x="431952" y="2448538"/>
            <a:ext cx="579264" cy="288032"/>
            <a:chOff x="67028" y="2715742"/>
            <a:chExt cx="579264" cy="288032"/>
          </a:xfrm>
        </p:grpSpPr>
        <p:sp>
          <p:nvSpPr>
            <p:cNvPr id="28" name="角丸四角形 27"/>
            <p:cNvSpPr/>
            <p:nvPr/>
          </p:nvSpPr>
          <p:spPr bwMode="auto">
            <a:xfrm>
              <a:off x="106152" y="2754465"/>
              <a:ext cx="357242" cy="182991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29" name="Rectangle 3"/>
            <p:cNvSpPr txBox="1">
              <a:spLocks noChangeArrowheads="1"/>
            </p:cNvSpPr>
            <p:nvPr/>
          </p:nvSpPr>
          <p:spPr>
            <a:xfrm>
              <a:off x="67028" y="2715742"/>
              <a:ext cx="579264" cy="28803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000" dirty="0" smtClean="0">
                  <a:solidFill>
                    <a:srgbClr val="FFFF00"/>
                  </a:solidFill>
                </a:rPr>
                <a:t>New!</a:t>
              </a:r>
            </a:p>
          </p:txBody>
        </p:sp>
      </p:grpSp>
      <p:sp>
        <p:nvSpPr>
          <p:cNvPr id="30" name="Rectangle 32"/>
          <p:cNvSpPr>
            <a:spLocks noChangeArrowheads="1"/>
          </p:cNvSpPr>
          <p:nvPr/>
        </p:nvSpPr>
        <p:spPr bwMode="auto">
          <a:xfrm>
            <a:off x="4831566" y="5474575"/>
            <a:ext cx="2919298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altLang="ja-JP" dirty="0" smtClean="0">
                <a:solidFill>
                  <a:schemeClr val="tx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</a:rPr>
              <a:t>Total : 20 Members</a:t>
            </a:r>
            <a:endParaRPr lang="ja-JP" altLang="en-US" dirty="0">
              <a:solidFill>
                <a:schemeClr val="tx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</a:endParaRPr>
          </a:p>
        </p:txBody>
      </p:sp>
      <p:grpSp>
        <p:nvGrpSpPr>
          <p:cNvPr id="32" name="グループ化 31"/>
          <p:cNvGrpSpPr/>
          <p:nvPr/>
        </p:nvGrpSpPr>
        <p:grpSpPr>
          <a:xfrm rot="20337976">
            <a:off x="4316360" y="4558777"/>
            <a:ext cx="579264" cy="288032"/>
            <a:chOff x="67028" y="2715742"/>
            <a:chExt cx="579264" cy="288032"/>
          </a:xfrm>
        </p:grpSpPr>
        <p:sp>
          <p:nvSpPr>
            <p:cNvPr id="33" name="角丸四角形 32"/>
            <p:cNvSpPr/>
            <p:nvPr/>
          </p:nvSpPr>
          <p:spPr bwMode="auto">
            <a:xfrm>
              <a:off x="106152" y="2754465"/>
              <a:ext cx="357242" cy="182991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4" name="Rectangle 3"/>
            <p:cNvSpPr txBox="1">
              <a:spLocks noChangeArrowheads="1"/>
            </p:cNvSpPr>
            <p:nvPr/>
          </p:nvSpPr>
          <p:spPr>
            <a:xfrm>
              <a:off x="67028" y="2715742"/>
              <a:ext cx="579264" cy="28803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000" dirty="0" smtClean="0">
                  <a:solidFill>
                    <a:srgbClr val="FFFF00"/>
                  </a:solidFill>
                </a:rPr>
                <a:t>New!</a:t>
              </a:r>
            </a:p>
          </p:txBody>
        </p:sp>
      </p:grpSp>
      <p:grpSp>
        <p:nvGrpSpPr>
          <p:cNvPr id="35" name="グループ化 34"/>
          <p:cNvGrpSpPr/>
          <p:nvPr/>
        </p:nvGrpSpPr>
        <p:grpSpPr>
          <a:xfrm rot="20337976">
            <a:off x="4335214" y="4838357"/>
            <a:ext cx="579264" cy="288032"/>
            <a:chOff x="67028" y="2715742"/>
            <a:chExt cx="579264" cy="288032"/>
          </a:xfrm>
        </p:grpSpPr>
        <p:sp>
          <p:nvSpPr>
            <p:cNvPr id="36" name="角丸四角形 35"/>
            <p:cNvSpPr/>
            <p:nvPr/>
          </p:nvSpPr>
          <p:spPr bwMode="auto">
            <a:xfrm>
              <a:off x="106152" y="2754465"/>
              <a:ext cx="357242" cy="182991"/>
            </a:xfrm>
            <a:prstGeom prst="roundRect">
              <a:avLst/>
            </a:prstGeom>
            <a:solidFill>
              <a:srgbClr val="FFFF00">
                <a:alpha val="10000"/>
              </a:srgbClr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1" lang="ja-JP" alt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HGP創英角ｺﾞｼｯｸUB" pitchFamily="50" charset="-128"/>
              </a:endParaRPr>
            </a:p>
          </p:txBody>
        </p:sp>
        <p:sp>
          <p:nvSpPr>
            <p:cNvPr id="37" name="Rectangle 3"/>
            <p:cNvSpPr txBox="1">
              <a:spLocks noChangeArrowheads="1"/>
            </p:cNvSpPr>
            <p:nvPr/>
          </p:nvSpPr>
          <p:spPr>
            <a:xfrm>
              <a:off x="67028" y="2715742"/>
              <a:ext cx="579264" cy="288032"/>
            </a:xfrm>
            <a:prstGeom prst="rect">
              <a:avLst/>
            </a:prstGeom>
          </p:spPr>
          <p:txBody>
            <a:bodyPr/>
            <a:lstStyle>
              <a:lvl1pPr marL="193675" indent="-193675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  <a:cs typeface="+mn-cs"/>
                </a:defRPr>
              </a:lvl1pPr>
              <a:lvl2pPr marL="566738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2pPr>
              <a:lvl3pPr marL="952500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3pPr>
              <a:lvl4pPr marL="1338263" indent="-1952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4pPr>
              <a:lvl5pPr marL="1711325" indent="-182563" algn="l" rtl="0" eaLnBrk="0" fontAlgn="base" hangingPunct="0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5pPr>
              <a:lvl6pPr marL="21685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6pPr>
              <a:lvl7pPr marL="26257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7pPr>
              <a:lvl8pPr marL="30829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8pPr>
              <a:lvl9pPr marL="3540125" indent="-182563" algn="l" rtl="0" fontAlgn="base">
                <a:lnSpc>
                  <a:spcPct val="110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2"/>
                </a:buClr>
                <a:buSzPct val="70000"/>
                <a:buFont typeface="Wingdings" pitchFamily="2" charset="2"/>
                <a:buBlip>
                  <a:blip r:embed="rId2"/>
                </a:buBlip>
                <a:defRPr kumimoji="1" sz="2000">
                  <a:solidFill>
                    <a:srgbClr val="EAEAEA"/>
                  </a:solidFill>
                  <a:latin typeface="+mn-lt"/>
                  <a:ea typeface="+mn-ea"/>
                </a:defRPr>
              </a:lvl9pPr>
            </a:lstStyle>
            <a:p>
              <a:pPr>
                <a:spcBef>
                  <a:spcPct val="0"/>
                </a:spcBef>
                <a:buClrTx/>
                <a:buFontTx/>
                <a:buNone/>
              </a:pPr>
              <a:r>
                <a:rPr lang="en-US" altLang="ja-JP" sz="1000" dirty="0" smtClean="0">
                  <a:solidFill>
                    <a:srgbClr val="FFFF00"/>
                  </a:solidFill>
                </a:rPr>
                <a:t>New!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7331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Changes in Members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67544" y="732526"/>
            <a:ext cx="8295456" cy="578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Staff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* New Professor,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R.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Flaminio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has come (Sept. 1</a:t>
            </a:r>
            <a:r>
              <a:rPr lang="en-US" altLang="ja-JP" baseline="30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st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-) !</a:t>
            </a:r>
          </a:p>
          <a:p>
            <a:pPr eaLnBrk="1" hangingPunct="1">
              <a:lnSpc>
                <a:spcPct val="110000"/>
              </a:lnSpc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* A. Prof.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M.Ando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moved to UT, but still support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GW office under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an </a:t>
            </a: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greement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between NAOJ and UT.</a:t>
            </a:r>
          </a:p>
          <a:p>
            <a:pPr eaLnBrk="1" hangingPunct="1">
              <a:lnSpc>
                <a:spcPct val="110000"/>
              </a:lnSpc>
            </a:pP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*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New A. Prof.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is under selection.</a:t>
            </a:r>
          </a:p>
          <a:p>
            <a:pPr eaLnBrk="1" hangingPunct="1">
              <a:lnSpc>
                <a:spcPct val="110000"/>
              </a:lnSpc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Pos-doc fellows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*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Agatsuma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finished his term, and moved to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NIKEF.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  *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One project fellow post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was newly assigned.</a:t>
            </a:r>
          </a:p>
          <a:p>
            <a:pPr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anose="05000000000000000000" pitchFamily="2" charset="2"/>
              </a:rPr>
              <a:t>      Two new Pos-docs: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F. Arellano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 Friedrich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>
              <a:lnSpc>
                <a:spcPct val="110000"/>
              </a:lnSpc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Re-employed support staff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Kondo-san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>
              <a:lnSpc>
                <a:spcPct val="110000"/>
              </a:lnSpc>
            </a:pPr>
            <a:endParaRPr lang="en-US" altLang="ja-JP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New students: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Okutomi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, </a:t>
            </a:r>
            <a:r>
              <a:rPr lang="en-US" altLang="ja-JP" u="sng" dirty="0" smtClean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Nikaido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4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9336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Activities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715413" y="1098461"/>
            <a:ext cx="69847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●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Research Efforts (FY2012)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490654389"/>
              </p:ext>
            </p:extLst>
          </p:nvPr>
        </p:nvGraphicFramePr>
        <p:xfrm>
          <a:off x="1115616" y="1454967"/>
          <a:ext cx="7272808" cy="30541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59835" y="2132856"/>
            <a:ext cx="8981122" cy="2232248"/>
            <a:chOff x="55374" y="3880926"/>
            <a:chExt cx="8981122" cy="2232248"/>
          </a:xfrm>
        </p:grpSpPr>
        <p:sp>
          <p:nvSpPr>
            <p:cNvPr id="11" name="右大かっこ 10"/>
            <p:cNvSpPr/>
            <p:nvPr/>
          </p:nvSpPr>
          <p:spPr bwMode="auto">
            <a:xfrm>
              <a:off x="7308304" y="388092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7505262" y="4501950"/>
              <a:ext cx="1531234" cy="430887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KAGRA</a:t>
              </a:r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55374" y="4599451"/>
              <a:ext cx="1839956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Advanced Technologies</a:t>
              </a:r>
            </a:p>
          </p:txBody>
        </p:sp>
        <p:sp>
          <p:nvSpPr>
            <p:cNvPr id="14" name="右大かっこ 13"/>
            <p:cNvSpPr/>
            <p:nvPr/>
          </p:nvSpPr>
          <p:spPr bwMode="auto">
            <a:xfrm flipH="1">
              <a:off x="1803444" y="388092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</p:grpSp>
      <p:sp>
        <p:nvSpPr>
          <p:cNvPr id="17" name="Rectangle 32"/>
          <p:cNvSpPr>
            <a:spLocks noChangeArrowheads="1"/>
          </p:cNvSpPr>
          <p:nvPr/>
        </p:nvSpPr>
        <p:spPr bwMode="auto">
          <a:xfrm>
            <a:off x="5148064" y="1196752"/>
            <a:ext cx="3528392" cy="329321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ja-JP" sz="1400" dirty="0" smtClean="0">
                <a:solidFill>
                  <a:srgbClr val="8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※Sum of individual efforts</a:t>
            </a:r>
            <a:endParaRPr lang="ja-JP" altLang="en-US" sz="1400" dirty="0">
              <a:solidFill>
                <a:srgbClr val="8080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1187624" y="4797152"/>
            <a:ext cx="6984776" cy="1383136"/>
            <a:chOff x="1187624" y="4797152"/>
            <a:chExt cx="6984776" cy="1383136"/>
          </a:xfrm>
        </p:grpSpPr>
        <p:sp>
          <p:nvSpPr>
            <p:cNvPr id="19" name="角丸四角形 18"/>
            <p:cNvSpPr/>
            <p:nvPr/>
          </p:nvSpPr>
          <p:spPr bwMode="auto">
            <a:xfrm>
              <a:off x="1187624" y="4797152"/>
              <a:ext cx="6512565" cy="1383136"/>
            </a:xfrm>
            <a:prstGeom prst="roundRect">
              <a:avLst>
                <a:gd name="adj" fmla="val 7304"/>
              </a:avLst>
            </a:prstGeom>
            <a:solidFill>
              <a:srgbClr val="000000">
                <a:alpha val="20000"/>
              </a:srgbClr>
            </a:solidFill>
            <a:ln w="12700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18" name="Rectangle 32"/>
            <p:cNvSpPr>
              <a:spLocks noChangeArrowheads="1"/>
            </p:cNvSpPr>
            <p:nvPr/>
          </p:nvSpPr>
          <p:spPr bwMode="auto">
            <a:xfrm>
              <a:off x="1187624" y="4869160"/>
              <a:ext cx="6984776" cy="1311128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・</a:t>
              </a:r>
              <a:r>
                <a:rPr lang="en-US" altLang="ja-JP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About 2/3 efforts were for KAGRA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en-US" altLang="ja-JP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 To be increased in FY2013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　</a:t>
              </a:r>
              <a:r>
                <a:rPr lang="ja-JP" altLang="en-US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　　</a:t>
              </a:r>
              <a:r>
                <a:rPr lang="ja-JP" altLang="en-US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 </a:t>
              </a:r>
              <a:r>
                <a:rPr lang="en-US" altLang="ja-JP" dirty="0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  <a:sym typeface="Wingdings" pitchFamily="2" charset="2"/>
                </a:rPr>
                <a:t>(New Professor, Project research fellows)</a:t>
              </a:r>
              <a:endPara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</p:grpSp>
      <p:sp>
        <p:nvSpPr>
          <p:cNvPr id="5" name="スライド番号プレースホルダー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5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1363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Budget Status</a:t>
            </a:r>
            <a:endParaRPr kumimoji="1" lang="ja-JP" altLang="en-US" dirty="0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正方形/長方形 5"/>
          <p:cNvSpPr/>
          <p:nvPr/>
        </p:nvSpPr>
        <p:spPr>
          <a:xfrm>
            <a:off x="467544" y="1412776"/>
            <a:ext cx="837165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NAOJ GW office is mainly responsible for 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key subsystems (VIS, AOS, MIR), in which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total procurement costs will be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~1 Byen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Prototype development and tests,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as well as design, are supported by NAOJ.</a:t>
            </a:r>
          </a:p>
          <a:p>
            <a:pPr eaLnBrk="1" hangingPunct="1">
              <a:lnSpc>
                <a:spcPct val="110000"/>
              </a:lnSpc>
            </a:pP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In FY2013,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our budget request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related to KAGRA was fully approved by NAOJ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.</a:t>
            </a:r>
          </a:p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Budget from external grants were decreased. 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</a:t>
            </a:r>
          </a:p>
        </p:txBody>
      </p:sp>
      <p:sp>
        <p:nvSpPr>
          <p:cNvPr id="2" name="スライド番号プレースホルダー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6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95493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FY2012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Budget Status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713385" y="986186"/>
            <a:ext cx="69847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●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FY2012 Total         </a:t>
            </a:r>
            <a:r>
              <a:rPr lang="en-US" altLang="ja-JP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5,207 </a:t>
            </a:r>
            <a:r>
              <a:rPr lang="ja-JP" alt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(~ 0.5 M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403648" y="1556792"/>
            <a:ext cx="7435552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NAOJ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Administration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1,715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Additional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820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 </a:t>
            </a:r>
            <a:r>
              <a:rPr lang="en-US" altLang="ja-JP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(+1500</a:t>
            </a:r>
            <a:r>
              <a:rPr lang="ja-JP" altLang="en-US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 </a:t>
            </a:r>
            <a:r>
              <a:rPr lang="en-US" altLang="ja-JP" sz="2000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to ACT)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Other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370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From other    JSPS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    　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1,085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  Other  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1,220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2360270826"/>
              </p:ext>
            </p:extLst>
          </p:nvPr>
        </p:nvGraphicFramePr>
        <p:xfrm>
          <a:off x="928310" y="3048501"/>
          <a:ext cx="802889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121728" y="3868047"/>
            <a:ext cx="8842760" cy="2243797"/>
            <a:chOff x="163894" y="3868047"/>
            <a:chExt cx="8842760" cy="2243797"/>
          </a:xfrm>
        </p:grpSpPr>
        <p:sp>
          <p:nvSpPr>
            <p:cNvPr id="11" name="右大かっこ 10"/>
            <p:cNvSpPr/>
            <p:nvPr/>
          </p:nvSpPr>
          <p:spPr bwMode="auto">
            <a:xfrm>
              <a:off x="7256174" y="387959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7475420" y="4569178"/>
              <a:ext cx="1531234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KAGRA</a:t>
              </a:r>
              <a:r>
                <a:rPr lang="ja-JP" altLang="en-US" sz="20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</a:t>
              </a: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and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Lab. Facility</a:t>
              </a:r>
              <a:endParaRPr lang="en-US" altLang="ja-JP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163894" y="4611000"/>
              <a:ext cx="1839956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Advanced 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Technologies</a:t>
              </a:r>
            </a:p>
          </p:txBody>
        </p:sp>
        <p:sp>
          <p:nvSpPr>
            <p:cNvPr id="14" name="右大かっこ 13"/>
            <p:cNvSpPr/>
            <p:nvPr/>
          </p:nvSpPr>
          <p:spPr bwMode="auto">
            <a:xfrm flipH="1">
              <a:off x="1788266" y="3868047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7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63926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FY2013</a:t>
            </a:r>
            <a:r>
              <a:rPr kumimoji="1" lang="ja-JP" altLang="en-US" dirty="0" smtClean="0"/>
              <a:t>　</a:t>
            </a:r>
            <a:r>
              <a:rPr lang="en-US" altLang="ja-JP" dirty="0" smtClean="0"/>
              <a:t>Budget Status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713385" y="986186"/>
            <a:ext cx="6984776" cy="498598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●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FY2013 Total         </a:t>
            </a:r>
            <a:r>
              <a:rPr lang="en-US" altLang="ja-JP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5,855 </a:t>
            </a:r>
            <a:r>
              <a:rPr lang="ja-JP" altLang="en-US" u="sng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(~ 0.5 M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＄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  <a:endParaRPr lang="ja-JP" altLang="en-US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sp>
        <p:nvSpPr>
          <p:cNvPr id="10" name="Rectangle 32"/>
          <p:cNvSpPr>
            <a:spLocks noChangeArrowheads="1"/>
          </p:cNvSpPr>
          <p:nvPr/>
        </p:nvSpPr>
        <p:spPr bwMode="auto">
          <a:xfrm>
            <a:off x="1691680" y="1556792"/>
            <a:ext cx="6912768" cy="178510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NAOJ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Administration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5,125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Additional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</a:t>
            </a:r>
            <a:r>
              <a:rPr lang="ja-JP" altLang="en-US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Other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230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From other    JSPS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　    　</a:t>
            </a: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340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</a:pPr>
            <a:r>
              <a:rPr lang="en-US" altLang="ja-JP" sz="20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       Other    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160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r>
              <a:rPr lang="en-US" altLang="ja-JP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sz="20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endParaRPr lang="en-US" altLang="ja-JP" sz="2000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</p:txBody>
      </p:sp>
      <p:graphicFrame>
        <p:nvGraphicFramePr>
          <p:cNvPr id="8" name="グラフ 7"/>
          <p:cNvGraphicFramePr/>
          <p:nvPr>
            <p:extLst>
              <p:ext uri="{D42A27DB-BD31-4B8C-83A1-F6EECF244321}">
                <p14:modId xmlns:p14="http://schemas.microsoft.com/office/powerpoint/2010/main" val="2150176096"/>
              </p:ext>
            </p:extLst>
          </p:nvPr>
        </p:nvGraphicFramePr>
        <p:xfrm>
          <a:off x="928310" y="3048501"/>
          <a:ext cx="802889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5" name="グループ化 14"/>
          <p:cNvGrpSpPr/>
          <p:nvPr/>
        </p:nvGrpSpPr>
        <p:grpSpPr>
          <a:xfrm>
            <a:off x="139756" y="3717032"/>
            <a:ext cx="8824732" cy="2394812"/>
            <a:chOff x="181922" y="3717032"/>
            <a:chExt cx="8824732" cy="2394812"/>
          </a:xfrm>
        </p:grpSpPr>
        <p:sp>
          <p:nvSpPr>
            <p:cNvPr id="11" name="右大かっこ 10"/>
            <p:cNvSpPr/>
            <p:nvPr/>
          </p:nvSpPr>
          <p:spPr bwMode="auto">
            <a:xfrm>
              <a:off x="7256174" y="3879596"/>
              <a:ext cx="144016" cy="2232248"/>
            </a:xfrm>
            <a:prstGeom prst="rightBracket">
              <a:avLst/>
            </a:prstGeom>
            <a:noFill/>
            <a:ln w="31750" cap="flat" cmpd="sng" algn="ctr">
              <a:solidFill>
                <a:srgbClr val="FF9999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  <p:sp>
          <p:nvSpPr>
            <p:cNvPr id="12" name="Rectangle 32"/>
            <p:cNvSpPr>
              <a:spLocks noChangeArrowheads="1"/>
            </p:cNvSpPr>
            <p:nvPr/>
          </p:nvSpPr>
          <p:spPr bwMode="auto">
            <a:xfrm>
              <a:off x="7475420" y="4569178"/>
              <a:ext cx="1531234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KAGRA</a:t>
              </a:r>
              <a:r>
                <a:rPr lang="ja-JP" altLang="en-US" sz="2000" dirty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 </a:t>
              </a: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and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FF999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Lab. Facility</a:t>
              </a:r>
              <a:endParaRPr lang="en-US" altLang="ja-JP" sz="2000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endParaRPr>
            </a:p>
          </p:txBody>
        </p:sp>
        <p:sp>
          <p:nvSpPr>
            <p:cNvPr id="13" name="Rectangle 32"/>
            <p:cNvSpPr>
              <a:spLocks noChangeArrowheads="1"/>
            </p:cNvSpPr>
            <p:nvPr/>
          </p:nvSpPr>
          <p:spPr bwMode="auto">
            <a:xfrm>
              <a:off x="181922" y="4002847"/>
              <a:ext cx="1839956" cy="769441"/>
            </a:xfrm>
            <a:prstGeom prst="rect">
              <a:avLst/>
            </a:prstGeom>
            <a:noFill/>
            <a:ln w="158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Advanced </a:t>
              </a:r>
            </a:p>
            <a:p>
              <a:pPr eaLnBrk="1" hangingPunct="1">
                <a:lnSpc>
                  <a:spcPct val="110000"/>
                </a:lnSpc>
              </a:pPr>
              <a:r>
                <a:rPr lang="en-US" altLang="ja-JP" sz="2000" dirty="0" smtClean="0">
                  <a:solidFill>
                    <a:srgbClr val="99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ea typeface="HGP創英角ｺﾞｼｯｸUB" pitchFamily="50" charset="-128"/>
                </a:rPr>
                <a:t>Technologies</a:t>
              </a:r>
            </a:p>
          </p:txBody>
        </p:sp>
        <p:sp>
          <p:nvSpPr>
            <p:cNvPr id="14" name="右大かっこ 13"/>
            <p:cNvSpPr/>
            <p:nvPr/>
          </p:nvSpPr>
          <p:spPr bwMode="auto">
            <a:xfrm flipH="1">
              <a:off x="1895450" y="3717032"/>
              <a:ext cx="126428" cy="1217137"/>
            </a:xfrm>
            <a:prstGeom prst="rightBracket">
              <a:avLst/>
            </a:prstGeom>
            <a:noFill/>
            <a:ln w="31750" cap="flat" cmpd="sng" algn="ctr">
              <a:solidFill>
                <a:srgbClr val="99CC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  <a:noAutofit/>
            </a:bodyPr>
            <a:lstStyle/>
            <a:p>
              <a:pPr algn="ctr" eaLnBrk="1" hangingPunct="1">
                <a:buFontTx/>
                <a:buChar char="•"/>
              </a:pPr>
              <a:endParaRPr lang="ja-JP" altLang="en-US" dirty="0" smtClean="0">
                <a:solidFill>
                  <a:srgbClr val="003366"/>
                </a:solidFill>
                <a:ea typeface="HGP創英角ｺﾞｼｯｸUB" pitchFamily="50" charset="-128"/>
              </a:endParaRPr>
            </a:p>
          </p:txBody>
        </p:sp>
      </p:grp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8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0568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 smtClean="0"/>
              <a:t>R&amp;D Expenditures</a:t>
            </a:r>
            <a:endParaRPr kumimoji="1" lang="ja-JP" altLang="en-US" dirty="0"/>
          </a:p>
        </p:txBody>
      </p:sp>
      <p:sp>
        <p:nvSpPr>
          <p:cNvPr id="2" name="フッター プレースホルダー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ja-JP" dirty="0" smtClean="0"/>
              <a:t>KAGRA Council Meeting</a:t>
            </a:r>
            <a:r>
              <a:rPr lang="ja-JP" altLang="en-US" dirty="0" smtClean="0"/>
              <a:t>　</a:t>
            </a:r>
            <a:r>
              <a:rPr lang="en-US" altLang="ja-JP" dirty="0" smtClean="0"/>
              <a:t>(Sept. 17th, 2013, ICRR)</a:t>
            </a:r>
            <a:endParaRPr lang="en-US" altLang="ja-JP" dirty="0"/>
          </a:p>
        </p:txBody>
      </p:sp>
      <p:sp>
        <p:nvSpPr>
          <p:cNvPr id="6" name="Rectangle 32"/>
          <p:cNvSpPr>
            <a:spLocks noChangeArrowheads="1"/>
          </p:cNvSpPr>
          <p:nvPr/>
        </p:nvSpPr>
        <p:spPr bwMode="auto">
          <a:xfrm>
            <a:off x="343021" y="1444492"/>
            <a:ext cx="8424936" cy="4154984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・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R&amp;D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Expenditures for KAGRA (Total : 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3,800 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</a:t>
            </a:r>
            <a:r>
              <a:rPr lang="ja-JP" altLang="en-US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円</a:t>
            </a:r>
            <a:r>
              <a:rPr lang="en-US" altLang="ja-JP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)</a:t>
            </a: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*</a:t>
            </a:r>
            <a:r>
              <a:rPr lang="en-US" altLang="ja-JP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Long-term expenditures</a:t>
            </a:r>
            <a:r>
              <a:rPr lang="ja-JP" altLang="en-US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</a:t>
            </a:r>
            <a:r>
              <a:rPr lang="en-US" altLang="ja-JP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2,300 </a:t>
            </a:r>
            <a:r>
              <a:rPr lang="ja-JP" altLang="en-US" u="sng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 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-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VIS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500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万円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(Type-B 300, Opt.Lever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200)</a:t>
            </a: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- AOS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1,000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万円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(BRT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8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00, Scatter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200)</a:t>
            </a: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- MIR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800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万円  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(Evaluation 400, </a:t>
            </a: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S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ample mirror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400)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    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  <a:sym typeface="Wingdings" pitchFamily="2" charset="2"/>
            </a:endParaRP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  <a:sym typeface="Wingdings" pitchFamily="2" charset="2"/>
              </a:rPr>
              <a:t>  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ja-JP" altLang="en-US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*</a:t>
            </a:r>
            <a:r>
              <a:rPr lang="en-US" altLang="ja-JP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Short-term expenditures</a:t>
            </a:r>
            <a:r>
              <a:rPr lang="ja-JP" altLang="en-US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</a:t>
            </a:r>
            <a:r>
              <a:rPr lang="en-US" altLang="ja-JP" u="sng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1,500 </a:t>
            </a:r>
            <a:r>
              <a:rPr lang="ja-JP" altLang="en-US" u="sng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</a:t>
            </a:r>
            <a:endParaRPr lang="en-US" altLang="ja-JP" u="sng" dirty="0" smtClean="0">
              <a:solidFill>
                <a:srgbClr val="99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- Cryogenic Test Facility  1,500 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万円  </a:t>
            </a:r>
            <a:endParaRPr lang="en-US" altLang="ja-JP" dirty="0" smtClean="0">
              <a:solidFill>
                <a:srgbClr val="F8F8F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HGP創英角ｺﾞｼｯｸUB" pitchFamily="50" charset="-128"/>
            </a:endParaRPr>
          </a:p>
          <a:p>
            <a:pPr eaLnBrk="1" hangingPunct="1">
              <a:lnSpc>
                <a:spcPct val="110000"/>
              </a:lnSpc>
              <a:buClr>
                <a:srgbClr val="003366"/>
              </a:buClr>
              <a:buSzPct val="70000"/>
              <a:buFont typeface="Wingdings" pitchFamily="2" charset="2"/>
              <a:buNone/>
            </a:pPr>
            <a:r>
              <a:rPr lang="en-US" altLang="ja-JP" dirty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            (Cryo-cooler 1000, Design and development</a:t>
            </a:r>
            <a:r>
              <a:rPr lang="ja-JP" altLang="en-US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 </a:t>
            </a:r>
            <a:r>
              <a:rPr lang="en-US" altLang="ja-JP" dirty="0" smtClean="0">
                <a:solidFill>
                  <a:srgbClr val="F8F8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HGP創英角ｺﾞｼｯｸUB" pitchFamily="50" charset="-128"/>
              </a:rPr>
              <a:t>500)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AF75637-E8AC-4181-927C-9D85E9A3AAC1}" type="slidenum">
              <a:rPr lang="en-US" altLang="ja-JP" smtClean="0"/>
              <a:pPr>
                <a:defRPr/>
              </a:pPr>
              <a:t>9</a:t>
            </a:fld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1967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</p:tagLst>
</file>

<file path=ppt/theme/theme1.xml><?xml version="1.0" encoding="utf-8"?>
<a:theme xmlns:a="http://schemas.openxmlformats.org/drawingml/2006/main" name="blank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15875">
          <a:solidFill>
            <a:srgbClr val="FFFFFF"/>
          </a:solidFill>
          <a:miter lim="800000"/>
          <a:headEnd/>
          <a:tailEnd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buFontTx/>
          <a:buNone/>
          <a:defRPr kumimoji="1" dirty="0" smtClean="0">
            <a:solidFill>
              <a:srgbClr val="F8F8F8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ea typeface="HGP創英角ｺﾞｼｯｸUB" pitchFamily="50" charset="-128"/>
            <a:sym typeface="Wingdings" pitchFamily="2" charset="2"/>
          </a:defRPr>
        </a:defPPr>
      </a:lstStyle>
    </a:spDef>
    <a:lnDef>
      <a:spPr bwMode="auto">
        <a:solidFill>
          <a:srgbClr val="FAFFC9">
            <a:alpha val="50000"/>
          </a:srgbClr>
        </a:solidFill>
        <a:ln w="15875" cap="flat" cmpd="sng" algn="ctr">
          <a:solidFill>
            <a:srgbClr val="FFFFFF"/>
          </a:solidFill>
          <a:prstDash val="solid"/>
          <a:round/>
          <a:headEnd type="none" w="med" len="med"/>
          <a:tailEnd type="none"/>
        </a:ln>
        <a:effectLst/>
      </a:spPr>
      <a:bodyPr/>
      <a:lstStyle/>
    </a:lnDef>
    <a:txDef>
      <a:spPr bwMode="auto">
        <a:noFill/>
        <a:ln w="9525">
          <a:noFill/>
          <a:miter lim="800000"/>
          <a:headEnd/>
          <a:tailEnd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algn="l">
          <a:lnSpc>
            <a:spcPct val="140000"/>
          </a:lnSpc>
          <a:defRPr sz="2400" b="0" kern="0" dirty="0" smtClean="0">
            <a:solidFill>
              <a:srgbClr val="FFFFFF"/>
            </a:solidFill>
            <a:latin typeface="Tahoma" pitchFamily="34" charset="0"/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blank.pot [互換モード]" id="{9C7373F0-FD50-44DA-BC3F-2C0D69103448}" vid="{9AF3FDF0-BD0D-4B10-8463-44B302925538}"/>
    </a:ext>
  </a:extLst>
</a:theme>
</file>

<file path=ppt/theme/theme2.xml><?xml version="1.0" encoding="utf-8"?>
<a:theme xmlns:a="http://schemas.openxmlformats.org/drawingml/2006/main" name="Inspiral">
  <a:themeElements>
    <a:clrScheme name="">
      <a:dk1>
        <a:srgbClr val="003366"/>
      </a:dk1>
      <a:lt1>
        <a:srgbClr val="CCFFCC"/>
      </a:lt1>
      <a:dk2>
        <a:srgbClr val="003366"/>
      </a:dk2>
      <a:lt2>
        <a:srgbClr val="E3E2C7"/>
      </a:lt2>
      <a:accent1>
        <a:srgbClr val="CCCC99"/>
      </a:accent1>
      <a:accent2>
        <a:srgbClr val="003366"/>
      </a:accent2>
      <a:accent3>
        <a:srgbClr val="E2FFE2"/>
      </a:accent3>
      <a:accent4>
        <a:srgbClr val="002A56"/>
      </a:accent4>
      <a:accent5>
        <a:srgbClr val="E2E2CA"/>
      </a:accent5>
      <a:accent6>
        <a:srgbClr val="002D5C"/>
      </a:accent6>
      <a:hlink>
        <a:srgbClr val="003366"/>
      </a:hlink>
      <a:folHlink>
        <a:srgbClr val="800000"/>
      </a:folHlink>
    </a:clrScheme>
    <a:fontScheme name="2_Straight Edge">
      <a:majorFont>
        <a:latin typeface="Tahoma"/>
        <a:ea typeface="HGP創英角ｺﾞｼｯｸUB"/>
        <a:cs typeface=""/>
      </a:majorFont>
      <a:minorFont>
        <a:latin typeface="Tahoma"/>
        <a:ea typeface="HGP創英角ｺﾞｼｯｸUB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>
            <a:alpha val="10000"/>
          </a:srgbClr>
        </a:solidFill>
        <a:ln w="12700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rtlCol="0" anchor="ctr" anchorCtr="0" compatLnSpc="1">
        <a:prstTxWarp prst="textNoShape">
          <a:avLst/>
        </a:prstTxWarp>
        <a:no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sz="24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FC9">
            <a:alpha val="50000"/>
          </a:srgbClr>
        </a:solidFill>
        <a:ln w="15875" cap="flat" cmpd="sng" algn="ctr">
          <a:solidFill>
            <a:srgbClr val="9696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Char char="•"/>
          <a:tabLst/>
          <a:defRPr kumimoji="1" lang="ja-JP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  <a:ea typeface="HGP創英角ｺﾞｼｯｸUB" pitchFamily="50" charset="-128"/>
          </a:defRPr>
        </a:defPPr>
      </a:lstStyle>
    </a:lnDef>
    <a:txDef>
      <a:spPr>
        <a:noFill/>
      </a:spPr>
      <a:bodyPr wrap="none" rtlCol="0">
        <a:spAutoFit/>
      </a:bodyPr>
      <a:lstStyle>
        <a:defPPr algn="l">
          <a:defRPr kumimoji="1" sz="2000" dirty="0" smtClean="0">
            <a:solidFill>
              <a:srgbClr val="FFFFFF"/>
            </a:solidFill>
          </a:defRPr>
        </a:defPPr>
      </a:lstStyle>
    </a:txDef>
  </a:objectDefaults>
  <a:extraClrSchemeLst>
    <a:extraClrScheme>
      <a:clrScheme name="2_Straight Edge 1">
        <a:dk1>
          <a:srgbClr val="008080"/>
        </a:dk1>
        <a:lt1>
          <a:srgbClr val="FFFFCC"/>
        </a:lt1>
        <a:dk2>
          <a:srgbClr val="009999"/>
        </a:dk2>
        <a:lt2>
          <a:srgbClr val="FFFF99"/>
        </a:lt2>
        <a:accent1>
          <a:srgbClr val="336699"/>
        </a:accent1>
        <a:accent2>
          <a:srgbClr val="FFFF99"/>
        </a:accent2>
        <a:accent3>
          <a:srgbClr val="AACACA"/>
        </a:accent3>
        <a:accent4>
          <a:srgbClr val="DADAAE"/>
        </a:accent4>
        <a:accent5>
          <a:srgbClr val="ADB8CA"/>
        </a:accent5>
        <a:accent6>
          <a:srgbClr val="E7E78A"/>
        </a:accent6>
        <a:hlink>
          <a:srgbClr val="FFFFCC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traight Edge 2">
        <a:dk1>
          <a:srgbClr val="003366"/>
        </a:dk1>
        <a:lt1>
          <a:srgbClr val="FFFFFF"/>
        </a:lt1>
        <a:dk2>
          <a:srgbClr val="003366"/>
        </a:dk2>
        <a:lt2>
          <a:srgbClr val="E3E2C7"/>
        </a:lt2>
        <a:accent1>
          <a:srgbClr val="CCCC99"/>
        </a:accent1>
        <a:accent2>
          <a:srgbClr val="003366"/>
        </a:accent2>
        <a:accent3>
          <a:srgbClr val="FFFFFF"/>
        </a:accent3>
        <a:accent4>
          <a:srgbClr val="002A56"/>
        </a:accent4>
        <a:accent5>
          <a:srgbClr val="E2E2CA"/>
        </a:accent5>
        <a:accent6>
          <a:srgbClr val="002D5C"/>
        </a:accent6>
        <a:hlink>
          <a:srgbClr val="003366"/>
        </a:hlink>
        <a:folHlink>
          <a:srgbClr val="80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DDDDDD"/>
        </a:accent1>
        <a:accent2>
          <a:srgbClr val="333333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2D2D2D"/>
        </a:accent6>
        <a:hlink>
          <a:srgbClr val="80808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traight Edge 4">
        <a:dk1>
          <a:srgbClr val="5F5F5F"/>
        </a:dk1>
        <a:lt1>
          <a:srgbClr val="FFFFFF"/>
        </a:lt1>
        <a:dk2>
          <a:srgbClr val="003366"/>
        </a:dk2>
        <a:lt2>
          <a:srgbClr val="FFFFFF"/>
        </a:lt2>
        <a:accent1>
          <a:srgbClr val="7E003F"/>
        </a:accent1>
        <a:accent2>
          <a:srgbClr val="DDDDDD"/>
        </a:accent2>
        <a:accent3>
          <a:srgbClr val="AAADB8"/>
        </a:accent3>
        <a:accent4>
          <a:srgbClr val="DADADA"/>
        </a:accent4>
        <a:accent5>
          <a:srgbClr val="C0AAAF"/>
        </a:accent5>
        <a:accent6>
          <a:srgbClr val="C8C8C8"/>
        </a:accent6>
        <a:hlink>
          <a:srgbClr val="969696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561</TotalTime>
  <Words>1224</Words>
  <Application>Microsoft Office PowerPoint</Application>
  <PresentationFormat>画面に合わせる (4:3)</PresentationFormat>
  <Paragraphs>319</Paragraphs>
  <Slides>18</Slides>
  <Notes>8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18</vt:i4>
      </vt:variant>
    </vt:vector>
  </HeadingPairs>
  <TitlesOfParts>
    <vt:vector size="25" baseType="lpstr">
      <vt:lpstr>AR ADGothicJP Medium</vt:lpstr>
      <vt:lpstr>HGP創英角ｺﾞｼｯｸUB</vt:lpstr>
      <vt:lpstr>ＭＳ Ｐゴシック</vt:lpstr>
      <vt:lpstr>Tahoma</vt:lpstr>
      <vt:lpstr>Wingdings</vt:lpstr>
      <vt:lpstr>blank</vt:lpstr>
      <vt:lpstr>Inspiral</vt:lpstr>
      <vt:lpstr>Report on  NAOJ GW Project Office</vt:lpstr>
      <vt:lpstr>Outline</vt:lpstr>
      <vt:lpstr>Members</vt:lpstr>
      <vt:lpstr>Changes in Members</vt:lpstr>
      <vt:lpstr>Activities</vt:lpstr>
      <vt:lpstr>Budget Status</vt:lpstr>
      <vt:lpstr>FY2012　Budget Status</vt:lpstr>
      <vt:lpstr>FY2013　Budget Status</vt:lpstr>
      <vt:lpstr>R&amp;D Expenditures</vt:lpstr>
      <vt:lpstr>Organization of KAGRA</vt:lpstr>
      <vt:lpstr>KAGRA Activities at NAOJ (1/3)</vt:lpstr>
      <vt:lpstr>KAGRA Activities at NAOJ (2/3)</vt:lpstr>
      <vt:lpstr>KAGRA Activities at NAOJ (3/3)</vt:lpstr>
      <vt:lpstr>Effective Use of TAMA facility</vt:lpstr>
      <vt:lpstr>Collaborations</vt:lpstr>
      <vt:lpstr>Summary</vt:lpstr>
      <vt:lpstr>PowerPoint プレゼンテーション</vt:lpstr>
      <vt:lpstr>Effort Estimation (FY2012)</vt:lpstr>
    </vt:vector>
  </TitlesOfParts>
  <Company>Toshiba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○○○○○○</dc:title>
  <dc:creator>Masaki Ando</dc:creator>
  <cp:lastModifiedBy>Masaki Ando</cp:lastModifiedBy>
  <cp:revision>138</cp:revision>
  <dcterms:created xsi:type="dcterms:W3CDTF">2013-09-03T15:14:09Z</dcterms:created>
  <dcterms:modified xsi:type="dcterms:W3CDTF">2013-09-17T01:37:20Z</dcterms:modified>
</cp:coreProperties>
</file>