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7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55"/>
  </p:notesMasterIdLst>
  <p:handoutMasterIdLst>
    <p:handoutMasterId r:id="rId156"/>
  </p:handoutMasterIdLst>
  <p:sldIdLst>
    <p:sldId id="859" r:id="rId2"/>
    <p:sldId id="969" r:id="rId3"/>
    <p:sldId id="807" r:id="rId4"/>
    <p:sldId id="966" r:id="rId5"/>
    <p:sldId id="816" r:id="rId6"/>
    <p:sldId id="770" r:id="rId7"/>
    <p:sldId id="840" r:id="rId8"/>
    <p:sldId id="841" r:id="rId9"/>
    <p:sldId id="847" r:id="rId10"/>
    <p:sldId id="842" r:id="rId11"/>
    <p:sldId id="843" r:id="rId12"/>
    <p:sldId id="844" r:id="rId13"/>
    <p:sldId id="977" r:id="rId14"/>
    <p:sldId id="979" r:id="rId15"/>
    <p:sldId id="980" r:id="rId16"/>
    <p:sldId id="782" r:id="rId17"/>
    <p:sldId id="855" r:id="rId18"/>
    <p:sldId id="856" r:id="rId19"/>
    <p:sldId id="857" r:id="rId20"/>
    <p:sldId id="858" r:id="rId21"/>
    <p:sldId id="974" r:id="rId22"/>
    <p:sldId id="809" r:id="rId23"/>
    <p:sldId id="753" r:id="rId24"/>
    <p:sldId id="981" r:id="rId25"/>
    <p:sldId id="889" r:id="rId26"/>
    <p:sldId id="837" r:id="rId27"/>
    <p:sldId id="819" r:id="rId28"/>
    <p:sldId id="976" r:id="rId29"/>
    <p:sldId id="978" r:id="rId30"/>
    <p:sldId id="902" r:id="rId31"/>
    <p:sldId id="905" r:id="rId32"/>
    <p:sldId id="903" r:id="rId33"/>
    <p:sldId id="904" r:id="rId34"/>
    <p:sldId id="936" r:id="rId35"/>
    <p:sldId id="973" r:id="rId36"/>
    <p:sldId id="851" r:id="rId37"/>
    <p:sldId id="852" r:id="rId38"/>
    <p:sldId id="760" r:id="rId39"/>
    <p:sldId id="900" r:id="rId40"/>
    <p:sldId id="901" r:id="rId41"/>
    <p:sldId id="906" r:id="rId42"/>
    <p:sldId id="907" r:id="rId43"/>
    <p:sldId id="853" r:id="rId44"/>
    <p:sldId id="850" r:id="rId45"/>
    <p:sldId id="971" r:id="rId46"/>
    <p:sldId id="965" r:id="rId47"/>
    <p:sldId id="970" r:id="rId48"/>
    <p:sldId id="742" r:id="rId49"/>
    <p:sldId id="832" r:id="rId50"/>
    <p:sldId id="845" r:id="rId51"/>
    <p:sldId id="967" r:id="rId52"/>
    <p:sldId id="894" r:id="rId53"/>
    <p:sldId id="736" r:id="rId54"/>
    <p:sldId id="939" r:id="rId55"/>
    <p:sldId id="940" r:id="rId56"/>
    <p:sldId id="941" r:id="rId57"/>
    <p:sldId id="942" r:id="rId58"/>
    <p:sldId id="726" r:id="rId59"/>
    <p:sldId id="836" r:id="rId60"/>
    <p:sldId id="953" r:id="rId61"/>
    <p:sldId id="959" r:id="rId62"/>
    <p:sldId id="899" r:id="rId63"/>
    <p:sldId id="937" r:id="rId64"/>
    <p:sldId id="792" r:id="rId65"/>
    <p:sldId id="756" r:id="rId66"/>
    <p:sldId id="846" r:id="rId67"/>
    <p:sldId id="768" r:id="rId68"/>
    <p:sldId id="825" r:id="rId69"/>
    <p:sldId id="776" r:id="rId70"/>
    <p:sldId id="876" r:id="rId71"/>
    <p:sldId id="780" r:id="rId72"/>
    <p:sldId id="781" r:id="rId73"/>
    <p:sldId id="725" r:id="rId74"/>
    <p:sldId id="728" r:id="rId75"/>
    <p:sldId id="729" r:id="rId76"/>
    <p:sldId id="727" r:id="rId77"/>
    <p:sldId id="735" r:id="rId78"/>
    <p:sldId id="810" r:id="rId79"/>
    <p:sldId id="731" r:id="rId80"/>
    <p:sldId id="862" r:id="rId81"/>
    <p:sldId id="863" r:id="rId82"/>
    <p:sldId id="817" r:id="rId83"/>
    <p:sldId id="864" r:id="rId84"/>
    <p:sldId id="865" r:id="rId85"/>
    <p:sldId id="963" r:id="rId86"/>
    <p:sldId id="866" r:id="rId87"/>
    <p:sldId id="867" r:id="rId88"/>
    <p:sldId id="868" r:id="rId89"/>
    <p:sldId id="869" r:id="rId90"/>
    <p:sldId id="870" r:id="rId91"/>
    <p:sldId id="871" r:id="rId92"/>
    <p:sldId id="873" r:id="rId93"/>
    <p:sldId id="874" r:id="rId94"/>
    <p:sldId id="773" r:id="rId95"/>
    <p:sldId id="875" r:id="rId96"/>
    <p:sldId id="757" r:id="rId97"/>
    <p:sldId id="877" r:id="rId98"/>
    <p:sldId id="878" r:id="rId99"/>
    <p:sldId id="879" r:id="rId100"/>
    <p:sldId id="880" r:id="rId101"/>
    <p:sldId id="881" r:id="rId102"/>
    <p:sldId id="820" r:id="rId103"/>
    <p:sldId id="929" r:id="rId104"/>
    <p:sldId id="883" r:id="rId105"/>
    <p:sldId id="888" r:id="rId106"/>
    <p:sldId id="891" r:id="rId107"/>
    <p:sldId id="890" r:id="rId108"/>
    <p:sldId id="892" r:id="rId109"/>
    <p:sldId id="893" r:id="rId110"/>
    <p:sldId id="895" r:id="rId111"/>
    <p:sldId id="897" r:id="rId112"/>
    <p:sldId id="909" r:id="rId113"/>
    <p:sldId id="910" r:id="rId114"/>
    <p:sldId id="911" r:id="rId115"/>
    <p:sldId id="912" r:id="rId116"/>
    <p:sldId id="913" r:id="rId117"/>
    <p:sldId id="945" r:id="rId118"/>
    <p:sldId id="946" r:id="rId119"/>
    <p:sldId id="918" r:id="rId120"/>
    <p:sldId id="919" r:id="rId121"/>
    <p:sldId id="826" r:id="rId122"/>
    <p:sldId id="761" r:id="rId123"/>
    <p:sldId id="794" r:id="rId124"/>
    <p:sldId id="749" r:id="rId125"/>
    <p:sldId id="923" r:id="rId126"/>
    <p:sldId id="924" r:id="rId127"/>
    <p:sldId id="925" r:id="rId128"/>
    <p:sldId id="926" r:id="rId129"/>
    <p:sldId id="927" r:id="rId130"/>
    <p:sldId id="928" r:id="rId131"/>
    <p:sldId id="930" r:id="rId132"/>
    <p:sldId id="931" r:id="rId133"/>
    <p:sldId id="932" r:id="rId134"/>
    <p:sldId id="933" r:id="rId135"/>
    <p:sldId id="934" r:id="rId136"/>
    <p:sldId id="944" r:id="rId137"/>
    <p:sldId id="884" r:id="rId138"/>
    <p:sldId id="732" r:id="rId139"/>
    <p:sldId id="785" r:id="rId140"/>
    <p:sldId id="948" r:id="rId141"/>
    <p:sldId id="885" r:id="rId142"/>
    <p:sldId id="949" r:id="rId143"/>
    <p:sldId id="917" r:id="rId144"/>
    <p:sldId id="886" r:id="rId145"/>
    <p:sldId id="783" r:id="rId146"/>
    <p:sldId id="784" r:id="rId147"/>
    <p:sldId id="951" r:id="rId148"/>
    <p:sldId id="954" r:id="rId149"/>
    <p:sldId id="955" r:id="rId150"/>
    <p:sldId id="956" r:id="rId151"/>
    <p:sldId id="957" r:id="rId152"/>
    <p:sldId id="960" r:id="rId153"/>
    <p:sldId id="812" r:id="rId154"/>
  </p:sldIdLst>
  <p:sldSz cx="9144000" cy="6858000" type="screen4x3"/>
  <p:notesSz cx="6731000" cy="9856788"/>
  <p:defaultTextStyle>
    <a:defPPr>
      <a:defRPr lang="ja-JP"/>
    </a:defPPr>
    <a:lvl1pPr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4D4D4D"/>
    <a:srgbClr val="5F5F5F"/>
    <a:srgbClr val="99CCFF"/>
    <a:srgbClr val="FFFFFF"/>
    <a:srgbClr val="000000"/>
    <a:srgbClr val="CCECFF"/>
    <a:srgbClr val="EAEAEA"/>
    <a:srgbClr val="B2B2B2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190" autoAdjust="0"/>
    <p:restoredTop sz="99314" autoAdjust="0"/>
  </p:normalViewPr>
  <p:slideViewPr>
    <p:cSldViewPr>
      <p:cViewPr varScale="1">
        <p:scale>
          <a:sx n="72" d="100"/>
          <a:sy n="72" d="100"/>
        </p:scale>
        <p:origin x="-40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920" y="-96"/>
      </p:cViewPr>
      <p:guideLst>
        <p:guide orient="horz" pos="3104"/>
        <p:guide pos="212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7.emf"/><Relationship Id="rId1" Type="http://schemas.openxmlformats.org/officeDocument/2006/relationships/image" Target="../media/image98.emf"/><Relationship Id="rId4" Type="http://schemas.openxmlformats.org/officeDocument/2006/relationships/image" Target="../media/image9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50" charset="-128"/>
              </a:defRPr>
            </a:lvl1pPr>
          </a:lstStyle>
          <a:p>
            <a:fld id="{2A7BB5E8-4EC9-4C27-A4AE-78FB8F339B3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636461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1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>
                <a:ea typeface="ＭＳ Ｐゴシック" pitchFamily="50" charset="-128"/>
              </a:defRPr>
            </a:lvl1pPr>
          </a:lstStyle>
          <a:p>
            <a:fld id="{BBB7401C-90B0-4833-886C-8945EA694E9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356116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BA698F-90DC-49F4-8B1B-3214C2C09362}" type="slidenum">
              <a:rPr lang="en-US" altLang="ja-JP">
                <a:solidFill>
                  <a:prstClr val="black"/>
                </a:solidFill>
              </a:rPr>
              <a:pPr/>
              <a:t>1</a:t>
            </a:fld>
            <a:endParaRPr lang="en-US" altLang="ja-JP" dirty="0">
              <a:solidFill>
                <a:prstClr val="black"/>
              </a:solidFill>
            </a:endParaRPr>
          </a:p>
        </p:txBody>
      </p:sp>
      <p:sp>
        <p:nvSpPr>
          <p:cNvPr id="79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474088-0FD1-4281-A716-4183184B3029}" type="slidenum">
              <a:rPr lang="en-US" altLang="ja-JP"/>
              <a:pPr/>
              <a:t>10</a:t>
            </a:fld>
            <a:endParaRPr lang="en-US" altLang="ja-JP" dirty="0"/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DPF satellite will look like this figure. The satellite is comprised of two parts.</a:t>
            </a:r>
          </a:p>
          <a:p>
            <a:r>
              <a:rPr lang="en-US" altLang="ja-JP" dirty="0" smtClean="0"/>
              <a:t>The bottom part contains the bus system with solar puddles, batteries, data processing system, </a:t>
            </a:r>
          </a:p>
          <a:p>
            <a:r>
              <a:rPr lang="en-US" altLang="ja-JP" dirty="0" smtClean="0"/>
              <a:t>temperature control system, and telecommunication system with ground station.</a:t>
            </a:r>
          </a:p>
          <a:p>
            <a:r>
              <a:rPr lang="en-US" altLang="ja-JP" dirty="0" smtClean="0"/>
              <a:t>The upper part is a mission payload. The interferometer module is placed in the first floor,</a:t>
            </a:r>
          </a:p>
          <a:p>
            <a:r>
              <a:rPr lang="en-US" altLang="ja-JP" dirty="0" smtClean="0"/>
              <a:t>and stabilized laser system is placed in the second floor. 12 small low-noise thrusters </a:t>
            </a:r>
          </a:p>
          <a:p>
            <a:r>
              <a:rPr lang="en-US" altLang="ja-JP" dirty="0" smtClean="0"/>
              <a:t>are attached at the corners of the payload.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103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01C5D18-DD59-49D5-B6D7-2C0590DEBE7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104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FA319ED-3E06-4BB5-A18A-3FFD12C6B6E1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105</a:t>
            </a:fld>
            <a:endParaRPr kumimoji="1" lang="en-US" altLang="ja-JP" sz="1200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 smtClean="0"/>
          </a:p>
          <a:p>
            <a:r>
              <a:rPr lang="en-US" altLang="ja-JP" dirty="0" smtClean="0"/>
              <a:t>Now, I will summarize my talk.</a:t>
            </a:r>
          </a:p>
          <a:p>
            <a:r>
              <a:rPr lang="en-US" altLang="ja-JP" dirty="0" smtClean="0"/>
              <a:t>DECIGO will provide us fruitful knowledge on the beginning of the universe, dark energy,</a:t>
            </a:r>
          </a:p>
          <a:p>
            <a:r>
              <a:rPr lang="en-US" altLang="ja-JP" dirty="0" smtClean="0"/>
              <a:t>and formation of galaxies.</a:t>
            </a:r>
          </a:p>
          <a:p>
            <a:r>
              <a:rPr lang="en-US" altLang="ja-JP" dirty="0" smtClean="0"/>
              <a:t>DECIGO pathfinder is a first milestone mission for DECIGO, and being a</a:t>
            </a:r>
          </a:p>
          <a:p>
            <a:r>
              <a:rPr lang="en-US" altLang="ja-JP" dirty="0" smtClean="0"/>
              <a:t>strong candidates of JAXA's small satellite series.</a:t>
            </a:r>
          </a:p>
          <a:p>
            <a:r>
              <a:rPr lang="en-US" altLang="ja-JP" dirty="0" smtClean="0"/>
              <a:t>In addition, we have developed a SWIM module, which is under operation in orbit.</a:t>
            </a:r>
          </a:p>
          <a:p>
            <a:r>
              <a:rPr lang="en-US" altLang="ja-JP" dirty="0" smtClean="0"/>
              <a:t>This is our first precursor to space. Though this is only a small module, we have made </a:t>
            </a:r>
          </a:p>
          <a:p>
            <a:r>
              <a:rPr lang="en-US" altLang="ja-JP" dirty="0" smtClean="0"/>
              <a:t>a significant step</a:t>
            </a: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106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107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839465-7983-4CEE-B410-F41197D964CA}" type="slidenum">
              <a:rPr lang="en-US" altLang="ja-JP"/>
              <a:pPr/>
              <a:t>108</a:t>
            </a:fld>
            <a:endParaRPr lang="en-US" altLang="ja-JP" dirty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E46E024F-3FDC-4508-BC1F-3F5F9C311045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109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I will talk a little more on the sciences form the NS binaries and stochastic background.</a:t>
            </a:r>
          </a:p>
          <a:p>
            <a:r>
              <a:rPr lang="en-US" altLang="ja-JP" dirty="0" smtClean="0"/>
              <a:t>For Newton-star binaries, DECIGO is not just a predictor of merger for ground-based detectors.</a:t>
            </a:r>
          </a:p>
          <a:p>
            <a:r>
              <a:rPr lang="en-US" altLang="ja-JP" dirty="0" smtClean="0"/>
              <a:t>DECIGO will observe 10 thousand to hundred thousand binaries at a distance of redshift of one.</a:t>
            </a:r>
          </a:p>
          <a:p>
            <a:r>
              <a:rPr lang="en-US" altLang="ja-JP" dirty="0" smtClean="0"/>
              <a:t>This means that we have plenty of precise clocks at cosmological distance.</a:t>
            </a:r>
          </a:p>
          <a:p>
            <a:r>
              <a:rPr lang="en-US" altLang="ja-JP" dirty="0" smtClean="0"/>
              <a:t>These clocks can be used as standard sirens. The distance to the source is directory</a:t>
            </a:r>
          </a:p>
          <a:p>
            <a:r>
              <a:rPr lang="en-US" altLang="ja-JP" dirty="0" smtClean="0"/>
              <a:t>measured by the gravitational waveform. And the redshift is measured by EM wave counterpart</a:t>
            </a:r>
          </a:p>
          <a:p>
            <a:r>
              <a:rPr lang="en-US" altLang="ja-JP" dirty="0" smtClean="0"/>
              <a:t>observation by identifying the source. From this distance-to-redshift measurement,</a:t>
            </a:r>
          </a:p>
          <a:p>
            <a:r>
              <a:rPr lang="en-US" altLang="ja-JP" dirty="0" smtClean="0"/>
              <a:t>we will be able to observe the acceleration of the expansion of the universe by dark energy.</a:t>
            </a:r>
          </a:p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110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1282CC-7338-43CF-95D1-1807FE49D22C}" type="slidenum">
              <a:rPr lang="en-US" altLang="ja-JP"/>
              <a:pPr/>
              <a:t>111</a:t>
            </a:fld>
            <a:endParaRPr lang="en-US" altLang="ja-JP"/>
          </a:p>
        </p:txBody>
      </p:sp>
      <p:sp>
        <p:nvSpPr>
          <p:cNvPr id="100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2B87C629-48C1-4EF3-AA7B-E1A58D034B9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112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5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4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901ABB9C-DC07-48FF-9411-D68D0B654F7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11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113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ja-JP" dirty="0" smtClean="0"/>
          </a:p>
          <a:p>
            <a:r>
              <a:rPr lang="en-US" altLang="ja-JP" dirty="0" smtClean="0"/>
              <a:t>The prototype of the test mass mirror and the housing for it are shown in this picture.</a:t>
            </a:r>
          </a:p>
          <a:p>
            <a:r>
              <a:rPr lang="en-US" altLang="ja-JP" dirty="0" smtClean="0"/>
              <a:t>The details of this part will be presented by S.Sato san in this afternoon in the parallel session</a:t>
            </a:r>
          </a:p>
          <a:p>
            <a:r>
              <a:rPr lang="en-US" altLang="ja-JP" dirty="0" smtClean="0"/>
              <a:t>number two and also was presented by Yuka Wakabayashi san in a poster session.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114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ja-JP" dirty="0" smtClean="0"/>
          </a:p>
          <a:p>
            <a:r>
              <a:rPr lang="en-US" altLang="ja-JP" dirty="0" smtClean="0"/>
              <a:t>The laser stabilization system using iodine absorption line is being developed as BBM in</a:t>
            </a:r>
          </a:p>
          <a:p>
            <a:r>
              <a:rPr lang="en-US" altLang="ja-JP" dirty="0" smtClean="0"/>
              <a:t>the same size as flight model. This system is working well, and evaluation of the stability</a:t>
            </a:r>
          </a:p>
          <a:p>
            <a:r>
              <a:rPr lang="en-US" altLang="ja-JP" dirty="0" smtClean="0"/>
              <a:t>and development of automatic control system are going on.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115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The attitude and drag-free control system is being designed as shown in this figure.</a:t>
            </a:r>
          </a:p>
          <a:p>
            <a:r>
              <a:rPr lang="en-US" altLang="ja-JP" dirty="0" smtClean="0"/>
              <a:t>DOF will have a hybrid drag-free control configuration with passive stabilization with </a:t>
            </a:r>
          </a:p>
          <a:p>
            <a:r>
              <a:rPr lang="en-US" altLang="ja-JP" dirty="0" smtClean="0"/>
              <a:t>gravity gradient, and active control using mission thrusters.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As for the low-noise thruster, we are designing the system with existing technologies,</a:t>
            </a:r>
          </a:p>
          <a:p>
            <a:r>
              <a:rPr lang="en-US" altLang="ja-JP" dirty="0" smtClean="0"/>
              <a:t>and developing a thruster stand used for the evaluation of thrust noises.</a:t>
            </a:r>
          </a:p>
          <a:p>
            <a:r>
              <a:rPr lang="en-US" altLang="ja-JP" dirty="0" smtClean="0"/>
              <a:t>In addition, as a R&amp;D for future missions, we are developing a new slit-type FEEP thruster.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116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As one of R&amp;D for DPF and also DECIGO, we have made a significant step recently.</a:t>
            </a:r>
          </a:p>
          <a:p>
            <a:r>
              <a:rPr lang="en-US" altLang="ja-JP" dirty="0" smtClean="0"/>
              <a:t>We developed a small test-mass and signal-processing module, named SWIM.</a:t>
            </a:r>
          </a:p>
          <a:p>
            <a:r>
              <a:rPr lang="en-US" altLang="ja-JP" dirty="0" smtClean="0"/>
              <a:t>This module was loaded on a small technology demonstration satellite, and launched </a:t>
            </a:r>
          </a:p>
          <a:p>
            <a:r>
              <a:rPr lang="en-US" altLang="ja-JP" dirty="0" smtClean="0"/>
              <a:t>in this January. We had several in-orbit operation after that, and we are obtaining</a:t>
            </a:r>
          </a:p>
          <a:p>
            <a:r>
              <a:rPr lang="en-US" altLang="ja-JP" dirty="0" smtClean="0"/>
              <a:t>good results. In short, it is working well. Details will be presented by W.Kokuyama</a:t>
            </a:r>
          </a:p>
          <a:p>
            <a:r>
              <a:rPr lang="en-US" altLang="ja-JP" dirty="0" smtClean="0"/>
              <a:t>in this afternoon in the parallel session number 2. I believe that this will be an </a:t>
            </a:r>
          </a:p>
          <a:p>
            <a:r>
              <a:rPr lang="en-US" altLang="ja-JP" dirty="0" smtClean="0"/>
              <a:t>exciting talk for most of you.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117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B8D930E-4A2A-47E6-84DA-4ABA336AEF4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118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4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67A55F1-B512-41D5-BB81-83DB666F63B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119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67A55F1-B512-41D5-BB81-83DB666F63B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120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121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122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12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123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955D1A-C48F-490B-807B-8E9DD8578BAC}" type="slidenum">
              <a:rPr lang="en-US" altLang="ja-JP"/>
              <a:pPr/>
              <a:t>124</a:t>
            </a:fld>
            <a:endParaRPr lang="en-US" altLang="ja-JP"/>
          </a:p>
        </p:txBody>
      </p:sp>
      <p:sp>
        <p:nvSpPr>
          <p:cNvPr id="108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8188"/>
            <a:ext cx="4929188" cy="3697287"/>
          </a:xfrm>
          <a:ln/>
        </p:spPr>
      </p:sp>
      <p:sp>
        <p:nvSpPr>
          <p:cNvPr id="1085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1538"/>
            <a:ext cx="4933950" cy="4437062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24F70EEF-BAA7-4846-8215-992335B84864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125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2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DBF83F7-AA0D-432F-9CC2-51F9AD7864E2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126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2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9122B4C9-EC0A-4D6B-82E7-2655A232171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127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2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128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129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CF1652D-C4A1-4111-A115-0A12ED1A6E18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130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131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4F20EA-5C20-4F5F-943F-9263FEBDC2F2}" type="slidenum">
              <a:rPr lang="en-US" altLang="ja-JP"/>
              <a:pPr/>
              <a:t>132</a:t>
            </a:fld>
            <a:endParaRPr lang="en-US" altLang="ja-JP"/>
          </a:p>
        </p:txBody>
      </p:sp>
      <p:sp>
        <p:nvSpPr>
          <p:cNvPr id="114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4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40C8E-F62C-4D01-9ACA-3C5CD72426BA}" type="slidenum">
              <a:rPr lang="en-US" altLang="ja-JP"/>
              <a:pPr/>
              <a:t>133</a:t>
            </a:fld>
            <a:endParaRPr lang="en-US" altLang="ja-JP" dirty="0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40C8E-F62C-4D01-9ACA-3C5CD72426BA}" type="slidenum">
              <a:rPr lang="en-US" altLang="ja-JP"/>
              <a:pPr/>
              <a:t>134</a:t>
            </a:fld>
            <a:endParaRPr lang="en-US" altLang="ja-JP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1AF16C-4678-482D-B6B4-88992EE3A643}" type="slidenum">
              <a:rPr lang="en-US" altLang="ja-JP"/>
              <a:pPr/>
              <a:t>135</a:t>
            </a:fld>
            <a:endParaRPr lang="en-US" altLang="ja-JP"/>
          </a:p>
        </p:txBody>
      </p:sp>
      <p:sp>
        <p:nvSpPr>
          <p:cNvPr id="114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4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522D8E-F19A-457A-954F-D9C17C0E1AEA}" type="slidenum">
              <a:rPr lang="en-US" altLang="ja-JP"/>
              <a:pPr/>
              <a:t>136</a:t>
            </a:fld>
            <a:endParaRPr lang="en-US" altLang="ja-JP"/>
          </a:p>
        </p:txBody>
      </p:sp>
      <p:sp>
        <p:nvSpPr>
          <p:cNvPr id="105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B2DBDA-76A2-4B4E-ADF9-69BA1AE0387F}" type="slidenum">
              <a:rPr lang="en-US" altLang="ja-JP"/>
              <a:pPr/>
              <a:t>137</a:t>
            </a:fld>
            <a:endParaRPr lang="en-US" altLang="ja-JP"/>
          </a:p>
        </p:txBody>
      </p:sp>
      <p:sp>
        <p:nvSpPr>
          <p:cNvPr id="107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5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522D8E-F19A-457A-954F-D9C17C0E1AEA}" type="slidenum">
              <a:rPr lang="en-US" altLang="ja-JP"/>
              <a:pPr/>
              <a:t>138</a:t>
            </a:fld>
            <a:endParaRPr lang="en-US" altLang="ja-JP"/>
          </a:p>
        </p:txBody>
      </p:sp>
      <p:sp>
        <p:nvSpPr>
          <p:cNvPr id="105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139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427C48-FDA3-4938-B711-F8DFB996C07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140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141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142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474088-0FD1-4281-A716-4183184B3029}" type="slidenum">
              <a:rPr lang="en-US" altLang="ja-JP"/>
              <a:pPr/>
              <a:t>15</a:t>
            </a:fld>
            <a:endParaRPr lang="en-US" altLang="ja-JP" dirty="0"/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DPF satellite will look like this figure. The satellite is comprised of two parts.</a:t>
            </a:r>
          </a:p>
          <a:p>
            <a:r>
              <a:rPr lang="en-US" altLang="ja-JP" dirty="0" smtClean="0"/>
              <a:t>The bottom part contains the bus system with solar puddles, batteries, data processing system, </a:t>
            </a:r>
          </a:p>
          <a:p>
            <a:r>
              <a:rPr lang="en-US" altLang="ja-JP" dirty="0" smtClean="0"/>
              <a:t>temperature control system, and telecommunication system with ground station.</a:t>
            </a:r>
          </a:p>
          <a:p>
            <a:r>
              <a:rPr lang="en-US" altLang="ja-JP" dirty="0" smtClean="0"/>
              <a:t>The upper part is a mission payload. The interferometer module is placed in the first floor,</a:t>
            </a:r>
          </a:p>
          <a:p>
            <a:r>
              <a:rPr lang="en-US" altLang="ja-JP" dirty="0" smtClean="0"/>
              <a:t>and stabilized laser system is placed in the second floor. 12 small low-noise thrusters </a:t>
            </a:r>
          </a:p>
          <a:p>
            <a:r>
              <a:rPr lang="en-US" altLang="ja-JP" dirty="0" smtClean="0"/>
              <a:t>are attached at the corners of the payload.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67A55F1-B512-41D5-BB81-83DB666F63B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143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144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145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B8D930E-4A2A-47E6-84DA-4ABA336AEF4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146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4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E98DA078-38DC-4207-93C0-9796AB2B05D5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147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3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CF1652D-C4A1-4111-A115-0A12ED1A6E18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148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D9E6D2-D0FD-430F-B1C2-31AEB7F0C50F}" type="slidenum">
              <a:rPr lang="en-US" altLang="ja-JP"/>
              <a:pPr/>
              <a:t>149</a:t>
            </a:fld>
            <a:endParaRPr lang="en-US" altLang="ja-JP"/>
          </a:p>
        </p:txBody>
      </p:sp>
      <p:sp>
        <p:nvSpPr>
          <p:cNvPr id="103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6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23DA0A-3478-49F5-A483-1AA563A19E92}" type="slidenum">
              <a:rPr lang="en-US" altLang="ja-JP"/>
              <a:pPr/>
              <a:t>150</a:t>
            </a:fld>
            <a:endParaRPr lang="en-US" altLang="ja-JP"/>
          </a:p>
        </p:txBody>
      </p:sp>
      <p:sp>
        <p:nvSpPr>
          <p:cNvPr id="104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4BCE7D-0AC7-4A60-93CD-03F9B8839DBB}" type="slidenum">
              <a:rPr lang="en-US" altLang="ja-JP"/>
              <a:pPr/>
              <a:t>151</a:t>
            </a:fld>
            <a:endParaRPr lang="en-US" altLang="ja-JP"/>
          </a:p>
        </p:txBody>
      </p:sp>
      <p:sp>
        <p:nvSpPr>
          <p:cNvPr id="104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4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152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2B87C629-48C1-4EF3-AA7B-E1A58D034B9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16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5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4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153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ja-JP" dirty="0" smtClean="0"/>
          </a:p>
          <a:p>
            <a:r>
              <a:rPr lang="en-US" altLang="ja-JP" dirty="0" smtClean="0"/>
              <a:t>The prototype of the test mass mirror and the housing for it are shown in this picture.</a:t>
            </a:r>
          </a:p>
          <a:p>
            <a:r>
              <a:rPr lang="en-US" altLang="ja-JP" dirty="0" smtClean="0"/>
              <a:t>The details of this part will be presented by S.Sato san in this afternoon in the parallel session</a:t>
            </a:r>
          </a:p>
          <a:p>
            <a:r>
              <a:rPr lang="en-US" altLang="ja-JP" dirty="0" smtClean="0"/>
              <a:t>number two and also was presented by Yuka Wakabayashi san in a poster session.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ja-JP" dirty="0" smtClean="0"/>
          </a:p>
          <a:p>
            <a:r>
              <a:rPr lang="en-US" altLang="ja-JP" dirty="0" smtClean="0"/>
              <a:t>The laser stabilization system using iodine absorption line is being developed as BBM in</a:t>
            </a:r>
          </a:p>
          <a:p>
            <a:r>
              <a:rPr lang="en-US" altLang="ja-JP" dirty="0" smtClean="0"/>
              <a:t>the same size as flight model. This system is working well, and evaluation of the stability</a:t>
            </a:r>
          </a:p>
          <a:p>
            <a:r>
              <a:rPr lang="en-US" altLang="ja-JP" dirty="0" smtClean="0"/>
              <a:t>and development of automatic control system are going on.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The attitude and drag-free control system is being designed as shown in this figure.</a:t>
            </a:r>
          </a:p>
          <a:p>
            <a:r>
              <a:rPr lang="en-US" altLang="ja-JP" dirty="0" smtClean="0"/>
              <a:t>DOF will have a hybrid drag-free control configuration with passive stabilization with </a:t>
            </a:r>
          </a:p>
          <a:p>
            <a:r>
              <a:rPr lang="en-US" altLang="ja-JP" dirty="0" smtClean="0"/>
              <a:t>gravity gradient, and active control using mission thrusters.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As for the low-noise thruster, we are designing the system with existing technologies,</a:t>
            </a:r>
          </a:p>
          <a:p>
            <a:r>
              <a:rPr lang="en-US" altLang="ja-JP" dirty="0" smtClean="0"/>
              <a:t>and developing a thruster stand used for the evaluation of thrust noises.</a:t>
            </a:r>
          </a:p>
          <a:p>
            <a:r>
              <a:rPr lang="en-US" altLang="ja-JP" dirty="0" smtClean="0"/>
              <a:t>In addition, as a R&amp;D for future missions, we are developing a new slit-type FEEP thruster.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As one of R&amp;D for DPF and also DECIGO, we have made a significant step recently.</a:t>
            </a:r>
          </a:p>
          <a:p>
            <a:r>
              <a:rPr lang="en-US" altLang="ja-JP" dirty="0" smtClean="0"/>
              <a:t>We developed a small test-mass and signal-processing module, named SWIM.</a:t>
            </a:r>
          </a:p>
          <a:p>
            <a:r>
              <a:rPr lang="en-US" altLang="ja-JP" dirty="0" smtClean="0"/>
              <a:t>This module was loaded on a small technology demonstration satellite, and launched </a:t>
            </a:r>
          </a:p>
          <a:p>
            <a:r>
              <a:rPr lang="en-US" altLang="ja-JP" dirty="0" smtClean="0"/>
              <a:t>in this January. We had several in-orbit operation after that, and we are obtaining</a:t>
            </a:r>
          </a:p>
          <a:p>
            <a:r>
              <a:rPr lang="en-US" altLang="ja-JP" dirty="0" smtClean="0"/>
              <a:t>good results. In short, it is working well. Details will be presented by W.Kokuyama</a:t>
            </a:r>
          </a:p>
          <a:p>
            <a:r>
              <a:rPr lang="en-US" altLang="ja-JP" dirty="0" smtClean="0"/>
              <a:t>in this afternoon in the parallel session number 2. I believe that this will be an </a:t>
            </a:r>
          </a:p>
          <a:p>
            <a:r>
              <a:rPr lang="en-US" altLang="ja-JP" dirty="0" smtClean="0"/>
              <a:t>exciting talk for most of you.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22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DC1FB2-7D71-40E6-B424-0C689CA33BCE}" type="slidenum">
              <a:rPr lang="en-US" altLang="ja-JP"/>
              <a:pPr/>
              <a:t>24</a:t>
            </a:fld>
            <a:endParaRPr lang="en-US" altLang="ja-JP"/>
          </a:p>
        </p:txBody>
      </p:sp>
      <p:sp>
        <p:nvSpPr>
          <p:cNvPr id="106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DC1FB2-7D71-40E6-B424-0C689CA33BCE}" type="slidenum">
              <a:rPr lang="en-US" altLang="ja-JP"/>
              <a:pPr/>
              <a:t>25</a:t>
            </a:fld>
            <a:endParaRPr lang="en-US" altLang="ja-JP"/>
          </a:p>
        </p:txBody>
      </p:sp>
      <p:sp>
        <p:nvSpPr>
          <p:cNvPr id="106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26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40C8E-F62C-4D01-9ACA-3C5CD72426BA}" type="slidenum">
              <a:rPr lang="en-US" altLang="ja-JP"/>
              <a:pPr/>
              <a:t>27</a:t>
            </a:fld>
            <a:endParaRPr lang="en-US" altLang="ja-JP" dirty="0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40C8E-F62C-4D01-9ACA-3C5CD72426BA}" type="slidenum">
              <a:rPr lang="en-US" altLang="ja-JP"/>
              <a:pPr/>
              <a:t>29</a:t>
            </a:fld>
            <a:endParaRPr lang="en-US" altLang="ja-JP" dirty="0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30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31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1282CC-7338-43CF-95D1-1807FE49D22C}" type="slidenum">
              <a:rPr lang="en-US" altLang="ja-JP"/>
              <a:pPr/>
              <a:t>32</a:t>
            </a:fld>
            <a:endParaRPr lang="en-US" altLang="ja-JP"/>
          </a:p>
        </p:txBody>
      </p:sp>
      <p:sp>
        <p:nvSpPr>
          <p:cNvPr id="100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B61CA442-67A3-48A1-AEB4-54FC8420FB6C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0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1282CC-7338-43CF-95D1-1807FE49D22C}" type="slidenum">
              <a:rPr lang="en-US" altLang="ja-JP"/>
              <a:pPr/>
              <a:t>33</a:t>
            </a:fld>
            <a:endParaRPr lang="en-US" altLang="ja-JP"/>
          </a:p>
        </p:txBody>
      </p:sp>
      <p:sp>
        <p:nvSpPr>
          <p:cNvPr id="100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15820A-884E-4BFD-96EA-346CF0072402}" type="slidenum">
              <a:rPr lang="en-US" altLang="ja-JP"/>
              <a:pPr/>
              <a:t>34</a:t>
            </a:fld>
            <a:endParaRPr lang="en-US" altLang="ja-JP"/>
          </a:p>
        </p:txBody>
      </p:sp>
      <p:sp>
        <p:nvSpPr>
          <p:cNvPr id="105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2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522D8E-F19A-457A-954F-D9C17C0E1AEA}" type="slidenum">
              <a:rPr lang="en-US" altLang="ja-JP"/>
              <a:pPr/>
              <a:t>35</a:t>
            </a:fld>
            <a:endParaRPr lang="en-US" altLang="ja-JP"/>
          </a:p>
        </p:txBody>
      </p:sp>
      <p:sp>
        <p:nvSpPr>
          <p:cNvPr id="105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B2DBDA-76A2-4B4E-ADF9-69BA1AE0387F}" type="slidenum">
              <a:rPr lang="en-US" altLang="ja-JP"/>
              <a:pPr/>
              <a:t>36</a:t>
            </a:fld>
            <a:endParaRPr lang="en-US" altLang="ja-JP"/>
          </a:p>
        </p:txBody>
      </p:sp>
      <p:sp>
        <p:nvSpPr>
          <p:cNvPr id="107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5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37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38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A55F1-B512-41D5-BB81-83DB666F63BA}" type="slidenum">
              <a:rPr lang="en-US" altLang="ja-JP"/>
              <a:pPr/>
              <a:t>39</a:t>
            </a:fld>
            <a:endParaRPr lang="en-US" altLang="ja-JP"/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40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1282CC-7338-43CF-95D1-1807FE49D22C}" type="slidenum">
              <a:rPr lang="en-US" altLang="ja-JP"/>
              <a:pPr/>
              <a:t>41</a:t>
            </a:fld>
            <a:endParaRPr lang="en-US" altLang="ja-JP"/>
          </a:p>
        </p:txBody>
      </p:sp>
      <p:sp>
        <p:nvSpPr>
          <p:cNvPr id="100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42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43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01C5D18-DD59-49D5-B6D7-2C0590DEBE7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44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0F9CB4-14DE-4149-A113-19D77DB994D2}" type="slidenum">
              <a:rPr lang="en-US" altLang="ja-JP"/>
              <a:pPr/>
              <a:t>45</a:t>
            </a:fld>
            <a:endParaRPr lang="en-US" altLang="ja-JP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678203E4-3AB0-408E-8458-738849760DAA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46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5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40C8E-F62C-4D01-9ACA-3C5CD72426BA}" type="slidenum">
              <a:rPr lang="en-US" altLang="ja-JP"/>
              <a:pPr/>
              <a:t>48</a:t>
            </a:fld>
            <a:endParaRPr lang="en-US" altLang="ja-JP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49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67A55F1-B512-41D5-BB81-83DB666F63B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52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6436A3-CEA0-4B7D-8398-FA2AAEE2965F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113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2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9C8212-0047-4E8F-9943-DDA17FFB88B2}" type="slidenum">
              <a:rPr lang="en-US" altLang="ja-JP"/>
              <a:pPr/>
              <a:t>53</a:t>
            </a:fld>
            <a:endParaRPr lang="en-US" altLang="ja-JP"/>
          </a:p>
        </p:txBody>
      </p:sp>
      <p:sp>
        <p:nvSpPr>
          <p:cNvPr id="105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54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55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56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57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A55F1-B512-41D5-BB81-83DB666F63BA}" type="slidenum">
              <a:rPr lang="en-US" altLang="ja-JP"/>
              <a:pPr/>
              <a:t>58</a:t>
            </a:fld>
            <a:endParaRPr lang="en-US" altLang="ja-JP"/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59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A55F1-B512-41D5-BB81-83DB666F63BA}" type="slidenum">
              <a:rPr lang="en-US" altLang="ja-JP"/>
              <a:pPr/>
              <a:t>60</a:t>
            </a:fld>
            <a:endParaRPr lang="en-US" altLang="ja-JP"/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61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62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A55F1-B512-41D5-BB81-83DB666F63BA}" type="slidenum">
              <a:rPr lang="en-US" altLang="ja-JP"/>
              <a:pPr/>
              <a:t>63</a:t>
            </a:fld>
            <a:endParaRPr lang="en-US" altLang="ja-JP"/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A55F1-B512-41D5-BB81-83DB666F63BA}" type="slidenum">
              <a:rPr lang="en-US" altLang="ja-JP"/>
              <a:pPr/>
              <a:t>64</a:t>
            </a:fld>
            <a:endParaRPr lang="en-US" altLang="ja-JP"/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005A65-18FF-4AFE-940F-8DAA11D48E99}" type="slidenum">
              <a:rPr lang="en-US" altLang="ja-JP"/>
              <a:pPr/>
              <a:t>65</a:t>
            </a:fld>
            <a:endParaRPr lang="en-US" altLang="ja-JP"/>
          </a:p>
        </p:txBody>
      </p:sp>
      <p:sp>
        <p:nvSpPr>
          <p:cNvPr id="115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F415F7E1-CE94-4EE1-9AE7-FD3D8CB8D32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66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E98DA078-38DC-4207-93C0-9796AB2B05D5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67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3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68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4F20EA-5C20-4F5F-943F-9263FEBDC2F2}" type="slidenum">
              <a:rPr lang="en-US" altLang="ja-JP"/>
              <a:pPr/>
              <a:t>69</a:t>
            </a:fld>
            <a:endParaRPr lang="en-US" altLang="ja-JP"/>
          </a:p>
        </p:txBody>
      </p:sp>
      <p:sp>
        <p:nvSpPr>
          <p:cNvPr id="114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4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901ABB9C-DC07-48FF-9411-D68D0B654F7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70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CF1652D-C4A1-4111-A115-0A12ED1A6E18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71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CF1652D-C4A1-4111-A115-0A12ED1A6E18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72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01C5D18-DD59-49D5-B6D7-2C0590DEBE7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D9E6D2-D0FD-430F-B1C2-31AEB7F0C50F}" type="slidenum">
              <a:rPr lang="en-US" altLang="ja-JP"/>
              <a:pPr/>
              <a:t>73</a:t>
            </a:fld>
            <a:endParaRPr lang="en-US" altLang="ja-JP"/>
          </a:p>
        </p:txBody>
      </p:sp>
      <p:sp>
        <p:nvSpPr>
          <p:cNvPr id="103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6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23DA0A-3478-49F5-A483-1AA563A19E92}" type="slidenum">
              <a:rPr lang="en-US" altLang="ja-JP"/>
              <a:pPr/>
              <a:t>74</a:t>
            </a:fld>
            <a:endParaRPr lang="en-US" altLang="ja-JP"/>
          </a:p>
        </p:txBody>
      </p:sp>
      <p:sp>
        <p:nvSpPr>
          <p:cNvPr id="104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4BCE7D-0AC7-4A60-93CD-03F9B8839DBB}" type="slidenum">
              <a:rPr lang="en-US" altLang="ja-JP"/>
              <a:pPr/>
              <a:t>75</a:t>
            </a:fld>
            <a:endParaRPr lang="en-US" altLang="ja-JP"/>
          </a:p>
        </p:txBody>
      </p:sp>
      <p:sp>
        <p:nvSpPr>
          <p:cNvPr id="104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4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0A044F-389B-46FA-BE6E-0AF7F8895D71}" type="slidenum">
              <a:rPr lang="en-US" altLang="ja-JP"/>
              <a:pPr/>
              <a:t>76</a:t>
            </a:fld>
            <a:endParaRPr lang="en-US" altLang="ja-JP"/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B339EE-4102-481C-9AF9-FF8CE8C22FA3}" type="slidenum">
              <a:rPr lang="en-US" altLang="ja-JP"/>
              <a:pPr/>
              <a:t>77</a:t>
            </a:fld>
            <a:endParaRPr lang="en-US" altLang="ja-JP"/>
          </a:p>
        </p:txBody>
      </p:sp>
      <p:sp>
        <p:nvSpPr>
          <p:cNvPr id="105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6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78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F2EC97-1382-4695-81F5-BE961473735E}" type="slidenum">
              <a:rPr lang="en-US" altLang="ja-JP"/>
              <a:pPr/>
              <a:t>79</a:t>
            </a:fld>
            <a:endParaRPr lang="en-US" altLang="ja-JP"/>
          </a:p>
        </p:txBody>
      </p:sp>
      <p:sp>
        <p:nvSpPr>
          <p:cNvPr id="104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8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4F20EA-5C20-4F5F-943F-9263FEBDC2F2}" type="slidenum">
              <a:rPr lang="en-US" altLang="ja-JP"/>
              <a:pPr/>
              <a:t>80</a:t>
            </a:fld>
            <a:endParaRPr lang="en-US" altLang="ja-JP" dirty="0"/>
          </a:p>
        </p:txBody>
      </p:sp>
      <p:sp>
        <p:nvSpPr>
          <p:cNvPr id="114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4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r>
              <a:rPr lang="en-US" altLang="ja-JP" dirty="0" smtClean="0"/>
              <a:t>The first topic is sciences of DECIGO. </a:t>
            </a:r>
          </a:p>
          <a:p>
            <a:r>
              <a:rPr lang="en-US" altLang="ja-JP" dirty="0" smtClean="0"/>
              <a:t>DECIGO stands for Deci-hertz....., firstly proposed in 2001.</a:t>
            </a:r>
          </a:p>
          <a:p>
            <a:r>
              <a:rPr lang="en-US" altLang="ja-JP" dirty="0" smtClean="0"/>
              <a:t>This is a space GW antenna with observation band around 0.1Hz.</a:t>
            </a:r>
          </a:p>
          <a:p>
            <a:r>
              <a:rPr lang="en-US" altLang="ja-JP" dirty="0" smtClean="0"/>
              <a:t>Since this frequency band is between the terrestrial detectors and LISA,</a:t>
            </a:r>
          </a:p>
          <a:p>
            <a:r>
              <a:rPr lang="en-US" altLang="ja-JP" dirty="0" smtClean="0"/>
              <a:t>DECIGO will bridge the observation gap between them.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4F20EA-5C20-4F5F-943F-9263FEBDC2F2}" type="slidenum">
              <a:rPr lang="en-US" altLang="ja-JP"/>
              <a:pPr/>
              <a:t>81</a:t>
            </a:fld>
            <a:endParaRPr lang="en-US" altLang="ja-JP" dirty="0"/>
          </a:p>
        </p:txBody>
      </p:sp>
      <p:sp>
        <p:nvSpPr>
          <p:cNvPr id="114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4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r>
              <a:rPr lang="en-US" altLang="ja-JP" dirty="0" smtClean="0"/>
              <a:t>With this configuration, DECIGO will have this sensitivity curve.</a:t>
            </a:r>
          </a:p>
          <a:p>
            <a:r>
              <a:rPr lang="en-US" altLang="ja-JP" dirty="0" smtClean="0"/>
              <a:t>The horizontal axis is frequency, and the vertical axis is sensitivity to GWs</a:t>
            </a:r>
            <a:r>
              <a:rPr lang="en-US" altLang="ja-JP" baseline="0" dirty="0" smtClean="0"/>
              <a:t> </a:t>
            </a:r>
            <a:r>
              <a:rPr lang="en-US" altLang="ja-JP" dirty="0" smtClean="0"/>
              <a:t>in unit of per-root-hertz.</a:t>
            </a:r>
          </a:p>
          <a:p>
            <a:r>
              <a:rPr lang="en-US" altLang="ja-JP" dirty="0" smtClean="0"/>
              <a:t>DECIGO has three main targets.</a:t>
            </a:r>
          </a:p>
          <a:p>
            <a:r>
              <a:rPr lang="en-US" altLang="ja-JP" dirty="0" smtClean="0"/>
              <a:t>The first one is inspiral of intermediate-mass BHs. </a:t>
            </a:r>
          </a:p>
          <a:p>
            <a:r>
              <a:rPr lang="en-US" altLang="ja-JP" dirty="0" smtClean="0"/>
              <a:t>This line represents the amplitude of signal from 1000 solar mass blackhole </a:t>
            </a:r>
          </a:p>
          <a:p>
            <a:r>
              <a:rPr lang="en-US" altLang="ja-JP" dirty="0" smtClean="0"/>
              <a:t>binaries at the distance of redshift of one. The  binary will merge at the center of the DECIGO band. </a:t>
            </a:r>
          </a:p>
          <a:p>
            <a:r>
              <a:rPr lang="en-US" altLang="ja-JP" dirty="0" smtClean="0"/>
              <a:t>This observation may bring us information on the formation of supermassive BHs at the center of galaxies.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The second target is inspiral of neutron star binaries. This yellow line shows</a:t>
            </a:r>
          </a:p>
          <a:p>
            <a:r>
              <a:rPr lang="en-US" altLang="ja-JP" dirty="0" smtClean="0"/>
              <a:t>the GW signal amplitude for NS binary at distance of redshift one. The signal is </a:t>
            </a:r>
          </a:p>
          <a:p>
            <a:r>
              <a:rPr lang="en-US" altLang="ja-JP" dirty="0" smtClean="0"/>
              <a:t>in the DECIGO band about several years before the merger. The signal moves to higher</a:t>
            </a:r>
          </a:p>
          <a:p>
            <a:r>
              <a:rPr lang="en-US" altLang="ja-JP" dirty="0" smtClean="0"/>
              <a:t>frequency in time, and the merger signal will radiated in the band of ground-based </a:t>
            </a:r>
          </a:p>
          <a:p>
            <a:r>
              <a:rPr lang="en-US" altLang="ja-JP" dirty="0" smtClean="0"/>
              <a:t>detectors. So DECIGO will work as a predictor for ground based detectors.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The third target is stochastic background GWs from the early universe.</a:t>
            </a:r>
          </a:p>
          <a:p>
            <a:r>
              <a:rPr lang="en-US" altLang="ja-JP" dirty="0" smtClean="0"/>
              <a:t>For this target,  we need multiple detectors, in order to distinguish the signal </a:t>
            </a:r>
          </a:p>
          <a:p>
            <a:r>
              <a:rPr lang="en-US" altLang="ja-JP" dirty="0" smtClean="0"/>
              <a:t>from detectors noise, This green curve represents the noise level by  one-year</a:t>
            </a:r>
          </a:p>
          <a:p>
            <a:r>
              <a:rPr lang="en-US" altLang="ja-JP" dirty="0" smtClean="0"/>
              <a:t>cross-correlation observation with two interferometer units.</a:t>
            </a:r>
          </a:p>
          <a:p>
            <a:r>
              <a:rPr lang="en-US" altLang="ja-JP" dirty="0" smtClean="0"/>
              <a:t>This level reaches to gravitational-wave energy density ratio of 2 times 10^-16.</a:t>
            </a:r>
          </a:p>
          <a:p>
            <a:endParaRPr lang="en-US" altLang="ja-JP" dirty="0" smtClean="0"/>
          </a:p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82</a:t>
            </a:fld>
            <a:endParaRPr lang="en-US" altLang="ja-JP" dirty="0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8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83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979417-AFD6-401E-8C2E-315D41DB8C7A}" type="slidenum">
              <a:rPr lang="en-US" altLang="ja-JP">
                <a:solidFill>
                  <a:prstClr val="black"/>
                </a:solidFill>
              </a:rPr>
              <a:pPr/>
              <a:t>84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113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2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6436A3-CEA0-4B7D-8398-FA2AAEE2965F}" type="slidenum">
              <a:rPr lang="en-US" altLang="ja-JP"/>
              <a:pPr/>
              <a:t>85</a:t>
            </a:fld>
            <a:endParaRPr lang="en-US" altLang="ja-JP"/>
          </a:p>
        </p:txBody>
      </p:sp>
      <p:sp>
        <p:nvSpPr>
          <p:cNvPr id="113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2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F415F7E1-CE94-4EE1-9AE7-FD3D8CB8D32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86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r>
              <a:rPr lang="en-US" altLang="ja-JP" dirty="0" smtClean="0"/>
              <a:t>Here, I will talk a little more on the compatibility of Fabry-Perot cavity length</a:t>
            </a:r>
          </a:p>
          <a:p>
            <a:r>
              <a:rPr lang="en-US" altLang="ja-JP" dirty="0" smtClean="0"/>
              <a:t>control and drag-free control of the space craft position.</a:t>
            </a:r>
          </a:p>
          <a:p>
            <a:r>
              <a:rPr lang="en-US" altLang="ja-JP" dirty="0" smtClean="0"/>
              <a:t>This figure shows one arm cavity of DECIGO. </a:t>
            </a:r>
          </a:p>
          <a:p>
            <a:r>
              <a:rPr lang="en-US" altLang="ja-JP" dirty="0" smtClean="0"/>
              <a:t>The distance between the mirrors is measured by Fabry-Perot cavity. The signal</a:t>
            </a:r>
          </a:p>
          <a:p>
            <a:r>
              <a:rPr lang="en-US" altLang="ja-JP" dirty="0" smtClean="0"/>
              <a:t>is fed back to the mirror position to keep the cavity length, using mirror actuators.</a:t>
            </a:r>
          </a:p>
          <a:p>
            <a:r>
              <a:rPr lang="en-US" altLang="ja-JP" dirty="0" smtClean="0"/>
              <a:t>On the other hand, relative displacement between a mirror and S/C are measured by </a:t>
            </a:r>
          </a:p>
          <a:p>
            <a:r>
              <a:rPr lang="en-US" altLang="ja-JP" dirty="0" smtClean="0"/>
              <a:t>local sensors around the mirrors, These signals are fed back to the thrusters attached</a:t>
            </a:r>
          </a:p>
          <a:p>
            <a:r>
              <a:rPr lang="en-US" altLang="ja-JP" dirty="0" smtClean="0"/>
              <a:t>to the S/C.  In short, this mirror follows the motion of this mirror, and each S/C </a:t>
            </a:r>
          </a:p>
          <a:p>
            <a:r>
              <a:rPr lang="en-US" altLang="ja-JP" dirty="0" smtClean="0"/>
              <a:t>follows the mirror inside it. So, cavity control and drag-free controls are compatible.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F415F7E1-CE94-4EE1-9AE7-FD3D8CB8D32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87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r>
              <a:rPr lang="en-US" altLang="ja-JP" dirty="0" smtClean="0"/>
              <a:t>This viewgraph shows important requirements to reach the target sensitivity of DECIGO.</a:t>
            </a:r>
          </a:p>
          <a:p>
            <a:r>
              <a:rPr lang="en-US" altLang="ja-JP" dirty="0" smtClean="0"/>
              <a:t>For displacement noise, 3x10^-18 m/sqrt of Hz is requires at the frequency band of 0.1Hz.</a:t>
            </a:r>
          </a:p>
          <a:p>
            <a:r>
              <a:rPr lang="en-US" altLang="ja-JP" dirty="0" smtClean="0"/>
              <a:t>This level is about 10 times easer than that of ground based detectors. </a:t>
            </a:r>
          </a:p>
          <a:p>
            <a:r>
              <a:rPr lang="en-US" altLang="ja-JP" dirty="0" smtClean="0"/>
              <a:t>For laser frequency noise, 1 Hz/sqrt Hz is requires for laser source, </a:t>
            </a:r>
          </a:p>
          <a:p>
            <a:r>
              <a:rPr lang="en-US" altLang="ja-JP" dirty="0" smtClean="0"/>
              <a:t>and 10^5 gain is required for stabilization by arm cavities assuming 10^5 CMRR.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As for the acceleration noise, 4x10^-17 N/Hz^1/2 is required. This is 50 times</a:t>
            </a:r>
          </a:p>
          <a:p>
            <a:r>
              <a:rPr lang="en-US" altLang="ja-JP" dirty="0" smtClean="0"/>
              <a:t>stringent requirement than LISA. This will be one of the most challenging requirement</a:t>
            </a:r>
          </a:p>
          <a:p>
            <a:r>
              <a:rPr lang="en-US" altLang="ja-JP" dirty="0" smtClean="0"/>
              <a:t>in DECIGO. To realize this, we have to deeply investigate various kinds of noise sources.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F415F7E1-CE94-4EE1-9AE7-FD3D8CB8D32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88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r>
              <a:rPr lang="en-US" altLang="ja-JP" dirty="0" smtClean="0"/>
              <a:t>The selection of orbit is a critical issue to suppress the effect of external force noise.</a:t>
            </a:r>
          </a:p>
          <a:p>
            <a:r>
              <a:rPr lang="en-US" altLang="ja-JP" dirty="0" smtClean="0"/>
              <a:t>The obit of DECIGO is not decided yet. But the strongest candidate is a record disk </a:t>
            </a:r>
          </a:p>
          <a:p>
            <a:r>
              <a:rPr lang="en-US" altLang="ja-JP" dirty="0" smtClean="0"/>
              <a:t>orbit along the Earth orbit around the sun as LISA. With this orbit, the relative acceleration</a:t>
            </a:r>
          </a:p>
          <a:p>
            <a:r>
              <a:rPr lang="en-US" altLang="ja-JP" dirty="0" smtClean="0"/>
              <a:t>between test masses will be 4x10-12 m/s^2.</a:t>
            </a:r>
          </a:p>
          <a:p>
            <a:r>
              <a:rPr lang="en-US" altLang="ja-JP" dirty="0" smtClean="0"/>
              <a:t>This acceleration corresponds to a force range of 10^-9 N for mirror actuator.</a:t>
            </a:r>
          </a:p>
          <a:p>
            <a:r>
              <a:rPr lang="en-US" altLang="ja-JP" dirty="0" smtClean="0"/>
              <a:t>Another candidate is a halo orbit around a Lagrange point between the earth and the sun.</a:t>
            </a:r>
          </a:p>
          <a:p>
            <a:r>
              <a:rPr lang="en-US" altLang="ja-JP" dirty="0" smtClean="0"/>
              <a:t>This is known to be a stable orbit. However, The relative acceleration is estimated</a:t>
            </a:r>
          </a:p>
          <a:p>
            <a:r>
              <a:rPr lang="en-US" altLang="ja-JP" dirty="0" smtClean="0"/>
              <a:t>to be 4x10^-7 m/s^2, which requires larger actuation force to mirrors by 5 orders.</a:t>
            </a:r>
          </a:p>
          <a:p>
            <a:r>
              <a:rPr lang="en-US" altLang="ja-JP" dirty="0" smtClean="0"/>
              <a:t>Thus, we adopted the record-disk orbit in the current pre-conceptual design.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As for the constellation, DECIGO will consist of 4 interferometer units.</a:t>
            </a:r>
          </a:p>
          <a:p>
            <a:r>
              <a:rPr lang="en-US" altLang="ja-JP" dirty="0" smtClean="0"/>
              <a:t>Two of them will be placed in an overlapped place. This is required to take cross-correlation</a:t>
            </a:r>
          </a:p>
          <a:p>
            <a:r>
              <a:rPr lang="en-US" altLang="ja-JP" dirty="0" smtClean="0"/>
              <a:t>of multiple detectors, and to distinguish the stochastic background signal from detector noises.</a:t>
            </a:r>
          </a:p>
          <a:p>
            <a:r>
              <a:rPr lang="en-US" altLang="ja-JP" dirty="0" smtClean="0"/>
              <a:t>The other two units will be arranged at separated point along the same orbit.</a:t>
            </a:r>
          </a:p>
          <a:p>
            <a:r>
              <a:rPr lang="en-US" altLang="ja-JP" dirty="0" smtClean="0"/>
              <a:t>These units enables us to increase angular resolution for the sky position of the source.</a:t>
            </a:r>
          </a:p>
          <a:p>
            <a:r>
              <a:rPr lang="en-US" altLang="ja-JP" dirty="0" smtClean="0"/>
              <a:t>These are required to identify the sources and determine their redshift parameter.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F415F7E1-CE94-4EE1-9AE7-FD3D8CB8D32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89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r>
              <a:rPr lang="en-US" altLang="ja-JP" dirty="0" smtClean="0"/>
              <a:t>This viewgraph shows important requirements to reach the target sensitivity of DECIGO.</a:t>
            </a:r>
          </a:p>
          <a:p>
            <a:r>
              <a:rPr lang="en-US" altLang="ja-JP" dirty="0" smtClean="0"/>
              <a:t>For displacement noise, 3x10^-18 m/sqrt of Hz is requires at the frequency band of 0.1Hz.</a:t>
            </a:r>
          </a:p>
          <a:p>
            <a:r>
              <a:rPr lang="en-US" altLang="ja-JP" dirty="0" smtClean="0"/>
              <a:t>This level is about 10 times easer than that of ground based detectors. </a:t>
            </a:r>
          </a:p>
          <a:p>
            <a:r>
              <a:rPr lang="en-US" altLang="ja-JP" dirty="0" smtClean="0"/>
              <a:t>For laser frequency noise, 1 Hz/sqrt Hz is requires for laser source, </a:t>
            </a:r>
          </a:p>
          <a:p>
            <a:r>
              <a:rPr lang="en-US" altLang="ja-JP" dirty="0" smtClean="0"/>
              <a:t>and 10^5 gain is required for stabilization by arm cavities assuming 10^5 CMRR.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As for the acceleration noise, 4x10^-17 N/Hz^1/2 is required. This is 50 times</a:t>
            </a:r>
          </a:p>
          <a:p>
            <a:r>
              <a:rPr lang="en-US" altLang="ja-JP" dirty="0" smtClean="0"/>
              <a:t>stringent requirement than LISA. This will be one of the most challenging requirement</a:t>
            </a:r>
          </a:p>
          <a:p>
            <a:r>
              <a:rPr lang="en-US" altLang="ja-JP" dirty="0" smtClean="0"/>
              <a:t>in DECIGO. To realize this, we have to deeply investigate various kinds of noise sources.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This shows the organization of DECIGO. The leader is Seiji Kawamura.</a:t>
            </a:r>
          </a:p>
          <a:p>
            <a:r>
              <a:rPr kumimoji="1" lang="en-US" altLang="ja-JP" dirty="0" smtClean="0"/>
              <a:t>The upper part is organized as a design team for DECIGO. The organization also includes</a:t>
            </a:r>
          </a:p>
          <a:p>
            <a:r>
              <a:rPr kumimoji="1" lang="en-US" altLang="ja-JP" dirty="0" smtClean="0"/>
              <a:t>a DECIGO pathfinder working group, shown in the lower part. This part is organized </a:t>
            </a:r>
          </a:p>
          <a:p>
            <a:r>
              <a:rPr kumimoji="1" lang="en-US" altLang="ja-JP" dirty="0" smtClean="0"/>
              <a:t>as a mission phase team, and the subgroups are in charge of research and development tasks.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12B4E29-6292-4CFB-B353-04450A0273DB}" type="slidenum">
              <a:rPr kumimoji="1" lang="en-US" altLang="ja-JP" sz="1200" kern="1200">
                <a:solidFill>
                  <a:prstClr val="black"/>
                </a:solidFill>
                <a:latin typeface="Arial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kumimoji="1" lang="en-US" altLang="ja-JP" sz="1200" kern="1200" dirty="0">
              <a:solidFill>
                <a:prstClr val="black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B61CA442-67A3-48A1-AEB4-54FC8420FB6C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91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0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01C5D18-DD59-49D5-B6D7-2C0590DEBE7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92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0A044F-389B-46FA-BE6E-0AF7F8895D71}" type="slidenum">
              <a:rPr lang="en-US" altLang="ja-JP"/>
              <a:pPr/>
              <a:t>9</a:t>
            </a:fld>
            <a:endParaRPr lang="en-US" altLang="ja-JP"/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93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94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474088-0FD1-4281-A716-4183184B3029}" type="slidenum">
              <a:rPr lang="en-US" altLang="ja-JP"/>
              <a:pPr/>
              <a:t>95</a:t>
            </a:fld>
            <a:endParaRPr lang="en-US" altLang="ja-JP" dirty="0"/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DPF satellite will look like this figure. The satellite is comprised of two parts.</a:t>
            </a:r>
          </a:p>
          <a:p>
            <a:r>
              <a:rPr lang="en-US" altLang="ja-JP" dirty="0" smtClean="0"/>
              <a:t>The bottom part contains the bus system with solar puddles, batteries, data processing system, </a:t>
            </a:r>
          </a:p>
          <a:p>
            <a:r>
              <a:rPr lang="en-US" altLang="ja-JP" dirty="0" smtClean="0"/>
              <a:t>temperature control system, and telecommunication system with ground station.</a:t>
            </a:r>
          </a:p>
          <a:p>
            <a:r>
              <a:rPr lang="en-US" altLang="ja-JP" dirty="0" smtClean="0"/>
              <a:t>The upper part is a mission payload. The interferometer module is placed in the first floor,</a:t>
            </a:r>
          </a:p>
          <a:p>
            <a:r>
              <a:rPr lang="en-US" altLang="ja-JP" dirty="0" smtClean="0"/>
              <a:t>and stabilized laser system is placed in the second floor. 12 small low-noise thrusters </a:t>
            </a:r>
          </a:p>
          <a:p>
            <a:r>
              <a:rPr lang="en-US" altLang="ja-JP" dirty="0" smtClean="0"/>
              <a:t>are attached at the corners of the payload.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1AF16C-4678-482D-B6B4-88992EE3A643}" type="slidenum">
              <a:rPr lang="en-US" altLang="ja-JP"/>
              <a:pPr/>
              <a:t>96</a:t>
            </a:fld>
            <a:endParaRPr lang="en-US" altLang="ja-JP"/>
          </a:p>
        </p:txBody>
      </p:sp>
      <p:sp>
        <p:nvSpPr>
          <p:cNvPr id="114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4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97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F415F7E1-CE94-4EE1-9AE7-FD3D8CB8D32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99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4112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528" y="4681975"/>
            <a:ext cx="4937945" cy="4433231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0A044F-389B-46FA-BE6E-0AF7F8895D71}" type="slidenum">
              <a:rPr lang="en-US" altLang="ja-JP"/>
              <a:pPr/>
              <a:t>100</a:t>
            </a:fld>
            <a:endParaRPr lang="en-US" altLang="ja-JP"/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101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102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564" name="Picture 12"/>
          <p:cNvPicPr preferRelativeResize="0"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791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 b="1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791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66863" y="2895600"/>
            <a:ext cx="6662737" cy="29940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791557" name="Rectangle 5" descr="デニム"/>
          <p:cNvSpPr>
            <a:spLocks noChangeArrowheads="1"/>
          </p:cNvSpPr>
          <p:nvPr/>
        </p:nvSpPr>
        <p:spPr bwMode="auto">
          <a:xfrm>
            <a:off x="2667000" y="1565262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>
              <a:ea typeface="ＭＳ Ｐゴシック" pitchFamily="50" charset="-128"/>
            </a:endParaRPr>
          </a:p>
        </p:txBody>
      </p:sp>
      <p:sp>
        <p:nvSpPr>
          <p:cNvPr id="791558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>
              <a:ea typeface="ＭＳ Ｐゴシック" pitchFamily="50" charset="-128"/>
            </a:endParaRPr>
          </a:p>
        </p:txBody>
      </p:sp>
      <p:sp>
        <p:nvSpPr>
          <p:cNvPr id="791559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791560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 b="0"/>
            </a:lvl1pPr>
          </a:lstStyle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79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79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557" grpId="0" animBg="1" autoUpdateAnimBg="0"/>
      <p:bldP spid="791558" grpId="0" animBg="1" autoUpdateAnimBg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00186" y="22206"/>
            <a:ext cx="6629400" cy="692150"/>
          </a:xfrm>
        </p:spPr>
        <p:txBody>
          <a:bodyPr/>
          <a:lstStyle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0C9CF6CF-104F-4F5A-8F5E-1FC5B1C8EB37}" type="slidenum">
              <a:rPr lang="en-US" altLang="ja-JP" smtClean="0"/>
              <a:pPr/>
              <a:t>‹#›</a:t>
            </a:fld>
            <a:endParaRPr lang="en-US" altLang="ja-JP"/>
          </a:p>
        </p:txBody>
      </p:sp>
      <p:pic>
        <p:nvPicPr>
          <p:cNvPr id="1118209" name="Picture 1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99CC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58148" y="285728"/>
            <a:ext cx="928674" cy="3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C23EF9A4-1AB2-4712-877C-C1D1EE126AE4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537" name="Picture 9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790531" name="Rectangle 3" descr="デニム"/>
          <p:cNvSpPr>
            <a:spLocks noChangeArrowheads="1"/>
          </p:cNvSpPr>
          <p:nvPr userDrawn="1"/>
        </p:nvSpPr>
        <p:spPr bwMode="auto">
          <a:xfrm>
            <a:off x="685800" y="6477000"/>
            <a:ext cx="8077200" cy="76200"/>
          </a:xfrm>
          <a:prstGeom prst="rect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790532" name="Rectangle 4" descr="デニム"/>
          <p:cNvSpPr>
            <a:spLocks noChangeArrowheads="1"/>
          </p:cNvSpPr>
          <p:nvPr userDrawn="1"/>
        </p:nvSpPr>
        <p:spPr bwMode="auto">
          <a:xfrm>
            <a:off x="685800" y="688975"/>
            <a:ext cx="8077200" cy="76200"/>
          </a:xfrm>
          <a:prstGeom prst="rect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79053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65175"/>
            <a:ext cx="8386763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7905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0">
                <a:solidFill>
                  <a:srgbClr val="EAEAEA"/>
                </a:solidFill>
                <a:latin typeface="+mn-lt"/>
              </a:defRPr>
            </a:lvl1pPr>
          </a:lstStyle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7905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0">
                <a:solidFill>
                  <a:srgbClr val="EAEAEA"/>
                </a:solidFill>
                <a:latin typeface="+mn-lt"/>
              </a:defRPr>
            </a:lvl1pPr>
          </a:lstStyle>
          <a:p>
            <a:fld id="{270D7B88-10BD-4AA2-9E64-552913EC040B}" type="slidenum">
              <a:rPr lang="en-US" altLang="ja-JP" smtClean="0"/>
              <a:pPr/>
              <a:t>‹#›</a:t>
            </a:fld>
            <a:endParaRPr lang="en-US" altLang="ja-JP"/>
          </a:p>
        </p:txBody>
      </p:sp>
      <p:sp>
        <p:nvSpPr>
          <p:cNvPr id="7905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6629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6" r:id="rId2"/>
    <p:sldLayoutId id="2147483657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Arial" pitchFamily="34" charset="0"/>
        <a:buChar char="•"/>
        <a:defRPr kumimoji="1" sz="2000" baseline="0">
          <a:solidFill>
            <a:srgbClr val="EAEAEA"/>
          </a:solidFill>
          <a:latin typeface="Tahoma" pitchFamily="34" charset="0"/>
          <a:ea typeface="HGP創英角ｺﾞｼｯｸUB" pitchFamily="50" charset="-128"/>
          <a:cs typeface="+mn-cs"/>
        </a:defRPr>
      </a:lvl1pPr>
      <a:lvl2pPr marL="566738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Arial" pitchFamily="34" charset="0"/>
        <a:buChar char="•"/>
        <a:defRPr kumimoji="1" sz="2000" baseline="0">
          <a:solidFill>
            <a:srgbClr val="EAEAEA"/>
          </a:solidFill>
          <a:latin typeface="Tahoma" pitchFamily="34" charset="0"/>
          <a:ea typeface="HGP創英角ｺﾞｼｯｸUB" pitchFamily="50" charset="-128"/>
        </a:defRPr>
      </a:lvl2pPr>
      <a:lvl3pPr marL="952500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Arial" pitchFamily="34" charset="0"/>
        <a:buChar char="•"/>
        <a:defRPr kumimoji="1" sz="2000" baseline="0">
          <a:solidFill>
            <a:srgbClr val="EAEAEA"/>
          </a:solidFill>
          <a:latin typeface="Tahoma" pitchFamily="34" charset="0"/>
          <a:ea typeface="HGP創英角ｺﾞｼｯｸUB" pitchFamily="50" charset="-128"/>
        </a:defRPr>
      </a:lvl3pPr>
      <a:lvl4pPr marL="1338263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Arial" pitchFamily="34" charset="0"/>
        <a:buChar char="•"/>
        <a:defRPr kumimoji="1" sz="2000" baseline="0">
          <a:solidFill>
            <a:srgbClr val="EAEAEA"/>
          </a:solidFill>
          <a:latin typeface="Tahoma" pitchFamily="34" charset="0"/>
          <a:ea typeface="HGP創英角ｺﾞｼｯｸUB" pitchFamily="50" charset="-128"/>
        </a:defRPr>
      </a:lvl4pPr>
      <a:lvl5pPr marL="17113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Arial" pitchFamily="34" charset="0"/>
        <a:buChar char="•"/>
        <a:defRPr kumimoji="1" sz="2000" baseline="0">
          <a:solidFill>
            <a:srgbClr val="EAEAEA"/>
          </a:solidFill>
          <a:latin typeface="Tahoma" pitchFamily="34" charset="0"/>
          <a:ea typeface="HGP創英角ｺﾞｼｯｸUB" pitchFamily="50" charset="-128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://jda.jaxa.jp/jda/p4_download_j.php?mode=level&amp;f_id=14317&amp;time=N&amp;genre=1&amp;category=9034" TargetMode="Externa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jda.jaxa.jp/jda/p4_download_j.php?mode=level&amp;f_id=14317&amp;time=N&amp;genre=1&amp;category=9034" TargetMode="Externa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hyperlink" Target="http://jda.jaxa.jp/jda/p4_download_j.php?mode=level&amp;f_id=14317&amp;time=N&amp;genre=1&amp;category=9034" TargetMode="Externa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8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5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0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5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117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em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wmf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5.emf"/><Relationship Id="rId4" Type="http://schemas.openxmlformats.org/officeDocument/2006/relationships/oleObject" Target="../embeddings/oleObject9.bin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6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Relationship Id="rId9" Type="http://schemas.openxmlformats.org/officeDocument/2006/relationships/image" Target="../media/image59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5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117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96.emf"/><Relationship Id="rId4" Type="http://schemas.openxmlformats.org/officeDocument/2006/relationships/oleObject" Target="../embeddings/oleObject10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97.emf"/><Relationship Id="rId4" Type="http://schemas.openxmlformats.org/officeDocument/2006/relationships/oleObject" Target="../embeddings/oleObject11.bin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98.emf"/><Relationship Id="rId4" Type="http://schemas.openxmlformats.org/officeDocument/2006/relationships/oleObject" Target="../embeddings/oleObject12.bin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5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9.xml"/><Relationship Id="rId13" Type="http://schemas.openxmlformats.org/officeDocument/2006/relationships/image" Target="../media/image50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48.png"/><Relationship Id="rId5" Type="http://schemas.openxmlformats.org/officeDocument/2006/relationships/tags" Target="../tags/tag5.xml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tags" Target="../tags/tag4.xml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5.emf"/><Relationship Id="rId4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6.emf"/><Relationship Id="rId4" Type="http://schemas.openxmlformats.org/officeDocument/2006/relationships/oleObject" Target="../embeddings/oleObject2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7.emf"/><Relationship Id="rId4" Type="http://schemas.openxmlformats.org/officeDocument/2006/relationships/oleObject" Target="../embeddings/oleObject3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8.emf"/><Relationship Id="rId4" Type="http://schemas.openxmlformats.org/officeDocument/2006/relationships/oleObject" Target="../embeddings/oleObject4.bin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73.xml"/><Relationship Id="rId7" Type="http://schemas.openxmlformats.org/officeDocument/2006/relationships/image" Target="../media/image9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99.emf"/><Relationship Id="rId5" Type="http://schemas.openxmlformats.org/officeDocument/2006/relationships/image" Target="../media/image98.e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96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wmf"/><Relationship Id="rId4" Type="http://schemas.openxmlformats.org/officeDocument/2006/relationships/hyperlink" Target="press522-2.pdf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emf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8" y="1357298"/>
            <a:ext cx="8889548" cy="499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グループ化 16"/>
          <p:cNvGrpSpPr/>
          <p:nvPr/>
        </p:nvGrpSpPr>
        <p:grpSpPr>
          <a:xfrm>
            <a:off x="6500826" y="1601260"/>
            <a:ext cx="2214578" cy="2000264"/>
            <a:chOff x="746556" y="1417215"/>
            <a:chExt cx="2000990" cy="1714512"/>
          </a:xfrm>
        </p:grpSpPr>
        <p:sp>
          <p:nvSpPr>
            <p:cNvPr id="18" name="台形 17"/>
            <p:cNvSpPr/>
            <p:nvPr/>
          </p:nvSpPr>
          <p:spPr bwMode="auto">
            <a:xfrm rot="4376614">
              <a:off x="2040800" y="1931207"/>
              <a:ext cx="188864" cy="855226"/>
            </a:xfrm>
            <a:prstGeom prst="trapezoid">
              <a:avLst>
                <a:gd name="adj" fmla="val 42482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 dirty="0" smtClean="0">
                <a:solidFill>
                  <a:srgbClr val="003366"/>
                </a:solidFill>
                <a:latin typeface="Tahoma" pitchFamily="34" charset="0"/>
              </a:endParaRPr>
            </a:p>
          </p:txBody>
        </p:sp>
        <p:sp>
          <p:nvSpPr>
            <p:cNvPr id="19" name="台形 18"/>
            <p:cNvSpPr/>
            <p:nvPr/>
          </p:nvSpPr>
          <p:spPr bwMode="auto">
            <a:xfrm rot="1090400">
              <a:off x="1468178" y="1550555"/>
              <a:ext cx="317392" cy="761824"/>
            </a:xfrm>
            <a:prstGeom prst="trapezoid">
              <a:avLst>
                <a:gd name="adj" fmla="val 44372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 dirty="0" smtClean="0">
                <a:solidFill>
                  <a:srgbClr val="003366"/>
                </a:solidFill>
                <a:latin typeface="Tahoma" pitchFamily="34" charset="0"/>
              </a:endParaRPr>
            </a:p>
          </p:txBody>
        </p:sp>
        <p:sp>
          <p:nvSpPr>
            <p:cNvPr id="20" name="台形 19"/>
            <p:cNvSpPr/>
            <p:nvPr/>
          </p:nvSpPr>
          <p:spPr bwMode="auto">
            <a:xfrm rot="18597801">
              <a:off x="2132339" y="1409938"/>
              <a:ext cx="45719" cy="1001918"/>
            </a:xfrm>
            <a:prstGeom prst="trapezoid">
              <a:avLst>
                <a:gd name="adj" fmla="val 8241"/>
              </a:avLst>
            </a:prstGeom>
            <a:solidFill>
              <a:srgbClr val="CCFFCC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 dirty="0" smtClean="0">
                <a:solidFill>
                  <a:srgbClr val="003366"/>
                </a:solidFill>
                <a:latin typeface="Tahoma" pitchFamily="34" charset="0"/>
              </a:endParaRPr>
            </a:p>
          </p:txBody>
        </p:sp>
        <p:pic>
          <p:nvPicPr>
            <p:cNvPr id="21" name="Picture 3" descr="決定版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1118203">
              <a:off x="746556" y="1417215"/>
              <a:ext cx="2000990" cy="1714512"/>
            </a:xfrm>
            <a:prstGeom prst="rect">
              <a:avLst/>
            </a:prstGeom>
            <a:noFill/>
          </p:spPr>
        </p:pic>
      </p:grp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7858148" y="3488296"/>
            <a:ext cx="114300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en-US" altLang="ja-JP" sz="900" b="1" dirty="0" smtClean="0">
                <a:solidFill>
                  <a:srgbClr val="CCFFCC">
                    <a:lumMod val="25000"/>
                  </a:srgbClr>
                </a:solidFill>
                <a:latin typeface="Tahoma" pitchFamily="34" charset="0"/>
              </a:rPr>
              <a:t>Original </a:t>
            </a:r>
          </a:p>
          <a:p>
            <a:pPr algn="l">
              <a:buFontTx/>
              <a:buNone/>
            </a:pPr>
            <a:r>
              <a:rPr lang="en-US" altLang="ja-JP" sz="900" b="1" dirty="0" smtClean="0">
                <a:solidFill>
                  <a:srgbClr val="CCFFCC">
                    <a:lumMod val="25000"/>
                  </a:srgbClr>
                </a:solidFill>
                <a:latin typeface="Tahoma" pitchFamily="34" charset="0"/>
              </a:rPr>
              <a:t>Picture : Sora</a:t>
            </a:r>
            <a:endParaRPr lang="en-US" altLang="ja-JP" sz="900" b="1" dirty="0">
              <a:solidFill>
                <a:srgbClr val="CCFFCC">
                  <a:lumMod val="25000"/>
                </a:srgbClr>
              </a:solidFill>
              <a:latin typeface="Tahoma" pitchFamily="34" charset="0"/>
            </a:endParaRPr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685784"/>
            <a:ext cx="7380287" cy="45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3200" dirty="0" smtClean="0"/>
              <a:t>小型重力波観測衛星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dirty="0" smtClean="0"/>
              <a:t> DECIGO</a:t>
            </a:r>
            <a:r>
              <a:rPr lang="ja-JP" altLang="en-US" sz="3200" dirty="0" smtClean="0"/>
              <a:t>パスファインダー</a:t>
            </a:r>
            <a:endParaRPr lang="en-US" altLang="ja-JP" sz="3200" dirty="0">
              <a:ea typeface="HGS創英角ｺﾞｼｯｸUB" pitchFamily="50" charset="-128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4572000" y="5286388"/>
            <a:ext cx="4357718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ja-JP" altLang="en-US" b="1" dirty="0" smtClean="0">
                <a:solidFill>
                  <a:srgbClr val="CCFFCC"/>
                </a:solidFill>
                <a:latin typeface="Tahoma" pitchFamily="34" charset="0"/>
              </a:rPr>
              <a:t>安東 正樹　</a:t>
            </a:r>
            <a:r>
              <a:rPr lang="en-US" altLang="ja-JP" sz="1400" dirty="0" smtClean="0">
                <a:solidFill>
                  <a:srgbClr val="CCFFCC"/>
                </a:solidFill>
                <a:latin typeface="Tahoma" pitchFamily="34" charset="0"/>
              </a:rPr>
              <a:t> (</a:t>
            </a:r>
            <a:r>
              <a:rPr lang="ja-JP" altLang="en-US" sz="1400" dirty="0" smtClean="0">
                <a:solidFill>
                  <a:srgbClr val="CCFFCC"/>
                </a:solidFill>
                <a:latin typeface="Tahoma" pitchFamily="34" charset="0"/>
              </a:rPr>
              <a:t>京都大学</a:t>
            </a:r>
            <a:r>
              <a:rPr lang="en-US" altLang="ja-JP" sz="1400" dirty="0" smtClean="0">
                <a:solidFill>
                  <a:srgbClr val="CCFFCC"/>
                </a:solidFill>
                <a:latin typeface="Tahoma" pitchFamily="34" charset="0"/>
              </a:rPr>
              <a:t> </a:t>
            </a:r>
            <a:r>
              <a:rPr lang="ja-JP" altLang="en-US" sz="1400" dirty="0" smtClean="0">
                <a:solidFill>
                  <a:srgbClr val="CCFFCC"/>
                </a:solidFill>
                <a:latin typeface="Tahoma" pitchFamily="34" charset="0"/>
              </a:rPr>
              <a:t>理学研究科</a:t>
            </a:r>
            <a:r>
              <a:rPr lang="en-US" altLang="ja-JP" sz="1400" dirty="0" smtClean="0">
                <a:solidFill>
                  <a:srgbClr val="CCFFCC"/>
                </a:solidFill>
                <a:latin typeface="Tahoma" pitchFamily="34" charset="0"/>
              </a:rPr>
              <a:t>)</a:t>
            </a:r>
            <a:endParaRPr lang="en-US" altLang="ja-JP" sz="1400" dirty="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5357818" y="5876528"/>
            <a:ext cx="3500462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</a:rPr>
              <a:t> DECIGO/DPF</a:t>
            </a:r>
            <a:r>
              <a:rPr lang="ja-JP" altLang="en-US" sz="1600" b="1" dirty="0" smtClean="0">
                <a:solidFill>
                  <a:srgbClr val="DDDDDD"/>
                </a:solidFill>
                <a:latin typeface="Tahoma" pitchFamily="34" charset="0"/>
              </a:rPr>
              <a:t> </a:t>
            </a: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</a:rPr>
              <a:t>collaboration</a:t>
            </a:r>
            <a:endParaRPr lang="en-US" altLang="ja-JP" sz="900" b="1" dirty="0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17" name="Rectangle 5" descr="デニム"/>
          <p:cNvSpPr>
            <a:spLocks noChangeArrowheads="1"/>
          </p:cNvSpPr>
          <p:nvPr/>
        </p:nvSpPr>
        <p:spPr bwMode="auto">
          <a:xfrm>
            <a:off x="2667000" y="1500174"/>
            <a:ext cx="5662613" cy="77788"/>
          </a:xfrm>
          <a:prstGeom prst="rect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dirty="0">
              <a:ea typeface="ＭＳ Ｐゴシック" pitchFamily="50" charset="-128"/>
            </a:endParaRPr>
          </a:p>
        </p:txBody>
      </p:sp>
    </p:spTree>
  </p:cSld>
  <p:clrMapOvr>
    <a:masterClrMapping/>
  </p:clrMapOvr>
  <p:transition advTm="6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0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4143372" y="1249644"/>
            <a:ext cx="4519747" cy="49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AutoShape 20"/>
          <p:cNvSpPr>
            <a:spLocks noChangeArrowheads="1"/>
          </p:cNvSpPr>
          <p:nvPr/>
        </p:nvSpPr>
        <p:spPr bwMode="auto">
          <a:xfrm>
            <a:off x="5429256" y="1500174"/>
            <a:ext cx="1357322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2" name="AutoShape 20"/>
          <p:cNvSpPr>
            <a:spLocks noChangeArrowheads="1"/>
          </p:cNvSpPr>
          <p:nvPr/>
        </p:nvSpPr>
        <p:spPr bwMode="auto">
          <a:xfrm>
            <a:off x="7215206" y="1785926"/>
            <a:ext cx="1214446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3" name="AutoShape 20"/>
          <p:cNvSpPr>
            <a:spLocks noChangeArrowheads="1"/>
          </p:cNvSpPr>
          <p:nvPr/>
        </p:nvSpPr>
        <p:spPr bwMode="auto">
          <a:xfrm>
            <a:off x="7572396" y="2643182"/>
            <a:ext cx="1000132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4" name="AutoShape 20"/>
          <p:cNvSpPr>
            <a:spLocks noChangeArrowheads="1"/>
          </p:cNvSpPr>
          <p:nvPr/>
        </p:nvSpPr>
        <p:spPr bwMode="auto">
          <a:xfrm>
            <a:off x="7358082" y="4286256"/>
            <a:ext cx="1428760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システム概要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1137668" name="Text Box 4"/>
          <p:cNvSpPr txBox="1">
            <a:spLocks noChangeAspect="1" noChangeArrowheads="1"/>
          </p:cNvSpPr>
          <p:nvPr/>
        </p:nvSpPr>
        <p:spPr bwMode="auto">
          <a:xfrm>
            <a:off x="7178708" y="1714488"/>
            <a:ext cx="14652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Stabilized. 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Laser source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69" name="Text Box 5"/>
          <p:cNvSpPr txBox="1">
            <a:spLocks noChangeAspect="1" noChangeArrowheads="1"/>
          </p:cNvSpPr>
          <p:nvPr/>
        </p:nvSpPr>
        <p:spPr bwMode="auto">
          <a:xfrm>
            <a:off x="7307264" y="4214818"/>
            <a:ext cx="15510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Interferometer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        module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0" name="Text Box 6"/>
          <p:cNvSpPr txBox="1">
            <a:spLocks noChangeAspect="1" noChangeArrowheads="1"/>
          </p:cNvSpPr>
          <p:nvPr/>
        </p:nvSpPr>
        <p:spPr bwMode="auto">
          <a:xfrm>
            <a:off x="3786182" y="5643578"/>
            <a:ext cx="14382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Satellite 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Bus system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1" name="Text Box 7"/>
          <p:cNvSpPr txBox="1">
            <a:spLocks noChangeAspect="1" noChangeArrowheads="1"/>
          </p:cNvSpPr>
          <p:nvPr/>
        </p:nvSpPr>
        <p:spPr bwMode="auto">
          <a:xfrm>
            <a:off x="5916634" y="6196034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Solar Paddle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2" name="Text Box 8"/>
          <p:cNvSpPr txBox="1">
            <a:spLocks noChangeAspect="1" noChangeArrowheads="1"/>
          </p:cNvSpPr>
          <p:nvPr/>
        </p:nvSpPr>
        <p:spPr bwMode="auto">
          <a:xfrm>
            <a:off x="5357818" y="1428736"/>
            <a:ext cx="1511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Mission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Thruster head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3" name="Text Box 9"/>
          <p:cNvSpPr txBox="1">
            <a:spLocks noChangeAspect="1" noChangeArrowheads="1"/>
          </p:cNvSpPr>
          <p:nvPr/>
        </p:nvSpPr>
        <p:spPr bwMode="auto">
          <a:xfrm>
            <a:off x="7521577" y="2571744"/>
            <a:ext cx="12652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On-board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Computer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4" name="Text Box 10"/>
          <p:cNvSpPr txBox="1">
            <a:spLocks noChangeAspect="1" noChangeArrowheads="1"/>
          </p:cNvSpPr>
          <p:nvPr/>
        </p:nvSpPr>
        <p:spPr bwMode="auto">
          <a:xfrm>
            <a:off x="4620951" y="6121619"/>
            <a:ext cx="13083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Bus</a:t>
            </a:r>
            <a:r>
              <a:rPr lang="ja-JP" altLang="en-US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thruster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5" name="Line 11"/>
          <p:cNvSpPr>
            <a:spLocks noChangeShapeType="1"/>
          </p:cNvSpPr>
          <p:nvPr/>
        </p:nvSpPr>
        <p:spPr bwMode="auto">
          <a:xfrm flipH="1" flipV="1">
            <a:off x="6443662" y="4005263"/>
            <a:ext cx="914419" cy="352431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6" name="Line 12"/>
          <p:cNvSpPr>
            <a:spLocks noChangeShapeType="1"/>
          </p:cNvSpPr>
          <p:nvPr/>
        </p:nvSpPr>
        <p:spPr bwMode="auto">
          <a:xfrm flipH="1">
            <a:off x="7143767" y="2857496"/>
            <a:ext cx="428627" cy="142876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7" name="Line 13"/>
          <p:cNvSpPr>
            <a:spLocks noChangeShapeType="1"/>
          </p:cNvSpPr>
          <p:nvPr/>
        </p:nvSpPr>
        <p:spPr bwMode="auto">
          <a:xfrm flipH="1">
            <a:off x="6643701" y="2133600"/>
            <a:ext cx="520686" cy="866772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8" name="Line 14"/>
          <p:cNvSpPr>
            <a:spLocks noChangeShapeType="1"/>
          </p:cNvSpPr>
          <p:nvPr/>
        </p:nvSpPr>
        <p:spPr bwMode="auto">
          <a:xfrm>
            <a:off x="5715008" y="2000241"/>
            <a:ext cx="71438" cy="107157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9" name="Line 15"/>
          <p:cNvSpPr>
            <a:spLocks noChangeShapeType="1"/>
          </p:cNvSpPr>
          <p:nvPr/>
        </p:nvSpPr>
        <p:spPr bwMode="auto">
          <a:xfrm flipV="1">
            <a:off x="6732588" y="5643578"/>
            <a:ext cx="839808" cy="59371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80" name="Line 16"/>
          <p:cNvSpPr>
            <a:spLocks noChangeShapeType="1"/>
          </p:cNvSpPr>
          <p:nvPr/>
        </p:nvSpPr>
        <p:spPr bwMode="auto">
          <a:xfrm flipV="1">
            <a:off x="5286379" y="5564389"/>
            <a:ext cx="292097" cy="579254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81" name="Line 17"/>
          <p:cNvSpPr>
            <a:spLocks noChangeShapeType="1"/>
          </p:cNvSpPr>
          <p:nvPr/>
        </p:nvSpPr>
        <p:spPr bwMode="auto">
          <a:xfrm flipV="1">
            <a:off x="4714876" y="5214950"/>
            <a:ext cx="857256" cy="571504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84" name="AutoShape 20"/>
          <p:cNvSpPr>
            <a:spLocks noChangeArrowheads="1"/>
          </p:cNvSpPr>
          <p:nvPr/>
        </p:nvSpPr>
        <p:spPr bwMode="auto">
          <a:xfrm>
            <a:off x="539750" y="3651250"/>
            <a:ext cx="2808288" cy="2706708"/>
          </a:xfrm>
          <a:prstGeom prst="roundRect">
            <a:avLst>
              <a:gd name="adj" fmla="val 6731"/>
            </a:avLst>
          </a:prstGeom>
          <a:solidFill>
            <a:srgbClr val="99CC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5" name="Text Box 21"/>
          <p:cNvSpPr txBox="1">
            <a:spLocks noChangeAspect="1" noChangeArrowheads="1"/>
          </p:cNvSpPr>
          <p:nvPr/>
        </p:nvSpPr>
        <p:spPr bwMode="auto">
          <a:xfrm>
            <a:off x="541338" y="3644900"/>
            <a:ext cx="2735262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Satellite Bus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en-US" altLang="ja-JP" sz="14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(‘Standard bus’ system)</a:t>
            </a:r>
          </a:p>
        </p:txBody>
      </p:sp>
      <p:sp>
        <p:nvSpPr>
          <p:cNvPr id="1137686" name="AutoShape 22"/>
          <p:cNvSpPr>
            <a:spLocks noChangeArrowheads="1"/>
          </p:cNvSpPr>
          <p:nvPr/>
        </p:nvSpPr>
        <p:spPr bwMode="auto">
          <a:xfrm>
            <a:off x="538163" y="1196974"/>
            <a:ext cx="2808287" cy="1660521"/>
          </a:xfrm>
          <a:prstGeom prst="roundRect">
            <a:avLst>
              <a:gd name="adj" fmla="val 6731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7" name="Text Box 23"/>
          <p:cNvSpPr txBox="1">
            <a:spLocks noChangeAspect="1" noChangeArrowheads="1"/>
          </p:cNvSpPr>
          <p:nvPr/>
        </p:nvSpPr>
        <p:spPr bwMode="auto">
          <a:xfrm>
            <a:off x="539750" y="1220788"/>
            <a:ext cx="2735263" cy="170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DPF Payload</a:t>
            </a:r>
          </a:p>
        </p:txBody>
      </p:sp>
      <p:sp>
        <p:nvSpPr>
          <p:cNvPr id="1137688" name="Rectangle 24"/>
          <p:cNvSpPr>
            <a:spLocks noChangeArrowheads="1"/>
          </p:cNvSpPr>
          <p:nvPr/>
        </p:nvSpPr>
        <p:spPr bwMode="auto">
          <a:xfrm>
            <a:off x="611188" y="1471613"/>
            <a:ext cx="2952750" cy="14335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Size :         950mm cube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Weight :    150kg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Power :      130W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Data Rate: 800kbps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Mission thruster x12</a:t>
            </a:r>
          </a:p>
        </p:txBody>
      </p:sp>
      <p:sp>
        <p:nvSpPr>
          <p:cNvPr id="1137689" name="Rectangle 25"/>
          <p:cNvSpPr>
            <a:spLocks noChangeArrowheads="1"/>
          </p:cNvSpPr>
          <p:nvPr/>
        </p:nvSpPr>
        <p:spPr bwMode="auto">
          <a:xfrm>
            <a:off x="684213" y="2997200"/>
            <a:ext cx="2160587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Power Supply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SpW Comm.</a:t>
            </a:r>
          </a:p>
        </p:txBody>
      </p:sp>
      <p:sp>
        <p:nvSpPr>
          <p:cNvPr id="1137690" name="Line 26"/>
          <p:cNvSpPr>
            <a:spLocks noChangeShapeType="1"/>
          </p:cNvSpPr>
          <p:nvPr/>
        </p:nvSpPr>
        <p:spPr bwMode="auto">
          <a:xfrm>
            <a:off x="2195513" y="2997200"/>
            <a:ext cx="0" cy="576263"/>
          </a:xfrm>
          <a:prstGeom prst="line">
            <a:avLst/>
          </a:prstGeom>
          <a:noFill/>
          <a:ln w="25400">
            <a:solidFill>
              <a:srgbClr val="DDDDDD"/>
            </a:solidFill>
            <a:round/>
            <a:headEnd type="stealth" w="lg" len="lg"/>
            <a:tailEnd type="stealth" w="lg" len="lg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91" name="Rectangle 27"/>
          <p:cNvSpPr>
            <a:spLocks noChangeArrowheads="1"/>
          </p:cNvSpPr>
          <p:nvPr/>
        </p:nvSpPr>
        <p:spPr bwMode="auto">
          <a:xfrm>
            <a:off x="827088" y="4149725"/>
            <a:ext cx="2449512" cy="22383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Size :        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950x950x1100mm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Weight :    200kg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SAP :          960W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Battery:     50AH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Downlink : 2Mpbs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DR:             1GByte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3N Thrusters x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/>
              <a:t>DECIGO</a:t>
            </a:r>
            <a:r>
              <a:rPr lang="ja-JP" altLang="en-US"/>
              <a:t>のための根幹技術実証</a:t>
            </a:r>
          </a:p>
        </p:txBody>
      </p:sp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39563" name="Rectangle 203"/>
          <p:cNvSpPr>
            <a:spLocks noChangeArrowheads="1"/>
          </p:cNvSpPr>
          <p:nvPr/>
        </p:nvSpPr>
        <p:spPr bwMode="auto">
          <a:xfrm>
            <a:off x="5857884" y="947725"/>
            <a:ext cx="2879725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800" dirty="0">
                <a:solidFill>
                  <a:srgbClr val="FFCCCC"/>
                </a:solidFill>
                <a:latin typeface="Tahoma" pitchFamily="34" charset="0"/>
              </a:rPr>
              <a:t>DECIGO</a:t>
            </a:r>
            <a:r>
              <a:rPr kumimoji="0" lang="ja-JP" altLang="en-US" sz="1800" dirty="0">
                <a:solidFill>
                  <a:srgbClr val="FFCCCC"/>
                </a:solidFill>
                <a:latin typeface="Tahoma" pitchFamily="34" charset="0"/>
              </a:rPr>
              <a:t>で必要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800" dirty="0">
                <a:solidFill>
                  <a:srgbClr val="FFCCCC"/>
                </a:solidFill>
                <a:latin typeface="Tahoma" pitchFamily="34" charset="0"/>
              </a:rPr>
              <a:t>     とされる主要技術</a:t>
            </a:r>
            <a:endParaRPr lang="ja-JP" altLang="en-US" sz="1800" dirty="0">
              <a:solidFill>
                <a:srgbClr val="FFCCCC"/>
              </a:solidFill>
              <a:latin typeface="Tahoma" pitchFamily="34" charset="0"/>
            </a:endParaRPr>
          </a:p>
        </p:txBody>
      </p:sp>
      <p:sp>
        <p:nvSpPr>
          <p:cNvPr id="1039564" name="Rectangle 204"/>
          <p:cNvSpPr>
            <a:spLocks noChangeArrowheads="1"/>
          </p:cNvSpPr>
          <p:nvPr/>
        </p:nvSpPr>
        <p:spPr bwMode="auto">
          <a:xfrm>
            <a:off x="5942012" y="1827213"/>
            <a:ext cx="2592387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基線長</a:t>
            </a:r>
            <a:r>
              <a:rPr lang="en-US" altLang="ja-JP" sz="1400" dirty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1000km</a:t>
            </a:r>
            <a:r>
              <a:rPr lang="ja-JP" altLang="en-US" sz="1400" dirty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の</a:t>
            </a:r>
            <a:r>
              <a:rPr lang="en-US" altLang="ja-JP" sz="1400" dirty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FP</a:t>
            </a:r>
            <a:r>
              <a:rPr lang="ja-JP" altLang="en-US" sz="1400" dirty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干渉計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　　</a:t>
            </a:r>
            <a:r>
              <a:rPr lang="ja-JP" altLang="en-US" sz="1400" dirty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宇宙における干渉計制御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　　試験マスに対する外乱抑圧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 </a:t>
            </a:r>
            <a:r>
              <a:rPr lang="ja-JP" altLang="en-US" sz="1400" dirty="0">
                <a:solidFill>
                  <a:srgbClr val="808080"/>
                </a:solidFill>
                <a:latin typeface="Tahoma" pitchFamily="34" charset="0"/>
                <a:sym typeface="Wingdings" pitchFamily="2" charset="2"/>
              </a:rPr>
              <a:t>大型光学系の製作・制御</a:t>
            </a:r>
          </a:p>
        </p:txBody>
      </p:sp>
      <p:sp>
        <p:nvSpPr>
          <p:cNvPr id="1039565" name="Rectangle 205"/>
          <p:cNvSpPr>
            <a:spLocks noChangeArrowheads="1"/>
          </p:cNvSpPr>
          <p:nvPr/>
        </p:nvSpPr>
        <p:spPr bwMode="auto">
          <a:xfrm>
            <a:off x="5654674" y="2924175"/>
            <a:ext cx="2951163" cy="792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400">
                <a:solidFill>
                  <a:srgbClr val="DDDDDD"/>
                </a:solidFill>
                <a:latin typeface="Tahoma" pitchFamily="34" charset="0"/>
              </a:rPr>
              <a:t>安定化レーザー光源による精密計測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>
                <a:solidFill>
                  <a:srgbClr val="CCFFCC"/>
                </a:solidFill>
                <a:latin typeface="Tahoma" pitchFamily="34" charset="0"/>
              </a:rPr>
              <a:t>光源の周波数・強度安定化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>
                <a:solidFill>
                  <a:srgbClr val="808080"/>
                </a:solidFill>
                <a:latin typeface="Tahoma" pitchFamily="34" charset="0"/>
              </a:rPr>
              <a:t>長基線長を利用した安定化制御</a:t>
            </a:r>
          </a:p>
        </p:txBody>
      </p:sp>
      <p:sp>
        <p:nvSpPr>
          <p:cNvPr id="1039567" name="AutoShape 207"/>
          <p:cNvSpPr>
            <a:spLocks noChangeArrowheads="1"/>
          </p:cNvSpPr>
          <p:nvPr/>
        </p:nvSpPr>
        <p:spPr bwMode="auto">
          <a:xfrm>
            <a:off x="5870574" y="1827213"/>
            <a:ext cx="2592388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39568" name="Rectangle 208"/>
          <p:cNvSpPr>
            <a:spLocks noChangeArrowheads="1"/>
          </p:cNvSpPr>
          <p:nvPr/>
        </p:nvSpPr>
        <p:spPr bwMode="auto">
          <a:xfrm>
            <a:off x="5653087" y="3825875"/>
            <a:ext cx="2089150" cy="12588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DDDDDD"/>
                </a:solidFill>
                <a:latin typeface="Tahoma" pitchFamily="34" charset="0"/>
              </a:rPr>
              <a:t>フォーメーションフライト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>
                <a:solidFill>
                  <a:srgbClr val="808080"/>
                </a:solidFill>
                <a:latin typeface="Tahoma" pitchFamily="34" charset="0"/>
              </a:rPr>
              <a:t>安定な軌道の実現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808080"/>
                </a:solidFill>
                <a:latin typeface="Tahoma" pitchFamily="34" charset="0"/>
              </a:rPr>
              <a:t>   宇宙機間の距離制御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>
                <a:solidFill>
                  <a:srgbClr val="CCFFCC"/>
                </a:solidFill>
                <a:latin typeface="Tahoma" pitchFamily="34" charset="0"/>
              </a:rPr>
              <a:t>ドラッグフリー制御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CCFFCC"/>
                </a:solidFill>
                <a:latin typeface="Tahoma" pitchFamily="34" charset="0"/>
              </a:rPr>
              <a:t>   低雑音スラスタ</a:t>
            </a:r>
          </a:p>
        </p:txBody>
      </p:sp>
      <p:sp>
        <p:nvSpPr>
          <p:cNvPr id="1039569" name="Rectangle 209"/>
          <p:cNvSpPr>
            <a:spLocks noChangeArrowheads="1"/>
          </p:cNvSpPr>
          <p:nvPr/>
        </p:nvSpPr>
        <p:spPr bwMode="auto">
          <a:xfrm>
            <a:off x="5654674" y="5157788"/>
            <a:ext cx="2592388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400">
                <a:solidFill>
                  <a:srgbClr val="DDDDDD"/>
                </a:solidFill>
                <a:latin typeface="Tahoma" pitchFamily="34" charset="0"/>
              </a:rPr>
              <a:t>観測運用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>
                <a:solidFill>
                  <a:srgbClr val="CCFFCC"/>
                </a:solidFill>
                <a:latin typeface="Tahoma" pitchFamily="34" charset="0"/>
              </a:rPr>
              <a:t>時系列連続データの処理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CCFFCC"/>
                </a:solidFill>
                <a:latin typeface="Tahoma" pitchFamily="34" charset="0"/>
              </a:rPr>
              <a:t>   データの解析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CCFFCC"/>
                </a:solidFill>
                <a:latin typeface="Tahoma" pitchFamily="34" charset="0"/>
              </a:rPr>
              <a:t>   理論予測・他の観測との比較</a:t>
            </a:r>
          </a:p>
        </p:txBody>
      </p:sp>
      <p:sp>
        <p:nvSpPr>
          <p:cNvPr id="1039574" name="AutoShape 214"/>
          <p:cNvSpPr>
            <a:spLocks noChangeArrowheads="1"/>
          </p:cNvSpPr>
          <p:nvPr/>
        </p:nvSpPr>
        <p:spPr bwMode="auto">
          <a:xfrm>
            <a:off x="5654674" y="2924175"/>
            <a:ext cx="2881313" cy="7921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39575" name="AutoShape 215"/>
          <p:cNvSpPr>
            <a:spLocks noChangeArrowheads="1"/>
          </p:cNvSpPr>
          <p:nvPr/>
        </p:nvSpPr>
        <p:spPr bwMode="auto">
          <a:xfrm>
            <a:off x="5653087" y="3860800"/>
            <a:ext cx="1943100" cy="1189038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39576" name="AutoShape 216"/>
          <p:cNvSpPr>
            <a:spLocks noChangeArrowheads="1"/>
          </p:cNvSpPr>
          <p:nvPr/>
        </p:nvSpPr>
        <p:spPr bwMode="auto">
          <a:xfrm>
            <a:off x="5654674" y="5157788"/>
            <a:ext cx="2520950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39577" name="Rectangle 217"/>
          <p:cNvSpPr>
            <a:spLocks noChangeArrowheads="1"/>
          </p:cNvSpPr>
          <p:nvPr/>
        </p:nvSpPr>
        <p:spPr bwMode="auto">
          <a:xfrm>
            <a:off x="827088" y="1077913"/>
            <a:ext cx="28797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800">
                <a:solidFill>
                  <a:srgbClr val="CCFFCC"/>
                </a:solidFill>
                <a:latin typeface="Tahoma" pitchFamily="34" charset="0"/>
              </a:rPr>
              <a:t>DPF</a:t>
            </a:r>
            <a:r>
              <a:rPr kumimoji="0" lang="ja-JP" altLang="en-US" sz="1800">
                <a:solidFill>
                  <a:srgbClr val="CCFFCC"/>
                </a:solidFill>
                <a:latin typeface="Tahoma" pitchFamily="34" charset="0"/>
              </a:rPr>
              <a:t>で実証される技術</a:t>
            </a:r>
            <a:endParaRPr lang="ja-JP" altLang="en-US" sz="180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1039578" name="Line 218"/>
          <p:cNvSpPr>
            <a:spLocks noChangeShapeType="1"/>
          </p:cNvSpPr>
          <p:nvPr/>
        </p:nvSpPr>
        <p:spPr bwMode="auto">
          <a:xfrm flipV="1">
            <a:off x="3421062" y="5661025"/>
            <a:ext cx="2160587" cy="144463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39579" name="Rectangle 219"/>
          <p:cNvSpPr>
            <a:spLocks noChangeArrowheads="1"/>
          </p:cNvSpPr>
          <p:nvPr/>
        </p:nvSpPr>
        <p:spPr bwMode="auto">
          <a:xfrm>
            <a:off x="3421062" y="4149725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>
                <a:solidFill>
                  <a:srgbClr val="EAEAEA"/>
                </a:solidFill>
                <a:latin typeface="Tahoma" pitchFamily="34" charset="0"/>
              </a:rPr>
              <a:t>衛星変動安定度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200">
                <a:solidFill>
                  <a:srgbClr val="CCCCFF"/>
                </a:solidFill>
                <a:latin typeface="Tahoma" pitchFamily="34" charset="0"/>
              </a:rPr>
              <a:t>10</a:t>
            </a:r>
            <a:r>
              <a:rPr lang="en-US" altLang="ja-JP" sz="1200" baseline="30000">
                <a:solidFill>
                  <a:srgbClr val="CCCCFF"/>
                </a:solidFill>
                <a:latin typeface="Tahoma" pitchFamily="34" charset="0"/>
              </a:rPr>
              <a:t>-9</a:t>
            </a:r>
            <a:r>
              <a:rPr lang="en-US" altLang="ja-JP" sz="1200">
                <a:solidFill>
                  <a:srgbClr val="CCCCFF"/>
                </a:solidFill>
                <a:latin typeface="Tahoma" pitchFamily="34" charset="0"/>
              </a:rPr>
              <a:t> m/Hz</a:t>
            </a:r>
            <a:r>
              <a:rPr lang="en-US" altLang="ja-JP" sz="1200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endParaRPr lang="en-US" altLang="ja-JP" sz="120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39580" name="Line 220"/>
          <p:cNvSpPr>
            <a:spLocks noChangeShapeType="1"/>
          </p:cNvSpPr>
          <p:nvPr/>
        </p:nvSpPr>
        <p:spPr bwMode="auto">
          <a:xfrm>
            <a:off x="3357554" y="4572009"/>
            <a:ext cx="2439995" cy="152392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39581" name="Line 221"/>
          <p:cNvSpPr>
            <a:spLocks noChangeShapeType="1"/>
          </p:cNvSpPr>
          <p:nvPr/>
        </p:nvSpPr>
        <p:spPr bwMode="auto">
          <a:xfrm>
            <a:off x="3421062" y="3284538"/>
            <a:ext cx="2376487" cy="7302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39582" name="Rectangle 222"/>
          <p:cNvSpPr>
            <a:spLocks noChangeArrowheads="1"/>
          </p:cNvSpPr>
          <p:nvPr/>
        </p:nvSpPr>
        <p:spPr bwMode="auto">
          <a:xfrm>
            <a:off x="3415344" y="2799706"/>
            <a:ext cx="14398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CCCCFF"/>
                </a:solidFill>
                <a:latin typeface="Tahoma" pitchFamily="34" charset="0"/>
              </a:rPr>
              <a:t>0.5 Hz/Hz</a:t>
            </a:r>
            <a:r>
              <a:rPr lang="en-US" altLang="ja-JP" sz="1200" baseline="30000" dirty="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aseline="30000" dirty="0">
                <a:solidFill>
                  <a:srgbClr val="EAEAEA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EAEAEA"/>
                </a:solidFill>
                <a:latin typeface="Tahoma" pitchFamily="34" charset="0"/>
              </a:rPr>
              <a:t>の周波数安定度</a:t>
            </a:r>
          </a:p>
        </p:txBody>
      </p:sp>
      <p:sp>
        <p:nvSpPr>
          <p:cNvPr id="1039583" name="Rectangle 223"/>
          <p:cNvSpPr>
            <a:spLocks noChangeArrowheads="1"/>
          </p:cNvSpPr>
          <p:nvPr/>
        </p:nvSpPr>
        <p:spPr bwMode="auto">
          <a:xfrm>
            <a:off x="3275014" y="1576378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CCCCFF"/>
                </a:solidFill>
                <a:latin typeface="Tahoma" pitchFamily="34" charset="0"/>
              </a:rPr>
              <a:t>6x10</a:t>
            </a:r>
            <a:r>
              <a:rPr lang="en-US" altLang="ja-JP" sz="1200" baseline="30000" dirty="0">
                <a:solidFill>
                  <a:srgbClr val="CCCCFF"/>
                </a:solidFill>
                <a:latin typeface="Tahoma" pitchFamily="34" charset="0"/>
              </a:rPr>
              <a:t>-16</a:t>
            </a:r>
            <a:r>
              <a:rPr lang="en-US" altLang="ja-JP" sz="1200" dirty="0">
                <a:solidFill>
                  <a:srgbClr val="CCCCFF"/>
                </a:solidFill>
                <a:latin typeface="Tahoma" pitchFamily="34" charset="0"/>
              </a:rPr>
              <a:t> m/Hz</a:t>
            </a:r>
            <a:r>
              <a:rPr lang="en-US" altLang="ja-JP" sz="1200" baseline="30000" dirty="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aseline="30000" dirty="0">
                <a:solidFill>
                  <a:srgbClr val="EAEAEA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EAEAEA"/>
                </a:solidFill>
                <a:latin typeface="Tahoma" pitchFamily="34" charset="0"/>
              </a:rPr>
              <a:t>　　　の変位感度</a:t>
            </a:r>
          </a:p>
        </p:txBody>
      </p:sp>
      <p:sp>
        <p:nvSpPr>
          <p:cNvPr id="1039584" name="Line 224"/>
          <p:cNvSpPr>
            <a:spLocks noChangeShapeType="1"/>
          </p:cNvSpPr>
          <p:nvPr/>
        </p:nvSpPr>
        <p:spPr bwMode="auto">
          <a:xfrm>
            <a:off x="3214679" y="2071677"/>
            <a:ext cx="2725746" cy="204797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39586" name="Rectangle 226"/>
          <p:cNvSpPr>
            <a:spLocks noChangeArrowheads="1"/>
          </p:cNvSpPr>
          <p:nvPr/>
        </p:nvSpPr>
        <p:spPr bwMode="auto">
          <a:xfrm>
            <a:off x="4702188" y="1571612"/>
            <a:ext cx="16557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>
                <a:solidFill>
                  <a:srgbClr val="FFCCCC"/>
                </a:solidFill>
                <a:latin typeface="Tahoma" pitchFamily="34" charset="0"/>
              </a:rPr>
              <a:t>4x10</a:t>
            </a:r>
            <a:r>
              <a:rPr lang="en-US" altLang="ja-JP" sz="1200" baseline="30000">
                <a:solidFill>
                  <a:srgbClr val="FFCCCC"/>
                </a:solidFill>
                <a:latin typeface="Tahoma" pitchFamily="34" charset="0"/>
              </a:rPr>
              <a:t>-18</a:t>
            </a:r>
            <a:r>
              <a:rPr lang="en-US" altLang="ja-JP" sz="1200">
                <a:solidFill>
                  <a:srgbClr val="FFCCCC"/>
                </a:solidFill>
                <a:latin typeface="Tahoma" pitchFamily="34" charset="0"/>
              </a:rPr>
              <a:t> m/Hz</a:t>
            </a:r>
            <a:r>
              <a:rPr lang="en-US" altLang="ja-JP" sz="1200" baseline="30000">
                <a:solidFill>
                  <a:srgbClr val="FFCCCC"/>
                </a:solidFill>
                <a:latin typeface="Tahoma" pitchFamily="34" charset="0"/>
              </a:rPr>
              <a:t>1/2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aseline="30000">
                <a:solidFill>
                  <a:srgbClr val="EAEAEA"/>
                </a:solidFill>
                <a:latin typeface="Tahoma" pitchFamily="34" charset="0"/>
              </a:rPr>
              <a:t>         </a:t>
            </a:r>
            <a:r>
              <a:rPr lang="ja-JP" altLang="en-US" sz="1200">
                <a:solidFill>
                  <a:srgbClr val="EAEAEA"/>
                </a:solidFill>
                <a:latin typeface="Tahoma" pitchFamily="34" charset="0"/>
              </a:rPr>
              <a:t>の変位感度</a:t>
            </a:r>
          </a:p>
        </p:txBody>
      </p:sp>
      <p:sp>
        <p:nvSpPr>
          <p:cNvPr id="1039587" name="Rectangle 227"/>
          <p:cNvSpPr>
            <a:spLocks noChangeArrowheads="1"/>
          </p:cNvSpPr>
          <p:nvPr/>
        </p:nvSpPr>
        <p:spPr bwMode="auto">
          <a:xfrm>
            <a:off x="3275014" y="2219320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 smtClean="0">
                <a:solidFill>
                  <a:srgbClr val="CCCCFF"/>
                </a:solidFill>
                <a:latin typeface="Tahoma" pitchFamily="34" charset="0"/>
              </a:rPr>
              <a:t>10</a:t>
            </a:r>
            <a:r>
              <a:rPr lang="en-US" altLang="ja-JP" sz="1200" baseline="30000" dirty="0" smtClean="0">
                <a:solidFill>
                  <a:srgbClr val="CCCCFF"/>
                </a:solidFill>
                <a:latin typeface="Tahoma" pitchFamily="34" charset="0"/>
              </a:rPr>
              <a:t>-15</a:t>
            </a:r>
            <a:r>
              <a:rPr lang="en-US" altLang="ja-JP" sz="1200" dirty="0" smtClean="0">
                <a:solidFill>
                  <a:srgbClr val="CCCCFF"/>
                </a:solidFill>
                <a:latin typeface="Tahoma" pitchFamily="34" charset="0"/>
              </a:rPr>
              <a:t> </a:t>
            </a:r>
            <a:r>
              <a:rPr lang="en-US" altLang="ja-JP" sz="1200" dirty="0">
                <a:solidFill>
                  <a:srgbClr val="CCCCFF"/>
                </a:solidFill>
                <a:latin typeface="Tahoma" pitchFamily="34" charset="0"/>
              </a:rPr>
              <a:t>N/Hz</a:t>
            </a:r>
            <a:r>
              <a:rPr lang="en-US" altLang="ja-JP" sz="1200" baseline="30000" dirty="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aseline="30000" dirty="0">
                <a:solidFill>
                  <a:srgbClr val="EAEAEA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EAEAEA"/>
                </a:solidFill>
                <a:latin typeface="Tahoma" pitchFamily="34" charset="0"/>
              </a:rPr>
              <a:t>　　の外力雑音</a:t>
            </a:r>
          </a:p>
        </p:txBody>
      </p:sp>
      <p:sp>
        <p:nvSpPr>
          <p:cNvPr id="1039588" name="Rectangle 228"/>
          <p:cNvSpPr>
            <a:spLocks noChangeArrowheads="1"/>
          </p:cNvSpPr>
          <p:nvPr/>
        </p:nvSpPr>
        <p:spPr bwMode="auto">
          <a:xfrm>
            <a:off x="4643437" y="2349500"/>
            <a:ext cx="12239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>
                <a:solidFill>
                  <a:srgbClr val="FFCCCC"/>
                </a:solidFill>
                <a:latin typeface="Tahoma" pitchFamily="34" charset="0"/>
              </a:rPr>
              <a:t>10</a:t>
            </a:r>
            <a:r>
              <a:rPr lang="en-US" altLang="ja-JP" sz="1200" baseline="30000">
                <a:solidFill>
                  <a:srgbClr val="FFCCCC"/>
                </a:solidFill>
                <a:latin typeface="Tahoma" pitchFamily="34" charset="0"/>
              </a:rPr>
              <a:t>-17</a:t>
            </a:r>
            <a:r>
              <a:rPr lang="en-US" altLang="ja-JP" sz="1200">
                <a:solidFill>
                  <a:srgbClr val="FFCCCC"/>
                </a:solidFill>
                <a:latin typeface="Tahoma" pitchFamily="34" charset="0"/>
              </a:rPr>
              <a:t> N/Hz</a:t>
            </a:r>
            <a:r>
              <a:rPr lang="en-US" altLang="ja-JP" sz="1200" baseline="30000">
                <a:solidFill>
                  <a:srgbClr val="FFCCCC"/>
                </a:solidFill>
                <a:latin typeface="Tahoma" pitchFamily="34" charset="0"/>
              </a:rPr>
              <a:t>1/2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aseline="30000">
                <a:solidFill>
                  <a:srgbClr val="EAEAEA"/>
                </a:solidFill>
                <a:latin typeface="Tahoma" pitchFamily="34" charset="0"/>
              </a:rPr>
              <a:t>     </a:t>
            </a:r>
            <a:r>
              <a:rPr lang="ja-JP" altLang="en-US" sz="1200">
                <a:solidFill>
                  <a:srgbClr val="EAEAEA"/>
                </a:solidFill>
                <a:latin typeface="Tahoma" pitchFamily="34" charset="0"/>
              </a:rPr>
              <a:t>の外力雑音</a:t>
            </a:r>
          </a:p>
        </p:txBody>
      </p:sp>
      <p:sp>
        <p:nvSpPr>
          <p:cNvPr id="1039589" name="Rectangle 229"/>
          <p:cNvSpPr>
            <a:spLocks noChangeArrowheads="1"/>
          </p:cNvSpPr>
          <p:nvPr/>
        </p:nvSpPr>
        <p:spPr bwMode="auto">
          <a:xfrm>
            <a:off x="3421062" y="4662488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>
                <a:solidFill>
                  <a:srgbClr val="EAEAEA"/>
                </a:solidFill>
                <a:latin typeface="Tahoma" pitchFamily="34" charset="0"/>
              </a:rPr>
              <a:t>スラスタ雑音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200">
                <a:solidFill>
                  <a:srgbClr val="CCCCFF"/>
                </a:solidFill>
                <a:latin typeface="Tahoma" pitchFamily="34" charset="0"/>
              </a:rPr>
              <a:t>10</a:t>
            </a:r>
            <a:r>
              <a:rPr lang="en-US" altLang="ja-JP" sz="1200" baseline="30000">
                <a:solidFill>
                  <a:srgbClr val="CCCCFF"/>
                </a:solidFill>
                <a:latin typeface="Tahoma" pitchFamily="34" charset="0"/>
              </a:rPr>
              <a:t>-7</a:t>
            </a:r>
            <a:r>
              <a:rPr lang="en-US" altLang="ja-JP" sz="1200">
                <a:solidFill>
                  <a:srgbClr val="CCCCFF"/>
                </a:solidFill>
                <a:latin typeface="Tahoma" pitchFamily="34" charset="0"/>
              </a:rPr>
              <a:t> N/Hz</a:t>
            </a:r>
            <a:r>
              <a:rPr lang="en-US" altLang="ja-JP" sz="1200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endParaRPr lang="en-US" altLang="ja-JP" sz="120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39590" name="Rectangle 230"/>
          <p:cNvSpPr>
            <a:spLocks noChangeArrowheads="1"/>
          </p:cNvSpPr>
          <p:nvPr/>
        </p:nvSpPr>
        <p:spPr bwMode="auto">
          <a:xfrm>
            <a:off x="3349624" y="5813425"/>
            <a:ext cx="18716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>
                <a:solidFill>
                  <a:srgbClr val="CCCCFF"/>
                </a:solidFill>
                <a:latin typeface="Tahoma" pitchFamily="34" charset="0"/>
              </a:rPr>
              <a:t>0.1 Hz</a:t>
            </a:r>
            <a:r>
              <a:rPr lang="ja-JP" altLang="en-US" sz="1200">
                <a:solidFill>
                  <a:srgbClr val="EAEAEA"/>
                </a:solidFill>
                <a:latin typeface="Tahoma" pitchFamily="34" charset="0"/>
              </a:rPr>
              <a:t>帯の連続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>
                <a:solidFill>
                  <a:srgbClr val="EAEAEA"/>
                </a:solidFill>
                <a:latin typeface="Tahoma" pitchFamily="34" charset="0"/>
              </a:rPr>
              <a:t>観測とデータ解析</a:t>
            </a:r>
          </a:p>
        </p:txBody>
      </p:sp>
      <p:sp>
        <p:nvSpPr>
          <p:cNvPr id="30" name="AutoShape 207"/>
          <p:cNvSpPr>
            <a:spLocks noChangeArrowheads="1"/>
          </p:cNvSpPr>
          <p:nvPr/>
        </p:nvSpPr>
        <p:spPr bwMode="auto">
          <a:xfrm>
            <a:off x="928662" y="1643050"/>
            <a:ext cx="2357454" cy="928694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31" name="Rectangle 204"/>
          <p:cNvSpPr>
            <a:spLocks noChangeArrowheads="1"/>
          </p:cNvSpPr>
          <p:nvPr/>
        </p:nvSpPr>
        <p:spPr bwMode="auto">
          <a:xfrm>
            <a:off x="928630" y="1785926"/>
            <a:ext cx="1643106" cy="6429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FP</a:t>
            </a:r>
            <a:r>
              <a:rPr lang="ja-JP" altLang="en-US" sz="14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干渉計の</a:t>
            </a:r>
            <a:endParaRPr lang="en-US" altLang="ja-JP" sz="1400" dirty="0" smtClean="0">
              <a:solidFill>
                <a:srgbClr val="CCFFCC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   動作実証</a:t>
            </a:r>
            <a:endParaRPr lang="ja-JP" altLang="en-US" sz="1400" dirty="0">
              <a:solidFill>
                <a:srgbClr val="808080"/>
              </a:solidFill>
              <a:latin typeface="Tahoma" pitchFamily="34" charset="0"/>
              <a:sym typeface="Wingdings" pitchFamily="2" charset="2"/>
            </a:endParaRPr>
          </a:p>
        </p:txBody>
      </p:sp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9059" y="1712777"/>
            <a:ext cx="1205619" cy="78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204"/>
          <p:cNvSpPr>
            <a:spLocks noChangeArrowheads="1"/>
          </p:cNvSpPr>
          <p:nvPr/>
        </p:nvSpPr>
        <p:spPr bwMode="auto">
          <a:xfrm>
            <a:off x="785786" y="3071810"/>
            <a:ext cx="1857388" cy="71438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安定化レーザー</a:t>
            </a:r>
            <a:endParaRPr lang="en-US" altLang="ja-JP" sz="1400" dirty="0" smtClean="0">
              <a:solidFill>
                <a:srgbClr val="CCFFCC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　光源の動作実証</a:t>
            </a:r>
            <a:endParaRPr lang="ja-JP" altLang="en-US" sz="1400" dirty="0">
              <a:solidFill>
                <a:srgbClr val="808080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34" name="AutoShape 207"/>
          <p:cNvSpPr>
            <a:spLocks noChangeArrowheads="1"/>
          </p:cNvSpPr>
          <p:nvPr/>
        </p:nvSpPr>
        <p:spPr bwMode="auto">
          <a:xfrm>
            <a:off x="785786" y="2857496"/>
            <a:ext cx="2592388" cy="928694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pic>
        <p:nvPicPr>
          <p:cNvPr id="3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2928934"/>
            <a:ext cx="1045117" cy="857255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36" name="Rectangle 204"/>
          <p:cNvSpPr>
            <a:spLocks noChangeArrowheads="1"/>
          </p:cNvSpPr>
          <p:nvPr/>
        </p:nvSpPr>
        <p:spPr bwMode="auto">
          <a:xfrm>
            <a:off x="1214414" y="4286256"/>
            <a:ext cx="1857388" cy="71438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ドラッグフリー</a:t>
            </a:r>
            <a:endParaRPr lang="en-US" altLang="ja-JP" sz="1400" dirty="0" smtClean="0">
              <a:solidFill>
                <a:srgbClr val="CCFFCC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　制御の実現</a:t>
            </a:r>
            <a:endParaRPr lang="en-US" altLang="ja-JP" sz="1400" dirty="0" smtClean="0">
              <a:solidFill>
                <a:srgbClr val="CCFFCC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37" name="AutoShape 207"/>
          <p:cNvSpPr>
            <a:spLocks noChangeArrowheads="1"/>
          </p:cNvSpPr>
          <p:nvPr/>
        </p:nvSpPr>
        <p:spPr bwMode="auto">
          <a:xfrm>
            <a:off x="1142976" y="4071942"/>
            <a:ext cx="2163760" cy="928694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4129465"/>
            <a:ext cx="714380" cy="84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204"/>
          <p:cNvSpPr>
            <a:spLocks noChangeArrowheads="1"/>
          </p:cNvSpPr>
          <p:nvPr/>
        </p:nvSpPr>
        <p:spPr bwMode="auto">
          <a:xfrm>
            <a:off x="1214414" y="5715016"/>
            <a:ext cx="1500198" cy="57150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重力波の観測</a:t>
            </a:r>
            <a:endParaRPr lang="en-US" altLang="ja-JP" sz="1400" dirty="0" smtClean="0">
              <a:solidFill>
                <a:srgbClr val="CCECFF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41" name="AutoShape 207"/>
          <p:cNvSpPr>
            <a:spLocks noChangeArrowheads="1"/>
          </p:cNvSpPr>
          <p:nvPr/>
        </p:nvSpPr>
        <p:spPr bwMode="auto">
          <a:xfrm>
            <a:off x="1214414" y="5357826"/>
            <a:ext cx="2092322" cy="928694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pic>
        <p:nvPicPr>
          <p:cNvPr id="43" name="Picture 1031" descr="bh-bh2"/>
          <p:cNvPicPr>
            <a:picLocks noChangeAspect="1" noChangeArrowheads="1"/>
          </p:cNvPicPr>
          <p:nvPr/>
        </p:nvPicPr>
        <p:blipFill>
          <a:blip r:embed="rId6" cstate="print"/>
          <a:srcRect b="16933"/>
          <a:stretch>
            <a:fillRect/>
          </a:stretch>
        </p:blipFill>
        <p:spPr bwMode="auto">
          <a:xfrm>
            <a:off x="2428860" y="5424196"/>
            <a:ext cx="785817" cy="813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ectangle 222"/>
          <p:cNvSpPr>
            <a:spLocks noChangeArrowheads="1"/>
          </p:cNvSpPr>
          <p:nvPr/>
        </p:nvSpPr>
        <p:spPr bwMode="auto">
          <a:xfrm>
            <a:off x="4500562" y="3362328"/>
            <a:ext cx="14398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FFCCCC"/>
                </a:solidFill>
                <a:latin typeface="Tahoma" pitchFamily="34" charset="0"/>
              </a:rPr>
              <a:t>0.5 Hz/Hz</a:t>
            </a:r>
            <a:r>
              <a:rPr lang="en-US" altLang="ja-JP" sz="1200" baseline="30000" dirty="0">
                <a:solidFill>
                  <a:srgbClr val="FFCCCC"/>
                </a:solidFill>
                <a:latin typeface="Tahoma" pitchFamily="34" charset="0"/>
              </a:rPr>
              <a:t>1/2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EAEAEA"/>
                </a:solidFill>
                <a:latin typeface="Tahoma" pitchFamily="34" charset="0"/>
              </a:rPr>
              <a:t>の周波数安定度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小型科学衛星シリーズ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826384" name="Rectangle 16"/>
          <p:cNvSpPr>
            <a:spLocks noChangeArrowheads="1"/>
          </p:cNvSpPr>
          <p:nvPr/>
        </p:nvSpPr>
        <p:spPr bwMode="auto">
          <a:xfrm>
            <a:off x="390529" y="1142984"/>
            <a:ext cx="4824413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JAXA</a:t>
            </a:r>
            <a:r>
              <a:rPr lang="ja-JP" altLang="en-US" sz="20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小型科学衛星シリーズ</a:t>
            </a:r>
            <a:r>
              <a:rPr lang="ja-JP" altLang="en-US" sz="20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候補</a:t>
            </a:r>
            <a:endParaRPr lang="ja-JP" altLang="en-US" sz="20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1" name="Rectangle 23"/>
          <p:cNvSpPr>
            <a:spLocks noChangeArrowheads="1"/>
          </p:cNvSpPr>
          <p:nvPr/>
        </p:nvSpPr>
        <p:spPr bwMode="auto">
          <a:xfrm>
            <a:off x="785786" y="1643050"/>
            <a:ext cx="4786346" cy="72006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</a:rPr>
              <a:t>標準衛星バス </a:t>
            </a:r>
            <a:r>
              <a:rPr lang="en-US" altLang="ja-JP" sz="18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+ </a:t>
            </a:r>
            <a:r>
              <a:rPr lang="ja-JP" altLang="en-US" sz="18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次期固体ロケットを利用して</a:t>
            </a:r>
            <a:r>
              <a:rPr lang="ja-JP" altLang="en-US" sz="18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</a:rPr>
              <a:t>、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最低 </a:t>
            </a:r>
            <a:r>
              <a:rPr lang="en-US" altLang="ja-JP" sz="18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3</a:t>
            </a:r>
            <a:r>
              <a:rPr lang="ja-JP" altLang="en-US" sz="18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機の小型科学衛星 </a:t>
            </a:r>
            <a:r>
              <a:rPr lang="ja-JP" altLang="en-US" sz="18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を打ち上げる計画 </a:t>
            </a:r>
          </a:p>
        </p:txBody>
      </p:sp>
      <p:sp>
        <p:nvSpPr>
          <p:cNvPr id="826394" name="Line 26"/>
          <p:cNvSpPr>
            <a:spLocks noChangeShapeType="1"/>
          </p:cNvSpPr>
          <p:nvPr/>
        </p:nvSpPr>
        <p:spPr bwMode="auto">
          <a:xfrm>
            <a:off x="1500166" y="1555751"/>
            <a:ext cx="2232025" cy="0"/>
          </a:xfrm>
          <a:prstGeom prst="line">
            <a:avLst/>
          </a:prstGeom>
          <a:noFill/>
          <a:ln w="38100">
            <a:solidFill>
              <a:srgbClr val="99FF99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826392" name="Rectangle 24"/>
          <p:cNvSpPr>
            <a:spLocks noChangeArrowheads="1"/>
          </p:cNvSpPr>
          <p:nvPr/>
        </p:nvSpPr>
        <p:spPr bwMode="auto">
          <a:xfrm>
            <a:off x="676281" y="2696661"/>
            <a:ext cx="4824413" cy="14219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1</a:t>
            </a:r>
            <a:r>
              <a:rPr lang="ja-JP" altLang="en-US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号機</a:t>
            </a:r>
            <a:r>
              <a:rPr lang="en-US" altLang="ja-JP" sz="1800" dirty="0" smtClean="0">
                <a:solidFill>
                  <a:srgbClr val="DDDDDD"/>
                </a:solidFill>
              </a:rPr>
              <a:t>   </a:t>
            </a:r>
            <a:r>
              <a:rPr lang="en-US" altLang="ja-JP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SPRINT-A/EXCEED (~2012</a:t>
            </a:r>
            <a:r>
              <a:rPr lang="ja-JP" altLang="en-US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         UV</a:t>
            </a:r>
            <a:r>
              <a:rPr lang="ja-JP" altLang="en-US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望遠鏡による惑星観測</a:t>
            </a:r>
            <a:endParaRPr lang="en-US" altLang="ja-JP" sz="18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2</a:t>
            </a:r>
            <a:r>
              <a:rPr lang="ja-JP" altLang="en-US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号機    </a:t>
            </a:r>
            <a:r>
              <a:rPr lang="en-US" altLang="ja-JP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ERG   (~2013</a:t>
            </a:r>
            <a:r>
              <a:rPr lang="ja-JP" altLang="en-US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          </a:t>
            </a:r>
            <a:r>
              <a:rPr lang="ja-JP" altLang="en-US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地球周辺の磁気圏観測</a:t>
            </a:r>
            <a:r>
              <a:rPr lang="ja-JP" altLang="en-US" sz="18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</a:p>
        </p:txBody>
      </p:sp>
      <p:sp>
        <p:nvSpPr>
          <p:cNvPr id="826395" name="Text Box 27"/>
          <p:cNvSpPr txBox="1">
            <a:spLocks noChangeArrowheads="1"/>
          </p:cNvSpPr>
          <p:nvPr/>
        </p:nvSpPr>
        <p:spPr bwMode="auto">
          <a:xfrm>
            <a:off x="5865816" y="3366315"/>
            <a:ext cx="3206778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小型科学衛星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1</a:t>
            </a: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 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SPRINT-A/EXCEED </a:t>
            </a:r>
            <a:endParaRPr lang="en-US" altLang="ja-JP" sz="1200" b="1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1" name="Picture 44" descr="新小型固体ロケット（イメージ）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6051" y="3786190"/>
            <a:ext cx="3042229" cy="2071702"/>
          </a:xfrm>
          <a:prstGeom prst="rect">
            <a:avLst/>
          </a:prstGeom>
          <a:noFill/>
        </p:spPr>
      </p:pic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6286512" y="5854503"/>
            <a:ext cx="2492398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+mn-lt"/>
                <a:ea typeface="HGP創英角ｺﾞｼｯｸUB" pitchFamily="50" charset="-128"/>
                <a:sym typeface="Wingdings" pitchFamily="2" charset="2"/>
              </a:rPr>
              <a:t>Next-generation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+mn-lt"/>
                <a:sym typeface="Wingdings" pitchFamily="2" charset="2"/>
              </a:rPr>
              <a:t>Solid rocket booster (M-V FO)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+mn-lt"/>
                <a:ea typeface="HGP創英角ｺﾞｼｯｸUB" pitchFamily="50" charset="-128"/>
                <a:sym typeface="Wingdings" pitchFamily="2" charset="2"/>
              </a:rPr>
              <a:t>                            Fig. by JAXA</a:t>
            </a:r>
            <a:endParaRPr lang="en-US" altLang="ja-JP" sz="1200" b="1" dirty="0">
              <a:solidFill>
                <a:srgbClr val="C0C0C0"/>
              </a:solidFill>
              <a:latin typeface="+mn-lt"/>
              <a:ea typeface="HGP創英角ｺﾞｼｯｸUB" pitchFamily="50" charset="-128"/>
            </a:endParaRPr>
          </a:p>
        </p:txBody>
      </p:sp>
      <p:pic>
        <p:nvPicPr>
          <p:cNvPr id="22" name="図 21" descr="kogata_xxs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7884" y="1143004"/>
            <a:ext cx="2952744" cy="2214558"/>
          </a:xfrm>
          <a:prstGeom prst="rect">
            <a:avLst/>
          </a:prstGeom>
        </p:spPr>
      </p:pic>
      <p:grpSp>
        <p:nvGrpSpPr>
          <p:cNvPr id="2" name="グループ化 22"/>
          <p:cNvGrpSpPr/>
          <p:nvPr/>
        </p:nvGrpSpPr>
        <p:grpSpPr>
          <a:xfrm>
            <a:off x="857224" y="4286256"/>
            <a:ext cx="5143536" cy="2000264"/>
            <a:chOff x="857224" y="4357694"/>
            <a:chExt cx="5143536" cy="2000264"/>
          </a:xfrm>
        </p:grpSpPr>
        <p:sp>
          <p:nvSpPr>
            <p:cNvPr id="18" name="Rectangle 41"/>
            <p:cNvSpPr>
              <a:spLocks noChangeArrowheads="1"/>
            </p:cNvSpPr>
            <p:nvPr/>
          </p:nvSpPr>
          <p:spPr bwMode="auto">
            <a:xfrm>
              <a:off x="1428728" y="5162042"/>
              <a:ext cx="4572032" cy="720069"/>
            </a:xfrm>
            <a:prstGeom prst="rect">
              <a:avLst/>
            </a:prstGeom>
            <a:noFill/>
            <a:ln w="1587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宇宙分野における新しいサイエンスの</a:t>
              </a:r>
              <a:endPara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可能性として評価を受けている</a:t>
              </a:r>
              <a:endPara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</p:txBody>
        </p:sp>
        <p:grpSp>
          <p:nvGrpSpPr>
            <p:cNvPr id="3" name="グループ化 16"/>
            <p:cNvGrpSpPr/>
            <p:nvPr/>
          </p:nvGrpSpPr>
          <p:grpSpPr>
            <a:xfrm>
              <a:off x="857224" y="4357694"/>
              <a:ext cx="4714908" cy="2000264"/>
              <a:chOff x="857224" y="4357694"/>
              <a:chExt cx="4714908" cy="2000264"/>
            </a:xfrm>
          </p:grpSpPr>
          <p:sp>
            <p:nvSpPr>
              <p:cNvPr id="20" name="角丸四角形 19"/>
              <p:cNvSpPr/>
              <p:nvPr/>
            </p:nvSpPr>
            <p:spPr bwMode="auto">
              <a:xfrm>
                <a:off x="857224" y="4786322"/>
                <a:ext cx="4500594" cy="1571636"/>
              </a:xfrm>
              <a:prstGeom prst="roundRect">
                <a:avLst>
                  <a:gd name="adj" fmla="val 12514"/>
                </a:avLst>
              </a:prstGeom>
              <a:solidFill>
                <a:srgbClr val="CCECFF">
                  <a:alpha val="10000"/>
                </a:srgbClr>
              </a:solidFill>
              <a:ln w="6350">
                <a:noFill/>
                <a:miter lim="800000"/>
                <a:headEnd/>
                <a:tailEnd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l" rtl="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3366"/>
                  </a:buClr>
                  <a:buSzPct val="70000"/>
                  <a:buFont typeface="Wingdings" pitchFamily="2" charset="2"/>
                  <a:buNone/>
                </a:pPr>
                <a:endParaRPr kumimoji="1" lang="ja-JP" altLang="en-US" sz="2000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4" name="Rectangle 41"/>
              <p:cNvSpPr>
                <a:spLocks noChangeArrowheads="1"/>
              </p:cNvSpPr>
              <p:nvPr/>
            </p:nvSpPr>
            <p:spPr bwMode="auto">
              <a:xfrm>
                <a:off x="928662" y="4786322"/>
                <a:ext cx="4214842" cy="420436"/>
              </a:xfrm>
              <a:prstGeom prst="rect">
                <a:avLst/>
              </a:prstGeom>
              <a:noFill/>
              <a:ln w="15875" cap="flat" cmpd="sng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l">
                  <a:lnSpc>
                    <a:spcPct val="120000"/>
                  </a:lnSpc>
                  <a:buNone/>
                </a:pPr>
                <a:r>
                  <a:rPr lang="en-US" altLang="ja-JP" sz="2000" dirty="0" smtClean="0">
                    <a:solidFill>
                      <a:srgbClr val="CCECFF"/>
                    </a:solidFill>
                    <a:latin typeface="Tahoma" pitchFamily="34" charset="0"/>
                    <a:ea typeface="HGP創英角ｺﾞｼｯｸUB" pitchFamily="50" charset="-128"/>
                    <a:cs typeface="ＭＳ 明朝" pitchFamily="17" charset="-128"/>
                  </a:rPr>
                  <a:t>DPF: </a:t>
                </a:r>
                <a:r>
                  <a:rPr lang="en-US" altLang="ja-JP" sz="2000" dirty="0" smtClean="0">
                    <a:solidFill>
                      <a:srgbClr val="CCECFF"/>
                    </a:solidFill>
                    <a:latin typeface="Tahoma" pitchFamily="34" charset="0"/>
                    <a:cs typeface="ＭＳ 明朝" pitchFamily="17" charset="-128"/>
                  </a:rPr>
                  <a:t> </a:t>
                </a:r>
                <a:r>
                  <a:rPr lang="ja-JP" altLang="en-US" sz="2000" dirty="0" smtClean="0">
                    <a:solidFill>
                      <a:srgbClr val="CCECFF"/>
                    </a:solidFill>
                    <a:latin typeface="Tahoma" pitchFamily="34" charset="0"/>
                    <a:ea typeface="HGP創英角ｺﾞｼｯｸUB" pitchFamily="50" charset="-128"/>
                    <a:cs typeface="ＭＳ 明朝" pitchFamily="17" charset="-128"/>
                  </a:rPr>
                  <a:t>小型科学衛星</a:t>
                </a:r>
                <a:r>
                  <a:rPr lang="en-US" altLang="ja-JP" sz="2000" dirty="0" smtClean="0">
                    <a:solidFill>
                      <a:srgbClr val="CCECFF"/>
                    </a:solidFill>
                    <a:latin typeface="Tahoma" pitchFamily="34" charset="0"/>
                    <a:ea typeface="HGP創英角ｺﾞｼｯｸUB" pitchFamily="50" charset="-128"/>
                    <a:cs typeface="ＭＳ 明朝" pitchFamily="17" charset="-128"/>
                  </a:rPr>
                  <a:t>3</a:t>
                </a:r>
                <a:r>
                  <a:rPr lang="ja-JP" altLang="en-US" sz="2000" dirty="0" smtClean="0">
                    <a:solidFill>
                      <a:srgbClr val="CCECFF"/>
                    </a:solidFill>
                    <a:latin typeface="Tahoma" pitchFamily="34" charset="0"/>
                    <a:ea typeface="HGP創英角ｺﾞｼｯｸUB" pitchFamily="50" charset="-128"/>
                    <a:cs typeface="ＭＳ 明朝" pitchFamily="17" charset="-128"/>
                  </a:rPr>
                  <a:t>号機 を目指</a:t>
                </a:r>
                <a:r>
                  <a:rPr lang="ja-JP" altLang="en-US" sz="2000" dirty="0" smtClean="0">
                    <a:solidFill>
                      <a:srgbClr val="CCECFF"/>
                    </a:solidFill>
                    <a:latin typeface="Tahoma" pitchFamily="34" charset="0"/>
                    <a:cs typeface="ＭＳ 明朝" pitchFamily="17" charset="-128"/>
                  </a:rPr>
                  <a:t>す</a:t>
                </a:r>
                <a:endParaRPr lang="en-US" altLang="ja-JP" sz="2000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endParaRPr>
              </a:p>
            </p:txBody>
          </p:sp>
          <p:sp>
            <p:nvSpPr>
              <p:cNvPr id="15" name="AutoShape 33"/>
              <p:cNvSpPr>
                <a:spLocks noChangeArrowheads="1"/>
              </p:cNvSpPr>
              <p:nvPr/>
            </p:nvSpPr>
            <p:spPr bwMode="auto">
              <a:xfrm rot="5400000">
                <a:off x="2205813" y="4152113"/>
                <a:ext cx="344488" cy="755650"/>
              </a:xfrm>
              <a:custGeom>
                <a:avLst/>
                <a:gdLst>
                  <a:gd name="G0" fmla="+- 11249 0 0"/>
                  <a:gd name="G1" fmla="+- 5118 0 0"/>
                  <a:gd name="G2" fmla="+- 21600 0 5118"/>
                  <a:gd name="G3" fmla="+- 10800 0 5118"/>
                  <a:gd name="G4" fmla="+- 21600 0 11249"/>
                  <a:gd name="G5" fmla="*/ G4 G3 10800"/>
                  <a:gd name="G6" fmla="+- 21600 0 G5"/>
                  <a:gd name="T0" fmla="*/ 11249 w 21600"/>
                  <a:gd name="T1" fmla="*/ 0 h 21600"/>
                  <a:gd name="T2" fmla="*/ 0 w 21600"/>
                  <a:gd name="T3" fmla="*/ 10800 h 21600"/>
                  <a:gd name="T4" fmla="*/ 11249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1249" y="0"/>
                    </a:moveTo>
                    <a:lnTo>
                      <a:pt x="11249" y="5118"/>
                    </a:lnTo>
                    <a:lnTo>
                      <a:pt x="3375" y="5118"/>
                    </a:lnTo>
                    <a:lnTo>
                      <a:pt x="3375" y="16482"/>
                    </a:lnTo>
                    <a:lnTo>
                      <a:pt x="11249" y="16482"/>
                    </a:lnTo>
                    <a:lnTo>
                      <a:pt x="11249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118"/>
                    </a:moveTo>
                    <a:lnTo>
                      <a:pt x="1350" y="16482"/>
                    </a:lnTo>
                    <a:lnTo>
                      <a:pt x="2700" y="16482"/>
                    </a:lnTo>
                    <a:lnTo>
                      <a:pt x="2700" y="5118"/>
                    </a:lnTo>
                    <a:close/>
                  </a:path>
                  <a:path w="21600" h="21600">
                    <a:moveTo>
                      <a:pt x="0" y="5118"/>
                    </a:moveTo>
                    <a:lnTo>
                      <a:pt x="0" y="16482"/>
                    </a:lnTo>
                    <a:lnTo>
                      <a:pt x="675" y="16482"/>
                    </a:lnTo>
                    <a:lnTo>
                      <a:pt x="675" y="5118"/>
                    </a:lnTo>
                    <a:close/>
                  </a:path>
                </a:pathLst>
              </a:custGeom>
              <a:solidFill>
                <a:srgbClr val="FFFFFF">
                  <a:alpha val="9804"/>
                </a:srgbClr>
              </a:solidFill>
              <a:ln w="635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sz="20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9" name="Rectangle 41"/>
              <p:cNvSpPr>
                <a:spLocks noChangeArrowheads="1"/>
              </p:cNvSpPr>
              <p:nvPr/>
            </p:nvSpPr>
            <p:spPr bwMode="auto">
              <a:xfrm>
                <a:off x="2143108" y="5916907"/>
                <a:ext cx="3429024" cy="420436"/>
              </a:xfrm>
              <a:prstGeom prst="rect">
                <a:avLst/>
              </a:prstGeom>
              <a:noFill/>
              <a:ln w="15875" cap="flat" cmpd="sng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l">
                  <a:lnSpc>
                    <a:spcPct val="120000"/>
                  </a:lnSpc>
                  <a:buNone/>
                </a:pPr>
                <a:r>
                  <a:rPr lang="ja-JP" altLang="en-US" sz="2000" dirty="0" smtClean="0">
                    <a:solidFill>
                      <a:srgbClr val="CCECFF"/>
                    </a:solidFill>
                    <a:latin typeface="Tahoma" pitchFamily="34" charset="0"/>
                    <a:ea typeface="HGP創英角ｺﾞｼｯｸUB" pitchFamily="50" charset="-128"/>
                    <a:cs typeface="ＭＳ 明朝" pitchFamily="17" charset="-128"/>
                  </a:rPr>
                  <a:t>打ち上げ目標 </a:t>
                </a:r>
                <a:r>
                  <a:rPr lang="en-US" altLang="ja-JP" sz="2000" dirty="0" smtClean="0">
                    <a:solidFill>
                      <a:srgbClr val="CCECFF"/>
                    </a:solidFill>
                    <a:latin typeface="Tahoma" pitchFamily="34" charset="0"/>
                    <a:ea typeface="HGP創英角ｺﾞｼｯｸUB" pitchFamily="50" charset="-128"/>
                    <a:cs typeface="ＭＳ 明朝" pitchFamily="17" charset="-128"/>
                  </a:rPr>
                  <a:t>:  2015</a:t>
                </a:r>
                <a:r>
                  <a:rPr lang="ja-JP" altLang="en-US" sz="2000" dirty="0" smtClean="0">
                    <a:solidFill>
                      <a:srgbClr val="CCECFF"/>
                    </a:solidFill>
                    <a:latin typeface="Tahoma" pitchFamily="34" charset="0"/>
                    <a:ea typeface="HGP創英角ｺﾞｼｯｸUB" pitchFamily="50" charset="-128"/>
                    <a:cs typeface="ＭＳ 明朝" pitchFamily="17" charset="-128"/>
                  </a:rPr>
                  <a:t>年</a:t>
                </a:r>
                <a:r>
                  <a:rPr lang="ja-JP" altLang="en-US" sz="2000" dirty="0" smtClean="0">
                    <a:solidFill>
                      <a:srgbClr val="CCECFF"/>
                    </a:solidFill>
                    <a:latin typeface="Tahoma" pitchFamily="34" charset="0"/>
                    <a:cs typeface="ＭＳ 明朝" pitchFamily="17" charset="-128"/>
                  </a:rPr>
                  <a:t>度</a:t>
                </a:r>
                <a:endParaRPr lang="en-US" altLang="ja-JP" sz="2000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endParaRPr>
              </a:p>
            </p:txBody>
          </p:sp>
        </p:grpSp>
      </p:grp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795310" y="4345579"/>
            <a:ext cx="5776954" cy="2059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2008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月　ミッション提案書募集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決定せず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2009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3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月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号機ミッション再募集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lvl="0"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     候補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:  ERG,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, FFAST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など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5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ミッション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2009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5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月  ヒアリング審査 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(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ERG,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2009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8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月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号機ミッション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ERG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に決定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2010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年      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3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号機ミッション選定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(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予定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)   </a:t>
            </a:r>
            <a:endParaRPr lang="ja-JP" altLang="en-US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小型科学衛星シリーズ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826384" name="Rectangle 16"/>
          <p:cNvSpPr>
            <a:spLocks noChangeArrowheads="1"/>
          </p:cNvSpPr>
          <p:nvPr/>
        </p:nvSpPr>
        <p:spPr bwMode="auto">
          <a:xfrm>
            <a:off x="390529" y="1214422"/>
            <a:ext cx="4824413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JAXA</a:t>
            </a:r>
            <a:r>
              <a:rPr lang="ja-JP" altLang="en-US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小型科学衛星シリーズ</a:t>
            </a:r>
            <a:r>
              <a:rPr lang="ja-JP" altLang="en-US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候補</a:t>
            </a:r>
            <a:endParaRPr lang="ja-JP" altLang="en-US" sz="20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1" name="Rectangle 23"/>
          <p:cNvSpPr>
            <a:spLocks noChangeArrowheads="1"/>
          </p:cNvSpPr>
          <p:nvPr/>
        </p:nvSpPr>
        <p:spPr bwMode="auto">
          <a:xfrm>
            <a:off x="785786" y="1714488"/>
            <a:ext cx="4786346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</a:rPr>
              <a:t>標準衛星バス 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+ 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次期固体ロケットを利用して</a:t>
            </a:r>
            <a:r>
              <a:rPr lang="ja-JP" altLang="en-US" sz="1800" b="1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</a:rPr>
              <a:t>、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最低 </a:t>
            </a:r>
            <a:r>
              <a:rPr lang="en-US" altLang="ja-JP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3</a:t>
            </a:r>
            <a:r>
              <a:rPr lang="ja-JP" altLang="en-US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機の小型科学衛星 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を打ち上げる計画 </a:t>
            </a:r>
          </a:p>
        </p:txBody>
      </p:sp>
      <p:sp>
        <p:nvSpPr>
          <p:cNvPr id="826394" name="Line 26"/>
          <p:cNvSpPr>
            <a:spLocks noChangeShapeType="1"/>
          </p:cNvSpPr>
          <p:nvPr/>
        </p:nvSpPr>
        <p:spPr bwMode="auto">
          <a:xfrm>
            <a:off x="1500166" y="1627189"/>
            <a:ext cx="2232025" cy="0"/>
          </a:xfrm>
          <a:prstGeom prst="line">
            <a:avLst/>
          </a:prstGeom>
          <a:noFill/>
          <a:ln w="38100">
            <a:solidFill>
              <a:srgbClr val="99FF99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826392" name="Rectangle 24"/>
          <p:cNvSpPr>
            <a:spLocks noChangeArrowheads="1"/>
          </p:cNvSpPr>
          <p:nvPr/>
        </p:nvSpPr>
        <p:spPr bwMode="auto">
          <a:xfrm>
            <a:off x="676281" y="2768099"/>
            <a:ext cx="4824413" cy="14219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1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号機</a:t>
            </a:r>
            <a:r>
              <a:rPr lang="en-US" altLang="ja-JP" sz="1800" b="1" dirty="0" smtClean="0">
                <a:solidFill>
                  <a:srgbClr val="DDDDDD"/>
                </a:solidFill>
              </a:rPr>
              <a:t> 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SPRINT-A/EXCEED (~2012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         UV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望遠鏡による惑星観測</a:t>
            </a:r>
            <a:endParaRPr lang="en-US" altLang="ja-JP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号機    </a:t>
            </a:r>
            <a:r>
              <a:rPr lang="en-US" altLang="ja-JP" sz="1800" b="1" dirty="0" smtClean="0">
                <a:solidFill>
                  <a:srgbClr val="333333"/>
                </a:solidFill>
                <a:latin typeface="Tahoma" pitchFamily="34" charset="0"/>
                <a:ea typeface="HGP創英角ｺﾞｼｯｸUB" pitchFamily="50" charset="-128"/>
              </a:rPr>
              <a:t>SPRINT-B/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ERG       (~2013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         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地球周辺の磁気圏観測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</a:p>
        </p:txBody>
      </p:sp>
      <p:sp>
        <p:nvSpPr>
          <p:cNvPr id="826395" name="Text Box 27"/>
          <p:cNvSpPr txBox="1">
            <a:spLocks noChangeArrowheads="1"/>
          </p:cNvSpPr>
          <p:nvPr/>
        </p:nvSpPr>
        <p:spPr bwMode="auto">
          <a:xfrm>
            <a:off x="5865816" y="3366315"/>
            <a:ext cx="3206778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小型科学衛星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1</a:t>
            </a: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 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SPRINT-A/EXCEED </a:t>
            </a:r>
            <a:endParaRPr lang="en-US" altLang="ja-JP" sz="1200" b="1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1" name="Picture 44" descr="新小型固体ロケット（イメージ）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6051" y="3786190"/>
            <a:ext cx="3042229" cy="2071702"/>
          </a:xfrm>
          <a:prstGeom prst="rect">
            <a:avLst/>
          </a:prstGeom>
          <a:noFill/>
        </p:spPr>
      </p:pic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6286512" y="5854503"/>
            <a:ext cx="2492398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Next-generation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sym typeface="Wingdings" pitchFamily="2" charset="2"/>
              </a:rPr>
              <a:t>Solid rocket booster (M-V FO)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                      Fig. by JAXA</a:t>
            </a:r>
            <a:endParaRPr lang="en-US" altLang="ja-JP" sz="1200" b="1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2" name="図 21" descr="kogata_xxs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7884" y="1143004"/>
            <a:ext cx="2952744" cy="2214558"/>
          </a:xfrm>
          <a:prstGeom prst="rect">
            <a:avLst/>
          </a:prstGeom>
        </p:spPr>
      </p:pic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2639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795310" y="4214818"/>
            <a:ext cx="5776954" cy="172662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2008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月　ミッション提案書募集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決定せず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2009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3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月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号機ミッション再募集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lvl="0"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     候補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:  ERG,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, FFAST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など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5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ミッション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2009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5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月  ヒアリング審査 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(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ERG,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2009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8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月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号機ミッション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ERG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に決定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</a:t>
            </a:r>
            <a:endParaRPr lang="ja-JP" altLang="en-US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小型科学衛星シリーズ選定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826384" name="Rectangle 16"/>
          <p:cNvSpPr>
            <a:spLocks noChangeArrowheads="1"/>
          </p:cNvSpPr>
          <p:nvPr/>
        </p:nvSpPr>
        <p:spPr bwMode="auto">
          <a:xfrm>
            <a:off x="390529" y="1214422"/>
            <a:ext cx="4824413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JAXA</a:t>
            </a:r>
            <a:r>
              <a:rPr lang="ja-JP" altLang="en-US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小型科学衛星シリーズ</a:t>
            </a:r>
            <a:r>
              <a:rPr lang="ja-JP" altLang="en-US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候補</a:t>
            </a:r>
            <a:endParaRPr lang="ja-JP" altLang="en-US" sz="20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1" name="Rectangle 23"/>
          <p:cNvSpPr>
            <a:spLocks noChangeArrowheads="1"/>
          </p:cNvSpPr>
          <p:nvPr/>
        </p:nvSpPr>
        <p:spPr bwMode="auto">
          <a:xfrm>
            <a:off x="785786" y="1714488"/>
            <a:ext cx="4786346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</a:rPr>
              <a:t>標準衛星バス 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+ 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次期固体ロケットを利用して</a:t>
            </a:r>
            <a:r>
              <a:rPr lang="ja-JP" altLang="en-US" sz="1800" b="1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</a:rPr>
              <a:t>、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最低 </a:t>
            </a:r>
            <a:r>
              <a:rPr lang="en-US" altLang="ja-JP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3</a:t>
            </a:r>
            <a:r>
              <a:rPr lang="ja-JP" altLang="en-US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機の小型科学衛星 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を打ち上げる計画 </a:t>
            </a:r>
          </a:p>
        </p:txBody>
      </p:sp>
      <p:sp>
        <p:nvSpPr>
          <p:cNvPr id="826394" name="Line 26"/>
          <p:cNvSpPr>
            <a:spLocks noChangeShapeType="1"/>
          </p:cNvSpPr>
          <p:nvPr/>
        </p:nvSpPr>
        <p:spPr bwMode="auto">
          <a:xfrm>
            <a:off x="1500166" y="1627189"/>
            <a:ext cx="2232025" cy="0"/>
          </a:xfrm>
          <a:prstGeom prst="line">
            <a:avLst/>
          </a:prstGeom>
          <a:noFill/>
          <a:ln w="38100">
            <a:solidFill>
              <a:srgbClr val="99FF99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826392" name="Rectangle 24"/>
          <p:cNvSpPr>
            <a:spLocks noChangeArrowheads="1"/>
          </p:cNvSpPr>
          <p:nvPr/>
        </p:nvSpPr>
        <p:spPr bwMode="auto">
          <a:xfrm>
            <a:off x="604843" y="2857496"/>
            <a:ext cx="4824413" cy="10895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1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号機ミッション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(~2012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</a:rPr>
              <a:t>    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SPRINT-A/EXCEED </a:t>
            </a:r>
            <a:endParaRPr lang="en-US" altLang="ja-JP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号機ミッション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(~2013)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今年度選定</a:t>
            </a:r>
            <a:endParaRPr lang="ja-JP" altLang="en-US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5" name="Text Box 27"/>
          <p:cNvSpPr txBox="1">
            <a:spLocks noChangeArrowheads="1"/>
          </p:cNvSpPr>
          <p:nvPr/>
        </p:nvSpPr>
        <p:spPr bwMode="auto">
          <a:xfrm>
            <a:off x="5865816" y="3366315"/>
            <a:ext cx="3206778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小型科学衛星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1</a:t>
            </a: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 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SPRINT-A (</a:t>
            </a: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旧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TOPS)</a:t>
            </a:r>
            <a:endParaRPr lang="en-US" altLang="ja-JP" sz="1200" b="1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8" name="角丸四角形 17"/>
          <p:cNvSpPr/>
          <p:nvPr/>
        </p:nvSpPr>
        <p:spPr bwMode="auto">
          <a:xfrm>
            <a:off x="6151568" y="1508927"/>
            <a:ext cx="2571768" cy="1714512"/>
          </a:xfrm>
          <a:prstGeom prst="roundRect">
            <a:avLst>
              <a:gd name="adj" fmla="val 15252"/>
            </a:avLst>
          </a:prstGeom>
          <a:solidFill>
            <a:srgbClr val="DDDDDD">
              <a:alpha val="23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44504" y="886989"/>
            <a:ext cx="3185214" cy="239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4" descr="新小型固体ロケット（イメージ）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3925677"/>
            <a:ext cx="2307898" cy="1571636"/>
          </a:xfrm>
          <a:prstGeom prst="rect">
            <a:avLst/>
          </a:prstGeom>
          <a:noFill/>
        </p:spPr>
      </p:pic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6286512" y="5497313"/>
            <a:ext cx="2492398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Next-generation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sym typeface="Wingdings" pitchFamily="2" charset="2"/>
              </a:rPr>
              <a:t>Solid rocket booster (M-V FO)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                      Fig. by JAXA</a:t>
            </a:r>
            <a:endParaRPr lang="en-US" altLang="ja-JP" sz="1200" b="1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2639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6229" name="Group 5"/>
          <p:cNvGraphicFramePr>
            <a:graphicFrameLocks noGrp="1"/>
          </p:cNvGraphicFramePr>
          <p:nvPr/>
        </p:nvGraphicFramePr>
        <p:xfrm>
          <a:off x="611188" y="1412875"/>
          <a:ext cx="8280400" cy="4836923"/>
        </p:xfrm>
        <a:graphic>
          <a:graphicData uri="http://schemas.openxmlformats.org/drawingml/2006/table">
            <a:tbl>
              <a:tblPr/>
              <a:tblGrid>
                <a:gridCol w="395287"/>
                <a:gridCol w="393700"/>
                <a:gridCol w="393700"/>
                <a:gridCol w="393700"/>
                <a:gridCol w="395288"/>
                <a:gridCol w="395287"/>
                <a:gridCol w="393700"/>
                <a:gridCol w="395288"/>
                <a:gridCol w="120650"/>
                <a:gridCol w="273050"/>
                <a:gridCol w="393700"/>
                <a:gridCol w="395287"/>
                <a:gridCol w="392113"/>
                <a:gridCol w="395287"/>
                <a:gridCol w="395288"/>
                <a:gridCol w="392112"/>
                <a:gridCol w="395288"/>
                <a:gridCol w="395287"/>
                <a:gridCol w="393700"/>
                <a:gridCol w="395288"/>
                <a:gridCol w="392112"/>
                <a:gridCol w="395288"/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2010</a:t>
                      </a: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0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ミッション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971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目的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</a:t>
                      </a: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  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根幹技術の宇宙実証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銀河系内観測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重力波の検出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(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最小限のスペック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間での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FP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干渉計実証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</a:t>
                      </a: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重力波天文学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構成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小型衛星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短基線長</a:t>
                      </a: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FP</a:t>
                      </a:r>
                      <a:r>
                        <a:rPr kumimoji="0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共振器 </a:t>
                      </a: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0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 S/C 3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  干渉計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 3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干渉計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3-4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ユニット</a:t>
                      </a: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143116"/>
            <a:ext cx="1305302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9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0615" y="3071810"/>
            <a:ext cx="133968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solidFill>
                  <a:srgbClr val="DDDDDD"/>
                </a:solidFill>
              </a:rPr>
              <a:t>DECIGO</a:t>
            </a:r>
            <a:r>
              <a:rPr lang="ja-JP" altLang="en-US">
                <a:solidFill>
                  <a:srgbClr val="DDDDDD"/>
                </a:solidFill>
              </a:rPr>
              <a:t>のロードマップ</a:t>
            </a:r>
          </a:p>
        </p:txBody>
      </p:sp>
      <p:sp>
        <p:nvSpPr>
          <p:cNvPr id="3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6805613" y="850900"/>
            <a:ext cx="2303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Figure: S.Kawamura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029200" y="2528888"/>
            <a:ext cx="1044575" cy="957262"/>
            <a:chOff x="741" y="473"/>
            <a:chExt cx="3836" cy="3504"/>
          </a:xfrm>
        </p:grpSpPr>
        <p:sp>
          <p:nvSpPr>
            <p:cNvPr id="1076272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273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274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76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7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8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9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0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82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3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4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5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6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1076288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9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0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1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2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107629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299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0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1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2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3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4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5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6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1076308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09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0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1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2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13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4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5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6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7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8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9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0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1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2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3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4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5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6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7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8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9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0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1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2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3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4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5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8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1076337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38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39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40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41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4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9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1076366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67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1076369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70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71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2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3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7183438" y="2347913"/>
            <a:ext cx="1531937" cy="1401762"/>
            <a:chOff x="335" y="1710"/>
            <a:chExt cx="2393" cy="2190"/>
          </a:xfrm>
        </p:grpSpPr>
        <p:sp>
          <p:nvSpPr>
            <p:cNvPr id="10763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2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107638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8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8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9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9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9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3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10764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1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4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1076436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37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5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1076439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40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41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2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3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4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5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6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7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8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9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0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1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2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3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4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6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1076456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7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8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9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60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61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2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3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4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5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6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7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8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9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0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1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2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3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4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5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6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7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107647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7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83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4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5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6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7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8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9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0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1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2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3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4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5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6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7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8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1076499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00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9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1076502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03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04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5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6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7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8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9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0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1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2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3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4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0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1076516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7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8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9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20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21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2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3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4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5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6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7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8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9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0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1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2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3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4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5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6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1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1076538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39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0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1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2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43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4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5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6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7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8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9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0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1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2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3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4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5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6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7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2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1076559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60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23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1076562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63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64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65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66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076567" name="Text Box 343"/>
          <p:cNvSpPr txBox="1">
            <a:spLocks noChangeArrowheads="1"/>
          </p:cNvSpPr>
          <p:nvPr/>
        </p:nvSpPr>
        <p:spPr bwMode="auto">
          <a:xfrm>
            <a:off x="2932113" y="3435350"/>
            <a:ext cx="1495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DECIGO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Pathfinder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  (DPF)</a:t>
            </a:r>
          </a:p>
        </p:txBody>
      </p:sp>
      <p:sp>
        <p:nvSpPr>
          <p:cNvPr id="1076568" name="Text Box 344"/>
          <p:cNvSpPr txBox="1">
            <a:spLocks noChangeArrowheads="1"/>
          </p:cNvSpPr>
          <p:nvPr/>
        </p:nvSpPr>
        <p:spPr bwMode="auto">
          <a:xfrm>
            <a:off x="4859338" y="3716338"/>
            <a:ext cx="1857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FFCCFF"/>
                </a:solidFill>
                <a:latin typeface="Arial" charset="0"/>
                <a:ea typeface="ＭＳ Ｐゴシック" pitchFamily="50" charset="-128"/>
                <a:cs typeface="+mn-cs"/>
              </a:rPr>
              <a:t>Pre-DECIGO</a:t>
            </a:r>
          </a:p>
        </p:txBody>
      </p:sp>
      <p:sp>
        <p:nvSpPr>
          <p:cNvPr id="1076569" name="Text Box 345"/>
          <p:cNvSpPr txBox="1">
            <a:spLocks noChangeArrowheads="1"/>
          </p:cNvSpPr>
          <p:nvPr/>
        </p:nvSpPr>
        <p:spPr bwMode="auto">
          <a:xfrm>
            <a:off x="7575550" y="3790950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FF9999"/>
                </a:solidFill>
                <a:latin typeface="Arial" charset="0"/>
                <a:ea typeface="ＭＳ Ｐゴシック" pitchFamily="50" charset="-128"/>
                <a:cs typeface="+mn-cs"/>
              </a:rPr>
              <a:t>DECIGO</a:t>
            </a:r>
          </a:p>
        </p:txBody>
      </p:sp>
      <p:sp>
        <p:nvSpPr>
          <p:cNvPr id="1076570" name="AutoShape 346"/>
          <p:cNvSpPr>
            <a:spLocks noChangeArrowheads="1"/>
          </p:cNvSpPr>
          <p:nvPr/>
        </p:nvSpPr>
        <p:spPr bwMode="auto">
          <a:xfrm>
            <a:off x="1036638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1" name="Text Box 347"/>
          <p:cNvSpPr txBox="1">
            <a:spLocks noChangeArrowheads="1"/>
          </p:cNvSpPr>
          <p:nvPr/>
        </p:nvSpPr>
        <p:spPr bwMode="auto">
          <a:xfrm>
            <a:off x="917575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2" name="Text Box 348"/>
          <p:cNvSpPr txBox="1">
            <a:spLocks noChangeArrowheads="1"/>
          </p:cNvSpPr>
          <p:nvPr/>
        </p:nvSpPr>
        <p:spPr bwMode="auto">
          <a:xfrm>
            <a:off x="3708400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3" name="Text Box 349"/>
          <p:cNvSpPr txBox="1">
            <a:spLocks noChangeArrowheads="1"/>
          </p:cNvSpPr>
          <p:nvPr/>
        </p:nvSpPr>
        <p:spPr bwMode="auto">
          <a:xfrm>
            <a:off x="6048375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4" name="AutoShape 350"/>
          <p:cNvSpPr>
            <a:spLocks noChangeArrowheads="1"/>
          </p:cNvSpPr>
          <p:nvPr/>
        </p:nvSpPr>
        <p:spPr bwMode="auto">
          <a:xfrm>
            <a:off x="3016250" y="1808163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5" name="AutoShape 351"/>
          <p:cNvSpPr>
            <a:spLocks noChangeArrowheads="1"/>
          </p:cNvSpPr>
          <p:nvPr/>
        </p:nvSpPr>
        <p:spPr bwMode="auto">
          <a:xfrm>
            <a:off x="7754938" y="1808163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6" name="AutoShape 352"/>
          <p:cNvSpPr>
            <a:spLocks noChangeArrowheads="1"/>
          </p:cNvSpPr>
          <p:nvPr/>
        </p:nvSpPr>
        <p:spPr bwMode="auto">
          <a:xfrm>
            <a:off x="5386388" y="1808163"/>
            <a:ext cx="360362" cy="360362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7" name="AutoShape 353"/>
          <p:cNvSpPr>
            <a:spLocks noChangeArrowheads="1"/>
          </p:cNvSpPr>
          <p:nvPr/>
        </p:nvSpPr>
        <p:spPr bwMode="auto">
          <a:xfrm>
            <a:off x="3887788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8" name="AutoShape 354"/>
          <p:cNvSpPr>
            <a:spLocks noChangeArrowheads="1"/>
          </p:cNvSpPr>
          <p:nvPr/>
        </p:nvSpPr>
        <p:spPr bwMode="auto">
          <a:xfrm>
            <a:off x="6138863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80" name="Text Box 356"/>
          <p:cNvSpPr txBox="1">
            <a:spLocks noChangeArrowheads="1"/>
          </p:cNvSpPr>
          <p:nvPr/>
        </p:nvSpPr>
        <p:spPr bwMode="auto">
          <a:xfrm>
            <a:off x="1147749" y="4005263"/>
            <a:ext cx="1495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SDS-1/SWIM</a:t>
            </a:r>
          </a:p>
        </p:txBody>
      </p:sp>
      <p:sp>
        <p:nvSpPr>
          <p:cNvPr id="1076581" name="AutoShape 357"/>
          <p:cNvSpPr>
            <a:spLocks noChangeArrowheads="1"/>
          </p:cNvSpPr>
          <p:nvPr/>
        </p:nvSpPr>
        <p:spPr bwMode="auto">
          <a:xfrm>
            <a:off x="1071538" y="3000372"/>
            <a:ext cx="1428760" cy="1285884"/>
          </a:xfrm>
          <a:prstGeom prst="roundRect">
            <a:avLst>
              <a:gd name="adj" fmla="val 10097"/>
            </a:avLst>
          </a:prstGeom>
          <a:noFill/>
          <a:ln w="50800">
            <a:solidFill>
              <a:srgbClr val="CCFF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6581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8F8F8"/>
                </a:solidFill>
              </a:rPr>
              <a:t>結論</a:t>
            </a:r>
            <a:endParaRPr lang="ja-JP" altLang="en-US" dirty="0">
              <a:solidFill>
                <a:srgbClr val="F8F8F8"/>
              </a:solidFill>
            </a:endParaRPr>
          </a:p>
        </p:txBody>
      </p:sp>
      <p:sp>
        <p:nvSpPr>
          <p:cNvPr id="1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928662" y="2714620"/>
            <a:ext cx="628654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パスファインダー</a:t>
            </a:r>
            <a:endParaRPr lang="ja-JP" altLang="en-US" kern="1200" dirty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500166" y="3176285"/>
            <a:ext cx="7072362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lang="ja-JP" altLang="en-US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のための最初の前哨衛星</a:t>
            </a:r>
            <a:endParaRPr lang="en-US" altLang="ja-JP" sz="2000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2000" dirty="0" smtClean="0">
                <a:solidFill>
                  <a:srgbClr val="EAEAEA"/>
                </a:solidFill>
                <a:latin typeface="Tahoma" pitchFamily="34" charset="0"/>
              </a:rPr>
              <a:t>重力波・地球重力場の観測</a:t>
            </a:r>
            <a:endParaRPr lang="en-US" altLang="ja-JP" sz="2000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JAXA</a:t>
            </a:r>
            <a:r>
              <a:rPr lang="ja-JP" altLang="en-US" sz="2000" dirty="0" smtClean="0">
                <a:solidFill>
                  <a:srgbClr val="CCFFCC"/>
                </a:solidFill>
                <a:latin typeface="Tahoma" pitchFamily="34" charset="0"/>
              </a:rPr>
              <a:t>の小型衛星シリーズ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としての実現を目指す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  <a:endParaRPr lang="en-US" altLang="ja-JP" sz="2000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500166" y="5866084"/>
            <a:ext cx="6429420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dirty="0" smtClean="0">
                <a:solidFill>
                  <a:srgbClr val="FFFF99"/>
                </a:solidFill>
                <a:latin typeface="Tahoma" pitchFamily="34" charset="0"/>
              </a:rPr>
              <a:t>SWIM</a:t>
            </a: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</a:rPr>
              <a:t> – 1</a:t>
            </a:r>
            <a:r>
              <a:rPr lang="ja-JP" altLang="en-US" sz="2000" dirty="0" smtClean="0">
                <a:solidFill>
                  <a:srgbClr val="EAEAEA"/>
                </a:solidFill>
                <a:latin typeface="Tahoma" pitchFamily="34" charset="0"/>
              </a:rPr>
              <a:t>年</a:t>
            </a: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</a:rPr>
              <a:t>9</a:t>
            </a:r>
            <a:r>
              <a:rPr lang="ja-JP" altLang="en-US" sz="2000" dirty="0" smtClean="0">
                <a:solidFill>
                  <a:srgbClr val="EAEAEA"/>
                </a:solidFill>
                <a:latin typeface="Tahoma" pitchFamily="34" charset="0"/>
              </a:rPr>
              <a:t>カ月の宇宙実証運用が成功のもと終了</a:t>
            </a: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</a:rPr>
              <a:t>.</a:t>
            </a:r>
            <a:endParaRPr lang="en-US" altLang="ja-JP" sz="2000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928662" y="4572008"/>
            <a:ext cx="628654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dirty="0" smtClean="0">
                <a:solidFill>
                  <a:srgbClr val="FFFFCC"/>
                </a:solidFill>
                <a:latin typeface="Tahoma" pitchFamily="34" charset="0"/>
              </a:rPr>
              <a:t>研究開発が進行中</a:t>
            </a:r>
            <a:endParaRPr lang="ja-JP" altLang="en-US" kern="1200" dirty="0">
              <a:solidFill>
                <a:srgbClr val="FF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500166" y="5467665"/>
            <a:ext cx="707236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</a:rPr>
              <a:t>DPF</a:t>
            </a:r>
            <a:r>
              <a:rPr lang="ja-JP" altLang="en-US" sz="2000" dirty="0" smtClean="0">
                <a:solidFill>
                  <a:srgbClr val="EAEAEA"/>
                </a:solidFill>
                <a:latin typeface="Tahoma" pitchFamily="34" charset="0"/>
              </a:rPr>
              <a:t>搭載機器の</a:t>
            </a: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</a:rPr>
              <a:t>BBM</a:t>
            </a:r>
            <a:r>
              <a:rPr lang="ja-JP" altLang="en-US" sz="2000" dirty="0" smtClean="0">
                <a:solidFill>
                  <a:srgbClr val="EAEAEA"/>
                </a:solidFill>
                <a:latin typeface="Tahoma" pitchFamily="34" charset="0"/>
              </a:rPr>
              <a:t>製作・試験</a:t>
            </a:r>
            <a:endParaRPr lang="en-US" altLang="ja-JP" sz="2000" kern="1200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000100" y="1169209"/>
            <a:ext cx="628654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 </a:t>
            </a:r>
            <a:endParaRPr lang="ja-JP" altLang="en-US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1500166" y="1597837"/>
            <a:ext cx="707236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2000" dirty="0" smtClean="0">
                <a:solidFill>
                  <a:srgbClr val="EAEAEA"/>
                </a:solidFill>
                <a:latin typeface="Tahoma" pitchFamily="34" charset="0"/>
              </a:rPr>
              <a:t>豊富な科学的知見が期待できる</a:t>
            </a:r>
            <a:endParaRPr lang="en-US" altLang="ja-JP" sz="2000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857356" y="2038641"/>
            <a:ext cx="664373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宇宙の成り立ちと進化</a:t>
            </a: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銀河形成</a:t>
            </a: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基礎物理</a:t>
            </a: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.</a:t>
            </a:r>
            <a:endParaRPr lang="en-US" altLang="ja-JP" sz="2000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500166" y="5072074"/>
            <a:ext cx="7072362" cy="421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</a:rPr>
              <a:t>DECIGO</a:t>
            </a:r>
            <a:r>
              <a:rPr lang="ja-JP" altLang="en-US" sz="2000" dirty="0" smtClean="0">
                <a:solidFill>
                  <a:srgbClr val="EAEAEA"/>
                </a:solidFill>
                <a:latin typeface="Tahoma" pitchFamily="34" charset="0"/>
              </a:rPr>
              <a:t>の仕様検討</a:t>
            </a:r>
            <a:endParaRPr lang="en-US" altLang="ja-JP" sz="2000" kern="1200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1" grpId="0"/>
      <p:bldP spid="12" grpId="0"/>
      <p:bldP spid="14" grpId="0"/>
      <p:bldP spid="18" grpId="0"/>
      <p:bldP spid="19" grpId="0"/>
      <p:bldP spid="20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8" y="1142984"/>
            <a:ext cx="8889548" cy="520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DECIGO</a:t>
            </a:r>
            <a:r>
              <a:rPr lang="ja-JP" altLang="en-US" dirty="0" smtClean="0"/>
              <a:t>パスファインダー</a:t>
            </a:r>
            <a:endParaRPr lang="en-US" altLang="ja-JP" dirty="0"/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614640" y="965187"/>
            <a:ext cx="5886450" cy="6064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sz="2200" b="0" dirty="0"/>
              <a:t>DECIGO</a:t>
            </a:r>
            <a:r>
              <a:rPr lang="ja-JP" altLang="en-US" sz="2200" b="0" dirty="0"/>
              <a:t>パスファインダー </a:t>
            </a:r>
            <a:r>
              <a:rPr lang="en-US" altLang="ja-JP" sz="2200" b="0" dirty="0"/>
              <a:t>(DPF) </a:t>
            </a:r>
          </a:p>
        </p:txBody>
      </p:sp>
      <p:sp>
        <p:nvSpPr>
          <p:cNvPr id="1108996" name="AutoShape 4"/>
          <p:cNvSpPr>
            <a:spLocks noChangeArrowheads="1"/>
          </p:cNvSpPr>
          <p:nvPr/>
        </p:nvSpPr>
        <p:spPr bwMode="auto">
          <a:xfrm>
            <a:off x="3143241" y="2000240"/>
            <a:ext cx="4429156" cy="1500198"/>
          </a:xfrm>
          <a:prstGeom prst="roundRect">
            <a:avLst>
              <a:gd name="adj" fmla="val 3069"/>
            </a:avLst>
          </a:prstGeom>
          <a:solidFill>
            <a:srgbClr val="FFFFFF">
              <a:alpha val="9804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7" name="Rectangle 5"/>
          <p:cNvSpPr>
            <a:spLocks noChangeArrowheads="1"/>
          </p:cNvSpPr>
          <p:nvPr/>
        </p:nvSpPr>
        <p:spPr bwMode="auto">
          <a:xfrm>
            <a:off x="2955953" y="2000240"/>
            <a:ext cx="5688013" cy="14607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小型衛星 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 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 </a:t>
            </a:r>
            <a:r>
              <a:rPr kumimoji="1" lang="ja-JP" altLang="en-US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ja-JP" altLang="en-US" sz="2000" dirty="0" smtClean="0">
                <a:solidFill>
                  <a:srgbClr val="99FF99"/>
                </a:solidFill>
                <a:latin typeface="Tahoma" pitchFamily="34" charset="0"/>
              </a:rPr>
              <a:t>重量  </a:t>
            </a:r>
            <a:r>
              <a:rPr kumimoji="1" lang="en-US" altLang="ja-JP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350kg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地球周回軌道  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高度 </a:t>
            </a:r>
            <a:r>
              <a:rPr kumimoji="1" lang="ja-JP" altLang="en-US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500km)</a:t>
            </a:r>
            <a:endParaRPr kumimoji="1" lang="en-US" altLang="ja-JP" sz="2000" kern="1200" dirty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en-US" altLang="ja-JP" sz="20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ja-JP" altLang="en-US" sz="1800" dirty="0" smtClean="0">
                <a:solidFill>
                  <a:srgbClr val="EAEAEA"/>
                </a:solidFill>
                <a:latin typeface="Tahoma" pitchFamily="34" charset="0"/>
              </a:rPr>
              <a:t>非接触保持された試験</a:t>
            </a:r>
            <a:r>
              <a:rPr kumimoji="1" lang="ja-JP" altLang="en-US" sz="18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マスの変動を</a:t>
            </a:r>
            <a:endParaRPr kumimoji="1" lang="en-US" altLang="ja-JP" sz="1800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EAEAEA"/>
                </a:solidFill>
                <a:latin typeface="Tahoma" pitchFamily="34" charset="0"/>
              </a:rPr>
              <a:t>　　　　　　レーザー干渉計を用いて精密計測</a:t>
            </a:r>
            <a:endParaRPr kumimoji="1" lang="ja-JP" altLang="en-US" sz="18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3" name="Rectangle 51"/>
          <p:cNvSpPr>
            <a:spLocks noChangeArrowheads="1"/>
          </p:cNvSpPr>
          <p:nvPr/>
        </p:nvSpPr>
        <p:spPr bwMode="auto">
          <a:xfrm>
            <a:off x="3000364" y="1436928"/>
            <a:ext cx="568801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将来の宇宙重力波望遠鏡の</a:t>
            </a:r>
            <a:r>
              <a: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ため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の前哨衛星</a:t>
            </a:r>
            <a:endParaRPr kumimoji="1" lang="en-US" altLang="ja-JP" sz="2000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8" name="Rectangle 6"/>
          <p:cNvSpPr>
            <a:spLocks noChangeArrowheads="1"/>
          </p:cNvSpPr>
          <p:nvPr/>
        </p:nvSpPr>
        <p:spPr bwMode="auto">
          <a:xfrm>
            <a:off x="3473403" y="4071942"/>
            <a:ext cx="47244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宇宙・地球の</a:t>
            </a:r>
            <a:r>
              <a:rPr kumimoji="1" lang="ja-JP" altLang="en-US" sz="20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　</a:t>
            </a:r>
            <a:endParaRPr kumimoji="1" lang="en-US" altLang="ja-JP" sz="2000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    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銀河の成り立ち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地球環境モニタ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0" name="Rectangle 48"/>
          <p:cNvSpPr>
            <a:spLocks noChangeArrowheads="1"/>
          </p:cNvSpPr>
          <p:nvPr/>
        </p:nvSpPr>
        <p:spPr bwMode="auto">
          <a:xfrm>
            <a:off x="3500430" y="4786322"/>
            <a:ext cx="51816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99FF99"/>
                </a:solidFill>
                <a:latin typeface="Tahoma" pitchFamily="34" charset="0"/>
              </a:rPr>
              <a:t>先端科</a:t>
            </a:r>
            <a:r>
              <a:rPr kumimoji="1" lang="ja-JP" altLang="en-US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学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技術の</a:t>
            </a:r>
            <a:r>
              <a:rPr kumimoji="1" lang="ja-JP" altLang="en-US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確立</a:t>
            </a:r>
            <a:endParaRPr kumimoji="1" lang="en-US" altLang="ja-JP" sz="2000" kern="1200" dirty="0" smtClean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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宇宙・無重力環境利用の新しい可能性</a:t>
            </a:r>
            <a:endParaRPr kumimoji="1" lang="ja-JP" altLang="en-US" sz="2000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1" name="AutoShape 49"/>
          <p:cNvSpPr>
            <a:spLocks noChangeArrowheads="1"/>
          </p:cNvSpPr>
          <p:nvPr/>
        </p:nvSpPr>
        <p:spPr bwMode="auto">
          <a:xfrm rot="5400000">
            <a:off x="5081371" y="3392668"/>
            <a:ext cx="344487" cy="702903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FFFFCC">
              <a:alpha val="20000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角丸四角形 50"/>
          <p:cNvSpPr/>
          <p:nvPr/>
        </p:nvSpPr>
        <p:spPr bwMode="auto">
          <a:xfrm>
            <a:off x="3473403" y="4000504"/>
            <a:ext cx="5072098" cy="1571636"/>
          </a:xfrm>
          <a:prstGeom prst="roundRect">
            <a:avLst>
              <a:gd name="adj" fmla="val 5874"/>
            </a:avLst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3562376" y="5814972"/>
            <a:ext cx="5224466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小型科学衛星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3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号機 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(~2015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年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)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を目指す</a:t>
            </a: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3" y="1142984"/>
            <a:ext cx="9144033" cy="513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まとめ</a:t>
            </a:r>
            <a:endParaRPr lang="en-US" altLang="ja-JP" dirty="0"/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400444" y="917575"/>
            <a:ext cx="5172084" cy="6064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sz="2200" dirty="0"/>
              <a:t>DECIGO</a:t>
            </a:r>
            <a:r>
              <a:rPr lang="ja-JP" altLang="en-US" sz="2200" dirty="0"/>
              <a:t>パスファインダー </a:t>
            </a:r>
            <a:r>
              <a:rPr lang="en-US" altLang="ja-JP" sz="2200" dirty="0"/>
              <a:t>(DPF) </a:t>
            </a:r>
          </a:p>
        </p:txBody>
      </p:sp>
      <p:sp>
        <p:nvSpPr>
          <p:cNvPr id="1108996" name="AutoShape 4"/>
          <p:cNvSpPr>
            <a:spLocks noChangeArrowheads="1"/>
          </p:cNvSpPr>
          <p:nvPr/>
        </p:nvSpPr>
        <p:spPr bwMode="auto">
          <a:xfrm>
            <a:off x="3390928" y="1857364"/>
            <a:ext cx="5257807" cy="1500198"/>
          </a:xfrm>
          <a:prstGeom prst="roundRect">
            <a:avLst>
              <a:gd name="adj" fmla="val 3069"/>
            </a:avLst>
          </a:prstGeom>
          <a:solidFill>
            <a:srgbClr val="FFFFFF">
              <a:alpha val="9804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7" name="Rectangle 5"/>
          <p:cNvSpPr>
            <a:spLocks noChangeArrowheads="1"/>
          </p:cNvSpPr>
          <p:nvPr/>
        </p:nvSpPr>
        <p:spPr bwMode="auto">
          <a:xfrm>
            <a:off x="3060765" y="1857364"/>
            <a:ext cx="5688013" cy="14607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小型衛星 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 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 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(95cm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立方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x2, 350kg) 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地球周回軌道  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高度 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500km, 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太陽同期軌道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en-US" altLang="ja-JP" sz="20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ja-JP" altLang="en-US" sz="1800" dirty="0" smtClean="0">
                <a:solidFill>
                  <a:srgbClr val="B2B2B2"/>
                </a:solidFill>
                <a:latin typeface="Tahoma" pitchFamily="34" charset="0"/>
              </a:rPr>
              <a:t>試験</a:t>
            </a:r>
            <a:r>
              <a:rPr kumimoji="1" lang="ja-JP" altLang="en-US" sz="18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マス </a:t>
            </a:r>
            <a:r>
              <a:rPr kumimoji="1" lang="en-US" altLang="ja-JP" sz="18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x2</a:t>
            </a:r>
            <a:r>
              <a:rPr kumimoji="1" lang="ja-JP" altLang="en-US" sz="18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8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8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基線長</a:t>
            </a:r>
            <a:r>
              <a:rPr kumimoji="1" lang="en-US" altLang="ja-JP" sz="18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30cm</a:t>
            </a:r>
            <a:r>
              <a:rPr kumimoji="1" lang="ja-JP" altLang="en-US" sz="18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r>
              <a:rPr kumimoji="1" lang="en-US" altLang="ja-JP" sz="18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FP</a:t>
            </a:r>
            <a:r>
              <a:rPr kumimoji="1" lang="ja-JP" altLang="en-US" sz="18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共振器</a:t>
            </a:r>
          </a:p>
          <a:p>
            <a:pPr algn="l">
              <a:lnSpc>
                <a:spcPct val="114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18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</a:t>
            </a:r>
            <a:r>
              <a:rPr lang="ja-JP" altLang="en-US" sz="1800" dirty="0" smtClean="0">
                <a:solidFill>
                  <a:srgbClr val="B2B2B2"/>
                </a:solidFill>
                <a:latin typeface="Tahoma" pitchFamily="34" charset="0"/>
              </a:rPr>
              <a:t>安定化レーザー</a:t>
            </a:r>
            <a:r>
              <a:rPr kumimoji="1" lang="ja-JP" altLang="en-US" sz="18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</a:t>
            </a: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, </a:t>
            </a:r>
            <a:r>
              <a:rPr kumimoji="1" lang="ja-JP" altLang="en-US" sz="18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ドラッグ</a:t>
            </a:r>
            <a:r>
              <a:rPr kumimoji="1" lang="ja-JP" altLang="en-US" sz="18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ja-JP" altLang="en-US" sz="18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フリー</a:t>
            </a:r>
            <a:r>
              <a:rPr lang="ja-JP" altLang="en-US" sz="1800" dirty="0" smtClean="0">
                <a:solidFill>
                  <a:srgbClr val="B2B2B2"/>
                </a:solidFill>
                <a:latin typeface="Tahoma" pitchFamily="34" charset="0"/>
              </a:rPr>
              <a:t>制御</a:t>
            </a:r>
            <a:endParaRPr kumimoji="1" lang="ja-JP" altLang="en-US" sz="1800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8" name="Rectangle 6"/>
          <p:cNvSpPr>
            <a:spLocks noChangeArrowheads="1"/>
          </p:cNvSpPr>
          <p:nvPr/>
        </p:nvSpPr>
        <p:spPr bwMode="auto">
          <a:xfrm>
            <a:off x="3676680" y="3929066"/>
            <a:ext cx="47244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宇宙・地球の</a:t>
            </a:r>
            <a:r>
              <a:rPr kumimoji="1" lang="ja-JP" altLang="en-US" sz="20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　</a:t>
            </a:r>
            <a:endParaRPr kumimoji="1" lang="en-US" altLang="ja-JP" sz="2000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    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銀河の成り立ち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地球環境モニタ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0" name="Rectangle 48"/>
          <p:cNvSpPr>
            <a:spLocks noChangeArrowheads="1"/>
          </p:cNvSpPr>
          <p:nvPr/>
        </p:nvSpPr>
        <p:spPr bwMode="auto">
          <a:xfrm>
            <a:off x="3748118" y="4714884"/>
            <a:ext cx="51816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99FF99"/>
                </a:solidFill>
                <a:latin typeface="Tahoma" pitchFamily="34" charset="0"/>
              </a:rPr>
              <a:t>先端科</a:t>
            </a:r>
            <a:r>
              <a:rPr kumimoji="1" lang="ja-JP" altLang="en-US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学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技術の</a:t>
            </a:r>
            <a:r>
              <a:rPr kumimoji="1" lang="ja-JP" altLang="en-US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確立</a:t>
            </a:r>
            <a:endParaRPr kumimoji="1" lang="en-US" altLang="ja-JP" sz="2000" kern="1200" dirty="0" smtClean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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無重力環境利用の新しい可能性</a:t>
            </a:r>
            <a:endParaRPr kumimoji="1" lang="ja-JP" altLang="en-US" sz="2000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1" name="AutoShape 49"/>
          <p:cNvSpPr>
            <a:spLocks noChangeArrowheads="1"/>
          </p:cNvSpPr>
          <p:nvPr/>
        </p:nvSpPr>
        <p:spPr bwMode="auto">
          <a:xfrm rot="5400000">
            <a:off x="5284648" y="3249792"/>
            <a:ext cx="344487" cy="702903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3" name="Rectangle 51"/>
          <p:cNvSpPr>
            <a:spLocks noChangeArrowheads="1"/>
          </p:cNvSpPr>
          <p:nvPr/>
        </p:nvSpPr>
        <p:spPr bwMode="auto">
          <a:xfrm>
            <a:off x="3456020" y="1285860"/>
            <a:ext cx="4902194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のための最初の前哨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  <a:endParaRPr kumimoji="1" lang="en-US" altLang="ja-JP" sz="2000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角丸四角形 50"/>
          <p:cNvSpPr/>
          <p:nvPr/>
        </p:nvSpPr>
        <p:spPr bwMode="auto">
          <a:xfrm>
            <a:off x="3676680" y="3857628"/>
            <a:ext cx="4643470" cy="1571636"/>
          </a:xfrm>
          <a:prstGeom prst="roundRect">
            <a:avLst>
              <a:gd name="adj" fmla="val 5874"/>
            </a:avLst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3676680" y="5650072"/>
            <a:ext cx="5224466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BBM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試作・試験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SDS-1/SWIM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による宇宙実証  が進行中</a:t>
            </a: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dirty="0" smtClean="0"/>
              <a:t>期待できる科学的知見</a:t>
            </a:r>
            <a:endParaRPr lang="en-US" altLang="ja-JP" sz="2000" dirty="0" smtClean="0"/>
          </a:p>
        </p:txBody>
      </p:sp>
      <p:sp>
        <p:nvSpPr>
          <p:cNvPr id="26626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642910" y="947306"/>
            <a:ext cx="792961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Verification of the alternative theories of gravity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　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Test 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Brans-Dicke theory 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by NS/BH binary evolution 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    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Stronger constraint by  10</a:t>
            </a:r>
            <a:r>
              <a:rPr lang="en-US" altLang="ja-JP" sz="2000" baseline="30000" dirty="0" smtClean="0">
                <a:solidFill>
                  <a:srgbClr val="FFFFFF"/>
                </a:solidFill>
                <a:latin typeface="Tahoma" pitchFamily="34" charset="0"/>
              </a:rPr>
              <a:t>4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times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357290" y="2161752"/>
            <a:ext cx="64294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ja-JP" sz="1600" dirty="0" smtClean="0">
                <a:solidFill>
                  <a:srgbClr val="C0C0C0"/>
                </a:solidFill>
                <a:latin typeface="Tahoma" pitchFamily="34" charset="0"/>
              </a:rPr>
              <a:t>K. Yagi and T. Tanaka, Prog. Theor. Phys. 123, 1069 (2010)</a:t>
            </a:r>
            <a:endParaRPr lang="ja-JP" altLang="en-US" sz="1600" dirty="0">
              <a:solidFill>
                <a:srgbClr val="C0C0C0"/>
              </a:solidFill>
              <a:latin typeface="Tahoma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71472" y="4716860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Neutron-star physics 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Determine mass of 10</a:t>
            </a:r>
            <a:r>
              <a:rPr lang="en-US" altLang="ja-JP" sz="2000" baseline="30000" dirty="0" smtClean="0">
                <a:solidFill>
                  <a:srgbClr val="FFFFFF"/>
                </a:solidFill>
                <a:latin typeface="Tahoma" pitchFamily="34" charset="0"/>
              </a:rPr>
              <a:t>5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NSs per year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Constrain the 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EOS of NS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  Formation process of NS from the spectrum</a:t>
            </a:r>
            <a:endParaRPr kumimoji="1" lang="en-US" altLang="ja-JP" sz="2000" kern="1200" dirty="0" smtClean="0">
              <a:solidFill>
                <a:srgbClr val="FF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00034" y="2643182"/>
            <a:ext cx="821537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Black hole dark matter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Gravitational collapse of the primordial density fluctuations  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 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P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rimordial black holes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(PBHs)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                   as a candidate of dark matter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1428728" y="4162016"/>
            <a:ext cx="64294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ja-JP" sz="1600" dirty="0" smtClean="0">
                <a:solidFill>
                  <a:srgbClr val="C0C0C0"/>
                </a:solidFill>
                <a:latin typeface="Tahoma" pitchFamily="34" charset="0"/>
              </a:rPr>
              <a:t>R. Saito and J. Yokoyama, Phys. Rev. Lett. 102 161101 (2009)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FFFFF"/>
                </a:solidFill>
              </a:rPr>
              <a:t>ダークエネルギーに対する知見</a:t>
            </a:r>
            <a:endParaRPr lang="en-US" altLang="ja-JP" dirty="0" smtClean="0">
              <a:solidFill>
                <a:srgbClr val="FFFFFF"/>
              </a:solidFill>
            </a:endParaRPr>
          </a:p>
        </p:txBody>
      </p:sp>
      <p:sp>
        <p:nvSpPr>
          <p:cNvPr id="4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652434" y="831907"/>
            <a:ext cx="4491070" cy="737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DECIGO will observe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   10</a:t>
            </a:r>
            <a:r>
              <a:rPr lang="en-US" altLang="ja-JP" sz="2000" baseline="30000" dirty="0" smtClean="0">
                <a:solidFill>
                  <a:srgbClr val="FFFFFF"/>
                </a:solidFill>
                <a:latin typeface="Tahoma" pitchFamily="34" charset="0"/>
              </a:rPr>
              <a:t>4-5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NS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binaries at z~1</a:t>
            </a:r>
          </a:p>
        </p:txBody>
      </p:sp>
      <p:cxnSp>
        <p:nvCxnSpPr>
          <p:cNvPr id="52" name="直線コネクタ 51"/>
          <p:cNvCxnSpPr/>
          <p:nvPr/>
        </p:nvCxnSpPr>
        <p:spPr bwMode="auto">
          <a:xfrm>
            <a:off x="2143108" y="1529910"/>
            <a:ext cx="2357454" cy="1588"/>
          </a:xfrm>
          <a:prstGeom prst="line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CC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曲折矢印 53"/>
          <p:cNvSpPr/>
          <p:nvPr/>
        </p:nvSpPr>
        <p:spPr bwMode="auto">
          <a:xfrm flipV="1">
            <a:off x="2428860" y="1672786"/>
            <a:ext cx="385188" cy="318788"/>
          </a:xfrm>
          <a:prstGeom prst="bentArrow">
            <a:avLst>
              <a:gd name="adj1" fmla="val 35629"/>
              <a:gd name="adj2" fmla="val 46259"/>
              <a:gd name="adj3" fmla="val 39173"/>
              <a:gd name="adj4" fmla="val 29578"/>
            </a:avLst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6" name="Text Box 4"/>
          <p:cNvSpPr txBox="1">
            <a:spLocks noChangeArrowheads="1"/>
          </p:cNvSpPr>
          <p:nvPr/>
        </p:nvSpPr>
        <p:spPr bwMode="auto">
          <a:xfrm>
            <a:off x="2838474" y="1672786"/>
            <a:ext cx="587693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Precise ‘clock’ at cosmological distance </a:t>
            </a:r>
            <a:endParaRPr kumimoji="1" lang="en-US" altLang="ja-JP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97072" name="Text Box 48"/>
          <p:cNvSpPr txBox="1">
            <a:spLocks noChangeArrowheads="1"/>
          </p:cNvSpPr>
          <p:nvPr/>
        </p:nvSpPr>
        <p:spPr bwMode="auto">
          <a:xfrm>
            <a:off x="6215074" y="5295141"/>
            <a:ext cx="24986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Angular resolution</a:t>
            </a:r>
            <a:r>
              <a:rPr kumimoji="1" lang="ja-JP" altLang="en-US" sz="12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kumimoji="1" lang="en-US" altLang="ja-JP" sz="1200" kern="1200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200" dirty="0" smtClean="0">
                <a:solidFill>
                  <a:srgbClr val="DDDDDD"/>
                </a:solidFill>
                <a:latin typeface="Tahoma" pitchFamily="34" charset="0"/>
              </a:rPr>
              <a:t>          </a:t>
            </a:r>
            <a:r>
              <a:rPr kumimoji="1" lang="ja-JP" altLang="en-US" sz="12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～</a:t>
            </a:r>
            <a:r>
              <a:rPr kumimoji="1" lang="en-US" altLang="ja-JP" sz="12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10arcmin    </a:t>
            </a:r>
            <a:r>
              <a:rPr kumimoji="1" lang="ja-JP" altLang="en-US" sz="12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</a:t>
            </a:r>
            <a:r>
              <a:rPr kumimoji="1" lang="en-US" altLang="ja-JP" sz="12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 detector</a:t>
            </a:r>
            <a:r>
              <a:rPr kumimoji="1" lang="ja-JP" altLang="en-US" sz="12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）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2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</a:t>
            </a:r>
            <a:r>
              <a:rPr lang="ja-JP" altLang="en-US" sz="1200" dirty="0">
                <a:solidFill>
                  <a:srgbClr val="DDDDDD"/>
                </a:solidFill>
                <a:latin typeface="Tahoma" pitchFamily="34" charset="0"/>
              </a:rPr>
              <a:t> </a:t>
            </a:r>
            <a:r>
              <a:rPr kumimoji="1" lang="ja-JP" altLang="en-US" sz="12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～</a:t>
            </a:r>
            <a:r>
              <a:rPr kumimoji="1" lang="en-US" altLang="ja-JP" sz="12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10arcsec    </a:t>
            </a:r>
            <a:r>
              <a:rPr kumimoji="1" lang="ja-JP" altLang="en-US" sz="12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</a:t>
            </a:r>
            <a:r>
              <a:rPr kumimoji="1" lang="en-US" altLang="ja-JP" sz="12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 detectors</a:t>
            </a:r>
            <a:r>
              <a:rPr kumimoji="1" lang="ja-JP" altLang="en-US" sz="12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）</a:t>
            </a:r>
          </a:p>
        </p:txBody>
      </p:sp>
      <p:sp>
        <p:nvSpPr>
          <p:cNvPr id="897073" name="Text Box 49"/>
          <p:cNvSpPr txBox="1">
            <a:spLocks noChangeArrowheads="1"/>
          </p:cNvSpPr>
          <p:nvPr/>
        </p:nvSpPr>
        <p:spPr bwMode="auto">
          <a:xfrm>
            <a:off x="8143900" y="5938083"/>
            <a:ext cx="6286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at z=1</a:t>
            </a:r>
          </a:p>
        </p:txBody>
      </p:sp>
      <p:sp>
        <p:nvSpPr>
          <p:cNvPr id="897100" name="Text Box 76"/>
          <p:cNvSpPr txBox="1">
            <a:spLocks noChangeArrowheads="1"/>
          </p:cNvSpPr>
          <p:nvPr/>
        </p:nvSpPr>
        <p:spPr bwMode="auto">
          <a:xfrm>
            <a:off x="819152" y="5286388"/>
            <a:ext cx="4967294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Determine cosmological parameters</a:t>
            </a:r>
          </a:p>
        </p:txBody>
      </p:sp>
      <p:sp>
        <p:nvSpPr>
          <p:cNvPr id="897101" name="Text Box 77"/>
          <p:cNvSpPr txBox="1">
            <a:spLocks noChangeArrowheads="1"/>
          </p:cNvSpPr>
          <p:nvPr/>
        </p:nvSpPr>
        <p:spPr bwMode="auto">
          <a:xfrm>
            <a:off x="857224" y="5715016"/>
            <a:ext cx="5715000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kern="1200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Absolute and independent </a:t>
            </a:r>
            <a:r>
              <a:rPr kumimoji="1" lang="en-US" altLang="ja-JP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measurement</a:t>
            </a:r>
          </a:p>
        </p:txBody>
      </p:sp>
      <p:sp>
        <p:nvSpPr>
          <p:cNvPr id="60" name="AutoShape 3"/>
          <p:cNvSpPr>
            <a:spLocks noChangeAspect="1" noChangeArrowheads="1"/>
          </p:cNvSpPr>
          <p:nvPr/>
        </p:nvSpPr>
        <p:spPr bwMode="auto">
          <a:xfrm>
            <a:off x="571472" y="2214554"/>
            <a:ext cx="8286808" cy="2786082"/>
          </a:xfrm>
          <a:prstGeom prst="roundRect">
            <a:avLst>
              <a:gd name="adj" fmla="val 1917"/>
            </a:avLst>
          </a:prstGeom>
          <a:solidFill>
            <a:srgbClr val="FFCC99">
              <a:alpha val="15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897028" name="Text Box 4"/>
          <p:cNvSpPr txBox="1">
            <a:spLocks noChangeArrowheads="1"/>
          </p:cNvSpPr>
          <p:nvPr/>
        </p:nvSpPr>
        <p:spPr bwMode="auto">
          <a:xfrm>
            <a:off x="785786" y="4214818"/>
            <a:ext cx="3857684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</a:t>
            </a:r>
            <a:r>
              <a:rPr kumimoji="1" lang="en-US" altLang="ja-JP" sz="18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Information on </a:t>
            </a:r>
            <a:r>
              <a:rPr kumimoji="1" lang="en-US" altLang="ja-JP" sz="1800" kern="1200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acceleration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kern="1200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800" kern="1200" dirty="0" smtClean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of </a:t>
            </a:r>
            <a:r>
              <a:rPr kumimoji="1" lang="en-US" altLang="ja-JP" sz="1800" kern="1200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expansion of the universe</a:t>
            </a:r>
          </a:p>
        </p:txBody>
      </p:sp>
      <p:sp>
        <p:nvSpPr>
          <p:cNvPr id="897029" name="Text Box 5"/>
          <p:cNvSpPr txBox="1">
            <a:spLocks noChangeArrowheads="1"/>
          </p:cNvSpPr>
          <p:nvPr/>
        </p:nvSpPr>
        <p:spPr bwMode="auto">
          <a:xfrm>
            <a:off x="2187250" y="3434462"/>
            <a:ext cx="20989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chirp </a:t>
            </a:r>
            <a:r>
              <a:rPr kumimoji="1" lang="en-US" altLang="ja-JP" sz="16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waveform</a:t>
            </a:r>
          </a:p>
        </p:txBody>
      </p:sp>
      <p:sp>
        <p:nvSpPr>
          <p:cNvPr id="897031" name="Text Box 7"/>
          <p:cNvSpPr txBox="1">
            <a:spLocks noChangeArrowheads="1"/>
          </p:cNvSpPr>
          <p:nvPr/>
        </p:nvSpPr>
        <p:spPr bwMode="auto">
          <a:xfrm>
            <a:off x="1142976" y="3429000"/>
            <a:ext cx="16557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Distance:</a:t>
            </a:r>
          </a:p>
        </p:txBody>
      </p:sp>
      <p:sp>
        <p:nvSpPr>
          <p:cNvPr id="897032" name="Text Box 8"/>
          <p:cNvSpPr txBox="1">
            <a:spLocks noChangeArrowheads="1"/>
          </p:cNvSpPr>
          <p:nvPr/>
        </p:nvSpPr>
        <p:spPr bwMode="auto">
          <a:xfrm>
            <a:off x="1142976" y="3767554"/>
            <a:ext cx="15716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Redshift: </a:t>
            </a:r>
          </a:p>
        </p:txBody>
      </p:sp>
      <p:sp>
        <p:nvSpPr>
          <p:cNvPr id="897033" name="Text Box 9"/>
          <p:cNvSpPr txBox="1">
            <a:spLocks noChangeArrowheads="1"/>
          </p:cNvSpPr>
          <p:nvPr/>
        </p:nvSpPr>
        <p:spPr bwMode="auto">
          <a:xfrm>
            <a:off x="2191304" y="3777530"/>
            <a:ext cx="24288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6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host galaxy</a:t>
            </a:r>
          </a:p>
        </p:txBody>
      </p:sp>
      <p:sp>
        <p:nvSpPr>
          <p:cNvPr id="57" name="Text Box 4"/>
          <p:cNvSpPr txBox="1">
            <a:spLocks noChangeArrowheads="1"/>
          </p:cNvSpPr>
          <p:nvPr/>
        </p:nvSpPr>
        <p:spPr bwMode="auto">
          <a:xfrm>
            <a:off x="571472" y="2280530"/>
            <a:ext cx="300039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FCC99"/>
                </a:solidFill>
                <a:latin typeface="Tahoma" pitchFamily="34" charset="0"/>
                <a:sym typeface="Wingdings" pitchFamily="2" charset="2"/>
              </a:rPr>
              <a:t> ‘</a:t>
            </a:r>
            <a:r>
              <a:rPr lang="en-US" altLang="ja-JP" sz="2000" dirty="0" smtClean="0">
                <a:solidFill>
                  <a:srgbClr val="FFCC99"/>
                </a:solidFill>
                <a:latin typeface="Tahoma" pitchFamily="34" charset="0"/>
              </a:rPr>
              <a:t>Standard Siren’</a:t>
            </a:r>
            <a:r>
              <a:rPr kumimoji="1" lang="en-US" altLang="ja-JP" sz="2000" kern="1200" dirty="0" smtClean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2000" kern="1200" dirty="0">
              <a:solidFill>
                <a:srgbClr val="FFCC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9" name="Text Box 4"/>
          <p:cNvSpPr txBox="1">
            <a:spLocks noChangeArrowheads="1"/>
          </p:cNvSpPr>
          <p:nvPr/>
        </p:nvSpPr>
        <p:spPr bwMode="auto">
          <a:xfrm>
            <a:off x="928630" y="2727269"/>
            <a:ext cx="328618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R</a:t>
            </a:r>
            <a:r>
              <a:rPr kumimoji="1" lang="en-US" altLang="ja-JP" sz="18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elationship </a:t>
            </a:r>
            <a:r>
              <a:rPr kumimoji="1" lang="en-US" altLang="ja-JP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between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8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distance and redshift </a:t>
            </a:r>
          </a:p>
        </p:txBody>
      </p:sp>
      <p:sp>
        <p:nvSpPr>
          <p:cNvPr id="62" name="Oval 93"/>
          <p:cNvSpPr>
            <a:spLocks noChangeArrowheads="1"/>
          </p:cNvSpPr>
          <p:nvPr/>
        </p:nvSpPr>
        <p:spPr bwMode="auto">
          <a:xfrm rot="20307080">
            <a:off x="5302394" y="3546480"/>
            <a:ext cx="329911" cy="161925"/>
          </a:xfrm>
          <a:prstGeom prst="ellips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63" name="Oval 94"/>
          <p:cNvSpPr>
            <a:spLocks noChangeArrowheads="1"/>
          </p:cNvSpPr>
          <p:nvPr/>
        </p:nvSpPr>
        <p:spPr bwMode="auto">
          <a:xfrm rot="20307080">
            <a:off x="5584119" y="3526374"/>
            <a:ext cx="73314" cy="80963"/>
          </a:xfrm>
          <a:prstGeom prst="ellips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64" name="Oval 95"/>
          <p:cNvSpPr>
            <a:spLocks noChangeArrowheads="1"/>
          </p:cNvSpPr>
          <p:nvPr/>
        </p:nvSpPr>
        <p:spPr bwMode="auto">
          <a:xfrm rot="20307080">
            <a:off x="5277266" y="3647548"/>
            <a:ext cx="73314" cy="80963"/>
          </a:xfrm>
          <a:prstGeom prst="ellips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65" name="Line 96"/>
          <p:cNvSpPr>
            <a:spLocks noChangeShapeType="1"/>
          </p:cNvSpPr>
          <p:nvPr/>
        </p:nvSpPr>
        <p:spPr bwMode="auto">
          <a:xfrm rot="20307080">
            <a:off x="5478758" y="3702746"/>
            <a:ext cx="36657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66" name="Line 97"/>
          <p:cNvSpPr>
            <a:spLocks noChangeShapeType="1"/>
          </p:cNvSpPr>
          <p:nvPr/>
        </p:nvSpPr>
        <p:spPr bwMode="auto">
          <a:xfrm rot="20307080" flipH="1">
            <a:off x="5419284" y="3552139"/>
            <a:ext cx="36657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>
              <a:latin typeface="Tahoma" pitchFamily="34" charset="0"/>
            </a:endParaRPr>
          </a:p>
        </p:txBody>
      </p:sp>
      <p:grpSp>
        <p:nvGrpSpPr>
          <p:cNvPr id="2" name="Group 99"/>
          <p:cNvGrpSpPr>
            <a:grpSpLocks/>
          </p:cNvGrpSpPr>
          <p:nvPr/>
        </p:nvGrpSpPr>
        <p:grpSpPr bwMode="auto">
          <a:xfrm>
            <a:off x="8121848" y="3505885"/>
            <a:ext cx="220266" cy="201839"/>
            <a:chOff x="4176" y="1776"/>
            <a:chExt cx="288" cy="240"/>
          </a:xfrm>
        </p:grpSpPr>
        <p:sp>
          <p:nvSpPr>
            <p:cNvPr id="72" name="Line 100"/>
            <p:cNvSpPr>
              <a:spLocks noChangeShapeType="1"/>
            </p:cNvSpPr>
            <p:nvPr/>
          </p:nvSpPr>
          <p:spPr bwMode="auto">
            <a:xfrm flipH="1">
              <a:off x="4176" y="1776"/>
              <a:ext cx="144" cy="24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sp>
          <p:nvSpPr>
            <p:cNvPr id="73" name="Line 101"/>
            <p:cNvSpPr>
              <a:spLocks noChangeShapeType="1"/>
            </p:cNvSpPr>
            <p:nvPr/>
          </p:nvSpPr>
          <p:spPr bwMode="auto">
            <a:xfrm>
              <a:off x="4320" y="1776"/>
              <a:ext cx="144" cy="24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  <p:sp>
          <p:nvSpPr>
            <p:cNvPr id="74" name="Line 102"/>
            <p:cNvSpPr>
              <a:spLocks noChangeShapeType="1"/>
            </p:cNvSpPr>
            <p:nvPr/>
          </p:nvSpPr>
          <p:spPr bwMode="auto">
            <a:xfrm>
              <a:off x="4176" y="2016"/>
              <a:ext cx="288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>
                <a:latin typeface="Tahoma" pitchFamily="34" charset="0"/>
              </a:endParaRPr>
            </a:p>
          </p:txBody>
        </p:sp>
      </p:grpSp>
      <p:sp>
        <p:nvSpPr>
          <p:cNvPr id="69" name="Oval 103"/>
          <p:cNvSpPr>
            <a:spLocks noChangeArrowheads="1"/>
          </p:cNvSpPr>
          <p:nvPr/>
        </p:nvSpPr>
        <p:spPr bwMode="auto">
          <a:xfrm>
            <a:off x="8195270" y="3465517"/>
            <a:ext cx="73422" cy="80736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70" name="Oval 104"/>
          <p:cNvSpPr>
            <a:spLocks noChangeArrowheads="1"/>
          </p:cNvSpPr>
          <p:nvPr/>
        </p:nvSpPr>
        <p:spPr bwMode="auto">
          <a:xfrm>
            <a:off x="8085137" y="3667356"/>
            <a:ext cx="73422" cy="80736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71" name="Oval 105"/>
          <p:cNvSpPr>
            <a:spLocks noChangeArrowheads="1"/>
          </p:cNvSpPr>
          <p:nvPr/>
        </p:nvSpPr>
        <p:spPr bwMode="auto">
          <a:xfrm>
            <a:off x="8305403" y="3667356"/>
            <a:ext cx="73422" cy="80736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78" name="Line 109"/>
          <p:cNvSpPr>
            <a:spLocks noChangeShapeType="1"/>
          </p:cNvSpPr>
          <p:nvPr/>
        </p:nvSpPr>
        <p:spPr bwMode="auto">
          <a:xfrm>
            <a:off x="8232775" y="3748092"/>
            <a:ext cx="0" cy="323850"/>
          </a:xfrm>
          <a:prstGeom prst="line">
            <a:avLst/>
          </a:prstGeom>
          <a:noFill/>
          <a:ln w="28575">
            <a:solidFill>
              <a:srgbClr val="DDDDD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79" name="Freeform 110"/>
          <p:cNvSpPr>
            <a:spLocks/>
          </p:cNvSpPr>
          <p:nvPr/>
        </p:nvSpPr>
        <p:spPr bwMode="auto">
          <a:xfrm>
            <a:off x="5668962" y="3546480"/>
            <a:ext cx="2343150" cy="120650"/>
          </a:xfrm>
          <a:custGeom>
            <a:avLst/>
            <a:gdLst>
              <a:gd name="T0" fmla="*/ 0 w 768"/>
              <a:gd name="T1" fmla="*/ 48 h 48"/>
              <a:gd name="T2" fmla="*/ 48 w 768"/>
              <a:gd name="T3" fmla="*/ 0 h 48"/>
              <a:gd name="T4" fmla="*/ 96 w 768"/>
              <a:gd name="T5" fmla="*/ 48 h 48"/>
              <a:gd name="T6" fmla="*/ 144 w 768"/>
              <a:gd name="T7" fmla="*/ 0 h 48"/>
              <a:gd name="T8" fmla="*/ 192 w 768"/>
              <a:gd name="T9" fmla="*/ 48 h 48"/>
              <a:gd name="T10" fmla="*/ 240 w 768"/>
              <a:gd name="T11" fmla="*/ 0 h 48"/>
              <a:gd name="T12" fmla="*/ 288 w 768"/>
              <a:gd name="T13" fmla="*/ 48 h 48"/>
              <a:gd name="T14" fmla="*/ 336 w 768"/>
              <a:gd name="T15" fmla="*/ 0 h 48"/>
              <a:gd name="T16" fmla="*/ 384 w 768"/>
              <a:gd name="T17" fmla="*/ 48 h 48"/>
              <a:gd name="T18" fmla="*/ 432 w 768"/>
              <a:gd name="T19" fmla="*/ 0 h 48"/>
              <a:gd name="T20" fmla="*/ 480 w 768"/>
              <a:gd name="T21" fmla="*/ 48 h 48"/>
              <a:gd name="T22" fmla="*/ 528 w 768"/>
              <a:gd name="T23" fmla="*/ 0 h 48"/>
              <a:gd name="T24" fmla="*/ 576 w 768"/>
              <a:gd name="T25" fmla="*/ 48 h 48"/>
              <a:gd name="T26" fmla="*/ 624 w 768"/>
              <a:gd name="T27" fmla="*/ 0 h 48"/>
              <a:gd name="T28" fmla="*/ 672 w 768"/>
              <a:gd name="T29" fmla="*/ 48 h 48"/>
              <a:gd name="T30" fmla="*/ 720 w 768"/>
              <a:gd name="T31" fmla="*/ 0 h 48"/>
              <a:gd name="T32" fmla="*/ 768 w 768"/>
              <a:gd name="T33" fmla="*/ 48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68"/>
              <a:gd name="T52" fmla="*/ 0 h 48"/>
              <a:gd name="T53" fmla="*/ 768 w 768"/>
              <a:gd name="T54" fmla="*/ 48 h 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68" h="48">
                <a:moveTo>
                  <a:pt x="0" y="48"/>
                </a:moveTo>
                <a:cubicBezTo>
                  <a:pt x="16" y="24"/>
                  <a:pt x="32" y="0"/>
                  <a:pt x="48" y="0"/>
                </a:cubicBezTo>
                <a:cubicBezTo>
                  <a:pt x="64" y="0"/>
                  <a:pt x="80" y="48"/>
                  <a:pt x="96" y="48"/>
                </a:cubicBezTo>
                <a:cubicBezTo>
                  <a:pt x="112" y="48"/>
                  <a:pt x="128" y="0"/>
                  <a:pt x="144" y="0"/>
                </a:cubicBezTo>
                <a:cubicBezTo>
                  <a:pt x="160" y="0"/>
                  <a:pt x="176" y="48"/>
                  <a:pt x="192" y="48"/>
                </a:cubicBezTo>
                <a:cubicBezTo>
                  <a:pt x="208" y="48"/>
                  <a:pt x="224" y="0"/>
                  <a:pt x="240" y="0"/>
                </a:cubicBezTo>
                <a:cubicBezTo>
                  <a:pt x="256" y="0"/>
                  <a:pt x="272" y="48"/>
                  <a:pt x="288" y="48"/>
                </a:cubicBezTo>
                <a:cubicBezTo>
                  <a:pt x="304" y="48"/>
                  <a:pt x="320" y="0"/>
                  <a:pt x="336" y="0"/>
                </a:cubicBezTo>
                <a:cubicBezTo>
                  <a:pt x="352" y="0"/>
                  <a:pt x="368" y="48"/>
                  <a:pt x="384" y="48"/>
                </a:cubicBezTo>
                <a:cubicBezTo>
                  <a:pt x="400" y="48"/>
                  <a:pt x="416" y="0"/>
                  <a:pt x="432" y="0"/>
                </a:cubicBezTo>
                <a:cubicBezTo>
                  <a:pt x="448" y="0"/>
                  <a:pt x="464" y="48"/>
                  <a:pt x="480" y="48"/>
                </a:cubicBezTo>
                <a:cubicBezTo>
                  <a:pt x="496" y="48"/>
                  <a:pt x="512" y="0"/>
                  <a:pt x="528" y="0"/>
                </a:cubicBezTo>
                <a:cubicBezTo>
                  <a:pt x="544" y="0"/>
                  <a:pt x="560" y="48"/>
                  <a:pt x="576" y="48"/>
                </a:cubicBezTo>
                <a:cubicBezTo>
                  <a:pt x="592" y="48"/>
                  <a:pt x="608" y="0"/>
                  <a:pt x="624" y="0"/>
                </a:cubicBezTo>
                <a:cubicBezTo>
                  <a:pt x="640" y="0"/>
                  <a:pt x="656" y="48"/>
                  <a:pt x="672" y="48"/>
                </a:cubicBezTo>
                <a:cubicBezTo>
                  <a:pt x="688" y="48"/>
                  <a:pt x="704" y="0"/>
                  <a:pt x="720" y="0"/>
                </a:cubicBezTo>
                <a:cubicBezTo>
                  <a:pt x="736" y="0"/>
                  <a:pt x="752" y="24"/>
                  <a:pt x="768" y="48"/>
                </a:cubicBezTo>
              </a:path>
            </a:pathLst>
          </a:custGeom>
          <a:noFill/>
          <a:ln w="9525">
            <a:solidFill>
              <a:srgbClr val="DDDDD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80" name="Text Box 111"/>
          <p:cNvSpPr txBox="1">
            <a:spLocks noChangeArrowheads="1"/>
          </p:cNvSpPr>
          <p:nvPr/>
        </p:nvSpPr>
        <p:spPr bwMode="auto">
          <a:xfrm>
            <a:off x="5046662" y="3789367"/>
            <a:ext cx="11096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dirty="0">
                <a:solidFill>
                  <a:srgbClr val="F8F8F8"/>
                </a:solidFill>
                <a:latin typeface="Tahoma" pitchFamily="34" charset="0"/>
              </a:rPr>
              <a:t>NS-NS (z</a:t>
            </a:r>
            <a:r>
              <a:rPr lang="ja-JP" altLang="en-US" sz="1000" dirty="0">
                <a:solidFill>
                  <a:srgbClr val="F8F8F8"/>
                </a:solidFill>
                <a:latin typeface="Tahoma" pitchFamily="34" charset="0"/>
              </a:rPr>
              <a:t>～</a:t>
            </a:r>
            <a:r>
              <a:rPr lang="en-US" altLang="ja-JP" sz="1000" dirty="0">
                <a:solidFill>
                  <a:srgbClr val="F8F8F8"/>
                </a:solidFill>
                <a:latin typeface="Tahoma" pitchFamily="34" charset="0"/>
              </a:rPr>
              <a:t>1)</a:t>
            </a:r>
          </a:p>
        </p:txBody>
      </p:sp>
      <p:sp>
        <p:nvSpPr>
          <p:cNvPr id="81" name="Text Box 112"/>
          <p:cNvSpPr txBox="1">
            <a:spLocks noChangeArrowheads="1"/>
          </p:cNvSpPr>
          <p:nvPr/>
        </p:nvSpPr>
        <p:spPr bwMode="auto">
          <a:xfrm>
            <a:off x="6548437" y="3627442"/>
            <a:ext cx="6175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dirty="0">
                <a:solidFill>
                  <a:srgbClr val="DDDDDD"/>
                </a:solidFill>
                <a:latin typeface="Tahoma" pitchFamily="34" charset="0"/>
              </a:rPr>
              <a:t>GW</a:t>
            </a:r>
          </a:p>
        </p:txBody>
      </p:sp>
      <p:sp>
        <p:nvSpPr>
          <p:cNvPr id="82" name="Text Box 113"/>
          <p:cNvSpPr txBox="1">
            <a:spLocks noChangeArrowheads="1"/>
          </p:cNvSpPr>
          <p:nvPr/>
        </p:nvSpPr>
        <p:spPr bwMode="auto">
          <a:xfrm>
            <a:off x="7939087" y="3189292"/>
            <a:ext cx="7397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dirty="0">
                <a:solidFill>
                  <a:srgbClr val="FF9900"/>
                </a:solidFill>
                <a:latin typeface="Tahoma" pitchFamily="34" charset="0"/>
              </a:rPr>
              <a:t>DECIGO</a:t>
            </a:r>
          </a:p>
        </p:txBody>
      </p:sp>
      <p:sp>
        <p:nvSpPr>
          <p:cNvPr id="83" name="Text Box 114"/>
          <p:cNvSpPr txBox="1">
            <a:spLocks noChangeArrowheads="1"/>
          </p:cNvSpPr>
          <p:nvPr/>
        </p:nvSpPr>
        <p:spPr bwMode="auto">
          <a:xfrm>
            <a:off x="8215338" y="3781416"/>
            <a:ext cx="584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dirty="0">
                <a:solidFill>
                  <a:srgbClr val="F8F8F8"/>
                </a:solidFill>
                <a:latin typeface="Tahoma" pitchFamily="34" charset="0"/>
              </a:rPr>
              <a:t>Output</a:t>
            </a:r>
          </a:p>
        </p:txBody>
      </p:sp>
      <p:sp>
        <p:nvSpPr>
          <p:cNvPr id="84" name="AutoShape 115"/>
          <p:cNvSpPr>
            <a:spLocks noChangeArrowheads="1"/>
          </p:cNvSpPr>
          <p:nvPr/>
        </p:nvSpPr>
        <p:spPr bwMode="auto">
          <a:xfrm flipH="1">
            <a:off x="4752975" y="3586167"/>
            <a:ext cx="476250" cy="80963"/>
          </a:xfrm>
          <a:custGeom>
            <a:avLst/>
            <a:gdLst>
              <a:gd name="T0" fmla="*/ 357187 w 21600"/>
              <a:gd name="T1" fmla="*/ 0 h 21600"/>
              <a:gd name="T2" fmla="*/ 0 w 21600"/>
              <a:gd name="T3" fmla="*/ 40482 h 21600"/>
              <a:gd name="T4" fmla="*/ 357187 w 21600"/>
              <a:gd name="T5" fmla="*/ 80963 h 21600"/>
              <a:gd name="T6" fmla="*/ 476250 w 21600"/>
              <a:gd name="T7" fmla="*/ 4048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85" name="Text Box 116"/>
          <p:cNvSpPr txBox="1">
            <a:spLocks noChangeArrowheads="1"/>
          </p:cNvSpPr>
          <p:nvPr/>
        </p:nvSpPr>
        <p:spPr bwMode="auto">
          <a:xfrm>
            <a:off x="4679950" y="3189292"/>
            <a:ext cx="21971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None/>
            </a:pPr>
            <a:r>
              <a:rPr lang="en-US" altLang="ja-JP" sz="1000" dirty="0">
                <a:solidFill>
                  <a:srgbClr val="CCFFCC"/>
                </a:solidFill>
                <a:latin typeface="Tahoma" pitchFamily="34" charset="0"/>
              </a:rPr>
              <a:t>Expansion </a:t>
            </a:r>
            <a:r>
              <a:rPr lang="ja-JP" altLang="en-US" sz="1000" dirty="0">
                <a:solidFill>
                  <a:srgbClr val="FFFFFF"/>
                </a:solidFill>
                <a:latin typeface="Tahoma" pitchFamily="34" charset="0"/>
              </a:rPr>
              <a:t>＋</a:t>
            </a:r>
            <a:r>
              <a:rPr lang="en-US" altLang="ja-JP" sz="1000" dirty="0">
                <a:solidFill>
                  <a:srgbClr val="FFCC99"/>
                </a:solidFill>
                <a:latin typeface="Tahoma" pitchFamily="34" charset="0"/>
              </a:rPr>
              <a:t>Acceleration?</a:t>
            </a:r>
          </a:p>
        </p:txBody>
      </p:sp>
      <p:sp>
        <p:nvSpPr>
          <p:cNvPr id="91" name="Text Box 122"/>
          <p:cNvSpPr txBox="1">
            <a:spLocks noChangeArrowheads="1"/>
          </p:cNvSpPr>
          <p:nvPr/>
        </p:nvSpPr>
        <p:spPr bwMode="auto">
          <a:xfrm>
            <a:off x="6858016" y="4429132"/>
            <a:ext cx="183515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buFontTx/>
              <a:buNone/>
            </a:pPr>
            <a:r>
              <a:rPr lang="en-US" altLang="ja-JP" sz="800" dirty="0">
                <a:solidFill>
                  <a:srgbClr val="B2B2B2"/>
                </a:solidFill>
                <a:latin typeface="Tahoma" pitchFamily="34" charset="0"/>
              </a:rPr>
              <a:t>Seto, Kawamura, Nakamura, </a:t>
            </a:r>
          </a:p>
          <a:p>
            <a:pPr algn="l">
              <a:lnSpc>
                <a:spcPct val="80000"/>
              </a:lnSpc>
              <a:buFontTx/>
              <a:buNone/>
            </a:pPr>
            <a:r>
              <a:rPr lang="en-US" altLang="ja-JP" sz="800" dirty="0">
                <a:solidFill>
                  <a:srgbClr val="B2B2B2"/>
                </a:solidFill>
                <a:latin typeface="Tahoma" pitchFamily="34" charset="0"/>
              </a:rPr>
              <a:t>            PRL 87, 221103 (2001)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ミッション機器構成</a:t>
            </a:r>
          </a:p>
        </p:txBody>
      </p:sp>
      <p:sp>
        <p:nvSpPr>
          <p:cNvPr id="1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45873" name="AutoShape 17"/>
          <p:cNvSpPr>
            <a:spLocks noChangeArrowheads="1"/>
          </p:cNvSpPr>
          <p:nvPr/>
        </p:nvSpPr>
        <p:spPr bwMode="auto">
          <a:xfrm>
            <a:off x="395288" y="1916113"/>
            <a:ext cx="8424862" cy="3097212"/>
          </a:xfrm>
          <a:prstGeom prst="roundRect">
            <a:avLst>
              <a:gd name="adj" fmla="val 4306"/>
            </a:avLst>
          </a:prstGeom>
          <a:solidFill>
            <a:srgbClr val="FFFFFF">
              <a:alpha val="89999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5861" name="AutoShape 5"/>
          <p:cNvSpPr>
            <a:spLocks noChangeArrowheads="1"/>
          </p:cNvSpPr>
          <p:nvPr/>
        </p:nvSpPr>
        <p:spPr bwMode="auto">
          <a:xfrm>
            <a:off x="5148263" y="5084765"/>
            <a:ext cx="3022600" cy="1296988"/>
          </a:xfrm>
          <a:prstGeom prst="roundRect">
            <a:avLst>
              <a:gd name="adj" fmla="val 3069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5862" name="Rectangle 6"/>
          <p:cNvSpPr>
            <a:spLocks noChangeArrowheads="1"/>
          </p:cNvSpPr>
          <p:nvPr/>
        </p:nvSpPr>
        <p:spPr bwMode="auto">
          <a:xfrm>
            <a:off x="5135563" y="5067302"/>
            <a:ext cx="3397250" cy="13541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ファブリー・ペロー共振器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 </a:t>
            </a:r>
            <a:r>
              <a:rPr kumimoji="1" lang="ja-JP" altLang="en-US" sz="16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フィネス </a:t>
            </a:r>
            <a:r>
              <a:rPr kumimoji="1" lang="en-US" altLang="ja-JP" sz="16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100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6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基線長  </a:t>
            </a:r>
            <a:r>
              <a:rPr kumimoji="1" lang="en-US" altLang="ja-JP" sz="16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30cm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kumimoji="1" lang="en-US" altLang="ja-JP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</a:rPr>
              <a:t>試験マス </a:t>
            </a:r>
            <a:r>
              <a:rPr kumimoji="1" lang="en-US" altLang="ja-JP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ja-JP" altLang="en-US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質量 </a:t>
            </a: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数</a:t>
            </a:r>
            <a:r>
              <a:rPr kumimoji="1" lang="en-US" altLang="ja-JP" sz="16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kg</a:t>
            </a:r>
            <a:endParaRPr kumimoji="1" lang="en-US" altLang="ja-JP" sz="16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PDH</a:t>
            </a:r>
            <a:r>
              <a:rPr kumimoji="1" lang="ja-JP" altLang="en-US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法により信号取得・制御</a:t>
            </a:r>
          </a:p>
        </p:txBody>
      </p:sp>
      <p:sp>
        <p:nvSpPr>
          <p:cNvPr id="1145864" name="AutoShape 8"/>
          <p:cNvSpPr>
            <a:spLocks noChangeArrowheads="1"/>
          </p:cNvSpPr>
          <p:nvPr/>
        </p:nvSpPr>
        <p:spPr bwMode="auto">
          <a:xfrm>
            <a:off x="1116013" y="5084764"/>
            <a:ext cx="2879725" cy="1296988"/>
          </a:xfrm>
          <a:prstGeom prst="roundRect">
            <a:avLst>
              <a:gd name="adj" fmla="val 3069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5865" name="Rectangle 9"/>
          <p:cNvSpPr>
            <a:spLocks noChangeArrowheads="1"/>
          </p:cNvSpPr>
          <p:nvPr/>
        </p:nvSpPr>
        <p:spPr bwMode="auto">
          <a:xfrm>
            <a:off x="1187451" y="5084764"/>
            <a:ext cx="3024188" cy="13144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99FF99"/>
                </a:solidFill>
                <a:latin typeface="Tahoma" pitchFamily="34" charset="0"/>
              </a:rPr>
              <a:t>安定化</a:t>
            </a:r>
            <a:r>
              <a:rPr kumimoji="1" lang="ja-JP" altLang="en-US" sz="16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レーザー</a:t>
            </a:r>
            <a:r>
              <a:rPr kumimoji="1" lang="ja-JP" altLang="en-US" sz="16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</a:t>
            </a: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Yb:YAG</a:t>
            </a:r>
            <a:r>
              <a:rPr kumimoji="1" lang="ja-JP" altLang="en-US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レーザー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出力</a:t>
            </a: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6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25mW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ヨウ素飽和吸収による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　　　　　周波数安定化</a:t>
            </a: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</p:txBody>
      </p:sp>
      <p:sp>
        <p:nvSpPr>
          <p:cNvPr id="1145867" name="AutoShape 11"/>
          <p:cNvSpPr>
            <a:spLocks noChangeArrowheads="1"/>
          </p:cNvSpPr>
          <p:nvPr/>
        </p:nvSpPr>
        <p:spPr bwMode="auto">
          <a:xfrm>
            <a:off x="4859338" y="908050"/>
            <a:ext cx="3529012" cy="863600"/>
          </a:xfrm>
          <a:prstGeom prst="roundRect">
            <a:avLst>
              <a:gd name="adj" fmla="val 3069"/>
            </a:avLst>
          </a:prstGeom>
          <a:solidFill>
            <a:srgbClr val="FFFF99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5868" name="Rectangle 12"/>
          <p:cNvSpPr>
            <a:spLocks noChangeArrowheads="1"/>
          </p:cNvSpPr>
          <p:nvPr/>
        </p:nvSpPr>
        <p:spPr bwMode="auto">
          <a:xfrm>
            <a:off x="4930775" y="908050"/>
            <a:ext cx="3673475" cy="8255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ドラッグフリー</a:t>
            </a: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ローカルセンサで相対変動検出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16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kumimoji="1" lang="ja-JP" altLang="en-US" sz="1600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スラスタ</a:t>
            </a:r>
            <a:r>
              <a:rPr kumimoji="1" lang="ja-JP" altLang="en-US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にフィードバック</a:t>
            </a:r>
            <a:endParaRPr kumimoji="1" lang="ja-JP" altLang="en-US" sz="16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5869" name="Rectangle 13"/>
          <p:cNvSpPr>
            <a:spLocks noChangeArrowheads="1"/>
          </p:cNvSpPr>
          <p:nvPr/>
        </p:nvSpPr>
        <p:spPr bwMode="auto">
          <a:xfrm>
            <a:off x="684213" y="1006602"/>
            <a:ext cx="45720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ミッション機器重量 </a:t>
            </a:r>
            <a:r>
              <a:rPr kumimoji="1" lang="en-US" altLang="ja-JP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150kg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ミッション機器空間 </a:t>
            </a:r>
            <a:r>
              <a:rPr kumimoji="1" lang="en-US" altLang="ja-JP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 95 cm</a:t>
            </a: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立方</a:t>
            </a:r>
          </a:p>
        </p:txBody>
      </p:sp>
      <p:pic>
        <p:nvPicPr>
          <p:cNvPr id="1145872" name="Picture 16" descr="DPF_layout_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1989138"/>
            <a:ext cx="7848600" cy="3035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角丸四角形 44"/>
          <p:cNvSpPr/>
          <p:nvPr/>
        </p:nvSpPr>
        <p:spPr bwMode="auto">
          <a:xfrm>
            <a:off x="528638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FFFFFF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6" name="角丸四角形 45"/>
          <p:cNvSpPr/>
          <p:nvPr/>
        </p:nvSpPr>
        <p:spPr bwMode="auto">
          <a:xfrm>
            <a:off x="707233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FFFFFF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7" name="角丸四角形 46"/>
          <p:cNvSpPr/>
          <p:nvPr/>
        </p:nvSpPr>
        <p:spPr bwMode="auto">
          <a:xfrm>
            <a:off x="171448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CCFFCC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350043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FFCCCC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衛星スケールの検討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3500430" y="1142984"/>
            <a:ext cx="2428892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小型科学衛星</a:t>
            </a:r>
            <a:endParaRPr lang="en-US" altLang="ja-JP" sz="2000" b="1" dirty="0" smtClean="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5286380" y="1142984"/>
            <a:ext cx="242889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技術実証衛星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7429520" y="1142984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大学衛星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1857356" y="1142984"/>
            <a:ext cx="242889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中型衛星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285720" y="1835837"/>
            <a:ext cx="142876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衛星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サイズ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[m] </a:t>
            </a: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357158" y="2571744"/>
            <a:ext cx="121444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衛星重量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[kg]</a:t>
            </a: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285720" y="5072074"/>
            <a:ext cx="185738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期待できる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成果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2071670" y="1971259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1 – 10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1928794" y="1500174"/>
            <a:ext cx="135732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(ASTRO-X)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714744" y="1500174"/>
            <a:ext cx="164307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(SPRINT-X)</a:t>
            </a: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5715008" y="1500174"/>
            <a:ext cx="164307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(SDS-X)</a:t>
            </a: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7358082" y="1500174"/>
            <a:ext cx="135732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(Cube sat.)</a:t>
            </a: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3929058" y="1971259"/>
            <a:ext cx="107157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1 – 3</a:t>
            </a:r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5643570" y="1971259"/>
            <a:ext cx="107157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0.5 – 1</a:t>
            </a: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7358082" y="1971259"/>
            <a:ext cx="128588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0.1-0.5 </a:t>
            </a:r>
          </a:p>
        </p:txBody>
      </p: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1928794" y="2715165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2000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3857620" y="2715165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400</a:t>
            </a: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5643570" y="2715165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100</a:t>
            </a: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7572396" y="2715165"/>
            <a:ext cx="100013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10</a:t>
            </a: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714480" y="4903954"/>
            <a:ext cx="2000264" cy="127727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(Pre-DECIGO)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重力波の検出</a:t>
            </a:r>
            <a:endParaRPr lang="en-US" altLang="ja-JP" sz="18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フォーメーション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       フライト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3500430" y="4903954"/>
            <a:ext cx="2000264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(DPF)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観測</a:t>
            </a:r>
            <a:r>
              <a:rPr lang="ja-JP" altLang="en-US" sz="1800" b="1" dirty="0" smtClean="0">
                <a:solidFill>
                  <a:srgbClr val="FFCCCC"/>
                </a:solidFill>
                <a:latin typeface="Tahoma" pitchFamily="34" charset="0"/>
              </a:rPr>
              <a:t>データ取得</a:t>
            </a:r>
            <a:endParaRPr lang="en-US" altLang="ja-JP" sz="1800" b="1" dirty="0" smtClean="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根幹技術の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　　</a:t>
            </a:r>
            <a:r>
              <a:rPr lang="ja-JP" altLang="en-US" sz="18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総合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試験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5429256" y="4903954"/>
            <a:ext cx="2000264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(SWIM)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根幹技術の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個別試験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(×Drag-free)</a:t>
            </a: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7358082" y="5156161"/>
            <a:ext cx="128588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動作試験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原理実証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357158" y="3286124"/>
            <a:ext cx="121444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開発期間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[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]</a:t>
            </a:r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2071670" y="3429545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10</a:t>
            </a:r>
          </a:p>
        </p:txBody>
      </p:sp>
      <p:sp>
        <p:nvSpPr>
          <p:cNvPr id="33" name="Rectangle 16"/>
          <p:cNvSpPr>
            <a:spLocks noChangeArrowheads="1"/>
          </p:cNvSpPr>
          <p:nvPr/>
        </p:nvSpPr>
        <p:spPr bwMode="auto">
          <a:xfrm>
            <a:off x="4143372" y="3429545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6</a:t>
            </a:r>
          </a:p>
        </p:txBody>
      </p:sp>
      <p:sp>
        <p:nvSpPr>
          <p:cNvPr id="34" name="Rectangle 16"/>
          <p:cNvSpPr>
            <a:spLocks noChangeArrowheads="1"/>
          </p:cNvSpPr>
          <p:nvPr/>
        </p:nvSpPr>
        <p:spPr bwMode="auto">
          <a:xfrm>
            <a:off x="5857884" y="3429545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4</a:t>
            </a:r>
          </a:p>
        </p:txBody>
      </p: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7643834" y="3429545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3</a:t>
            </a:r>
          </a:p>
        </p:txBody>
      </p:sp>
      <p:sp>
        <p:nvSpPr>
          <p:cNvPr id="36" name="Rectangle 16"/>
          <p:cNvSpPr>
            <a:spLocks noChangeArrowheads="1"/>
          </p:cNvSpPr>
          <p:nvPr/>
        </p:nvSpPr>
        <p:spPr bwMode="auto">
          <a:xfrm>
            <a:off x="285720" y="4077137"/>
            <a:ext cx="121444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コスト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[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億円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]</a:t>
            </a:r>
          </a:p>
        </p:txBody>
      </p:sp>
      <p:sp>
        <p:nvSpPr>
          <p:cNvPr id="37" name="Rectangle 16"/>
          <p:cNvSpPr>
            <a:spLocks noChangeArrowheads="1"/>
          </p:cNvSpPr>
          <p:nvPr/>
        </p:nvSpPr>
        <p:spPr bwMode="auto">
          <a:xfrm>
            <a:off x="2000232" y="4220558"/>
            <a:ext cx="150019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200</a:t>
            </a:r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4000496" y="4220558"/>
            <a:ext cx="150019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70</a:t>
            </a:r>
          </a:p>
        </p:txBody>
      </p:sp>
      <p:sp>
        <p:nvSpPr>
          <p:cNvPr id="42" name="Rectangle 16"/>
          <p:cNvSpPr>
            <a:spLocks noChangeArrowheads="1"/>
          </p:cNvSpPr>
          <p:nvPr/>
        </p:nvSpPr>
        <p:spPr bwMode="auto">
          <a:xfrm>
            <a:off x="5857884" y="4220558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5</a:t>
            </a:r>
          </a:p>
        </p:txBody>
      </p:sp>
      <p:sp>
        <p:nvSpPr>
          <p:cNvPr id="43" name="Rectangle 16"/>
          <p:cNvSpPr>
            <a:spLocks noChangeArrowheads="1"/>
          </p:cNvSpPr>
          <p:nvPr/>
        </p:nvSpPr>
        <p:spPr bwMode="auto">
          <a:xfrm>
            <a:off x="7500958" y="4220558"/>
            <a:ext cx="107157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0.1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/>
          <p:cNvSpPr/>
          <p:nvPr/>
        </p:nvSpPr>
        <p:spPr bwMode="auto">
          <a:xfrm>
            <a:off x="6072198" y="2571744"/>
            <a:ext cx="1357322" cy="3214710"/>
          </a:xfrm>
          <a:prstGeom prst="rect">
            <a:avLst/>
          </a:prstGeom>
          <a:solidFill>
            <a:srgbClr val="CCECFF">
              <a:alpha val="2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2143108" y="2500306"/>
            <a:ext cx="3214711" cy="3286148"/>
          </a:xfrm>
          <a:prstGeom prst="rect">
            <a:avLst/>
          </a:prstGeom>
          <a:solidFill>
            <a:schemeClr val="bg1">
              <a:alpha val="20000"/>
            </a:scheme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38035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8849" y="2285992"/>
            <a:ext cx="6556423" cy="421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24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地球重力場・重力波の観測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428728" y="1430995"/>
            <a:ext cx="450059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EGM2008 </a:t>
            </a:r>
            <a:r>
              <a:rPr lang="en-US" altLang="ja-JP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(2190</a:t>
            </a:r>
            <a:r>
              <a:rPr lang="ja-JP" altLang="en-US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次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係数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データ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DPF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軌道高度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500km, 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極軌道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1285852" y="1071546"/>
            <a:ext cx="278608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地球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重力場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の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計算</a:t>
            </a:r>
            <a:endParaRPr lang="ja-JP" altLang="en-US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7572396" y="5572140"/>
            <a:ext cx="1500166" cy="6001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1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重力</a:t>
            </a:r>
            <a:r>
              <a:rPr lang="ja-JP" altLang="en-US" sz="11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加速度  </a:t>
            </a:r>
            <a:endParaRPr lang="en-US" altLang="ja-JP" sz="11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1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単位</a:t>
            </a:r>
            <a:r>
              <a:rPr lang="en-US" altLang="ja-JP" sz="11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: mgal </a:t>
            </a:r>
            <a:endParaRPr lang="en-US" altLang="ja-JP" sz="11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1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(</a:t>
            </a:r>
            <a:r>
              <a:rPr lang="en-US" altLang="ja-JP" sz="1100" b="1" dirty="0" smtClean="0">
                <a:solidFill>
                  <a:srgbClr val="DDDDDD"/>
                </a:solidFill>
                <a:latin typeface="Tahoma" pitchFamily="34" charset="0"/>
              </a:rPr>
              <a:t>l</a:t>
            </a:r>
            <a:r>
              <a:rPr lang="en-US" altLang="ja-JP" sz="11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&gt;2 </a:t>
            </a:r>
            <a:r>
              <a:rPr lang="ja-JP" altLang="en-US" sz="11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高度</a:t>
            </a:r>
            <a:r>
              <a:rPr lang="en-US" altLang="ja-JP" sz="11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500km</a:t>
            </a:r>
            <a:r>
              <a:rPr lang="en-US" altLang="ja-JP" sz="11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endParaRPr lang="en-US" altLang="ja-JP" sz="11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6286512" y="3357562"/>
            <a:ext cx="1143008" cy="60721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重力波</a:t>
            </a:r>
            <a:endParaRPr lang="en-US" altLang="ja-JP" sz="16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ECFF"/>
                </a:solidFill>
                <a:latin typeface="Tahoma" pitchFamily="34" charset="0"/>
              </a:rPr>
              <a:t>　</a:t>
            </a:r>
            <a:r>
              <a:rPr lang="ja-JP" altLang="en-US" sz="16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の観測</a:t>
            </a:r>
            <a:endParaRPr lang="ja-JP" altLang="en-US" sz="1600" b="1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2428860" y="4143380"/>
            <a:ext cx="142876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地球重力場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</a:rPr>
              <a:t>　     </a:t>
            </a: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の観測</a:t>
            </a:r>
            <a:endParaRPr lang="ja-JP" altLang="en-US" sz="1600" b="1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4" name="Line 32"/>
          <p:cNvSpPr>
            <a:spLocks noChangeShapeType="1"/>
          </p:cNvSpPr>
          <p:nvPr/>
        </p:nvSpPr>
        <p:spPr bwMode="auto">
          <a:xfrm flipV="1">
            <a:off x="3357554" y="2928934"/>
            <a:ext cx="500066" cy="71438"/>
          </a:xfrm>
          <a:prstGeom prst="line">
            <a:avLst/>
          </a:prstGeom>
          <a:noFill/>
          <a:ln w="38100">
            <a:solidFill>
              <a:srgbClr val="CCFFCC"/>
            </a:solidFill>
            <a:round/>
            <a:headEnd type="stealth" w="lg" len="lg"/>
            <a:tailEnd/>
          </a:ln>
          <a:effectLst/>
        </p:spPr>
        <p:txBody>
          <a:bodyPr wrap="square" anchor="ctr">
            <a:spAutoFit/>
          </a:bodyPr>
          <a:lstStyle/>
          <a:p>
            <a:endParaRPr lang="ja-JP" altLang="en-US"/>
          </a:p>
        </p:txBody>
      </p:sp>
      <p:sp>
        <p:nvSpPr>
          <p:cNvPr id="35" name="Rectangle 33"/>
          <p:cNvSpPr>
            <a:spLocks noChangeArrowheads="1"/>
          </p:cNvSpPr>
          <p:nvPr/>
        </p:nvSpPr>
        <p:spPr bwMode="auto">
          <a:xfrm>
            <a:off x="3857620" y="2714620"/>
            <a:ext cx="1152525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Orbital Freq. (0.176 mHz)</a:t>
            </a:r>
          </a:p>
        </p:txBody>
      </p:sp>
      <p:sp>
        <p:nvSpPr>
          <p:cNvPr id="17" name="右矢印 16"/>
          <p:cNvSpPr/>
          <p:nvPr/>
        </p:nvSpPr>
        <p:spPr bwMode="auto">
          <a:xfrm>
            <a:off x="5214942" y="1430995"/>
            <a:ext cx="285752" cy="285752"/>
          </a:xfrm>
          <a:prstGeom prst="rightArrow">
            <a:avLst/>
          </a:prstGeom>
          <a:solidFill>
            <a:srgbClr val="FFFFFF">
              <a:alpha val="9804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5715008" y="1288119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地球重力場観測と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重力波観測の両立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推進体制</a:t>
            </a:r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53702" name="Rectangle 6"/>
          <p:cNvSpPr>
            <a:spLocks noChangeArrowheads="1"/>
          </p:cNvSpPr>
          <p:nvPr/>
        </p:nvSpPr>
        <p:spPr bwMode="auto">
          <a:xfrm>
            <a:off x="214282" y="3286124"/>
            <a:ext cx="1714512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DPF-WG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FFCC"/>
                </a:solidFill>
                <a:latin typeface="Tahoma" pitchFamily="34" charset="0"/>
              </a:rPr>
              <a:t>     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84</a:t>
            </a:r>
            <a:r>
              <a:rPr kumimoji="1" lang="ja-JP" altLang="en-US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名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 </a:t>
            </a:r>
            <a:endParaRPr kumimoji="1" lang="en-US" altLang="ja-JP" sz="1800" b="1" kern="1200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FFCC"/>
                </a:solidFill>
                <a:latin typeface="Tahoma" pitchFamily="34" charset="0"/>
              </a:rPr>
              <a:t>    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137</a:t>
            </a:r>
            <a:r>
              <a:rPr kumimoji="1" lang="ja-JP" altLang="en-US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名</a:t>
            </a:r>
          </a:p>
        </p:txBody>
      </p:sp>
      <p:pic>
        <p:nvPicPr>
          <p:cNvPr id="115814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04" y="857232"/>
            <a:ext cx="7142620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角丸四角形 26"/>
          <p:cNvSpPr/>
          <p:nvPr/>
        </p:nvSpPr>
        <p:spPr bwMode="auto">
          <a:xfrm>
            <a:off x="428596" y="3571876"/>
            <a:ext cx="3571900" cy="271464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3929058" y="4429132"/>
            <a:ext cx="3143272" cy="1714512"/>
          </a:xfrm>
          <a:prstGeom prst="roundRect">
            <a:avLst>
              <a:gd name="adj" fmla="val 5874"/>
            </a:avLst>
          </a:prstGeom>
          <a:solidFill>
            <a:srgbClr val="080808"/>
          </a:solidFill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干渉計モジュール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296167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chemeClr val="bg1"/>
                </a:solidFill>
                <a:latin typeface="Tahoma" pitchFamily="34" charset="0"/>
              </a:rPr>
              <a:t>レーザー干渉計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: 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試験マス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+ 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干渉計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+ 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センサ 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2500298" y="5991054"/>
            <a:ext cx="164307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国立天文台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東大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6929454" y="1142984"/>
            <a:ext cx="16430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干渉計</a:t>
            </a:r>
            <a:endParaRPr lang="en-US" altLang="ja-JP" sz="14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  </a:t>
            </a: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モジュール</a:t>
            </a:r>
            <a:endParaRPr lang="ja-JP" altLang="en-US" sz="1400" b="1" dirty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7215206" y="1643050"/>
            <a:ext cx="0" cy="121444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858016" y="2857496"/>
            <a:ext cx="857256" cy="642942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500034" y="3571876"/>
            <a:ext cx="3857652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干渉計モジュール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重力波観測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重力勾配計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285852" y="1428736"/>
            <a:ext cx="4500594" cy="6715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試験マスモジュール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重力・重力波を観測するための基準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1285852" y="1428736"/>
            <a:ext cx="4000528" cy="2071702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500034" y="4286256"/>
            <a:ext cx="3429024" cy="542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30cm IFO BBM     </a:t>
            </a: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Packaging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　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Digital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control     </a:t>
            </a: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Monolithic Opt.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1" name="図 20" descr=":PICT004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143116"/>
            <a:ext cx="178595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3929058" y="4429132"/>
            <a:ext cx="2571768" cy="6740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05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レーザーセンサ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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加速度計センサ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1285852" y="3032334"/>
            <a:ext cx="2143140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法政大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国立天文台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お茶大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　スタンフォード大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1428728" y="2071678"/>
            <a:ext cx="2071702" cy="10402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of Module,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Sensor, Actuator,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Clump/Release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μ-Grav. Exp.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4000496" y="5857892"/>
            <a:ext cx="1571636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東大地震研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東大理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4214810" y="5143512"/>
            <a:ext cx="2000264" cy="542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test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Sensitivity meas.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8" name="図 37" descr="PICT0052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733024" y="4825584"/>
            <a:ext cx="1521441" cy="101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4926315"/>
            <a:ext cx="1535503" cy="100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 descr="C:\Documents and Settings\Administrator\デスクトップ\DSC005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4929198"/>
            <a:ext cx="1650988" cy="1238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安定化レーザー光源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296167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chemeClr val="bg1"/>
                </a:solidFill>
                <a:latin typeface="Tahoma" pitchFamily="34" charset="0"/>
              </a:rPr>
              <a:t>安定化レーザー光源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: 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光源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+ 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安定化システム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1071538" y="5991054"/>
            <a:ext cx="200026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電通大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en-US" altLang="zh-TW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NICT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7143768" y="4857760"/>
            <a:ext cx="1428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安定化</a:t>
            </a:r>
            <a:endParaRPr lang="en-US" altLang="ja-JP" sz="14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レーザー光源</a:t>
            </a:r>
            <a:endParaRPr lang="ja-JP" altLang="en-US" sz="1400" b="1" dirty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 flipH="1" flipV="1">
            <a:off x="7215206" y="3000372"/>
            <a:ext cx="357190" cy="1714512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786578" y="2357430"/>
            <a:ext cx="928694" cy="613470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rtlCol="0" anchor="ctr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928662" y="4118136"/>
            <a:ext cx="3929090" cy="12809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ヨウ素飽和吸収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による安定化制御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周波数基準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　　　　擾乱耐性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1000100" y="3652772"/>
            <a:ext cx="2000264" cy="275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電通大</a:t>
            </a:r>
            <a:r>
              <a:rPr kumimoji="1" lang="en-US" altLang="ja-JP" sz="12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NASA/GSFC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000100" y="1571612"/>
            <a:ext cx="4143404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Yb:YAG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(NPRO or Fiber laser)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光源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小型・軽量化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耐振動性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pic>
        <p:nvPicPr>
          <p:cNvPr id="12544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2285992"/>
            <a:ext cx="2428892" cy="15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1000100" y="2643182"/>
            <a:ext cx="1785950" cy="8032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  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development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sp>
        <p:nvSpPr>
          <p:cNvPr id="40" name="角丸四角形 39"/>
          <p:cNvSpPr/>
          <p:nvPr/>
        </p:nvSpPr>
        <p:spPr bwMode="auto">
          <a:xfrm>
            <a:off x="928662" y="1571612"/>
            <a:ext cx="4214842" cy="235745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4201976"/>
            <a:ext cx="2367171" cy="1941667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1285852" y="5363021"/>
            <a:ext cx="2286016" cy="542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</a:t>
            </a: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development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Stability meas.</a:t>
            </a: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928662" y="4071942"/>
            <a:ext cx="4929222" cy="2214578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正方形/長方形 41"/>
          <p:cNvSpPr/>
          <p:nvPr/>
        </p:nvSpPr>
        <p:spPr bwMode="auto">
          <a:xfrm>
            <a:off x="3929058" y="4643446"/>
            <a:ext cx="1143008" cy="1143009"/>
          </a:xfrm>
          <a:prstGeom prst="rect">
            <a:avLst/>
          </a:prstGeom>
          <a:solidFill>
            <a:srgbClr val="FFFFFF"/>
          </a:solidFill>
          <a:ln w="15875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姿勢・ドラッグフリー制御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8296267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chemeClr val="bg1"/>
                </a:solidFill>
                <a:latin typeface="Tahoma" pitchFamily="34" charset="0"/>
              </a:rPr>
              <a:t>姿勢・ドラッグフリー制御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: 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衛星構造検討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制御則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ミッションスラスタ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4071934" y="6000768"/>
            <a:ext cx="200026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JAXA, </a:t>
            </a:r>
            <a:r>
              <a:rPr lang="ja-JP" altLang="en-US" sz="1200" b="1" dirty="0" smtClean="0">
                <a:solidFill>
                  <a:srgbClr val="CCECFF"/>
                </a:solidFill>
                <a:sym typeface="Wingdings" pitchFamily="2" charset="2"/>
              </a:rPr>
              <a:t>東海大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sym typeface="Wingdings" pitchFamily="2" charset="2"/>
              </a:rPr>
              <a:t>防衛大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5357818" y="2285992"/>
            <a:ext cx="1428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小型・低雑音</a:t>
            </a:r>
            <a:endParaRPr lang="en-US" altLang="ja-JP" sz="14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       スラスタ</a:t>
            </a:r>
            <a:endParaRPr lang="ja-JP" altLang="en-US" sz="1400" b="1" dirty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6215074" y="2786058"/>
            <a:ext cx="357190" cy="35719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715140" y="1643051"/>
            <a:ext cx="928694" cy="1285884"/>
          </a:xfrm>
          <a:prstGeom prst="roundRect">
            <a:avLst>
              <a:gd name="adj" fmla="val 20770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1000100" y="3917950"/>
            <a:ext cx="3929090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Low-noise Thruster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3786182" y="3429000"/>
            <a:ext cx="2000264" cy="275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東大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JAXA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285852" y="1571612"/>
            <a:ext cx="392909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衛星構成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熱・構造検討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928662" y="1571612"/>
            <a:ext cx="4214842" cy="2143140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928662" y="3857628"/>
            <a:ext cx="4929222" cy="2428892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6572264" y="3071811"/>
            <a:ext cx="285752" cy="285752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Text Box 4"/>
          <p:cNvSpPr txBox="1">
            <a:spLocks noChangeAspect="1" noChangeArrowheads="1"/>
          </p:cNvSpPr>
          <p:nvPr/>
        </p:nvSpPr>
        <p:spPr bwMode="auto">
          <a:xfrm>
            <a:off x="7929586" y="2214554"/>
            <a:ext cx="12144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質量・輻射</a:t>
            </a:r>
            <a:endParaRPr kumimoji="1" lang="en-US" altLang="ja-JP" sz="1400" b="1" kern="1200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バランス構造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H="1" flipV="1">
            <a:off x="7715272" y="2214554"/>
            <a:ext cx="285752" cy="14287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2928926" y="2166947"/>
            <a:ext cx="2500330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Passive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   attitude stability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Drag-free control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5" name="Picture 2" descr="　スリットFEE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714884"/>
            <a:ext cx="170436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1214414" y="4214818"/>
            <a:ext cx="464347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Actuators for satellite control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  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7" name="図 2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4643446"/>
            <a:ext cx="928694" cy="109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図 3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4786322"/>
            <a:ext cx="78581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図 3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4733463"/>
            <a:ext cx="1000132" cy="105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080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2976" y="1947852"/>
            <a:ext cx="1428760" cy="1686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214414" y="5877489"/>
            <a:ext cx="2857520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BBM and system design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143116"/>
            <a:ext cx="160762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信号処理・制御システム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796233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chemeClr val="bg1"/>
                </a:solidFill>
                <a:latin typeface="Tahoma" pitchFamily="34" charset="0"/>
              </a:rPr>
              <a:t>信号処理・制御システム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: SpW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ベースの信号処理システム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7786710" y="1643050"/>
            <a:ext cx="13572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信号処理・</a:t>
            </a:r>
            <a:endParaRPr lang="en-US" altLang="ja-JP" sz="14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 </a:t>
            </a: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通信システム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 flipH="1">
            <a:off x="7786710" y="2143116"/>
            <a:ext cx="285752" cy="35719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7358082" y="3000372"/>
            <a:ext cx="285752" cy="357190"/>
          </a:xfrm>
          <a:prstGeom prst="roundRect">
            <a:avLst>
              <a:gd name="adj" fmla="val 20770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3771894" y="3467100"/>
            <a:ext cx="1728800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JAXA,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東大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京大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785786" y="1428736"/>
            <a:ext cx="485778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SpC2 + SpW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信号処理システム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SDS-1/SWIM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による宇宙実証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785786" y="1357298"/>
            <a:ext cx="4429156" cy="235745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7215206" y="2500307"/>
            <a:ext cx="571504" cy="428627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Text Box 4"/>
          <p:cNvSpPr txBox="1">
            <a:spLocks noChangeAspect="1" noChangeArrowheads="1"/>
          </p:cNvSpPr>
          <p:nvPr/>
        </p:nvSpPr>
        <p:spPr bwMode="auto">
          <a:xfrm>
            <a:off x="7858148" y="2621157"/>
            <a:ext cx="12858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試験マス制御</a:t>
            </a:r>
            <a:endParaRPr lang="ja-JP" altLang="en-US" sz="1400" b="1" dirty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H="1">
            <a:off x="7715272" y="2928934"/>
            <a:ext cx="428628" cy="285752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41" name="Picture 7" descr="IMG_31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248" y="2212406"/>
            <a:ext cx="738735" cy="71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8" descr="IMG_31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2203245"/>
            <a:ext cx="773122" cy="72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20"/>
          <p:cNvSpPr>
            <a:spLocks noChangeArrowheads="1"/>
          </p:cNvSpPr>
          <p:nvPr/>
        </p:nvSpPr>
        <p:spPr bwMode="auto">
          <a:xfrm>
            <a:off x="4429124" y="2090314"/>
            <a:ext cx="642942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</a:t>
            </a:r>
            <a:endParaRPr kumimoji="1" lang="en-US" altLang="ja-JP" sz="800" b="1" kern="1200" dirty="0" smtClean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JAXA</a:t>
            </a:r>
            <a:endParaRPr kumimoji="1" lang="en-US" altLang="ja-JP" sz="800" b="1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8" name="角丸四角形 47"/>
          <p:cNvSpPr/>
          <p:nvPr/>
        </p:nvSpPr>
        <p:spPr bwMode="auto">
          <a:xfrm>
            <a:off x="3786182" y="2928934"/>
            <a:ext cx="500066" cy="500066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9" name="Text Box 4"/>
          <p:cNvSpPr txBox="1">
            <a:spLocks noChangeAspect="1" noChangeArrowheads="1"/>
          </p:cNvSpPr>
          <p:nvPr/>
        </p:nvSpPr>
        <p:spPr bwMode="auto">
          <a:xfrm>
            <a:off x="4330390" y="2970817"/>
            <a:ext cx="121444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1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　</a:t>
            </a:r>
            <a:r>
              <a:rPr lang="en-US" altLang="ja-JP" sz="11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(Jan. 2009)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0" name="Text Box 4"/>
          <p:cNvSpPr txBox="1">
            <a:spLocks noChangeAspect="1" noChangeArrowheads="1"/>
          </p:cNvSpPr>
          <p:nvPr/>
        </p:nvSpPr>
        <p:spPr bwMode="auto">
          <a:xfrm>
            <a:off x="2285984" y="2140968"/>
            <a:ext cx="100013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Text Box 4"/>
          <p:cNvSpPr txBox="1">
            <a:spLocks noChangeAspect="1" noChangeArrowheads="1"/>
          </p:cNvSpPr>
          <p:nvPr/>
        </p:nvSpPr>
        <p:spPr bwMode="auto">
          <a:xfrm>
            <a:off x="1500166" y="2165110"/>
            <a:ext cx="78581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SpC2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2" name="角丸四角形 51"/>
          <p:cNvSpPr/>
          <p:nvPr/>
        </p:nvSpPr>
        <p:spPr bwMode="auto">
          <a:xfrm>
            <a:off x="1500166" y="2140968"/>
            <a:ext cx="1643074" cy="785818"/>
          </a:xfrm>
          <a:prstGeom prst="roundRect">
            <a:avLst>
              <a:gd name="adj" fmla="val 20770"/>
            </a:avLst>
          </a:prstGeom>
          <a:noFill/>
          <a:ln w="635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3" name="Line 13"/>
          <p:cNvSpPr>
            <a:spLocks noChangeShapeType="1"/>
          </p:cNvSpPr>
          <p:nvPr/>
        </p:nvSpPr>
        <p:spPr bwMode="auto">
          <a:xfrm>
            <a:off x="3143240" y="2714620"/>
            <a:ext cx="642942" cy="366714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5" name="Rectangle 14"/>
          <p:cNvSpPr>
            <a:spLocks noChangeArrowheads="1"/>
          </p:cNvSpPr>
          <p:nvPr/>
        </p:nvSpPr>
        <p:spPr bwMode="auto">
          <a:xfrm>
            <a:off x="1357290" y="3786190"/>
            <a:ext cx="392909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試験マスの非接触制御と精密計測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 SWIM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による宇宙実証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</a:endParaRPr>
          </a:p>
        </p:txBody>
      </p:sp>
      <p:pic>
        <p:nvPicPr>
          <p:cNvPr id="56" name="図 55" descr="090512_SWIM_seigy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73522" y="4454895"/>
            <a:ext cx="1571636" cy="1617311"/>
          </a:xfrm>
          <a:prstGeom prst="rect">
            <a:avLst/>
          </a:prstGeom>
        </p:spPr>
      </p:pic>
      <p:pic>
        <p:nvPicPr>
          <p:cNvPr id="12564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5852" y="4429132"/>
            <a:ext cx="2589211" cy="165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角丸四角形 59"/>
          <p:cNvSpPr/>
          <p:nvPr/>
        </p:nvSpPr>
        <p:spPr bwMode="auto">
          <a:xfrm>
            <a:off x="1223938" y="3786190"/>
            <a:ext cx="4276756" cy="2571768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1209650" y="3019422"/>
            <a:ext cx="214314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Space demonstration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sym typeface="Wingdings" pitchFamily="2" charset="2"/>
              </a:rPr>
              <a:t>       </a:t>
            </a:r>
            <a:r>
              <a:rPr lang="en-US" altLang="ja-JP" sz="14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bySDS-1/SWIM</a:t>
            </a:r>
            <a:r>
              <a:rPr kumimoji="1" lang="ja-JP" altLang="en-US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8" name="Text Box 4"/>
          <p:cNvSpPr txBox="1">
            <a:spLocks noChangeAspect="1" noChangeArrowheads="1"/>
          </p:cNvSpPr>
          <p:nvPr/>
        </p:nvSpPr>
        <p:spPr bwMode="auto">
          <a:xfrm>
            <a:off x="7143768" y="4857760"/>
            <a:ext cx="17241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衛星バスシステム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9" name="Line 13"/>
          <p:cNvSpPr>
            <a:spLocks noChangeShapeType="1"/>
          </p:cNvSpPr>
          <p:nvPr/>
        </p:nvSpPr>
        <p:spPr bwMode="auto">
          <a:xfrm flipH="1" flipV="1">
            <a:off x="7358082" y="4357694"/>
            <a:ext cx="214314" cy="50006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" name="Rectangle 14"/>
          <p:cNvSpPr>
            <a:spLocks noChangeArrowheads="1"/>
          </p:cNvSpPr>
          <p:nvPr/>
        </p:nvSpPr>
        <p:spPr bwMode="auto">
          <a:xfrm>
            <a:off x="3843332" y="6072206"/>
            <a:ext cx="1728800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JAXA,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東大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京大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6" descr="DSCF5601.JPG"/>
          <p:cNvPicPr>
            <a:picLocks noChangeAspect="1"/>
          </p:cNvPicPr>
          <p:nvPr/>
        </p:nvPicPr>
        <p:blipFill>
          <a:blip r:embed="rId3" cstate="print"/>
          <a:srcRect l="17717" r="17717"/>
          <a:stretch>
            <a:fillRect/>
          </a:stretch>
        </p:blipFill>
        <p:spPr bwMode="auto">
          <a:xfrm>
            <a:off x="4500562" y="3714752"/>
            <a:ext cx="1675798" cy="194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技術開発</a:t>
            </a: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5390" name="Rectangle 14"/>
          <p:cNvSpPr>
            <a:spLocks noChangeArrowheads="1"/>
          </p:cNvSpPr>
          <p:nvPr/>
        </p:nvSpPr>
        <p:spPr bwMode="auto">
          <a:xfrm>
            <a:off x="571472" y="1071546"/>
            <a:ext cx="4938713" cy="134498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800" b="1" kern="1200" dirty="0" err="1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Yb:YAG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(NPRO)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ヨウ素飽和吸収による安定化制御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安定度向上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パッケージ化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6" name="Rectangle 20"/>
          <p:cNvSpPr>
            <a:spLocks noChangeArrowheads="1"/>
          </p:cNvSpPr>
          <p:nvPr/>
        </p:nvSpPr>
        <p:spPr bwMode="auto">
          <a:xfrm>
            <a:off x="7467600" y="1433514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武者氏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1571604" y="2428868"/>
            <a:ext cx="3224201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電気通信大学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zh-TW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情報通信研究機構 </a:t>
            </a:r>
            <a:r>
              <a:rPr lang="en-US" altLang="zh-TW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(NICT)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9" name="図 28" descr=":PICT004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429132"/>
            <a:ext cx="264320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97" name="Rectangle 21"/>
          <p:cNvSpPr>
            <a:spLocks noChangeArrowheads="1"/>
          </p:cNvSpPr>
          <p:nvPr/>
        </p:nvSpPr>
        <p:spPr bwMode="auto">
          <a:xfrm>
            <a:off x="7715272" y="3905912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佐藤氏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sp>
        <p:nvSpPr>
          <p:cNvPr id="1125391" name="Rectangle 15"/>
          <p:cNvSpPr>
            <a:spLocks noChangeArrowheads="1"/>
          </p:cNvSpPr>
          <p:nvPr/>
        </p:nvSpPr>
        <p:spPr bwMode="auto">
          <a:xfrm>
            <a:off x="642910" y="3857628"/>
            <a:ext cx="4000528" cy="137883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干渉計・ハウジング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プロトタイプの設計・製作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基本性能の試験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地球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重力場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観測用センサ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の試作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8" name="Rectangle 22"/>
          <p:cNvSpPr>
            <a:spLocks noChangeArrowheads="1"/>
          </p:cNvSpPr>
          <p:nvPr/>
        </p:nvSpPr>
        <p:spPr bwMode="auto">
          <a:xfrm>
            <a:off x="4714876" y="5715016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新谷氏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pic>
        <p:nvPicPr>
          <p:cNvPr id="89497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0911" y="1285860"/>
            <a:ext cx="2438609" cy="2000264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1571604" y="5286388"/>
            <a:ext cx="3224201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国立天文台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(NAOJ)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東京大学・地震研究所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スタンフォード大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右矢印 18"/>
          <p:cNvSpPr/>
          <p:nvPr/>
        </p:nvSpPr>
        <p:spPr bwMode="auto">
          <a:xfrm>
            <a:off x="1357290" y="2500306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22" name="右矢印 21"/>
          <p:cNvSpPr/>
          <p:nvPr/>
        </p:nvSpPr>
        <p:spPr bwMode="auto">
          <a:xfrm>
            <a:off x="1357290" y="5357826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技術開発</a:t>
            </a:r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3339" name="Rectangle 11"/>
          <p:cNvSpPr>
            <a:spLocks noChangeArrowheads="1"/>
          </p:cNvSpPr>
          <p:nvPr/>
        </p:nvSpPr>
        <p:spPr bwMode="auto">
          <a:xfrm>
            <a:off x="611188" y="1142984"/>
            <a:ext cx="5183187" cy="175124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姿勢制御・ドラッグフリー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構成 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構造・制御則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の検討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　重力傾度安定による受動安定化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          衛星にマスト構造を取り付ける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　　　ミッション部スラスタによるドラッグフリー制御</a:t>
            </a:r>
          </a:p>
        </p:txBody>
      </p:sp>
      <p:sp>
        <p:nvSpPr>
          <p:cNvPr id="1123338" name="Rectangle 10"/>
          <p:cNvSpPr>
            <a:spLocks noChangeArrowheads="1"/>
          </p:cNvSpPr>
          <p:nvPr/>
        </p:nvSpPr>
        <p:spPr bwMode="auto">
          <a:xfrm>
            <a:off x="642910" y="3971778"/>
            <a:ext cx="5181600" cy="164968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既存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技術のシステム化検討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推力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雑音評価装置　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スラスタスタンド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製作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スリット型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FEEP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の試作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12334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3353" y="4624416"/>
            <a:ext cx="2116365" cy="15906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23346" name="Rectangle 18"/>
          <p:cNvSpPr>
            <a:spLocks noChangeArrowheads="1"/>
          </p:cNvSpPr>
          <p:nvPr/>
        </p:nvSpPr>
        <p:spPr bwMode="auto">
          <a:xfrm>
            <a:off x="7429520" y="4000504"/>
            <a:ext cx="925513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船木氏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pic>
        <p:nvPicPr>
          <p:cNvPr id="8929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071546"/>
            <a:ext cx="2951797" cy="2786082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123347" name="Rectangle 19"/>
          <p:cNvSpPr>
            <a:spLocks noChangeArrowheads="1"/>
          </p:cNvSpPr>
          <p:nvPr/>
        </p:nvSpPr>
        <p:spPr bwMode="auto">
          <a:xfrm>
            <a:off x="7848600" y="1125525"/>
            <a:ext cx="925513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森脇氏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pic>
        <p:nvPicPr>
          <p:cNvPr id="892930" name="Picture 2" descr="　スリットFEE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4643446"/>
            <a:ext cx="2651222" cy="155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1633551" y="3015280"/>
            <a:ext cx="3938581" cy="67300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東京大学・新領域創成科学研究科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宇宙航空研究開発機構 </a:t>
            </a:r>
            <a:r>
              <a:rPr kumimoji="1" lang="en-US" altLang="ja-JP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(JAXA)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右矢印 17"/>
          <p:cNvSpPr/>
          <p:nvPr/>
        </p:nvSpPr>
        <p:spPr bwMode="auto">
          <a:xfrm>
            <a:off x="1419237" y="3086718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1166762" y="5584789"/>
            <a:ext cx="3938581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宇宙航空研究開発機構 </a:t>
            </a:r>
            <a:r>
              <a:rPr kumimoji="1" lang="en-US" altLang="ja-JP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(JAXA)</a:t>
            </a:r>
            <a:endParaRPr kumimoji="1" lang="ja-JP" altLang="en-US" sz="1800" b="1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東海大学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防衛大学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20" name="右矢印 19"/>
          <p:cNvSpPr/>
          <p:nvPr/>
        </p:nvSpPr>
        <p:spPr bwMode="auto">
          <a:xfrm>
            <a:off x="952448" y="5656227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角丸四角形 14"/>
          <p:cNvSpPr/>
          <p:nvPr/>
        </p:nvSpPr>
        <p:spPr bwMode="auto">
          <a:xfrm>
            <a:off x="1000100" y="4071942"/>
            <a:ext cx="4572032" cy="2357454"/>
          </a:xfrm>
          <a:prstGeom prst="roundRect">
            <a:avLst>
              <a:gd name="adj" fmla="val 10117"/>
            </a:avLst>
          </a:prstGeom>
          <a:solidFill>
            <a:srgbClr val="CCECFF">
              <a:alpha val="1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構造検討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14585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43570" y="1571612"/>
            <a:ext cx="3341487" cy="227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85786" y="1571612"/>
            <a:ext cx="5643602" cy="230832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問題点</a:t>
            </a:r>
            <a:endParaRPr kumimoji="1" lang="en-US" altLang="ja-JP" sz="2000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衛星重心位置が</a:t>
            </a:r>
            <a:endParaRPr lang="en-US" altLang="ja-JP" sz="20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　　　干渉計中心より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10cm</a:t>
            </a:r>
            <a:r>
              <a:rPr lang="ja-JP" altLang="en-US" sz="2000" b="1" dirty="0" err="1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ほど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低い</a:t>
            </a:r>
            <a:endParaRPr lang="en-US" altLang="ja-JP" sz="20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 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機械的インターフェース条件ぎりぎり</a:t>
            </a:r>
            <a:endParaRPr lang="en-US" altLang="ja-JP" sz="20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 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太陽電池パドルの変動周期が</a:t>
            </a:r>
            <a:endParaRPr lang="en-US" altLang="ja-JP" sz="20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　　    観測帯域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(0.1-1Hz)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内に入る恐れ</a:t>
            </a:r>
            <a:endParaRPr lang="en-US" altLang="ja-JP" sz="20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42910" y="1069287"/>
            <a:ext cx="471490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構造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: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仕様を満たす構成は検討済</a:t>
            </a:r>
            <a:endParaRPr lang="en-US" altLang="ja-JP" sz="20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6" y="4214818"/>
            <a:ext cx="2137069" cy="210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357290" y="5643578"/>
            <a:ext cx="4705384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バス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太陽電池パドル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の構成を</a:t>
            </a:r>
            <a:endParaRPr lang="en-US" altLang="ja-JP" sz="20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変更した構成での検討を進める</a:t>
            </a:r>
            <a:endParaRPr kumimoji="1" lang="en-US" altLang="ja-JP" sz="2000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" name="AutoShape 33"/>
          <p:cNvSpPr>
            <a:spLocks noChangeArrowheads="1"/>
          </p:cNvSpPr>
          <p:nvPr/>
        </p:nvSpPr>
        <p:spPr bwMode="auto">
          <a:xfrm rot="5400000">
            <a:off x="2634441" y="5009369"/>
            <a:ext cx="344488" cy="755650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FFFFFF">
              <a:alpha val="9804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0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252545" y="4071942"/>
            <a:ext cx="3962397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問題点は、</a:t>
            </a:r>
            <a:endParaRPr lang="en-US" altLang="ja-JP" sz="20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標準バスに手を加えない</a:t>
            </a:r>
            <a:endParaRPr lang="en-US" altLang="ja-JP" sz="20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 という要請に大きく起因している</a:t>
            </a:r>
            <a:endParaRPr kumimoji="1" lang="en-US" altLang="ja-JP" sz="2000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AutoShape 33"/>
          <p:cNvSpPr>
            <a:spLocks noChangeArrowheads="1"/>
          </p:cNvSpPr>
          <p:nvPr/>
        </p:nvSpPr>
        <p:spPr bwMode="auto">
          <a:xfrm rot="5400000">
            <a:off x="7161740" y="3696779"/>
            <a:ext cx="285754" cy="607451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FFFFFF">
              <a:alpha val="9804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0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6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80" y="1429975"/>
            <a:ext cx="9082119" cy="4356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の目指す科学的</a:t>
            </a:r>
            <a:r>
              <a:rPr lang="ja-JP" altLang="en-US" dirty="0"/>
              <a:t>成果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" name="AutoShape 49"/>
          <p:cNvSpPr>
            <a:spLocks noChangeArrowheads="1"/>
          </p:cNvSpPr>
          <p:nvPr/>
        </p:nvSpPr>
        <p:spPr bwMode="auto">
          <a:xfrm>
            <a:off x="5895630" y="4799970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AutoShape 49"/>
          <p:cNvSpPr>
            <a:spLocks noChangeArrowheads="1"/>
          </p:cNvSpPr>
          <p:nvPr/>
        </p:nvSpPr>
        <p:spPr bwMode="auto">
          <a:xfrm>
            <a:off x="1380463" y="5319575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CCFF">
              <a:alpha val="20000"/>
            </a:srgbClr>
          </a:solidFill>
          <a:ln w="3175">
            <a:solidFill>
              <a:srgbClr val="CC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AutoShape 49"/>
          <p:cNvSpPr>
            <a:spLocks noChangeArrowheads="1"/>
          </p:cNvSpPr>
          <p:nvPr/>
        </p:nvSpPr>
        <p:spPr bwMode="auto">
          <a:xfrm>
            <a:off x="1347765" y="3406956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CCFF">
              <a:alpha val="20000"/>
            </a:srgbClr>
          </a:solidFill>
          <a:ln w="3175">
            <a:solidFill>
              <a:srgbClr val="CC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 t="13895" r="68272"/>
          <a:stretch>
            <a:fillRect/>
          </a:stretch>
        </p:blipFill>
        <p:spPr bwMode="auto">
          <a:xfrm>
            <a:off x="3429725" y="2310964"/>
            <a:ext cx="1999531" cy="304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構造　再検討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29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500174"/>
            <a:ext cx="3943360" cy="434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500034" y="1285860"/>
            <a:ext cx="4214842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構造 改良案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</a:rPr>
              <a:t>検討結果</a:t>
            </a:r>
            <a:endParaRPr lang="en-US" altLang="ja-JP" sz="20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642910" y="1785926"/>
            <a:ext cx="4429156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太陽電池パドルの展開機構</a:t>
            </a:r>
            <a:endParaRPr lang="en-US" altLang="ja-JP" sz="2000" b="1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　　標準構成部品の</a:t>
            </a:r>
            <a:endParaRPr lang="en-US" altLang="ja-JP" sz="2000" b="1" dirty="0" smtClean="0">
              <a:solidFill>
                <a:srgbClr val="CCECFF"/>
              </a:solidFill>
              <a:latin typeface="Tahoma" pitchFamily="34" charset="0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        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組み合わせの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変更で対応可能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.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    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新規開発部品はない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.</a:t>
            </a:r>
            <a:endParaRPr lang="en-US" altLang="ja-JP" sz="20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642910" y="3359538"/>
            <a:ext cx="4429156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姿勢・ドラッグフリー制御</a:t>
            </a:r>
            <a:endParaRPr lang="en-US" altLang="ja-JP" sz="2000" b="1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　　剛性・重心位置など特性向上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.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    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マスト構造が簡略化できる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.</a:t>
            </a:r>
          </a:p>
        </p:txBody>
      </p: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642910" y="4857760"/>
            <a:ext cx="4429156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要検討事項</a:t>
            </a:r>
            <a:endParaRPr lang="en-US" altLang="ja-JP" sz="2000" b="1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　　スラスタ噴射との干渉</a:t>
            </a:r>
            <a:endParaRPr lang="en-US" altLang="ja-JP" sz="20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     GPS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取り付け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放熱面の干渉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…</a:t>
            </a:r>
            <a:endParaRPr lang="en-US" altLang="ja-JP" sz="20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角丸四角形 12"/>
          <p:cNvSpPr/>
          <p:nvPr/>
        </p:nvSpPr>
        <p:spPr bwMode="auto">
          <a:xfrm>
            <a:off x="500034" y="1928802"/>
            <a:ext cx="4143404" cy="4429156"/>
          </a:xfrm>
          <a:prstGeom prst="roundRect">
            <a:avLst>
              <a:gd name="adj" fmla="val 3200"/>
            </a:avLst>
          </a:prstGeom>
          <a:solidFill>
            <a:srgbClr val="99CCFF">
              <a:alpha val="2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地球重力場観測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094658" name="Picture 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500"/>
          <a:stretch>
            <a:fillRect/>
          </a:stretch>
        </p:blipFill>
        <p:spPr bwMode="auto">
          <a:xfrm>
            <a:off x="603250" y="2003425"/>
            <a:ext cx="3968750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4659" name="Rectangle 2"/>
          <p:cNvSpPr>
            <a:spLocks noChangeArrowheads="1"/>
          </p:cNvSpPr>
          <p:nvPr/>
        </p:nvSpPr>
        <p:spPr bwMode="auto">
          <a:xfrm>
            <a:off x="4800600" y="1371600"/>
            <a:ext cx="198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endParaRPr kumimoji="1" lang="ja-JP" altLang="ja-JP" sz="2400" kern="1200">
              <a:solidFill>
                <a:srgbClr val="003366"/>
              </a:solidFill>
              <a:latin typeface="HGP創英角ｺﾞｼｯｸUB" pitchFamily="50" charset="-128"/>
              <a:ea typeface="HGP創英角ｺﾞｼｯｸUB" pitchFamily="50" charset="-128"/>
              <a:cs typeface="+mn-cs"/>
            </a:endParaRPr>
          </a:p>
        </p:txBody>
      </p:sp>
      <p:sp>
        <p:nvSpPr>
          <p:cNvPr id="1094660" name="Rectangle 3"/>
          <p:cNvSpPr>
            <a:spLocks noChangeArrowheads="1"/>
          </p:cNvSpPr>
          <p:nvPr/>
        </p:nvSpPr>
        <p:spPr bwMode="auto">
          <a:xfrm>
            <a:off x="468313" y="928670"/>
            <a:ext cx="7747000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人工衛星の軌道から地球重力ポテンシャルを検知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r>
              <a:rPr kumimoji="1" lang="en-US" altLang="ja-JP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2</a:t>
            </a:r>
            <a:r>
              <a:rPr kumimoji="1" lang="ja-JP" altLang="en-US" sz="2000" kern="1200" dirty="0" err="1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つの</a:t>
            </a:r>
            <a:r>
              <a:rPr kumimoji="1" lang="ja-JP" altLang="en-US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観測モード</a:t>
            </a:r>
            <a:r>
              <a:rPr kumimoji="1" lang="en-US" altLang="ja-JP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kumimoji="1" lang="ja-JP" altLang="en-US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kumimoji="1" lang="ja-JP" altLang="en-US" sz="2000" kern="12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ＧＰＳ受信機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+ </a:t>
            </a:r>
            <a:r>
              <a:rPr kumimoji="1" lang="ja-JP" altLang="en-US" sz="2000" kern="12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加速度計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 </a:t>
            </a:r>
            <a:r>
              <a:rPr kumimoji="1" lang="ja-JP" altLang="en-US" sz="20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重力勾配計</a:t>
            </a:r>
            <a:endParaRPr kumimoji="1" lang="ja-JP" altLang="en-US" sz="24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94663" name="Rectangle 3"/>
          <p:cNvSpPr>
            <a:spLocks noChangeArrowheads="1"/>
          </p:cNvSpPr>
          <p:nvPr/>
        </p:nvSpPr>
        <p:spPr bwMode="auto">
          <a:xfrm>
            <a:off x="2627313" y="2420938"/>
            <a:ext cx="2808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b="1" kern="1200">
                <a:solidFill>
                  <a:srgbClr val="FF0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</a:t>
            </a:r>
            <a:r>
              <a:rPr kumimoji="1" lang="ja-JP" altLang="en-US" sz="2000" b="1" kern="1200">
                <a:solidFill>
                  <a:srgbClr val="FF0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</a:p>
        </p:txBody>
      </p:sp>
      <p:sp>
        <p:nvSpPr>
          <p:cNvPr id="1094664" name="Rectangle 3"/>
          <p:cNvSpPr>
            <a:spLocks noChangeArrowheads="1"/>
          </p:cNvSpPr>
          <p:nvPr/>
        </p:nvSpPr>
        <p:spPr bwMode="auto">
          <a:xfrm>
            <a:off x="4929188" y="5357826"/>
            <a:ext cx="3757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と</a:t>
            </a:r>
            <a:r>
              <a:rPr kumimoji="1" lang="en-US" altLang="ja-JP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GRACE-FO</a:t>
            </a: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の間の期間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2012-16</a:t>
            </a: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年を埋める可能性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</a:t>
            </a: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8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独自の成果</a:t>
            </a:r>
            <a:r>
              <a:rPr kumimoji="1" lang="en-US" altLang="ja-JP" sz="18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国際貢献</a:t>
            </a:r>
            <a:endParaRPr kumimoji="1" lang="ja-JP" altLang="en-US" sz="1800" b="1" kern="120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4665" name="Rectangle 3"/>
          <p:cNvSpPr>
            <a:spLocks noChangeArrowheads="1"/>
          </p:cNvSpPr>
          <p:nvPr/>
        </p:nvSpPr>
        <p:spPr bwMode="auto">
          <a:xfrm>
            <a:off x="990601" y="5791200"/>
            <a:ext cx="3581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東京大字地震研・新谷氏、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京都大学・</a:t>
            </a:r>
            <a:r>
              <a:rPr kumimoji="1" lang="ja-JP" altLang="en-US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福田氏の</a:t>
            </a: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</a:t>
            </a: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/</a:t>
            </a: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情報提供</a:t>
            </a:r>
          </a:p>
        </p:txBody>
      </p:sp>
      <p:sp>
        <p:nvSpPr>
          <p:cNvPr id="14" name="角丸四角形 13"/>
          <p:cNvSpPr/>
          <p:nvPr/>
        </p:nvSpPr>
        <p:spPr bwMode="auto">
          <a:xfrm>
            <a:off x="5000628" y="3214686"/>
            <a:ext cx="3429024" cy="2071702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4857752" y="1928802"/>
            <a:ext cx="314327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GRACE, GOCE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が稼働中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4857752" y="2357430"/>
            <a:ext cx="4143404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次世代計画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GRACE-FO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GRACE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と同等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マイクロ波測距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5000628" y="3214686"/>
            <a:ext cx="385765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L ~ 220km,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ΔL ~ 5</a:t>
            </a:r>
            <a:r>
              <a:rPr lang="en-US" altLang="ja-JP" sz="1800" b="1" dirty="0" smtClean="0">
                <a:solidFill>
                  <a:srgbClr val="F8F8F8"/>
                </a:solidFill>
                <a:latin typeface="Symbol" pitchFamily="18" charset="2"/>
              </a:rPr>
              <a:t>m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ΔL/L ~ 2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-11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L ~ 0.3m, ΔL ~ 10</a:t>
            </a:r>
            <a:r>
              <a:rPr lang="en-US" altLang="ja-JP" sz="1800" b="1" baseline="30000" dirty="0" smtClean="0">
                <a:solidFill>
                  <a:srgbClr val="F8F8F8"/>
                </a:solidFill>
                <a:latin typeface="Tahoma" pitchFamily="34" charset="0"/>
              </a:rPr>
              <a:t>-11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  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ΔL/L ~ 3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-11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4664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9"/>
          <p:cNvSpPr/>
          <p:nvPr/>
        </p:nvSpPr>
        <p:spPr bwMode="auto">
          <a:xfrm>
            <a:off x="4714876" y="1571612"/>
            <a:ext cx="4143404" cy="2786082"/>
          </a:xfrm>
          <a:prstGeom prst="roundRect">
            <a:avLst>
              <a:gd name="adj" fmla="val 6305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3" name="角丸四角形 12"/>
          <p:cNvSpPr/>
          <p:nvPr/>
        </p:nvSpPr>
        <p:spPr bwMode="auto">
          <a:xfrm>
            <a:off x="500034" y="1785926"/>
            <a:ext cx="4143404" cy="4429156"/>
          </a:xfrm>
          <a:prstGeom prst="roundRect">
            <a:avLst>
              <a:gd name="adj" fmla="val 3200"/>
            </a:avLst>
          </a:prstGeom>
          <a:solidFill>
            <a:srgbClr val="99CCFF">
              <a:alpha val="8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/>
              <a:t>地球重力場観測</a:t>
            </a:r>
            <a:endParaRPr kumimoji="1" lang="ja-JP" altLang="en-US" b="0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0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094658" name="Picture 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500"/>
          <a:stretch>
            <a:fillRect/>
          </a:stretch>
        </p:blipFill>
        <p:spPr bwMode="auto">
          <a:xfrm>
            <a:off x="603250" y="1860549"/>
            <a:ext cx="3968750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4660" name="Rectangle 3"/>
          <p:cNvSpPr>
            <a:spLocks noChangeArrowheads="1"/>
          </p:cNvSpPr>
          <p:nvPr/>
        </p:nvSpPr>
        <p:spPr bwMode="auto">
          <a:xfrm>
            <a:off x="896941" y="1071547"/>
            <a:ext cx="7532711" cy="50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人工</a:t>
            </a:r>
            <a:r>
              <a:rPr kumimoji="1" lang="ja-JP" altLang="en-US" sz="2000" kern="1200" dirty="0" smtClean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衛星から</a:t>
            </a:r>
            <a:r>
              <a:rPr kumimoji="1" lang="ja-JP" altLang="en-US" sz="2000" kern="1200" dirty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地球重力ポテンシャル</a:t>
            </a:r>
            <a:r>
              <a:rPr kumimoji="1" lang="ja-JP" altLang="en-US" sz="2000" kern="1200" dirty="0" smtClean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を</a:t>
            </a:r>
            <a:r>
              <a:rPr lang="ja-JP" altLang="en-US" sz="2000" dirty="0" smtClean="0">
                <a:solidFill>
                  <a:srgbClr val="F8F8F8"/>
                </a:solidFill>
                <a:latin typeface="HGP創英角ｺﾞｼｯｸUB" pitchFamily="50" charset="-128"/>
              </a:rPr>
              <a:t>観測</a:t>
            </a:r>
            <a:endParaRPr kumimoji="1" lang="ja-JP" altLang="en-US" sz="2400" kern="1200" dirty="0">
              <a:solidFill>
                <a:srgbClr val="F8F8F8"/>
              </a:solidFill>
              <a:latin typeface="HGP創英角ｺﾞｼｯｸUB" pitchFamily="50" charset="-128"/>
              <a:ea typeface="HGP創英角ｺﾞｼｯｸUB" pitchFamily="50" charset="-128"/>
              <a:cs typeface="+mn-cs"/>
            </a:endParaRPr>
          </a:p>
        </p:txBody>
      </p:sp>
      <p:sp>
        <p:nvSpPr>
          <p:cNvPr id="1094661" name="Rectangle 3"/>
          <p:cNvSpPr>
            <a:spLocks noChangeArrowheads="1"/>
          </p:cNvSpPr>
          <p:nvPr/>
        </p:nvSpPr>
        <p:spPr bwMode="auto">
          <a:xfrm>
            <a:off x="4714876" y="1643050"/>
            <a:ext cx="431479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Global</a:t>
            </a: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な</a:t>
            </a:r>
            <a:r>
              <a:rPr kumimoji="1" lang="ja-JP" altLang="en-US" sz="20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</a:t>
            </a:r>
            <a:r>
              <a:rPr kumimoji="1" lang="ja-JP" altLang="en-US" sz="20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ポテンシャル</a:t>
            </a:r>
            <a:r>
              <a:rPr kumimoji="1" lang="ja-JP" altLang="en-US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決定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ja-JP" altLang="en-US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密度分布の</a:t>
            </a:r>
            <a:r>
              <a:rPr kumimoji="1" lang="ja-JP" altLang="en-US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モニタ</a:t>
            </a:r>
            <a:endParaRPr kumimoji="1" lang="en-US" altLang="ja-JP" sz="2000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4663" name="Rectangle 3"/>
          <p:cNvSpPr>
            <a:spLocks noChangeArrowheads="1"/>
          </p:cNvSpPr>
          <p:nvPr/>
        </p:nvSpPr>
        <p:spPr bwMode="auto">
          <a:xfrm>
            <a:off x="2692407" y="2357430"/>
            <a:ext cx="166527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kern="1200">
                <a:solidFill>
                  <a:srgbClr val="0000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</a:t>
            </a:r>
            <a:r>
              <a:rPr kumimoji="1" lang="ja-JP" altLang="en-US" sz="2000" kern="1200">
                <a:solidFill>
                  <a:srgbClr val="0000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</a:p>
        </p:txBody>
      </p:sp>
      <p:sp>
        <p:nvSpPr>
          <p:cNvPr id="1094665" name="Rectangle 3"/>
          <p:cNvSpPr>
            <a:spLocks noChangeArrowheads="1"/>
          </p:cNvSpPr>
          <p:nvPr/>
        </p:nvSpPr>
        <p:spPr bwMode="auto">
          <a:xfrm>
            <a:off x="990601" y="5648324"/>
            <a:ext cx="3581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400" kern="1200" dirty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東京大字地震研・新谷氏、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400" kern="1200" dirty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京都大学・</a:t>
            </a:r>
            <a:r>
              <a:rPr kumimoji="1" lang="ja-JP" altLang="en-US" sz="1400" kern="1200" dirty="0" smtClean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福田氏の</a:t>
            </a:r>
            <a:r>
              <a:rPr kumimoji="1" lang="ja-JP" altLang="en-US" sz="1400" kern="1200" dirty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</a:t>
            </a:r>
            <a:r>
              <a:rPr kumimoji="1" lang="en-US" altLang="ja-JP" sz="1400" kern="1200" dirty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/</a:t>
            </a:r>
            <a:r>
              <a:rPr kumimoji="1" lang="ja-JP" altLang="en-US" sz="1400" kern="1200" dirty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情報提供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686360" y="2500306"/>
            <a:ext cx="431479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CCECFF"/>
                </a:solidFill>
                <a:latin typeface="Tahoma" pitchFamily="34" charset="0"/>
              </a:rPr>
              <a:t>時間変動のモニター</a:t>
            </a:r>
            <a:endParaRPr kumimoji="1" lang="ja-JP" altLang="en-US" sz="2000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地球規模の水の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監視</a:t>
            </a: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       </a:t>
            </a:r>
            <a:r>
              <a: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（海洋・陸水・氷床等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）</a:t>
            </a: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 </a:t>
            </a:r>
            <a:r>
              <a: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地震・火山噴火にともなう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                地殻変動の検知・予測</a:t>
            </a:r>
          </a:p>
        </p:txBody>
      </p:sp>
      <p:grpSp>
        <p:nvGrpSpPr>
          <p:cNvPr id="15" name="グループ化 14"/>
          <p:cNvGrpSpPr/>
          <p:nvPr/>
        </p:nvGrpSpPr>
        <p:grpSpPr>
          <a:xfrm>
            <a:off x="4714876" y="4500570"/>
            <a:ext cx="4143404" cy="1857388"/>
            <a:chOff x="4714876" y="4500570"/>
            <a:chExt cx="4143404" cy="1857388"/>
          </a:xfrm>
        </p:grpSpPr>
        <p:sp>
          <p:nvSpPr>
            <p:cNvPr id="18" name="Rectangle 3"/>
            <p:cNvSpPr>
              <a:spLocks noChangeArrowheads="1"/>
            </p:cNvSpPr>
            <p:nvPr/>
          </p:nvSpPr>
          <p:spPr bwMode="auto">
            <a:xfrm>
              <a:off x="4714876" y="4500570"/>
              <a:ext cx="3857652" cy="1143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kumimoji="1" lang="ja-JP" altLang="en-US" sz="1800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運用中の衛星</a:t>
              </a:r>
              <a:endPara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kumimoji="1" lang="en-US" altLang="ja-JP" sz="1800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en-US" altLang="ja-JP" sz="1800" kern="1200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GRACE</a:t>
              </a:r>
              <a:r>
                <a:rPr kumimoji="1" lang="en-US" altLang="ja-JP" sz="1800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 2</a:t>
              </a:r>
              <a:r>
                <a:rPr kumimoji="1" lang="ja-JP" altLang="en-US" sz="1800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機の衛星の編隊飛行</a:t>
              </a:r>
              <a:endPara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kumimoji="1" lang="en-US" altLang="ja-JP" sz="1800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en-US" altLang="ja-JP" sz="1800" kern="1200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GOCE</a:t>
              </a:r>
              <a:r>
                <a:rPr kumimoji="1" lang="en-US" altLang="ja-JP" sz="1800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   1</a:t>
              </a:r>
              <a:r>
                <a:rPr kumimoji="1" lang="ja-JP" altLang="en-US" sz="1800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機の衛星に重力勾配計</a:t>
              </a:r>
              <a:endParaRPr kumimoji="1" lang="ja-JP" altLang="en-US" sz="18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>
              <a:off x="4714876" y="5572140"/>
              <a:ext cx="4143404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lang="ja-JP" altLang="en-US" sz="1800" dirty="0" smtClean="0">
                  <a:solidFill>
                    <a:srgbClr val="F8F8F8"/>
                  </a:solidFill>
                  <a:latin typeface="Tahoma" pitchFamily="34" charset="0"/>
                </a:rPr>
                <a:t>次世代計画 </a:t>
              </a:r>
              <a:r>
                <a:rPr lang="en-US" altLang="ja-JP" sz="1800" dirty="0" smtClean="0">
                  <a:solidFill>
                    <a:srgbClr val="F8F8F8"/>
                  </a:solidFill>
                  <a:latin typeface="Tahoma" pitchFamily="34" charset="0"/>
                </a:rPr>
                <a:t>: GRACE2</a:t>
              </a:r>
            </a:p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kumimoji="1" lang="en-US" altLang="ja-JP" sz="1800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GRACE</a:t>
              </a:r>
              <a:r>
                <a:rPr kumimoji="1" lang="ja-JP" altLang="en-US" sz="1800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と同等の構成</a:t>
              </a:r>
              <a:r>
                <a:rPr lang="ja-JP" altLang="en-US" sz="1800" dirty="0" smtClean="0">
                  <a:solidFill>
                    <a:srgbClr val="F8F8F8"/>
                  </a:solidFill>
                  <a:latin typeface="Tahoma" pitchFamily="34" charset="0"/>
                </a:rPr>
                <a:t>・感度</a:t>
              </a:r>
              <a:endParaRPr kumimoji="1" lang="ja-JP" altLang="en-US" sz="18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9"/>
          <p:cNvSpPr/>
          <p:nvPr/>
        </p:nvSpPr>
        <p:spPr bwMode="auto">
          <a:xfrm>
            <a:off x="1000100" y="2571744"/>
            <a:ext cx="3429024" cy="2071702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/>
              <a:t>地球重力場観測</a:t>
            </a:r>
            <a:r>
              <a:rPr lang="ja-JP" altLang="en-US" b="0" dirty="0" smtClean="0"/>
              <a:t>の観測網</a:t>
            </a:r>
            <a:endParaRPr kumimoji="1" lang="ja-JP" altLang="en-US" b="0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0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94664" name="Rectangle 3"/>
          <p:cNvSpPr>
            <a:spLocks noChangeArrowheads="1"/>
          </p:cNvSpPr>
          <p:nvPr/>
        </p:nvSpPr>
        <p:spPr bwMode="auto">
          <a:xfrm>
            <a:off x="1000100" y="5072082"/>
            <a:ext cx="42862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と</a:t>
            </a: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GRACE2</a:t>
            </a: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間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(2012-16</a:t>
            </a: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 </a:t>
            </a: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の空白を</a:t>
            </a:r>
            <a:r>
              <a:rPr kumimoji="1" lang="ja-JP" altLang="en-US" sz="18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埋める可能性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</a:t>
            </a:r>
            <a:r>
              <a:rPr kumimoji="1" lang="ja-JP" altLang="en-US" sz="18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8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独自の成果</a:t>
            </a:r>
            <a:r>
              <a:rPr kumimoji="1" lang="en-US" altLang="ja-JP" sz="18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国際貢献</a:t>
            </a:r>
            <a:endParaRPr kumimoji="1" lang="ja-JP" altLang="en-US" sz="1800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6" name="図 15" descr="Koop_Rummel_Future_of_Satel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000108"/>
            <a:ext cx="3738124" cy="5286388"/>
          </a:xfrm>
          <a:prstGeom prst="rect">
            <a:avLst/>
          </a:prstGeom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785786" y="1214422"/>
            <a:ext cx="414340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DPF --- GRACE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と同等の感度を持つ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</a:t>
            </a: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高感度干渉計</a:t>
            </a:r>
            <a:endParaRPr kumimoji="1" lang="en-US" altLang="ja-JP" sz="1800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     </a:t>
            </a: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衛星のドラッグフリー精密制御</a:t>
            </a:r>
            <a:endParaRPr kumimoji="1" lang="ja-JP" altLang="en-US" sz="18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142976" y="2571744"/>
            <a:ext cx="385765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L ~ 220km,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ΔL ~ 5</a:t>
            </a:r>
            <a:r>
              <a:rPr lang="en-US" altLang="ja-JP" sz="1800" dirty="0" smtClean="0">
                <a:solidFill>
                  <a:srgbClr val="F8F8F8"/>
                </a:solidFill>
                <a:latin typeface="Symbol" pitchFamily="18" charset="2"/>
              </a:rPr>
              <a:t>m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     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1800" dirty="0" smtClean="0">
                <a:solidFill>
                  <a:srgbClr val="CCECFF"/>
                </a:solidFill>
                <a:latin typeface="Tahoma" pitchFamily="34" charset="0"/>
              </a:rPr>
              <a:t>ΔL/L ~ 2 x 10</a:t>
            </a:r>
            <a:r>
              <a:rPr lang="en-US" altLang="ja-JP" sz="1800" baseline="30000" dirty="0" smtClean="0">
                <a:solidFill>
                  <a:srgbClr val="CCECFF"/>
                </a:solidFill>
                <a:latin typeface="Tahoma" pitchFamily="34" charset="0"/>
              </a:rPr>
              <a:t>-11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    L ~ 0.3m, ΔL ~ 10</a:t>
            </a:r>
            <a:r>
              <a:rPr lang="en-US" altLang="ja-JP" sz="1800" baseline="30000" dirty="0" smtClean="0">
                <a:solidFill>
                  <a:srgbClr val="F8F8F8"/>
                </a:solidFill>
                <a:latin typeface="Tahoma" pitchFamily="34" charset="0"/>
              </a:rPr>
              <a:t>-11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   </a:t>
            </a:r>
            <a:r>
              <a:rPr lang="en-US" altLang="ja-JP" sz="1800" dirty="0" smtClean="0">
                <a:solidFill>
                  <a:srgbClr val="CCECFF"/>
                </a:solidFill>
                <a:latin typeface="Tahoma" pitchFamily="34" charset="0"/>
              </a:rPr>
              <a:t>ΔL/L ~ 3 x 10</a:t>
            </a:r>
            <a:r>
              <a:rPr lang="en-US" altLang="ja-JP" sz="1800" baseline="30000" dirty="0" smtClean="0">
                <a:solidFill>
                  <a:srgbClr val="CCECFF"/>
                </a:solidFill>
                <a:latin typeface="Tahoma" pitchFamily="34" charset="0"/>
              </a:rPr>
              <a:t>-11</a:t>
            </a:r>
            <a:endParaRPr lang="en-US" altLang="ja-JP" sz="1800" dirty="0" smtClean="0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4664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84424" name="Rectangle 8"/>
          <p:cNvSpPr>
            <a:spLocks noChangeArrowheads="1"/>
          </p:cNvSpPr>
          <p:nvPr/>
        </p:nvSpPr>
        <p:spPr bwMode="auto">
          <a:xfrm>
            <a:off x="179388" y="836613"/>
            <a:ext cx="8856662" cy="5616575"/>
          </a:xfrm>
          <a:prstGeom prst="rect">
            <a:avLst/>
          </a:prstGeom>
          <a:solidFill>
            <a:srgbClr val="FFFFFF">
              <a:alpha val="95000"/>
            </a:srgbClr>
          </a:solid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108441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10100" y="3690938"/>
            <a:ext cx="4143375" cy="790575"/>
          </a:xfrm>
          <a:prstGeom prst="rect">
            <a:avLst/>
          </a:prstGeom>
          <a:noFill/>
          <a:ln w="76200" cap="sq">
            <a:noFill/>
            <a:miter lim="800000"/>
            <a:headEnd/>
            <a:tailEnd/>
          </a:ln>
        </p:spPr>
      </p:pic>
      <p:sp>
        <p:nvSpPr>
          <p:cNvPr id="1084419" name="Rectangle 2"/>
          <p:cNvSpPr>
            <a:spLocks noChangeArrowheads="1"/>
          </p:cNvSpPr>
          <p:nvPr/>
        </p:nvSpPr>
        <p:spPr bwMode="auto">
          <a:xfrm>
            <a:off x="4800600" y="1371600"/>
            <a:ext cx="198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endParaRPr lang="ja-JP" altLang="ja-JP">
              <a:latin typeface="平成角ゴシック" charset="-128"/>
              <a:ea typeface="平成角ゴシック" charset="-128"/>
            </a:endParaRPr>
          </a:p>
        </p:txBody>
      </p:sp>
      <p:sp>
        <p:nvSpPr>
          <p:cNvPr id="1084420" name="Rectangle 3"/>
          <p:cNvSpPr>
            <a:spLocks noChangeArrowheads="1"/>
          </p:cNvSpPr>
          <p:nvPr/>
        </p:nvSpPr>
        <p:spPr bwMode="auto">
          <a:xfrm>
            <a:off x="468313" y="920750"/>
            <a:ext cx="8424862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CHAMP(2000.7)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高度</a:t>
            </a: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400km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　</a:t>
            </a:r>
            <a:r>
              <a:rPr lang="ja-JP" altLang="en-US" sz="2000">
                <a:solidFill>
                  <a:srgbClr val="FF0000"/>
                </a:solidFill>
                <a:latin typeface="平成角ゴシック" charset="-128"/>
                <a:ea typeface="平成角ゴシック" charset="-128"/>
              </a:rPr>
              <a:t>静電型加速度計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搭載　</a:t>
            </a: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-&gt;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　</a:t>
            </a:r>
            <a:r>
              <a:rPr lang="ja-JP" altLang="en-US" sz="2000">
                <a:solidFill>
                  <a:srgbClr val="FF0000"/>
                </a:solidFill>
                <a:latin typeface="平成角ゴシック" charset="-128"/>
                <a:ea typeface="平成角ゴシック" charset="-128"/>
              </a:rPr>
              <a:t>非重力ドラッグ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（大気抵抗、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	輻射圧等）を検知して補正・・・</a:t>
            </a:r>
            <a:r>
              <a:rPr lang="ja-JP" altLang="en-US" sz="2000">
                <a:solidFill>
                  <a:srgbClr val="FF0000"/>
                </a:solidFill>
                <a:latin typeface="平成角ゴシック" charset="-128"/>
                <a:ea typeface="平成角ゴシック" charset="-128"/>
              </a:rPr>
              <a:t>ジオイド精度数</a:t>
            </a:r>
            <a:r>
              <a:rPr lang="en-US" altLang="ja-JP" sz="2000">
                <a:solidFill>
                  <a:srgbClr val="FF0000"/>
                </a:solidFill>
                <a:latin typeface="平成角ゴシック" charset="-128"/>
                <a:ea typeface="平成角ゴシック" charset="-128"/>
              </a:rPr>
              <a:t>cm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GRACE(2002.3)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高度</a:t>
            </a: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500km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　双子衛星 </a:t>
            </a: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-&gt; 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軌道の空間微分検知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　</a:t>
            </a:r>
            <a:r>
              <a:rPr lang="ja-JP" altLang="en-US" sz="2000">
                <a:solidFill>
                  <a:srgbClr val="FF0000"/>
                </a:solidFill>
                <a:latin typeface="平成角ゴシック" charset="-128"/>
                <a:ea typeface="平成角ゴシック" charset="-128"/>
              </a:rPr>
              <a:t>空間微分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による高次（短波長）項の強調・・・精度数</a:t>
            </a: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mm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GOCE(2009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予定</a:t>
            </a: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)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高度</a:t>
            </a: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300km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　重力偏差計</a:t>
            </a: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-&gt;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重力の空間微分、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						高次項の強調</a:t>
            </a:r>
          </a:p>
        </p:txBody>
      </p:sp>
      <p:pic>
        <p:nvPicPr>
          <p:cNvPr id="1084421" name="Picture 4" descr="grac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925" y="3333750"/>
            <a:ext cx="4321175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4422" name="Rectangle 3"/>
          <p:cNvSpPr>
            <a:spLocks noChangeArrowheads="1"/>
          </p:cNvSpPr>
          <p:nvPr/>
        </p:nvSpPr>
        <p:spPr bwMode="auto">
          <a:xfrm>
            <a:off x="288925" y="6073775"/>
            <a:ext cx="6000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ja-JP" sz="1800" b="1">
                <a:solidFill>
                  <a:srgbClr val="9900CC"/>
                </a:solidFill>
                <a:latin typeface="ＭＳ Ｐゴシック" pitchFamily="50" charset="-128"/>
                <a:ea typeface="ＭＳ Ｐゴシック" pitchFamily="50" charset="-128"/>
              </a:rPr>
              <a:t>GRACE</a:t>
            </a:r>
            <a:r>
              <a:rPr lang="ja-JP" altLang="en-US" sz="1800" b="1">
                <a:solidFill>
                  <a:srgbClr val="9900CC"/>
                </a:solidFill>
                <a:latin typeface="ＭＳ Ｐゴシック" pitchFamily="50" charset="-128"/>
                <a:ea typeface="ＭＳ Ｐゴシック" pitchFamily="50" charset="-128"/>
              </a:rPr>
              <a:t>で検知された密度（</a:t>
            </a:r>
            <a:r>
              <a:rPr lang="en-US" altLang="ja-JP" sz="1800" b="1">
                <a:solidFill>
                  <a:srgbClr val="9900CC"/>
                </a:solidFill>
                <a:latin typeface="ＭＳ Ｐゴシック" pitchFamily="50" charset="-128"/>
                <a:ea typeface="ＭＳ Ｐゴシック" pitchFamily="50" charset="-128"/>
              </a:rPr>
              <a:t>=</a:t>
            </a:r>
            <a:r>
              <a:rPr lang="ja-JP" altLang="en-US" sz="1800" b="1">
                <a:solidFill>
                  <a:srgbClr val="9900CC"/>
                </a:solidFill>
                <a:latin typeface="ＭＳ Ｐゴシック" pitchFamily="50" charset="-128"/>
                <a:ea typeface="ＭＳ Ｐゴシック" pitchFamily="50" charset="-128"/>
              </a:rPr>
              <a:t>水分布）変化</a:t>
            </a:r>
          </a:p>
        </p:txBody>
      </p:sp>
      <p:sp>
        <p:nvSpPr>
          <p:cNvPr id="1084423" name="Rectangle 3"/>
          <p:cNvSpPr>
            <a:spLocks noChangeArrowheads="1"/>
          </p:cNvSpPr>
          <p:nvPr/>
        </p:nvSpPr>
        <p:spPr bwMode="auto">
          <a:xfrm>
            <a:off x="4568825" y="4481513"/>
            <a:ext cx="43243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 sz="1800" b="1">
                <a:solidFill>
                  <a:srgbClr val="002060"/>
                </a:solidFill>
                <a:latin typeface="ＭＳ Ｐゴシック" pitchFamily="50" charset="-128"/>
                <a:ea typeface="ＭＳ Ｐゴシック" pitchFamily="50" charset="-128"/>
              </a:rPr>
              <a:t>重力ポテンシャルの球面調和関数展開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 sz="1800" b="1">
                <a:solidFill>
                  <a:srgbClr val="002060"/>
                </a:solidFill>
                <a:latin typeface="ＭＳ Ｐゴシック" pitchFamily="50" charset="-128"/>
                <a:ea typeface="ＭＳ Ｐゴシック" pitchFamily="50" charset="-128"/>
              </a:rPr>
              <a:t>・通常は軌道高度</a:t>
            </a:r>
            <a:r>
              <a:rPr lang="en-US" altLang="ja-JP" sz="1800" b="1">
                <a:solidFill>
                  <a:srgbClr val="002060"/>
                </a:solidFill>
                <a:latin typeface="ＭＳ Ｐゴシック" pitchFamily="50" charset="-128"/>
                <a:ea typeface="ＭＳ Ｐゴシック" pitchFamily="50" charset="-128"/>
              </a:rPr>
              <a:t>(r-R)</a:t>
            </a:r>
            <a:r>
              <a:rPr lang="ja-JP" altLang="en-US" sz="1800" b="1">
                <a:solidFill>
                  <a:srgbClr val="002060"/>
                </a:solidFill>
                <a:latin typeface="ＭＳ Ｐゴシック" pitchFamily="50" charset="-128"/>
                <a:ea typeface="ＭＳ Ｐゴシック" pitchFamily="50" charset="-128"/>
              </a:rPr>
              <a:t>程度の空間分解能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 sz="1800" b="1">
                <a:solidFill>
                  <a:srgbClr val="002060"/>
                </a:solidFill>
                <a:latin typeface="ＭＳ Ｐゴシック" pitchFamily="50" charset="-128"/>
                <a:ea typeface="ＭＳ Ｐゴシック" pitchFamily="50" charset="-128"/>
              </a:rPr>
              <a:t>・空間微分を検知することにより高次項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 sz="1800" b="1">
                <a:solidFill>
                  <a:srgbClr val="002060"/>
                </a:solidFill>
                <a:latin typeface="ＭＳ Ｐゴシック" pitchFamily="50" charset="-128"/>
                <a:ea typeface="ＭＳ Ｐゴシック" pitchFamily="50" charset="-128"/>
              </a:rPr>
              <a:t>（</a:t>
            </a:r>
            <a:r>
              <a:rPr lang="en-US" altLang="ja-JP" sz="1800" b="1">
                <a:solidFill>
                  <a:srgbClr val="002060"/>
                </a:solidFill>
                <a:latin typeface="ＭＳ Ｐゴシック" pitchFamily="50" charset="-128"/>
                <a:ea typeface="ＭＳ Ｐゴシック" pitchFamily="50" charset="-128"/>
              </a:rPr>
              <a:t>l</a:t>
            </a:r>
            <a:r>
              <a:rPr lang="ja-JP" altLang="en-US" sz="1800" b="1">
                <a:solidFill>
                  <a:srgbClr val="002060"/>
                </a:solidFill>
                <a:latin typeface="ＭＳ Ｐゴシック" pitchFamily="50" charset="-128"/>
                <a:ea typeface="ＭＳ Ｐゴシック" pitchFamily="50" charset="-128"/>
              </a:rPr>
              <a:t>：大）が強調される</a:t>
            </a:r>
          </a:p>
        </p:txBody>
      </p:sp>
      <p:sp>
        <p:nvSpPr>
          <p:cNvPr id="1084426" name="Rectangle 10"/>
          <p:cNvSpPr>
            <a:spLocks noChangeArrowheads="1"/>
          </p:cNvSpPr>
          <p:nvPr/>
        </p:nvSpPr>
        <p:spPr bwMode="auto">
          <a:xfrm>
            <a:off x="838200" y="0"/>
            <a:ext cx="6629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20000"/>
              </a:lnSpc>
              <a:buFontTx/>
              <a:buNone/>
            </a:pPr>
            <a:r>
              <a:rPr lang="ja-JP" altLang="en-US" b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諸外国の衛星重力ミッション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角丸四角形 9"/>
          <p:cNvSpPr/>
          <p:nvPr/>
        </p:nvSpPr>
        <p:spPr bwMode="auto">
          <a:xfrm>
            <a:off x="214282" y="785794"/>
            <a:ext cx="8786874" cy="5572164"/>
          </a:xfrm>
          <a:prstGeom prst="roundRect">
            <a:avLst>
              <a:gd name="adj" fmla="val 4440"/>
            </a:avLst>
          </a:prstGeom>
          <a:solidFill>
            <a:srgbClr val="FFFFFF"/>
          </a:solidFill>
          <a:ln w="15875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25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衛星重力ミッション </a:t>
            </a:r>
            <a:r>
              <a:rPr lang="en-US" altLang="ja-JP"/>
              <a:t>(1)</a:t>
            </a:r>
          </a:p>
        </p:txBody>
      </p:sp>
      <p:sp>
        <p:nvSpPr>
          <p:cNvPr id="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)</a:t>
            </a:r>
            <a:endParaRPr lang="en-US" altLang="ja-JP" sz="1200" b="1" kern="120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1025027" name="Rectangle 3"/>
          <p:cNvSpPr>
            <a:spLocks noChangeArrowheads="1"/>
          </p:cNvSpPr>
          <p:nvPr/>
        </p:nvSpPr>
        <p:spPr bwMode="auto">
          <a:xfrm>
            <a:off x="468313" y="692150"/>
            <a:ext cx="5111750" cy="4270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CHAMP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Cha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llenging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ini-satellite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ayload)</a:t>
            </a:r>
          </a:p>
        </p:txBody>
      </p:sp>
      <p:sp>
        <p:nvSpPr>
          <p:cNvPr id="1025028" name="Rectangle 4"/>
          <p:cNvSpPr>
            <a:spLocks noChangeArrowheads="1"/>
          </p:cNvSpPr>
          <p:nvPr/>
        </p:nvSpPr>
        <p:spPr bwMode="auto">
          <a:xfrm>
            <a:off x="611188" y="1196975"/>
            <a:ext cx="496887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衛星に搭載した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</a:t>
            </a: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受信機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精密軌道決定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地球重力場観測 </a:t>
            </a:r>
          </a:p>
        </p:txBody>
      </p:sp>
      <p:sp>
        <p:nvSpPr>
          <p:cNvPr id="1025029" name="Rectangle 5"/>
          <p:cNvSpPr>
            <a:spLocks noChangeArrowheads="1"/>
          </p:cNvSpPr>
          <p:nvPr/>
        </p:nvSpPr>
        <p:spPr bwMode="auto">
          <a:xfrm>
            <a:off x="611188" y="2098675"/>
            <a:ext cx="4824412" cy="39227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打上げ日     2000.07.15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(</a:t>
            </a: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設計寿命 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ja-JP" sz="1200" b="1" kern="1200" dirty="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軌道　　   凖極・円軌道</a:t>
            </a: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ja-JP" sz="12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高度　470km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傾斜角  83度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ja-JP" sz="1200" b="1" kern="1200" dirty="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開発機関       DLR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CNES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ACC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NASA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 receiver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ja-JP" sz="1200" b="1" kern="1200" dirty="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搭載機器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(1) ACC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（STAR加速度計）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測定周波数     0.0001－0.1Hz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測定範囲　     ±0.0001ms</a:t>
            </a:r>
            <a:r>
              <a:rPr kumimoji="1" lang="ja-JP" altLang="ja-JP" sz="1200" b="1" kern="1200" baseline="300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－2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測定分解能    </a:t>
            </a:r>
            <a:r>
              <a:rPr kumimoji="1" lang="ja-JP" altLang="ja-JP" sz="12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加速度　　＜3×10</a:t>
            </a:r>
            <a:r>
              <a:rPr kumimoji="1" lang="ja-JP" altLang="ja-JP" sz="1200" b="1" kern="1200" baseline="300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- </a:t>
            </a:r>
            <a:r>
              <a:rPr kumimoji="1" lang="ja-JP" altLang="ja-JP" sz="12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3×10</a:t>
            </a:r>
            <a:r>
              <a:rPr kumimoji="1" lang="ja-JP" altLang="ja-JP" sz="1200" b="1" kern="1200" baseline="300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-8</a:t>
            </a:r>
            <a:r>
              <a:rPr kumimoji="1" lang="en-US" altLang="ja-JP" sz="12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ja-JP" sz="12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ms</a:t>
            </a:r>
            <a:r>
              <a:rPr kumimoji="1" lang="en-US" altLang="ja-JP" sz="1200" b="1" kern="1200" baseline="300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</a:t>
            </a:r>
            <a:r>
              <a:rPr kumimoji="1" lang="ja-JP" altLang="ja-JP" sz="1200" b="1" kern="1200" baseline="300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ja-JP" altLang="ja-JP" sz="1200" b="1" kern="1200" dirty="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    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角加速度　  ＜1×10</a:t>
            </a:r>
            <a:r>
              <a:rPr kumimoji="1" lang="ja-JP" altLang="ja-JP" sz="1200" b="1" kern="1200" baseline="300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- 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5×10</a:t>
            </a:r>
            <a:r>
              <a:rPr kumimoji="1" lang="ja-JP" altLang="ja-JP" sz="1200" b="1" kern="1200" baseline="300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200" b="1" kern="1200" baseline="300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rad･s</a:t>
            </a:r>
            <a:r>
              <a:rPr kumimoji="1" lang="ja-JP" altLang="ja-JP" sz="1200" b="1" kern="1200" baseline="300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-2</a:t>
            </a:r>
            <a:endParaRPr kumimoji="1" lang="ja-JP" altLang="ja-JP" sz="1200" b="1" kern="1200" dirty="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(2) GPS receiver        周波数  50Hz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(3) LRR（レーザー反射器）       口径　38.0mm×4枚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(4) OVM/FRD（スカラー／ベクトル磁力計）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測定範囲       ±65,000nT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測定精度       ＜0.5nT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空間分解能     150m（along the orbit）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(5) DIDM（イオン測定器）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衛星寸法       4.3m（長さ）×0.75m（高さ）×1.62m（底部）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       磁力計取付展開ブーム長　4m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重量　　       522kg　（ペイロード重量　25kg）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消費電力       140W（ペイロード　45W）</a:t>
            </a:r>
          </a:p>
        </p:txBody>
      </p:sp>
      <p:pic>
        <p:nvPicPr>
          <p:cNvPr id="1025031" name="Picture 7" descr="cha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3488" y="1600200"/>
            <a:ext cx="3921125" cy="2765425"/>
          </a:xfrm>
          <a:prstGeom prst="rect">
            <a:avLst/>
          </a:prstGeom>
          <a:noFill/>
        </p:spPr>
      </p:pic>
      <p:sp>
        <p:nvSpPr>
          <p:cNvPr id="1025032" name="Rectangle 8"/>
          <p:cNvSpPr>
            <a:spLocks noChangeArrowheads="1"/>
          </p:cNvSpPr>
          <p:nvPr/>
        </p:nvSpPr>
        <p:spPr bwMode="auto">
          <a:xfrm>
            <a:off x="5651500" y="4797425"/>
            <a:ext cx="3168650" cy="13017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参考：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GFZ Potsdam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http://op.gfz-potsdam.de/champ/ 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総覧 世界の地球観測衛星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－web版－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財団法人　リモート・センシング技術センター</a:t>
            </a:r>
            <a:endParaRPr kumimoji="1" lang="ja-JP" altLang="en-US" sz="1200" b="1" kern="120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http://www.restec.or.jp/databook/</a:t>
            </a:r>
          </a:p>
        </p:txBody>
      </p:sp>
      <p:sp>
        <p:nvSpPr>
          <p:cNvPr id="9" name="角丸四角形 8"/>
          <p:cNvSpPr/>
          <p:nvPr/>
        </p:nvSpPr>
        <p:spPr bwMode="auto">
          <a:xfrm>
            <a:off x="214282" y="1000108"/>
            <a:ext cx="8929718" cy="5286412"/>
          </a:xfrm>
          <a:prstGeom prst="round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rtlCol="0" anchor="ctr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/>
          <p:cNvSpPr/>
          <p:nvPr/>
        </p:nvSpPr>
        <p:spPr bwMode="auto">
          <a:xfrm>
            <a:off x="214282" y="785794"/>
            <a:ext cx="8786874" cy="5572164"/>
          </a:xfrm>
          <a:prstGeom prst="roundRect">
            <a:avLst>
              <a:gd name="adj" fmla="val 4440"/>
            </a:avLst>
          </a:prstGeom>
          <a:solidFill>
            <a:srgbClr val="FFFFFF"/>
          </a:solidFill>
          <a:ln w="15875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20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衛星重力ミッション </a:t>
            </a:r>
            <a:r>
              <a:rPr lang="en-US" altLang="ja-JP"/>
              <a:t>(2)</a:t>
            </a:r>
          </a:p>
        </p:txBody>
      </p:sp>
      <p:sp>
        <p:nvSpPr>
          <p:cNvPr id="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)</a:t>
            </a:r>
            <a:endParaRPr lang="en-US" altLang="ja-JP" sz="1200" b="1" kern="120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  <p:pic>
        <p:nvPicPr>
          <p:cNvPr id="1020934" name="Picture 6" descr="GRACE_D2001_0828_C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908050"/>
            <a:ext cx="3551238" cy="5400675"/>
          </a:xfrm>
          <a:prstGeom prst="rect">
            <a:avLst/>
          </a:prstGeom>
          <a:noFill/>
        </p:spPr>
      </p:pic>
      <p:sp>
        <p:nvSpPr>
          <p:cNvPr id="1020935" name="Rectangle 7"/>
          <p:cNvSpPr>
            <a:spLocks noChangeArrowheads="1"/>
          </p:cNvSpPr>
          <p:nvPr/>
        </p:nvSpPr>
        <p:spPr bwMode="auto">
          <a:xfrm>
            <a:off x="468313" y="692150"/>
            <a:ext cx="4824412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ravity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ecovery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nd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limate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xperiment)</a:t>
            </a:r>
          </a:p>
        </p:txBody>
      </p:sp>
      <p:sp>
        <p:nvSpPr>
          <p:cNvPr id="1020938" name="Rectangle 10"/>
          <p:cNvSpPr>
            <a:spLocks noChangeArrowheads="1"/>
          </p:cNvSpPr>
          <p:nvPr/>
        </p:nvSpPr>
        <p:spPr bwMode="auto">
          <a:xfrm>
            <a:off x="539750" y="1341438"/>
            <a:ext cx="4968875" cy="8969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機の衛星のタンデム飛行による衛星重力ミッション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GPS,</a:t>
            </a: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マイクロ波リンクによる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衛星の相対距離変化測定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地球重力場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電離層・大気圏の垂直構造の観測</a:t>
            </a:r>
          </a:p>
        </p:txBody>
      </p:sp>
      <p:sp>
        <p:nvSpPr>
          <p:cNvPr id="1020939" name="Rectangle 11"/>
          <p:cNvSpPr>
            <a:spLocks noChangeArrowheads="1"/>
          </p:cNvSpPr>
          <p:nvPr/>
        </p:nvSpPr>
        <p:spPr bwMode="auto">
          <a:xfrm>
            <a:off x="611188" y="2328863"/>
            <a:ext cx="4824412" cy="4124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打上げ日	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2002.03.17  (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ミッション期間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軌道　　	太陽同期軌道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高度　</a:t>
            </a:r>
            <a:r>
              <a:rPr kumimoji="1" lang="en-US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500km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軌道傾斜角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89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度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	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衛星間 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220km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開発機関	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NASA(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米国）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DLR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（ドイツ）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観測機器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(1) KBR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K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バンド測距装置）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受信機を組み合わせたマイクロ波リンク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</a:t>
            </a:r>
            <a:r>
              <a:rPr kumimoji="1" lang="en-US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衛星間距離変化決定精度　　</a:t>
            </a:r>
            <a:r>
              <a:rPr kumimoji="1" lang="en-US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1μm/s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(2) ACC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（相対距離変化補正用加速度計） 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</a:t>
            </a:r>
            <a:r>
              <a:rPr kumimoji="1" lang="ja-JP" altLang="en-US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加速度分解能 </a:t>
            </a:r>
            <a:r>
              <a:rPr kumimoji="1" lang="en-US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1×10</a:t>
            </a:r>
            <a:r>
              <a:rPr kumimoji="1" lang="en-US" altLang="ja-JP" sz="1200" b="1" kern="1200" baseline="300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-10</a:t>
            </a:r>
            <a:r>
              <a:rPr kumimoji="1" lang="en-US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ms</a:t>
            </a:r>
            <a:r>
              <a:rPr kumimoji="1" lang="en-US" altLang="ja-JP" sz="1200" b="1" kern="1200" baseline="300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-2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(3) CSA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（衛星方向感知恒星カメラ）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(4) GPS Receiver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衛星航行データおよび地球周縁掩蔽による電離層・大気圏の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垂直構造データ取得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(5) LRR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（レーザ反射器）   測距精度  ＜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5mm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衛星形状・寸法  台形断面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　　　	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3.122m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（長さ）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×0.72m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（高さ）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×1.642m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（底部幅）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重量　　	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432kg 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（ペイロード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40kg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、燃料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34kg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消費電力	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150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－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210W 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（ペイロード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75W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、熱制御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－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50W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開発費用	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9,680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万ドル （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機合計）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 8"/>
          <p:cNvSpPr/>
          <p:nvPr/>
        </p:nvSpPr>
        <p:spPr bwMode="auto">
          <a:xfrm>
            <a:off x="214282" y="785794"/>
            <a:ext cx="8786874" cy="5572164"/>
          </a:xfrm>
          <a:prstGeom prst="roundRect">
            <a:avLst>
              <a:gd name="adj" fmla="val 4440"/>
            </a:avLst>
          </a:prstGeom>
          <a:solidFill>
            <a:srgbClr val="FFFFFF"/>
          </a:solidFill>
          <a:ln w="15875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22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衛星重力ミッション </a:t>
            </a:r>
            <a:r>
              <a:rPr lang="en-US" altLang="ja-JP"/>
              <a:t>(3)</a:t>
            </a:r>
          </a:p>
        </p:txBody>
      </p:sp>
      <p:sp>
        <p:nvSpPr>
          <p:cNvPr id="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)</a:t>
            </a:r>
            <a:endParaRPr lang="en-US" altLang="ja-JP" sz="1200" b="1" kern="120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1022980" name="Rectangle 4"/>
          <p:cNvSpPr>
            <a:spLocks noChangeArrowheads="1"/>
          </p:cNvSpPr>
          <p:nvPr/>
        </p:nvSpPr>
        <p:spPr bwMode="auto">
          <a:xfrm>
            <a:off x="468313" y="692150"/>
            <a:ext cx="8280400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GOCE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ravity field and steady-state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cean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irculation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xplorer )</a:t>
            </a:r>
          </a:p>
        </p:txBody>
      </p:sp>
      <p:sp>
        <p:nvSpPr>
          <p:cNvPr id="1022981" name="Rectangle 5"/>
          <p:cNvSpPr>
            <a:spLocks noChangeArrowheads="1"/>
          </p:cNvSpPr>
          <p:nvPr/>
        </p:nvSpPr>
        <p:spPr bwMode="auto">
          <a:xfrm>
            <a:off x="539750" y="1341438"/>
            <a:ext cx="496887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地球の重力場を観測し、高精度かつ高空間分解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能のグローバルモデルを定める。</a:t>
            </a:r>
          </a:p>
        </p:txBody>
      </p:sp>
      <p:sp>
        <p:nvSpPr>
          <p:cNvPr id="1022982" name="Rectangle 6"/>
          <p:cNvSpPr>
            <a:spLocks noChangeArrowheads="1"/>
          </p:cNvSpPr>
          <p:nvPr/>
        </p:nvSpPr>
        <p:spPr bwMode="auto">
          <a:xfrm>
            <a:off x="611188" y="2328863"/>
            <a:ext cx="4824412" cy="27130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打上げ日   </a:t>
            </a:r>
            <a:r>
              <a:rPr kumimoji="1" lang="en-US" altLang="ja-JP" sz="1200" b="1" kern="1200" dirty="0" smtClean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2009.4  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ミッション期間　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2-3</a:t>
            </a: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軌道　　 太陽同期軌道</a:t>
            </a: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高度　2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 km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傾斜角  96.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7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度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ja-JP" sz="1200" b="1" kern="1200" dirty="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開発機関 ESA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観測機器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(1) Gradiometer ×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 pairs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3軸サーボ制御加速時計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</a:t>
            </a: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加速度計のペアベースライン長　0.5m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</a:t>
            </a: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ja-JP" sz="12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加速度計ノイズ</a:t>
            </a:r>
            <a:r>
              <a:rPr kumimoji="1" lang="ja-JP" altLang="en-US" sz="12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&lt; 1</a:t>
            </a:r>
            <a:r>
              <a:rPr kumimoji="1" lang="ja-JP" altLang="ja-JP" sz="12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×10</a:t>
            </a:r>
            <a:r>
              <a:rPr kumimoji="1" lang="ja-JP" altLang="ja-JP" sz="1200" b="1" kern="1200" baseline="300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-12</a:t>
            </a:r>
            <a:r>
              <a:rPr kumimoji="1" lang="en-US" altLang="ja-JP" sz="12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ms</a:t>
            </a:r>
            <a:r>
              <a:rPr kumimoji="1" lang="ja-JP" altLang="ja-JP" sz="1200" b="1" kern="1200" baseline="300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-2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        (5 mHz – 0.1 Hz)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(2) GPS/GLONASS receiver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（測地用）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(3) Laser </a:t>
            </a:r>
            <a:r>
              <a:rPr kumimoji="1" lang="en-US" altLang="ja-JP" sz="1200" b="1" kern="1200" dirty="0" err="1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Retroreflector</a:t>
            </a:r>
            <a:endParaRPr kumimoji="1" lang="ja-JP" altLang="ja-JP" sz="1200" b="1" kern="1200" dirty="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必要電力 760W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重量　　　　　　1,200kg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（打上げ時）</a:t>
            </a:r>
          </a:p>
        </p:txBody>
      </p:sp>
      <p:pic>
        <p:nvPicPr>
          <p:cNvPr id="1022985" name="Picture 9" descr="GOCE Satell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1773238"/>
            <a:ext cx="3810000" cy="2600325"/>
          </a:xfrm>
          <a:prstGeom prst="rect">
            <a:avLst/>
          </a:prstGeom>
          <a:noFill/>
        </p:spPr>
      </p:pic>
      <p:sp>
        <p:nvSpPr>
          <p:cNvPr id="1022987" name="Rectangle 11"/>
          <p:cNvSpPr>
            <a:spLocks noChangeArrowheads="1"/>
          </p:cNvSpPr>
          <p:nvPr/>
        </p:nvSpPr>
        <p:spPr bwMode="auto">
          <a:xfrm>
            <a:off x="6800850" y="4432300"/>
            <a:ext cx="2054225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ＭＳ Ｐゴシック" pitchFamily="50" charset="-128"/>
                <a:cs typeface="+mn-cs"/>
              </a:rPr>
              <a:t>GOCE (Courtesy of ESA) 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9"/>
          <p:cNvSpPr/>
          <p:nvPr/>
        </p:nvSpPr>
        <p:spPr bwMode="auto">
          <a:xfrm>
            <a:off x="1000100" y="2571744"/>
            <a:ext cx="3429024" cy="2071702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地球重力場観測</a:t>
            </a:r>
            <a:r>
              <a:rPr lang="ja-JP" altLang="en-US" dirty="0" smtClean="0"/>
              <a:t>の観測網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94664" name="Rectangle 3"/>
          <p:cNvSpPr>
            <a:spLocks noChangeArrowheads="1"/>
          </p:cNvSpPr>
          <p:nvPr/>
        </p:nvSpPr>
        <p:spPr bwMode="auto">
          <a:xfrm>
            <a:off x="1000100" y="5072082"/>
            <a:ext cx="42862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と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GRACE2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間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(2012-16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の空白を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埋める可能性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独自の成果</a:t>
            </a:r>
            <a:r>
              <a:rPr kumimoji="1" lang="en-US" altLang="ja-JP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国際貢献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6" name="図 15" descr="Koop_Rummel_Future_of_Satel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000108"/>
            <a:ext cx="3738124" cy="5286388"/>
          </a:xfrm>
          <a:prstGeom prst="rect">
            <a:avLst/>
          </a:prstGeom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785786" y="1214422"/>
            <a:ext cx="414340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DPF --- GRACE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と同等の感度を持つ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高感度干渉計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衛星のドラッグフリー精密制御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142976" y="2571744"/>
            <a:ext cx="385765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L ~ 220km,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ΔL ~ 5</a:t>
            </a:r>
            <a:r>
              <a:rPr lang="en-US" altLang="ja-JP" sz="1800" b="1" dirty="0" smtClean="0">
                <a:solidFill>
                  <a:srgbClr val="F8F8F8"/>
                </a:solidFill>
                <a:latin typeface="Symbol" pitchFamily="18" charset="2"/>
              </a:rPr>
              <a:t>m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ΔL/L ~ 2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-11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L ~ 0.3m, ΔL ~ 10</a:t>
            </a:r>
            <a:r>
              <a:rPr lang="en-US" altLang="ja-JP" sz="1800" b="1" baseline="30000" dirty="0" smtClean="0">
                <a:solidFill>
                  <a:srgbClr val="F8F8F8"/>
                </a:solidFill>
                <a:latin typeface="Tahoma" pitchFamily="34" charset="0"/>
              </a:rPr>
              <a:t>-11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  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ΔL/L ~ 3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-11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4664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6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81" y="1509699"/>
            <a:ext cx="878684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の目指す科学的</a:t>
            </a:r>
            <a:r>
              <a:rPr lang="ja-JP" altLang="en-US" dirty="0"/>
              <a:t>成果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" name="AutoShape 49"/>
          <p:cNvSpPr>
            <a:spLocks noChangeArrowheads="1"/>
          </p:cNvSpPr>
          <p:nvPr/>
        </p:nvSpPr>
        <p:spPr bwMode="auto">
          <a:xfrm>
            <a:off x="5786446" y="4786322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AutoShape 49"/>
          <p:cNvSpPr>
            <a:spLocks noChangeArrowheads="1"/>
          </p:cNvSpPr>
          <p:nvPr/>
        </p:nvSpPr>
        <p:spPr bwMode="auto">
          <a:xfrm>
            <a:off x="1366815" y="5278631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CCFF">
              <a:alpha val="20000"/>
            </a:srgbClr>
          </a:solidFill>
          <a:ln w="3175">
            <a:solidFill>
              <a:srgbClr val="CC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AutoShape 49"/>
          <p:cNvSpPr>
            <a:spLocks noChangeArrowheads="1"/>
          </p:cNvSpPr>
          <p:nvPr/>
        </p:nvSpPr>
        <p:spPr bwMode="auto">
          <a:xfrm>
            <a:off x="1347765" y="3406956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CCFF">
              <a:alpha val="20000"/>
            </a:srgbClr>
          </a:solidFill>
          <a:ln w="3175">
            <a:solidFill>
              <a:srgbClr val="CC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5072066" y="1857364"/>
            <a:ext cx="3929090" cy="3571900"/>
          </a:xfrm>
          <a:prstGeom prst="roundRect">
            <a:avLst>
              <a:gd name="adj" fmla="val 7250"/>
            </a:avLst>
          </a:prstGeom>
          <a:noFill/>
          <a:ln w="57150">
            <a:solidFill>
              <a:srgbClr val="CCFFCC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の観測目標</a:t>
            </a:r>
            <a:endParaRPr lang="en-US" altLang="ja-JP" dirty="0"/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kern="1200" smtClean="0"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kern="1200" smtClean="0"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kern="1200" smtClean="0"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kern="1200" smtClean="0"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kern="1200" smtClean="0"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kern="1200" smtClean="0"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kern="1200" smtClean="0"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8" name="Rectangle 6"/>
          <p:cNvSpPr>
            <a:spLocks noChangeArrowheads="1"/>
          </p:cNvSpPr>
          <p:nvPr/>
        </p:nvSpPr>
        <p:spPr bwMode="auto">
          <a:xfrm>
            <a:off x="642910" y="1142984"/>
            <a:ext cx="4724400" cy="116371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CCECFF"/>
                </a:solidFill>
                <a:latin typeface="Tahoma" pitchFamily="34" charset="0"/>
              </a:rPr>
              <a:t>重力波により宇宙を見る</a:t>
            </a:r>
            <a:r>
              <a:rPr kumimoji="1" lang="ja-JP" altLang="en-US" sz="20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kumimoji="1" lang="en-US" altLang="ja-JP" sz="2000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  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銀河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系内の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BH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連星合体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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巨大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BH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形成への知見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.</a:t>
            </a: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857224" y="2512955"/>
            <a:ext cx="407196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DPF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の感度では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~30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個の球状星団</a:t>
            </a:r>
            <a:r>
              <a:rPr lang="ja-JP" altLang="en-US" sz="2000" dirty="0" smtClean="0">
                <a:solidFill>
                  <a:srgbClr val="FFFFFF"/>
                </a:solidFill>
              </a:rPr>
              <a:t>を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観測</a:t>
            </a:r>
            <a:r>
              <a:rPr lang="ja-JP" altLang="en-US" sz="2000" dirty="0" smtClean="0">
                <a:solidFill>
                  <a:srgbClr val="FFFFFF"/>
                </a:solidFill>
              </a:rPr>
              <a:t>可能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grpSp>
        <p:nvGrpSpPr>
          <p:cNvPr id="2" name="グループ化 31"/>
          <p:cNvGrpSpPr>
            <a:grpSpLocks noChangeAspect="1"/>
          </p:cNvGrpSpPr>
          <p:nvPr/>
        </p:nvGrpSpPr>
        <p:grpSpPr>
          <a:xfrm>
            <a:off x="4714876" y="1071546"/>
            <a:ext cx="4071966" cy="2664743"/>
            <a:chOff x="3618423" y="3000372"/>
            <a:chExt cx="5239857" cy="3429024"/>
          </a:xfrm>
        </p:grpSpPr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18423" y="3000372"/>
              <a:ext cx="5239857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6072198" y="4171249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NGC6441</a:t>
              </a:r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>
              <a:off x="5429256" y="4622254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NGC6256</a:t>
              </a:r>
            </a:p>
          </p:txBody>
        </p:sp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5500694" y="3143248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NGC7078</a:t>
              </a: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4500562" y="3286124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NGC7093</a:t>
              </a: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4643438" y="4429132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NGC104</a:t>
              </a:r>
            </a:p>
          </p:txBody>
        </p:sp>
        <p:cxnSp>
          <p:nvCxnSpPr>
            <p:cNvPr id="27" name="直線コネクタ 26"/>
            <p:cNvCxnSpPr/>
            <p:nvPr/>
          </p:nvCxnSpPr>
          <p:spPr bwMode="auto">
            <a:xfrm>
              <a:off x="6072198" y="4071942"/>
              <a:ext cx="214314" cy="142876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28" name="直線コネクタ 27"/>
            <p:cNvCxnSpPr/>
            <p:nvPr/>
          </p:nvCxnSpPr>
          <p:spPr bwMode="auto">
            <a:xfrm rot="16200000" flipH="1">
              <a:off x="5464975" y="4321975"/>
              <a:ext cx="357190" cy="285752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29" name="直線コネクタ 28"/>
            <p:cNvCxnSpPr>
              <a:endCxn id="25" idx="3"/>
            </p:cNvCxnSpPr>
            <p:nvPr/>
          </p:nvCxnSpPr>
          <p:spPr bwMode="auto">
            <a:xfrm rot="5400000" flipH="1" flipV="1">
              <a:off x="5351782" y="3494404"/>
              <a:ext cx="583576" cy="428627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0" name="直線コネクタ 29"/>
            <p:cNvCxnSpPr/>
            <p:nvPr/>
          </p:nvCxnSpPr>
          <p:spPr bwMode="auto">
            <a:xfrm rot="16200000" flipV="1">
              <a:off x="4929190" y="3643314"/>
              <a:ext cx="428628" cy="285752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1" name="直線コネクタ 30"/>
            <p:cNvCxnSpPr/>
            <p:nvPr/>
          </p:nvCxnSpPr>
          <p:spPr bwMode="auto">
            <a:xfrm>
              <a:off x="4500562" y="4500570"/>
              <a:ext cx="214314" cy="71438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grpSp>
        <p:nvGrpSpPr>
          <p:cNvPr id="3" name="グループ化 31"/>
          <p:cNvGrpSpPr/>
          <p:nvPr/>
        </p:nvGrpSpPr>
        <p:grpSpPr>
          <a:xfrm>
            <a:off x="642910" y="3714752"/>
            <a:ext cx="8292899" cy="2678692"/>
            <a:chOff x="642910" y="3714752"/>
            <a:chExt cx="8292899" cy="2678692"/>
          </a:xfrm>
        </p:grpSpPr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642910" y="3714752"/>
              <a:ext cx="3000396" cy="144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重力で地球を見る</a:t>
              </a:r>
              <a:r>
                <a:rPr kumimoji="1" lang="ja-JP" altLang="en-US" sz="2000" kern="1200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</a:t>
              </a:r>
              <a:endParaRPr kumimoji="1" lang="en-US" altLang="ja-JP" sz="20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dirty="0" smtClean="0">
                  <a:solidFill>
                    <a:srgbClr val="CCECFF"/>
                  </a:solidFill>
                  <a:latin typeface="Tahoma" pitchFamily="34" charset="0"/>
                  <a:sym typeface="Wingdings" pitchFamily="2" charset="2"/>
                </a:rPr>
                <a:t>   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地球重力場の観測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　　　  地球</a:t>
              </a:r>
              <a:r>
                <a:rPr kumimoji="1" lang="ja-JP" altLang="en-US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形状の計測</a:t>
              </a:r>
              <a:endPara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　　 　 </a:t>
              </a:r>
              <a:r>
                <a:rPr kumimoji="1" lang="ja-JP" altLang="en-US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地球環境モニタ</a:t>
              </a:r>
              <a:r>
                <a:rPr kumimoji="1" lang="en-US" altLang="ja-JP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 </a:t>
              </a:r>
              <a:endPara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785786" y="5230481"/>
              <a:ext cx="3929090" cy="97629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  <a:latin typeface="Tahoma" pitchFamily="34" charset="0"/>
                </a:rPr>
                <a:t>他の</a:t>
              </a:r>
              <a:r>
                <a:rPr lang="ja-JP" altLang="en-US" sz="1800" dirty="0" smtClean="0">
                  <a:solidFill>
                    <a:srgbClr val="FFFFFF"/>
                  </a:solidFill>
                </a:rPr>
                <a:t>海外</a:t>
              </a:r>
              <a:r>
                <a:rPr lang="ja-JP" altLang="en-US" sz="1800" dirty="0" smtClean="0">
                  <a:solidFill>
                    <a:srgbClr val="FFFFFF"/>
                  </a:solidFill>
                  <a:latin typeface="Tahoma" pitchFamily="34" charset="0"/>
                </a:rPr>
                <a:t>ミッションに匹敵する感度</a:t>
              </a:r>
              <a:endParaRPr lang="en-US" altLang="ja-JP" sz="1800" dirty="0" smtClean="0">
                <a:solidFill>
                  <a:srgbClr val="FFFFFF"/>
                </a:solidFill>
                <a:latin typeface="Tahoma" pitchFamily="34" charset="0"/>
              </a:endParaRP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国際観測網への貢献</a:t>
              </a:r>
              <a:r>
                <a:rPr lang="en-US" altLang="ja-JP" sz="1800" dirty="0" smtClean="0">
                  <a:solidFill>
                    <a:srgbClr val="FFFFFF"/>
                  </a:solidFill>
                </a:rPr>
                <a:t>, </a:t>
              </a:r>
              <a:r>
                <a:rPr lang="ja-JP" altLang="en-US" sz="1800" dirty="0" smtClean="0">
                  <a:solidFill>
                    <a:srgbClr val="FFFFFF"/>
                  </a:solidFill>
                </a:rPr>
                <a:t>独自の観測</a:t>
              </a:r>
              <a:endParaRPr lang="en-US" altLang="ja-JP" sz="1800" dirty="0" smtClean="0">
                <a:solidFill>
                  <a:srgbClr val="FFFFFF"/>
                </a:solidFill>
              </a:endParaRP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FFFFFF"/>
                  </a:solidFill>
                  <a:latin typeface="Tahoma" pitchFamily="34" charset="0"/>
                </a:rPr>
                <a:t>  (2012-2016</a:t>
              </a:r>
              <a:r>
                <a:rPr lang="ja-JP" altLang="en-US" sz="1800" dirty="0" smtClean="0">
                  <a:solidFill>
                    <a:srgbClr val="FFFFFF"/>
                  </a:solidFill>
                  <a:latin typeface="Tahoma" pitchFamily="34" charset="0"/>
                </a:rPr>
                <a:t>に国際観測網にギャップ</a:t>
              </a:r>
              <a:r>
                <a:rPr lang="en-US" altLang="ja-JP" sz="1800" dirty="0" smtClean="0">
                  <a:solidFill>
                    <a:srgbClr val="FFFFFF"/>
                  </a:solidFill>
                  <a:latin typeface="Tahoma" pitchFamily="34" charset="0"/>
                </a:rPr>
                <a:t>)</a:t>
              </a:r>
            </a:p>
          </p:txBody>
        </p:sp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74834" y="3839043"/>
              <a:ext cx="4260975" cy="2554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7" name="Rectangle 5"/>
            <p:cNvSpPr>
              <a:spLocks noChangeArrowheads="1"/>
            </p:cNvSpPr>
            <p:nvPr/>
          </p:nvSpPr>
          <p:spPr bwMode="auto">
            <a:xfrm rot="16200000">
              <a:off x="8180565" y="5341823"/>
              <a:ext cx="796733" cy="4001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000" b="1" dirty="0" smtClean="0">
                  <a:solidFill>
                    <a:srgbClr val="FFCCFF"/>
                  </a:solidFill>
                  <a:latin typeface="Tahoma" pitchFamily="34" charset="0"/>
                </a:rPr>
                <a:t>空間</a:t>
              </a:r>
              <a:endParaRPr lang="en-US" altLang="ja-JP" sz="1000" b="1" dirty="0" smtClean="0">
                <a:solidFill>
                  <a:srgbClr val="FFCCFF"/>
                </a:solidFill>
                <a:latin typeface="Tahoma" pitchFamily="34" charset="0"/>
              </a:endParaRP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000" b="1" dirty="0" smtClean="0">
                  <a:solidFill>
                    <a:srgbClr val="FFCCFF"/>
                  </a:solidFill>
                  <a:latin typeface="Tahoma" pitchFamily="34" charset="0"/>
                </a:rPr>
                <a:t>スケール</a:t>
              </a:r>
              <a:endParaRPr lang="ja-JP" altLang="en-US" sz="10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38" name="Rectangle 5"/>
            <p:cNvSpPr>
              <a:spLocks noChangeArrowheads="1"/>
            </p:cNvSpPr>
            <p:nvPr/>
          </p:nvSpPr>
          <p:spPr bwMode="auto">
            <a:xfrm rot="16200000">
              <a:off x="7870959" y="5413195"/>
              <a:ext cx="576801" cy="47729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CCFF"/>
                  </a:solidFill>
                  <a:latin typeface="Tahoma" pitchFamily="34" charset="0"/>
                </a:rPr>
                <a:t>8</a:t>
              </a:r>
              <a:r>
                <a:rPr lang="en-US" altLang="ja-JP" sz="1000" b="1" dirty="0" smtClean="0">
                  <a:solidFill>
                    <a:srgbClr val="FFCCFF"/>
                  </a:solidFill>
                  <a:latin typeface="Tahoma" pitchFamily="34" charset="0"/>
                  <a:ea typeface="HGP創英角ｺﾞｼｯｸUB" pitchFamily="50" charset="-128"/>
                </a:rPr>
                <a:t>0km</a:t>
              </a:r>
              <a:endParaRPr lang="ja-JP" altLang="en-US" sz="10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39" name="Rectangle 5"/>
            <p:cNvSpPr>
              <a:spLocks noChangeArrowheads="1"/>
            </p:cNvSpPr>
            <p:nvPr/>
          </p:nvSpPr>
          <p:spPr bwMode="auto">
            <a:xfrm rot="16200000">
              <a:off x="7208132" y="5471150"/>
              <a:ext cx="758623" cy="2462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CCFF"/>
                  </a:solidFill>
                  <a:latin typeface="Tahoma" pitchFamily="34" charset="0"/>
                </a:rPr>
                <a:t>1</a:t>
              </a:r>
              <a:r>
                <a:rPr lang="en-US" altLang="ja-JP" sz="1000" b="1" dirty="0" smtClean="0">
                  <a:solidFill>
                    <a:srgbClr val="FFCCFF"/>
                  </a:solidFill>
                  <a:latin typeface="Tahoma" pitchFamily="34" charset="0"/>
                  <a:ea typeface="HGP創英角ｺﾞｼｯｸUB" pitchFamily="50" charset="-128"/>
                </a:rPr>
                <a:t>00km</a:t>
              </a:r>
              <a:endParaRPr lang="ja-JP" altLang="en-US" sz="10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pic>
          <p:nvPicPr>
            <p:cNvPr id="42" name="Picture 7" descr="cham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09824" y="4273161"/>
              <a:ext cx="435983" cy="307482"/>
            </a:xfrm>
            <a:prstGeom prst="rect">
              <a:avLst/>
            </a:prstGeom>
            <a:noFill/>
          </p:spPr>
        </p:pic>
        <p:pic>
          <p:nvPicPr>
            <p:cNvPr id="43" name="Picture 9" descr="GOCE Satellit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292888" y="4351765"/>
              <a:ext cx="395720" cy="270079"/>
            </a:xfrm>
            <a:prstGeom prst="rect">
              <a:avLst/>
            </a:prstGeom>
            <a:noFill/>
          </p:spPr>
        </p:pic>
        <p:pic>
          <p:nvPicPr>
            <p:cNvPr id="44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12882" y="4127443"/>
              <a:ext cx="351325" cy="282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"/>
            <p:cNvPicPr>
              <a:picLocks noChangeAspect="1" noChangeArrowheads="1"/>
            </p:cNvPicPr>
            <p:nvPr/>
          </p:nvPicPr>
          <p:blipFill>
            <a:blip r:embed="rId8" cstate="print"/>
            <a:srcRect t="13895" r="68272" b="29528"/>
            <a:stretch>
              <a:fillRect/>
            </a:stretch>
          </p:blipFill>
          <p:spPr bwMode="auto">
            <a:xfrm>
              <a:off x="7535008" y="4126983"/>
              <a:ext cx="370800" cy="371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グループ化 3"/>
          <p:cNvGrpSpPr/>
          <p:nvPr/>
        </p:nvGrpSpPr>
        <p:grpSpPr>
          <a:xfrm>
            <a:off x="6228184" y="4998192"/>
            <a:ext cx="2821422" cy="1311128"/>
            <a:chOff x="6228184" y="4998192"/>
            <a:chExt cx="2821422" cy="1311128"/>
          </a:xfrm>
        </p:grpSpPr>
        <p:sp>
          <p:nvSpPr>
            <p:cNvPr id="40" name="角丸四角形 39"/>
            <p:cNvSpPr/>
            <p:nvPr/>
          </p:nvSpPr>
          <p:spPr bwMode="auto">
            <a:xfrm>
              <a:off x="6228185" y="4998192"/>
              <a:ext cx="2736304" cy="1293978"/>
            </a:xfrm>
            <a:prstGeom prst="roundRect">
              <a:avLst/>
            </a:prstGeom>
            <a:solidFill>
              <a:srgbClr val="000000">
                <a:alpha val="89804"/>
              </a:srgbClr>
            </a:solidFill>
            <a:ln w="25400">
              <a:solidFill>
                <a:srgbClr val="99CCFF"/>
              </a:solidFill>
              <a:round/>
              <a:headEnd/>
              <a:tailEnd/>
            </a:ln>
          </p:spPr>
          <p:txBody>
            <a:bodyPr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Rectangle 14"/>
            <p:cNvSpPr>
              <a:spLocks noChangeArrowheads="1"/>
            </p:cNvSpPr>
            <p:nvPr/>
          </p:nvSpPr>
          <p:spPr bwMode="auto">
            <a:xfrm>
              <a:off x="6228184" y="4998192"/>
              <a:ext cx="2821422" cy="131112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ja-JP" altLang="en-US" dirty="0" smtClean="0">
                  <a:solidFill>
                    <a:srgbClr val="99CCFF"/>
                  </a:solidFill>
                  <a:latin typeface="Tahoma" pitchFamily="34" charset="0"/>
                </a:rPr>
                <a:t>ポスター参照</a:t>
              </a:r>
              <a:endParaRPr lang="en-US" altLang="ja-JP" dirty="0" smtClean="0">
                <a:solidFill>
                  <a:srgbClr val="99CCFF"/>
                </a:solidFill>
                <a:latin typeface="Tahoma" pitchFamily="34" charset="0"/>
              </a:endParaRPr>
            </a:p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en-US" altLang="ja-JP" dirty="0" smtClean="0">
                  <a:solidFill>
                    <a:srgbClr val="99CCFF"/>
                  </a:solidFill>
                  <a:latin typeface="Tahoma" pitchFamily="34" charset="0"/>
                </a:rPr>
                <a:t>P16 </a:t>
              </a:r>
              <a:r>
                <a:rPr lang="ja-JP" altLang="en-US" dirty="0">
                  <a:solidFill>
                    <a:srgbClr val="99CCFF"/>
                  </a:solidFill>
                  <a:latin typeface="Tahoma" pitchFamily="34" charset="0"/>
                </a:rPr>
                <a:t>正田</a:t>
              </a:r>
              <a:r>
                <a:rPr lang="ja-JP" altLang="en-US" dirty="0" smtClean="0">
                  <a:solidFill>
                    <a:srgbClr val="99CCFF"/>
                  </a:solidFill>
                  <a:latin typeface="Tahoma" pitchFamily="34" charset="0"/>
                </a:rPr>
                <a:t> 他</a:t>
              </a:r>
              <a:endParaRPr lang="en-US" altLang="ja-JP" dirty="0">
                <a:solidFill>
                  <a:srgbClr val="99CCFF"/>
                </a:solidFill>
                <a:latin typeface="Tahoma" pitchFamily="34" charset="0"/>
              </a:endParaRPr>
            </a:p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en-US" altLang="ja-JP" dirty="0" smtClean="0">
                  <a:solidFill>
                    <a:srgbClr val="99CCFF"/>
                  </a:solidFill>
                  <a:latin typeface="Tahoma" pitchFamily="34" charset="0"/>
                </a:rPr>
                <a:t>P17 </a:t>
              </a:r>
              <a:r>
                <a:rPr lang="ja-JP" altLang="en-US" dirty="0">
                  <a:solidFill>
                    <a:srgbClr val="99CCFF"/>
                  </a:solidFill>
                  <a:latin typeface="Tahoma" pitchFamily="34" charset="0"/>
                </a:rPr>
                <a:t>長谷川</a:t>
              </a:r>
              <a:r>
                <a:rPr lang="ja-JP" altLang="en-US" dirty="0" smtClean="0">
                  <a:solidFill>
                    <a:srgbClr val="99CCFF"/>
                  </a:solidFill>
                  <a:latin typeface="Tahoma" pitchFamily="34" charset="0"/>
                </a:rPr>
                <a:t> 他</a:t>
              </a:r>
              <a:endParaRPr lang="ja-JP" altLang="en-US" dirty="0">
                <a:solidFill>
                  <a:srgbClr val="99CCFF"/>
                </a:solidFill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474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smtClean="0"/>
              <a:t>DPF</a:t>
            </a:r>
            <a:r>
              <a:rPr lang="ja-JP" altLang="en-US" sz="2800" dirty="0" smtClean="0"/>
              <a:t>で実証される科学技術</a:t>
            </a:r>
            <a:endParaRPr lang="ja-JP" altLang="en-US" sz="2800" dirty="0"/>
          </a:p>
        </p:txBody>
      </p:sp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9577" name="Rectangle 217"/>
          <p:cNvSpPr>
            <a:spLocks noChangeArrowheads="1"/>
          </p:cNvSpPr>
          <p:nvPr/>
        </p:nvSpPr>
        <p:spPr bwMode="auto">
          <a:xfrm>
            <a:off x="714348" y="1000108"/>
            <a:ext cx="317340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で実証される技術</a:t>
            </a:r>
          </a:p>
        </p:txBody>
      </p:sp>
      <p:sp>
        <p:nvSpPr>
          <p:cNvPr id="1039579" name="Rectangle 219"/>
          <p:cNvSpPr>
            <a:spLocks noChangeArrowheads="1"/>
          </p:cNvSpPr>
          <p:nvPr/>
        </p:nvSpPr>
        <p:spPr bwMode="auto">
          <a:xfrm>
            <a:off x="3278186" y="5286388"/>
            <a:ext cx="1871662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衛星変動安定度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0" name="Line 220"/>
          <p:cNvSpPr>
            <a:spLocks noChangeShapeType="1"/>
          </p:cNvSpPr>
          <p:nvPr/>
        </p:nvSpPr>
        <p:spPr bwMode="auto">
          <a:xfrm>
            <a:off x="3278187" y="5143513"/>
            <a:ext cx="1365252" cy="71437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1" name="Line 221"/>
          <p:cNvSpPr>
            <a:spLocks noChangeShapeType="1"/>
          </p:cNvSpPr>
          <p:nvPr/>
        </p:nvSpPr>
        <p:spPr bwMode="auto">
          <a:xfrm flipV="1">
            <a:off x="3357555" y="3500437"/>
            <a:ext cx="1785950" cy="142876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2" name="Rectangle 222"/>
          <p:cNvSpPr>
            <a:spLocks noChangeArrowheads="1"/>
          </p:cNvSpPr>
          <p:nvPr/>
        </p:nvSpPr>
        <p:spPr bwMode="auto">
          <a:xfrm>
            <a:off x="3417889" y="3714752"/>
            <a:ext cx="1439863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0.5 Hz/Hz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の周波数安定度</a:t>
            </a:r>
          </a:p>
        </p:txBody>
      </p:sp>
      <p:sp>
        <p:nvSpPr>
          <p:cNvPr id="1039583" name="Rectangle 223"/>
          <p:cNvSpPr>
            <a:spLocks noChangeArrowheads="1"/>
          </p:cNvSpPr>
          <p:nvPr/>
        </p:nvSpPr>
        <p:spPr bwMode="auto">
          <a:xfrm>
            <a:off x="3060698" y="1484313"/>
            <a:ext cx="193993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6x10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の変位感度</a:t>
            </a:r>
          </a:p>
        </p:txBody>
      </p:sp>
      <p:sp>
        <p:nvSpPr>
          <p:cNvPr id="1039584" name="Line 224"/>
          <p:cNvSpPr>
            <a:spLocks noChangeShapeType="1"/>
          </p:cNvSpPr>
          <p:nvPr/>
        </p:nvSpPr>
        <p:spPr bwMode="auto">
          <a:xfrm flipV="1">
            <a:off x="2928927" y="2000239"/>
            <a:ext cx="2428892" cy="71438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7" name="Rectangle 227"/>
          <p:cNvSpPr>
            <a:spLocks noChangeArrowheads="1"/>
          </p:cNvSpPr>
          <p:nvPr/>
        </p:nvSpPr>
        <p:spPr bwMode="auto">
          <a:xfrm>
            <a:off x="3059111" y="2148311"/>
            <a:ext cx="151130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-14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の外力雑音</a:t>
            </a:r>
          </a:p>
        </p:txBody>
      </p:sp>
      <p:sp>
        <p:nvSpPr>
          <p:cNvPr id="1039589" name="Rectangle 229"/>
          <p:cNvSpPr>
            <a:spLocks noChangeArrowheads="1"/>
          </p:cNvSpPr>
          <p:nvPr/>
        </p:nvSpPr>
        <p:spPr bwMode="auto">
          <a:xfrm>
            <a:off x="3278186" y="5862658"/>
            <a:ext cx="1871662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スラスタ雑音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8734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595929"/>
            <a:ext cx="747094" cy="90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Rectangle 217"/>
          <p:cNvSpPr>
            <a:spLocks noChangeArrowheads="1"/>
          </p:cNvSpPr>
          <p:nvPr/>
        </p:nvSpPr>
        <p:spPr bwMode="auto">
          <a:xfrm>
            <a:off x="714348" y="1595451"/>
            <a:ext cx="3173408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宇宙干渉計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　による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　精密計測</a:t>
            </a:r>
            <a:endParaRPr kumimoji="1" lang="ja-JP" altLang="en-US" sz="16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714348" y="1500174"/>
            <a:ext cx="2143140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3357562"/>
            <a:ext cx="12096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Rectangle 217"/>
          <p:cNvSpPr>
            <a:spLocks noChangeArrowheads="1"/>
          </p:cNvSpPr>
          <p:nvPr/>
        </p:nvSpPr>
        <p:spPr bwMode="auto">
          <a:xfrm>
            <a:off x="398460" y="3437922"/>
            <a:ext cx="3173408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安定化レーザー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の宇宙実証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7" name="角丸四角形 36"/>
          <p:cNvSpPr/>
          <p:nvPr/>
        </p:nvSpPr>
        <p:spPr bwMode="auto">
          <a:xfrm>
            <a:off x="428596" y="3214686"/>
            <a:ext cx="278608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8" name="Rectangle 217"/>
          <p:cNvSpPr>
            <a:spLocks noChangeArrowheads="1"/>
          </p:cNvSpPr>
          <p:nvPr/>
        </p:nvSpPr>
        <p:spPr bwMode="auto">
          <a:xfrm>
            <a:off x="428596" y="5000636"/>
            <a:ext cx="178595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ドラッグフリー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制御の実現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4929198"/>
            <a:ext cx="12954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角丸四角形 39"/>
          <p:cNvSpPr/>
          <p:nvPr/>
        </p:nvSpPr>
        <p:spPr bwMode="auto">
          <a:xfrm>
            <a:off x="357158" y="4857760"/>
            <a:ext cx="2786082" cy="1000132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9" name="Rectangle 12"/>
          <p:cNvSpPr>
            <a:spLocks noChangeArrowheads="1"/>
          </p:cNvSpPr>
          <p:nvPr/>
        </p:nvSpPr>
        <p:spPr bwMode="auto">
          <a:xfrm>
            <a:off x="5984567" y="811557"/>
            <a:ext cx="1944687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意義・波及効果</a:t>
            </a:r>
          </a:p>
        </p:txBody>
      </p:sp>
      <p:sp>
        <p:nvSpPr>
          <p:cNvPr id="42" name="Rectangle 19"/>
          <p:cNvSpPr>
            <a:spLocks noChangeArrowheads="1"/>
          </p:cNvSpPr>
          <p:nvPr/>
        </p:nvSpPr>
        <p:spPr bwMode="auto">
          <a:xfrm>
            <a:off x="5546755" y="1212863"/>
            <a:ext cx="3024188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基礎物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理学実験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無重力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環境下での精密計測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4" name="Rectangle 20"/>
          <p:cNvSpPr>
            <a:spLocks noChangeArrowheads="1"/>
          </p:cNvSpPr>
          <p:nvPr/>
        </p:nvSpPr>
        <p:spPr bwMode="auto">
          <a:xfrm>
            <a:off x="5546755" y="1888960"/>
            <a:ext cx="324008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宇宙・衛星内環境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の理解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5" name="AutoShape 26"/>
          <p:cNvSpPr>
            <a:spLocks noChangeArrowheads="1"/>
          </p:cNvSpPr>
          <p:nvPr/>
        </p:nvSpPr>
        <p:spPr bwMode="auto">
          <a:xfrm>
            <a:off x="5546755" y="1214422"/>
            <a:ext cx="3024188" cy="1071570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" name="Rectangle 13"/>
          <p:cNvSpPr>
            <a:spLocks noChangeArrowheads="1"/>
          </p:cNvSpPr>
          <p:nvPr/>
        </p:nvSpPr>
        <p:spPr bwMode="auto">
          <a:xfrm>
            <a:off x="5257830" y="2500306"/>
            <a:ext cx="338613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宇宙空間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</a:t>
            </a:r>
            <a:r>
              <a:rPr kumimoji="1" lang="en-US" altLang="ja-JP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高い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安定度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の実現</a:t>
            </a:r>
          </a:p>
        </p:txBody>
      </p:sp>
      <p:sp>
        <p:nvSpPr>
          <p:cNvPr id="48" name="Rectangle 14"/>
          <p:cNvSpPr>
            <a:spLocks noChangeArrowheads="1"/>
          </p:cNvSpPr>
          <p:nvPr/>
        </p:nvSpPr>
        <p:spPr bwMode="auto">
          <a:xfrm>
            <a:off x="5257830" y="2786058"/>
            <a:ext cx="3600450" cy="16850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さまざまな応用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地球環境観測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ADM-Aeolus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GIFTS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基礎物理実験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マイクロ波標準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通信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ACES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惑星探査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TPF-C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X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線観測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MAXIM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LISA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GRACE-follow-on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49" name="AutoShape 24"/>
          <p:cNvSpPr>
            <a:spLocks noChangeArrowheads="1"/>
          </p:cNvSpPr>
          <p:nvPr/>
        </p:nvSpPr>
        <p:spPr bwMode="auto">
          <a:xfrm>
            <a:off x="5257830" y="2500306"/>
            <a:ext cx="3455988" cy="1928826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5286380" y="4565711"/>
            <a:ext cx="3500462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長時間安定な無重力環境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宇宙環境利用の新しい可能性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基礎物理学実験</a:t>
            </a:r>
            <a:r>
              <a:rPr kumimoji="1" lang="en-US" altLang="ja-JP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材料工学</a:t>
            </a:r>
          </a:p>
        </p:txBody>
      </p:sp>
      <p:sp>
        <p:nvSpPr>
          <p:cNvPr id="52" name="Rectangle 14"/>
          <p:cNvSpPr>
            <a:spLocks noChangeArrowheads="1"/>
          </p:cNvSpPr>
          <p:nvPr/>
        </p:nvSpPr>
        <p:spPr bwMode="auto">
          <a:xfrm>
            <a:off x="5332440" y="5509624"/>
            <a:ext cx="316865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 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TPF-C, LISA, GRACE follow-on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53" name="Rectangle 17"/>
          <p:cNvSpPr>
            <a:spLocks noChangeArrowheads="1"/>
          </p:cNvSpPr>
          <p:nvPr/>
        </p:nvSpPr>
        <p:spPr bwMode="auto">
          <a:xfrm>
            <a:off x="5261001" y="6072206"/>
            <a:ext cx="3025775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小型低雑音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4" name="AutoShape 22"/>
          <p:cNvSpPr>
            <a:spLocks noChangeArrowheads="1"/>
          </p:cNvSpPr>
          <p:nvPr/>
        </p:nvSpPr>
        <p:spPr bwMode="auto">
          <a:xfrm>
            <a:off x="5214942" y="4500570"/>
            <a:ext cx="3382964" cy="1928826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今後の方針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826409" name="Rectangle 41"/>
          <p:cNvSpPr>
            <a:spLocks noChangeArrowheads="1"/>
          </p:cNvSpPr>
          <p:nvPr/>
        </p:nvSpPr>
        <p:spPr bwMode="auto">
          <a:xfrm>
            <a:off x="1000100" y="931206"/>
            <a:ext cx="7358114" cy="1938992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DPF: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宇宙分野における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          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新しいサイエンスの可能性として評価を受けている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        JAXA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小型科学衛星　戦略的開発経費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           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  <a:sym typeface="Wingdings" pitchFamily="2" charset="2"/>
              </a:rPr>
              <a:t> </a:t>
            </a: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加速ミッション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として採択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       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次ミッションの有力候補の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1</a:t>
            </a:r>
            <a:r>
              <a:rPr lang="ja-JP" altLang="en-US" sz="2000" b="1" dirty="0" err="1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つに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rPr>
              <a:t>なっている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ＭＳ 明朝" pitchFamily="17" charset="-128"/>
            </a:endParaRPr>
          </a:p>
        </p:txBody>
      </p:sp>
      <p:grpSp>
        <p:nvGrpSpPr>
          <p:cNvPr id="2" name="グループ化 11"/>
          <p:cNvGrpSpPr/>
          <p:nvPr/>
        </p:nvGrpSpPr>
        <p:grpSpPr>
          <a:xfrm>
            <a:off x="1000100" y="2941636"/>
            <a:ext cx="6572296" cy="852455"/>
            <a:chOff x="1000100" y="2941636"/>
            <a:chExt cx="6572296" cy="852455"/>
          </a:xfrm>
        </p:grpSpPr>
        <p:sp>
          <p:nvSpPr>
            <p:cNvPr id="9" name="Rectangle 41"/>
            <p:cNvSpPr>
              <a:spLocks noChangeArrowheads="1"/>
            </p:cNvSpPr>
            <p:nvPr/>
          </p:nvSpPr>
          <p:spPr bwMode="auto">
            <a:xfrm>
              <a:off x="1000100" y="3373655"/>
              <a:ext cx="6572296" cy="420436"/>
            </a:xfrm>
            <a:prstGeom prst="rect">
              <a:avLst/>
            </a:prstGeom>
            <a:noFill/>
            <a:ln w="1587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小型科学衛星</a:t>
              </a:r>
              <a:r>
                <a:rPr lang="en-US" altLang="ja-JP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3</a:t>
              </a: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号機 を目指して再スタート</a:t>
              </a:r>
              <a:endPara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</p:txBody>
        </p:sp>
        <p:sp>
          <p:nvSpPr>
            <p:cNvPr id="10" name="AutoShape 33"/>
            <p:cNvSpPr>
              <a:spLocks noChangeArrowheads="1"/>
            </p:cNvSpPr>
            <p:nvPr/>
          </p:nvSpPr>
          <p:spPr bwMode="auto">
            <a:xfrm rot="5400000">
              <a:off x="2950361" y="2736055"/>
              <a:ext cx="344488" cy="755650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0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3" name="グループ化 12"/>
          <p:cNvGrpSpPr/>
          <p:nvPr/>
        </p:nvGrpSpPr>
        <p:grpSpPr>
          <a:xfrm>
            <a:off x="1428728" y="3835320"/>
            <a:ext cx="6929486" cy="2409971"/>
            <a:chOff x="1428728" y="3835320"/>
            <a:chExt cx="6929486" cy="2409971"/>
          </a:xfrm>
        </p:grpSpPr>
        <p:sp>
          <p:nvSpPr>
            <p:cNvPr id="8" name="Rectangle 41"/>
            <p:cNvSpPr>
              <a:spLocks noChangeArrowheads="1"/>
            </p:cNvSpPr>
            <p:nvPr/>
          </p:nvSpPr>
          <p:spPr bwMode="auto">
            <a:xfrm>
              <a:off x="1500166" y="3835320"/>
              <a:ext cx="6858048" cy="1938992"/>
            </a:xfrm>
            <a:prstGeom prst="rect">
              <a:avLst/>
            </a:prstGeom>
            <a:noFill/>
            <a:ln w="1587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課題</a:t>
              </a:r>
              <a:r>
                <a:rPr lang="en-US" altLang="ja-JP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    </a:t>
              </a:r>
              <a:r>
                <a:rPr lang="ja-JP" altLang="en-US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実現性を高める</a:t>
              </a:r>
              <a:endPara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              </a:t>
              </a:r>
              <a:r>
                <a:rPr lang="ja-JP" altLang="en-US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工学面を含めた体制の強化</a:t>
              </a:r>
              <a:endPara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              </a:t>
              </a:r>
              <a:r>
                <a:rPr lang="ja-JP" altLang="en-US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より具体的な衛星構成検討</a:t>
              </a:r>
              <a:endPara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              </a:t>
              </a:r>
              <a:r>
                <a:rPr lang="ja-JP" altLang="en-US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技術性成熟度の更なる向上・分かり易い実績</a:t>
              </a:r>
              <a:endPara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           </a:t>
              </a:r>
              <a:r>
                <a:rPr lang="ja-JP" altLang="en-US" sz="20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説得力のある科学的成果の検討</a:t>
              </a:r>
              <a:endPara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</p:txBody>
        </p:sp>
        <p:sp>
          <p:nvSpPr>
            <p:cNvPr id="11" name="Rectangle 41"/>
            <p:cNvSpPr>
              <a:spLocks noChangeArrowheads="1"/>
            </p:cNvSpPr>
            <p:nvPr/>
          </p:nvSpPr>
          <p:spPr bwMode="auto">
            <a:xfrm>
              <a:off x="1428728" y="5824855"/>
              <a:ext cx="6572296" cy="420436"/>
            </a:xfrm>
            <a:prstGeom prst="rect">
              <a:avLst/>
            </a:prstGeom>
            <a:noFill/>
            <a:ln w="1587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打ち上げ目標 </a:t>
              </a:r>
              <a:r>
                <a:rPr lang="en-US" altLang="ja-JP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:  2015</a:t>
              </a:r>
              <a:r>
                <a:rPr lang="ja-JP" altLang="en-US" sz="2000" b="1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年</a:t>
              </a:r>
              <a:endParaRPr lang="en-US" altLang="ja-JP" sz="20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</p:txBody>
        </p:sp>
      </p:grp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観測周波数帯と観測対象</a:t>
            </a:r>
          </a:p>
        </p:txBody>
      </p:sp>
      <p:sp>
        <p:nvSpPr>
          <p:cNvPr id="3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144835" name="AutoShape 3"/>
          <p:cNvSpPr>
            <a:spLocks noChangeAspect="1" noChangeArrowheads="1"/>
          </p:cNvSpPr>
          <p:nvPr/>
        </p:nvSpPr>
        <p:spPr bwMode="auto">
          <a:xfrm>
            <a:off x="900113" y="2205038"/>
            <a:ext cx="7632700" cy="4222750"/>
          </a:xfrm>
          <a:prstGeom prst="roundRect">
            <a:avLst>
              <a:gd name="adj" fmla="val 1917"/>
            </a:avLst>
          </a:prstGeom>
          <a:solidFill>
            <a:srgbClr val="FFFFFF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11448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775" y="2181225"/>
            <a:ext cx="7343775" cy="4271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44837" name="Freeform 5"/>
          <p:cNvSpPr>
            <a:spLocks noChangeAspect="1"/>
          </p:cNvSpPr>
          <p:nvPr/>
        </p:nvSpPr>
        <p:spPr bwMode="auto">
          <a:xfrm>
            <a:off x="4859338" y="2420938"/>
            <a:ext cx="1438275" cy="3330575"/>
          </a:xfrm>
          <a:custGeom>
            <a:avLst/>
            <a:gdLst/>
            <a:ahLst/>
            <a:cxnLst>
              <a:cxn ang="0">
                <a:pos x="768" y="1776"/>
              </a:cxn>
              <a:cxn ang="0">
                <a:pos x="384" y="0"/>
              </a:cxn>
              <a:cxn ang="0">
                <a:pos x="0" y="0"/>
              </a:cxn>
              <a:cxn ang="0">
                <a:pos x="432" y="1776"/>
              </a:cxn>
              <a:cxn ang="0">
                <a:pos x="768" y="1776"/>
              </a:cxn>
            </a:cxnLst>
            <a:rect l="0" t="0" r="r" b="b"/>
            <a:pathLst>
              <a:path w="768" h="1776">
                <a:moveTo>
                  <a:pt x="768" y="1776"/>
                </a:moveTo>
                <a:lnTo>
                  <a:pt x="384" y="0"/>
                </a:lnTo>
                <a:lnTo>
                  <a:pt x="0" y="0"/>
                </a:lnTo>
                <a:lnTo>
                  <a:pt x="432" y="1776"/>
                </a:lnTo>
                <a:lnTo>
                  <a:pt x="768" y="1776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44838" name="Rectangle 6"/>
          <p:cNvSpPr>
            <a:spLocks noChangeAspect="1" noChangeArrowheads="1"/>
          </p:cNvSpPr>
          <p:nvPr/>
        </p:nvSpPr>
        <p:spPr bwMode="auto">
          <a:xfrm>
            <a:off x="3419475" y="4557713"/>
            <a:ext cx="1992313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600" b="1">
                <a:solidFill>
                  <a:srgbClr val="CC99FF"/>
                </a:solidFill>
              </a:rPr>
              <a:t>  DECIGO</a:t>
            </a:r>
            <a:r>
              <a:rPr lang="en-US" altLang="ja-JP" sz="1200" b="1">
                <a:solidFill>
                  <a:srgbClr val="CC99FF"/>
                </a:solidFill>
              </a:rPr>
              <a:t> </a:t>
            </a:r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600" b="1">
                <a:solidFill>
                  <a:srgbClr val="CC99FF"/>
                </a:solidFill>
              </a:rPr>
              <a:t>  </a:t>
            </a:r>
            <a:r>
              <a:rPr lang="ja-JP" altLang="en-US" sz="1000" b="1">
                <a:solidFill>
                  <a:srgbClr val="CC99FF"/>
                </a:solidFill>
              </a:rPr>
              <a:t>基線長 </a:t>
            </a:r>
            <a:r>
              <a:rPr lang="en-US" altLang="ja-JP" sz="1000" b="1">
                <a:solidFill>
                  <a:srgbClr val="CC99FF"/>
                </a:solidFill>
              </a:rPr>
              <a:t>10</a:t>
            </a:r>
            <a:r>
              <a:rPr lang="en-US" altLang="ja-JP" sz="1000" b="1" baseline="30000">
                <a:solidFill>
                  <a:srgbClr val="CC99FF"/>
                </a:solidFill>
              </a:rPr>
              <a:t>7</a:t>
            </a:r>
            <a:r>
              <a:rPr lang="en-US" altLang="ja-JP" sz="1000" b="1">
                <a:solidFill>
                  <a:srgbClr val="CC99FF"/>
                </a:solidFill>
              </a:rPr>
              <a:t> m, </a:t>
            </a:r>
            <a:r>
              <a:rPr lang="ja-JP" altLang="en-US" sz="1000" b="1">
                <a:solidFill>
                  <a:srgbClr val="CC99FF"/>
                </a:solidFill>
              </a:rPr>
              <a:t>マス </a:t>
            </a:r>
            <a:r>
              <a:rPr lang="en-US" altLang="ja-JP" sz="1000" b="1">
                <a:solidFill>
                  <a:srgbClr val="CC99FF"/>
                </a:solidFill>
              </a:rPr>
              <a:t>100kg, </a:t>
            </a:r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000" b="1">
                <a:solidFill>
                  <a:srgbClr val="CC99FF"/>
                </a:solidFill>
              </a:rPr>
              <a:t>   </a:t>
            </a:r>
            <a:r>
              <a:rPr lang="ja-JP" altLang="en-US" sz="1000" b="1">
                <a:solidFill>
                  <a:srgbClr val="CC99FF"/>
                </a:solidFill>
              </a:rPr>
              <a:t>レーザー光 </a:t>
            </a:r>
            <a:r>
              <a:rPr lang="en-US" altLang="ja-JP" sz="1000" b="1">
                <a:solidFill>
                  <a:srgbClr val="CC99FF"/>
                </a:solidFill>
              </a:rPr>
              <a:t>10W, </a:t>
            </a:r>
            <a:r>
              <a:rPr lang="ja-JP" altLang="en-US" sz="1000" b="1">
                <a:solidFill>
                  <a:srgbClr val="CC99FF"/>
                </a:solidFill>
              </a:rPr>
              <a:t>波長 </a:t>
            </a:r>
            <a:r>
              <a:rPr lang="en-US" altLang="ja-JP" sz="1000" b="1">
                <a:solidFill>
                  <a:srgbClr val="CC99FF"/>
                </a:solidFill>
              </a:rPr>
              <a:t>532nm</a:t>
            </a:r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000" b="1">
                <a:solidFill>
                  <a:srgbClr val="CC99FF"/>
                </a:solidFill>
              </a:rPr>
              <a:t>   </a:t>
            </a:r>
            <a:r>
              <a:rPr lang="ja-JP" altLang="en-US" sz="1000" b="1">
                <a:solidFill>
                  <a:srgbClr val="CC99FF"/>
                </a:solidFill>
              </a:rPr>
              <a:t>テレスコープ径 </a:t>
            </a:r>
            <a:r>
              <a:rPr lang="en-US" altLang="ja-JP" sz="1000" b="1">
                <a:solidFill>
                  <a:srgbClr val="CC99FF"/>
                </a:solidFill>
              </a:rPr>
              <a:t>1m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065838" y="2852738"/>
            <a:ext cx="1973262" cy="1922462"/>
            <a:chOff x="3821" y="1797"/>
            <a:chExt cx="1243" cy="1211"/>
          </a:xfrm>
        </p:grpSpPr>
        <p:sp>
          <p:nvSpPr>
            <p:cNvPr id="1144840" name="Freeform 8"/>
            <p:cNvSpPr>
              <a:spLocks noChangeAspect="1"/>
            </p:cNvSpPr>
            <p:nvPr/>
          </p:nvSpPr>
          <p:spPr bwMode="auto">
            <a:xfrm>
              <a:off x="4275" y="2113"/>
              <a:ext cx="453" cy="4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4" y="48"/>
                </a:cxn>
                <a:cxn ang="0">
                  <a:pos x="384" y="384"/>
                </a:cxn>
                <a:cxn ang="0">
                  <a:pos x="0" y="384"/>
                </a:cxn>
                <a:cxn ang="0">
                  <a:pos x="0" y="0"/>
                </a:cxn>
              </a:cxnLst>
              <a:rect l="0" t="0" r="r" b="b"/>
              <a:pathLst>
                <a:path w="384" h="384">
                  <a:moveTo>
                    <a:pt x="0" y="0"/>
                  </a:moveTo>
                  <a:lnTo>
                    <a:pt x="384" y="48"/>
                  </a:lnTo>
                  <a:lnTo>
                    <a:pt x="384" y="384"/>
                  </a:lnTo>
                  <a:lnTo>
                    <a:pt x="0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>
                <a:alpha val="50000"/>
              </a:srgbClr>
            </a:solidFill>
            <a:ln w="31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41" name="Freeform 9"/>
            <p:cNvSpPr>
              <a:spLocks noChangeAspect="1"/>
            </p:cNvSpPr>
            <p:nvPr/>
          </p:nvSpPr>
          <p:spPr bwMode="auto">
            <a:xfrm>
              <a:off x="3821" y="1965"/>
              <a:ext cx="964" cy="622"/>
            </a:xfrm>
            <a:custGeom>
              <a:avLst/>
              <a:gdLst/>
              <a:ahLst/>
              <a:cxnLst>
                <a:cxn ang="0">
                  <a:pos x="816" y="336"/>
                </a:cxn>
                <a:cxn ang="0">
                  <a:pos x="0" y="0"/>
                </a:cxn>
                <a:cxn ang="0">
                  <a:pos x="0" y="192"/>
                </a:cxn>
                <a:cxn ang="0">
                  <a:pos x="816" y="528"/>
                </a:cxn>
                <a:cxn ang="0">
                  <a:pos x="816" y="336"/>
                </a:cxn>
              </a:cxnLst>
              <a:rect l="0" t="0" r="r" b="b"/>
              <a:pathLst>
                <a:path w="816" h="528">
                  <a:moveTo>
                    <a:pt x="816" y="336"/>
                  </a:moveTo>
                  <a:lnTo>
                    <a:pt x="0" y="0"/>
                  </a:lnTo>
                  <a:lnTo>
                    <a:pt x="0" y="192"/>
                  </a:lnTo>
                  <a:lnTo>
                    <a:pt x="816" y="528"/>
                  </a:lnTo>
                  <a:lnTo>
                    <a:pt x="816" y="336"/>
                  </a:lnTo>
                  <a:close/>
                </a:path>
              </a:pathLst>
            </a:custGeom>
            <a:solidFill>
              <a:srgbClr val="CCFFCC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42" name="Oval 10"/>
            <p:cNvSpPr>
              <a:spLocks noChangeAspect="1" noChangeArrowheads="1"/>
            </p:cNvSpPr>
            <p:nvPr/>
          </p:nvSpPr>
          <p:spPr bwMode="auto">
            <a:xfrm>
              <a:off x="4502" y="2587"/>
              <a:ext cx="113" cy="114"/>
            </a:xfrm>
            <a:prstGeom prst="ellipse">
              <a:avLst/>
            </a:prstGeom>
            <a:solidFill>
              <a:srgbClr val="FF9900"/>
            </a:solidFill>
            <a:ln w="1587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43" name="Freeform 11"/>
            <p:cNvSpPr>
              <a:spLocks noChangeAspect="1"/>
            </p:cNvSpPr>
            <p:nvPr/>
          </p:nvSpPr>
          <p:spPr bwMode="auto">
            <a:xfrm>
              <a:off x="3821" y="2417"/>
              <a:ext cx="340" cy="5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8" y="96"/>
                </a:cxn>
                <a:cxn ang="0">
                  <a:pos x="288" y="480"/>
                </a:cxn>
                <a:cxn ang="0">
                  <a:pos x="48" y="432"/>
                </a:cxn>
                <a:cxn ang="0">
                  <a:pos x="0" y="0"/>
                </a:cxn>
              </a:cxnLst>
              <a:rect l="0" t="0" r="r" b="b"/>
              <a:pathLst>
                <a:path w="288" h="480">
                  <a:moveTo>
                    <a:pt x="0" y="0"/>
                  </a:moveTo>
                  <a:lnTo>
                    <a:pt x="288" y="96"/>
                  </a:lnTo>
                  <a:lnTo>
                    <a:pt x="288" y="480"/>
                  </a:lnTo>
                  <a:lnTo>
                    <a:pt x="48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44" name="Rectangle 12"/>
            <p:cNvSpPr>
              <a:spLocks noChangeAspect="1" noChangeArrowheads="1"/>
            </p:cNvSpPr>
            <p:nvPr/>
          </p:nvSpPr>
          <p:spPr bwMode="auto">
            <a:xfrm>
              <a:off x="4565" y="2796"/>
              <a:ext cx="44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600" b="1">
                  <a:solidFill>
                    <a:srgbClr val="FFCC99"/>
                  </a:solidFill>
                </a:rPr>
                <a:t>LCGT</a:t>
              </a:r>
            </a:p>
          </p:txBody>
        </p:sp>
        <p:sp>
          <p:nvSpPr>
            <p:cNvPr id="1144845" name="Rectangle 13"/>
            <p:cNvSpPr>
              <a:spLocks noChangeAspect="1" noChangeArrowheads="1"/>
            </p:cNvSpPr>
            <p:nvPr/>
          </p:nvSpPr>
          <p:spPr bwMode="auto">
            <a:xfrm>
              <a:off x="4468" y="1964"/>
              <a:ext cx="5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FF66"/>
                  </a:solidFill>
                </a:rPr>
                <a:t>重力崩壊型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FF66"/>
                  </a:solidFill>
                </a:rPr>
                <a:t>超新星爆発</a:t>
              </a:r>
            </a:p>
          </p:txBody>
        </p:sp>
        <p:sp>
          <p:nvSpPr>
            <p:cNvPr id="1144846" name="Rectangle 14"/>
            <p:cNvSpPr>
              <a:spLocks noChangeAspect="1" noChangeArrowheads="1"/>
            </p:cNvSpPr>
            <p:nvPr/>
          </p:nvSpPr>
          <p:spPr bwMode="auto">
            <a:xfrm>
              <a:off x="3923" y="1797"/>
              <a:ext cx="5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CCFFCC"/>
                  </a:solidFill>
                </a:rPr>
                <a:t>中性子星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CCFFCC"/>
                  </a:solidFill>
                </a:rPr>
                <a:t>連星合体</a:t>
              </a:r>
            </a:p>
          </p:txBody>
        </p:sp>
        <p:sp>
          <p:nvSpPr>
            <p:cNvPr id="1144847" name="Rectangle 15"/>
            <p:cNvSpPr>
              <a:spLocks noChangeAspect="1" noChangeArrowheads="1"/>
            </p:cNvSpPr>
            <p:nvPr/>
          </p:nvSpPr>
          <p:spPr bwMode="auto">
            <a:xfrm>
              <a:off x="4614" y="2394"/>
              <a:ext cx="39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1000" b="1">
                  <a:solidFill>
                    <a:srgbClr val="FF9900"/>
                  </a:solidFill>
                </a:rPr>
                <a:t>ScoX-1</a:t>
              </a:r>
            </a:p>
            <a:p>
              <a:pPr algn="l">
                <a:buFontTx/>
                <a:buNone/>
              </a:pPr>
              <a:r>
                <a:rPr lang="en-US" altLang="ja-JP" sz="1000" b="1">
                  <a:solidFill>
                    <a:srgbClr val="FF9900"/>
                  </a:solidFill>
                </a:rPr>
                <a:t>  (1yr)</a:t>
              </a:r>
            </a:p>
          </p:txBody>
        </p:sp>
        <p:sp>
          <p:nvSpPr>
            <p:cNvPr id="1144848" name="Rectangle 16"/>
            <p:cNvSpPr>
              <a:spLocks noChangeAspect="1" noChangeArrowheads="1"/>
            </p:cNvSpPr>
            <p:nvPr/>
          </p:nvSpPr>
          <p:spPr bwMode="auto">
            <a:xfrm>
              <a:off x="3851" y="2457"/>
              <a:ext cx="472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9900"/>
                  </a:solidFill>
                </a:rPr>
                <a:t>パルサー</a:t>
              </a:r>
            </a:p>
            <a:p>
              <a:pPr algn="l">
                <a:buFontTx/>
                <a:buNone/>
              </a:pPr>
              <a:r>
                <a:rPr lang="ja-JP" altLang="en-US" sz="1000" b="1">
                  <a:solidFill>
                    <a:srgbClr val="FF9900"/>
                  </a:solidFill>
                </a:rPr>
                <a:t>　　  </a:t>
              </a:r>
              <a:r>
                <a:rPr lang="en-US" altLang="ja-JP" sz="1000" b="1">
                  <a:solidFill>
                    <a:srgbClr val="FF9900"/>
                  </a:solidFill>
                </a:rPr>
                <a:t>(1yr)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320925" y="2349500"/>
            <a:ext cx="2905125" cy="1944688"/>
            <a:chOff x="1462" y="1480"/>
            <a:chExt cx="1830" cy="1225"/>
          </a:xfrm>
        </p:grpSpPr>
        <p:sp>
          <p:nvSpPr>
            <p:cNvPr id="1144850" name="Freeform 18"/>
            <p:cNvSpPr>
              <a:spLocks noChangeAspect="1"/>
            </p:cNvSpPr>
            <p:nvPr/>
          </p:nvSpPr>
          <p:spPr bwMode="auto">
            <a:xfrm>
              <a:off x="1474" y="1737"/>
              <a:ext cx="1352" cy="9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8" y="24"/>
                </a:cxn>
                <a:cxn ang="0">
                  <a:pos x="432" y="108"/>
                </a:cxn>
                <a:cxn ang="0">
                  <a:pos x="528" y="138"/>
                </a:cxn>
                <a:cxn ang="0">
                  <a:pos x="564" y="162"/>
                </a:cxn>
                <a:cxn ang="0">
                  <a:pos x="624" y="216"/>
                </a:cxn>
                <a:cxn ang="0">
                  <a:pos x="654" y="240"/>
                </a:cxn>
                <a:cxn ang="0">
                  <a:pos x="666" y="258"/>
                </a:cxn>
                <a:cxn ang="0">
                  <a:pos x="684" y="270"/>
                </a:cxn>
                <a:cxn ang="0">
                  <a:pos x="756" y="348"/>
                </a:cxn>
                <a:cxn ang="0">
                  <a:pos x="780" y="378"/>
                </a:cxn>
                <a:cxn ang="0">
                  <a:pos x="816" y="426"/>
                </a:cxn>
                <a:cxn ang="0">
                  <a:pos x="840" y="456"/>
                </a:cxn>
                <a:cxn ang="0">
                  <a:pos x="864" y="492"/>
                </a:cxn>
                <a:cxn ang="0">
                  <a:pos x="918" y="534"/>
                </a:cxn>
                <a:cxn ang="0">
                  <a:pos x="930" y="552"/>
                </a:cxn>
                <a:cxn ang="0">
                  <a:pos x="948" y="564"/>
                </a:cxn>
                <a:cxn ang="0">
                  <a:pos x="1050" y="678"/>
                </a:cxn>
                <a:cxn ang="0">
                  <a:pos x="1098" y="726"/>
                </a:cxn>
                <a:cxn ang="0">
                  <a:pos x="1134" y="750"/>
                </a:cxn>
                <a:cxn ang="0">
                  <a:pos x="1152" y="762"/>
                </a:cxn>
                <a:cxn ang="0">
                  <a:pos x="1164" y="780"/>
                </a:cxn>
                <a:cxn ang="0">
                  <a:pos x="1182" y="792"/>
                </a:cxn>
                <a:cxn ang="0">
                  <a:pos x="1224" y="840"/>
                </a:cxn>
                <a:cxn ang="0">
                  <a:pos x="1242" y="870"/>
                </a:cxn>
              </a:cxnLst>
              <a:rect l="0" t="0" r="r" b="b"/>
              <a:pathLst>
                <a:path w="1242" h="870">
                  <a:moveTo>
                    <a:pt x="0" y="0"/>
                  </a:moveTo>
                  <a:cubicBezTo>
                    <a:pt x="58" y="5"/>
                    <a:pt x="110" y="18"/>
                    <a:pt x="168" y="24"/>
                  </a:cubicBezTo>
                  <a:cubicBezTo>
                    <a:pt x="256" y="53"/>
                    <a:pt x="344" y="79"/>
                    <a:pt x="432" y="108"/>
                  </a:cubicBezTo>
                  <a:cubicBezTo>
                    <a:pt x="461" y="118"/>
                    <a:pt x="502" y="123"/>
                    <a:pt x="528" y="138"/>
                  </a:cubicBezTo>
                  <a:cubicBezTo>
                    <a:pt x="541" y="145"/>
                    <a:pt x="564" y="162"/>
                    <a:pt x="564" y="162"/>
                  </a:cubicBezTo>
                  <a:cubicBezTo>
                    <a:pt x="578" y="183"/>
                    <a:pt x="600" y="208"/>
                    <a:pt x="624" y="216"/>
                  </a:cubicBezTo>
                  <a:cubicBezTo>
                    <a:pt x="658" y="268"/>
                    <a:pt x="613" y="207"/>
                    <a:pt x="654" y="240"/>
                  </a:cubicBezTo>
                  <a:cubicBezTo>
                    <a:pt x="660" y="245"/>
                    <a:pt x="661" y="253"/>
                    <a:pt x="666" y="258"/>
                  </a:cubicBezTo>
                  <a:cubicBezTo>
                    <a:pt x="671" y="263"/>
                    <a:pt x="678" y="266"/>
                    <a:pt x="684" y="270"/>
                  </a:cubicBezTo>
                  <a:cubicBezTo>
                    <a:pt x="702" y="297"/>
                    <a:pt x="724" y="337"/>
                    <a:pt x="756" y="348"/>
                  </a:cubicBezTo>
                  <a:cubicBezTo>
                    <a:pt x="768" y="383"/>
                    <a:pt x="753" y="351"/>
                    <a:pt x="780" y="378"/>
                  </a:cubicBezTo>
                  <a:cubicBezTo>
                    <a:pt x="801" y="399"/>
                    <a:pt x="788" y="407"/>
                    <a:pt x="816" y="426"/>
                  </a:cubicBezTo>
                  <a:cubicBezTo>
                    <a:pt x="830" y="467"/>
                    <a:pt x="811" y="423"/>
                    <a:pt x="840" y="456"/>
                  </a:cubicBezTo>
                  <a:cubicBezTo>
                    <a:pt x="849" y="467"/>
                    <a:pt x="852" y="484"/>
                    <a:pt x="864" y="492"/>
                  </a:cubicBezTo>
                  <a:cubicBezTo>
                    <a:pt x="883" y="505"/>
                    <a:pt x="899" y="521"/>
                    <a:pt x="918" y="534"/>
                  </a:cubicBezTo>
                  <a:cubicBezTo>
                    <a:pt x="922" y="540"/>
                    <a:pt x="925" y="547"/>
                    <a:pt x="930" y="552"/>
                  </a:cubicBezTo>
                  <a:cubicBezTo>
                    <a:pt x="935" y="557"/>
                    <a:pt x="943" y="559"/>
                    <a:pt x="948" y="564"/>
                  </a:cubicBezTo>
                  <a:cubicBezTo>
                    <a:pt x="978" y="599"/>
                    <a:pt x="1005" y="663"/>
                    <a:pt x="1050" y="678"/>
                  </a:cubicBezTo>
                  <a:cubicBezTo>
                    <a:pt x="1062" y="697"/>
                    <a:pt x="1080" y="712"/>
                    <a:pt x="1098" y="726"/>
                  </a:cubicBezTo>
                  <a:cubicBezTo>
                    <a:pt x="1109" y="735"/>
                    <a:pt x="1122" y="742"/>
                    <a:pt x="1134" y="750"/>
                  </a:cubicBezTo>
                  <a:cubicBezTo>
                    <a:pt x="1140" y="754"/>
                    <a:pt x="1152" y="762"/>
                    <a:pt x="1152" y="762"/>
                  </a:cubicBezTo>
                  <a:cubicBezTo>
                    <a:pt x="1156" y="768"/>
                    <a:pt x="1159" y="775"/>
                    <a:pt x="1164" y="780"/>
                  </a:cubicBezTo>
                  <a:cubicBezTo>
                    <a:pt x="1169" y="785"/>
                    <a:pt x="1177" y="787"/>
                    <a:pt x="1182" y="792"/>
                  </a:cubicBezTo>
                  <a:cubicBezTo>
                    <a:pt x="1231" y="848"/>
                    <a:pt x="1184" y="813"/>
                    <a:pt x="1224" y="840"/>
                  </a:cubicBezTo>
                  <a:cubicBezTo>
                    <a:pt x="1232" y="863"/>
                    <a:pt x="1226" y="854"/>
                    <a:pt x="1242" y="870"/>
                  </a:cubicBezTo>
                </a:path>
              </a:pathLst>
            </a:custGeom>
            <a:noFill/>
            <a:ln w="63500" cap="flat" cmpd="sng">
              <a:solidFill>
                <a:srgbClr val="C0C0C0"/>
              </a:solidFill>
              <a:prstDash val="solid"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51" name="Freeform 19"/>
            <p:cNvSpPr>
              <a:spLocks noChangeAspect="1"/>
            </p:cNvSpPr>
            <p:nvPr/>
          </p:nvSpPr>
          <p:spPr bwMode="auto">
            <a:xfrm>
              <a:off x="2007" y="1510"/>
              <a:ext cx="1191" cy="681"/>
            </a:xfrm>
            <a:custGeom>
              <a:avLst/>
              <a:gdLst/>
              <a:ahLst/>
              <a:cxnLst>
                <a:cxn ang="0">
                  <a:pos x="1008" y="432"/>
                </a:cxn>
                <a:cxn ang="0">
                  <a:pos x="48" y="0"/>
                </a:cxn>
                <a:cxn ang="0">
                  <a:pos x="0" y="240"/>
                </a:cxn>
                <a:cxn ang="0">
                  <a:pos x="1008" y="576"/>
                </a:cxn>
                <a:cxn ang="0">
                  <a:pos x="1008" y="432"/>
                </a:cxn>
              </a:cxnLst>
              <a:rect l="0" t="0" r="r" b="b"/>
              <a:pathLst>
                <a:path w="1008" h="576">
                  <a:moveTo>
                    <a:pt x="1008" y="432"/>
                  </a:moveTo>
                  <a:lnTo>
                    <a:pt x="48" y="0"/>
                  </a:lnTo>
                  <a:lnTo>
                    <a:pt x="0" y="240"/>
                  </a:lnTo>
                  <a:lnTo>
                    <a:pt x="1008" y="576"/>
                  </a:lnTo>
                  <a:lnTo>
                    <a:pt x="1008" y="432"/>
                  </a:lnTo>
                  <a:close/>
                </a:path>
              </a:pathLst>
            </a:custGeom>
            <a:solidFill>
              <a:srgbClr val="CCFFFF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52" name="Freeform 20"/>
            <p:cNvSpPr>
              <a:spLocks noChangeAspect="1"/>
            </p:cNvSpPr>
            <p:nvPr/>
          </p:nvSpPr>
          <p:spPr bwMode="auto">
            <a:xfrm>
              <a:off x="1837" y="1816"/>
              <a:ext cx="864" cy="5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0" y="30"/>
                </a:cxn>
                <a:cxn ang="0">
                  <a:pos x="492" y="96"/>
                </a:cxn>
                <a:cxn ang="0">
                  <a:pos x="672" y="162"/>
                </a:cxn>
                <a:cxn ang="0">
                  <a:pos x="732" y="198"/>
                </a:cxn>
                <a:cxn ang="0">
                  <a:pos x="732" y="240"/>
                </a:cxn>
                <a:cxn ang="0">
                  <a:pos x="714" y="300"/>
                </a:cxn>
                <a:cxn ang="0">
                  <a:pos x="618" y="480"/>
                </a:cxn>
                <a:cxn ang="0">
                  <a:pos x="576" y="480"/>
                </a:cxn>
                <a:cxn ang="0">
                  <a:pos x="492" y="384"/>
                </a:cxn>
                <a:cxn ang="0">
                  <a:pos x="444" y="330"/>
                </a:cxn>
                <a:cxn ang="0">
                  <a:pos x="372" y="240"/>
                </a:cxn>
                <a:cxn ang="0">
                  <a:pos x="276" y="144"/>
                </a:cxn>
                <a:cxn ang="0">
                  <a:pos x="204" y="84"/>
                </a:cxn>
                <a:cxn ang="0">
                  <a:pos x="78" y="18"/>
                </a:cxn>
                <a:cxn ang="0">
                  <a:pos x="0" y="0"/>
                </a:cxn>
              </a:cxnLst>
              <a:rect l="0" t="0" r="r" b="b"/>
              <a:pathLst>
                <a:path w="732" h="480">
                  <a:moveTo>
                    <a:pt x="0" y="0"/>
                  </a:moveTo>
                  <a:lnTo>
                    <a:pt x="270" y="30"/>
                  </a:lnTo>
                  <a:lnTo>
                    <a:pt x="492" y="96"/>
                  </a:lnTo>
                  <a:lnTo>
                    <a:pt x="672" y="162"/>
                  </a:lnTo>
                  <a:lnTo>
                    <a:pt x="732" y="198"/>
                  </a:lnTo>
                  <a:lnTo>
                    <a:pt x="732" y="240"/>
                  </a:lnTo>
                  <a:lnTo>
                    <a:pt x="714" y="300"/>
                  </a:lnTo>
                  <a:lnTo>
                    <a:pt x="618" y="480"/>
                  </a:lnTo>
                  <a:lnTo>
                    <a:pt x="576" y="480"/>
                  </a:lnTo>
                  <a:lnTo>
                    <a:pt x="492" y="384"/>
                  </a:lnTo>
                  <a:lnTo>
                    <a:pt x="444" y="330"/>
                  </a:lnTo>
                  <a:lnTo>
                    <a:pt x="372" y="240"/>
                  </a:lnTo>
                  <a:lnTo>
                    <a:pt x="276" y="144"/>
                  </a:lnTo>
                  <a:lnTo>
                    <a:pt x="204" y="84"/>
                  </a:lnTo>
                  <a:lnTo>
                    <a:pt x="78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FF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53" name="Rectangle 21"/>
            <p:cNvSpPr>
              <a:spLocks noChangeAspect="1" noChangeArrowheads="1"/>
            </p:cNvSpPr>
            <p:nvPr/>
          </p:nvSpPr>
          <p:spPr bwMode="auto">
            <a:xfrm>
              <a:off x="1791" y="2417"/>
              <a:ext cx="9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DDDDDD"/>
                  </a:solidFill>
                </a:rPr>
                <a:t>銀河系内連星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DDDDDD"/>
                  </a:solidFill>
                </a:rPr>
                <a:t>バックグラウンド雑音</a:t>
              </a:r>
            </a:p>
          </p:txBody>
        </p:sp>
        <p:sp>
          <p:nvSpPr>
            <p:cNvPr id="1144854" name="Rectangle 22"/>
            <p:cNvSpPr>
              <a:spLocks noChangeAspect="1" noChangeArrowheads="1"/>
            </p:cNvSpPr>
            <p:nvPr/>
          </p:nvSpPr>
          <p:spPr bwMode="auto">
            <a:xfrm>
              <a:off x="2472" y="1480"/>
              <a:ext cx="82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99CCFF"/>
                  </a:solidFill>
                </a:rPr>
                <a:t>大質量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99CCFF"/>
                  </a:solidFill>
                </a:rPr>
                <a:t>ブラックホール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99CCFF"/>
                  </a:solidFill>
                </a:rPr>
                <a:t>　　　　　連星合体</a:t>
              </a:r>
            </a:p>
          </p:txBody>
        </p:sp>
        <p:sp>
          <p:nvSpPr>
            <p:cNvPr id="1144855" name="Rectangle 23"/>
            <p:cNvSpPr>
              <a:spLocks noChangeAspect="1" noChangeArrowheads="1"/>
            </p:cNvSpPr>
            <p:nvPr/>
          </p:nvSpPr>
          <p:spPr bwMode="auto">
            <a:xfrm>
              <a:off x="2336" y="2009"/>
              <a:ext cx="69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660066"/>
                  </a:solidFill>
                </a:rPr>
                <a:t>銀河系内連星</a:t>
              </a:r>
            </a:p>
          </p:txBody>
        </p:sp>
        <p:sp>
          <p:nvSpPr>
            <p:cNvPr id="1144856" name="Rectangle 24"/>
            <p:cNvSpPr>
              <a:spLocks noChangeAspect="1" noChangeArrowheads="1"/>
            </p:cNvSpPr>
            <p:nvPr/>
          </p:nvSpPr>
          <p:spPr bwMode="auto">
            <a:xfrm>
              <a:off x="1462" y="1843"/>
              <a:ext cx="42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600" b="1">
                  <a:solidFill>
                    <a:srgbClr val="99CCFF"/>
                  </a:solidFill>
                </a:rPr>
                <a:t>LISA</a:t>
              </a:r>
            </a:p>
          </p:txBody>
        </p:sp>
      </p:grpSp>
      <p:sp>
        <p:nvSpPr>
          <p:cNvPr id="1144857" name="Rectangle 25"/>
          <p:cNvSpPr>
            <a:spLocks noChangeAspect="1" noChangeArrowheads="1"/>
          </p:cNvSpPr>
          <p:nvPr/>
        </p:nvSpPr>
        <p:spPr bwMode="auto">
          <a:xfrm>
            <a:off x="5580063" y="5103813"/>
            <a:ext cx="125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200" b="1">
                <a:solidFill>
                  <a:srgbClr val="DDDDDD"/>
                </a:solidFill>
              </a:rPr>
              <a:t>重力場変動雑音</a:t>
            </a:r>
          </a:p>
          <a:p>
            <a:pPr algn="l">
              <a:buFontTx/>
              <a:buNone/>
            </a:pPr>
            <a:r>
              <a:rPr lang="ja-JP" altLang="en-US" sz="1200" b="1">
                <a:solidFill>
                  <a:srgbClr val="DDDDDD"/>
                </a:solidFill>
              </a:rPr>
              <a:t>  </a:t>
            </a:r>
            <a:r>
              <a:rPr lang="en-US" altLang="ja-JP" sz="1200" b="1">
                <a:solidFill>
                  <a:srgbClr val="DDDDDD"/>
                </a:solidFill>
              </a:rPr>
              <a:t>(</a:t>
            </a:r>
            <a:r>
              <a:rPr lang="ja-JP" altLang="en-US" sz="1200" b="1">
                <a:solidFill>
                  <a:srgbClr val="DDDDDD"/>
                </a:solidFill>
              </a:rPr>
              <a:t>地上検出器</a:t>
            </a:r>
            <a:r>
              <a:rPr lang="en-US" altLang="ja-JP" sz="1200" b="1">
                <a:solidFill>
                  <a:srgbClr val="DDDDDD"/>
                </a:solidFill>
              </a:rPr>
              <a:t>)</a:t>
            </a:r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2339975" y="3062288"/>
            <a:ext cx="3598863" cy="2071687"/>
            <a:chOff x="1474" y="1929"/>
            <a:chExt cx="2267" cy="1305"/>
          </a:xfrm>
        </p:grpSpPr>
        <p:sp>
          <p:nvSpPr>
            <p:cNvPr id="1144862" name="Line 30"/>
            <p:cNvSpPr>
              <a:spLocks noChangeAspect="1" noChangeShapeType="1"/>
            </p:cNvSpPr>
            <p:nvPr/>
          </p:nvSpPr>
          <p:spPr bwMode="auto">
            <a:xfrm flipH="1" flipV="1">
              <a:off x="1474" y="1929"/>
              <a:ext cx="2177" cy="1305"/>
            </a:xfrm>
            <a:prstGeom prst="line">
              <a:avLst/>
            </a:prstGeom>
            <a:noFill/>
            <a:ln w="50800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63" name="Rectangle 31"/>
            <p:cNvSpPr>
              <a:spLocks noChangeAspect="1" noChangeArrowheads="1"/>
            </p:cNvSpPr>
            <p:nvPr/>
          </p:nvSpPr>
          <p:spPr bwMode="auto">
            <a:xfrm>
              <a:off x="3016" y="2513"/>
              <a:ext cx="725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CCCC"/>
                  </a:solidFill>
                </a:rPr>
                <a:t>初期宇宙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CCCC"/>
                  </a:solidFill>
                </a:rPr>
                <a:t>からの重力波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CCCC"/>
                  </a:solidFill>
                </a:rPr>
                <a:t>    </a:t>
              </a:r>
              <a:r>
                <a:rPr lang="en-US" altLang="ja-JP" sz="1200" b="1">
                  <a:solidFill>
                    <a:srgbClr val="FFCCCC"/>
                  </a:solidFill>
                </a:rPr>
                <a:t>(</a:t>
              </a:r>
              <a:r>
                <a:rPr lang="en-US" altLang="ja-JP" sz="1000" b="1">
                  <a:solidFill>
                    <a:srgbClr val="FFCCCC"/>
                  </a:solidFill>
                  <a:latin typeface="Symbol" pitchFamily="18" charset="2"/>
                </a:rPr>
                <a:t>W</a:t>
              </a:r>
              <a:r>
                <a:rPr lang="en-US" altLang="ja-JP" sz="1000" b="1" baseline="-10000">
                  <a:solidFill>
                    <a:srgbClr val="FFCCCC"/>
                  </a:solidFill>
                </a:rPr>
                <a:t>gw</a:t>
              </a:r>
              <a:r>
                <a:rPr lang="en-US" altLang="ja-JP" sz="1000" b="1">
                  <a:solidFill>
                    <a:srgbClr val="FFCCCC"/>
                  </a:solidFill>
                </a:rPr>
                <a:t>=10</a:t>
              </a:r>
              <a:r>
                <a:rPr lang="en-US" altLang="ja-JP" sz="1000" b="1" baseline="30000">
                  <a:solidFill>
                    <a:srgbClr val="FFCCCC"/>
                  </a:solidFill>
                </a:rPr>
                <a:t>-14</a:t>
              </a:r>
              <a:r>
                <a:rPr lang="en-US" altLang="ja-JP" sz="1200" b="1">
                  <a:solidFill>
                    <a:srgbClr val="FFCCCC"/>
                  </a:solidFill>
                </a:rPr>
                <a:t>)</a:t>
              </a:r>
            </a:p>
          </p:txBody>
        </p:sp>
      </p:grpSp>
      <p:sp>
        <p:nvSpPr>
          <p:cNvPr id="1144864" name="Rectangle 32"/>
          <p:cNvSpPr>
            <a:spLocks noChangeArrowheads="1"/>
          </p:cNvSpPr>
          <p:nvPr/>
        </p:nvSpPr>
        <p:spPr bwMode="auto">
          <a:xfrm>
            <a:off x="900113" y="992188"/>
            <a:ext cx="7920037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地上干渉計 </a:t>
            </a: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: 10Hz - 1kHz       </a:t>
            </a: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中性子星など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</a:rPr>
              <a:t>DECIGO    : 0.1 - 1Hz             </a:t>
            </a:r>
            <a:r>
              <a:rPr lang="en-US" altLang="ja-JP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中間質量</a:t>
            </a:r>
            <a:r>
              <a:rPr lang="en-US" altLang="ja-JP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BH</a:t>
            </a:r>
            <a:r>
              <a:rPr lang="ja-JP" altLang="en-US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など</a:t>
            </a:r>
            <a:r>
              <a:rPr lang="en-US" altLang="ja-JP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, </a:t>
            </a:r>
            <a:r>
              <a:rPr lang="ja-JP" altLang="en-US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初期宇宙からの重力波</a:t>
            </a:r>
            <a:endParaRPr lang="ja-JP" altLang="en-US" sz="1800" b="1" dirty="0">
              <a:solidFill>
                <a:srgbClr val="9966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LISA          : 1mHz – 10mHz  </a:t>
            </a: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大質量</a:t>
            </a: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BH</a:t>
            </a: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など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universe_mod_cut_cro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35242"/>
          <a:stretch>
            <a:fillRect/>
          </a:stretch>
        </p:blipFill>
        <p:spPr>
          <a:xfrm>
            <a:off x="4786314" y="3375033"/>
            <a:ext cx="3500462" cy="3215497"/>
          </a:xfrm>
          <a:prstGeom prst="rect">
            <a:avLst/>
          </a:prstGeom>
        </p:spPr>
      </p:pic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LCGT and DECIGO</a:t>
            </a:r>
            <a:endParaRPr lang="ja-JP" altLang="en-US" dirty="0"/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1070086" name="Rectangle 6"/>
          <p:cNvSpPr>
            <a:spLocks noChangeArrowheads="1"/>
          </p:cNvSpPr>
          <p:nvPr/>
        </p:nvSpPr>
        <p:spPr bwMode="auto">
          <a:xfrm>
            <a:off x="642910" y="888517"/>
            <a:ext cx="427990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FF99"/>
                </a:solidFill>
                <a:latin typeface="Tahoma" pitchFamily="34" charset="0"/>
              </a:rPr>
              <a:t>LCGT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(~2016)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 Terrestrial Detector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High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frequency events</a:t>
            </a:r>
            <a:endParaRPr lang="ja-JP" altLang="en-US" sz="20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70088" name="Rectangle 8"/>
          <p:cNvSpPr>
            <a:spLocks noChangeArrowheads="1"/>
          </p:cNvSpPr>
          <p:nvPr/>
        </p:nvSpPr>
        <p:spPr bwMode="auto">
          <a:xfrm>
            <a:off x="1071538" y="2069419"/>
            <a:ext cx="364333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FFCC"/>
                </a:solidFill>
                <a:latin typeface="Tahoma" pitchFamily="34" charset="0"/>
              </a:rPr>
              <a:t>Target: GW detection</a:t>
            </a:r>
            <a:endParaRPr lang="ja-JP" altLang="en-US" sz="2000" b="1" dirty="0">
              <a:solidFill>
                <a:srgbClr val="CCFFCC"/>
              </a:solidFill>
              <a:latin typeface="Tahoma" pitchFamily="34" charset="0"/>
            </a:endParaRPr>
          </a:p>
        </p:txBody>
      </p:sp>
      <p:pic>
        <p:nvPicPr>
          <p:cNvPr id="107008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724916"/>
            <a:ext cx="4357718" cy="34726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pSp>
        <p:nvGrpSpPr>
          <p:cNvPr id="2" name="グループ化 12"/>
          <p:cNvGrpSpPr/>
          <p:nvPr/>
        </p:nvGrpSpPr>
        <p:grpSpPr>
          <a:xfrm rot="15785392">
            <a:off x="6398017" y="2647809"/>
            <a:ext cx="2234040" cy="2348200"/>
            <a:chOff x="9501222" y="714356"/>
            <a:chExt cx="5338763" cy="4864101"/>
          </a:xfrm>
        </p:grpSpPr>
        <p:sp>
          <p:nvSpPr>
            <p:cNvPr id="15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219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1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3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 rot="7209001">
              <a:off x="11403003" y="2178095"/>
              <a:ext cx="600087" cy="500063"/>
              <a:chOff x="4785" y="11039"/>
              <a:chExt cx="829" cy="688"/>
            </a:xfrm>
          </p:grpSpPr>
          <p:sp>
            <p:nvSpPr>
              <p:cNvPr id="214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6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8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4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" name="Group 49"/>
            <p:cNvGrpSpPr>
              <a:grpSpLocks/>
            </p:cNvGrpSpPr>
            <p:nvPr/>
          </p:nvGrpSpPr>
          <p:grpSpPr bwMode="auto">
            <a:xfrm rot="3616332">
              <a:off x="12330179" y="2190798"/>
              <a:ext cx="600087" cy="503238"/>
              <a:chOff x="4785" y="11039"/>
              <a:chExt cx="829" cy="688"/>
            </a:xfrm>
          </p:grpSpPr>
          <p:sp>
            <p:nvSpPr>
              <p:cNvPr id="209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2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6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7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1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207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205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4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" name="Group 78"/>
            <p:cNvGrpSpPr>
              <a:grpSpLocks/>
            </p:cNvGrpSpPr>
            <p:nvPr/>
          </p:nvGrpSpPr>
          <p:grpSpPr bwMode="auto">
            <a:xfrm flipH="1">
              <a:off x="12703129" y="4371956"/>
              <a:ext cx="600087" cy="495300"/>
              <a:chOff x="4785" y="11039"/>
              <a:chExt cx="829" cy="688"/>
            </a:xfrm>
          </p:grpSpPr>
          <p:sp>
            <p:nvSpPr>
              <p:cNvPr id="200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2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6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88"/>
            <p:cNvGrpSpPr>
              <a:grpSpLocks/>
            </p:cNvGrpSpPr>
            <p:nvPr/>
          </p:nvGrpSpPr>
          <p:grpSpPr bwMode="auto">
            <a:xfrm flipH="1">
              <a:off x="12703129" y="4416406"/>
              <a:ext cx="600087" cy="500063"/>
              <a:chOff x="4785" y="11039"/>
              <a:chExt cx="829" cy="688"/>
            </a:xfrm>
          </p:grpSpPr>
          <p:sp>
            <p:nvSpPr>
              <p:cNvPr id="195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7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1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2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7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" name="Group 111"/>
            <p:cNvGrpSpPr>
              <a:grpSpLocks/>
            </p:cNvGrpSpPr>
            <p:nvPr/>
          </p:nvGrpSpPr>
          <p:grpSpPr bwMode="auto">
            <a:xfrm rot="3592668" flipH="1">
              <a:off x="13154018" y="3611479"/>
              <a:ext cx="600087" cy="503238"/>
              <a:chOff x="4785" y="11039"/>
              <a:chExt cx="829" cy="688"/>
            </a:xfrm>
          </p:grpSpPr>
          <p:sp>
            <p:nvSpPr>
              <p:cNvPr id="190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9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188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3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186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7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4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7" name="Group 141"/>
            <p:cNvGrpSpPr>
              <a:grpSpLocks/>
            </p:cNvGrpSpPr>
            <p:nvPr/>
          </p:nvGrpSpPr>
          <p:grpSpPr bwMode="auto">
            <a:xfrm>
              <a:off x="11052279" y="4424344"/>
              <a:ext cx="600087" cy="500063"/>
              <a:chOff x="4785" y="11039"/>
              <a:chExt cx="829" cy="688"/>
            </a:xfrm>
          </p:grpSpPr>
          <p:sp>
            <p:nvSpPr>
              <p:cNvPr id="181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3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9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8" name="Group 171"/>
            <p:cNvGrpSpPr>
              <a:grpSpLocks/>
            </p:cNvGrpSpPr>
            <p:nvPr/>
          </p:nvGrpSpPr>
          <p:grpSpPr bwMode="auto">
            <a:xfrm rot="18007332">
              <a:off x="10577577" y="3603541"/>
              <a:ext cx="600087" cy="500063"/>
              <a:chOff x="4785" y="11039"/>
              <a:chExt cx="829" cy="688"/>
            </a:xfrm>
          </p:grpSpPr>
          <p:sp>
            <p:nvSpPr>
              <p:cNvPr id="176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7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8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9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4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9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174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5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226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172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3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9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224" name="Rectangle 6"/>
          <p:cNvSpPr>
            <a:spLocks noChangeArrowheads="1"/>
          </p:cNvSpPr>
          <p:nvPr/>
        </p:nvSpPr>
        <p:spPr bwMode="auto">
          <a:xfrm>
            <a:off x="4786314" y="857232"/>
            <a:ext cx="427990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CCFF"/>
                </a:solidFill>
                <a:latin typeface="Tahoma" pitchFamily="34" charset="0"/>
              </a:rPr>
              <a:t>DECIGO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(~2027)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 Space observatory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Low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frequency sources</a:t>
            </a:r>
            <a:endParaRPr lang="ja-JP" altLang="en-US" sz="20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225" name="Rectangle 8"/>
          <p:cNvSpPr>
            <a:spLocks noChangeArrowheads="1"/>
          </p:cNvSpPr>
          <p:nvPr/>
        </p:nvSpPr>
        <p:spPr bwMode="auto">
          <a:xfrm>
            <a:off x="5228590" y="2042123"/>
            <a:ext cx="364333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Target: GW astronomy</a:t>
            </a:r>
            <a:endParaRPr lang="ja-JP" altLang="en-US" sz="2000" b="1" dirty="0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90"/>
          <p:cNvSpPr>
            <a:spLocks noChangeArrowheads="1"/>
          </p:cNvSpPr>
          <p:nvPr/>
        </p:nvSpPr>
        <p:spPr bwMode="auto">
          <a:xfrm>
            <a:off x="714348" y="3786190"/>
            <a:ext cx="4243391" cy="1643074"/>
          </a:xfrm>
          <a:prstGeom prst="roundRect">
            <a:avLst>
              <a:gd name="adj" fmla="val 4412"/>
            </a:avLst>
          </a:prstGeom>
          <a:solidFill>
            <a:srgbClr val="FFFFFF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他プロジェクトとの関係</a:t>
            </a:r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70086" name="Rectangle 6"/>
          <p:cNvSpPr>
            <a:spLocks noChangeArrowheads="1"/>
          </p:cNvSpPr>
          <p:nvPr/>
        </p:nvSpPr>
        <p:spPr bwMode="auto">
          <a:xfrm>
            <a:off x="649286" y="1357298"/>
            <a:ext cx="3708400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EAEAEA"/>
                </a:solidFill>
                <a:latin typeface="Tahoma" pitchFamily="34" charset="0"/>
              </a:rPr>
              <a:t>地上重力波望遠鏡との関係</a:t>
            </a:r>
          </a:p>
        </p:txBody>
      </p:sp>
      <p:sp>
        <p:nvSpPr>
          <p:cNvPr id="1070087" name="Rectangle 7"/>
          <p:cNvSpPr>
            <a:spLocks noChangeArrowheads="1"/>
          </p:cNvSpPr>
          <p:nvPr/>
        </p:nvSpPr>
        <p:spPr bwMode="auto">
          <a:xfrm>
            <a:off x="5357818" y="1803407"/>
            <a:ext cx="3671888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EAEAEA"/>
                </a:solidFill>
                <a:latin typeface="Tahoma" pitchFamily="34" charset="0"/>
              </a:rPr>
              <a:t>LCGT : </a:t>
            </a:r>
            <a:r>
              <a:rPr lang="ja-JP" altLang="en-US" sz="1400" b="1" dirty="0">
                <a:solidFill>
                  <a:srgbClr val="EAEAEA"/>
                </a:solidFill>
                <a:latin typeface="Tahoma" pitchFamily="34" charset="0"/>
              </a:rPr>
              <a:t>予算獲得のために準備中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EAEAEA"/>
                </a:solidFill>
                <a:latin typeface="Tahoma" pitchFamily="34" charset="0"/>
              </a:rPr>
              <a:t>   計画</a:t>
            </a:r>
            <a:r>
              <a:rPr lang="ja-JP" altLang="en-US" sz="1400" b="1" dirty="0">
                <a:solidFill>
                  <a:srgbClr val="CCECFF"/>
                </a:solidFill>
                <a:latin typeface="Tahoma" pitchFamily="34" charset="0"/>
              </a:rPr>
              <a:t>最初の</a:t>
            </a:r>
            <a:r>
              <a:rPr lang="en-US" altLang="ja-JP" sz="1400" b="1" dirty="0">
                <a:solidFill>
                  <a:srgbClr val="CCECFF"/>
                </a:solidFill>
                <a:latin typeface="Tahoma" pitchFamily="34" charset="0"/>
              </a:rPr>
              <a:t>3 </a:t>
            </a:r>
            <a:r>
              <a:rPr lang="ja-JP" altLang="en-US" sz="1400" b="1" dirty="0">
                <a:solidFill>
                  <a:srgbClr val="CCECFF"/>
                </a:solidFill>
                <a:latin typeface="Tahoma" pitchFamily="34" charset="0"/>
              </a:rPr>
              <a:t>年程度は，トンネル掘削や真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CCECFF"/>
                </a:solidFill>
                <a:latin typeface="Tahoma" pitchFamily="34" charset="0"/>
              </a:rPr>
              <a:t>　空槽設置などの工事が主</a:t>
            </a:r>
            <a:r>
              <a:rPr lang="ja-JP" altLang="en-US" sz="1400" b="1" dirty="0">
                <a:solidFill>
                  <a:srgbClr val="EAEAEA"/>
                </a:solidFill>
                <a:latin typeface="Tahoma" pitchFamily="34" charset="0"/>
              </a:rPr>
              <a:t>であり，現在と同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EAEAEA"/>
                </a:solidFill>
                <a:latin typeface="Tahoma" pitchFamily="34" charset="0"/>
              </a:rPr>
              <a:t>　程度のエフォート率を維持</a:t>
            </a:r>
          </a:p>
        </p:txBody>
      </p:sp>
      <p:sp>
        <p:nvSpPr>
          <p:cNvPr id="1070088" name="Rectangle 8"/>
          <p:cNvSpPr>
            <a:spLocks noChangeArrowheads="1"/>
          </p:cNvSpPr>
          <p:nvPr/>
        </p:nvSpPr>
        <p:spPr bwMode="auto">
          <a:xfrm>
            <a:off x="785786" y="2279695"/>
            <a:ext cx="4319588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日本の重力波のグループ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LCGT :       </a:t>
            </a: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最優先のプロジェクト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DECIGO </a:t>
            </a: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: </a:t>
            </a: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その先の中心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プロジェクト</a:t>
            </a:r>
            <a:endParaRPr lang="ja-JP" altLang="en-US" sz="18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pic>
        <p:nvPicPr>
          <p:cNvPr id="107008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7838" y="3160729"/>
            <a:ext cx="3384550" cy="2697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70094" name="Rectangle 14"/>
          <p:cNvSpPr>
            <a:spLocks noChangeArrowheads="1"/>
          </p:cNvSpPr>
          <p:nvPr/>
        </p:nvSpPr>
        <p:spPr bwMode="auto">
          <a:xfrm>
            <a:off x="1571604" y="4422835"/>
            <a:ext cx="3429024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DECIGO/DPF</a:t>
            </a:r>
            <a:r>
              <a:rPr lang="ja-JP" altLang="en-US" sz="1800" b="1" dirty="0" err="1" smtClean="0">
                <a:solidFill>
                  <a:srgbClr val="FFFFFF"/>
                </a:solidFill>
                <a:latin typeface="Tahoma" pitchFamily="34" charset="0"/>
              </a:rPr>
              <a:t>には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,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　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LCGT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以外</a:t>
            </a:r>
            <a:r>
              <a:rPr lang="ja-JP" altLang="en-US" sz="1800" b="1" dirty="0">
                <a:solidFill>
                  <a:srgbClr val="FFFFFF"/>
                </a:solidFill>
                <a:latin typeface="Tahoma" pitchFamily="34" charset="0"/>
              </a:rPr>
              <a:t>からの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研究者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/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学生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                                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も多く参入</a:t>
            </a:r>
            <a:endParaRPr lang="ja-JP" altLang="en-US" sz="1800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14348" y="3929066"/>
            <a:ext cx="4214842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重力波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/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宇宙というフロンティアへの意欲</a:t>
            </a:r>
            <a:endParaRPr lang="ja-JP" altLang="en-US" sz="1800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8" name="右矢印 17"/>
          <p:cNvSpPr/>
          <p:nvPr/>
        </p:nvSpPr>
        <p:spPr bwMode="auto">
          <a:xfrm>
            <a:off x="1285852" y="4500570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が目指す科学的成果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143811" name="Picture 3" descr="objective0811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3" y="984250"/>
            <a:ext cx="9144000" cy="546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SWIM</a:t>
            </a:r>
            <a:r>
              <a:rPr lang="ja-JP" altLang="en-US"/>
              <a:t>による実証と</a:t>
            </a:r>
            <a:r>
              <a:rPr lang="en-US" altLang="ja-JP"/>
              <a:t>DPF</a:t>
            </a:r>
          </a:p>
        </p:txBody>
      </p:sp>
      <p:sp>
        <p:nvSpPr>
          <p:cNvPr id="2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49603" name="AutoShape 3"/>
          <p:cNvSpPr>
            <a:spLocks noChangeArrowheads="1"/>
          </p:cNvSpPr>
          <p:nvPr/>
        </p:nvSpPr>
        <p:spPr bwMode="auto">
          <a:xfrm>
            <a:off x="179388" y="5597525"/>
            <a:ext cx="1152525" cy="649288"/>
          </a:xfrm>
          <a:prstGeom prst="roundRect">
            <a:avLst>
              <a:gd name="adj" fmla="val 17907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04" name="AutoShape 4"/>
          <p:cNvSpPr>
            <a:spLocks noChangeArrowheads="1"/>
          </p:cNvSpPr>
          <p:nvPr/>
        </p:nvSpPr>
        <p:spPr bwMode="auto">
          <a:xfrm>
            <a:off x="4500563" y="2646363"/>
            <a:ext cx="4392612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05" name="AutoShape 5"/>
          <p:cNvSpPr>
            <a:spLocks noChangeArrowheads="1"/>
          </p:cNvSpPr>
          <p:nvPr/>
        </p:nvSpPr>
        <p:spPr bwMode="auto">
          <a:xfrm>
            <a:off x="179388" y="2646363"/>
            <a:ext cx="4248150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06" name="Rectangle 6"/>
          <p:cNvSpPr>
            <a:spLocks noChangeArrowheads="1"/>
          </p:cNvSpPr>
          <p:nvPr/>
        </p:nvSpPr>
        <p:spPr bwMode="auto">
          <a:xfrm>
            <a:off x="179388" y="2943225"/>
            <a:ext cx="1800225" cy="1808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CPU: HR5000</a:t>
            </a: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      (64bit, 33MHz)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System Memory: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2MB Flash Memory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4MB Burst SRAM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4MB Asynch. SRAM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Data Recorder: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1GB SDRAM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1GB Flash Memory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SpW: 3ch</a:t>
            </a:r>
            <a:endParaRPr kumimoji="0" lang="en-US" altLang="ja-JP" sz="1200" b="1">
              <a:solidFill>
                <a:srgbClr val="CCECFF"/>
              </a:solidFill>
              <a:latin typeface="Tahoma" pitchFamily="34" charset="0"/>
            </a:endParaRPr>
          </a:p>
        </p:txBody>
      </p:sp>
      <p:pic>
        <p:nvPicPr>
          <p:cNvPr id="1049607" name="Picture 7" descr="IMG_31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3006725"/>
            <a:ext cx="23764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9608" name="Picture 8" descr="IMG_31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055938"/>
            <a:ext cx="2376487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609" name="Rectangle 9"/>
          <p:cNvSpPr>
            <a:spLocks noChangeArrowheads="1"/>
          </p:cNvSpPr>
          <p:nvPr/>
        </p:nvSpPr>
        <p:spPr bwMode="auto">
          <a:xfrm>
            <a:off x="322263" y="2636838"/>
            <a:ext cx="3889375" cy="3254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99CCFF"/>
                </a:solidFill>
                <a:latin typeface="Tahoma" pitchFamily="34" charset="0"/>
              </a:rPr>
              <a:t>SpaceCube2: Space-qualified Computer</a:t>
            </a:r>
          </a:p>
        </p:txBody>
      </p:sp>
      <p:sp>
        <p:nvSpPr>
          <p:cNvPr id="1049610" name="Rectangle 10"/>
          <p:cNvSpPr>
            <a:spLocks noChangeArrowheads="1"/>
          </p:cNvSpPr>
          <p:nvPr/>
        </p:nvSpPr>
        <p:spPr bwMode="auto">
          <a:xfrm>
            <a:off x="4716463" y="2646363"/>
            <a:ext cx="3529012" cy="3254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99CCFF"/>
                </a:solidFill>
                <a:latin typeface="Tahoma" pitchFamily="34" charset="0"/>
              </a:rPr>
              <a:t>SWIM</a:t>
            </a:r>
            <a:r>
              <a:rPr kumimoji="0" lang="en-US" altLang="ja-JP" sz="1400" b="1">
                <a:solidFill>
                  <a:srgbClr val="99CCFF"/>
                </a:solidFill>
                <a:latin typeface="Symbol" pitchFamily="18" charset="2"/>
              </a:rPr>
              <a:t>mn</a:t>
            </a:r>
            <a:r>
              <a:rPr kumimoji="0" lang="en-US" altLang="ja-JP" sz="1400" b="1">
                <a:solidFill>
                  <a:srgbClr val="99CCFF"/>
                </a:solidFill>
                <a:latin typeface="Tahoma" pitchFamily="34" charset="0"/>
              </a:rPr>
              <a:t>   : User Module</a:t>
            </a:r>
          </a:p>
        </p:txBody>
      </p:sp>
      <p:sp>
        <p:nvSpPr>
          <p:cNvPr id="1049611" name="Rectangle 11"/>
          <p:cNvSpPr>
            <a:spLocks noChangeArrowheads="1"/>
          </p:cNvSpPr>
          <p:nvPr/>
        </p:nvSpPr>
        <p:spPr bwMode="auto">
          <a:xfrm>
            <a:off x="6910388" y="2862263"/>
            <a:ext cx="2125662" cy="1704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Processor test board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GW+Acc. sensor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FPGA board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DAC 16bit x 8 ch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ADC 16bit x 4 ch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     </a:t>
            </a: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</a:t>
            </a: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32 ch by MPX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Torsion Antenna x2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  ~47g test mass</a:t>
            </a:r>
          </a:p>
        </p:txBody>
      </p:sp>
      <p:sp>
        <p:nvSpPr>
          <p:cNvPr id="1049612" name="Rectangle 12"/>
          <p:cNvSpPr>
            <a:spLocks noChangeArrowheads="1"/>
          </p:cNvSpPr>
          <p:nvPr/>
        </p:nvSpPr>
        <p:spPr bwMode="auto">
          <a:xfrm>
            <a:off x="252413" y="4733925"/>
            <a:ext cx="1943100" cy="6969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Size: 71 x 221 x 171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Weight: 1.9 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Power: 7W </a:t>
            </a:r>
          </a:p>
        </p:txBody>
      </p:sp>
      <p:sp>
        <p:nvSpPr>
          <p:cNvPr id="1049613" name="AutoShape 13"/>
          <p:cNvSpPr>
            <a:spLocks/>
          </p:cNvSpPr>
          <p:nvPr/>
        </p:nvSpPr>
        <p:spPr bwMode="auto">
          <a:xfrm rot="16200000" flipV="1">
            <a:off x="4201319" y="5104607"/>
            <a:ext cx="503237" cy="914400"/>
          </a:xfrm>
          <a:prstGeom prst="leftBracket">
            <a:avLst>
              <a:gd name="adj" fmla="val 11037"/>
            </a:avLst>
          </a:prstGeom>
          <a:noFill/>
          <a:ln w="63500">
            <a:solidFill>
              <a:srgbClr val="B2B2B2"/>
            </a:solidFill>
            <a:round/>
            <a:headEnd type="triangle" w="sm" len="sm"/>
            <a:tailEnd type="triangle" w="sm" len="sm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14" name="Rectangle 14"/>
          <p:cNvSpPr>
            <a:spLocks noChangeArrowheads="1"/>
          </p:cNvSpPr>
          <p:nvPr/>
        </p:nvSpPr>
        <p:spPr bwMode="auto">
          <a:xfrm>
            <a:off x="3708400" y="5894388"/>
            <a:ext cx="2590800" cy="42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Power ±15V, +5V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SpW x2 for CMD/TLM</a:t>
            </a:r>
          </a:p>
        </p:txBody>
      </p:sp>
      <p:sp>
        <p:nvSpPr>
          <p:cNvPr id="1049615" name="Rectangle 15"/>
          <p:cNvSpPr>
            <a:spLocks noChangeArrowheads="1"/>
          </p:cNvSpPr>
          <p:nvPr/>
        </p:nvSpPr>
        <p:spPr bwMode="auto">
          <a:xfrm>
            <a:off x="7019925" y="4556125"/>
            <a:ext cx="1981200" cy="898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Data Rate : 380kbps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Size: 124 x 224 x 174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Weight: 3.5 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Power: ~7W </a:t>
            </a:r>
          </a:p>
        </p:txBody>
      </p:sp>
      <p:sp>
        <p:nvSpPr>
          <p:cNvPr id="1049616" name="Freeform 16"/>
          <p:cNvSpPr>
            <a:spLocks/>
          </p:cNvSpPr>
          <p:nvPr/>
        </p:nvSpPr>
        <p:spPr bwMode="auto">
          <a:xfrm>
            <a:off x="1331913" y="5310188"/>
            <a:ext cx="1295400" cy="576262"/>
          </a:xfrm>
          <a:custGeom>
            <a:avLst/>
            <a:gdLst/>
            <a:ahLst/>
            <a:cxnLst>
              <a:cxn ang="0">
                <a:pos x="635" y="0"/>
              </a:cxn>
              <a:cxn ang="0">
                <a:pos x="624" y="178"/>
              </a:cxn>
              <a:cxn ang="0">
                <a:pos x="0" y="181"/>
              </a:cxn>
            </a:cxnLst>
            <a:rect l="0" t="0" r="r" b="b"/>
            <a:pathLst>
              <a:path w="635" h="181">
                <a:moveTo>
                  <a:pt x="635" y="0"/>
                </a:moveTo>
                <a:lnTo>
                  <a:pt x="624" y="178"/>
                </a:lnTo>
                <a:lnTo>
                  <a:pt x="0" y="181"/>
                </a:lnTo>
              </a:path>
            </a:pathLst>
          </a:custGeom>
          <a:noFill/>
          <a:ln w="63500" cap="flat" cmpd="sng">
            <a:solidFill>
              <a:srgbClr val="B2B2B2"/>
            </a:solidFill>
            <a:prstDash val="solid"/>
            <a:round/>
            <a:headEnd type="triangle" w="sm" len="sm"/>
            <a:tailEnd type="triangle" w="sm" len="sm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17" name="Rectangle 17"/>
          <p:cNvSpPr>
            <a:spLocks noChangeArrowheads="1"/>
          </p:cNvSpPr>
          <p:nvPr/>
        </p:nvSpPr>
        <p:spPr bwMode="auto">
          <a:xfrm>
            <a:off x="1476375" y="5886450"/>
            <a:ext cx="2016125" cy="5969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Power +28V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RS422 for CMD/TLM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GPS signal</a:t>
            </a:r>
          </a:p>
        </p:txBody>
      </p:sp>
      <p:sp>
        <p:nvSpPr>
          <p:cNvPr id="1049618" name="Rectangle 18"/>
          <p:cNvSpPr>
            <a:spLocks noChangeArrowheads="1"/>
          </p:cNvSpPr>
          <p:nvPr/>
        </p:nvSpPr>
        <p:spPr bwMode="auto">
          <a:xfrm>
            <a:off x="150813" y="5678488"/>
            <a:ext cx="1223962" cy="558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FFFFFF"/>
                </a:solidFill>
                <a:latin typeface="Tahoma" pitchFamily="34" charset="0"/>
              </a:rPr>
              <a:t>SDS-1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FFFFFF"/>
                </a:solidFill>
                <a:latin typeface="Tahoma" pitchFamily="34" charset="0"/>
              </a:rPr>
              <a:t>Bus System</a:t>
            </a:r>
          </a:p>
        </p:txBody>
      </p:sp>
      <p:sp>
        <p:nvSpPr>
          <p:cNvPr id="1049620" name="Rectangle 20"/>
          <p:cNvSpPr>
            <a:spLocks noChangeArrowheads="1"/>
          </p:cNvSpPr>
          <p:nvPr/>
        </p:nvSpPr>
        <p:spPr bwMode="auto">
          <a:xfrm>
            <a:off x="6083300" y="5067300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>
                <a:solidFill>
                  <a:srgbClr val="B2B2B2"/>
                </a:solidFill>
                <a:latin typeface="Tahoma" pitchFamily="34" charset="0"/>
              </a:rPr>
              <a:t>Photo by JAXA</a:t>
            </a:r>
          </a:p>
        </p:txBody>
      </p:sp>
      <p:sp>
        <p:nvSpPr>
          <p:cNvPr id="1049621" name="Rectangle 21"/>
          <p:cNvSpPr>
            <a:spLocks noChangeArrowheads="1"/>
          </p:cNvSpPr>
          <p:nvPr/>
        </p:nvSpPr>
        <p:spPr bwMode="auto">
          <a:xfrm>
            <a:off x="3419475" y="5095875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>
                <a:solidFill>
                  <a:srgbClr val="B2B2B2"/>
                </a:solidFill>
                <a:latin typeface="Tahoma" pitchFamily="34" charset="0"/>
              </a:rPr>
              <a:t>Photo by JAXA</a:t>
            </a:r>
          </a:p>
        </p:txBody>
      </p:sp>
      <p:sp>
        <p:nvSpPr>
          <p:cNvPr id="1049622" name="Rectangle 22"/>
          <p:cNvSpPr>
            <a:spLocks noChangeArrowheads="1"/>
          </p:cNvSpPr>
          <p:nvPr/>
        </p:nvSpPr>
        <p:spPr bwMode="auto">
          <a:xfrm>
            <a:off x="395288" y="947738"/>
            <a:ext cx="6553200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DDDDDD"/>
                </a:solidFill>
                <a:latin typeface="Tahoma" pitchFamily="34" charset="0"/>
              </a:rPr>
              <a:t>SDS-1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</a:rPr>
              <a:t>搭載の</a:t>
            </a:r>
            <a:r>
              <a:rPr lang="en-US" altLang="ja-JP" sz="1800" b="1">
                <a:solidFill>
                  <a:srgbClr val="DDDDDD"/>
                </a:solidFill>
                <a:latin typeface="Tahoma" pitchFamily="34" charset="0"/>
              </a:rPr>
              <a:t>SWIM </a:t>
            </a: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(Space wire demonstration module)</a:t>
            </a:r>
          </a:p>
        </p:txBody>
      </p:sp>
      <p:sp>
        <p:nvSpPr>
          <p:cNvPr id="1049623" name="Rectangle 23"/>
          <p:cNvSpPr>
            <a:spLocks noChangeArrowheads="1"/>
          </p:cNvSpPr>
          <p:nvPr/>
        </p:nvSpPr>
        <p:spPr bwMode="auto">
          <a:xfrm>
            <a:off x="682625" y="1379538"/>
            <a:ext cx="7921625" cy="12303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DDDDDD"/>
                </a:solidFill>
                <a:latin typeface="Tahoma" pitchFamily="34" charset="0"/>
              </a:rPr>
              <a:t>DPF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</a:rPr>
              <a:t>衛星のプロトタイプとしての役割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FFFFFF"/>
                </a:solidFill>
                <a:latin typeface="Tahoma" pitchFamily="34" charset="0"/>
              </a:rPr>
              <a:t>    </a:t>
            </a:r>
            <a:r>
              <a:rPr lang="en-US" altLang="ja-JP" sz="1800" b="1">
                <a:solidFill>
                  <a:srgbClr val="FFFFFF"/>
                </a:solidFill>
                <a:latin typeface="Tahoma" pitchFamily="34" charset="0"/>
              </a:rPr>
              <a:t>SpC2   </a:t>
            </a:r>
            <a:r>
              <a:rPr lang="ja-JP" altLang="en-US" sz="1800" b="1">
                <a:solidFill>
                  <a:srgbClr val="FFFFFF"/>
                </a:solidFill>
                <a:latin typeface="Tahoma" pitchFamily="34" charset="0"/>
              </a:rPr>
              <a:t>小型衛星標準バス 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(</a:t>
            </a: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通信・信号処理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電源制御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FFFFFF"/>
                </a:solidFill>
                <a:latin typeface="Tahoma" pitchFamily="34" charset="0"/>
              </a:rPr>
              <a:t>     Snm   DPF</a:t>
            </a:r>
            <a:r>
              <a:rPr lang="ja-JP" altLang="en-US" sz="1800" b="1">
                <a:solidFill>
                  <a:srgbClr val="FFFFFF"/>
                </a:solidFill>
                <a:latin typeface="Tahoma" pitchFamily="34" charset="0"/>
              </a:rPr>
              <a:t>ミッション部  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(</a:t>
            </a: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デジタル制御ボード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, AD/DA</a:t>
            </a: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コンバータ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センサモジュール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400" b="1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SWIM</a:t>
            </a:r>
            <a:r>
              <a:rPr lang="ja-JP" altLang="en-US"/>
              <a:t>による実証と</a:t>
            </a:r>
            <a:r>
              <a:rPr lang="en-US" altLang="ja-JP"/>
              <a:t>DPF</a:t>
            </a:r>
          </a:p>
        </p:txBody>
      </p:sp>
      <p:sp>
        <p:nvSpPr>
          <p:cNvPr id="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74198" name="Rectangle 22"/>
          <p:cNvSpPr>
            <a:spLocks noChangeArrowheads="1"/>
          </p:cNvSpPr>
          <p:nvPr/>
        </p:nvSpPr>
        <p:spPr bwMode="auto">
          <a:xfrm>
            <a:off x="395288" y="947738"/>
            <a:ext cx="7921625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>
                <a:solidFill>
                  <a:srgbClr val="DDDDDD"/>
                </a:solidFill>
                <a:latin typeface="Tahoma" pitchFamily="34" charset="0"/>
              </a:rPr>
              <a:t>DPF</a:t>
            </a:r>
            <a:r>
              <a:rPr lang="ja-JP" altLang="en-US" sz="1800">
                <a:solidFill>
                  <a:srgbClr val="DDDDDD"/>
                </a:solidFill>
                <a:latin typeface="Tahoma" pitchFamily="34" charset="0"/>
              </a:rPr>
              <a:t>ミッション部　信号処理・搭載機器のプロトタイプとしての役割</a:t>
            </a:r>
            <a:endParaRPr lang="ja-JP" altLang="en-US" sz="1400">
              <a:solidFill>
                <a:srgbClr val="CCECFF"/>
              </a:solidFill>
              <a:latin typeface="Tahoma" pitchFamily="34" charset="0"/>
            </a:endParaRPr>
          </a:p>
        </p:txBody>
      </p:sp>
      <p:graphicFrame>
        <p:nvGraphicFramePr>
          <p:cNvPr id="1074199" name="Object 23"/>
          <p:cNvGraphicFramePr>
            <a:graphicFrameLocks noChangeAspect="1"/>
          </p:cNvGraphicFramePr>
          <p:nvPr/>
        </p:nvGraphicFramePr>
        <p:xfrm>
          <a:off x="1403350" y="2747963"/>
          <a:ext cx="6502400" cy="356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535" name="Drawing" r:id="rId4" imgW="5645160" imgH="3090600" progId="Canvas.Drawing.X">
                  <p:embed/>
                </p:oleObj>
              </mc:Choice>
              <mc:Fallback>
                <p:oleObj name="Drawing" r:id="rId4" imgW="5645160" imgH="3090600" progId="Canvas.Drawing.X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2747963"/>
                        <a:ext cx="6502400" cy="3560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4200" name="Rectangle 24"/>
          <p:cNvSpPr>
            <a:spLocks noChangeArrowheads="1"/>
          </p:cNvSpPr>
          <p:nvPr/>
        </p:nvSpPr>
        <p:spPr bwMode="auto">
          <a:xfrm>
            <a:off x="323850" y="1400175"/>
            <a:ext cx="6842125" cy="11652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DDDDDD"/>
                </a:solidFill>
                <a:latin typeface="Tahoma" pitchFamily="34" charset="0"/>
              </a:rPr>
              <a:t>SpC2                 </a:t>
            </a:r>
            <a:r>
              <a:rPr lang="ja-JP" altLang="en-US" sz="1600">
                <a:solidFill>
                  <a:srgbClr val="DDDDDD"/>
                </a:solidFill>
                <a:latin typeface="Tahoma" pitchFamily="34" charset="0"/>
              </a:rPr>
              <a:t>中央処理計算機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DDDDDD"/>
                </a:solidFill>
                <a:latin typeface="Tahoma" pitchFamily="34" charset="0"/>
              </a:rPr>
              <a:t>デジタルボード      機器制御デジタルボード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600">
                <a:solidFill>
                  <a:srgbClr val="DDDDDD"/>
                </a:solidFill>
                <a:latin typeface="Tahoma" pitchFamily="34" charset="0"/>
              </a:rPr>
              <a:t>AD/DA</a:t>
            </a:r>
            <a:r>
              <a:rPr kumimoji="0" lang="ja-JP" altLang="en-US" sz="1600">
                <a:solidFill>
                  <a:srgbClr val="DDDDDD"/>
                </a:solidFill>
                <a:latin typeface="Tahoma" pitchFamily="34" charset="0"/>
              </a:rPr>
              <a:t>ボード      信号取得</a:t>
            </a:r>
            <a:r>
              <a:rPr kumimoji="0" lang="en-US" altLang="ja-JP" sz="1600">
                <a:solidFill>
                  <a:srgbClr val="DDDDDD"/>
                </a:solidFill>
                <a:latin typeface="Tahoma" pitchFamily="34" charset="0"/>
              </a:rPr>
              <a:t>, </a:t>
            </a:r>
            <a:r>
              <a:rPr kumimoji="0" lang="ja-JP" altLang="en-US" sz="1600">
                <a:solidFill>
                  <a:srgbClr val="DDDDDD"/>
                </a:solidFill>
                <a:latin typeface="Tahoma" pitchFamily="34" charset="0"/>
              </a:rPr>
              <a:t>制御用アナログボード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>
                <a:solidFill>
                  <a:srgbClr val="DDDDDD"/>
                </a:solidFill>
                <a:latin typeface="Tahoma" pitchFamily="34" charset="0"/>
              </a:rPr>
              <a:t>センサモジュール   試験マスモジュール</a:t>
            </a:r>
            <a:r>
              <a:rPr kumimoji="0" lang="en-US" altLang="ja-JP" sz="1600">
                <a:solidFill>
                  <a:srgbClr val="DDDDDD"/>
                </a:solidFill>
                <a:latin typeface="Tahoma" pitchFamily="34" charset="0"/>
              </a:rPr>
              <a:t>, </a:t>
            </a:r>
            <a:r>
              <a:rPr kumimoji="0" lang="ja-JP" altLang="en-US" sz="1600">
                <a:solidFill>
                  <a:srgbClr val="DDDDDD"/>
                </a:solidFill>
                <a:latin typeface="Tahoma" pitchFamily="34" charset="0"/>
              </a:rPr>
              <a:t>センサ</a:t>
            </a:r>
            <a:r>
              <a:rPr kumimoji="0" lang="en-US" altLang="ja-JP" sz="1600">
                <a:solidFill>
                  <a:srgbClr val="DDDDDD"/>
                </a:solidFill>
                <a:latin typeface="Tahoma" pitchFamily="34" charset="0"/>
              </a:rPr>
              <a:t>/</a:t>
            </a:r>
            <a:r>
              <a:rPr kumimoji="0" lang="ja-JP" altLang="en-US" sz="1600">
                <a:solidFill>
                  <a:srgbClr val="DDDDDD"/>
                </a:solidFill>
                <a:latin typeface="Tahoma" pitchFamily="34" charset="0"/>
              </a:rPr>
              <a:t>アクチュエータ</a:t>
            </a:r>
            <a:endParaRPr lang="ja-JP" altLang="en-US" sz="1600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1074201" name="AutoShape 25"/>
          <p:cNvSpPr>
            <a:spLocks noChangeArrowheads="1"/>
          </p:cNvSpPr>
          <p:nvPr/>
        </p:nvSpPr>
        <p:spPr bwMode="auto">
          <a:xfrm>
            <a:off x="4067175" y="3500438"/>
            <a:ext cx="1368425" cy="2305050"/>
          </a:xfrm>
          <a:prstGeom prst="roundRect">
            <a:avLst>
              <a:gd name="adj" fmla="val 7657"/>
            </a:avLst>
          </a:prstGeom>
          <a:solidFill>
            <a:srgbClr val="FF99CC">
              <a:alpha val="2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74202" name="Rectangle 26"/>
          <p:cNvSpPr>
            <a:spLocks noChangeArrowheads="1"/>
          </p:cNvSpPr>
          <p:nvPr/>
        </p:nvSpPr>
        <p:spPr bwMode="auto">
          <a:xfrm>
            <a:off x="5867400" y="1524000"/>
            <a:ext cx="3025775" cy="8969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DDDDDD"/>
                </a:solidFill>
                <a:latin typeface="Tahoma" pitchFamily="34" charset="0"/>
              </a:rPr>
              <a:t>SWIM – </a:t>
            </a:r>
            <a:r>
              <a:rPr lang="ja-JP" altLang="en-US" sz="1600">
                <a:solidFill>
                  <a:srgbClr val="DDDDDD"/>
                </a:solidFill>
                <a:latin typeface="Tahoma" pitchFamily="34" charset="0"/>
              </a:rPr>
              <a:t>動作実証が主な目的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DDDDDD"/>
                </a:solidFill>
                <a:latin typeface="Tahoma" pitchFamily="34" charset="0"/>
              </a:rPr>
              <a:t>  信号処理・制御系の実証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DDDDDD"/>
                </a:solidFill>
                <a:latin typeface="Tahoma" pitchFamily="34" charset="0"/>
              </a:rPr>
              <a:t>  センサ感度は重要視していない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SWIM</a:t>
            </a:r>
            <a:r>
              <a:rPr lang="ja-JP" altLang="en-US"/>
              <a:t>による実証と</a:t>
            </a:r>
            <a:r>
              <a:rPr lang="en-US" altLang="ja-JP"/>
              <a:t>DPF</a:t>
            </a:r>
          </a:p>
        </p:txBody>
      </p:sp>
      <p:sp>
        <p:nvSpPr>
          <p:cNvPr id="2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49603" name="AutoShape 3"/>
          <p:cNvSpPr>
            <a:spLocks noChangeArrowheads="1"/>
          </p:cNvSpPr>
          <p:nvPr/>
        </p:nvSpPr>
        <p:spPr bwMode="auto">
          <a:xfrm>
            <a:off x="179388" y="5597525"/>
            <a:ext cx="1152525" cy="649288"/>
          </a:xfrm>
          <a:prstGeom prst="roundRect">
            <a:avLst>
              <a:gd name="adj" fmla="val 17907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04" name="AutoShape 4"/>
          <p:cNvSpPr>
            <a:spLocks noChangeArrowheads="1"/>
          </p:cNvSpPr>
          <p:nvPr/>
        </p:nvSpPr>
        <p:spPr bwMode="auto">
          <a:xfrm>
            <a:off x="4500563" y="2646363"/>
            <a:ext cx="4392612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05" name="AutoShape 5"/>
          <p:cNvSpPr>
            <a:spLocks noChangeArrowheads="1"/>
          </p:cNvSpPr>
          <p:nvPr/>
        </p:nvSpPr>
        <p:spPr bwMode="auto">
          <a:xfrm>
            <a:off x="179388" y="2646363"/>
            <a:ext cx="4248150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06" name="Rectangle 6"/>
          <p:cNvSpPr>
            <a:spLocks noChangeArrowheads="1"/>
          </p:cNvSpPr>
          <p:nvPr/>
        </p:nvSpPr>
        <p:spPr bwMode="auto">
          <a:xfrm>
            <a:off x="179388" y="2943225"/>
            <a:ext cx="1800225" cy="1808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CPU: HR5000</a:t>
            </a: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      (64bit, 33MHz)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System Memory: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2MB Flash Memory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4MB Burst SRAM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4MB Asynch. SRAM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Data Recorder: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1GB SDRAM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1GB Flash Memory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SpW: 3ch</a:t>
            </a:r>
            <a:endParaRPr kumimoji="0" lang="en-US" altLang="ja-JP" sz="1200" b="1">
              <a:solidFill>
                <a:srgbClr val="CCECFF"/>
              </a:solidFill>
              <a:latin typeface="Tahoma" pitchFamily="34" charset="0"/>
            </a:endParaRPr>
          </a:p>
        </p:txBody>
      </p:sp>
      <p:pic>
        <p:nvPicPr>
          <p:cNvPr id="1049607" name="Picture 7" descr="IMG_31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3006725"/>
            <a:ext cx="23764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9608" name="Picture 8" descr="IMG_31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055938"/>
            <a:ext cx="2376487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609" name="Rectangle 9"/>
          <p:cNvSpPr>
            <a:spLocks noChangeArrowheads="1"/>
          </p:cNvSpPr>
          <p:nvPr/>
        </p:nvSpPr>
        <p:spPr bwMode="auto">
          <a:xfrm>
            <a:off x="322263" y="2636838"/>
            <a:ext cx="3889375" cy="3254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99CCFF"/>
                </a:solidFill>
                <a:latin typeface="Tahoma" pitchFamily="34" charset="0"/>
              </a:rPr>
              <a:t>SpaceCube2: Space-qualified Computer</a:t>
            </a:r>
          </a:p>
        </p:txBody>
      </p:sp>
      <p:sp>
        <p:nvSpPr>
          <p:cNvPr id="1049610" name="Rectangle 10"/>
          <p:cNvSpPr>
            <a:spLocks noChangeArrowheads="1"/>
          </p:cNvSpPr>
          <p:nvPr/>
        </p:nvSpPr>
        <p:spPr bwMode="auto">
          <a:xfrm>
            <a:off x="4716463" y="2646363"/>
            <a:ext cx="3529012" cy="3254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99CCFF"/>
                </a:solidFill>
                <a:latin typeface="Tahoma" pitchFamily="34" charset="0"/>
              </a:rPr>
              <a:t>SWIM</a:t>
            </a:r>
            <a:r>
              <a:rPr kumimoji="0" lang="en-US" altLang="ja-JP" sz="1400" b="1">
                <a:solidFill>
                  <a:srgbClr val="99CCFF"/>
                </a:solidFill>
                <a:latin typeface="Symbol" pitchFamily="18" charset="2"/>
              </a:rPr>
              <a:t>mn</a:t>
            </a:r>
            <a:r>
              <a:rPr kumimoji="0" lang="en-US" altLang="ja-JP" sz="1400" b="1">
                <a:solidFill>
                  <a:srgbClr val="99CCFF"/>
                </a:solidFill>
                <a:latin typeface="Tahoma" pitchFamily="34" charset="0"/>
              </a:rPr>
              <a:t>   : User Module</a:t>
            </a:r>
          </a:p>
        </p:txBody>
      </p:sp>
      <p:sp>
        <p:nvSpPr>
          <p:cNvPr id="1049611" name="Rectangle 11"/>
          <p:cNvSpPr>
            <a:spLocks noChangeArrowheads="1"/>
          </p:cNvSpPr>
          <p:nvPr/>
        </p:nvSpPr>
        <p:spPr bwMode="auto">
          <a:xfrm>
            <a:off x="6910388" y="2862263"/>
            <a:ext cx="2125662" cy="1704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Processor test board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GW+Acc. sensor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FPGA board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DAC 16bit x 8 ch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ADC 16bit x 4 ch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     </a:t>
            </a: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</a:t>
            </a: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32 ch by MPX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Torsion Antenna x2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  ~47g test mass</a:t>
            </a:r>
          </a:p>
        </p:txBody>
      </p:sp>
      <p:sp>
        <p:nvSpPr>
          <p:cNvPr id="1049612" name="Rectangle 12"/>
          <p:cNvSpPr>
            <a:spLocks noChangeArrowheads="1"/>
          </p:cNvSpPr>
          <p:nvPr/>
        </p:nvSpPr>
        <p:spPr bwMode="auto">
          <a:xfrm>
            <a:off x="252413" y="4733925"/>
            <a:ext cx="1943100" cy="6969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Size: 71 x 221 x 171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Weight: 1.9 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Power: 7W </a:t>
            </a:r>
          </a:p>
        </p:txBody>
      </p:sp>
      <p:sp>
        <p:nvSpPr>
          <p:cNvPr id="1049613" name="AutoShape 13"/>
          <p:cNvSpPr>
            <a:spLocks/>
          </p:cNvSpPr>
          <p:nvPr/>
        </p:nvSpPr>
        <p:spPr bwMode="auto">
          <a:xfrm rot="16200000" flipV="1">
            <a:off x="4201319" y="5104607"/>
            <a:ext cx="503237" cy="914400"/>
          </a:xfrm>
          <a:prstGeom prst="leftBracket">
            <a:avLst>
              <a:gd name="adj" fmla="val 11037"/>
            </a:avLst>
          </a:prstGeom>
          <a:noFill/>
          <a:ln w="63500">
            <a:solidFill>
              <a:srgbClr val="B2B2B2"/>
            </a:solidFill>
            <a:round/>
            <a:headEnd type="triangle" w="sm" len="sm"/>
            <a:tailEnd type="triangle" w="sm" len="sm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14" name="Rectangle 14"/>
          <p:cNvSpPr>
            <a:spLocks noChangeArrowheads="1"/>
          </p:cNvSpPr>
          <p:nvPr/>
        </p:nvSpPr>
        <p:spPr bwMode="auto">
          <a:xfrm>
            <a:off x="3708400" y="5894388"/>
            <a:ext cx="2590800" cy="42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Power ±15V, +5V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SpW x2 for CMD/TLM</a:t>
            </a:r>
          </a:p>
        </p:txBody>
      </p:sp>
      <p:sp>
        <p:nvSpPr>
          <p:cNvPr id="1049615" name="Rectangle 15"/>
          <p:cNvSpPr>
            <a:spLocks noChangeArrowheads="1"/>
          </p:cNvSpPr>
          <p:nvPr/>
        </p:nvSpPr>
        <p:spPr bwMode="auto">
          <a:xfrm>
            <a:off x="7019925" y="4556125"/>
            <a:ext cx="1981200" cy="898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Data Rate : 380kbps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Size: 124 x 224 x 174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Weight: 3.5 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Power: ~7W </a:t>
            </a:r>
          </a:p>
        </p:txBody>
      </p:sp>
      <p:sp>
        <p:nvSpPr>
          <p:cNvPr id="1049616" name="Freeform 16"/>
          <p:cNvSpPr>
            <a:spLocks/>
          </p:cNvSpPr>
          <p:nvPr/>
        </p:nvSpPr>
        <p:spPr bwMode="auto">
          <a:xfrm>
            <a:off x="1331913" y="5310188"/>
            <a:ext cx="1295400" cy="576262"/>
          </a:xfrm>
          <a:custGeom>
            <a:avLst/>
            <a:gdLst/>
            <a:ahLst/>
            <a:cxnLst>
              <a:cxn ang="0">
                <a:pos x="635" y="0"/>
              </a:cxn>
              <a:cxn ang="0">
                <a:pos x="624" y="178"/>
              </a:cxn>
              <a:cxn ang="0">
                <a:pos x="0" y="181"/>
              </a:cxn>
            </a:cxnLst>
            <a:rect l="0" t="0" r="r" b="b"/>
            <a:pathLst>
              <a:path w="635" h="181">
                <a:moveTo>
                  <a:pt x="635" y="0"/>
                </a:moveTo>
                <a:lnTo>
                  <a:pt x="624" y="178"/>
                </a:lnTo>
                <a:lnTo>
                  <a:pt x="0" y="181"/>
                </a:lnTo>
              </a:path>
            </a:pathLst>
          </a:custGeom>
          <a:noFill/>
          <a:ln w="63500" cap="flat" cmpd="sng">
            <a:solidFill>
              <a:srgbClr val="B2B2B2"/>
            </a:solidFill>
            <a:prstDash val="solid"/>
            <a:round/>
            <a:headEnd type="triangle" w="sm" len="sm"/>
            <a:tailEnd type="triangle" w="sm" len="sm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17" name="Rectangle 17"/>
          <p:cNvSpPr>
            <a:spLocks noChangeArrowheads="1"/>
          </p:cNvSpPr>
          <p:nvPr/>
        </p:nvSpPr>
        <p:spPr bwMode="auto">
          <a:xfrm>
            <a:off x="1476375" y="5886450"/>
            <a:ext cx="2016125" cy="5969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Power +28V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RS422 for CMD/TLM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GPS signal</a:t>
            </a:r>
          </a:p>
        </p:txBody>
      </p:sp>
      <p:sp>
        <p:nvSpPr>
          <p:cNvPr id="1049618" name="Rectangle 18"/>
          <p:cNvSpPr>
            <a:spLocks noChangeArrowheads="1"/>
          </p:cNvSpPr>
          <p:nvPr/>
        </p:nvSpPr>
        <p:spPr bwMode="auto">
          <a:xfrm>
            <a:off x="150813" y="5678488"/>
            <a:ext cx="1223962" cy="558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FFFFFF"/>
                </a:solidFill>
                <a:latin typeface="Tahoma" pitchFamily="34" charset="0"/>
              </a:rPr>
              <a:t>SDS-1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FFFFFF"/>
                </a:solidFill>
                <a:latin typeface="Tahoma" pitchFamily="34" charset="0"/>
              </a:rPr>
              <a:t>Bus System</a:t>
            </a:r>
          </a:p>
        </p:txBody>
      </p:sp>
      <p:sp>
        <p:nvSpPr>
          <p:cNvPr id="1049620" name="Rectangle 20"/>
          <p:cNvSpPr>
            <a:spLocks noChangeArrowheads="1"/>
          </p:cNvSpPr>
          <p:nvPr/>
        </p:nvSpPr>
        <p:spPr bwMode="auto">
          <a:xfrm>
            <a:off x="6083300" y="5067300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>
                <a:solidFill>
                  <a:srgbClr val="B2B2B2"/>
                </a:solidFill>
                <a:latin typeface="Tahoma" pitchFamily="34" charset="0"/>
              </a:rPr>
              <a:t>Photo by JAXA</a:t>
            </a:r>
          </a:p>
        </p:txBody>
      </p:sp>
      <p:sp>
        <p:nvSpPr>
          <p:cNvPr id="1049621" name="Rectangle 21"/>
          <p:cNvSpPr>
            <a:spLocks noChangeArrowheads="1"/>
          </p:cNvSpPr>
          <p:nvPr/>
        </p:nvSpPr>
        <p:spPr bwMode="auto">
          <a:xfrm>
            <a:off x="3419475" y="5095875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>
                <a:solidFill>
                  <a:srgbClr val="B2B2B2"/>
                </a:solidFill>
                <a:latin typeface="Tahoma" pitchFamily="34" charset="0"/>
              </a:rPr>
              <a:t>Photo by JAXA</a:t>
            </a:r>
          </a:p>
        </p:txBody>
      </p:sp>
      <p:sp>
        <p:nvSpPr>
          <p:cNvPr id="1049622" name="Rectangle 22"/>
          <p:cNvSpPr>
            <a:spLocks noChangeArrowheads="1"/>
          </p:cNvSpPr>
          <p:nvPr/>
        </p:nvSpPr>
        <p:spPr bwMode="auto">
          <a:xfrm>
            <a:off x="395288" y="947738"/>
            <a:ext cx="6553200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DDDDDD"/>
                </a:solidFill>
                <a:latin typeface="Tahoma" pitchFamily="34" charset="0"/>
              </a:rPr>
              <a:t>SDS-1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</a:rPr>
              <a:t>搭載の</a:t>
            </a:r>
            <a:r>
              <a:rPr lang="en-US" altLang="ja-JP" sz="1800" b="1">
                <a:solidFill>
                  <a:srgbClr val="DDDDDD"/>
                </a:solidFill>
                <a:latin typeface="Tahoma" pitchFamily="34" charset="0"/>
              </a:rPr>
              <a:t>SWIM </a:t>
            </a: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(Space wire demonstration module)</a:t>
            </a:r>
          </a:p>
        </p:txBody>
      </p:sp>
      <p:sp>
        <p:nvSpPr>
          <p:cNvPr id="1049623" name="Rectangle 23"/>
          <p:cNvSpPr>
            <a:spLocks noChangeArrowheads="1"/>
          </p:cNvSpPr>
          <p:nvPr/>
        </p:nvSpPr>
        <p:spPr bwMode="auto">
          <a:xfrm>
            <a:off x="682625" y="1379538"/>
            <a:ext cx="7921625" cy="12303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DDDDDD"/>
                </a:solidFill>
                <a:latin typeface="Tahoma" pitchFamily="34" charset="0"/>
              </a:rPr>
              <a:t>DPF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</a:rPr>
              <a:t>衛星のプロトタイプとしての役割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FFFFFF"/>
                </a:solidFill>
                <a:latin typeface="Tahoma" pitchFamily="34" charset="0"/>
              </a:rPr>
              <a:t>    </a:t>
            </a:r>
            <a:r>
              <a:rPr lang="en-US" altLang="ja-JP" sz="1800" b="1">
                <a:solidFill>
                  <a:srgbClr val="FFFFFF"/>
                </a:solidFill>
                <a:latin typeface="Tahoma" pitchFamily="34" charset="0"/>
              </a:rPr>
              <a:t>SpC2   </a:t>
            </a:r>
            <a:r>
              <a:rPr lang="ja-JP" altLang="en-US" sz="1800" b="1">
                <a:solidFill>
                  <a:srgbClr val="FFFFFF"/>
                </a:solidFill>
                <a:latin typeface="Tahoma" pitchFamily="34" charset="0"/>
              </a:rPr>
              <a:t>小型衛星標準バス 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(</a:t>
            </a: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通信・信号処理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電源制御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FFFFFF"/>
                </a:solidFill>
                <a:latin typeface="Tahoma" pitchFamily="34" charset="0"/>
              </a:rPr>
              <a:t>     Snm   DPF</a:t>
            </a:r>
            <a:r>
              <a:rPr lang="ja-JP" altLang="en-US" sz="1800" b="1">
                <a:solidFill>
                  <a:srgbClr val="FFFFFF"/>
                </a:solidFill>
                <a:latin typeface="Tahoma" pitchFamily="34" charset="0"/>
              </a:rPr>
              <a:t>ミッション部  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(</a:t>
            </a: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デジタル制御ボード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, AD/DA</a:t>
            </a: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コンバータ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センサモジュール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400" b="1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技術開発</a:t>
            </a: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25" name="図 16" descr="photo_sat_3_01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9561" y="1000108"/>
            <a:ext cx="259005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92" name="Rectangle 16"/>
          <p:cNvSpPr>
            <a:spLocks noChangeArrowheads="1"/>
          </p:cNvSpPr>
          <p:nvPr/>
        </p:nvSpPr>
        <p:spPr bwMode="auto">
          <a:xfrm>
            <a:off x="571472" y="928670"/>
            <a:ext cx="3857625" cy="14126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信号処理・制御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SpaceWire/SpaceCube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SDS-1/SWIM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1/23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打上げ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宇宙実証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試験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401" name="Rectangle 25"/>
          <p:cNvSpPr>
            <a:spLocks noChangeArrowheads="1"/>
          </p:cNvSpPr>
          <p:nvPr/>
        </p:nvSpPr>
        <p:spPr bwMode="auto">
          <a:xfrm>
            <a:off x="8004205" y="1119830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写真：</a:t>
            </a: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JAXA</a:t>
            </a: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4500563" y="3295649"/>
            <a:ext cx="4392612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196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179388" y="3295649"/>
            <a:ext cx="4248150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196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179388" y="3592511"/>
            <a:ext cx="1800225" cy="1808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CPU: HR5000</a:t>
            </a: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(64bit, 33MHz)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System Memory: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2MB Flash Memory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4MB Burst SRAM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4MB Asynch. SRAM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Data Recorder: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1GB SDRAM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1GB Flash Memory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SpW: 3ch</a:t>
            </a:r>
            <a:endParaRPr kumimoji="1" lang="en-US" altLang="ja-JP" sz="1200" b="1" kern="120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0" name="Picture 7" descr="IMG_31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3656011"/>
            <a:ext cx="23764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 descr="IMG_31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705224"/>
            <a:ext cx="2376487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142876" y="3286124"/>
            <a:ext cx="442912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SpaceCube2: Space-qualified Computer</a:t>
            </a: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4716463" y="3295649"/>
            <a:ext cx="352901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 err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</a:t>
            </a:r>
            <a:r>
              <a:rPr kumimoji="1" lang="en-US" altLang="ja-JP" sz="1600" b="1" kern="1200" dirty="0" err="1">
                <a:solidFill>
                  <a:srgbClr val="99CCFF"/>
                </a:solidFill>
                <a:latin typeface="Symbol" pitchFamily="18" charset="2"/>
                <a:ea typeface="HGP創英角ｺﾞｼｯｸUB" pitchFamily="50" charset="-128"/>
                <a:cs typeface="+mn-cs"/>
              </a:rPr>
              <a:t>mn</a:t>
            </a: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: User Module</a:t>
            </a: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6910388" y="3511549"/>
            <a:ext cx="2125662" cy="1704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Processor test board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GW+Acc. sensor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FPGA board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DAC 16bit x 8 ch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ADC 16bit x 4 ch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</a:t>
            </a: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32 ch by MPX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Torsion Antenna x2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~47g test mass</a:t>
            </a:r>
          </a:p>
        </p:txBody>
      </p:sp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252413" y="5383211"/>
            <a:ext cx="1943100" cy="6969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Size: 71 x 221 x 171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Weight: 1.9 kg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Power: 7W </a:t>
            </a:r>
          </a:p>
        </p:txBody>
      </p:sp>
      <p:sp>
        <p:nvSpPr>
          <p:cNvPr id="38" name="Rectangle 15"/>
          <p:cNvSpPr>
            <a:spLocks noChangeArrowheads="1"/>
          </p:cNvSpPr>
          <p:nvPr/>
        </p:nvSpPr>
        <p:spPr bwMode="auto">
          <a:xfrm>
            <a:off x="7019925" y="5205411"/>
            <a:ext cx="1981200" cy="898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Data Rate : 380kbps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Size: 124 x 224 x 174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Weight: 3.5 kg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Power: ~7W </a:t>
            </a:r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6083300" y="5716586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by JAXA</a:t>
            </a:r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3419475" y="5745161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by JAXA</a:t>
            </a: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1071538" y="2327367"/>
            <a:ext cx="3938581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東京大学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京都大学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宇宙航空研究開発機構 </a:t>
            </a:r>
            <a:r>
              <a:rPr kumimoji="1" lang="en-US" altLang="ja-JP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(JAXA)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右矢印 21"/>
          <p:cNvSpPr/>
          <p:nvPr/>
        </p:nvSpPr>
        <p:spPr bwMode="auto">
          <a:xfrm>
            <a:off x="857224" y="2398805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地球重力場</a:t>
            </a:r>
            <a:r>
              <a:rPr lang="ja-JP" altLang="en-US" dirty="0" smtClean="0"/>
              <a:t>の観測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 noChangeAspect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4" name="図 3" descr="C:\Users\Hasegawa\Desktop\報告書\fig_小型衛星報告書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221162"/>
            <a:ext cx="6912768" cy="208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755576" y="1053897"/>
            <a:ext cx="680941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NASA/GSFC GRACE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チームとの共同研究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1146966" y="1478394"/>
            <a:ext cx="7313466" cy="144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- GRACE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用に開発されたシミュレーションツールを改良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DPF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の構成で時系列シミュレーション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- DPF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の感度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(+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安全係数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)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で陸水変動の情報が得られることを確認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 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714918" y="2990562"/>
            <a:ext cx="6809410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・今後 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-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パラメータサーベイと要求値の確定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- GRACE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との同時観測によるエリアシング除去の研究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411760" y="2636912"/>
            <a:ext cx="5009210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ポスター参照  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P17 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長谷川 他</a:t>
            </a:r>
            <a:endParaRPr lang="en-US" altLang="ja-JP" sz="2000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9" name="右矢印 8"/>
          <p:cNvSpPr>
            <a:spLocks noChangeAspect="1"/>
          </p:cNvSpPr>
          <p:nvPr/>
        </p:nvSpPr>
        <p:spPr bwMode="auto">
          <a:xfrm>
            <a:off x="2078224" y="2657668"/>
            <a:ext cx="288032" cy="340526"/>
          </a:xfrm>
          <a:prstGeom prst="rightArrow">
            <a:avLst/>
          </a:prstGeom>
          <a:solidFill>
            <a:srgbClr val="99CCFF">
              <a:alpha val="10000"/>
            </a:srgbClr>
          </a:solidFill>
          <a:ln w="15875">
            <a:solidFill>
              <a:srgbClr val="99CCFF"/>
            </a:solidFill>
            <a:round/>
            <a:headEnd/>
            <a:tailEnd/>
          </a:ln>
        </p:spPr>
        <p:txBody>
          <a:bodyPr rtlCol="0" anchor="ctr"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275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sz="2800" dirty="0" err="1" smtClean="0"/>
              <a:t>SWIM</a:t>
            </a:r>
            <a:r>
              <a:rPr lang="en-US" altLang="ja-JP" sz="2800" dirty="0" err="1" smtClean="0">
                <a:latin typeface="Symbol" pitchFamily="18" charset="2"/>
              </a:rPr>
              <a:t>mn</a:t>
            </a:r>
            <a:r>
              <a:rPr lang="ja-JP" altLang="en-US" sz="2800" dirty="0" smtClean="0">
                <a:latin typeface="Symbol" pitchFamily="18" charset="2"/>
              </a:rPr>
              <a:t>　センサーモジュール</a:t>
            </a:r>
            <a:endParaRPr lang="en-US" altLang="ja-JP" sz="2800" dirty="0">
              <a:latin typeface="Symbol" pitchFamily="18" charset="2"/>
            </a:endParaRPr>
          </a:p>
        </p:txBody>
      </p:sp>
      <p:sp>
        <p:nvSpPr>
          <p:cNvPr id="2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3556" name="AutoShape 2"/>
          <p:cNvSpPr>
            <a:spLocks noChangeArrowheads="1"/>
          </p:cNvSpPr>
          <p:nvPr/>
        </p:nvSpPr>
        <p:spPr bwMode="auto">
          <a:xfrm>
            <a:off x="250825" y="1916112"/>
            <a:ext cx="6481763" cy="4513284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13412" name="Rectangle 4"/>
          <p:cNvSpPr>
            <a:spLocks noChangeArrowheads="1"/>
          </p:cNvSpPr>
          <p:nvPr/>
        </p:nvSpPr>
        <p:spPr bwMode="auto">
          <a:xfrm>
            <a:off x="428596" y="820485"/>
            <a:ext cx="6215078" cy="10747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超小型重力波検出器</a:t>
            </a:r>
            <a:endParaRPr kumimoji="1" lang="en-US" altLang="ja-JP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1800" b="1" kern="1200" dirty="0" err="1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SpW</a:t>
            </a:r>
            <a:r>
              <a:rPr kumimoji="1" lang="en-US" altLang="ja-JP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通信の宇宙実証のためのセンサーモジュール</a:t>
            </a:r>
            <a:endParaRPr kumimoji="1" lang="en-US" altLang="ja-JP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将来の宇宙重力波望遠鏡のための最初のステップ</a:t>
            </a:r>
            <a:endParaRPr kumimoji="1" lang="en-US" altLang="ja-JP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913414" name="Picture 6" descr="0082_2007_3_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FBDA6"/>
              </a:clrFrom>
              <a:clrTo>
                <a:srgbClr val="BFBDA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313" y="2344738"/>
            <a:ext cx="3455987" cy="3216275"/>
          </a:xfrm>
          <a:prstGeom prst="roundRect">
            <a:avLst/>
          </a:prstGeom>
          <a:noFill/>
        </p:spPr>
      </p:pic>
      <p:sp>
        <p:nvSpPr>
          <p:cNvPr id="23560" name="Rectangle 7"/>
          <p:cNvSpPr>
            <a:spLocks noChangeAspect="1" noChangeArrowheads="1"/>
          </p:cNvSpPr>
          <p:nvPr/>
        </p:nvSpPr>
        <p:spPr bwMode="auto">
          <a:xfrm>
            <a:off x="285720" y="2285992"/>
            <a:ext cx="1938321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 mass</a:t>
            </a:r>
          </a:p>
        </p:txBody>
      </p:sp>
      <p:sp>
        <p:nvSpPr>
          <p:cNvPr id="23561" name="Rectangle 8"/>
          <p:cNvSpPr>
            <a:spLocks noChangeAspect="1" noChangeArrowheads="1"/>
          </p:cNvSpPr>
          <p:nvPr/>
        </p:nvSpPr>
        <p:spPr bwMode="auto">
          <a:xfrm>
            <a:off x="1908175" y="4988494"/>
            <a:ext cx="2306635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sensor</a:t>
            </a:r>
          </a:p>
        </p:txBody>
      </p:sp>
      <p:sp>
        <p:nvSpPr>
          <p:cNvPr id="23562" name="Rectangle 9"/>
          <p:cNvSpPr>
            <a:spLocks noChangeAspect="1" noChangeArrowheads="1"/>
          </p:cNvSpPr>
          <p:nvPr/>
        </p:nvSpPr>
        <p:spPr bwMode="auto">
          <a:xfrm>
            <a:off x="5143504" y="4357694"/>
            <a:ext cx="129698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Coil</a:t>
            </a:r>
          </a:p>
        </p:txBody>
      </p:sp>
      <p:sp>
        <p:nvSpPr>
          <p:cNvPr id="23563" name="Line 10"/>
          <p:cNvSpPr>
            <a:spLocks noChangeShapeType="1"/>
          </p:cNvSpPr>
          <p:nvPr/>
        </p:nvSpPr>
        <p:spPr bwMode="auto">
          <a:xfrm flipH="1" flipV="1">
            <a:off x="4500563" y="4221163"/>
            <a:ext cx="642941" cy="2794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64" name="Line 11"/>
          <p:cNvSpPr>
            <a:spLocks noChangeShapeType="1"/>
          </p:cNvSpPr>
          <p:nvPr/>
        </p:nvSpPr>
        <p:spPr bwMode="auto">
          <a:xfrm flipV="1">
            <a:off x="2643173" y="4005262"/>
            <a:ext cx="776301" cy="1066811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65" name="Line 12"/>
          <p:cNvSpPr>
            <a:spLocks noChangeShapeType="1"/>
          </p:cNvSpPr>
          <p:nvPr/>
        </p:nvSpPr>
        <p:spPr bwMode="auto">
          <a:xfrm>
            <a:off x="3000364" y="3000372"/>
            <a:ext cx="779474" cy="500066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3566" name="Picture 13" descr="IMG_03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4975" y="2492375"/>
            <a:ext cx="2179638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7" name="Picture 14" descr="CIMG139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4975" y="765175"/>
            <a:ext cx="2176463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4975" y="4229100"/>
            <a:ext cx="2160588" cy="2152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23569" name="Picture 16" descr="IMG_026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5276850"/>
            <a:ext cx="18129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0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188" y="3141663"/>
            <a:ext cx="1511300" cy="1417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23571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9413" y="4797425"/>
            <a:ext cx="1493837" cy="1511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23572" name="Rectangle 19"/>
          <p:cNvSpPr>
            <a:spLocks noChangeArrowheads="1"/>
          </p:cNvSpPr>
          <p:nvPr/>
        </p:nvSpPr>
        <p:spPr bwMode="auto">
          <a:xfrm>
            <a:off x="538163" y="1916113"/>
            <a:ext cx="568960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TAM: Torsion Antenna Module with free-falling test mass       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               (Size : 80mm cube, Weight : ~500g)</a:t>
            </a:r>
          </a:p>
        </p:txBody>
      </p:sp>
      <p:sp>
        <p:nvSpPr>
          <p:cNvPr id="23573" name="Rectangle 20"/>
          <p:cNvSpPr>
            <a:spLocks noChangeAspect="1" noChangeArrowheads="1"/>
          </p:cNvSpPr>
          <p:nvPr/>
        </p:nvSpPr>
        <p:spPr bwMode="auto">
          <a:xfrm>
            <a:off x="1928794" y="5342295"/>
            <a:ext cx="2663825" cy="101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Reflective-type  optical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displacement sensor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Separation to mass ~1mm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Sensitivity ~ 10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 PSs to monitor mass motion</a:t>
            </a:r>
          </a:p>
        </p:txBody>
      </p:sp>
      <p:sp>
        <p:nvSpPr>
          <p:cNvPr id="23574" name="Rectangle 21"/>
          <p:cNvSpPr>
            <a:spLocks noChangeAspect="1" noChangeArrowheads="1"/>
          </p:cNvSpPr>
          <p:nvPr/>
        </p:nvSpPr>
        <p:spPr bwMode="auto">
          <a:xfrm>
            <a:off x="263515" y="2610145"/>
            <a:ext cx="2879725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~47g Aluminum, Surface polished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Small magnets for position control</a:t>
            </a:r>
          </a:p>
        </p:txBody>
      </p:sp>
      <p:sp>
        <p:nvSpPr>
          <p:cNvPr id="23575" name="Rectangle 22"/>
          <p:cNvSpPr>
            <a:spLocks noChangeAspect="1" noChangeArrowheads="1"/>
          </p:cNvSpPr>
          <p:nvPr/>
        </p:nvSpPr>
        <p:spPr bwMode="auto">
          <a:xfrm>
            <a:off x="4910156" y="4643446"/>
            <a:ext cx="2305050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Used for test-mass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position control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Max current ~100mA</a:t>
            </a:r>
          </a:p>
        </p:txBody>
      </p:sp>
      <p:sp>
        <p:nvSpPr>
          <p:cNvPr id="23576" name="Line 23"/>
          <p:cNvSpPr>
            <a:spLocks noChangeShapeType="1"/>
          </p:cNvSpPr>
          <p:nvPr/>
        </p:nvSpPr>
        <p:spPr bwMode="auto">
          <a:xfrm flipH="1" flipV="1">
            <a:off x="4716462" y="3933825"/>
            <a:ext cx="498479" cy="4953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7" name="Oval 24"/>
          <p:cNvSpPr>
            <a:spLocks noChangeArrowheads="1"/>
          </p:cNvSpPr>
          <p:nvPr/>
        </p:nvSpPr>
        <p:spPr bwMode="auto">
          <a:xfrm rot="1800000">
            <a:off x="7571018" y="1447850"/>
            <a:ext cx="410701" cy="649188"/>
          </a:xfrm>
          <a:prstGeom prst="ellips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8" name="Line 25"/>
          <p:cNvSpPr>
            <a:spLocks noChangeShapeType="1"/>
          </p:cNvSpPr>
          <p:nvPr/>
        </p:nvSpPr>
        <p:spPr bwMode="auto">
          <a:xfrm flipH="1">
            <a:off x="7667625" y="2060575"/>
            <a:ext cx="1588" cy="43180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9" name="Rectangle 26"/>
          <p:cNvSpPr>
            <a:spLocks noChangeArrowheads="1"/>
          </p:cNvSpPr>
          <p:nvPr/>
        </p:nvSpPr>
        <p:spPr bwMode="auto">
          <a:xfrm>
            <a:off x="8134350" y="3784600"/>
            <a:ext cx="901700" cy="3651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 TAMs </a:t>
            </a:r>
          </a:p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in the frame</a:t>
            </a: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7858148" y="2214554"/>
            <a:ext cx="1187452" cy="2308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 err="1">
                <a:solidFill>
                  <a:srgbClr val="003366">
                    <a:lumMod val="60000"/>
                    <a:lumOff val="40000"/>
                  </a:srgb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r>
              <a:rPr kumimoji="1" lang="en-US" altLang="ja-JP" sz="900" b="1" kern="1200" dirty="0">
                <a:solidFill>
                  <a:srgbClr val="003366">
                    <a:lumMod val="60000"/>
                    <a:lumOff val="40000"/>
                  </a:srgb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Module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SWIM</a:t>
            </a:r>
            <a:r>
              <a:rPr lang="en-US" altLang="ja-JP" dirty="0" smtClean="0">
                <a:latin typeface="Symbol" pitchFamily="18" charset="2"/>
              </a:rPr>
              <a:t>mn</a:t>
            </a:r>
            <a:endParaRPr lang="ja-JP" altLang="en-US" dirty="0">
              <a:latin typeface="Symbol" pitchFamily="18" charset="2"/>
            </a:endParaRP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357158" y="817390"/>
            <a:ext cx="5000660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超小型宇宙重力波検出器</a:t>
            </a:r>
            <a:endParaRPr kumimoji="1" lang="en-US" altLang="ja-JP" sz="1800" kern="1200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0" name="AutoShape 2"/>
          <p:cNvSpPr>
            <a:spLocks noChangeArrowheads="1"/>
          </p:cNvSpPr>
          <p:nvPr/>
        </p:nvSpPr>
        <p:spPr bwMode="auto">
          <a:xfrm>
            <a:off x="250825" y="1916112"/>
            <a:ext cx="8607455" cy="4513284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51" name="Picture 6" descr="0082_2007_3_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FBDA6"/>
              </a:clrFrom>
              <a:clrTo>
                <a:srgbClr val="BFBDA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313" y="2344738"/>
            <a:ext cx="3455987" cy="3216275"/>
          </a:xfrm>
          <a:prstGeom prst="roundRect">
            <a:avLst/>
          </a:prstGeom>
          <a:noFill/>
        </p:spPr>
      </p:pic>
      <p:sp>
        <p:nvSpPr>
          <p:cNvPr id="52" name="Rectangle 7"/>
          <p:cNvSpPr>
            <a:spLocks noChangeAspect="1" noChangeArrowheads="1"/>
          </p:cNvSpPr>
          <p:nvPr/>
        </p:nvSpPr>
        <p:spPr bwMode="auto">
          <a:xfrm>
            <a:off x="285720" y="2285992"/>
            <a:ext cx="1938321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 mass</a:t>
            </a:r>
          </a:p>
        </p:txBody>
      </p:sp>
      <p:sp>
        <p:nvSpPr>
          <p:cNvPr id="53" name="Rectangle 8"/>
          <p:cNvSpPr>
            <a:spLocks noChangeAspect="1" noChangeArrowheads="1"/>
          </p:cNvSpPr>
          <p:nvPr/>
        </p:nvSpPr>
        <p:spPr bwMode="auto">
          <a:xfrm>
            <a:off x="1908175" y="4988494"/>
            <a:ext cx="2306635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sensor</a:t>
            </a:r>
          </a:p>
        </p:txBody>
      </p:sp>
      <p:sp>
        <p:nvSpPr>
          <p:cNvPr id="54" name="Rectangle 9"/>
          <p:cNvSpPr>
            <a:spLocks noChangeAspect="1" noChangeArrowheads="1"/>
          </p:cNvSpPr>
          <p:nvPr/>
        </p:nvSpPr>
        <p:spPr bwMode="auto">
          <a:xfrm>
            <a:off x="5143504" y="4357694"/>
            <a:ext cx="129698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Coil</a:t>
            </a:r>
          </a:p>
        </p:txBody>
      </p:sp>
      <p:sp>
        <p:nvSpPr>
          <p:cNvPr id="55" name="Line 10"/>
          <p:cNvSpPr>
            <a:spLocks noChangeShapeType="1"/>
          </p:cNvSpPr>
          <p:nvPr/>
        </p:nvSpPr>
        <p:spPr bwMode="auto">
          <a:xfrm flipH="1" flipV="1">
            <a:off x="4500563" y="4221163"/>
            <a:ext cx="642941" cy="2794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6" name="Line 11"/>
          <p:cNvSpPr>
            <a:spLocks noChangeShapeType="1"/>
          </p:cNvSpPr>
          <p:nvPr/>
        </p:nvSpPr>
        <p:spPr bwMode="auto">
          <a:xfrm flipV="1">
            <a:off x="2643173" y="4005262"/>
            <a:ext cx="776301" cy="1066811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7" name="Line 12"/>
          <p:cNvSpPr>
            <a:spLocks noChangeShapeType="1"/>
          </p:cNvSpPr>
          <p:nvPr/>
        </p:nvSpPr>
        <p:spPr bwMode="auto">
          <a:xfrm>
            <a:off x="3000364" y="3000372"/>
            <a:ext cx="779474" cy="500066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58" name="Picture 16" descr="IMG_02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5276850"/>
            <a:ext cx="18129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3141663"/>
            <a:ext cx="1511300" cy="1417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60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413" y="4797425"/>
            <a:ext cx="1493837" cy="1511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61" name="Rectangle 19"/>
          <p:cNvSpPr>
            <a:spLocks noChangeArrowheads="1"/>
          </p:cNvSpPr>
          <p:nvPr/>
        </p:nvSpPr>
        <p:spPr bwMode="auto">
          <a:xfrm>
            <a:off x="285720" y="1916113"/>
            <a:ext cx="568960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TAM: Torsion Antenna Module with free-falling test mass       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               (Size : 80mm cube, Weight : ~500g)</a:t>
            </a:r>
          </a:p>
        </p:txBody>
      </p:sp>
      <p:sp>
        <p:nvSpPr>
          <p:cNvPr id="62" name="Rectangle 20"/>
          <p:cNvSpPr>
            <a:spLocks noChangeAspect="1" noChangeArrowheads="1"/>
          </p:cNvSpPr>
          <p:nvPr/>
        </p:nvSpPr>
        <p:spPr bwMode="auto">
          <a:xfrm>
            <a:off x="1928794" y="5342295"/>
            <a:ext cx="2663825" cy="101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Reflective-type  optical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displacement sensor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Separation to mass ~1mm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Sensitivity ~ 10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 PSs to monitor mass motion</a:t>
            </a:r>
          </a:p>
        </p:txBody>
      </p:sp>
      <p:sp>
        <p:nvSpPr>
          <p:cNvPr id="63" name="Rectangle 21"/>
          <p:cNvSpPr>
            <a:spLocks noChangeAspect="1" noChangeArrowheads="1"/>
          </p:cNvSpPr>
          <p:nvPr/>
        </p:nvSpPr>
        <p:spPr bwMode="auto">
          <a:xfrm>
            <a:off x="263515" y="2610145"/>
            <a:ext cx="2879725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~47g Aluminum, Surface polished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Small magnets for position control</a:t>
            </a:r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 flipH="1" flipV="1">
            <a:off x="4716462" y="3933825"/>
            <a:ext cx="498479" cy="4953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5" name="図 16" descr="photo_sat_3_01L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9568" y="1214422"/>
            <a:ext cx="294730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401" name="Rectangle 25"/>
          <p:cNvSpPr>
            <a:spLocks noChangeArrowheads="1"/>
          </p:cNvSpPr>
          <p:nvPr/>
        </p:nvSpPr>
        <p:spPr bwMode="auto">
          <a:xfrm>
            <a:off x="8289957" y="1477020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</a:rPr>
              <a:t>Photo</a:t>
            </a:r>
            <a:r>
              <a:rPr kumimoji="1" lang="ja-JP" altLang="en-US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：   </a:t>
            </a:r>
            <a:endParaRPr kumimoji="1" lang="en-US" altLang="ja-JP" sz="14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</a:rPr>
              <a:t>   </a:t>
            </a:r>
            <a:r>
              <a:rPr kumimoji="1" lang="en-US" altLang="ja-JP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JAXA</a:t>
            </a:r>
            <a:endParaRPr kumimoji="1" lang="en-US" altLang="ja-JP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円/楕円 20"/>
          <p:cNvSpPr/>
          <p:nvPr/>
        </p:nvSpPr>
        <p:spPr bwMode="auto">
          <a:xfrm>
            <a:off x="6718321" y="3000372"/>
            <a:ext cx="357190" cy="357190"/>
          </a:xfrm>
          <a:prstGeom prst="ellipse">
            <a:avLst/>
          </a:prstGeom>
          <a:noFill/>
          <a:ln w="635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5" name="Line 12"/>
          <p:cNvSpPr>
            <a:spLocks noChangeShapeType="1"/>
          </p:cNvSpPr>
          <p:nvPr/>
        </p:nvSpPr>
        <p:spPr bwMode="auto">
          <a:xfrm flipH="1">
            <a:off x="5643570" y="3185780"/>
            <a:ext cx="1074751" cy="71438"/>
          </a:xfrm>
          <a:prstGeom prst="line">
            <a:avLst/>
          </a:prstGeom>
          <a:noFill/>
          <a:ln w="127000">
            <a:solidFill>
              <a:srgbClr val="99CC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6" name="下矢印 65"/>
          <p:cNvSpPr/>
          <p:nvPr/>
        </p:nvSpPr>
        <p:spPr bwMode="auto">
          <a:xfrm rot="5400000" flipV="1">
            <a:off x="1178695" y="1570397"/>
            <a:ext cx="285752" cy="214314"/>
          </a:xfrm>
          <a:prstGeom prst="downArrow">
            <a:avLst/>
          </a:prstGeom>
          <a:solidFill>
            <a:srgbClr val="99CCFF">
              <a:alpha val="10000"/>
            </a:srgbClr>
          </a:solidFill>
          <a:ln w="158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7" name="Rectangle 16"/>
          <p:cNvSpPr>
            <a:spLocks noChangeArrowheads="1"/>
          </p:cNvSpPr>
          <p:nvPr/>
        </p:nvSpPr>
        <p:spPr bwMode="auto">
          <a:xfrm>
            <a:off x="857224" y="1137646"/>
            <a:ext cx="4786346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2009</a:t>
            </a:r>
            <a:r>
              <a:rPr lang="ja-JP" altLang="en-US" sz="1800" dirty="0" smtClean="0">
                <a:solidFill>
                  <a:srgbClr val="B2B2B2"/>
                </a:solidFill>
                <a:latin typeface="Tahoma" pitchFamily="34" charset="0"/>
              </a:rPr>
              <a:t>年</a:t>
            </a: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1</a:t>
            </a:r>
            <a:r>
              <a:rPr lang="ja-JP" altLang="en-US" sz="1800" dirty="0" smtClean="0">
                <a:solidFill>
                  <a:srgbClr val="B2B2B2"/>
                </a:solidFill>
                <a:latin typeface="Tahoma" pitchFamily="34" charset="0"/>
              </a:rPr>
              <a:t>月打ち上げ</a:t>
            </a: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,  2010</a:t>
            </a:r>
            <a:r>
              <a:rPr lang="ja-JP" altLang="en-US" sz="1800" dirty="0" smtClean="0">
                <a:solidFill>
                  <a:srgbClr val="B2B2B2"/>
                </a:solidFill>
                <a:latin typeface="Tahoma" pitchFamily="34" charset="0"/>
              </a:rPr>
              <a:t>年</a:t>
            </a: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9</a:t>
            </a:r>
            <a:r>
              <a:rPr lang="ja-JP" altLang="en-US" sz="1800" dirty="0" smtClean="0">
                <a:solidFill>
                  <a:srgbClr val="B2B2B2"/>
                </a:solidFill>
                <a:latin typeface="Tahoma" pitchFamily="34" charset="0"/>
              </a:rPr>
              <a:t>月運用停止</a:t>
            </a:r>
            <a:endParaRPr kumimoji="1" lang="en-US" altLang="ja-JP" sz="1800" kern="1200" dirty="0" smtClean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6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2264" y="4205308"/>
            <a:ext cx="2160588" cy="2152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428728" y="1494836"/>
            <a:ext cx="4857784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99CCFF"/>
                </a:solidFill>
                <a:latin typeface="Tahoma" pitchFamily="34" charset="0"/>
              </a:rPr>
              <a:t>世界で最初の　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宇宙重力波検出器</a:t>
            </a:r>
            <a:endParaRPr kumimoji="1" lang="en-US" altLang="ja-JP" sz="1800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2"/>
          <p:cNvSpPr>
            <a:spLocks noChangeArrowheads="1"/>
          </p:cNvSpPr>
          <p:nvPr/>
        </p:nvSpPr>
        <p:spPr bwMode="auto">
          <a:xfrm>
            <a:off x="714347" y="2571744"/>
            <a:ext cx="2500331" cy="2571768"/>
          </a:xfrm>
          <a:prstGeom prst="roundRect">
            <a:avLst>
              <a:gd name="adj" fmla="val 3069"/>
            </a:avLst>
          </a:prstGeom>
          <a:solidFill>
            <a:srgbClr val="C0C0C0">
              <a:alpha val="15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300186" y="142852"/>
            <a:ext cx="6629400" cy="692150"/>
          </a:xfrm>
        </p:spPr>
        <p:txBody>
          <a:bodyPr/>
          <a:lstStyle/>
          <a:p>
            <a:r>
              <a:rPr lang="en-US" altLang="ja-JP" dirty="0" smtClean="0"/>
              <a:t>SWIM</a:t>
            </a:r>
            <a:r>
              <a:rPr lang="en-US" altLang="ja-JP" dirty="0" smtClean="0">
                <a:latin typeface="Symbol" pitchFamily="18" charset="2"/>
              </a:rPr>
              <a:t>mn</a:t>
            </a:r>
            <a:r>
              <a:rPr lang="en-US" altLang="ja-JP" dirty="0" smtClean="0"/>
              <a:t> </a:t>
            </a:r>
            <a:r>
              <a:rPr lang="ja-JP" altLang="en-US" dirty="0" smtClean="0"/>
              <a:t>軌道上実証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5390" name="Rectangle 14"/>
          <p:cNvSpPr>
            <a:spLocks noChangeArrowheads="1"/>
          </p:cNvSpPr>
          <p:nvPr/>
        </p:nvSpPr>
        <p:spPr bwMode="auto">
          <a:xfrm>
            <a:off x="357158" y="928670"/>
            <a:ext cx="300039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+mn-lt"/>
              </a:rPr>
              <a:t>SWIM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+mn-lt"/>
              </a:rPr>
              <a:t>  In-orbit operation</a:t>
            </a:r>
            <a:endParaRPr kumimoji="1" lang="ja-JP" altLang="en-US" sz="20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pic>
        <p:nvPicPr>
          <p:cNvPr id="14" name="図 13" descr="090512_SWIM_seigy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844398"/>
            <a:ext cx="5357850" cy="5513560"/>
          </a:xfrm>
          <a:prstGeom prst="rect">
            <a:avLst/>
          </a:prstGeom>
        </p:spPr>
      </p:pic>
      <p:sp>
        <p:nvSpPr>
          <p:cNvPr id="1125391" name="Rectangle 15"/>
          <p:cNvSpPr>
            <a:spLocks noChangeArrowheads="1"/>
          </p:cNvSpPr>
          <p:nvPr/>
        </p:nvSpPr>
        <p:spPr bwMode="auto">
          <a:xfrm>
            <a:off x="5357818" y="917554"/>
            <a:ext cx="1714512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F505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z control on</a:t>
            </a:r>
            <a:endParaRPr kumimoji="1" lang="ja-JP" altLang="en-US" sz="1800" b="1" kern="1200" dirty="0">
              <a:solidFill>
                <a:srgbClr val="FF505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000892" y="3460596"/>
            <a:ext cx="192882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chemeClr val="tx1">
                    <a:lumMod val="60000"/>
                    <a:lumOff val="40000"/>
                  </a:schemeClr>
                </a:solidFill>
                <a:sym typeface="Wingdings" pitchFamily="2" charset="2"/>
              </a:rPr>
              <a:t>yaw</a:t>
            </a:r>
            <a:r>
              <a:rPr kumimoji="1" lang="en-US" altLang="ja-JP" sz="1800" b="1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control on</a:t>
            </a:r>
            <a:endParaRPr kumimoji="1" lang="ja-JP" altLang="en-US" sz="1800" b="1" kern="1200" dirty="0">
              <a:solidFill>
                <a:schemeClr val="tx1">
                  <a:lumMod val="60000"/>
                  <a:lumOff val="4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Line 224"/>
          <p:cNvSpPr>
            <a:spLocks noChangeShapeType="1"/>
          </p:cNvSpPr>
          <p:nvPr/>
        </p:nvSpPr>
        <p:spPr bwMode="auto">
          <a:xfrm flipH="1">
            <a:off x="5072065" y="1142984"/>
            <a:ext cx="285752" cy="214315"/>
          </a:xfrm>
          <a:prstGeom prst="line">
            <a:avLst/>
          </a:prstGeom>
          <a:noFill/>
          <a:ln w="38100">
            <a:solidFill>
              <a:srgbClr val="FF7C80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Line 224"/>
          <p:cNvSpPr>
            <a:spLocks noChangeShapeType="1"/>
          </p:cNvSpPr>
          <p:nvPr/>
        </p:nvSpPr>
        <p:spPr bwMode="auto">
          <a:xfrm flipH="1" flipV="1">
            <a:off x="6643702" y="3643313"/>
            <a:ext cx="428628" cy="45719"/>
          </a:xfrm>
          <a:prstGeom prst="lin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357159" y="5572140"/>
            <a:ext cx="3286147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+mj-lt"/>
              </a:rPr>
              <a:t>Operation:  May 12, 2009</a:t>
            </a:r>
            <a:endParaRPr kumimoji="1" lang="ja-JP" altLang="en-US" sz="1800" b="1" kern="1200" dirty="0">
              <a:solidFill>
                <a:srgbClr val="F8F8F8"/>
              </a:solidFill>
              <a:latin typeface="+mj-lt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357159" y="5960926"/>
            <a:ext cx="328614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+mn-lt"/>
              </a:rPr>
              <a:t>Downlink:   ~ a week</a:t>
            </a:r>
            <a:endParaRPr kumimoji="1" lang="ja-JP" altLang="en-US" sz="18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500034" y="2071678"/>
            <a:ext cx="285752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+mn-lt"/>
              </a:rPr>
              <a:t>Test mass controlled</a:t>
            </a:r>
            <a:endParaRPr kumimoji="1" lang="ja-JP" altLang="en-US" sz="20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785786" y="3084459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+mn-lt"/>
              </a:rPr>
              <a:t>Damped oscillation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</a:rPr>
              <a:t>      (in pitch DoF)</a:t>
            </a:r>
            <a:endParaRPr kumimoji="1" lang="ja-JP" altLang="en-US" sz="18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785786" y="2674778"/>
            <a:ext cx="264320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+mn-lt"/>
              </a:rPr>
              <a:t>Error signal </a:t>
            </a:r>
            <a:r>
              <a:rPr lang="en-US" altLang="ja-JP" sz="1800" b="1" dirty="0" smtClean="0">
                <a:solidFill>
                  <a:srgbClr val="F8F8F8"/>
                </a:solidFill>
                <a:latin typeface="+mn-lt"/>
                <a:sym typeface="Wingdings" pitchFamily="2" charset="2"/>
              </a:rPr>
              <a:t> zero</a:t>
            </a:r>
            <a:r>
              <a:rPr lang="en-US" altLang="ja-JP" sz="1800" b="1" dirty="0" smtClean="0">
                <a:solidFill>
                  <a:srgbClr val="F8F8F8"/>
                </a:solidFill>
                <a:latin typeface="+mn-lt"/>
              </a:rPr>
              <a:t> </a:t>
            </a:r>
            <a:endParaRPr kumimoji="1" lang="ja-JP" altLang="en-US" sz="18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785786" y="4441781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+mn-lt"/>
              </a:rPr>
              <a:t>Signal injection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  <a:sym typeface="Wingdings" pitchFamily="2" charset="2"/>
              </a:rPr>
              <a:t> OL trans. Fn.</a:t>
            </a:r>
            <a:endParaRPr kumimoji="1" lang="ja-JP" altLang="en-US" sz="18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785786" y="3743778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  <a:sym typeface="Wingdings" pitchFamily="2" charset="2"/>
              </a:rPr>
              <a:t>Free oscillation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+mn-lt"/>
                <a:sym typeface="Wingdings" pitchFamily="2" charset="2"/>
              </a:rPr>
              <a:t>    in x and y DoF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ja-JP" altLang="en-US" sz="18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7504139" y="5929330"/>
            <a:ext cx="156845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</a:t>
            </a:r>
            <a:endParaRPr lang="en-US" altLang="ja-JP" sz="1400" b="1" dirty="0" smtClean="0">
              <a:solidFill>
                <a:srgbClr val="969696"/>
              </a:solidFill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err="1" smtClean="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W.Kokuyama</a:t>
            </a:r>
            <a:endParaRPr kumimoji="1" lang="ja-JP" altLang="en-US" sz="1400" b="1" kern="1200" dirty="0">
              <a:solidFill>
                <a:srgbClr val="96969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SWIM</a:t>
            </a:r>
            <a:r>
              <a:rPr lang="ja-JP" altLang="en-US" dirty="0" smtClean="0"/>
              <a:t>運用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785786" y="1142984"/>
            <a:ext cx="421484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kumimoji="1" lang="en-US" altLang="ja-JP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回のペースで順調に運用中</a:t>
            </a:r>
            <a:endParaRPr lang="en-US" altLang="ja-JP" sz="20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1000100" y="1643050"/>
            <a:ext cx="4429156" cy="7913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伝達関数測定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, DC gain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測定</a:t>
            </a:r>
            <a:endParaRPr lang="en-US" altLang="ja-JP" sz="2000" b="1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衛星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3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軸制御時のスペクトル測定</a:t>
            </a:r>
            <a:endParaRPr lang="en-US" altLang="ja-JP" sz="2000" b="1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000232" y="2571744"/>
            <a:ext cx="5500726" cy="3857652"/>
            <a:chOff x="1733" y="572"/>
            <a:chExt cx="4027" cy="2979"/>
          </a:xfrm>
        </p:grpSpPr>
        <p:pic>
          <p:nvPicPr>
            <p:cNvPr id="31" name="Picture 21" descr="100221_NoisePlo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33" y="583"/>
              <a:ext cx="4027" cy="2968"/>
            </a:xfrm>
            <a:prstGeom prst="rect">
              <a:avLst/>
            </a:prstGeom>
            <a:noFill/>
          </p:spPr>
        </p:pic>
        <p:sp>
          <p:nvSpPr>
            <p:cNvPr id="32" name="Text Box 4"/>
            <p:cNvSpPr txBox="1">
              <a:spLocks noChangeArrowheads="1"/>
            </p:cNvSpPr>
            <p:nvPr/>
          </p:nvSpPr>
          <p:spPr bwMode="auto">
            <a:xfrm>
              <a:off x="2588" y="572"/>
              <a:ext cx="2695" cy="231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スピン安定時・</a:t>
              </a:r>
              <a:r>
                <a:rPr kumimoji="1" lang="en-US" altLang="ja-JP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3</a:t>
              </a:r>
              <a:r>
                <a:rPr kumimoji="1" lang="ja-JP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軸制御時のノイズ測定結果</a:t>
              </a:r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4343" y="1372"/>
              <a:ext cx="771" cy="23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</a:rPr>
                <a:t>スピン安定</a:t>
              </a:r>
            </a:p>
          </p:txBody>
        </p:sp>
        <p:sp>
          <p:nvSpPr>
            <p:cNvPr id="34" name="Text Box 14"/>
            <p:cNvSpPr txBox="1">
              <a:spLocks noChangeArrowheads="1"/>
            </p:cNvSpPr>
            <p:nvPr/>
          </p:nvSpPr>
          <p:spPr bwMode="auto">
            <a:xfrm>
              <a:off x="2837" y="2836"/>
              <a:ext cx="931" cy="23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</a:rPr>
                <a:t>3</a:t>
              </a:r>
              <a:r>
                <a:rPr kumimoji="0" lang="ja-JP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</a:rPr>
                <a:t>軸地球指向</a:t>
              </a:r>
            </a:p>
          </p:txBody>
        </p:sp>
        <p:sp>
          <p:nvSpPr>
            <p:cNvPr id="35" name="Text Box 15"/>
            <p:cNvSpPr txBox="1">
              <a:spLocks noChangeArrowheads="1"/>
            </p:cNvSpPr>
            <p:nvPr/>
          </p:nvSpPr>
          <p:spPr bwMode="auto">
            <a:xfrm>
              <a:off x="4179" y="2918"/>
              <a:ext cx="1076" cy="23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</a:rPr>
                <a:t>3</a:t>
              </a:r>
              <a:r>
                <a:rPr kumimoji="0" lang="ja-JP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</a:rPr>
                <a:t>軸慣性系固定</a:t>
              </a:r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H="1">
              <a:off x="3124" y="1121"/>
              <a:ext cx="0" cy="223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Text Box 18"/>
            <p:cNvSpPr txBox="1">
              <a:spLocks noChangeArrowheads="1"/>
            </p:cNvSpPr>
            <p:nvPr/>
          </p:nvSpPr>
          <p:spPr bwMode="auto">
            <a:xfrm>
              <a:off x="3022" y="912"/>
              <a:ext cx="1480" cy="19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衛星回転</a:t>
              </a:r>
              <a:r>
                <a:rPr kumimoji="0" lang="en-US" altLang="ja-JP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(3rpm)</a:t>
              </a:r>
              <a:r>
                <a:rPr kumimoji="0" lang="ja-JP" alt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に伴うノイズ</a:t>
              </a:r>
            </a:p>
          </p:txBody>
        </p:sp>
      </p:grpSp>
      <p:sp>
        <p:nvSpPr>
          <p:cNvPr id="38" name="AutoShape 33"/>
          <p:cNvSpPr>
            <a:spLocks noChangeArrowheads="1"/>
          </p:cNvSpPr>
          <p:nvPr/>
        </p:nvSpPr>
        <p:spPr bwMode="auto">
          <a:xfrm>
            <a:off x="4857752" y="1857364"/>
            <a:ext cx="344488" cy="453858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FFFFFF">
              <a:alpha val="9804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0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9" name="Rectangle 10"/>
          <p:cNvSpPr>
            <a:spLocks noChangeArrowheads="1"/>
          </p:cNvSpPr>
          <p:nvPr/>
        </p:nvSpPr>
        <p:spPr bwMode="auto">
          <a:xfrm>
            <a:off x="5429256" y="1857364"/>
            <a:ext cx="342902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6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月より観測を計画中</a:t>
            </a:r>
            <a:endParaRPr lang="en-US" altLang="ja-JP" sz="2000" b="1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SWIM </a:t>
            </a:r>
            <a:r>
              <a:rPr lang="ja-JP" altLang="en-US" dirty="0" smtClean="0"/>
              <a:t>による観測運転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928662" y="1245697"/>
            <a:ext cx="5000660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長時間データ取得</a:t>
            </a:r>
            <a:endParaRPr kumimoji="1" lang="ja-JP" altLang="en-US" sz="2000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" name="角丸四角形 26"/>
          <p:cNvSpPr/>
          <p:nvPr/>
        </p:nvSpPr>
        <p:spPr bwMode="auto">
          <a:xfrm>
            <a:off x="857250" y="3643334"/>
            <a:ext cx="8001030" cy="2643186"/>
          </a:xfrm>
          <a:prstGeom prst="roundRect">
            <a:avLst>
              <a:gd name="adj" fmla="val 4239"/>
            </a:avLst>
          </a:prstGeom>
          <a:solidFill>
            <a:srgbClr val="FFFFFF">
              <a:alpha val="90000"/>
            </a:srgb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7493" y="3857648"/>
            <a:ext cx="7442159" cy="2342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1" name="直線矢印コネクタ 30"/>
          <p:cNvCxnSpPr/>
          <p:nvPr/>
        </p:nvCxnSpPr>
        <p:spPr bwMode="auto">
          <a:xfrm>
            <a:off x="2749694" y="4143400"/>
            <a:ext cx="4952972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32" name="Rectangle 7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5775452" y="4163261"/>
            <a:ext cx="178433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None/>
              <a:tabLst/>
              <a:defRPr/>
            </a:pPr>
            <a:r>
              <a:rPr kumimoji="1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+mn-lt"/>
                <a:ea typeface="+mn-ea"/>
              </a:rPr>
              <a:t>Orbital Period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ja-JP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Rectangle 7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6275518" y="5350206"/>
            <a:ext cx="214152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None/>
              <a:tabLst/>
              <a:defRPr/>
            </a:pPr>
            <a:r>
              <a:rPr kumimoji="1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</a:rPr>
              <a:t>10mHz LPF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ja-JP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4" name="直線矢印コネクタ 33"/>
          <p:cNvCxnSpPr/>
          <p:nvPr/>
        </p:nvCxnSpPr>
        <p:spPr bwMode="auto">
          <a:xfrm rot="16200000" flipH="1">
            <a:off x="6204080" y="5207330"/>
            <a:ext cx="285752" cy="1428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1142976" y="1704061"/>
            <a:ext cx="5357850" cy="73744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Jun 17, 2010   ~120 min.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July 15, 2010  ~240 min. </a:t>
            </a:r>
            <a:endParaRPr kumimoji="1" lang="ja-JP" altLang="en-US" sz="20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9594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858700"/>
            <a:ext cx="3293114" cy="2676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正方形/長方形 36"/>
          <p:cNvSpPr/>
          <p:nvPr/>
        </p:nvSpPr>
        <p:spPr bwMode="auto">
          <a:xfrm>
            <a:off x="6143636" y="1858832"/>
            <a:ext cx="714380" cy="357190"/>
          </a:xfrm>
          <a:prstGeom prst="rect">
            <a:avLst/>
          </a:prstGeom>
          <a:solidFill>
            <a:srgbClr val="00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8" name="Rectangle 16"/>
          <p:cNvSpPr>
            <a:spLocks noChangeArrowheads="1"/>
          </p:cNvSpPr>
          <p:nvPr/>
        </p:nvSpPr>
        <p:spPr bwMode="auto">
          <a:xfrm>
            <a:off x="6143636" y="1858832"/>
            <a:ext cx="857256" cy="5439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FFFF"/>
                </a:solidFill>
                <a:latin typeface="Tahoma" pitchFamily="34" charset="0"/>
              </a:rPr>
              <a:t>Tokyo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Kyoto</a:t>
            </a:r>
          </a:p>
        </p:txBody>
      </p:sp>
      <p:sp>
        <p:nvSpPr>
          <p:cNvPr id="67" name="Rectangle 16"/>
          <p:cNvSpPr>
            <a:spLocks noChangeArrowheads="1"/>
          </p:cNvSpPr>
          <p:nvPr/>
        </p:nvSpPr>
        <p:spPr bwMode="auto">
          <a:xfrm>
            <a:off x="5929322" y="3144716"/>
            <a:ext cx="1785950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FFFFFF"/>
                </a:solidFill>
              </a:rPr>
              <a:t>Orbital period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FFFFFF"/>
                </a:solidFill>
              </a:rPr>
              <a:t>         ~100min.</a:t>
            </a:r>
            <a:endParaRPr kumimoji="1" lang="en-US" altLang="ja-JP" sz="1200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9" name="Rectangle 16"/>
          <p:cNvSpPr>
            <a:spLocks noChangeArrowheads="1"/>
          </p:cNvSpPr>
          <p:nvPr/>
        </p:nvSpPr>
        <p:spPr bwMode="auto">
          <a:xfrm>
            <a:off x="1214414" y="2460143"/>
            <a:ext cx="507209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B2B2B2"/>
                </a:solidFill>
              </a:rPr>
              <a:t>地上重力波検出器との同時観測運転</a:t>
            </a:r>
            <a:endParaRPr kumimoji="1" lang="en-US" altLang="ja-JP" sz="2000" kern="1200" dirty="0" smtClean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下矢印 39"/>
          <p:cNvSpPr/>
          <p:nvPr/>
        </p:nvSpPr>
        <p:spPr bwMode="auto">
          <a:xfrm rot="5400000" flipV="1">
            <a:off x="1464447" y="3093395"/>
            <a:ext cx="285752" cy="214314"/>
          </a:xfrm>
          <a:prstGeom prst="downArrow">
            <a:avLst/>
          </a:prstGeom>
          <a:solidFill>
            <a:srgbClr val="99CCFF">
              <a:alpha val="10000"/>
            </a:srgbClr>
          </a:solidFill>
          <a:ln w="158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1785918" y="2998113"/>
            <a:ext cx="364333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データ解析進行中</a:t>
            </a:r>
            <a:endParaRPr kumimoji="1" lang="ja-JP" altLang="en-US" sz="2000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6" descr="DSCF5601.JPG"/>
          <p:cNvPicPr>
            <a:picLocks noChangeAspect="1"/>
          </p:cNvPicPr>
          <p:nvPr/>
        </p:nvPicPr>
        <p:blipFill>
          <a:blip r:embed="rId3" cstate="print"/>
          <a:srcRect l="17717" r="17717"/>
          <a:stretch>
            <a:fillRect/>
          </a:stretch>
        </p:blipFill>
        <p:spPr bwMode="auto">
          <a:xfrm>
            <a:off x="4500562" y="3714752"/>
            <a:ext cx="1675798" cy="194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技術開発</a:t>
            </a: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5390" name="Rectangle 14"/>
          <p:cNvSpPr>
            <a:spLocks noChangeArrowheads="1"/>
          </p:cNvSpPr>
          <p:nvPr/>
        </p:nvSpPr>
        <p:spPr bwMode="auto">
          <a:xfrm>
            <a:off x="571472" y="1071546"/>
            <a:ext cx="4938713" cy="134498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800" b="1" kern="1200" dirty="0" err="1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Yb:YAG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(NPRO)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ヨウ素飽和吸収による安定化制御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安定度向上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パッケージ化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6" name="Rectangle 20"/>
          <p:cNvSpPr>
            <a:spLocks noChangeArrowheads="1"/>
          </p:cNvSpPr>
          <p:nvPr/>
        </p:nvSpPr>
        <p:spPr bwMode="auto">
          <a:xfrm>
            <a:off x="7467600" y="1433514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武者氏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1571604" y="2428868"/>
            <a:ext cx="3224201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電気通信大学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zh-TW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情報通信研究機構 </a:t>
            </a:r>
            <a:r>
              <a:rPr lang="en-US" altLang="zh-TW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(NICT)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9" name="図 28" descr=":PICT004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429132"/>
            <a:ext cx="264320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97" name="Rectangle 21"/>
          <p:cNvSpPr>
            <a:spLocks noChangeArrowheads="1"/>
          </p:cNvSpPr>
          <p:nvPr/>
        </p:nvSpPr>
        <p:spPr bwMode="auto">
          <a:xfrm>
            <a:off x="7715272" y="3905912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佐藤氏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sp>
        <p:nvSpPr>
          <p:cNvPr id="1125391" name="Rectangle 15"/>
          <p:cNvSpPr>
            <a:spLocks noChangeArrowheads="1"/>
          </p:cNvSpPr>
          <p:nvPr/>
        </p:nvSpPr>
        <p:spPr bwMode="auto">
          <a:xfrm>
            <a:off x="642910" y="3857628"/>
            <a:ext cx="4000528" cy="137883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干渉計・ハウジング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プロトタイプの設計・製作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基本性能の試験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地球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重力場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観測用センサ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の試作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8" name="Rectangle 22"/>
          <p:cNvSpPr>
            <a:spLocks noChangeArrowheads="1"/>
          </p:cNvSpPr>
          <p:nvPr/>
        </p:nvSpPr>
        <p:spPr bwMode="auto">
          <a:xfrm>
            <a:off x="4714876" y="5715016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新谷氏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pic>
        <p:nvPicPr>
          <p:cNvPr id="89497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0911" y="1285860"/>
            <a:ext cx="2438609" cy="2000264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1571604" y="5286388"/>
            <a:ext cx="3224201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国立天文台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(NAOJ)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東京大学・地震研究所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スタンフォード大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右矢印 18"/>
          <p:cNvSpPr/>
          <p:nvPr/>
        </p:nvSpPr>
        <p:spPr bwMode="auto">
          <a:xfrm>
            <a:off x="1357290" y="2500306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22" name="右矢印 21"/>
          <p:cNvSpPr/>
          <p:nvPr/>
        </p:nvSpPr>
        <p:spPr bwMode="auto">
          <a:xfrm>
            <a:off x="1357290" y="5357826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技術開発</a:t>
            </a:r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3339" name="Rectangle 11"/>
          <p:cNvSpPr>
            <a:spLocks noChangeArrowheads="1"/>
          </p:cNvSpPr>
          <p:nvPr/>
        </p:nvSpPr>
        <p:spPr bwMode="auto">
          <a:xfrm>
            <a:off x="611188" y="1142984"/>
            <a:ext cx="5183187" cy="175124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姿勢制御・ドラッグフリー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構成 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構造・制御則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の検討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　重力傾度安定による受動安定化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          衛星にマスト構造を取り付ける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　　　ミッション部スラスタによるドラッグフリー制御</a:t>
            </a:r>
          </a:p>
        </p:txBody>
      </p:sp>
      <p:sp>
        <p:nvSpPr>
          <p:cNvPr id="1123338" name="Rectangle 10"/>
          <p:cNvSpPr>
            <a:spLocks noChangeArrowheads="1"/>
          </p:cNvSpPr>
          <p:nvPr/>
        </p:nvSpPr>
        <p:spPr bwMode="auto">
          <a:xfrm>
            <a:off x="642910" y="3971778"/>
            <a:ext cx="5181600" cy="164968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既存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技術のシステム化検討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推力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雑音評価装置　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スラスタスタンド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製作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スリット型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FEEP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の試作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12334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3353" y="4624416"/>
            <a:ext cx="2116365" cy="15906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23346" name="Rectangle 18"/>
          <p:cNvSpPr>
            <a:spLocks noChangeArrowheads="1"/>
          </p:cNvSpPr>
          <p:nvPr/>
        </p:nvSpPr>
        <p:spPr bwMode="auto">
          <a:xfrm>
            <a:off x="7429520" y="4000504"/>
            <a:ext cx="925513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船木氏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pic>
        <p:nvPicPr>
          <p:cNvPr id="8929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071546"/>
            <a:ext cx="2951797" cy="2786082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123347" name="Rectangle 19"/>
          <p:cNvSpPr>
            <a:spLocks noChangeArrowheads="1"/>
          </p:cNvSpPr>
          <p:nvPr/>
        </p:nvSpPr>
        <p:spPr bwMode="auto">
          <a:xfrm>
            <a:off x="7848600" y="1125525"/>
            <a:ext cx="925513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森脇氏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pic>
        <p:nvPicPr>
          <p:cNvPr id="892930" name="Picture 2" descr="　スリットFEE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4643446"/>
            <a:ext cx="2651222" cy="155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1633551" y="3015280"/>
            <a:ext cx="3938581" cy="67300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東京大学・新領域創成科学研究科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宇宙航空研究開発機構 </a:t>
            </a:r>
            <a:r>
              <a:rPr kumimoji="1" lang="en-US" altLang="ja-JP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(JAXA)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右矢印 17"/>
          <p:cNvSpPr/>
          <p:nvPr/>
        </p:nvSpPr>
        <p:spPr bwMode="auto">
          <a:xfrm>
            <a:off x="1419237" y="3086718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1166762" y="5584789"/>
            <a:ext cx="3938581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宇宙航空研究開発機構 </a:t>
            </a:r>
            <a:r>
              <a:rPr kumimoji="1" lang="en-US" altLang="ja-JP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(JAXA)</a:t>
            </a:r>
            <a:endParaRPr kumimoji="1" lang="ja-JP" altLang="en-US" sz="1800" b="1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東海大学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防衛大学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20" name="右矢印 19"/>
          <p:cNvSpPr/>
          <p:nvPr/>
        </p:nvSpPr>
        <p:spPr bwMode="auto">
          <a:xfrm>
            <a:off x="952448" y="5656227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概要</a:t>
            </a:r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92636" name="AutoShape 28"/>
          <p:cNvSpPr>
            <a:spLocks noChangeArrowheads="1"/>
          </p:cNvSpPr>
          <p:nvPr/>
        </p:nvSpPr>
        <p:spPr bwMode="auto">
          <a:xfrm>
            <a:off x="714348" y="2428868"/>
            <a:ext cx="3357586" cy="1285884"/>
          </a:xfrm>
          <a:prstGeom prst="roundRect">
            <a:avLst>
              <a:gd name="adj" fmla="val 3069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926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0" y="1492250"/>
            <a:ext cx="5607050" cy="4972050"/>
          </a:xfrm>
          <a:prstGeom prst="rect">
            <a:avLst/>
          </a:prstGeom>
          <a:noFill/>
        </p:spPr>
      </p:pic>
      <p:sp>
        <p:nvSpPr>
          <p:cNvPr id="1092612" name="Text Box 4"/>
          <p:cNvSpPr txBox="1">
            <a:spLocks noChangeAspect="1" noChangeArrowheads="1"/>
          </p:cNvSpPr>
          <p:nvPr/>
        </p:nvSpPr>
        <p:spPr bwMode="auto">
          <a:xfrm>
            <a:off x="6948488" y="1981200"/>
            <a:ext cx="2036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</a:t>
            </a:r>
          </a:p>
        </p:txBody>
      </p:sp>
      <p:sp>
        <p:nvSpPr>
          <p:cNvPr id="1092613" name="Text Box 5"/>
          <p:cNvSpPr txBox="1">
            <a:spLocks noChangeAspect="1" noChangeArrowheads="1"/>
          </p:cNvSpPr>
          <p:nvPr/>
        </p:nvSpPr>
        <p:spPr bwMode="auto">
          <a:xfrm>
            <a:off x="7164388" y="4508500"/>
            <a:ext cx="1908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干渉計モジュール</a:t>
            </a:r>
          </a:p>
        </p:txBody>
      </p:sp>
      <p:sp>
        <p:nvSpPr>
          <p:cNvPr id="1092614" name="Text Box 6"/>
          <p:cNvSpPr txBox="1">
            <a:spLocks noChangeAspect="1" noChangeArrowheads="1"/>
          </p:cNvSpPr>
          <p:nvPr/>
        </p:nvSpPr>
        <p:spPr bwMode="auto">
          <a:xfrm>
            <a:off x="3886200" y="4724400"/>
            <a:ext cx="11033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</a:t>
            </a:r>
          </a:p>
        </p:txBody>
      </p:sp>
      <p:sp>
        <p:nvSpPr>
          <p:cNvPr id="1092615" name="Text Box 7"/>
          <p:cNvSpPr txBox="1">
            <a:spLocks noChangeAspect="1" noChangeArrowheads="1"/>
          </p:cNvSpPr>
          <p:nvPr/>
        </p:nvSpPr>
        <p:spPr bwMode="auto">
          <a:xfrm>
            <a:off x="5430838" y="6096000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太陽電池パドル</a:t>
            </a:r>
          </a:p>
        </p:txBody>
      </p:sp>
      <p:sp>
        <p:nvSpPr>
          <p:cNvPr id="1092616" name="Text Box 8"/>
          <p:cNvSpPr txBox="1">
            <a:spLocks noChangeAspect="1" noChangeArrowheads="1"/>
          </p:cNvSpPr>
          <p:nvPr/>
        </p:nvSpPr>
        <p:spPr bwMode="auto">
          <a:xfrm>
            <a:off x="4191000" y="1905000"/>
            <a:ext cx="1511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スラスタヘッド</a:t>
            </a:r>
          </a:p>
        </p:txBody>
      </p:sp>
      <p:sp>
        <p:nvSpPr>
          <p:cNvPr id="1092617" name="Text Box 9"/>
          <p:cNvSpPr txBox="1">
            <a:spLocks noChangeAspect="1" noChangeArrowheads="1"/>
          </p:cNvSpPr>
          <p:nvPr/>
        </p:nvSpPr>
        <p:spPr bwMode="auto">
          <a:xfrm>
            <a:off x="7235825" y="2636838"/>
            <a:ext cx="1908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中央処理演算器</a:t>
            </a:r>
          </a:p>
        </p:txBody>
      </p:sp>
      <p:sp>
        <p:nvSpPr>
          <p:cNvPr id="1092618" name="Text Box 10"/>
          <p:cNvSpPr txBox="1">
            <a:spLocks noChangeAspect="1" noChangeArrowheads="1"/>
          </p:cNvSpPr>
          <p:nvPr/>
        </p:nvSpPr>
        <p:spPr bwMode="auto">
          <a:xfrm>
            <a:off x="4191000" y="5654675"/>
            <a:ext cx="10999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3N</a:t>
            </a: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</a:t>
            </a:r>
          </a:p>
        </p:txBody>
      </p:sp>
      <p:sp>
        <p:nvSpPr>
          <p:cNvPr id="1092619" name="Line 11"/>
          <p:cNvSpPr>
            <a:spLocks noChangeShapeType="1"/>
          </p:cNvSpPr>
          <p:nvPr/>
        </p:nvSpPr>
        <p:spPr bwMode="auto">
          <a:xfrm flipH="1" flipV="1">
            <a:off x="6443663" y="4005263"/>
            <a:ext cx="792162" cy="57626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0" name="Line 12"/>
          <p:cNvSpPr>
            <a:spLocks noChangeShapeType="1"/>
          </p:cNvSpPr>
          <p:nvPr/>
        </p:nvSpPr>
        <p:spPr bwMode="auto">
          <a:xfrm flipH="1">
            <a:off x="6934200" y="2924175"/>
            <a:ext cx="517525" cy="428625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1" name="Line 13"/>
          <p:cNvSpPr>
            <a:spLocks noChangeShapeType="1"/>
          </p:cNvSpPr>
          <p:nvPr/>
        </p:nvSpPr>
        <p:spPr bwMode="auto">
          <a:xfrm flipH="1">
            <a:off x="6459538" y="2362200"/>
            <a:ext cx="931862" cy="914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2" name="Line 14"/>
          <p:cNvSpPr>
            <a:spLocks noChangeShapeType="1"/>
          </p:cNvSpPr>
          <p:nvPr/>
        </p:nvSpPr>
        <p:spPr bwMode="auto">
          <a:xfrm>
            <a:off x="5029200" y="2438400"/>
            <a:ext cx="576263" cy="108108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3" name="Line 15"/>
          <p:cNvSpPr>
            <a:spLocks noChangeShapeType="1"/>
          </p:cNvSpPr>
          <p:nvPr/>
        </p:nvSpPr>
        <p:spPr bwMode="auto">
          <a:xfrm flipV="1">
            <a:off x="6732588" y="5949950"/>
            <a:ext cx="719137" cy="28733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4" name="Line 16"/>
          <p:cNvSpPr>
            <a:spLocks noChangeShapeType="1"/>
          </p:cNvSpPr>
          <p:nvPr/>
        </p:nvSpPr>
        <p:spPr bwMode="auto">
          <a:xfrm flipV="1">
            <a:off x="4953000" y="5257800"/>
            <a:ext cx="576263" cy="43338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5" name="Line 17"/>
          <p:cNvSpPr>
            <a:spLocks noChangeShapeType="1"/>
          </p:cNvSpPr>
          <p:nvPr/>
        </p:nvSpPr>
        <p:spPr bwMode="auto">
          <a:xfrm flipV="1">
            <a:off x="4724400" y="4724400"/>
            <a:ext cx="944563" cy="152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6" name="Text Box 18"/>
          <p:cNvSpPr txBox="1">
            <a:spLocks noChangeAspect="1" noChangeArrowheads="1"/>
          </p:cNvSpPr>
          <p:nvPr/>
        </p:nvSpPr>
        <p:spPr bwMode="auto">
          <a:xfrm>
            <a:off x="7237413" y="908050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マスト構造</a:t>
            </a:r>
          </a:p>
        </p:txBody>
      </p:sp>
      <p:sp>
        <p:nvSpPr>
          <p:cNvPr id="1092627" name="Line 19"/>
          <p:cNvSpPr>
            <a:spLocks noChangeShapeType="1"/>
          </p:cNvSpPr>
          <p:nvPr/>
        </p:nvSpPr>
        <p:spPr bwMode="auto">
          <a:xfrm flipH="1">
            <a:off x="6629400" y="1125538"/>
            <a:ext cx="679450" cy="39846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37" name="Rectangle 29"/>
          <p:cNvSpPr>
            <a:spLocks noChangeArrowheads="1"/>
          </p:cNvSpPr>
          <p:nvPr/>
        </p:nvSpPr>
        <p:spPr bwMode="auto">
          <a:xfrm>
            <a:off x="357158" y="2500306"/>
            <a:ext cx="3714776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33CC33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小型衛星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en-US" altLang="ja-JP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95cm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立方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x2, 350kg)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地球周回軌道  高度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500km</a:t>
            </a:r>
          </a:p>
        </p:txBody>
      </p:sp>
      <p:sp>
        <p:nvSpPr>
          <p:cNvPr id="1092642" name="Rectangle 34"/>
          <p:cNvSpPr>
            <a:spLocks noChangeArrowheads="1"/>
          </p:cNvSpPr>
          <p:nvPr/>
        </p:nvSpPr>
        <p:spPr bwMode="auto">
          <a:xfrm>
            <a:off x="357158" y="1106558"/>
            <a:ext cx="5688012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のための前哨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小型科学衛星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号機 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(~2013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　　　候補としてミッション提案中</a:t>
            </a:r>
          </a:p>
        </p:txBody>
      </p:sp>
      <p:sp>
        <p:nvSpPr>
          <p:cNvPr id="1092638" name="Rectangle 30"/>
          <p:cNvSpPr>
            <a:spLocks noChangeArrowheads="1"/>
          </p:cNvSpPr>
          <p:nvPr/>
        </p:nvSpPr>
        <p:spPr bwMode="auto">
          <a:xfrm>
            <a:off x="600073" y="5229245"/>
            <a:ext cx="3686175" cy="120015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宇宙・地球の観測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重力波の観測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</a:p>
        </p:txBody>
      </p:sp>
      <p:sp>
        <p:nvSpPr>
          <p:cNvPr id="1092640" name="Rectangle 32"/>
          <p:cNvSpPr>
            <a:spLocks noChangeArrowheads="1"/>
          </p:cNvSpPr>
          <p:nvPr/>
        </p:nvSpPr>
        <p:spPr bwMode="auto">
          <a:xfrm>
            <a:off x="571472" y="4429132"/>
            <a:ext cx="3689347" cy="78976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のための宇宙</a:t>
            </a:r>
            <a:r>
              <a:rPr kumimoji="1" lang="ja-JP" altLang="en-US" sz="20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実証</a:t>
            </a:r>
            <a:endParaRPr kumimoji="1" lang="ja-JP" altLang="en-US" sz="20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　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科学技術の確立</a:t>
            </a:r>
          </a:p>
        </p:txBody>
      </p:sp>
      <p:sp>
        <p:nvSpPr>
          <p:cNvPr id="1092641" name="AutoShape 33"/>
          <p:cNvSpPr>
            <a:spLocks noChangeArrowheads="1"/>
          </p:cNvSpPr>
          <p:nvPr/>
        </p:nvSpPr>
        <p:spPr bwMode="auto">
          <a:xfrm rot="5400000">
            <a:off x="1878012" y="3736187"/>
            <a:ext cx="344488" cy="755650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50000"/>
            </a:srgbClr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0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43" name="Rectangle 35"/>
          <p:cNvSpPr>
            <a:spLocks noChangeArrowheads="1"/>
          </p:cNvSpPr>
          <p:nvPr/>
        </p:nvSpPr>
        <p:spPr bwMode="auto">
          <a:xfrm>
            <a:off x="966782" y="6000768"/>
            <a:ext cx="2819400" cy="4000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地球重力場の観測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/>
              <a:t>DECIGO</a:t>
            </a:r>
            <a:r>
              <a:rPr lang="ja-JP" altLang="en-US" sz="2800" dirty="0"/>
              <a:t>のための根幹技術実証</a:t>
            </a:r>
          </a:p>
        </p:txBody>
      </p:sp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9563" name="Rectangle 203"/>
          <p:cNvSpPr>
            <a:spLocks noChangeArrowheads="1"/>
          </p:cNvSpPr>
          <p:nvPr/>
        </p:nvSpPr>
        <p:spPr bwMode="auto">
          <a:xfrm>
            <a:off x="5894427" y="928670"/>
            <a:ext cx="3106729" cy="7359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で必要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とされる主要技術</a:t>
            </a:r>
          </a:p>
        </p:txBody>
      </p:sp>
      <p:sp>
        <p:nvSpPr>
          <p:cNvPr id="1039564" name="Rectangle 204"/>
          <p:cNvSpPr>
            <a:spLocks noChangeArrowheads="1"/>
          </p:cNvSpPr>
          <p:nvPr/>
        </p:nvSpPr>
        <p:spPr bwMode="auto">
          <a:xfrm>
            <a:off x="6084888" y="1827213"/>
            <a:ext cx="2592387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基線長</a:t>
            </a:r>
            <a:r>
              <a:rPr kumimoji="1" lang="en-US" altLang="ja-JP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1000km</a:t>
            </a: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の</a:t>
            </a:r>
            <a:r>
              <a:rPr kumimoji="1" lang="en-US" altLang="ja-JP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FP</a:t>
            </a: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干渉計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</a:t>
            </a: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宇宙における干渉計制御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試験マスに対する外乱抑圧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</a:t>
            </a:r>
            <a:r>
              <a:rPr kumimoji="1" lang="ja-JP" altLang="en-US" sz="1400" b="1" kern="120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大型光学系の製作・制御</a:t>
            </a:r>
          </a:p>
        </p:txBody>
      </p:sp>
      <p:sp>
        <p:nvSpPr>
          <p:cNvPr id="1039565" name="Rectangle 205"/>
          <p:cNvSpPr>
            <a:spLocks noChangeArrowheads="1"/>
          </p:cNvSpPr>
          <p:nvPr/>
        </p:nvSpPr>
        <p:spPr bwMode="auto">
          <a:xfrm>
            <a:off x="5797550" y="2924175"/>
            <a:ext cx="2951163" cy="792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安定化レーザー光源による精密計測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光源の周波数・強度安定化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長基線長を利用した安定化制御</a:t>
            </a:r>
          </a:p>
        </p:txBody>
      </p:sp>
      <p:sp>
        <p:nvSpPr>
          <p:cNvPr id="1039567" name="AutoShape 207"/>
          <p:cNvSpPr>
            <a:spLocks noChangeArrowheads="1"/>
          </p:cNvSpPr>
          <p:nvPr/>
        </p:nvSpPr>
        <p:spPr bwMode="auto">
          <a:xfrm>
            <a:off x="6013450" y="1827213"/>
            <a:ext cx="2592388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68" name="Rectangle 208"/>
          <p:cNvSpPr>
            <a:spLocks noChangeArrowheads="1"/>
          </p:cNvSpPr>
          <p:nvPr/>
        </p:nvSpPr>
        <p:spPr bwMode="auto">
          <a:xfrm>
            <a:off x="5795963" y="3825875"/>
            <a:ext cx="2089150" cy="12588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安定な軌道の実現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宇宙機間の距離制御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ドラッグフリー制御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低雑音スラスタ</a:t>
            </a:r>
          </a:p>
        </p:txBody>
      </p:sp>
      <p:sp>
        <p:nvSpPr>
          <p:cNvPr id="1039569" name="Rectangle 209"/>
          <p:cNvSpPr>
            <a:spLocks noChangeArrowheads="1"/>
          </p:cNvSpPr>
          <p:nvPr/>
        </p:nvSpPr>
        <p:spPr bwMode="auto">
          <a:xfrm>
            <a:off x="5797550" y="5157788"/>
            <a:ext cx="2592388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観測運用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時系列連続データの処理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データの解析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理論予測・他の観測との比較</a:t>
            </a:r>
          </a:p>
        </p:txBody>
      </p:sp>
      <p:sp>
        <p:nvSpPr>
          <p:cNvPr id="1039574" name="AutoShape 214"/>
          <p:cNvSpPr>
            <a:spLocks noChangeArrowheads="1"/>
          </p:cNvSpPr>
          <p:nvPr/>
        </p:nvSpPr>
        <p:spPr bwMode="auto">
          <a:xfrm>
            <a:off x="5797550" y="2924175"/>
            <a:ext cx="2881313" cy="7921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5" name="AutoShape 215"/>
          <p:cNvSpPr>
            <a:spLocks noChangeArrowheads="1"/>
          </p:cNvSpPr>
          <p:nvPr/>
        </p:nvSpPr>
        <p:spPr bwMode="auto">
          <a:xfrm>
            <a:off x="5795963" y="3860800"/>
            <a:ext cx="1943100" cy="1189038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6" name="AutoShape 216"/>
          <p:cNvSpPr>
            <a:spLocks noChangeArrowheads="1"/>
          </p:cNvSpPr>
          <p:nvPr/>
        </p:nvSpPr>
        <p:spPr bwMode="auto">
          <a:xfrm>
            <a:off x="5797550" y="5157788"/>
            <a:ext cx="2520950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7" name="Rectangle 217"/>
          <p:cNvSpPr>
            <a:spLocks noChangeArrowheads="1"/>
          </p:cNvSpPr>
          <p:nvPr/>
        </p:nvSpPr>
        <p:spPr bwMode="auto">
          <a:xfrm>
            <a:off x="714348" y="1000108"/>
            <a:ext cx="317340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で実証される技術</a:t>
            </a:r>
          </a:p>
        </p:txBody>
      </p:sp>
      <p:sp>
        <p:nvSpPr>
          <p:cNvPr id="1039578" name="Line 218"/>
          <p:cNvSpPr>
            <a:spLocks noChangeShapeType="1"/>
          </p:cNvSpPr>
          <p:nvPr/>
        </p:nvSpPr>
        <p:spPr bwMode="auto">
          <a:xfrm flipV="1">
            <a:off x="3563938" y="5661025"/>
            <a:ext cx="2160587" cy="144463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9" name="Rectangle 219"/>
          <p:cNvSpPr>
            <a:spLocks noChangeArrowheads="1"/>
          </p:cNvSpPr>
          <p:nvPr/>
        </p:nvSpPr>
        <p:spPr bwMode="auto">
          <a:xfrm>
            <a:off x="3563938" y="4149725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衛星変動安定度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0" name="Line 220"/>
          <p:cNvSpPr>
            <a:spLocks noChangeShapeType="1"/>
          </p:cNvSpPr>
          <p:nvPr/>
        </p:nvSpPr>
        <p:spPr bwMode="auto">
          <a:xfrm>
            <a:off x="3563938" y="4581525"/>
            <a:ext cx="2376487" cy="14287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1" name="Line 221"/>
          <p:cNvSpPr>
            <a:spLocks noChangeShapeType="1"/>
          </p:cNvSpPr>
          <p:nvPr/>
        </p:nvSpPr>
        <p:spPr bwMode="auto">
          <a:xfrm>
            <a:off x="3563938" y="3284538"/>
            <a:ext cx="2376487" cy="7302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2" name="Rectangle 222"/>
          <p:cNvSpPr>
            <a:spLocks noChangeArrowheads="1"/>
          </p:cNvSpPr>
          <p:nvPr/>
        </p:nvSpPr>
        <p:spPr bwMode="auto">
          <a:xfrm>
            <a:off x="3635375" y="3332163"/>
            <a:ext cx="14398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0.5 Hz/Hz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の周波数安定度</a:t>
            </a:r>
          </a:p>
        </p:txBody>
      </p:sp>
      <p:sp>
        <p:nvSpPr>
          <p:cNvPr id="1039583" name="Rectangle 223"/>
          <p:cNvSpPr>
            <a:spLocks noChangeArrowheads="1"/>
          </p:cNvSpPr>
          <p:nvPr/>
        </p:nvSpPr>
        <p:spPr bwMode="auto">
          <a:xfrm>
            <a:off x="3346450" y="1484313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6x10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の変位感度</a:t>
            </a:r>
          </a:p>
        </p:txBody>
      </p:sp>
      <p:sp>
        <p:nvSpPr>
          <p:cNvPr id="1039584" name="Line 224"/>
          <p:cNvSpPr>
            <a:spLocks noChangeShapeType="1"/>
          </p:cNvSpPr>
          <p:nvPr/>
        </p:nvSpPr>
        <p:spPr bwMode="auto">
          <a:xfrm>
            <a:off x="3419475" y="2060575"/>
            <a:ext cx="2663825" cy="215900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6" name="Rectangle 226"/>
          <p:cNvSpPr>
            <a:spLocks noChangeArrowheads="1"/>
          </p:cNvSpPr>
          <p:nvPr/>
        </p:nvSpPr>
        <p:spPr bwMode="auto">
          <a:xfrm>
            <a:off x="4643438" y="1638300"/>
            <a:ext cx="16557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4x10</a:t>
            </a:r>
            <a:r>
              <a:rPr kumimoji="1" lang="en-US" altLang="ja-JP" sz="1200" b="1" kern="1200" baseline="300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-18</a:t>
            </a:r>
            <a:r>
              <a:rPr kumimoji="1" lang="en-US" altLang="ja-JP" sz="1200" b="1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</a:t>
            </a: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の変位感度</a:t>
            </a:r>
          </a:p>
        </p:txBody>
      </p:sp>
      <p:sp>
        <p:nvSpPr>
          <p:cNvPr id="1039587" name="Rectangle 227"/>
          <p:cNvSpPr>
            <a:spLocks noChangeArrowheads="1"/>
          </p:cNvSpPr>
          <p:nvPr/>
        </p:nvSpPr>
        <p:spPr bwMode="auto">
          <a:xfrm>
            <a:off x="3344863" y="2205038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-14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の外力雑音</a:t>
            </a:r>
          </a:p>
        </p:txBody>
      </p:sp>
      <p:sp>
        <p:nvSpPr>
          <p:cNvPr id="1039588" name="Rectangle 228"/>
          <p:cNvSpPr>
            <a:spLocks noChangeArrowheads="1"/>
          </p:cNvSpPr>
          <p:nvPr/>
        </p:nvSpPr>
        <p:spPr bwMode="auto">
          <a:xfrm>
            <a:off x="4786313" y="2349500"/>
            <a:ext cx="12239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-17</a:t>
            </a:r>
            <a:r>
              <a:rPr kumimoji="1" lang="en-US" altLang="ja-JP" sz="1200" b="1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の外力雑音</a:t>
            </a:r>
          </a:p>
        </p:txBody>
      </p:sp>
      <p:sp>
        <p:nvSpPr>
          <p:cNvPr id="1039589" name="Rectangle 229"/>
          <p:cNvSpPr>
            <a:spLocks noChangeArrowheads="1"/>
          </p:cNvSpPr>
          <p:nvPr/>
        </p:nvSpPr>
        <p:spPr bwMode="auto">
          <a:xfrm>
            <a:off x="3563938" y="4662488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スラスタ雑音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90" name="Rectangle 230"/>
          <p:cNvSpPr>
            <a:spLocks noChangeArrowheads="1"/>
          </p:cNvSpPr>
          <p:nvPr/>
        </p:nvSpPr>
        <p:spPr bwMode="auto">
          <a:xfrm>
            <a:off x="3492500" y="5813425"/>
            <a:ext cx="18716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0.1 Hz</a:t>
            </a: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帯の連続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観測とデータ解析</a:t>
            </a:r>
          </a:p>
        </p:txBody>
      </p:sp>
      <p:pic>
        <p:nvPicPr>
          <p:cNvPr id="8734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595929"/>
            <a:ext cx="747094" cy="90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Rectangle 217"/>
          <p:cNvSpPr>
            <a:spLocks noChangeArrowheads="1"/>
          </p:cNvSpPr>
          <p:nvPr/>
        </p:nvSpPr>
        <p:spPr bwMode="auto">
          <a:xfrm>
            <a:off x="1000100" y="1595451"/>
            <a:ext cx="3173408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宇宙干渉計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　による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　精密計測</a:t>
            </a:r>
            <a:endParaRPr kumimoji="1" lang="ja-JP" altLang="en-US" sz="16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1000100" y="1500174"/>
            <a:ext cx="2143140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2857496"/>
            <a:ext cx="12096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Rectangle 217"/>
          <p:cNvSpPr>
            <a:spLocks noChangeArrowheads="1"/>
          </p:cNvSpPr>
          <p:nvPr/>
        </p:nvSpPr>
        <p:spPr bwMode="auto">
          <a:xfrm>
            <a:off x="684212" y="2937856"/>
            <a:ext cx="3173408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安定化レーザー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の宇宙実証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7" name="角丸四角形 36"/>
          <p:cNvSpPr/>
          <p:nvPr/>
        </p:nvSpPr>
        <p:spPr bwMode="auto">
          <a:xfrm>
            <a:off x="714348" y="2714620"/>
            <a:ext cx="278608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8" name="Rectangle 217"/>
          <p:cNvSpPr>
            <a:spLocks noChangeArrowheads="1"/>
          </p:cNvSpPr>
          <p:nvPr/>
        </p:nvSpPr>
        <p:spPr bwMode="auto">
          <a:xfrm>
            <a:off x="714348" y="4071942"/>
            <a:ext cx="178595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ドラッグフリー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制御の実現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4000504"/>
            <a:ext cx="12954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角丸四角形 39"/>
          <p:cNvSpPr/>
          <p:nvPr/>
        </p:nvSpPr>
        <p:spPr bwMode="auto">
          <a:xfrm>
            <a:off x="642910" y="3929066"/>
            <a:ext cx="2786082" cy="1000132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1" name="Rectangle 217"/>
          <p:cNvSpPr>
            <a:spLocks noChangeArrowheads="1"/>
          </p:cNvSpPr>
          <p:nvPr/>
        </p:nvSpPr>
        <p:spPr bwMode="auto">
          <a:xfrm>
            <a:off x="755650" y="5572140"/>
            <a:ext cx="317340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重力波観測</a:t>
            </a:r>
            <a:endParaRPr kumimoji="1" lang="ja-JP" altLang="en-US" sz="18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87348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5286388"/>
            <a:ext cx="1143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角丸四角形 42"/>
          <p:cNvSpPr/>
          <p:nvPr/>
        </p:nvSpPr>
        <p:spPr bwMode="auto">
          <a:xfrm>
            <a:off x="714348" y="5214950"/>
            <a:ext cx="278608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宇宙干渉計による精密計測</a:t>
            </a:r>
          </a:p>
        </p:txBody>
      </p:sp>
      <p:sp>
        <p:nvSpPr>
          <p:cNvPr id="21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35275" name="Rectangle 11"/>
          <p:cNvSpPr>
            <a:spLocks noChangeArrowheads="1"/>
          </p:cNvSpPr>
          <p:nvPr/>
        </p:nvSpPr>
        <p:spPr bwMode="auto">
          <a:xfrm>
            <a:off x="900113" y="947738"/>
            <a:ext cx="11525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ECFF"/>
                </a:solidFill>
                <a:latin typeface="Tahoma" pitchFamily="34" charset="0"/>
              </a:rPr>
              <a:t>背景</a:t>
            </a:r>
          </a:p>
        </p:txBody>
      </p:sp>
      <p:sp>
        <p:nvSpPr>
          <p:cNvPr id="1035276" name="Rectangle 12"/>
          <p:cNvSpPr>
            <a:spLocks noChangeArrowheads="1"/>
          </p:cNvSpPr>
          <p:nvPr/>
        </p:nvSpPr>
        <p:spPr bwMode="auto">
          <a:xfrm>
            <a:off x="6011863" y="1163638"/>
            <a:ext cx="1944687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意義・波及効果</a:t>
            </a:r>
          </a:p>
        </p:txBody>
      </p:sp>
      <p:sp>
        <p:nvSpPr>
          <p:cNvPr id="1035277" name="Rectangle 13"/>
          <p:cNvSpPr>
            <a:spLocks noChangeArrowheads="1"/>
          </p:cNvSpPr>
          <p:nvPr/>
        </p:nvSpPr>
        <p:spPr bwMode="auto">
          <a:xfrm>
            <a:off x="395288" y="1412875"/>
            <a:ext cx="3024187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地上干渉計では豊富な実績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600" b="1">
                <a:solidFill>
                  <a:srgbClr val="CCECFF"/>
                </a:solidFill>
                <a:latin typeface="Tahoma" pitchFamily="34" charset="0"/>
              </a:rPr>
              <a:t>10</a:t>
            </a:r>
            <a:r>
              <a:rPr lang="en-US" altLang="ja-JP" sz="1600" b="1" baseline="30000">
                <a:solidFill>
                  <a:srgbClr val="CCECFF"/>
                </a:solidFill>
                <a:latin typeface="Tahoma" pitchFamily="34" charset="0"/>
              </a:rPr>
              <a:t>-19</a:t>
            </a:r>
            <a:r>
              <a:rPr lang="en-US" altLang="ja-JP" sz="1600" b="1">
                <a:solidFill>
                  <a:srgbClr val="CCECFF"/>
                </a:solidFill>
                <a:latin typeface="Tahoma" pitchFamily="34" charset="0"/>
              </a:rPr>
              <a:t> m/Hz</a:t>
            </a:r>
            <a:r>
              <a:rPr lang="en-US" altLang="ja-JP" sz="1600" b="1" baseline="30000">
                <a:solidFill>
                  <a:srgbClr val="CCECFF"/>
                </a:solidFill>
                <a:latin typeface="Tahoma" pitchFamily="34" charset="0"/>
              </a:rPr>
              <a:t>1/2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の変動測定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035278" name="Rectangle 14"/>
          <p:cNvSpPr>
            <a:spLocks noChangeArrowheads="1"/>
          </p:cNvSpPr>
          <p:nvPr/>
        </p:nvSpPr>
        <p:spPr bwMode="auto">
          <a:xfrm>
            <a:off x="395288" y="2133600"/>
            <a:ext cx="3816350" cy="8969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宇宙では、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FP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干渉計は実現されていない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(LPF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では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MZ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干渉計を使用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1600" b="1">
                <a:solidFill>
                  <a:srgbClr val="CCECFF"/>
                </a:solidFill>
                <a:latin typeface="Tahoma" pitchFamily="34" charset="0"/>
              </a:rPr>
              <a:t>10</a:t>
            </a:r>
            <a:r>
              <a:rPr lang="en-US" altLang="ja-JP" sz="1600" b="1" baseline="30000">
                <a:solidFill>
                  <a:srgbClr val="CCECFF"/>
                </a:solidFill>
                <a:latin typeface="Tahoma" pitchFamily="34" charset="0"/>
              </a:rPr>
              <a:t>-12</a:t>
            </a:r>
            <a:r>
              <a:rPr lang="en-US" altLang="ja-JP" sz="1600" b="1">
                <a:solidFill>
                  <a:srgbClr val="CCECFF"/>
                </a:solidFill>
                <a:latin typeface="Tahoma" pitchFamily="34" charset="0"/>
              </a:rPr>
              <a:t> m/Hz</a:t>
            </a:r>
            <a:r>
              <a:rPr lang="en-US" altLang="ja-JP" sz="1600" b="1" baseline="30000">
                <a:solidFill>
                  <a:srgbClr val="CCECFF"/>
                </a:solidFill>
                <a:latin typeface="Tahoma" pitchFamily="34" charset="0"/>
              </a:rPr>
              <a:t>1/2</a:t>
            </a:r>
            <a:r>
              <a:rPr lang="en-US" altLang="ja-JP" sz="16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程度の変位感度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035279" name="Rectangle 15"/>
          <p:cNvSpPr>
            <a:spLocks noChangeArrowheads="1"/>
          </p:cNvSpPr>
          <p:nvPr/>
        </p:nvSpPr>
        <p:spPr bwMode="auto">
          <a:xfrm>
            <a:off x="2339975" y="5013325"/>
            <a:ext cx="331152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FP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干渉計による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</a:t>
            </a:r>
            <a:r>
              <a:rPr lang="en-US" altLang="ja-JP" sz="1600" b="1">
                <a:solidFill>
                  <a:srgbClr val="CCCCFF"/>
                </a:solidFill>
                <a:latin typeface="Tahoma" pitchFamily="34" charset="0"/>
              </a:rPr>
              <a:t>6x10</a:t>
            </a:r>
            <a:r>
              <a:rPr lang="en-US" altLang="ja-JP" sz="1600" b="1" baseline="30000">
                <a:solidFill>
                  <a:srgbClr val="CCCCFF"/>
                </a:solidFill>
                <a:latin typeface="Tahoma" pitchFamily="34" charset="0"/>
              </a:rPr>
              <a:t>-16</a:t>
            </a:r>
            <a:r>
              <a:rPr lang="en-US" altLang="ja-JP" sz="1600" b="1">
                <a:solidFill>
                  <a:srgbClr val="CCCCFF"/>
                </a:solidFill>
                <a:latin typeface="Tahoma" pitchFamily="34" charset="0"/>
              </a:rPr>
              <a:t> m/Hz</a:t>
            </a:r>
            <a:r>
              <a:rPr lang="en-US" altLang="ja-JP" sz="16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6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の変位感度</a:t>
            </a:r>
          </a:p>
        </p:txBody>
      </p:sp>
      <p:sp>
        <p:nvSpPr>
          <p:cNvPr id="1035280" name="Rectangle 16"/>
          <p:cNvSpPr>
            <a:spLocks noChangeArrowheads="1"/>
          </p:cNvSpPr>
          <p:nvPr/>
        </p:nvSpPr>
        <p:spPr bwMode="auto">
          <a:xfrm>
            <a:off x="2339975" y="5589588"/>
            <a:ext cx="3311525" cy="360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試験マスへの外乱除去技術の確立</a:t>
            </a:r>
          </a:p>
        </p:txBody>
      </p:sp>
      <p:sp>
        <p:nvSpPr>
          <p:cNvPr id="1035281" name="AutoShape 17"/>
          <p:cNvSpPr>
            <a:spLocks noChangeArrowheads="1"/>
          </p:cNvSpPr>
          <p:nvPr/>
        </p:nvSpPr>
        <p:spPr bwMode="auto">
          <a:xfrm flipV="1">
            <a:off x="1403350" y="3141663"/>
            <a:ext cx="792163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5282" name="AutoShape 18"/>
          <p:cNvSpPr>
            <a:spLocks noChangeArrowheads="1"/>
          </p:cNvSpPr>
          <p:nvPr/>
        </p:nvSpPr>
        <p:spPr bwMode="auto">
          <a:xfrm rot="16200000" flipV="1">
            <a:off x="5974557" y="3034506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5283" name="Rectangle 19"/>
          <p:cNvSpPr>
            <a:spLocks noChangeArrowheads="1"/>
          </p:cNvSpPr>
          <p:nvPr/>
        </p:nvSpPr>
        <p:spPr bwMode="auto">
          <a:xfrm>
            <a:off x="5724525" y="1595438"/>
            <a:ext cx="3024188" cy="8969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宇宙空間での精密計測技術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基礎物理学実験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   無重力環境下での精密計測</a:t>
            </a:r>
            <a:endParaRPr lang="ja-JP" altLang="en-US" sz="1600" b="1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35284" name="Rectangle 20"/>
          <p:cNvSpPr>
            <a:spLocks noChangeArrowheads="1"/>
          </p:cNvSpPr>
          <p:nvPr/>
        </p:nvSpPr>
        <p:spPr bwMode="auto">
          <a:xfrm>
            <a:off x="5724525" y="2565400"/>
            <a:ext cx="3240088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宇宙・衛星内環境のより深い理解</a:t>
            </a:r>
          </a:p>
        </p:txBody>
      </p:sp>
      <p:graphicFrame>
        <p:nvGraphicFramePr>
          <p:cNvPr id="1035271" name="Object 7"/>
          <p:cNvGraphicFramePr>
            <a:graphicFrameLocks noChangeAspect="1"/>
          </p:cNvGraphicFramePr>
          <p:nvPr/>
        </p:nvGraphicFramePr>
        <p:xfrm>
          <a:off x="2339975" y="3427413"/>
          <a:ext cx="3429000" cy="151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3607" name="Drawing" r:id="rId4" imgW="3510000" imgH="1550160" progId="Canvas.Drawing.X">
                  <p:embed/>
                </p:oleObj>
              </mc:Choice>
              <mc:Fallback>
                <p:oleObj name="Drawing" r:id="rId4" imgW="3510000" imgH="1550160" progId="Canvas.Drawing.X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3427413"/>
                        <a:ext cx="3429000" cy="151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5285" name="Rectangle 21"/>
          <p:cNvSpPr>
            <a:spLocks noChangeArrowheads="1"/>
          </p:cNvSpPr>
          <p:nvPr/>
        </p:nvSpPr>
        <p:spPr bwMode="auto">
          <a:xfrm>
            <a:off x="971550" y="4005263"/>
            <a:ext cx="1512888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CCCCFF"/>
                </a:solidFill>
                <a:latin typeface="Tahoma" pitchFamily="34" charset="0"/>
              </a:rPr>
              <a:t>DPF</a:t>
            </a: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目指す成果</a:t>
            </a:r>
          </a:p>
        </p:txBody>
      </p:sp>
      <p:sp>
        <p:nvSpPr>
          <p:cNvPr id="1035286" name="AutoShape 22"/>
          <p:cNvSpPr>
            <a:spLocks noChangeArrowheads="1"/>
          </p:cNvSpPr>
          <p:nvPr/>
        </p:nvSpPr>
        <p:spPr bwMode="auto">
          <a:xfrm rot="-16200000">
            <a:off x="5974557" y="4187031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5287" name="Rectangle 23"/>
          <p:cNvSpPr>
            <a:spLocks noChangeArrowheads="1"/>
          </p:cNvSpPr>
          <p:nvPr/>
        </p:nvSpPr>
        <p:spPr bwMode="auto">
          <a:xfrm>
            <a:off x="6264275" y="5051425"/>
            <a:ext cx="233997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FFCCCC"/>
                </a:solidFill>
                <a:latin typeface="Tahoma" pitchFamily="34" charset="0"/>
              </a:rPr>
              <a:t>DECIGO</a:t>
            </a:r>
            <a:r>
              <a:rPr lang="ja-JP" altLang="en-US" sz="1800" b="1">
                <a:solidFill>
                  <a:srgbClr val="FFCCCC"/>
                </a:solidFill>
                <a:latin typeface="Tahoma" pitchFamily="34" charset="0"/>
              </a:rPr>
              <a:t>の根幹技術</a:t>
            </a:r>
          </a:p>
        </p:txBody>
      </p:sp>
      <p:sp>
        <p:nvSpPr>
          <p:cNvPr id="1035288" name="Rectangle 24"/>
          <p:cNvSpPr>
            <a:spLocks noChangeArrowheads="1"/>
          </p:cNvSpPr>
          <p:nvPr/>
        </p:nvSpPr>
        <p:spPr bwMode="auto">
          <a:xfrm>
            <a:off x="6516688" y="5373688"/>
            <a:ext cx="2230437" cy="8969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FP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干渉計による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1600" b="1">
                <a:solidFill>
                  <a:srgbClr val="FFCCCC"/>
                </a:solidFill>
                <a:latin typeface="Tahoma" pitchFamily="34" charset="0"/>
              </a:rPr>
              <a:t>4x10</a:t>
            </a:r>
            <a:r>
              <a:rPr lang="en-US" altLang="ja-JP" sz="1600" b="1" baseline="30000">
                <a:solidFill>
                  <a:srgbClr val="FFCCCC"/>
                </a:solidFill>
                <a:latin typeface="Tahoma" pitchFamily="34" charset="0"/>
              </a:rPr>
              <a:t>-18</a:t>
            </a:r>
            <a:r>
              <a:rPr lang="en-US" altLang="ja-JP" sz="1600" b="1">
                <a:solidFill>
                  <a:srgbClr val="FFCCCC"/>
                </a:solidFill>
                <a:latin typeface="Tahoma" pitchFamily="34" charset="0"/>
              </a:rPr>
              <a:t> m/Hz</a:t>
            </a:r>
            <a:r>
              <a:rPr lang="en-US" altLang="ja-JP" sz="1600" b="1" baseline="30000">
                <a:solidFill>
                  <a:srgbClr val="FFCCCC"/>
                </a:solidFill>
                <a:latin typeface="Tahoma" pitchFamily="34" charset="0"/>
              </a:rPr>
              <a:t>1/2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baseline="30000">
                <a:solidFill>
                  <a:srgbClr val="EAEAEA"/>
                </a:solidFill>
                <a:latin typeface="Tahoma" pitchFamily="34" charset="0"/>
              </a:rPr>
              <a:t>               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の変位感度</a:t>
            </a:r>
          </a:p>
        </p:txBody>
      </p:sp>
      <p:sp>
        <p:nvSpPr>
          <p:cNvPr id="1035289" name="AutoShape 25"/>
          <p:cNvSpPr>
            <a:spLocks noChangeArrowheads="1"/>
          </p:cNvSpPr>
          <p:nvPr/>
        </p:nvSpPr>
        <p:spPr bwMode="auto">
          <a:xfrm>
            <a:off x="395288" y="981075"/>
            <a:ext cx="3671887" cy="20875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FF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5290" name="AutoShape 26"/>
          <p:cNvSpPr>
            <a:spLocks noChangeArrowheads="1"/>
          </p:cNvSpPr>
          <p:nvPr/>
        </p:nvSpPr>
        <p:spPr bwMode="auto">
          <a:xfrm>
            <a:off x="5724525" y="1196975"/>
            <a:ext cx="3024188" cy="1800225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5291" name="AutoShape 27"/>
          <p:cNvSpPr>
            <a:spLocks noChangeArrowheads="1"/>
          </p:cNvSpPr>
          <p:nvPr/>
        </p:nvSpPr>
        <p:spPr bwMode="auto">
          <a:xfrm>
            <a:off x="6300788" y="5084763"/>
            <a:ext cx="2374900" cy="12239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FFCC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0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4143372" y="1249644"/>
            <a:ext cx="4519747" cy="49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AutoShape 20"/>
          <p:cNvSpPr>
            <a:spLocks noChangeArrowheads="1"/>
          </p:cNvSpPr>
          <p:nvPr/>
        </p:nvSpPr>
        <p:spPr bwMode="auto">
          <a:xfrm>
            <a:off x="5429256" y="1500174"/>
            <a:ext cx="1357322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2" name="AutoShape 20"/>
          <p:cNvSpPr>
            <a:spLocks noChangeArrowheads="1"/>
          </p:cNvSpPr>
          <p:nvPr/>
        </p:nvSpPr>
        <p:spPr bwMode="auto">
          <a:xfrm>
            <a:off x="7215206" y="1785926"/>
            <a:ext cx="1214446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3" name="AutoShape 20"/>
          <p:cNvSpPr>
            <a:spLocks noChangeArrowheads="1"/>
          </p:cNvSpPr>
          <p:nvPr/>
        </p:nvSpPr>
        <p:spPr bwMode="auto">
          <a:xfrm>
            <a:off x="7572396" y="2643182"/>
            <a:ext cx="1000132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4" name="AutoShape 20"/>
          <p:cNvSpPr>
            <a:spLocks noChangeArrowheads="1"/>
          </p:cNvSpPr>
          <p:nvPr/>
        </p:nvSpPr>
        <p:spPr bwMode="auto">
          <a:xfrm>
            <a:off x="7358082" y="4286256"/>
            <a:ext cx="1428760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システム概要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1137668" name="Text Box 4"/>
          <p:cNvSpPr txBox="1">
            <a:spLocks noChangeAspect="1" noChangeArrowheads="1"/>
          </p:cNvSpPr>
          <p:nvPr/>
        </p:nvSpPr>
        <p:spPr bwMode="auto">
          <a:xfrm>
            <a:off x="7178708" y="1714488"/>
            <a:ext cx="14652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Stabilized. 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Laser source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69" name="Text Box 5"/>
          <p:cNvSpPr txBox="1">
            <a:spLocks noChangeAspect="1" noChangeArrowheads="1"/>
          </p:cNvSpPr>
          <p:nvPr/>
        </p:nvSpPr>
        <p:spPr bwMode="auto">
          <a:xfrm>
            <a:off x="7307264" y="4214818"/>
            <a:ext cx="15510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Interferometer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        module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0" name="Text Box 6"/>
          <p:cNvSpPr txBox="1">
            <a:spLocks noChangeAspect="1" noChangeArrowheads="1"/>
          </p:cNvSpPr>
          <p:nvPr/>
        </p:nvSpPr>
        <p:spPr bwMode="auto">
          <a:xfrm>
            <a:off x="3786182" y="5643578"/>
            <a:ext cx="14382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Satellite 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Bus system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1" name="Text Box 7"/>
          <p:cNvSpPr txBox="1">
            <a:spLocks noChangeAspect="1" noChangeArrowheads="1"/>
          </p:cNvSpPr>
          <p:nvPr/>
        </p:nvSpPr>
        <p:spPr bwMode="auto">
          <a:xfrm>
            <a:off x="5916634" y="6196034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Solar Paddle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2" name="Text Box 8"/>
          <p:cNvSpPr txBox="1">
            <a:spLocks noChangeAspect="1" noChangeArrowheads="1"/>
          </p:cNvSpPr>
          <p:nvPr/>
        </p:nvSpPr>
        <p:spPr bwMode="auto">
          <a:xfrm>
            <a:off x="5357818" y="1428736"/>
            <a:ext cx="1511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Mission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Thruster head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3" name="Text Box 9"/>
          <p:cNvSpPr txBox="1">
            <a:spLocks noChangeAspect="1" noChangeArrowheads="1"/>
          </p:cNvSpPr>
          <p:nvPr/>
        </p:nvSpPr>
        <p:spPr bwMode="auto">
          <a:xfrm>
            <a:off x="7521577" y="2571744"/>
            <a:ext cx="12652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On-board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Computer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4" name="Text Box 10"/>
          <p:cNvSpPr txBox="1">
            <a:spLocks noChangeAspect="1" noChangeArrowheads="1"/>
          </p:cNvSpPr>
          <p:nvPr/>
        </p:nvSpPr>
        <p:spPr bwMode="auto">
          <a:xfrm>
            <a:off x="4620951" y="6121619"/>
            <a:ext cx="13083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Bus</a:t>
            </a:r>
            <a:r>
              <a:rPr lang="ja-JP" altLang="en-US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thruster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5" name="Line 11"/>
          <p:cNvSpPr>
            <a:spLocks noChangeShapeType="1"/>
          </p:cNvSpPr>
          <p:nvPr/>
        </p:nvSpPr>
        <p:spPr bwMode="auto">
          <a:xfrm flipH="1" flipV="1">
            <a:off x="6443662" y="4005263"/>
            <a:ext cx="914419" cy="352431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6" name="Line 12"/>
          <p:cNvSpPr>
            <a:spLocks noChangeShapeType="1"/>
          </p:cNvSpPr>
          <p:nvPr/>
        </p:nvSpPr>
        <p:spPr bwMode="auto">
          <a:xfrm flipH="1">
            <a:off x="7143767" y="2857496"/>
            <a:ext cx="428627" cy="142876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7" name="Line 13"/>
          <p:cNvSpPr>
            <a:spLocks noChangeShapeType="1"/>
          </p:cNvSpPr>
          <p:nvPr/>
        </p:nvSpPr>
        <p:spPr bwMode="auto">
          <a:xfrm flipH="1">
            <a:off x="6643701" y="2133600"/>
            <a:ext cx="520686" cy="866772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8" name="Line 14"/>
          <p:cNvSpPr>
            <a:spLocks noChangeShapeType="1"/>
          </p:cNvSpPr>
          <p:nvPr/>
        </p:nvSpPr>
        <p:spPr bwMode="auto">
          <a:xfrm>
            <a:off x="5715008" y="2000241"/>
            <a:ext cx="71438" cy="107157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9" name="Line 15"/>
          <p:cNvSpPr>
            <a:spLocks noChangeShapeType="1"/>
          </p:cNvSpPr>
          <p:nvPr/>
        </p:nvSpPr>
        <p:spPr bwMode="auto">
          <a:xfrm flipV="1">
            <a:off x="6732588" y="5643578"/>
            <a:ext cx="839808" cy="59371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80" name="Line 16"/>
          <p:cNvSpPr>
            <a:spLocks noChangeShapeType="1"/>
          </p:cNvSpPr>
          <p:nvPr/>
        </p:nvSpPr>
        <p:spPr bwMode="auto">
          <a:xfrm flipV="1">
            <a:off x="5286379" y="5564389"/>
            <a:ext cx="292097" cy="579254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81" name="Line 17"/>
          <p:cNvSpPr>
            <a:spLocks noChangeShapeType="1"/>
          </p:cNvSpPr>
          <p:nvPr/>
        </p:nvSpPr>
        <p:spPr bwMode="auto">
          <a:xfrm flipV="1">
            <a:off x="4714876" y="5214950"/>
            <a:ext cx="857256" cy="571504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84" name="AutoShape 20"/>
          <p:cNvSpPr>
            <a:spLocks noChangeArrowheads="1"/>
          </p:cNvSpPr>
          <p:nvPr/>
        </p:nvSpPr>
        <p:spPr bwMode="auto">
          <a:xfrm>
            <a:off x="539750" y="3651250"/>
            <a:ext cx="2808288" cy="2706708"/>
          </a:xfrm>
          <a:prstGeom prst="roundRect">
            <a:avLst>
              <a:gd name="adj" fmla="val 6731"/>
            </a:avLst>
          </a:prstGeom>
          <a:solidFill>
            <a:srgbClr val="99CC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5" name="Text Box 21"/>
          <p:cNvSpPr txBox="1">
            <a:spLocks noChangeAspect="1" noChangeArrowheads="1"/>
          </p:cNvSpPr>
          <p:nvPr/>
        </p:nvSpPr>
        <p:spPr bwMode="auto">
          <a:xfrm>
            <a:off x="541338" y="3644900"/>
            <a:ext cx="2735262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Satellite Bus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en-US" altLang="ja-JP" sz="14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(‘Standard bus’ system)</a:t>
            </a:r>
          </a:p>
        </p:txBody>
      </p:sp>
      <p:sp>
        <p:nvSpPr>
          <p:cNvPr id="1137686" name="AutoShape 22"/>
          <p:cNvSpPr>
            <a:spLocks noChangeArrowheads="1"/>
          </p:cNvSpPr>
          <p:nvPr/>
        </p:nvSpPr>
        <p:spPr bwMode="auto">
          <a:xfrm>
            <a:off x="538163" y="1196974"/>
            <a:ext cx="2808287" cy="1660521"/>
          </a:xfrm>
          <a:prstGeom prst="roundRect">
            <a:avLst>
              <a:gd name="adj" fmla="val 6731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7" name="Text Box 23"/>
          <p:cNvSpPr txBox="1">
            <a:spLocks noChangeAspect="1" noChangeArrowheads="1"/>
          </p:cNvSpPr>
          <p:nvPr/>
        </p:nvSpPr>
        <p:spPr bwMode="auto">
          <a:xfrm>
            <a:off x="539750" y="1220788"/>
            <a:ext cx="2735263" cy="170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DPF Payload</a:t>
            </a:r>
          </a:p>
        </p:txBody>
      </p:sp>
      <p:sp>
        <p:nvSpPr>
          <p:cNvPr id="1137688" name="Rectangle 24"/>
          <p:cNvSpPr>
            <a:spLocks noChangeArrowheads="1"/>
          </p:cNvSpPr>
          <p:nvPr/>
        </p:nvSpPr>
        <p:spPr bwMode="auto">
          <a:xfrm>
            <a:off x="611188" y="1471613"/>
            <a:ext cx="2952750" cy="14335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Size :         950mm cube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Weight :    150kg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Power :      130W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Data Rate: 800kbps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Mission thruster x12</a:t>
            </a:r>
          </a:p>
        </p:txBody>
      </p:sp>
      <p:sp>
        <p:nvSpPr>
          <p:cNvPr id="1137689" name="Rectangle 25"/>
          <p:cNvSpPr>
            <a:spLocks noChangeArrowheads="1"/>
          </p:cNvSpPr>
          <p:nvPr/>
        </p:nvSpPr>
        <p:spPr bwMode="auto">
          <a:xfrm>
            <a:off x="684213" y="2997200"/>
            <a:ext cx="2160587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Power Supply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SpW Comm.</a:t>
            </a:r>
          </a:p>
        </p:txBody>
      </p:sp>
      <p:sp>
        <p:nvSpPr>
          <p:cNvPr id="1137690" name="Line 26"/>
          <p:cNvSpPr>
            <a:spLocks noChangeShapeType="1"/>
          </p:cNvSpPr>
          <p:nvPr/>
        </p:nvSpPr>
        <p:spPr bwMode="auto">
          <a:xfrm>
            <a:off x="2195513" y="2997200"/>
            <a:ext cx="0" cy="576263"/>
          </a:xfrm>
          <a:prstGeom prst="line">
            <a:avLst/>
          </a:prstGeom>
          <a:noFill/>
          <a:ln w="25400">
            <a:solidFill>
              <a:srgbClr val="DDDDDD"/>
            </a:solidFill>
            <a:round/>
            <a:headEnd type="stealth" w="lg" len="lg"/>
            <a:tailEnd type="stealth" w="lg" len="lg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91" name="Rectangle 27"/>
          <p:cNvSpPr>
            <a:spLocks noChangeArrowheads="1"/>
          </p:cNvSpPr>
          <p:nvPr/>
        </p:nvSpPr>
        <p:spPr bwMode="auto">
          <a:xfrm>
            <a:off x="827088" y="4149725"/>
            <a:ext cx="2449512" cy="22383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Size :        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950x950x1100mm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Weight :    200kg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SAP :          960W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Battery:     50AH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Downlink : 2Mpbs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DR:             1GByte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3N Thrusters x 4</a:t>
            </a:r>
          </a:p>
        </p:txBody>
      </p:sp>
    </p:spTree>
    <p:extLst>
      <p:ext uri="{BB962C8B-B14F-4D97-AF65-F5344CB8AC3E}">
        <p14:creationId xmlns:p14="http://schemas.microsoft.com/office/powerpoint/2010/main" val="80116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安定化レーザー光源の実現</a:t>
            </a:r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41413" name="Rectangle 5"/>
          <p:cNvSpPr>
            <a:spLocks noChangeArrowheads="1"/>
          </p:cNvSpPr>
          <p:nvPr/>
        </p:nvSpPr>
        <p:spPr bwMode="auto">
          <a:xfrm>
            <a:off x="827088" y="981075"/>
            <a:ext cx="11525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ECFF"/>
                </a:solidFill>
                <a:latin typeface="Tahoma" pitchFamily="34" charset="0"/>
              </a:rPr>
              <a:t>背景</a:t>
            </a:r>
          </a:p>
        </p:txBody>
      </p:sp>
      <p:sp>
        <p:nvSpPr>
          <p:cNvPr id="1041414" name="Rectangle 6"/>
          <p:cNvSpPr>
            <a:spLocks noChangeArrowheads="1"/>
          </p:cNvSpPr>
          <p:nvPr/>
        </p:nvSpPr>
        <p:spPr bwMode="auto">
          <a:xfrm>
            <a:off x="5578475" y="1116013"/>
            <a:ext cx="1944688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意義・波及効果</a:t>
            </a:r>
          </a:p>
        </p:txBody>
      </p:sp>
      <p:sp>
        <p:nvSpPr>
          <p:cNvPr id="1041415" name="Rectangle 7"/>
          <p:cNvSpPr>
            <a:spLocks noChangeArrowheads="1"/>
          </p:cNvSpPr>
          <p:nvPr/>
        </p:nvSpPr>
        <p:spPr bwMode="auto">
          <a:xfrm>
            <a:off x="817563" y="2393950"/>
            <a:ext cx="3889375" cy="558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重力波検出器での実績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10</a:t>
            </a:r>
            <a:r>
              <a:rPr lang="en-US" altLang="ja-JP" sz="1400" b="1" baseline="30000">
                <a:solidFill>
                  <a:srgbClr val="CCECFF"/>
                </a:solidFill>
                <a:latin typeface="Tahoma" pitchFamily="34" charset="0"/>
              </a:rPr>
              <a:t>-6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 Hz/Hz</a:t>
            </a:r>
            <a:r>
              <a:rPr lang="en-US" altLang="ja-JP" sz="1400" b="1" baseline="30000">
                <a:solidFill>
                  <a:srgbClr val="CCECFF"/>
                </a:solidFill>
                <a:latin typeface="Tahoma" pitchFamily="34" charset="0"/>
              </a:rPr>
              <a:t>1/2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の相対安定度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041417" name="Rectangle 9"/>
          <p:cNvSpPr>
            <a:spLocks noChangeArrowheads="1"/>
          </p:cNvSpPr>
          <p:nvPr/>
        </p:nvSpPr>
        <p:spPr bwMode="auto">
          <a:xfrm>
            <a:off x="2268538" y="5562600"/>
            <a:ext cx="3816350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CCCCFF"/>
                </a:solidFill>
                <a:latin typeface="Tahoma" pitchFamily="34" charset="0"/>
              </a:rPr>
              <a:t>0.5 Hz/Hz</a:t>
            </a:r>
            <a:r>
              <a:rPr lang="en-US" altLang="ja-JP" sz="16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6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の周波数安定度</a:t>
            </a:r>
          </a:p>
        </p:txBody>
      </p:sp>
      <p:sp>
        <p:nvSpPr>
          <p:cNvPr id="1041418" name="Rectangle 10"/>
          <p:cNvSpPr>
            <a:spLocks noChangeArrowheads="1"/>
          </p:cNvSpPr>
          <p:nvPr/>
        </p:nvSpPr>
        <p:spPr bwMode="auto">
          <a:xfrm>
            <a:off x="2268538" y="5851525"/>
            <a:ext cx="3816350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飽和吸収分光による安定化の宇宙実証</a:t>
            </a:r>
          </a:p>
        </p:txBody>
      </p:sp>
      <p:sp>
        <p:nvSpPr>
          <p:cNvPr id="1041419" name="AutoShape 11"/>
          <p:cNvSpPr>
            <a:spLocks noChangeArrowheads="1"/>
          </p:cNvSpPr>
          <p:nvPr/>
        </p:nvSpPr>
        <p:spPr bwMode="auto">
          <a:xfrm flipV="1">
            <a:off x="1403350" y="3792538"/>
            <a:ext cx="792163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1420" name="AutoShape 12"/>
          <p:cNvSpPr>
            <a:spLocks noChangeArrowheads="1"/>
          </p:cNvSpPr>
          <p:nvPr/>
        </p:nvSpPr>
        <p:spPr bwMode="auto">
          <a:xfrm rot="16200000" flipV="1">
            <a:off x="6406357" y="3755231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1421" name="Rectangle 13"/>
          <p:cNvSpPr>
            <a:spLocks noChangeArrowheads="1"/>
          </p:cNvSpPr>
          <p:nvPr/>
        </p:nvSpPr>
        <p:spPr bwMode="auto">
          <a:xfrm>
            <a:off x="5435600" y="1528763"/>
            <a:ext cx="3024188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宇宙空間での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これまでに無い安定度の実現</a:t>
            </a:r>
          </a:p>
        </p:txBody>
      </p:sp>
      <p:sp>
        <p:nvSpPr>
          <p:cNvPr id="1041422" name="Rectangle 14"/>
          <p:cNvSpPr>
            <a:spLocks noChangeArrowheads="1"/>
          </p:cNvSpPr>
          <p:nvPr/>
        </p:nvSpPr>
        <p:spPr bwMode="auto">
          <a:xfrm>
            <a:off x="5435600" y="2084388"/>
            <a:ext cx="3600450" cy="16319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5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さまざまな応用</a:t>
            </a:r>
          </a:p>
          <a:p>
            <a:pPr algn="l">
              <a:lnSpc>
                <a:spcPct val="115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地球環境観測 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ADM-Aeolus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GIFTS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),</a:t>
            </a:r>
          </a:p>
          <a:p>
            <a:pPr algn="l">
              <a:lnSpc>
                <a:spcPct val="115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基礎物理実験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マイクロ波標準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通信 </a:t>
            </a:r>
          </a:p>
          <a:p>
            <a:pPr algn="l">
              <a:lnSpc>
                <a:spcPct val="115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ACES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惑星探査 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TPF-C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), X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線観測 </a:t>
            </a:r>
          </a:p>
          <a:p>
            <a:pPr algn="l">
              <a:lnSpc>
                <a:spcPct val="115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MAXIM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フォーメーションフライト 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LISA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</a:p>
          <a:p>
            <a:pPr algn="l">
              <a:lnSpc>
                <a:spcPct val="115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GRACE-follow-on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041424" name="Rectangle 16"/>
          <p:cNvSpPr>
            <a:spLocks noChangeArrowheads="1"/>
          </p:cNvSpPr>
          <p:nvPr/>
        </p:nvSpPr>
        <p:spPr bwMode="auto">
          <a:xfrm>
            <a:off x="395288" y="1341438"/>
            <a:ext cx="4392612" cy="1130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広い応用範囲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多くの地上研究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ja-JP" altLang="en-US" sz="1600" b="1">
                <a:solidFill>
                  <a:srgbClr val="CCECFF"/>
                </a:solidFill>
                <a:latin typeface="Tahoma" pitchFamily="34" charset="0"/>
              </a:rPr>
              <a:t>数 </a:t>
            </a:r>
            <a:r>
              <a:rPr lang="en-US" altLang="ja-JP" sz="1600" b="1">
                <a:solidFill>
                  <a:srgbClr val="CCECFF"/>
                </a:solidFill>
                <a:latin typeface="Tahoma" pitchFamily="34" charset="0"/>
              </a:rPr>
              <a:t>Hz/Hz</a:t>
            </a:r>
            <a:r>
              <a:rPr lang="en-US" altLang="ja-JP" sz="1600" b="1" baseline="30000">
                <a:solidFill>
                  <a:srgbClr val="CCECFF"/>
                </a:solidFill>
                <a:latin typeface="Tahoma" pitchFamily="34" charset="0"/>
              </a:rPr>
              <a:t>1/2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の安定度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     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光周波数標準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原子・分子の精密分光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       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光通信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量子情報・コンピュータ</a:t>
            </a:r>
          </a:p>
        </p:txBody>
      </p:sp>
      <p:sp>
        <p:nvSpPr>
          <p:cNvPr id="1041426" name="Rectangle 18"/>
          <p:cNvSpPr>
            <a:spLocks noChangeArrowheads="1"/>
          </p:cNvSpPr>
          <p:nvPr/>
        </p:nvSpPr>
        <p:spPr bwMode="auto">
          <a:xfrm>
            <a:off x="395288" y="2944813"/>
            <a:ext cx="432117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宇宙では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高安定レーザーの実績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外部基準による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高安定化はない</a:t>
            </a:r>
          </a:p>
        </p:txBody>
      </p:sp>
      <p:graphicFrame>
        <p:nvGraphicFramePr>
          <p:cNvPr id="1041423" name="Object 15"/>
          <p:cNvGraphicFramePr>
            <a:graphicFrameLocks noChangeAspect="1"/>
          </p:cNvGraphicFramePr>
          <p:nvPr/>
        </p:nvGraphicFramePr>
        <p:xfrm>
          <a:off x="2266950" y="4005263"/>
          <a:ext cx="3933825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4631" name="Drawing" r:id="rId4" imgW="4026600" imgH="1521000" progId="Canvas.Drawing.X">
                  <p:embed/>
                </p:oleObj>
              </mc:Choice>
              <mc:Fallback>
                <p:oleObj name="Drawing" r:id="rId4" imgW="4026600" imgH="1521000" progId="Canvas.Drawing.X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950" y="4005263"/>
                        <a:ext cx="3933825" cy="148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1427" name="Rectangle 19"/>
          <p:cNvSpPr>
            <a:spLocks noChangeArrowheads="1"/>
          </p:cNvSpPr>
          <p:nvPr/>
        </p:nvSpPr>
        <p:spPr bwMode="auto">
          <a:xfrm>
            <a:off x="898525" y="4605338"/>
            <a:ext cx="1512888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CCCCFF"/>
                </a:solidFill>
                <a:latin typeface="Tahoma" pitchFamily="34" charset="0"/>
              </a:rPr>
              <a:t>DPF</a:t>
            </a: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目指す成果</a:t>
            </a:r>
          </a:p>
        </p:txBody>
      </p:sp>
      <p:sp>
        <p:nvSpPr>
          <p:cNvPr id="1041428" name="AutoShape 20"/>
          <p:cNvSpPr>
            <a:spLocks noChangeArrowheads="1"/>
          </p:cNvSpPr>
          <p:nvPr/>
        </p:nvSpPr>
        <p:spPr bwMode="auto">
          <a:xfrm rot="-16200000">
            <a:off x="6406356" y="4690269"/>
            <a:ext cx="792163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1429" name="Rectangle 21"/>
          <p:cNvSpPr>
            <a:spLocks noChangeArrowheads="1"/>
          </p:cNvSpPr>
          <p:nvPr/>
        </p:nvSpPr>
        <p:spPr bwMode="auto">
          <a:xfrm>
            <a:off x="6553200" y="5556250"/>
            <a:ext cx="233997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FFCCCC"/>
                </a:solidFill>
                <a:latin typeface="Tahoma" pitchFamily="34" charset="0"/>
              </a:rPr>
              <a:t>DECIGO</a:t>
            </a:r>
            <a:r>
              <a:rPr lang="ja-JP" altLang="en-US" sz="1800" b="1">
                <a:solidFill>
                  <a:srgbClr val="FFCCCC"/>
                </a:solidFill>
                <a:latin typeface="Tahoma" pitchFamily="34" charset="0"/>
              </a:rPr>
              <a:t>の根幹技術</a:t>
            </a:r>
          </a:p>
        </p:txBody>
      </p:sp>
      <p:sp>
        <p:nvSpPr>
          <p:cNvPr id="1041430" name="Rectangle 22"/>
          <p:cNvSpPr>
            <a:spLocks noChangeArrowheads="1"/>
          </p:cNvSpPr>
          <p:nvPr/>
        </p:nvSpPr>
        <p:spPr bwMode="auto">
          <a:xfrm>
            <a:off x="6661150" y="5876925"/>
            <a:ext cx="2230438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要求値を満たす安定度</a:t>
            </a:r>
          </a:p>
        </p:txBody>
      </p:sp>
      <p:sp>
        <p:nvSpPr>
          <p:cNvPr id="1041431" name="AutoShape 23"/>
          <p:cNvSpPr>
            <a:spLocks noChangeArrowheads="1"/>
          </p:cNvSpPr>
          <p:nvPr/>
        </p:nvSpPr>
        <p:spPr bwMode="auto">
          <a:xfrm>
            <a:off x="395288" y="981075"/>
            <a:ext cx="4176712" cy="2663825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FF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1432" name="AutoShape 24"/>
          <p:cNvSpPr>
            <a:spLocks noChangeArrowheads="1"/>
          </p:cNvSpPr>
          <p:nvPr/>
        </p:nvSpPr>
        <p:spPr bwMode="auto">
          <a:xfrm>
            <a:off x="5435600" y="1125538"/>
            <a:ext cx="3455988" cy="2590800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1433" name="AutoShape 25"/>
          <p:cNvSpPr>
            <a:spLocks noChangeArrowheads="1"/>
          </p:cNvSpPr>
          <p:nvPr/>
        </p:nvSpPr>
        <p:spPr bwMode="auto">
          <a:xfrm>
            <a:off x="6588125" y="5516563"/>
            <a:ext cx="2232025" cy="7921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FFCC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ドラッグフリー制御の実現</a:t>
            </a:r>
          </a:p>
        </p:txBody>
      </p:sp>
      <p:sp>
        <p:nvSpPr>
          <p:cNvPr id="2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43460" name="Rectangle 4"/>
          <p:cNvSpPr>
            <a:spLocks noChangeArrowheads="1"/>
          </p:cNvSpPr>
          <p:nvPr/>
        </p:nvSpPr>
        <p:spPr bwMode="auto">
          <a:xfrm>
            <a:off x="755650" y="4389438"/>
            <a:ext cx="1512888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CCCCFF"/>
                </a:solidFill>
                <a:latin typeface="Tahoma" pitchFamily="34" charset="0"/>
              </a:rPr>
              <a:t>DPF</a:t>
            </a: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目指す成果</a:t>
            </a:r>
          </a:p>
        </p:txBody>
      </p:sp>
      <p:sp>
        <p:nvSpPr>
          <p:cNvPr id="1043461" name="Rectangle 5"/>
          <p:cNvSpPr>
            <a:spLocks noChangeArrowheads="1"/>
          </p:cNvSpPr>
          <p:nvPr/>
        </p:nvSpPr>
        <p:spPr bwMode="auto">
          <a:xfrm>
            <a:off x="827088" y="1052513"/>
            <a:ext cx="11525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ECFF"/>
                </a:solidFill>
                <a:latin typeface="Tahoma" pitchFamily="34" charset="0"/>
              </a:rPr>
              <a:t>背景</a:t>
            </a:r>
          </a:p>
        </p:txBody>
      </p:sp>
      <p:sp>
        <p:nvSpPr>
          <p:cNvPr id="1043462" name="Rectangle 6"/>
          <p:cNvSpPr>
            <a:spLocks noChangeArrowheads="1"/>
          </p:cNvSpPr>
          <p:nvPr/>
        </p:nvSpPr>
        <p:spPr bwMode="auto">
          <a:xfrm>
            <a:off x="6372225" y="981075"/>
            <a:ext cx="1944688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意義・波及効果</a:t>
            </a:r>
          </a:p>
        </p:txBody>
      </p:sp>
      <p:sp>
        <p:nvSpPr>
          <p:cNvPr id="1043463" name="Rectangle 7"/>
          <p:cNvSpPr>
            <a:spLocks noChangeArrowheads="1"/>
          </p:cNvSpPr>
          <p:nvPr/>
        </p:nvSpPr>
        <p:spPr bwMode="auto">
          <a:xfrm>
            <a:off x="395288" y="1412875"/>
            <a:ext cx="3455987" cy="11652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</a:rPr>
              <a:t>ナビゲーションシステムの開発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kumimoji="0" lang="en-US" altLang="ja-JP" sz="1600" b="1">
                <a:solidFill>
                  <a:srgbClr val="EAEAEA"/>
                </a:solidFill>
                <a:latin typeface="Tahoma" pitchFamily="34" charset="0"/>
              </a:rPr>
              <a:t>1972</a:t>
            </a: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</a:rPr>
              <a:t>年 </a:t>
            </a:r>
            <a:r>
              <a:rPr kumimoji="0" lang="en-US" altLang="ja-JP" sz="1600" b="1">
                <a:solidFill>
                  <a:srgbClr val="FFFFCC"/>
                </a:solidFill>
                <a:latin typeface="Tahoma" pitchFamily="34" charset="0"/>
              </a:rPr>
              <a:t>TRAID-1</a:t>
            </a:r>
            <a:r>
              <a:rPr kumimoji="0" lang="en-US" altLang="ja-JP" sz="1600" b="1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</a:rPr>
              <a:t>で初実証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</a:rPr>
              <a:t>精密基礎物理実験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kumimoji="0" lang="en-US" altLang="ja-JP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2004</a:t>
            </a: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年 </a:t>
            </a:r>
            <a:r>
              <a:rPr kumimoji="0" lang="en-US" altLang="ja-JP" sz="1600" b="1">
                <a:solidFill>
                  <a:srgbClr val="FFFFCC"/>
                </a:solidFill>
                <a:latin typeface="Tahoma" pitchFamily="34" charset="0"/>
                <a:sym typeface="Wingdings" pitchFamily="2" charset="2"/>
              </a:rPr>
              <a:t>Gravity Probe-B</a:t>
            </a:r>
            <a:endParaRPr lang="en-US" altLang="ja-JP" sz="1600" b="1">
              <a:solidFill>
                <a:srgbClr val="FFFFCC"/>
              </a:solidFill>
              <a:latin typeface="Tahoma" pitchFamily="34" charset="0"/>
            </a:endParaRPr>
          </a:p>
        </p:txBody>
      </p:sp>
      <p:sp>
        <p:nvSpPr>
          <p:cNvPr id="1043464" name="Rectangle 8"/>
          <p:cNvSpPr>
            <a:spLocks noChangeArrowheads="1"/>
          </p:cNvSpPr>
          <p:nvPr/>
        </p:nvSpPr>
        <p:spPr bwMode="auto">
          <a:xfrm>
            <a:off x="395288" y="2563813"/>
            <a:ext cx="3816350" cy="360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FFFCC"/>
                </a:solidFill>
                <a:latin typeface="Tahoma" pitchFamily="34" charset="0"/>
              </a:rPr>
              <a:t>LPF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(2010/11) L1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点で実証</a:t>
            </a:r>
          </a:p>
        </p:txBody>
      </p:sp>
      <p:sp>
        <p:nvSpPr>
          <p:cNvPr id="1043465" name="Rectangle 9"/>
          <p:cNvSpPr>
            <a:spLocks noChangeArrowheads="1"/>
          </p:cNvSpPr>
          <p:nvPr/>
        </p:nvSpPr>
        <p:spPr bwMode="auto">
          <a:xfrm>
            <a:off x="2268538" y="5608638"/>
            <a:ext cx="3816350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太陽輻射圧雑音以下への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衛星変動安定化  </a:t>
            </a:r>
            <a:r>
              <a:rPr lang="en-US" altLang="ja-JP" sz="1600" b="1">
                <a:solidFill>
                  <a:srgbClr val="CCCCFF"/>
                </a:solidFill>
                <a:latin typeface="Tahoma" pitchFamily="34" charset="0"/>
              </a:rPr>
              <a:t>10</a:t>
            </a:r>
            <a:r>
              <a:rPr lang="en-US" altLang="ja-JP" sz="1600" b="1" baseline="30000">
                <a:solidFill>
                  <a:srgbClr val="CCCCFF"/>
                </a:solidFill>
                <a:latin typeface="Tahoma" pitchFamily="34" charset="0"/>
              </a:rPr>
              <a:t>-9</a:t>
            </a:r>
            <a:r>
              <a:rPr lang="en-US" altLang="ja-JP" sz="1600" b="1">
                <a:solidFill>
                  <a:srgbClr val="CCCCFF"/>
                </a:solidFill>
                <a:latin typeface="Tahoma" pitchFamily="34" charset="0"/>
              </a:rPr>
              <a:t> m/Hz</a:t>
            </a:r>
            <a:r>
              <a:rPr lang="en-US" altLang="ja-JP" sz="16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6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endParaRPr lang="en-US" altLang="ja-JP" sz="1600" b="1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43466" name="Rectangle 10"/>
          <p:cNvSpPr>
            <a:spLocks noChangeArrowheads="1"/>
          </p:cNvSpPr>
          <p:nvPr/>
        </p:nvSpPr>
        <p:spPr bwMode="auto">
          <a:xfrm>
            <a:off x="2268538" y="5300663"/>
            <a:ext cx="3816350" cy="360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重力傾度安定との併用による低雑音制御</a:t>
            </a:r>
          </a:p>
        </p:txBody>
      </p:sp>
      <p:sp>
        <p:nvSpPr>
          <p:cNvPr id="1043467" name="AutoShape 11"/>
          <p:cNvSpPr>
            <a:spLocks noChangeArrowheads="1"/>
          </p:cNvSpPr>
          <p:nvPr/>
        </p:nvSpPr>
        <p:spPr bwMode="auto">
          <a:xfrm flipV="1">
            <a:off x="1258888" y="3648075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3468" name="AutoShape 12"/>
          <p:cNvSpPr>
            <a:spLocks noChangeArrowheads="1"/>
          </p:cNvSpPr>
          <p:nvPr/>
        </p:nvSpPr>
        <p:spPr bwMode="auto">
          <a:xfrm rot="16200000" flipV="1">
            <a:off x="6409532" y="3539331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3469" name="Rectangle 13"/>
          <p:cNvSpPr>
            <a:spLocks noChangeArrowheads="1"/>
          </p:cNvSpPr>
          <p:nvPr/>
        </p:nvSpPr>
        <p:spPr bwMode="auto">
          <a:xfrm>
            <a:off x="5867400" y="1412875"/>
            <a:ext cx="3240088" cy="8969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長時間安定な無重力環境</a:t>
            </a:r>
            <a:endParaRPr lang="ja-JP" altLang="en-US" sz="1600" b="1">
              <a:solidFill>
                <a:srgbClr val="EAEAEA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宇宙環境利用の新しい可能性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基礎物理学実験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材料工学</a:t>
            </a:r>
          </a:p>
        </p:txBody>
      </p:sp>
      <p:sp>
        <p:nvSpPr>
          <p:cNvPr id="1043470" name="Rectangle 14"/>
          <p:cNvSpPr>
            <a:spLocks noChangeArrowheads="1"/>
          </p:cNvSpPr>
          <p:nvPr/>
        </p:nvSpPr>
        <p:spPr bwMode="auto">
          <a:xfrm>
            <a:off x="5867400" y="2279650"/>
            <a:ext cx="3168650" cy="862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フォーメーションフライト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              のための基礎技術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TPF-C, LISA, GRACE follow-on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</p:txBody>
      </p:sp>
      <p:graphicFrame>
        <p:nvGraphicFramePr>
          <p:cNvPr id="1043471" name="Object 15"/>
          <p:cNvGraphicFramePr>
            <a:graphicFrameLocks noChangeAspect="1"/>
          </p:cNvGraphicFramePr>
          <p:nvPr/>
        </p:nvGraphicFramePr>
        <p:xfrm>
          <a:off x="2124075" y="3789363"/>
          <a:ext cx="4114800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5655" name="Drawing" r:id="rId4" imgW="4212000" imgH="1521000" progId="Canvas.Drawing.X">
                  <p:embed/>
                </p:oleObj>
              </mc:Choice>
              <mc:Fallback>
                <p:oleObj name="Drawing" r:id="rId4" imgW="4212000" imgH="1521000" progId="Canvas.Drawing.X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3789363"/>
                        <a:ext cx="4114800" cy="148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3472" name="Rectangle 16"/>
          <p:cNvSpPr>
            <a:spLocks noChangeArrowheads="1"/>
          </p:cNvSpPr>
          <p:nvPr/>
        </p:nvSpPr>
        <p:spPr bwMode="auto">
          <a:xfrm>
            <a:off x="395288" y="2924175"/>
            <a:ext cx="3816350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国内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: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高高度気球からの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自由落下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600" b="1">
                <a:solidFill>
                  <a:srgbClr val="FFFFCC"/>
                </a:solidFill>
                <a:latin typeface="Tahoma" pitchFamily="34" charset="0"/>
              </a:rPr>
              <a:t>BOV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)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で実証</a:t>
            </a:r>
          </a:p>
        </p:txBody>
      </p:sp>
      <p:sp>
        <p:nvSpPr>
          <p:cNvPr id="1043473" name="Rectangle 17"/>
          <p:cNvSpPr>
            <a:spLocks noChangeArrowheads="1"/>
          </p:cNvSpPr>
          <p:nvPr/>
        </p:nvSpPr>
        <p:spPr bwMode="auto">
          <a:xfrm>
            <a:off x="5867400" y="3140075"/>
            <a:ext cx="3025775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小型低雑音スラスタの宇宙実証</a:t>
            </a:r>
          </a:p>
        </p:txBody>
      </p:sp>
      <p:sp>
        <p:nvSpPr>
          <p:cNvPr id="1043474" name="AutoShape 18"/>
          <p:cNvSpPr>
            <a:spLocks noChangeArrowheads="1"/>
          </p:cNvSpPr>
          <p:nvPr/>
        </p:nvSpPr>
        <p:spPr bwMode="auto">
          <a:xfrm rot="-16200000">
            <a:off x="6406356" y="4690269"/>
            <a:ext cx="792163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3475" name="Rectangle 19"/>
          <p:cNvSpPr>
            <a:spLocks noChangeArrowheads="1"/>
          </p:cNvSpPr>
          <p:nvPr/>
        </p:nvSpPr>
        <p:spPr bwMode="auto">
          <a:xfrm>
            <a:off x="6408738" y="5556250"/>
            <a:ext cx="233997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FFCCCC"/>
                </a:solidFill>
                <a:latin typeface="Tahoma" pitchFamily="34" charset="0"/>
              </a:rPr>
              <a:t>DECIGO</a:t>
            </a:r>
            <a:r>
              <a:rPr lang="ja-JP" altLang="en-US" sz="1800" b="1">
                <a:solidFill>
                  <a:srgbClr val="FFCCCC"/>
                </a:solidFill>
                <a:latin typeface="Tahoma" pitchFamily="34" charset="0"/>
              </a:rPr>
              <a:t>の根幹技術</a:t>
            </a:r>
          </a:p>
        </p:txBody>
      </p:sp>
      <p:sp>
        <p:nvSpPr>
          <p:cNvPr id="1043476" name="Rectangle 20"/>
          <p:cNvSpPr>
            <a:spLocks noChangeArrowheads="1"/>
          </p:cNvSpPr>
          <p:nvPr/>
        </p:nvSpPr>
        <p:spPr bwMode="auto">
          <a:xfrm>
            <a:off x="6588125" y="5876925"/>
            <a:ext cx="2447925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要求値と同程度の安定度</a:t>
            </a:r>
          </a:p>
        </p:txBody>
      </p:sp>
      <p:sp>
        <p:nvSpPr>
          <p:cNvPr id="1043477" name="AutoShape 21"/>
          <p:cNvSpPr>
            <a:spLocks noChangeArrowheads="1"/>
          </p:cNvSpPr>
          <p:nvPr/>
        </p:nvSpPr>
        <p:spPr bwMode="auto">
          <a:xfrm>
            <a:off x="395288" y="1052513"/>
            <a:ext cx="3097212" cy="2520950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FF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3478" name="AutoShape 22"/>
          <p:cNvSpPr>
            <a:spLocks noChangeArrowheads="1"/>
          </p:cNvSpPr>
          <p:nvPr/>
        </p:nvSpPr>
        <p:spPr bwMode="auto">
          <a:xfrm>
            <a:off x="5724525" y="981075"/>
            <a:ext cx="3168650" cy="25193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3479" name="AutoShape 23"/>
          <p:cNvSpPr>
            <a:spLocks noChangeArrowheads="1"/>
          </p:cNvSpPr>
          <p:nvPr/>
        </p:nvSpPr>
        <p:spPr bwMode="auto">
          <a:xfrm>
            <a:off x="6443663" y="5589588"/>
            <a:ext cx="2520950" cy="719137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FFCC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90"/>
          <p:cNvSpPr>
            <a:spLocks noChangeArrowheads="1"/>
          </p:cNvSpPr>
          <p:nvPr/>
        </p:nvSpPr>
        <p:spPr bwMode="auto">
          <a:xfrm>
            <a:off x="1428728" y="2500306"/>
            <a:ext cx="4929222" cy="1928826"/>
          </a:xfrm>
          <a:prstGeom prst="roundRect">
            <a:avLst>
              <a:gd name="adj" fmla="val 4412"/>
            </a:avLst>
          </a:prstGeom>
          <a:solidFill>
            <a:srgbClr val="CCECFF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の意義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1000127" y="1140725"/>
            <a:ext cx="7072335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今回の内容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「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単体での科学的成果」 が中心</a:t>
            </a:r>
            <a:endParaRPr kumimoji="1" lang="ja-JP" altLang="en-US" sz="20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" name="Rectangle 16"/>
          <p:cNvSpPr>
            <a:spLocks noChangeArrowheads="1"/>
          </p:cNvSpPr>
          <p:nvPr/>
        </p:nvSpPr>
        <p:spPr bwMode="auto">
          <a:xfrm>
            <a:off x="1500166" y="1643050"/>
            <a:ext cx="685804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しかし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, DPF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の意義は、単体だけの意義に限られない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1500166" y="2551695"/>
            <a:ext cx="535785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科学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の目標 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: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真理を知ること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我々の成り立ち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宇宙の始まり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1500166" y="3535450"/>
            <a:ext cx="4929222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宇宙開発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の目標 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: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人類のフロンティア・夢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  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人類の可能性を広げる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    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     </a:t>
            </a: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1428728" y="4786322"/>
            <a:ext cx="6643734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DECIGO : </a:t>
            </a:r>
            <a:r>
              <a:rPr lang="ja-JP" altLang="en-US" sz="2000" b="1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宇宙の始まりに最も肉薄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する可能性を持つ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 DPF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はその重要なステップ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1428728" y="5641319"/>
            <a:ext cx="664373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DPF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は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b="1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宇宙環境利用の新しい可能性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を切り拓く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90"/>
          <p:cNvSpPr>
            <a:spLocks noChangeArrowheads="1"/>
          </p:cNvSpPr>
          <p:nvPr/>
        </p:nvSpPr>
        <p:spPr bwMode="auto">
          <a:xfrm>
            <a:off x="1357290" y="2000240"/>
            <a:ext cx="5500726" cy="1785950"/>
          </a:xfrm>
          <a:prstGeom prst="roundRect">
            <a:avLst>
              <a:gd name="adj" fmla="val 4412"/>
            </a:avLst>
          </a:prstGeom>
          <a:solidFill>
            <a:srgbClr val="CCECFF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日本物理学会声明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1000127" y="1142984"/>
            <a:ext cx="7072335" cy="3895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宇宙基本法施行に関する声明</a:t>
            </a:r>
            <a:endParaRPr kumimoji="1" lang="ja-JP" altLang="en-US" sz="20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" name="Rectangle 16"/>
          <p:cNvSpPr>
            <a:spLocks noChangeArrowheads="1"/>
          </p:cNvSpPr>
          <p:nvPr/>
        </p:nvSpPr>
        <p:spPr bwMode="auto">
          <a:xfrm>
            <a:off x="4786314" y="1214422"/>
            <a:ext cx="2571768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2008 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年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12 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月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8 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日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1428728" y="2000240"/>
            <a:ext cx="5643602" cy="178510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１ 自由な発想に基づいた意思決定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２ 情報公開と透明性の確保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rgbClr val="CCFFCC"/>
                </a:solidFill>
                <a:latin typeface="Tahoma" pitchFamily="34" charset="0"/>
              </a:rPr>
              <a:t>３ 長期的視野に立った運営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４ 宇宙活動の先導役としての宇宙物理学の推進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５ 学問の府としての推進体制の整備・強化</a:t>
            </a:r>
          </a:p>
        </p:txBody>
      </p:sp>
      <p:pic>
        <p:nvPicPr>
          <p:cNvPr id="12" name="図 11" descr="statement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4201110"/>
            <a:ext cx="8454172" cy="1656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55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857232"/>
            <a:ext cx="7484697" cy="5524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/>
              <a:t>推進体制</a:t>
            </a:r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0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53702" name="Rectangle 6"/>
          <p:cNvSpPr>
            <a:spLocks noChangeArrowheads="1"/>
          </p:cNvSpPr>
          <p:nvPr/>
        </p:nvSpPr>
        <p:spPr bwMode="auto">
          <a:xfrm>
            <a:off x="214282" y="3286124"/>
            <a:ext cx="1714512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DPF-WG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CCFFCC"/>
                </a:solidFill>
                <a:latin typeface="Tahoma" pitchFamily="34" charset="0"/>
              </a:rPr>
              <a:t>       101</a:t>
            </a:r>
            <a:r>
              <a:rPr kumimoji="1" lang="ja-JP" altLang="en-US" sz="18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名</a:t>
            </a:r>
            <a:endParaRPr kumimoji="1" lang="ja-JP" altLang="en-US" sz="1800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 </a:t>
            </a:r>
            <a:endParaRPr kumimoji="1" lang="en-US" altLang="ja-JP" sz="1800" kern="1200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CCFFCC"/>
                </a:solidFill>
                <a:latin typeface="Tahoma" pitchFamily="34" charset="0"/>
              </a:rPr>
              <a:t>       </a:t>
            </a:r>
            <a:r>
              <a:rPr kumimoji="1" lang="en-US" altLang="ja-JP" sz="18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145</a:t>
            </a:r>
            <a:r>
              <a:rPr kumimoji="1" lang="ja-JP" altLang="en-US" sz="18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名</a:t>
            </a:r>
            <a:endParaRPr kumimoji="1" lang="ja-JP" altLang="en-US" sz="1800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角丸四角形 26"/>
          <p:cNvSpPr/>
          <p:nvPr/>
        </p:nvSpPr>
        <p:spPr bwMode="auto">
          <a:xfrm>
            <a:off x="251520" y="3571876"/>
            <a:ext cx="3748976" cy="271464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3929058" y="4429132"/>
            <a:ext cx="3143272" cy="1714512"/>
          </a:xfrm>
          <a:prstGeom prst="roundRect">
            <a:avLst>
              <a:gd name="adj" fmla="val 5874"/>
            </a:avLst>
          </a:prstGeom>
          <a:solidFill>
            <a:srgbClr val="080808"/>
          </a:solidFill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干渉計モジュール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296167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chemeClr val="bg1"/>
                </a:solidFill>
                <a:latin typeface="Tahoma" pitchFamily="34" charset="0"/>
              </a:rPr>
              <a:t>レーザー干渉計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: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試験マス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+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干渉計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+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センサ </a:t>
            </a:r>
            <a:endParaRPr lang="ja-JP" altLang="en-US" sz="1800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2500298" y="5991054"/>
            <a:ext cx="1643074" cy="275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国立天文台</a:t>
            </a:r>
            <a:r>
              <a:rPr lang="en-US" altLang="ja-JP" sz="12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2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東大</a:t>
            </a:r>
            <a:endParaRPr kumimoji="1" lang="ja-JP" altLang="en-US" sz="1200" kern="1200" dirty="0">
              <a:solidFill>
                <a:srgbClr val="CCECFF"/>
              </a:solidFill>
              <a:latin typeface="Tahoma" pitchFamily="34" charset="0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6929454" y="1142984"/>
            <a:ext cx="16430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干渉計</a:t>
            </a:r>
            <a:endParaRPr lang="en-US" altLang="ja-JP" sz="14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  </a:t>
            </a: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モジュール</a:t>
            </a:r>
            <a:endParaRPr lang="ja-JP" altLang="en-US" sz="1400" b="1" dirty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7215206" y="1643050"/>
            <a:ext cx="0" cy="121444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858016" y="2857496"/>
            <a:ext cx="857256" cy="642942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500034" y="3571876"/>
            <a:ext cx="3857652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干渉計モジュール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重力波観測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重力勾配計</a:t>
            </a:r>
            <a:endParaRPr lang="ja-JP" altLang="en-US" sz="1800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285852" y="1428736"/>
            <a:ext cx="4500594" cy="6715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試験マスモジュール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重力・重力波を観測するための基準</a:t>
            </a: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8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1285852" y="1428736"/>
            <a:ext cx="4000528" cy="2071702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500034" y="4286256"/>
            <a:ext cx="3429024" cy="542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30cm IFO BBM     </a:t>
            </a: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Packaging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　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Digital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control     </a:t>
            </a: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Monolithic Opt.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1" name="図 20" descr=":PICT004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143116"/>
            <a:ext cx="178595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3929058" y="4429132"/>
            <a:ext cx="2571768" cy="6740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05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レーザーセンサ</a:t>
            </a:r>
            <a:endParaRPr kumimoji="1" lang="en-US" altLang="ja-JP" sz="1800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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加速度計センサ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1285852" y="3032334"/>
            <a:ext cx="2143140" cy="4784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dirty="0" smtClean="0">
                <a:solidFill>
                  <a:srgbClr val="CCECFF"/>
                </a:solidFill>
                <a:latin typeface="Tahoma" pitchFamily="34" charset="0"/>
              </a:rPr>
              <a:t>法政大</a:t>
            </a:r>
            <a:r>
              <a:rPr lang="en-US" altLang="ja-JP" sz="1200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dirty="0" smtClean="0">
                <a:solidFill>
                  <a:srgbClr val="CCECFF"/>
                </a:solidFill>
                <a:latin typeface="Tahoma" pitchFamily="34" charset="0"/>
              </a:rPr>
              <a:t>国立天文台</a:t>
            </a:r>
            <a:r>
              <a:rPr lang="en-US" altLang="ja-JP" sz="1200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dirty="0" smtClean="0">
                <a:solidFill>
                  <a:srgbClr val="CCECFF"/>
                </a:solidFill>
                <a:latin typeface="Tahoma" pitchFamily="34" charset="0"/>
              </a:rPr>
              <a:t>お茶大</a:t>
            </a:r>
            <a:r>
              <a:rPr lang="en-US" altLang="ja-JP" sz="1200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dirty="0" smtClean="0">
                <a:solidFill>
                  <a:srgbClr val="CCECFF"/>
                </a:solidFill>
                <a:latin typeface="Tahoma" pitchFamily="34" charset="0"/>
              </a:rPr>
              <a:t>　スタンフォード大</a:t>
            </a:r>
            <a:endParaRPr kumimoji="1" lang="ja-JP" altLang="en-US" sz="1200" kern="1200" dirty="0">
              <a:solidFill>
                <a:srgbClr val="CCECFF"/>
              </a:solidFill>
              <a:latin typeface="Tahoma" pitchFamily="34" charset="0"/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1428728" y="2071678"/>
            <a:ext cx="2071702" cy="10402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of Module,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Sensor, Actuator,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Clump/Release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μ-Grav. Exp.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4000496" y="5857892"/>
            <a:ext cx="1571636" cy="275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dirty="0" smtClean="0">
                <a:solidFill>
                  <a:srgbClr val="CCECFF"/>
                </a:solidFill>
                <a:latin typeface="Tahoma" pitchFamily="34" charset="0"/>
              </a:rPr>
              <a:t>東大地震研</a:t>
            </a:r>
            <a:r>
              <a:rPr lang="en-US" altLang="ja-JP" sz="1200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dirty="0" smtClean="0">
                <a:solidFill>
                  <a:srgbClr val="CCECFF"/>
                </a:solidFill>
                <a:latin typeface="Tahoma" pitchFamily="34" charset="0"/>
              </a:rPr>
              <a:t>東大理</a:t>
            </a:r>
            <a:endParaRPr kumimoji="1" lang="ja-JP" altLang="en-US" sz="1200" kern="1200" dirty="0">
              <a:solidFill>
                <a:srgbClr val="CCECFF"/>
              </a:solidFill>
              <a:latin typeface="Tahoma" pitchFamily="34" charset="0"/>
            </a:endParaRP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4214810" y="5143512"/>
            <a:ext cx="2000264" cy="542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test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Sensitivity meas.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8" name="図 37" descr="PICT0052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733024" y="4825584"/>
            <a:ext cx="1521441" cy="101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5066308"/>
            <a:ext cx="1321189" cy="86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96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04" y="4941168"/>
            <a:ext cx="1951518" cy="125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6588223" y="4797152"/>
            <a:ext cx="3024337" cy="1717393"/>
            <a:chOff x="6588223" y="4797152"/>
            <a:chExt cx="3024337" cy="1717393"/>
          </a:xfrm>
        </p:grpSpPr>
        <p:sp>
          <p:nvSpPr>
            <p:cNvPr id="2" name="角丸四角形 1"/>
            <p:cNvSpPr/>
            <p:nvPr/>
          </p:nvSpPr>
          <p:spPr bwMode="auto">
            <a:xfrm>
              <a:off x="6588223" y="4797152"/>
              <a:ext cx="2376265" cy="1656184"/>
            </a:xfrm>
            <a:prstGeom prst="roundRect">
              <a:avLst/>
            </a:prstGeom>
            <a:solidFill>
              <a:srgbClr val="000000">
                <a:alpha val="89804"/>
              </a:srgbClr>
            </a:solidFill>
            <a:ln w="25400">
              <a:solidFill>
                <a:srgbClr val="99CCFF"/>
              </a:solidFill>
              <a:round/>
              <a:headEnd/>
              <a:tailEnd/>
            </a:ln>
          </p:spPr>
          <p:txBody>
            <a:bodyPr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Rectangle 14"/>
            <p:cNvSpPr>
              <a:spLocks noChangeArrowheads="1"/>
            </p:cNvSpPr>
            <p:nvPr/>
          </p:nvSpPr>
          <p:spPr bwMode="auto">
            <a:xfrm>
              <a:off x="6791138" y="4797152"/>
              <a:ext cx="2821422" cy="171739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ja-JP" altLang="en-US" dirty="0" smtClean="0">
                  <a:solidFill>
                    <a:srgbClr val="99CCFF"/>
                  </a:solidFill>
                  <a:latin typeface="Tahoma" pitchFamily="34" charset="0"/>
                </a:rPr>
                <a:t>ポスター参照</a:t>
              </a:r>
              <a:endParaRPr lang="en-US" altLang="ja-JP" dirty="0" smtClean="0">
                <a:solidFill>
                  <a:srgbClr val="99CCFF"/>
                </a:solidFill>
                <a:latin typeface="Tahoma" pitchFamily="34" charset="0"/>
              </a:endParaRPr>
            </a:p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en-US" altLang="ja-JP" dirty="0" smtClean="0">
                  <a:solidFill>
                    <a:srgbClr val="99CCFF"/>
                  </a:solidFill>
                  <a:latin typeface="Tahoma" pitchFamily="34" charset="0"/>
                </a:rPr>
                <a:t>P18 </a:t>
              </a:r>
              <a:r>
                <a:rPr lang="ja-JP" altLang="en-US" dirty="0" smtClean="0">
                  <a:solidFill>
                    <a:srgbClr val="99CCFF"/>
                  </a:solidFill>
                  <a:latin typeface="Tahoma" pitchFamily="34" charset="0"/>
                </a:rPr>
                <a:t>阿久津 他</a:t>
              </a:r>
            </a:p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en-US" altLang="ja-JP" dirty="0" smtClean="0">
                  <a:solidFill>
                    <a:srgbClr val="99CCFF"/>
                  </a:solidFill>
                  <a:latin typeface="Tahoma" pitchFamily="34" charset="0"/>
                </a:rPr>
                <a:t>P19 </a:t>
              </a:r>
              <a:r>
                <a:rPr lang="ja-JP" altLang="en-US" dirty="0" smtClean="0">
                  <a:solidFill>
                    <a:srgbClr val="99CCFF"/>
                  </a:solidFill>
                  <a:latin typeface="Tahoma" pitchFamily="34" charset="0"/>
                </a:rPr>
                <a:t>道村　他</a:t>
              </a:r>
              <a:endParaRPr lang="en-US" altLang="ja-JP" dirty="0" smtClean="0">
                <a:solidFill>
                  <a:srgbClr val="99CCFF"/>
                </a:solidFill>
                <a:latin typeface="Tahoma" pitchFamily="34" charset="0"/>
              </a:endParaRPr>
            </a:p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en-US" altLang="ja-JP" dirty="0" smtClean="0">
                  <a:solidFill>
                    <a:srgbClr val="99CCFF"/>
                  </a:solidFill>
                  <a:latin typeface="Tahoma" pitchFamily="34" charset="0"/>
                </a:rPr>
                <a:t>P22 </a:t>
              </a:r>
              <a:r>
                <a:rPr lang="ja-JP" altLang="en-US" dirty="0" smtClean="0">
                  <a:solidFill>
                    <a:srgbClr val="99CCFF"/>
                  </a:solidFill>
                  <a:latin typeface="Tahoma" pitchFamily="34" charset="0"/>
                </a:rPr>
                <a:t>陳たん 他</a:t>
              </a:r>
              <a:endParaRPr lang="en-US" altLang="ja-JP" dirty="0" smtClean="0">
                <a:solidFill>
                  <a:srgbClr val="99CCFF"/>
                </a:solidFill>
                <a:latin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安定化レーザー光源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296167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chemeClr val="bg1"/>
                </a:solidFill>
                <a:latin typeface="Tahoma" pitchFamily="34" charset="0"/>
              </a:rPr>
              <a:t>安定化レーザー光源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: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光源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+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安定化システム</a:t>
            </a:r>
            <a:endParaRPr lang="ja-JP" altLang="en-US" sz="1800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1071538" y="5991054"/>
            <a:ext cx="2000264" cy="275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電通大</a:t>
            </a:r>
            <a:r>
              <a:rPr lang="en-US" altLang="ja-JP" sz="12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en-US" altLang="zh-TW" sz="12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NICT</a:t>
            </a:r>
            <a:endParaRPr kumimoji="1" lang="ja-JP" altLang="en-US" sz="1200" kern="1200" dirty="0">
              <a:solidFill>
                <a:srgbClr val="CCECFF"/>
              </a:solidFill>
              <a:latin typeface="Tahoma" pitchFamily="34" charset="0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7143768" y="4857760"/>
            <a:ext cx="1428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安定化</a:t>
            </a:r>
            <a:endParaRPr lang="en-US" altLang="ja-JP" sz="14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レーザー光源</a:t>
            </a:r>
            <a:endParaRPr lang="ja-JP" altLang="en-US" sz="1400" b="1" dirty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 flipH="1" flipV="1">
            <a:off x="7215206" y="3000372"/>
            <a:ext cx="357190" cy="1714512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786578" y="2357430"/>
            <a:ext cx="928694" cy="613470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rtlCol="0" anchor="ctr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928662" y="4118136"/>
            <a:ext cx="3929090" cy="12809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ヨウ素飽和吸収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      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による安定化制御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    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周波数基準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　　　　擾乱耐性</a:t>
            </a:r>
            <a:endParaRPr kumimoji="1" lang="en-US" altLang="ja-JP" sz="1800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1000100" y="3652772"/>
            <a:ext cx="2000264" cy="275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dirty="0" smtClean="0">
                <a:solidFill>
                  <a:srgbClr val="CCECFF"/>
                </a:solidFill>
                <a:latin typeface="Tahoma" pitchFamily="34" charset="0"/>
              </a:rPr>
              <a:t>電通大</a:t>
            </a:r>
            <a:r>
              <a:rPr kumimoji="1" lang="en-US" altLang="ja-JP" sz="1200" kern="1200" dirty="0" smtClean="0">
                <a:solidFill>
                  <a:srgbClr val="CCECFF"/>
                </a:solidFill>
                <a:latin typeface="Tahoma" pitchFamily="34" charset="0"/>
              </a:rPr>
              <a:t>, NASA/GSFC</a:t>
            </a:r>
            <a:endParaRPr kumimoji="1" lang="ja-JP" altLang="en-US" sz="1200" kern="1200" dirty="0">
              <a:solidFill>
                <a:srgbClr val="CCECFF"/>
              </a:solidFill>
              <a:latin typeface="Tahoma" pitchFamily="34" charset="0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000100" y="1571612"/>
            <a:ext cx="4143404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Yb:YAG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(NPRO or Fiber laser)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光源</a:t>
            </a:r>
            <a:endParaRPr kumimoji="1" lang="en-US" altLang="ja-JP" sz="1800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小型・軽量化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耐振動性</a:t>
            </a:r>
            <a:endParaRPr kumimoji="1" lang="ja-JP" altLang="en-US" sz="18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pic>
        <p:nvPicPr>
          <p:cNvPr id="12544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2285992"/>
            <a:ext cx="2428892" cy="15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1000100" y="2643182"/>
            <a:ext cx="1785950" cy="8032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  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development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sp>
        <p:nvSpPr>
          <p:cNvPr id="40" name="角丸四角形 39"/>
          <p:cNvSpPr/>
          <p:nvPr/>
        </p:nvSpPr>
        <p:spPr bwMode="auto">
          <a:xfrm>
            <a:off x="928662" y="1571612"/>
            <a:ext cx="4214842" cy="235745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1285852" y="5363021"/>
            <a:ext cx="2286016" cy="542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</a:t>
            </a: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development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Stability meas.</a:t>
            </a: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928662" y="4071942"/>
            <a:ext cx="4929222" cy="2214578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3107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354" y="4293096"/>
            <a:ext cx="2377970" cy="172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グループ化 19"/>
          <p:cNvGrpSpPr/>
          <p:nvPr/>
        </p:nvGrpSpPr>
        <p:grpSpPr>
          <a:xfrm>
            <a:off x="6143067" y="5438878"/>
            <a:ext cx="2893429" cy="942450"/>
            <a:chOff x="5940153" y="5157192"/>
            <a:chExt cx="2893429" cy="942450"/>
          </a:xfrm>
        </p:grpSpPr>
        <p:sp>
          <p:nvSpPr>
            <p:cNvPr id="21" name="角丸四角形 20"/>
            <p:cNvSpPr/>
            <p:nvPr/>
          </p:nvSpPr>
          <p:spPr bwMode="auto">
            <a:xfrm>
              <a:off x="5940153" y="5157192"/>
              <a:ext cx="2736304" cy="942450"/>
            </a:xfrm>
            <a:prstGeom prst="roundRect">
              <a:avLst/>
            </a:prstGeom>
            <a:solidFill>
              <a:srgbClr val="000000">
                <a:alpha val="89804"/>
              </a:srgbClr>
            </a:solidFill>
            <a:ln w="25400">
              <a:solidFill>
                <a:srgbClr val="99CCFF"/>
              </a:solidFill>
              <a:round/>
              <a:headEnd/>
              <a:tailEnd/>
            </a:ln>
          </p:spPr>
          <p:txBody>
            <a:bodyPr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Rectangle 14"/>
            <p:cNvSpPr>
              <a:spLocks noChangeArrowheads="1"/>
            </p:cNvSpPr>
            <p:nvPr/>
          </p:nvSpPr>
          <p:spPr bwMode="auto">
            <a:xfrm>
              <a:off x="6012160" y="5157192"/>
              <a:ext cx="2821422" cy="90486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ja-JP" altLang="en-US" dirty="0" smtClean="0">
                  <a:solidFill>
                    <a:srgbClr val="99CCFF"/>
                  </a:solidFill>
                  <a:latin typeface="Tahoma" pitchFamily="34" charset="0"/>
                </a:rPr>
                <a:t>ポスター参照</a:t>
              </a:r>
              <a:endParaRPr lang="en-US" altLang="ja-JP" dirty="0" smtClean="0">
                <a:solidFill>
                  <a:srgbClr val="99CCFF"/>
                </a:solidFill>
                <a:latin typeface="Tahoma" pitchFamily="34" charset="0"/>
              </a:endParaRPr>
            </a:p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en-US" altLang="ja-JP" dirty="0" smtClean="0">
                  <a:solidFill>
                    <a:srgbClr val="99CCFF"/>
                  </a:solidFill>
                  <a:latin typeface="Tahoma" pitchFamily="34" charset="0"/>
                </a:rPr>
                <a:t>P20 </a:t>
              </a:r>
              <a:r>
                <a:rPr lang="ja-JP" altLang="en-US" dirty="0">
                  <a:solidFill>
                    <a:srgbClr val="99CCFF"/>
                  </a:solidFill>
                  <a:latin typeface="Tahoma" pitchFamily="34" charset="0"/>
                </a:rPr>
                <a:t>武者</a:t>
              </a:r>
              <a:r>
                <a:rPr lang="ja-JP" altLang="en-US" dirty="0" smtClean="0">
                  <a:solidFill>
                    <a:srgbClr val="99CCFF"/>
                  </a:solidFill>
                  <a:latin typeface="Tahoma" pitchFamily="34" charset="0"/>
                </a:rPr>
                <a:t> 他</a:t>
              </a:r>
              <a:endParaRPr lang="en-US" altLang="ja-JP" dirty="0">
                <a:solidFill>
                  <a:srgbClr val="99CCFF"/>
                </a:solidFill>
                <a:latin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正方形/長方形 41"/>
          <p:cNvSpPr/>
          <p:nvPr/>
        </p:nvSpPr>
        <p:spPr bwMode="auto">
          <a:xfrm>
            <a:off x="3929058" y="4643446"/>
            <a:ext cx="1143008" cy="1143009"/>
          </a:xfrm>
          <a:prstGeom prst="rect">
            <a:avLst/>
          </a:prstGeom>
          <a:solidFill>
            <a:srgbClr val="FFFFFF"/>
          </a:solidFill>
          <a:ln w="15875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姿勢・ドラッグフリー制御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8296267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chemeClr val="bg1"/>
                </a:solidFill>
                <a:latin typeface="Tahoma" pitchFamily="34" charset="0"/>
              </a:rPr>
              <a:t>姿勢・ドラッグフリー制御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: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衛星構造検討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制御則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ミッションスラスタ</a:t>
            </a:r>
            <a:endParaRPr lang="ja-JP" altLang="en-US" sz="1800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4071934" y="6000768"/>
            <a:ext cx="2000264" cy="275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JAXA, </a:t>
            </a:r>
            <a:r>
              <a:rPr lang="ja-JP" altLang="en-US" sz="1200" dirty="0" smtClean="0">
                <a:solidFill>
                  <a:srgbClr val="CCECFF"/>
                </a:solidFill>
                <a:sym typeface="Wingdings" pitchFamily="2" charset="2"/>
              </a:rPr>
              <a:t>東海大</a:t>
            </a:r>
            <a:r>
              <a:rPr lang="en-US" altLang="ja-JP" sz="12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200" dirty="0" smtClean="0">
                <a:solidFill>
                  <a:srgbClr val="CCECFF"/>
                </a:solidFill>
                <a:sym typeface="Wingdings" pitchFamily="2" charset="2"/>
              </a:rPr>
              <a:t>防衛大</a:t>
            </a:r>
            <a:endParaRPr kumimoji="1" lang="ja-JP" altLang="en-US" sz="1200" kern="1200" dirty="0">
              <a:solidFill>
                <a:srgbClr val="CCECFF"/>
              </a:solidFill>
              <a:latin typeface="Tahoma" pitchFamily="34" charset="0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5357818" y="2285992"/>
            <a:ext cx="1428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小型・低雑音</a:t>
            </a:r>
            <a:endParaRPr lang="en-US" altLang="ja-JP" sz="14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       スラスタ</a:t>
            </a:r>
            <a:endParaRPr lang="ja-JP" altLang="en-US" sz="1400" b="1" dirty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6215074" y="2786058"/>
            <a:ext cx="357190" cy="35719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715140" y="1643051"/>
            <a:ext cx="928694" cy="1285884"/>
          </a:xfrm>
          <a:prstGeom prst="roundRect">
            <a:avLst>
              <a:gd name="adj" fmla="val 20770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1000100" y="3917950"/>
            <a:ext cx="3929090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小型低雑音スラスタ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endParaRPr kumimoji="1" lang="ja-JP" altLang="en-US" sz="18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3786182" y="3429000"/>
            <a:ext cx="2000264" cy="275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dirty="0" smtClean="0">
                <a:solidFill>
                  <a:srgbClr val="CCECFF"/>
                </a:solidFill>
                <a:latin typeface="Tahoma" pitchFamily="34" charset="0"/>
              </a:rPr>
              <a:t>東大</a:t>
            </a:r>
            <a:r>
              <a:rPr lang="en-US" altLang="ja-JP" sz="1200" dirty="0" smtClean="0">
                <a:solidFill>
                  <a:srgbClr val="CCECFF"/>
                </a:solidFill>
                <a:latin typeface="Tahoma" pitchFamily="34" charset="0"/>
              </a:rPr>
              <a:t>, JAXA</a:t>
            </a:r>
            <a:endParaRPr kumimoji="1" lang="ja-JP" altLang="en-US" sz="1200" kern="1200" dirty="0">
              <a:solidFill>
                <a:srgbClr val="CCECFF"/>
              </a:solidFill>
              <a:latin typeface="Tahoma" pitchFamily="34" charset="0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285852" y="1571612"/>
            <a:ext cx="3929090" cy="67300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衛星構成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熱・構造検討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8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928662" y="1571612"/>
            <a:ext cx="4214842" cy="2143140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928662" y="3857628"/>
            <a:ext cx="4929222" cy="2428892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6572264" y="3071811"/>
            <a:ext cx="285752" cy="285752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Text Box 4"/>
          <p:cNvSpPr txBox="1">
            <a:spLocks noChangeAspect="1" noChangeArrowheads="1"/>
          </p:cNvSpPr>
          <p:nvPr/>
        </p:nvSpPr>
        <p:spPr bwMode="auto">
          <a:xfrm>
            <a:off x="7929586" y="2214554"/>
            <a:ext cx="12144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質量・輻射</a:t>
            </a:r>
            <a:endParaRPr kumimoji="1" lang="en-US" altLang="ja-JP" sz="1400" b="1" kern="1200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バランス構造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H="1" flipV="1">
            <a:off x="7715272" y="2214554"/>
            <a:ext cx="285752" cy="14287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2928926" y="2166947"/>
            <a:ext cx="2500330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Passive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   attitude stability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Drag-free control</a:t>
            </a:r>
            <a:endParaRPr kumimoji="1" lang="ja-JP" altLang="en-US" sz="16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5" name="Picture 2" descr="　スリットFEE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714884"/>
            <a:ext cx="170436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1214414" y="4214818"/>
            <a:ext cx="464347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Actuators for satellite control</a:t>
            </a:r>
            <a:endParaRPr lang="en-US" altLang="ja-JP" sz="16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8F8F8"/>
                </a:solidFill>
              </a:rPr>
              <a:t>    </a:t>
            </a:r>
            <a:endParaRPr kumimoji="1" lang="ja-JP" altLang="en-US" sz="16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7" name="図 2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4643446"/>
            <a:ext cx="928694" cy="109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図 3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4786322"/>
            <a:ext cx="78581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図 3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4733463"/>
            <a:ext cx="1000132" cy="105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080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2976" y="1947852"/>
            <a:ext cx="1428760" cy="1686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214414" y="5877489"/>
            <a:ext cx="2857520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BBM and system design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46" name="グループ化 45"/>
          <p:cNvGrpSpPr/>
          <p:nvPr/>
        </p:nvGrpSpPr>
        <p:grpSpPr>
          <a:xfrm>
            <a:off x="6143067" y="5157192"/>
            <a:ext cx="2893429" cy="942450"/>
            <a:chOff x="5940153" y="5157192"/>
            <a:chExt cx="2893429" cy="942450"/>
          </a:xfrm>
        </p:grpSpPr>
        <p:sp>
          <p:nvSpPr>
            <p:cNvPr id="47" name="角丸四角形 46"/>
            <p:cNvSpPr/>
            <p:nvPr/>
          </p:nvSpPr>
          <p:spPr bwMode="auto">
            <a:xfrm>
              <a:off x="5940153" y="5157192"/>
              <a:ext cx="2736304" cy="942450"/>
            </a:xfrm>
            <a:prstGeom prst="roundRect">
              <a:avLst/>
            </a:prstGeom>
            <a:solidFill>
              <a:srgbClr val="000000">
                <a:alpha val="89804"/>
              </a:srgbClr>
            </a:solidFill>
            <a:ln w="25400">
              <a:solidFill>
                <a:srgbClr val="99CCFF"/>
              </a:solidFill>
              <a:round/>
              <a:headEnd/>
              <a:tailEnd/>
            </a:ln>
          </p:spPr>
          <p:txBody>
            <a:bodyPr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Rectangle 14"/>
            <p:cNvSpPr>
              <a:spLocks noChangeArrowheads="1"/>
            </p:cNvSpPr>
            <p:nvPr/>
          </p:nvSpPr>
          <p:spPr bwMode="auto">
            <a:xfrm>
              <a:off x="6012160" y="5157192"/>
              <a:ext cx="2821422" cy="90486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ja-JP" altLang="en-US" dirty="0" smtClean="0">
                  <a:solidFill>
                    <a:srgbClr val="99CCFF"/>
                  </a:solidFill>
                  <a:latin typeface="Tahoma" pitchFamily="34" charset="0"/>
                </a:rPr>
                <a:t>ポスター参照</a:t>
              </a:r>
              <a:endParaRPr lang="en-US" altLang="ja-JP" dirty="0" smtClean="0">
                <a:solidFill>
                  <a:srgbClr val="99CCFF"/>
                </a:solidFill>
                <a:latin typeface="Tahoma" pitchFamily="34" charset="0"/>
              </a:endParaRPr>
            </a:p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en-US" altLang="ja-JP" dirty="0" smtClean="0">
                  <a:solidFill>
                    <a:srgbClr val="99CCFF"/>
                  </a:solidFill>
                  <a:latin typeface="Tahoma" pitchFamily="34" charset="0"/>
                </a:rPr>
                <a:t>P21 </a:t>
              </a:r>
              <a:r>
                <a:rPr lang="ja-JP" altLang="en-US" dirty="0" smtClean="0">
                  <a:solidFill>
                    <a:srgbClr val="99CCFF"/>
                  </a:solidFill>
                  <a:latin typeface="Tahoma" pitchFamily="34" charset="0"/>
                </a:rPr>
                <a:t>佐藤 他</a:t>
              </a:r>
              <a:endParaRPr lang="en-US" altLang="ja-JP" dirty="0">
                <a:solidFill>
                  <a:srgbClr val="99CCFF"/>
                </a:solidFill>
                <a:latin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850065"/>
            <a:ext cx="3443291" cy="546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 WG members</a:t>
            </a:r>
            <a:endParaRPr lang="en-US" altLang="ja-JP" dirty="0"/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5" name="Rectangle 4101"/>
          <p:cNvSpPr>
            <a:spLocks noChangeArrowheads="1"/>
          </p:cNvSpPr>
          <p:nvPr/>
        </p:nvSpPr>
        <p:spPr bwMode="auto">
          <a:xfrm>
            <a:off x="357158" y="912149"/>
            <a:ext cx="5006930" cy="547842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青柳巧介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我妻一博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浅田秀樹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麻生洋一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新井宏二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新谷昌人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安東正樹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井岡邦仁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池上健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 smtClean="0">
                <a:solidFill>
                  <a:srgbClr val="EAEAEA"/>
                </a:solidFill>
                <a:latin typeface="Tahoma" pitchFamily="34" charset="0"/>
              </a:rPr>
              <a:t>石川毅彦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石崎秀晴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石徹白晃治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石原秀樹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和泉究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市來淨與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伊東宏之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伊藤洋介</a:t>
            </a:r>
            <a:r>
              <a:rPr lang="en-US" altLang="zh-TW" sz="1400" dirty="0" smtClean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 smtClean="0">
                <a:solidFill>
                  <a:srgbClr val="EAEAEA"/>
                </a:solidFill>
                <a:latin typeface="Tahoma" pitchFamily="34" charset="0"/>
              </a:rPr>
              <a:t>井上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開輝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上田暁俊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植田憲一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歌島昌由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江尻悠美子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榎基宏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戎崎俊一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江里口良治</a:t>
            </a:r>
            <a:r>
              <a:rPr lang="en-US" altLang="zh-TW" sz="1400" dirty="0" smtClean="0">
                <a:solidFill>
                  <a:srgbClr val="EAEAEA"/>
                </a:solidFill>
                <a:latin typeface="Tahoma" pitchFamily="34" charset="0"/>
              </a:rPr>
              <a:t>,</a:t>
            </a:r>
            <a:r>
              <a:rPr lang="zh-TW" altLang="en-US" sz="1400" dirty="0" smtClean="0">
                <a:solidFill>
                  <a:srgbClr val="EAEAEA"/>
                </a:solidFill>
                <a:latin typeface="Tahoma" pitchFamily="34" charset="0"/>
              </a:rPr>
              <a:t>大石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奈緒子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大河正志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大橋正健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大原謙一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大渕喜之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岡田健志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岡田則夫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河島信樹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 smtClean="0">
                <a:solidFill>
                  <a:srgbClr val="EAEAEA"/>
                </a:solidFill>
                <a:latin typeface="Tahoma" pitchFamily="34" charset="0"/>
              </a:rPr>
              <a:t>川添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史子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河野功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川村静児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神田展行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木内建太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岸本直子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國中均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國森裕生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 smtClean="0">
                <a:solidFill>
                  <a:srgbClr val="EAEAEA"/>
                </a:solidFill>
                <a:latin typeface="Tahoma" pitchFamily="34" charset="0"/>
              </a:rPr>
              <a:t>黒田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和明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小泉宏之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洪鋒雷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郡和範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穀山渉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苔山圭以子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古在由秀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小嶌康史</a:t>
            </a:r>
            <a:r>
              <a:rPr lang="en-US" altLang="zh-TW" sz="1400" dirty="0" smtClean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 smtClean="0">
                <a:solidFill>
                  <a:srgbClr val="EAEAEA"/>
                </a:solidFill>
                <a:latin typeface="Tahoma" pitchFamily="34" charset="0"/>
              </a:rPr>
              <a:t>固武慶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小林史歩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西條統之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齊藤遼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坂井真一郎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阪上雅昭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阪田紫帆里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佐合紀親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 smtClean="0">
                <a:solidFill>
                  <a:srgbClr val="EAEAEA"/>
                </a:solidFill>
                <a:latin typeface="Tahoma" pitchFamily="34" charset="0"/>
              </a:rPr>
              <a:t>佐々木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節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佐藤修一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佐藤孝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柴田大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真貝寿明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杉山直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鈴木理恵子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諏訪雄大</a:t>
            </a:r>
            <a:r>
              <a:rPr lang="en-US" altLang="zh-TW" sz="1400" dirty="0" smtClean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 smtClean="0">
                <a:solidFill>
                  <a:srgbClr val="EAEAEA"/>
                </a:solidFill>
                <a:latin typeface="Tahoma" pitchFamily="34" charset="0"/>
              </a:rPr>
              <a:t>瀬戸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直樹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宗宮健太郎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祖谷元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高島健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高野忠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高橋走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高橋慶太郎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高橋忠幸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 smtClean="0">
                <a:solidFill>
                  <a:srgbClr val="EAEAEA"/>
                </a:solidFill>
                <a:latin typeface="Tahoma" pitchFamily="34" charset="0"/>
              </a:rPr>
              <a:t>高橋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弘毅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高橋史宜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高橋龍一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高橋竜太郎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高森昭光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田越秀行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田代寛之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田中貴浩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 smtClean="0">
                <a:solidFill>
                  <a:srgbClr val="EAEAEA"/>
                </a:solidFill>
                <a:latin typeface="Tahoma" pitchFamily="34" charset="0"/>
              </a:rPr>
              <a:t>谷口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敬介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樽家篤史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千葉剛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辻川信二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常定芳基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坪野公夫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豊嶋守生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鳥居泰男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 smtClean="0">
                <a:solidFill>
                  <a:srgbClr val="EAEAEA"/>
                </a:solidFill>
                <a:latin typeface="Tahoma" pitchFamily="34" charset="0"/>
              </a:rPr>
              <a:t>中尾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憲一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中澤知洋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中須賀真一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中野寛之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長野重夫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中村康二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中村卓史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中山宜典</a:t>
            </a:r>
            <a:r>
              <a:rPr lang="en-US" altLang="zh-TW" sz="1400" dirty="0" smtClean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 smtClean="0">
                <a:solidFill>
                  <a:srgbClr val="EAEAEA"/>
                </a:solidFill>
                <a:latin typeface="Tahoma" pitchFamily="34" charset="0"/>
              </a:rPr>
              <a:t>西澤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篤志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西田恵里奈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西山和孝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丹羽佳人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沼田健司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能見大河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橋本樹明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端山和大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 smtClean="0">
                <a:solidFill>
                  <a:srgbClr val="EAEAEA"/>
                </a:solidFill>
                <a:latin typeface="Tahoma" pitchFamily="34" charset="0"/>
              </a:rPr>
              <a:t>原田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知広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疋田渉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姫本宣朗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平林久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平松尚志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福嶋美津広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藤田龍一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藤本眞</a:t>
            </a:r>
            <a:r>
              <a:rPr lang="zh-TW" altLang="en-US" sz="1400" dirty="0" smtClean="0">
                <a:solidFill>
                  <a:srgbClr val="EAEAEA"/>
                </a:solidFill>
                <a:latin typeface="Tahoma" pitchFamily="34" charset="0"/>
              </a:rPr>
              <a:t>克</a:t>
            </a:r>
            <a:r>
              <a:rPr lang="en-US" altLang="zh-TW" sz="1400" dirty="0" smtClean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 smtClean="0">
                <a:solidFill>
                  <a:srgbClr val="EAEAEA"/>
                </a:solidFill>
                <a:latin typeface="Tahoma" pitchFamily="34" charset="0"/>
              </a:rPr>
              <a:t>二間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瀬敏史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船木一幸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細川瑞彦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堀澤秀之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前田恵一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松原英雄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宮川治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宮本</a:t>
            </a:r>
            <a:r>
              <a:rPr lang="zh-TW" altLang="en-US" sz="1400" dirty="0" smtClean="0">
                <a:solidFill>
                  <a:srgbClr val="EAEAEA"/>
                </a:solidFill>
                <a:latin typeface="Tahoma" pitchFamily="34" charset="0"/>
              </a:rPr>
              <a:t>雲平</a:t>
            </a:r>
            <a:r>
              <a:rPr lang="en-US" altLang="zh-TW" sz="1400" dirty="0" smtClean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 smtClean="0">
                <a:solidFill>
                  <a:srgbClr val="EAEAEA"/>
                </a:solidFill>
                <a:latin typeface="Tahoma" pitchFamily="34" charset="0"/>
              </a:rPr>
              <a:t>三代木伸二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向山信治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武者満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森澤理之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森本睦子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森脇成典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八木絢外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山川宏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 smtClean="0">
                <a:solidFill>
                  <a:srgbClr val="EAEAEA"/>
                </a:solidFill>
                <a:latin typeface="Tahoma" pitchFamily="34" charset="0"/>
              </a:rPr>
              <a:t>山崎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利孝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山元一広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柳哲文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横山順一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吉田至順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吉野泰造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若林野花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阿久津智忠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 smtClean="0">
                <a:solidFill>
                  <a:srgbClr val="EAEAEA"/>
                </a:solidFill>
                <a:latin typeface="Tahoma" pitchFamily="34" charset="0"/>
              </a:rPr>
              <a:t>松本伸之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正田亜八香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道村唯太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田中伸幸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黒柳幸子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陳</a:t>
            </a:r>
            <a:r>
              <a:rPr lang="ja-JP" altLang="en-US" sz="1400" dirty="0">
                <a:solidFill>
                  <a:srgbClr val="EAEAEA"/>
                </a:solidFill>
                <a:latin typeface="Tahoma" pitchFamily="34" charset="0"/>
              </a:rPr>
              <a:t>たん</a:t>
            </a:r>
            <a:r>
              <a:rPr lang="en-US" altLang="ja-JP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江口智士</a:t>
            </a:r>
            <a:r>
              <a:rPr lang="en-US" altLang="zh-TW" sz="1400" dirty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zh-TW" altLang="en-US" sz="1400" dirty="0">
                <a:solidFill>
                  <a:srgbClr val="EAEAEA"/>
                </a:solidFill>
                <a:latin typeface="Tahoma" pitchFamily="34" charset="0"/>
              </a:rPr>
              <a:t>権藤</a:t>
            </a:r>
            <a:r>
              <a:rPr lang="zh-TW" altLang="en-US" sz="1400" dirty="0" smtClean="0">
                <a:solidFill>
                  <a:srgbClr val="EAEAEA"/>
                </a:solidFill>
                <a:latin typeface="Tahoma" pitchFamily="34" charset="0"/>
              </a:rPr>
              <a:t>里奈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143116"/>
            <a:ext cx="160762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信号処理・制御システム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796233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chemeClr val="bg1"/>
                </a:solidFill>
                <a:latin typeface="Tahoma" pitchFamily="34" charset="0"/>
              </a:rPr>
              <a:t>信号処理・制御システム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: SpW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ベースの信号処理システム</a:t>
            </a:r>
            <a:endParaRPr lang="ja-JP" altLang="en-US" sz="1800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7786710" y="1643050"/>
            <a:ext cx="13572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信号処理・</a:t>
            </a:r>
            <a:endParaRPr lang="en-US" altLang="ja-JP" sz="14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 </a:t>
            </a: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通信システム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 flipH="1">
            <a:off x="7786710" y="2143116"/>
            <a:ext cx="285752" cy="35719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7358082" y="3000372"/>
            <a:ext cx="285752" cy="357190"/>
          </a:xfrm>
          <a:prstGeom prst="roundRect">
            <a:avLst>
              <a:gd name="adj" fmla="val 20770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3771894" y="3467100"/>
            <a:ext cx="1728800" cy="275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dirty="0" smtClean="0">
                <a:solidFill>
                  <a:srgbClr val="CCECFF"/>
                </a:solidFill>
                <a:latin typeface="Tahoma" pitchFamily="34" charset="0"/>
              </a:rPr>
              <a:t>JAXA, </a:t>
            </a:r>
            <a:r>
              <a:rPr lang="ja-JP" altLang="en-US" sz="1200" dirty="0" smtClean="0">
                <a:solidFill>
                  <a:srgbClr val="CCECFF"/>
                </a:solidFill>
                <a:latin typeface="Tahoma" pitchFamily="34" charset="0"/>
              </a:rPr>
              <a:t>東大</a:t>
            </a:r>
            <a:r>
              <a:rPr lang="en-US" altLang="ja-JP" sz="1200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dirty="0" smtClean="0">
                <a:solidFill>
                  <a:srgbClr val="CCECFF"/>
                </a:solidFill>
                <a:latin typeface="Tahoma" pitchFamily="34" charset="0"/>
              </a:rPr>
              <a:t>京大</a:t>
            </a:r>
            <a:endParaRPr kumimoji="1" lang="ja-JP" altLang="en-US" sz="1200" kern="1200" dirty="0">
              <a:solidFill>
                <a:srgbClr val="CCECFF"/>
              </a:solidFill>
              <a:latin typeface="Tahoma" pitchFamily="34" charset="0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785786" y="1428736"/>
            <a:ext cx="485778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SpC2 + SpW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信号処理システム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   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SDS-1/SWIM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による宇宙実証</a:t>
            </a:r>
            <a:endParaRPr kumimoji="1" lang="ja-JP" altLang="en-US" sz="18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785786" y="1357298"/>
            <a:ext cx="4429156" cy="235745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7215206" y="2500307"/>
            <a:ext cx="571504" cy="428627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Text Box 4"/>
          <p:cNvSpPr txBox="1">
            <a:spLocks noChangeAspect="1" noChangeArrowheads="1"/>
          </p:cNvSpPr>
          <p:nvPr/>
        </p:nvSpPr>
        <p:spPr bwMode="auto">
          <a:xfrm>
            <a:off x="7858148" y="2621157"/>
            <a:ext cx="12858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試験マス制御</a:t>
            </a:r>
            <a:endParaRPr lang="ja-JP" altLang="en-US" sz="1400" b="1" dirty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H="1">
            <a:off x="7715272" y="2928934"/>
            <a:ext cx="428628" cy="285752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41" name="Picture 7" descr="IMG_31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248" y="2212406"/>
            <a:ext cx="738735" cy="71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8" descr="IMG_31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2203245"/>
            <a:ext cx="773122" cy="72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20"/>
          <p:cNvSpPr>
            <a:spLocks noChangeArrowheads="1"/>
          </p:cNvSpPr>
          <p:nvPr/>
        </p:nvSpPr>
        <p:spPr bwMode="auto">
          <a:xfrm>
            <a:off x="4429124" y="2090314"/>
            <a:ext cx="642942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</a:t>
            </a:r>
            <a:endParaRPr kumimoji="1" lang="en-US" altLang="ja-JP" sz="800" b="1" kern="1200" dirty="0" smtClean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JAXA</a:t>
            </a:r>
            <a:endParaRPr kumimoji="1" lang="en-US" altLang="ja-JP" sz="800" b="1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8" name="角丸四角形 47"/>
          <p:cNvSpPr/>
          <p:nvPr/>
        </p:nvSpPr>
        <p:spPr bwMode="auto">
          <a:xfrm>
            <a:off x="3786182" y="2928934"/>
            <a:ext cx="500066" cy="500066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9" name="Text Box 4"/>
          <p:cNvSpPr txBox="1">
            <a:spLocks noChangeAspect="1" noChangeArrowheads="1"/>
          </p:cNvSpPr>
          <p:nvPr/>
        </p:nvSpPr>
        <p:spPr bwMode="auto">
          <a:xfrm>
            <a:off x="4330390" y="2970817"/>
            <a:ext cx="121444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1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　</a:t>
            </a:r>
            <a:r>
              <a:rPr lang="en-US" altLang="ja-JP" sz="11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(Jan. 2009)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0" name="Text Box 4"/>
          <p:cNvSpPr txBox="1">
            <a:spLocks noChangeAspect="1" noChangeArrowheads="1"/>
          </p:cNvSpPr>
          <p:nvPr/>
        </p:nvSpPr>
        <p:spPr bwMode="auto">
          <a:xfrm>
            <a:off x="2285984" y="2140968"/>
            <a:ext cx="100013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Text Box 4"/>
          <p:cNvSpPr txBox="1">
            <a:spLocks noChangeAspect="1" noChangeArrowheads="1"/>
          </p:cNvSpPr>
          <p:nvPr/>
        </p:nvSpPr>
        <p:spPr bwMode="auto">
          <a:xfrm>
            <a:off x="1500166" y="2165110"/>
            <a:ext cx="78581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SpC2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2" name="角丸四角形 51"/>
          <p:cNvSpPr/>
          <p:nvPr/>
        </p:nvSpPr>
        <p:spPr bwMode="auto">
          <a:xfrm>
            <a:off x="1500166" y="2140968"/>
            <a:ext cx="1643074" cy="785818"/>
          </a:xfrm>
          <a:prstGeom prst="roundRect">
            <a:avLst>
              <a:gd name="adj" fmla="val 20770"/>
            </a:avLst>
          </a:prstGeom>
          <a:noFill/>
          <a:ln w="635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3" name="Line 13"/>
          <p:cNvSpPr>
            <a:spLocks noChangeShapeType="1"/>
          </p:cNvSpPr>
          <p:nvPr/>
        </p:nvSpPr>
        <p:spPr bwMode="auto">
          <a:xfrm>
            <a:off x="3143240" y="2714620"/>
            <a:ext cx="642942" cy="366714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5" name="Rectangle 14"/>
          <p:cNvSpPr>
            <a:spLocks noChangeArrowheads="1"/>
          </p:cNvSpPr>
          <p:nvPr/>
        </p:nvSpPr>
        <p:spPr bwMode="auto">
          <a:xfrm>
            <a:off x="1357290" y="3786190"/>
            <a:ext cx="392909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試験マスの非接触制御と精密計測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 SWIM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による宇宙実証</a:t>
            </a:r>
            <a:endParaRPr lang="ja-JP" altLang="en-US" sz="1800" dirty="0">
              <a:solidFill>
                <a:srgbClr val="F8F8F8"/>
              </a:solidFill>
              <a:latin typeface="Tahoma" pitchFamily="34" charset="0"/>
            </a:endParaRPr>
          </a:p>
        </p:txBody>
      </p:sp>
      <p:pic>
        <p:nvPicPr>
          <p:cNvPr id="56" name="図 55" descr="090512_SWIM_seigy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73522" y="4454895"/>
            <a:ext cx="1571636" cy="1617311"/>
          </a:xfrm>
          <a:prstGeom prst="rect">
            <a:avLst/>
          </a:prstGeom>
        </p:spPr>
      </p:pic>
      <p:pic>
        <p:nvPicPr>
          <p:cNvPr id="12564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5852" y="4429132"/>
            <a:ext cx="2589211" cy="165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角丸四角形 59"/>
          <p:cNvSpPr/>
          <p:nvPr/>
        </p:nvSpPr>
        <p:spPr bwMode="auto">
          <a:xfrm>
            <a:off x="1223938" y="3786190"/>
            <a:ext cx="4276756" cy="2571768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1209650" y="3019422"/>
            <a:ext cx="214314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Space demonstration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sym typeface="Wingdings" pitchFamily="2" charset="2"/>
              </a:rPr>
              <a:t>       </a:t>
            </a:r>
            <a:r>
              <a:rPr lang="en-US" altLang="ja-JP" sz="14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bySDS-1/SWIM</a:t>
            </a:r>
            <a:r>
              <a:rPr kumimoji="1" lang="ja-JP" altLang="en-US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8" name="Text Box 4"/>
          <p:cNvSpPr txBox="1">
            <a:spLocks noChangeAspect="1" noChangeArrowheads="1"/>
          </p:cNvSpPr>
          <p:nvPr/>
        </p:nvSpPr>
        <p:spPr bwMode="auto">
          <a:xfrm>
            <a:off x="7143768" y="4857760"/>
            <a:ext cx="17241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衛星バスシステム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9" name="Line 13"/>
          <p:cNvSpPr>
            <a:spLocks noChangeShapeType="1"/>
          </p:cNvSpPr>
          <p:nvPr/>
        </p:nvSpPr>
        <p:spPr bwMode="auto">
          <a:xfrm flipH="1" flipV="1">
            <a:off x="7358082" y="4357694"/>
            <a:ext cx="214314" cy="50006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" name="Rectangle 14"/>
          <p:cNvSpPr>
            <a:spLocks noChangeArrowheads="1"/>
          </p:cNvSpPr>
          <p:nvPr/>
        </p:nvSpPr>
        <p:spPr bwMode="auto">
          <a:xfrm>
            <a:off x="3843332" y="6072206"/>
            <a:ext cx="1728800" cy="275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dirty="0" smtClean="0">
                <a:solidFill>
                  <a:srgbClr val="CCECFF"/>
                </a:solidFill>
                <a:latin typeface="Tahoma" pitchFamily="34" charset="0"/>
              </a:rPr>
              <a:t>JAXA, </a:t>
            </a:r>
            <a:r>
              <a:rPr lang="ja-JP" altLang="en-US" sz="1200" dirty="0" smtClean="0">
                <a:solidFill>
                  <a:srgbClr val="CCECFF"/>
                </a:solidFill>
                <a:latin typeface="Tahoma" pitchFamily="34" charset="0"/>
              </a:rPr>
              <a:t>東大</a:t>
            </a:r>
            <a:r>
              <a:rPr lang="en-US" altLang="ja-JP" sz="1200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dirty="0" smtClean="0">
                <a:solidFill>
                  <a:srgbClr val="CCECFF"/>
                </a:solidFill>
                <a:latin typeface="Tahoma" pitchFamily="34" charset="0"/>
              </a:rPr>
              <a:t>京大</a:t>
            </a:r>
            <a:endParaRPr kumimoji="1" lang="ja-JP" altLang="en-US" sz="1200" kern="1200" dirty="0">
              <a:solidFill>
                <a:srgbClr val="CCECFF"/>
              </a:solidFill>
              <a:latin typeface="Tahoma" pitchFamily="34" charset="0"/>
            </a:endParaRPr>
          </a:p>
        </p:txBody>
      </p:sp>
      <p:grpSp>
        <p:nvGrpSpPr>
          <p:cNvPr id="57" name="グループ化 56"/>
          <p:cNvGrpSpPr/>
          <p:nvPr/>
        </p:nvGrpSpPr>
        <p:grpSpPr>
          <a:xfrm>
            <a:off x="5796136" y="5142208"/>
            <a:ext cx="2821422" cy="1311128"/>
            <a:chOff x="6228184" y="5006830"/>
            <a:chExt cx="2821422" cy="1311128"/>
          </a:xfrm>
        </p:grpSpPr>
        <p:sp>
          <p:nvSpPr>
            <p:cNvPr id="58" name="角丸四角形 57"/>
            <p:cNvSpPr/>
            <p:nvPr/>
          </p:nvSpPr>
          <p:spPr bwMode="auto">
            <a:xfrm>
              <a:off x="6228185" y="5006830"/>
              <a:ext cx="2736304" cy="1269270"/>
            </a:xfrm>
            <a:prstGeom prst="roundRect">
              <a:avLst/>
            </a:prstGeom>
            <a:solidFill>
              <a:srgbClr val="000000">
                <a:alpha val="89804"/>
              </a:srgbClr>
            </a:solidFill>
            <a:ln w="25400">
              <a:solidFill>
                <a:srgbClr val="99CCFF"/>
              </a:solidFill>
              <a:round/>
              <a:headEnd/>
              <a:tailEnd/>
            </a:ln>
          </p:spPr>
          <p:txBody>
            <a:bodyPr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Rectangle 14"/>
            <p:cNvSpPr>
              <a:spLocks noChangeArrowheads="1"/>
            </p:cNvSpPr>
            <p:nvPr/>
          </p:nvSpPr>
          <p:spPr bwMode="auto">
            <a:xfrm>
              <a:off x="6228184" y="5006830"/>
              <a:ext cx="2821422" cy="131112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ja-JP" altLang="en-US" dirty="0" smtClean="0">
                  <a:solidFill>
                    <a:srgbClr val="99CCFF"/>
                  </a:solidFill>
                  <a:latin typeface="Tahoma" pitchFamily="34" charset="0"/>
                </a:rPr>
                <a:t>ポスター参照</a:t>
              </a:r>
              <a:endParaRPr lang="en-US" altLang="ja-JP" dirty="0" smtClean="0">
                <a:solidFill>
                  <a:srgbClr val="99CCFF"/>
                </a:solidFill>
                <a:latin typeface="Tahoma" pitchFamily="34" charset="0"/>
              </a:endParaRPr>
            </a:p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en-US" altLang="ja-JP" dirty="0" smtClean="0">
                  <a:solidFill>
                    <a:srgbClr val="99CCFF"/>
                  </a:solidFill>
                  <a:latin typeface="Tahoma" pitchFamily="34" charset="0"/>
                </a:rPr>
                <a:t>P15 </a:t>
              </a:r>
              <a:r>
                <a:rPr lang="ja-JP" altLang="en-US" dirty="0" smtClean="0">
                  <a:solidFill>
                    <a:srgbClr val="99CCFF"/>
                  </a:solidFill>
                  <a:latin typeface="Tahoma" pitchFamily="34" charset="0"/>
                </a:rPr>
                <a:t>穀山 他</a:t>
              </a:r>
              <a:endParaRPr lang="en-US" altLang="ja-JP" dirty="0" smtClean="0">
                <a:solidFill>
                  <a:srgbClr val="99CCFF"/>
                </a:solidFill>
                <a:latin typeface="Tahoma" pitchFamily="34" charset="0"/>
              </a:endParaRPr>
            </a:p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en-US" altLang="ja-JP" dirty="0" smtClean="0">
                  <a:solidFill>
                    <a:srgbClr val="99CCFF"/>
                  </a:solidFill>
                  <a:latin typeface="Tahoma" pitchFamily="34" charset="0"/>
                </a:rPr>
                <a:t>P18 </a:t>
              </a:r>
              <a:r>
                <a:rPr lang="ja-JP" altLang="en-US" dirty="0">
                  <a:solidFill>
                    <a:srgbClr val="99CCFF"/>
                  </a:solidFill>
                  <a:latin typeface="Tahoma" pitchFamily="34" charset="0"/>
                </a:rPr>
                <a:t>阿久津</a:t>
              </a:r>
              <a:r>
                <a:rPr lang="ja-JP" altLang="en-US" dirty="0" smtClean="0">
                  <a:solidFill>
                    <a:srgbClr val="99CCFF"/>
                  </a:solidFill>
                  <a:latin typeface="Tahoma" pitchFamily="34" charset="0"/>
                </a:rPr>
                <a:t> 他</a:t>
              </a:r>
              <a:endParaRPr lang="en-US" altLang="ja-JP" dirty="0">
                <a:solidFill>
                  <a:srgbClr val="99CCFF"/>
                </a:solidFill>
                <a:latin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4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7992888" cy="448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1691680" y="2654914"/>
            <a:ext cx="5688632" cy="338554"/>
            <a:chOff x="1691680" y="2492896"/>
            <a:chExt cx="5688632" cy="338554"/>
          </a:xfrm>
        </p:grpSpPr>
        <p:sp>
          <p:nvSpPr>
            <p:cNvPr id="14" name="角丸四角形 13"/>
            <p:cNvSpPr/>
            <p:nvPr/>
          </p:nvSpPr>
          <p:spPr bwMode="auto">
            <a:xfrm>
              <a:off x="1691680" y="2551046"/>
              <a:ext cx="5688632" cy="229882"/>
            </a:xfrm>
            <a:prstGeom prst="roundRect">
              <a:avLst/>
            </a:prstGeom>
            <a:noFill/>
            <a:ln w="12700" cap="flat" cmpd="sng" algn="ctr">
              <a:solidFill>
                <a:srgbClr val="FF7C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5736913" y="2492896"/>
              <a:ext cx="164339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buNone/>
              </a:pPr>
              <a:r>
                <a:rPr lang="en-US" altLang="ja-JP" sz="1600" b="1" dirty="0" smtClean="0">
                  <a:solidFill>
                    <a:srgbClr val="FF7C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GW Obs. band</a:t>
              </a:r>
            </a:p>
          </p:txBody>
        </p:sp>
      </p:grpSp>
      <p:sp>
        <p:nvSpPr>
          <p:cNvPr id="7" name="角丸四角形 6"/>
          <p:cNvSpPr/>
          <p:nvPr/>
        </p:nvSpPr>
        <p:spPr bwMode="auto">
          <a:xfrm>
            <a:off x="3829051" y="3088083"/>
            <a:ext cx="1730162" cy="492919"/>
          </a:xfrm>
          <a:prstGeom prst="roundRect">
            <a:avLst/>
          </a:prstGeom>
          <a:solidFill>
            <a:srgbClr val="000000">
              <a:alpha val="5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HGP創英角ｺﾞｼｯｸUB" pitchFamily="50" charset="-128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SWIM</a:t>
            </a:r>
            <a:r>
              <a:rPr kumimoji="1" lang="ja-JP" altLang="en-US" dirty="0" smtClean="0"/>
              <a:t>観測運用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8" name="角丸四角形 7"/>
          <p:cNvSpPr/>
          <p:nvPr/>
        </p:nvSpPr>
        <p:spPr bwMode="auto">
          <a:xfrm>
            <a:off x="3707904" y="4183147"/>
            <a:ext cx="3168352" cy="510778"/>
          </a:xfrm>
          <a:prstGeom prst="roundRect">
            <a:avLst/>
          </a:prstGeom>
          <a:solidFill>
            <a:srgbClr val="000000">
              <a:alpha val="49804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HGP創英角ｺﾞｼｯｸUB" pitchFamily="50" charset="-128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785786" y="909881"/>
            <a:ext cx="774665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+mj-lt"/>
              </a:rPr>
              <a:t>SWIM observation</a:t>
            </a:r>
            <a:r>
              <a:rPr lang="en-US" altLang="ja-JP" sz="2000" b="1" dirty="0">
                <a:solidFill>
                  <a:srgbClr val="F8F8F8"/>
                </a:solidFill>
                <a:latin typeface="+mj-lt"/>
              </a:rPr>
              <a:t> </a:t>
            </a:r>
            <a:r>
              <a:rPr lang="en-US" altLang="ja-JP" sz="2000" b="1" dirty="0" smtClean="0">
                <a:solidFill>
                  <a:srgbClr val="F8F8F8"/>
                </a:solidFill>
                <a:latin typeface="+mj-lt"/>
              </a:rPr>
              <a:t>  (2</a:t>
            </a:r>
            <a:r>
              <a:rPr lang="en-US" altLang="ja-JP" sz="2000" b="1" baseline="30000" dirty="0" smtClean="0">
                <a:solidFill>
                  <a:srgbClr val="F8F8F8"/>
                </a:solidFill>
                <a:latin typeface="+mj-lt"/>
              </a:rPr>
              <a:t>nd</a:t>
            </a:r>
            <a:r>
              <a:rPr lang="en-US" altLang="ja-JP" sz="2000" b="1" dirty="0" smtClean="0">
                <a:solidFill>
                  <a:srgbClr val="F8F8F8"/>
                </a:solidFill>
                <a:latin typeface="+mj-lt"/>
              </a:rPr>
              <a:t> run on July 15, 2010  ~240 min. </a:t>
            </a:r>
            <a:r>
              <a:rPr lang="en-US" altLang="ja-JP" sz="2000" b="1" dirty="0">
                <a:solidFill>
                  <a:srgbClr val="F8F8F8"/>
                </a:solidFill>
                <a:latin typeface="+mj-lt"/>
              </a:rPr>
              <a:t>)</a:t>
            </a:r>
            <a:endParaRPr kumimoji="1" lang="ja-JP" altLang="en-US" sz="2000" b="1" kern="1200" dirty="0">
              <a:solidFill>
                <a:srgbClr val="F8F8F8"/>
              </a:solidFill>
              <a:latin typeface="+mj-lt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3707904" y="4239090"/>
            <a:ext cx="364219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Pitch mode of test mass</a:t>
            </a:r>
            <a:endParaRPr kumimoji="1" lang="ja-JP" altLang="en-US" sz="20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13" name="直線矢印コネクタ 12"/>
          <p:cNvCxnSpPr/>
          <p:nvPr/>
        </p:nvCxnSpPr>
        <p:spPr bwMode="auto">
          <a:xfrm flipH="1" flipV="1">
            <a:off x="3203848" y="3967636"/>
            <a:ext cx="504056" cy="415470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直線矢印コネクタ 11"/>
          <p:cNvCxnSpPr>
            <a:stCxn id="7" idx="1"/>
          </p:cNvCxnSpPr>
          <p:nvPr/>
        </p:nvCxnSpPr>
        <p:spPr bwMode="auto">
          <a:xfrm flipH="1" flipV="1">
            <a:off x="2987824" y="2510898"/>
            <a:ext cx="841227" cy="823645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3766341" y="3160131"/>
            <a:ext cx="1998799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Satellite spin </a:t>
            </a:r>
            <a:endParaRPr kumimoji="1" lang="ja-JP" altLang="en-US" sz="20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2025216" y="1340768"/>
            <a:ext cx="500921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99CCFF"/>
                </a:solidFill>
                <a:latin typeface="Tahoma" pitchFamily="34" charset="0"/>
              </a:rPr>
              <a:t>背景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重力波に対する上限値 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(P15 </a:t>
            </a:r>
            <a:r>
              <a:rPr lang="ja-JP" altLang="en-US" sz="2000" dirty="0">
                <a:solidFill>
                  <a:srgbClr val="99CCFF"/>
                </a:solidFill>
                <a:latin typeface="Tahoma" pitchFamily="34" charset="0"/>
              </a:rPr>
              <a:t>穀山</a:t>
            </a:r>
            <a:r>
              <a:rPr lang="ja-JP" altLang="en-US" sz="2000" dirty="0" smtClean="0">
                <a:solidFill>
                  <a:srgbClr val="99CCFF"/>
                </a:solidFill>
                <a:latin typeface="Tahoma" pitchFamily="34" charset="0"/>
              </a:rPr>
              <a:t> 他</a:t>
            </a: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7" name="右矢印 16"/>
          <p:cNvSpPr>
            <a:spLocks noChangeAspect="1"/>
          </p:cNvSpPr>
          <p:nvPr/>
        </p:nvSpPr>
        <p:spPr bwMode="auto">
          <a:xfrm>
            <a:off x="1691680" y="1361524"/>
            <a:ext cx="288032" cy="340526"/>
          </a:xfrm>
          <a:prstGeom prst="rightArrow">
            <a:avLst/>
          </a:prstGeom>
          <a:solidFill>
            <a:srgbClr val="99CCFF">
              <a:alpha val="10000"/>
            </a:srgbClr>
          </a:solidFill>
          <a:ln w="15875">
            <a:solidFill>
              <a:srgbClr val="99CCFF"/>
            </a:solidFill>
            <a:round/>
            <a:headEnd/>
            <a:tailEnd/>
          </a:ln>
        </p:spPr>
        <p:txBody>
          <a:bodyPr rtlCol="0" anchor="ctr"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355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/>
              <a:t>                      </a:t>
            </a:r>
            <a:r>
              <a:rPr lang="ja-JP" altLang="en-US" sz="3600" dirty="0" smtClean="0"/>
              <a:t>まとめ</a:t>
            </a:r>
            <a:endParaRPr lang="ja-JP" altLang="en-US" sz="3600" dirty="0"/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dirty="0">
                <a:solidFill>
                  <a:srgbClr val="008000"/>
                </a:solidFill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dirty="0">
                <a:solidFill>
                  <a:srgbClr val="008000"/>
                </a:solidFill>
              </a:rPr>
              <a:t>            </a:t>
            </a:r>
            <a:endParaRPr lang="ja-JP" altLang="en-US" sz="2800" dirty="0"/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7865" y="897723"/>
            <a:ext cx="3443291" cy="546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DECIGO</a:t>
            </a:r>
            <a:r>
              <a:rPr lang="ja-JP" altLang="en-US" dirty="0" smtClean="0"/>
              <a:t> </a:t>
            </a:r>
            <a:r>
              <a:rPr lang="en-US" altLang="ja-JP" dirty="0" smtClean="0"/>
              <a:t>Pathfinder</a:t>
            </a:r>
            <a:endParaRPr lang="en-US" altLang="ja-JP" dirty="0"/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0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00034" y="1179501"/>
            <a:ext cx="4572032" cy="6064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sz="2200" dirty="0"/>
              <a:t>DECIGO</a:t>
            </a:r>
            <a:r>
              <a:rPr lang="ja-JP" altLang="en-US" sz="2200" dirty="0"/>
              <a:t>パスファインダー </a:t>
            </a:r>
            <a:r>
              <a:rPr lang="en-US" altLang="ja-JP" sz="2200" dirty="0"/>
              <a:t>(DPF) </a:t>
            </a:r>
          </a:p>
        </p:txBody>
      </p:sp>
      <p:sp>
        <p:nvSpPr>
          <p:cNvPr id="1108996" name="AutoShape 4"/>
          <p:cNvSpPr>
            <a:spLocks noChangeArrowheads="1"/>
          </p:cNvSpPr>
          <p:nvPr/>
        </p:nvSpPr>
        <p:spPr bwMode="auto">
          <a:xfrm>
            <a:off x="330131" y="2143116"/>
            <a:ext cx="5257807" cy="928694"/>
          </a:xfrm>
          <a:prstGeom prst="roundRect">
            <a:avLst>
              <a:gd name="adj" fmla="val 3069"/>
            </a:avLst>
          </a:prstGeom>
          <a:solidFill>
            <a:srgbClr val="FFFFFF">
              <a:alpha val="9804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7" name="Rectangle 5"/>
          <p:cNvSpPr>
            <a:spLocks noChangeArrowheads="1"/>
          </p:cNvSpPr>
          <p:nvPr/>
        </p:nvSpPr>
        <p:spPr bwMode="auto">
          <a:xfrm>
            <a:off x="428596" y="2214554"/>
            <a:ext cx="5214974" cy="7940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 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 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 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(95cm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立方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x2, 350kg) 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周回軌道  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高度 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500km, 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太陽同期軌道</a:t>
            </a:r>
            <a:r>
              <a:rPr kumimoji="1" lang="en-US" altLang="ja-JP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en-US" altLang="ja-JP" sz="2000" kern="1200" dirty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8" name="Rectangle 6"/>
          <p:cNvSpPr>
            <a:spLocks noChangeArrowheads="1"/>
          </p:cNvSpPr>
          <p:nvPr/>
        </p:nvSpPr>
        <p:spPr bwMode="auto">
          <a:xfrm>
            <a:off x="615883" y="3786190"/>
            <a:ext cx="47244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宇宙・地球の</a:t>
            </a:r>
            <a:r>
              <a:rPr kumimoji="1" lang="ja-JP" altLang="en-US" sz="20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　</a:t>
            </a:r>
            <a:endParaRPr kumimoji="1" lang="en-US" altLang="ja-JP" sz="2000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    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銀河の成り立ち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地球環境モニタ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0" name="Rectangle 48"/>
          <p:cNvSpPr>
            <a:spLocks noChangeArrowheads="1"/>
          </p:cNvSpPr>
          <p:nvPr/>
        </p:nvSpPr>
        <p:spPr bwMode="auto">
          <a:xfrm>
            <a:off x="687321" y="4572008"/>
            <a:ext cx="51816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99FF99"/>
                </a:solidFill>
                <a:latin typeface="Tahoma" pitchFamily="34" charset="0"/>
              </a:rPr>
              <a:t>先端科</a:t>
            </a:r>
            <a:r>
              <a:rPr kumimoji="1" lang="ja-JP" altLang="en-US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学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技術の</a:t>
            </a:r>
            <a:r>
              <a:rPr kumimoji="1" lang="ja-JP" altLang="en-US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確立</a:t>
            </a:r>
            <a:endParaRPr kumimoji="1" lang="en-US" altLang="ja-JP" sz="2000" kern="1200" dirty="0" smtClean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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無重力環境利用の新しい可能性</a:t>
            </a:r>
            <a:endParaRPr kumimoji="1" lang="ja-JP" altLang="en-US" sz="2000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1" name="AutoShape 49"/>
          <p:cNvSpPr>
            <a:spLocks noChangeArrowheads="1"/>
          </p:cNvSpPr>
          <p:nvPr/>
        </p:nvSpPr>
        <p:spPr bwMode="auto">
          <a:xfrm rot="5400000">
            <a:off x="2223851" y="3106916"/>
            <a:ext cx="344487" cy="702903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3" name="Rectangle 51"/>
          <p:cNvSpPr>
            <a:spLocks noChangeArrowheads="1"/>
          </p:cNvSpPr>
          <p:nvPr/>
        </p:nvSpPr>
        <p:spPr bwMode="auto">
          <a:xfrm>
            <a:off x="785787" y="1571612"/>
            <a:ext cx="568801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のための最初の前哨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  <a:endParaRPr kumimoji="1" lang="en-US" altLang="ja-JP" sz="2000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角丸四角形 50"/>
          <p:cNvSpPr/>
          <p:nvPr/>
        </p:nvSpPr>
        <p:spPr bwMode="auto">
          <a:xfrm>
            <a:off x="615883" y="3714752"/>
            <a:ext cx="4643470" cy="1571636"/>
          </a:xfrm>
          <a:prstGeom prst="roundRect">
            <a:avLst>
              <a:gd name="adj" fmla="val 5874"/>
            </a:avLst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1003718" y="5507196"/>
            <a:ext cx="5224466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rgbClr val="003366"/>
              </a:buClr>
              <a:buSzPct val="70000"/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BBM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試作・試験が進行中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SDS-1/SWIM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による宇宙実証</a:t>
            </a: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小型重力波観測衛星</a:t>
            </a:r>
            <a:r>
              <a:rPr kumimoji="1" lang="en-US" altLang="ja-JP" dirty="0" smtClean="0"/>
              <a:t>DPF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b="0" smtClean="0"/>
              <a:t>第</a:t>
            </a:r>
            <a:r>
              <a:rPr lang="en-US" altLang="ja-JP" b="0" smtClean="0"/>
              <a:t>2</a:t>
            </a:r>
            <a:r>
              <a:rPr lang="ja-JP" altLang="en-US" b="0" smtClean="0"/>
              <a:t>回 小型科学衛星シンポジウム </a:t>
            </a:r>
            <a:r>
              <a:rPr lang="en-US" altLang="ja-JP" b="0" smtClean="0"/>
              <a:t>(2012</a:t>
            </a:r>
            <a:r>
              <a:rPr lang="ja-JP" altLang="en-US" b="0" smtClean="0"/>
              <a:t>年</a:t>
            </a:r>
            <a:r>
              <a:rPr lang="en-US" altLang="ja-JP" b="0" smtClean="0"/>
              <a:t>3</a:t>
            </a:r>
            <a:r>
              <a:rPr lang="ja-JP" altLang="en-US" b="0" smtClean="0"/>
              <a:t>月</a:t>
            </a:r>
            <a:r>
              <a:rPr lang="en-US" altLang="ja-JP" b="0" smtClean="0"/>
              <a:t>7</a:t>
            </a:r>
            <a:r>
              <a:rPr lang="ja-JP" altLang="en-US" b="0" smtClean="0"/>
              <a:t>日</a:t>
            </a:r>
            <a:r>
              <a:rPr lang="en-US" altLang="ja-JP" b="0" smtClean="0"/>
              <a:t>, </a:t>
            </a:r>
            <a:r>
              <a:rPr lang="ja-JP" altLang="en-US" b="0" smtClean="0"/>
              <a:t>宇宙科学研究所</a:t>
            </a:r>
            <a:r>
              <a:rPr lang="en-US" altLang="ja-JP" b="0" smtClean="0"/>
              <a:t>)</a:t>
            </a:r>
            <a:endParaRPr lang="en-US" altLang="ja-JP" b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34234" y="1412776"/>
            <a:ext cx="8358246" cy="444955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DPF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のサイエンス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重力波観測・地球重力場観測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3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P15 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SDS-1/SWIM</a:t>
            </a:r>
            <a:r>
              <a:rPr lang="ja-JP" altLang="en-US" sz="1800" dirty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による重力波観測</a:t>
            </a:r>
            <a:r>
              <a:rPr lang="ja-JP" altLang="en-US" sz="18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と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DPF</a:t>
            </a:r>
            <a:r>
              <a:rPr lang="ja-JP" altLang="en-US" sz="18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要素技術の宇宙実証     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穀山渉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(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東大理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)</a:t>
            </a:r>
          </a:p>
          <a:p>
            <a:pPr algn="l">
              <a:lnSpc>
                <a:spcPct val="13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P16 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DECIGO </a:t>
            </a:r>
            <a:r>
              <a:rPr lang="en-US" altLang="ja-JP" sz="1800" dirty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pathfinder</a:t>
            </a:r>
            <a:r>
              <a:rPr lang="ja-JP" altLang="en-US" sz="1800" dirty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に</a:t>
            </a:r>
            <a:r>
              <a:rPr lang="ja-JP" altLang="en-US" sz="18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おける重力場測定の感度評価        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正田亜八香 （東大理）</a:t>
            </a:r>
          </a:p>
          <a:p>
            <a:pPr algn="l">
              <a:lnSpc>
                <a:spcPct val="13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P17 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DECIGO </a:t>
            </a:r>
            <a:r>
              <a:rPr lang="en-US" altLang="ja-JP" sz="1800" dirty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Pathfinder</a:t>
            </a:r>
            <a:r>
              <a:rPr lang="ja-JP" altLang="en-US" sz="1800" dirty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による地球</a:t>
            </a:r>
            <a:r>
              <a:rPr lang="ja-JP" altLang="en-US" sz="18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重力場観測のシミュレーション 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長谷川崇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(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京大理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)</a:t>
            </a:r>
            <a:endParaRPr lang="ja-JP" altLang="en-US" sz="1800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30000"/>
              </a:lnSpc>
              <a:buClr>
                <a:srgbClr val="003366"/>
              </a:buClr>
              <a:buSzPct val="70000"/>
              <a:buNone/>
            </a:pPr>
            <a:endParaRPr lang="en-US" altLang="ja-JP" sz="1800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3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DPF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のミッション検討</a:t>
            </a:r>
            <a:r>
              <a:rPr lang="ja-JP" altLang="en-US" sz="2000" dirty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と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根幹技術開発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3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P18 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DPF</a:t>
            </a:r>
            <a:r>
              <a:rPr lang="ja-JP" altLang="en-US" sz="1800" dirty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衛星の干渉計部および信号取得系の</a:t>
            </a:r>
            <a:r>
              <a:rPr lang="ja-JP" altLang="en-US" sz="18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開発          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阿久津</a:t>
            </a:r>
            <a:r>
              <a:rPr lang="ja-JP" altLang="en-US" sz="1800" dirty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智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忠 （</a:t>
            </a:r>
            <a:r>
              <a:rPr lang="ja-JP" altLang="en-US" sz="1800" dirty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国立天文台）</a:t>
            </a:r>
          </a:p>
          <a:p>
            <a:pPr algn="l">
              <a:lnSpc>
                <a:spcPct val="13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P19 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DECIGO </a:t>
            </a:r>
            <a:r>
              <a:rPr lang="en-US" altLang="ja-JP" sz="1800" dirty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Pathfinder</a:t>
            </a:r>
            <a:r>
              <a:rPr lang="ja-JP" altLang="en-US" sz="1800" dirty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向けプロトタイプ干渉計</a:t>
            </a:r>
            <a:r>
              <a:rPr lang="ja-JP" altLang="en-US" sz="18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実験        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道村</a:t>
            </a:r>
            <a:r>
              <a:rPr lang="ja-JP" altLang="en-US" sz="1800" dirty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唯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太 （</a:t>
            </a:r>
            <a:r>
              <a:rPr lang="ja-JP" altLang="en-US" sz="1800" dirty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東大理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）</a:t>
            </a:r>
            <a:endParaRPr lang="ja-JP" altLang="en-US" sz="1800" dirty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3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P22 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DECIGO pathfinder</a:t>
            </a:r>
            <a:r>
              <a:rPr lang="ja-JP" altLang="en-US" sz="18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の試験マス制御系の開発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(2)       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陳たん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(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東大天文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)</a:t>
            </a:r>
            <a:endParaRPr lang="ja-JP" altLang="en-US" sz="1800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30000"/>
              </a:lnSpc>
              <a:buClr>
                <a:srgbClr val="003366"/>
              </a:buClr>
              <a:buSzPct val="70000"/>
              <a:buNone/>
            </a:pPr>
            <a:endParaRPr lang="en-US" altLang="ja-JP" sz="1800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3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P20 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DPF</a:t>
            </a:r>
            <a:r>
              <a:rPr lang="ja-JP" altLang="en-US" sz="1800" dirty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のための衛星搭載用高安定化光源の</a:t>
            </a:r>
            <a:r>
              <a:rPr lang="ja-JP" altLang="en-US" sz="18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開発          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武者 満 （</a:t>
            </a:r>
            <a:r>
              <a:rPr lang="ja-JP" altLang="en-US" sz="1800" dirty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電気通信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大学）</a:t>
            </a:r>
            <a:endParaRPr lang="ja-JP" altLang="en-US" sz="1800" dirty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3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P21 </a:t>
            </a:r>
            <a:r>
              <a:rPr lang="en-US" altLang="ja-JP" sz="18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DPF</a:t>
            </a:r>
            <a:r>
              <a:rPr lang="ja-JP" altLang="en-US" sz="1800" dirty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のドラッグフリー制御系の</a:t>
            </a:r>
            <a:r>
              <a:rPr lang="ja-JP" altLang="en-US" sz="1800" dirty="0" smtClean="0">
                <a:solidFill>
                  <a:srgbClr val="99CCFF"/>
                </a:solidFill>
                <a:latin typeface="Tahoma" pitchFamily="34" charset="0"/>
                <a:sym typeface="Wingdings" pitchFamily="2" charset="2"/>
              </a:rPr>
              <a:t>開発                           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佐藤修一 （</a:t>
            </a:r>
            <a:r>
              <a:rPr lang="ja-JP" altLang="en-US" sz="1800" dirty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法政大理工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）</a:t>
            </a:r>
            <a:endParaRPr lang="ja-JP" altLang="en-US" sz="1800" dirty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4624"/>
            <a:ext cx="386287" cy="612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3251997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3" y="1142964"/>
            <a:ext cx="9144033" cy="513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55718" y="285423"/>
            <a:ext cx="928674" cy="3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143636" y="5000636"/>
            <a:ext cx="2143140" cy="7485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4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終わり</a:t>
            </a:r>
            <a:endParaRPr kumimoji="1" lang="ja-JP" altLang="en-US" sz="4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0092 L -0.78767 -4.44444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" y="0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バックアップ</a:t>
            </a:r>
            <a:endParaRPr lang="ja-JP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universe_mod_cut_cro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35242"/>
          <a:stretch>
            <a:fillRect/>
          </a:stretch>
        </p:blipFill>
        <p:spPr>
          <a:xfrm>
            <a:off x="4786314" y="3375033"/>
            <a:ext cx="3500462" cy="3215497"/>
          </a:xfrm>
          <a:prstGeom prst="rect">
            <a:avLst/>
          </a:prstGeom>
        </p:spPr>
      </p:pic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LCGT and DECIGO</a:t>
            </a:r>
            <a:endParaRPr lang="ja-JP" altLang="en-US" dirty="0"/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1070086" name="Rectangle 6"/>
          <p:cNvSpPr>
            <a:spLocks noChangeArrowheads="1"/>
          </p:cNvSpPr>
          <p:nvPr/>
        </p:nvSpPr>
        <p:spPr bwMode="auto">
          <a:xfrm>
            <a:off x="642910" y="888517"/>
            <a:ext cx="427990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99FF99"/>
                </a:solidFill>
                <a:latin typeface="Tahoma" pitchFamily="34" charset="0"/>
              </a:rPr>
              <a:t>LCGT</a:t>
            </a: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</a:rPr>
              <a:t>  (~2016)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</a:rPr>
              <a:t>   Terrestrial Detector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High</a:t>
            </a: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frequency events</a:t>
            </a:r>
            <a:endParaRPr lang="ja-JP" altLang="en-US" sz="2000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70088" name="Rectangle 8"/>
          <p:cNvSpPr>
            <a:spLocks noChangeArrowheads="1"/>
          </p:cNvSpPr>
          <p:nvPr/>
        </p:nvSpPr>
        <p:spPr bwMode="auto">
          <a:xfrm>
            <a:off x="1071538" y="2069419"/>
            <a:ext cx="3643338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Target: GW detection</a:t>
            </a:r>
            <a:endParaRPr lang="ja-JP" altLang="en-US" sz="2000" dirty="0">
              <a:solidFill>
                <a:srgbClr val="CCFFCC"/>
              </a:solidFill>
              <a:latin typeface="Tahoma" pitchFamily="34" charset="0"/>
            </a:endParaRPr>
          </a:p>
        </p:txBody>
      </p:sp>
      <p:pic>
        <p:nvPicPr>
          <p:cNvPr id="107008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724916"/>
            <a:ext cx="4357718" cy="34726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pSp>
        <p:nvGrpSpPr>
          <p:cNvPr id="2" name="グループ化 12"/>
          <p:cNvGrpSpPr/>
          <p:nvPr/>
        </p:nvGrpSpPr>
        <p:grpSpPr>
          <a:xfrm rot="15785392">
            <a:off x="6398017" y="2647809"/>
            <a:ext cx="2234040" cy="2348200"/>
            <a:chOff x="9501222" y="714356"/>
            <a:chExt cx="5338763" cy="4864101"/>
          </a:xfrm>
        </p:grpSpPr>
        <p:sp>
          <p:nvSpPr>
            <p:cNvPr id="15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219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1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3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 rot="7209001">
              <a:off x="11403003" y="2178095"/>
              <a:ext cx="600087" cy="500063"/>
              <a:chOff x="4785" y="11039"/>
              <a:chExt cx="829" cy="688"/>
            </a:xfrm>
          </p:grpSpPr>
          <p:sp>
            <p:nvSpPr>
              <p:cNvPr id="214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6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8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4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" name="Group 49"/>
            <p:cNvGrpSpPr>
              <a:grpSpLocks/>
            </p:cNvGrpSpPr>
            <p:nvPr/>
          </p:nvGrpSpPr>
          <p:grpSpPr bwMode="auto">
            <a:xfrm rot="3616332">
              <a:off x="12330179" y="2190798"/>
              <a:ext cx="600087" cy="503238"/>
              <a:chOff x="4785" y="11039"/>
              <a:chExt cx="829" cy="688"/>
            </a:xfrm>
          </p:grpSpPr>
          <p:sp>
            <p:nvSpPr>
              <p:cNvPr id="209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2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6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7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1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207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205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4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" name="Group 78"/>
            <p:cNvGrpSpPr>
              <a:grpSpLocks/>
            </p:cNvGrpSpPr>
            <p:nvPr/>
          </p:nvGrpSpPr>
          <p:grpSpPr bwMode="auto">
            <a:xfrm flipH="1">
              <a:off x="12703129" y="4371956"/>
              <a:ext cx="600087" cy="495300"/>
              <a:chOff x="4785" y="11039"/>
              <a:chExt cx="829" cy="688"/>
            </a:xfrm>
          </p:grpSpPr>
          <p:sp>
            <p:nvSpPr>
              <p:cNvPr id="200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2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6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88"/>
            <p:cNvGrpSpPr>
              <a:grpSpLocks/>
            </p:cNvGrpSpPr>
            <p:nvPr/>
          </p:nvGrpSpPr>
          <p:grpSpPr bwMode="auto">
            <a:xfrm flipH="1">
              <a:off x="12703129" y="4416406"/>
              <a:ext cx="600087" cy="500063"/>
              <a:chOff x="4785" y="11039"/>
              <a:chExt cx="829" cy="688"/>
            </a:xfrm>
          </p:grpSpPr>
          <p:sp>
            <p:nvSpPr>
              <p:cNvPr id="195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7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1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2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7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" name="Group 111"/>
            <p:cNvGrpSpPr>
              <a:grpSpLocks/>
            </p:cNvGrpSpPr>
            <p:nvPr/>
          </p:nvGrpSpPr>
          <p:grpSpPr bwMode="auto">
            <a:xfrm rot="3592668" flipH="1">
              <a:off x="13154018" y="3611479"/>
              <a:ext cx="600087" cy="503238"/>
              <a:chOff x="4785" y="11039"/>
              <a:chExt cx="829" cy="688"/>
            </a:xfrm>
          </p:grpSpPr>
          <p:sp>
            <p:nvSpPr>
              <p:cNvPr id="190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9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188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3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186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7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4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7" name="Group 141"/>
            <p:cNvGrpSpPr>
              <a:grpSpLocks/>
            </p:cNvGrpSpPr>
            <p:nvPr/>
          </p:nvGrpSpPr>
          <p:grpSpPr bwMode="auto">
            <a:xfrm>
              <a:off x="11052279" y="4424344"/>
              <a:ext cx="600087" cy="500063"/>
              <a:chOff x="4785" y="11039"/>
              <a:chExt cx="829" cy="688"/>
            </a:xfrm>
          </p:grpSpPr>
          <p:sp>
            <p:nvSpPr>
              <p:cNvPr id="181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3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9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8" name="Group 171"/>
            <p:cNvGrpSpPr>
              <a:grpSpLocks/>
            </p:cNvGrpSpPr>
            <p:nvPr/>
          </p:nvGrpSpPr>
          <p:grpSpPr bwMode="auto">
            <a:xfrm rot="18007332">
              <a:off x="10577577" y="3603541"/>
              <a:ext cx="600087" cy="500063"/>
              <a:chOff x="4785" y="11039"/>
              <a:chExt cx="829" cy="688"/>
            </a:xfrm>
          </p:grpSpPr>
          <p:sp>
            <p:nvSpPr>
              <p:cNvPr id="176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7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8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9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4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9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174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5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226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172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3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9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224" name="Rectangle 6"/>
          <p:cNvSpPr>
            <a:spLocks noChangeArrowheads="1"/>
          </p:cNvSpPr>
          <p:nvPr/>
        </p:nvSpPr>
        <p:spPr bwMode="auto">
          <a:xfrm>
            <a:off x="4786314" y="857232"/>
            <a:ext cx="427990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99CCFF"/>
                </a:solidFill>
                <a:latin typeface="Tahoma" pitchFamily="34" charset="0"/>
              </a:rPr>
              <a:t>DECIGO</a:t>
            </a: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</a:rPr>
              <a:t>  (~2027)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</a:rPr>
              <a:t>   Space observatory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Low</a:t>
            </a: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frequency sources</a:t>
            </a:r>
            <a:endParaRPr lang="ja-JP" altLang="en-US" sz="2000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225" name="Rectangle 8"/>
          <p:cNvSpPr>
            <a:spLocks noChangeArrowheads="1"/>
          </p:cNvSpPr>
          <p:nvPr/>
        </p:nvSpPr>
        <p:spPr bwMode="auto">
          <a:xfrm>
            <a:off x="5228590" y="2042123"/>
            <a:ext cx="3643338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</a:rPr>
              <a:t>Target: GW astronomy</a:t>
            </a:r>
            <a:endParaRPr lang="ja-JP" altLang="en-US" sz="2000" dirty="0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重力波天文学のロードマップ 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4" name="AutoShape 4"/>
          <p:cNvSpPr>
            <a:spLocks noChangeAspect="1" noChangeArrowheads="1"/>
          </p:cNvSpPr>
          <p:nvPr/>
        </p:nvSpPr>
        <p:spPr bwMode="auto">
          <a:xfrm>
            <a:off x="1076296" y="1571612"/>
            <a:ext cx="3887787" cy="4857784"/>
          </a:xfrm>
          <a:prstGeom prst="roundRect">
            <a:avLst>
              <a:gd name="adj" fmla="val 3796"/>
            </a:avLst>
          </a:prstGeom>
          <a:solidFill>
            <a:srgbClr val="CCFFCC">
              <a:alpha val="10000"/>
            </a:srgbClr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>
              <a:latin typeface="Tahoma" pitchFamily="34" charset="0"/>
            </a:endParaRPr>
          </a:p>
        </p:txBody>
      </p:sp>
      <p:pic>
        <p:nvPicPr>
          <p:cNvPr id="5" name="Picture 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06" y="3571876"/>
            <a:ext cx="1414222" cy="1127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6" name="AutoShape 5"/>
          <p:cNvSpPr>
            <a:spLocks noChangeArrowheads="1"/>
          </p:cNvSpPr>
          <p:nvPr/>
        </p:nvSpPr>
        <p:spPr bwMode="auto">
          <a:xfrm rot="5400000">
            <a:off x="2624902" y="2487960"/>
            <a:ext cx="1223963" cy="800993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>
              <a:latin typeface="Tahoma" pitchFamily="34" charset="0"/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 rot="5400000">
            <a:off x="3777427" y="2487960"/>
            <a:ext cx="1223963" cy="800993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CCECFF">
              <a:alpha val="20000"/>
            </a:srgbClr>
          </a:solidFill>
          <a:ln w="1270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>
              <a:latin typeface="Tahoma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57158" y="237172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2010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57158" y="3429000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2015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357158" y="446087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2020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403196" y="554037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2025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674764" y="4700588"/>
            <a:ext cx="1676400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CCFFCC"/>
                </a:solidFill>
                <a:latin typeface="Tahoma" pitchFamily="34" charset="0"/>
              </a:rPr>
              <a:t>~10 event/yr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CCFFCC"/>
                </a:solidFill>
                <a:latin typeface="Tahoma" pitchFamily="34" charset="0"/>
              </a:rPr>
              <a:t>　のイベントレート</a:t>
            </a:r>
            <a:endParaRPr lang="ja-JP" altLang="en-US" sz="1200" dirty="0">
              <a:solidFill>
                <a:srgbClr val="CCFFCC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13" name="Rectangle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296955" y="857232"/>
            <a:ext cx="2663825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000000"/>
                </a:solidFill>
                <a:latin typeface="Tahoma" pitchFamily="34" charset="0"/>
              </a:rPr>
              <a:t>　</a:t>
            </a:r>
            <a:r>
              <a:rPr lang="ja-JP" altLang="en-US" sz="1600" dirty="0">
                <a:solidFill>
                  <a:srgbClr val="CCECFF"/>
                </a:solidFill>
                <a:latin typeface="Tahoma" pitchFamily="34" charset="0"/>
              </a:rPr>
              <a:t>　</a:t>
            </a:r>
            <a:r>
              <a:rPr lang="ja-JP" altLang="en-US" sz="2000" dirty="0" smtClean="0">
                <a:solidFill>
                  <a:srgbClr val="99FF99"/>
                </a:solidFill>
                <a:latin typeface="Tahoma" pitchFamily="34" charset="0"/>
              </a:rPr>
              <a:t>地上望遠鏡</a:t>
            </a:r>
          </a:p>
        </p:txBody>
      </p:sp>
      <p:pic>
        <p:nvPicPr>
          <p:cNvPr id="14" name="Picture 21" descr="Advanced LI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321" y="3573463"/>
            <a:ext cx="1014412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3095596" y="3544888"/>
            <a:ext cx="717550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1000" b="1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ＬＣＧＴ</a:t>
            </a:r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1220758" y="3573463"/>
            <a:ext cx="1004888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1000" b="1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Ａｄ</a:t>
            </a:r>
            <a:r>
              <a:rPr lang="en-US" altLang="ja-JP" sz="1000" b="1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.</a:t>
            </a:r>
            <a:r>
              <a:rPr lang="ja-JP" altLang="en-US" sz="1000" b="1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　ＬＩＧＯ</a:t>
            </a:r>
          </a:p>
        </p:txBody>
      </p:sp>
      <p:sp>
        <p:nvSpPr>
          <p:cNvPr id="17" name="AutoShape 27"/>
          <p:cNvSpPr>
            <a:spLocks noChangeArrowheads="1"/>
          </p:cNvSpPr>
          <p:nvPr/>
        </p:nvSpPr>
        <p:spPr bwMode="auto">
          <a:xfrm>
            <a:off x="1293783" y="1983929"/>
            <a:ext cx="309563" cy="515243"/>
          </a:xfrm>
          <a:prstGeom prst="downArrow">
            <a:avLst>
              <a:gd name="adj1" fmla="val 55898"/>
              <a:gd name="adj2" fmla="val 32872"/>
            </a:avLst>
          </a:prstGeom>
          <a:solidFill>
            <a:srgbClr val="FFCCCC">
              <a:alpha val="20000"/>
            </a:srgbClr>
          </a:solidFill>
          <a:ln w="6350">
            <a:solidFill>
              <a:srgbClr val="FFCC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>
              <a:latin typeface="Tahoma" pitchFamily="34" charset="0"/>
            </a:endParaRPr>
          </a:p>
        </p:txBody>
      </p:sp>
      <p:sp>
        <p:nvSpPr>
          <p:cNvPr id="18" name="AutoShape 28"/>
          <p:cNvSpPr>
            <a:spLocks noChangeArrowheads="1"/>
          </p:cNvSpPr>
          <p:nvPr/>
        </p:nvSpPr>
        <p:spPr bwMode="auto">
          <a:xfrm rot="5400000">
            <a:off x="1113602" y="2560985"/>
            <a:ext cx="1223963" cy="800993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FFCCCC">
              <a:alpha val="50000"/>
            </a:srgbClr>
          </a:solidFill>
          <a:ln w="12700">
            <a:solidFill>
              <a:srgbClr val="FFCC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>
              <a:latin typeface="Tahoma" pitchFamily="34" charset="0"/>
            </a:endParaRPr>
          </a:p>
        </p:txBody>
      </p:sp>
      <p:sp>
        <p:nvSpPr>
          <p:cNvPr id="19" name="AutoShape 29"/>
          <p:cNvSpPr>
            <a:spLocks noChangeArrowheads="1"/>
          </p:cNvSpPr>
          <p:nvPr/>
        </p:nvSpPr>
        <p:spPr bwMode="auto">
          <a:xfrm>
            <a:off x="2876521" y="1834208"/>
            <a:ext cx="309562" cy="524173"/>
          </a:xfrm>
          <a:prstGeom prst="downArrow">
            <a:avLst>
              <a:gd name="adj1" fmla="val 49741"/>
              <a:gd name="adj2" fmla="val 42053"/>
            </a:avLst>
          </a:prstGeom>
          <a:solidFill>
            <a:srgbClr val="CCFFCC">
              <a:alpha val="20000"/>
            </a:srgbClr>
          </a:solidFill>
          <a:ln w="635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>
              <a:latin typeface="Tahoma" pitchFamily="34" charset="0"/>
            </a:endParaRPr>
          </a:p>
        </p:txBody>
      </p:sp>
      <p:sp>
        <p:nvSpPr>
          <p:cNvPr id="20" name="AutoShape 30"/>
          <p:cNvSpPr>
            <a:spLocks noChangeArrowheads="1"/>
          </p:cNvSpPr>
          <p:nvPr/>
        </p:nvSpPr>
        <p:spPr bwMode="auto">
          <a:xfrm rot="5400000">
            <a:off x="3273396" y="3752900"/>
            <a:ext cx="1511300" cy="720626"/>
          </a:xfrm>
          <a:custGeom>
            <a:avLst/>
            <a:gdLst>
              <a:gd name="T0" fmla="*/ 1261096 w 21600"/>
              <a:gd name="T1" fmla="*/ 0 h 21600"/>
              <a:gd name="T2" fmla="*/ 0 w 21600"/>
              <a:gd name="T3" fmla="*/ 144463 h 21600"/>
              <a:gd name="T4" fmla="*/ 1261096 w 21600"/>
              <a:gd name="T5" fmla="*/ 288925 h 21600"/>
              <a:gd name="T6" fmla="*/ 1511300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ECFF">
              <a:alpha val="20000"/>
            </a:srgbClr>
          </a:solidFill>
          <a:ln w="1270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>
              <a:latin typeface="Tahoma" pitchFamily="34" charset="0"/>
            </a:endParaRPr>
          </a:p>
        </p:txBody>
      </p:sp>
      <p:sp>
        <p:nvSpPr>
          <p:cNvPr id="21" name="AutoShape 31"/>
          <p:cNvSpPr>
            <a:spLocks noChangeArrowheads="1"/>
          </p:cNvSpPr>
          <p:nvPr/>
        </p:nvSpPr>
        <p:spPr bwMode="auto">
          <a:xfrm>
            <a:off x="4222721" y="1834208"/>
            <a:ext cx="309562" cy="524173"/>
          </a:xfrm>
          <a:prstGeom prst="downArrow">
            <a:avLst>
              <a:gd name="adj1" fmla="val 49741"/>
              <a:gd name="adj2" fmla="val 42053"/>
            </a:avLst>
          </a:prstGeom>
          <a:solidFill>
            <a:srgbClr val="CCECFF">
              <a:alpha val="20000"/>
            </a:srgbClr>
          </a:solidFill>
          <a:ln w="635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>
              <a:latin typeface="Tahoma" pitchFamily="34" charset="0"/>
            </a:endParaRPr>
          </a:p>
        </p:txBody>
      </p:sp>
      <p:sp>
        <p:nvSpPr>
          <p:cNvPr id="22" name="Rectangle 41"/>
          <p:cNvSpPr>
            <a:spLocks noChangeArrowheads="1"/>
          </p:cNvSpPr>
          <p:nvPr/>
        </p:nvSpPr>
        <p:spPr bwMode="auto">
          <a:xfrm>
            <a:off x="1149321" y="1628775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</a:rPr>
              <a:t>LIGO</a:t>
            </a:r>
            <a:endParaRPr lang="en-US" altLang="ja-JP" sz="1600" b="1" dirty="0">
              <a:solidFill>
                <a:srgbClr val="F8F8F8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23" name="Rectangle 42"/>
          <p:cNvSpPr>
            <a:spLocks noChangeArrowheads="1"/>
          </p:cNvSpPr>
          <p:nvPr/>
        </p:nvSpPr>
        <p:spPr bwMode="auto">
          <a:xfrm>
            <a:off x="2589183" y="1628775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  <a:latin typeface="Tahoma" pitchFamily="34" charset="0"/>
              </a:rPr>
              <a:t>TAMA</a:t>
            </a:r>
            <a:endParaRPr lang="en-US" altLang="ja-JP" sz="1600" b="1">
              <a:solidFill>
                <a:srgbClr val="F8F8F8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24" name="Rectangle 43"/>
          <p:cNvSpPr>
            <a:spLocks noChangeArrowheads="1"/>
          </p:cNvSpPr>
          <p:nvPr/>
        </p:nvSpPr>
        <p:spPr bwMode="auto">
          <a:xfrm>
            <a:off x="1581121" y="1974850"/>
            <a:ext cx="136842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latin typeface="Tahoma" pitchFamily="34" charset="0"/>
              </a:rPr>
              <a:t>Enhanced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latin typeface="Tahoma" pitchFamily="34" charset="0"/>
              </a:rPr>
              <a:t>   LIGO </a:t>
            </a:r>
            <a:endParaRPr lang="en-US" altLang="ja-JP" sz="1400" b="1" dirty="0">
              <a:solidFill>
                <a:srgbClr val="F8F8F8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25" name="Rectangle 44"/>
          <p:cNvSpPr>
            <a:spLocks noChangeArrowheads="1"/>
          </p:cNvSpPr>
          <p:nvPr/>
        </p:nvSpPr>
        <p:spPr bwMode="auto">
          <a:xfrm>
            <a:off x="3236883" y="1628775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</a:rPr>
              <a:t>CLIO</a:t>
            </a:r>
            <a:endParaRPr lang="en-US" altLang="ja-JP" sz="1600" b="1" dirty="0">
              <a:solidFill>
                <a:srgbClr val="F8F8F8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26" name="Rectangle 45"/>
          <p:cNvSpPr>
            <a:spLocks noChangeArrowheads="1"/>
          </p:cNvSpPr>
          <p:nvPr/>
        </p:nvSpPr>
        <p:spPr bwMode="auto">
          <a:xfrm>
            <a:off x="1220758" y="2636838"/>
            <a:ext cx="1223963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  <a:latin typeface="Tahoma" pitchFamily="34" charset="0"/>
              </a:rPr>
              <a:t>Advanced      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  <a:latin typeface="Tahoma" pitchFamily="34" charset="0"/>
              </a:rPr>
              <a:t>   LIGO</a:t>
            </a:r>
            <a:endParaRPr lang="en-US" altLang="ja-JP" sz="1600" b="1">
              <a:solidFill>
                <a:srgbClr val="F8F8F8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27" name="Rectangle 46"/>
          <p:cNvSpPr>
            <a:spLocks noChangeArrowheads="1"/>
          </p:cNvSpPr>
          <p:nvPr/>
        </p:nvSpPr>
        <p:spPr bwMode="auto">
          <a:xfrm>
            <a:off x="2949546" y="2516188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  <a:latin typeface="Tahoma" pitchFamily="34" charset="0"/>
              </a:rPr>
              <a:t>LCGT</a:t>
            </a:r>
            <a:endParaRPr lang="en-US" altLang="ja-JP" sz="1600" b="1">
              <a:solidFill>
                <a:srgbClr val="F8F8F8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28" name="Rectangle 47"/>
          <p:cNvSpPr>
            <a:spLocks noChangeArrowheads="1"/>
          </p:cNvSpPr>
          <p:nvPr/>
        </p:nvSpPr>
        <p:spPr bwMode="auto">
          <a:xfrm>
            <a:off x="3813146" y="2492375"/>
            <a:ext cx="1296987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  <a:latin typeface="Tahoma" pitchFamily="34" charset="0"/>
              </a:rPr>
              <a:t>Advanced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  <a:latin typeface="Tahoma" pitchFamily="34" charset="0"/>
              </a:rPr>
              <a:t>   Virgo</a:t>
            </a:r>
            <a:endParaRPr lang="en-US" altLang="ja-JP" sz="1600" b="1">
              <a:solidFill>
                <a:srgbClr val="F8F8F8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29" name="Rectangle 48"/>
          <p:cNvSpPr>
            <a:spLocks noChangeArrowheads="1"/>
          </p:cNvSpPr>
          <p:nvPr/>
        </p:nvSpPr>
        <p:spPr bwMode="auto">
          <a:xfrm>
            <a:off x="4100482" y="1628775"/>
            <a:ext cx="1074743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VIRGO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   GEO</a:t>
            </a:r>
            <a:endParaRPr lang="en-US" altLang="ja-JP" sz="1600" b="1" dirty="0">
              <a:solidFill>
                <a:srgbClr val="F8F8F8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30" name="Rectangle 49"/>
          <p:cNvSpPr>
            <a:spLocks noChangeArrowheads="1"/>
          </p:cNvSpPr>
          <p:nvPr/>
        </p:nvSpPr>
        <p:spPr bwMode="auto">
          <a:xfrm>
            <a:off x="3814733" y="3860800"/>
            <a:ext cx="719138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  <a:latin typeface="Tahoma" pitchFamily="34" charset="0"/>
              </a:rPr>
              <a:t>ET</a:t>
            </a:r>
            <a:endParaRPr lang="en-US" altLang="ja-JP" sz="1600" b="1">
              <a:solidFill>
                <a:srgbClr val="F8F8F8"/>
              </a:solidFill>
              <a:latin typeface="Tahoma" pitchFamily="34" charset="0"/>
              <a:sym typeface="Wingdings" pitchFamily="2" charset="2"/>
            </a:endParaRPr>
          </a:p>
        </p:txBody>
      </p:sp>
      <p:pic>
        <p:nvPicPr>
          <p:cNvPr id="31" name="Picture 11" descr="ET-fp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3524" y="4929198"/>
            <a:ext cx="1857388" cy="131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グループ化 31"/>
          <p:cNvGrpSpPr/>
          <p:nvPr/>
        </p:nvGrpSpPr>
        <p:grpSpPr>
          <a:xfrm>
            <a:off x="5187980" y="857232"/>
            <a:ext cx="3598862" cy="5602325"/>
            <a:chOff x="5221288" y="857232"/>
            <a:chExt cx="3598862" cy="5602325"/>
          </a:xfrm>
        </p:grpSpPr>
        <p:sp>
          <p:nvSpPr>
            <p:cNvPr id="33" name="AutoShape 2"/>
            <p:cNvSpPr>
              <a:spLocks noChangeAspect="1" noChangeArrowheads="1"/>
            </p:cNvSpPr>
            <p:nvPr/>
          </p:nvSpPr>
          <p:spPr bwMode="auto">
            <a:xfrm>
              <a:off x="5291138" y="1571611"/>
              <a:ext cx="3529012" cy="4881577"/>
            </a:xfrm>
            <a:prstGeom prst="roundRect">
              <a:avLst>
                <a:gd name="adj" fmla="val 3796"/>
              </a:avLst>
            </a:prstGeom>
            <a:solidFill>
              <a:srgbClr val="99CCFF">
                <a:alpha val="10000"/>
              </a:srgbClr>
            </a:solidFill>
            <a:ln w="9525">
              <a:noFill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pic>
          <p:nvPicPr>
            <p:cNvPr id="34" name="Picture 3" descr="LISA-waves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64163" y="3465513"/>
              <a:ext cx="1438275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Rectangle 15"/>
            <p:cNvSpPr>
              <a:spLocks noChangeArrowheads="1"/>
            </p:cNvSpPr>
            <p:nvPr/>
          </p:nvSpPr>
          <p:spPr bwMode="auto">
            <a:xfrm>
              <a:off x="5800721" y="857232"/>
              <a:ext cx="2628931" cy="4001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宇宙望遠鏡</a:t>
              </a:r>
              <a:endParaRPr lang="ja-JP" altLang="en-US" sz="20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endParaRPr>
            </a:p>
          </p:txBody>
        </p:sp>
        <p:sp>
          <p:nvSpPr>
            <p:cNvPr id="36" name="Rectangle 16"/>
            <p:cNvSpPr>
              <a:spLocks noChangeArrowheads="1"/>
            </p:cNvSpPr>
            <p:nvPr/>
          </p:nvSpPr>
          <p:spPr bwMode="auto">
            <a:xfrm>
              <a:off x="5221288" y="4508500"/>
              <a:ext cx="1511300" cy="4572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200" dirty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0.1mHz-10mHz</a:t>
              </a:r>
              <a:endParaRPr lang="en-US" altLang="ja-JP" sz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endParaRP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200" dirty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sym typeface="Wingdings" pitchFamily="2" charset="2"/>
                </a:rPr>
                <a:t>確実な重力波源</a:t>
              </a:r>
            </a:p>
          </p:txBody>
        </p:sp>
        <p:sp>
          <p:nvSpPr>
            <p:cNvPr id="37" name="Rectangle 17"/>
            <p:cNvSpPr>
              <a:spLocks noChangeArrowheads="1"/>
            </p:cNvSpPr>
            <p:nvPr/>
          </p:nvSpPr>
          <p:spPr bwMode="auto">
            <a:xfrm>
              <a:off x="6275411" y="5900758"/>
              <a:ext cx="1582737" cy="4572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200" dirty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0.1Hz</a:t>
              </a:r>
              <a:r>
                <a:rPr lang="ja-JP" altLang="en-US" sz="1200" dirty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帯</a:t>
              </a:r>
              <a:endParaRPr lang="ja-JP" altLang="en-US" sz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endParaRP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200" dirty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sym typeface="Wingdings" pitchFamily="2" charset="2"/>
                </a:rPr>
                <a:t>宇宙論的な重力波</a:t>
              </a:r>
            </a:p>
          </p:txBody>
        </p:sp>
        <p:sp>
          <p:nvSpPr>
            <p:cNvPr id="38" name="Rectangle 18"/>
            <p:cNvSpPr>
              <a:spLocks noChangeArrowheads="1"/>
            </p:cNvSpPr>
            <p:nvPr/>
          </p:nvSpPr>
          <p:spPr bwMode="auto">
            <a:xfrm>
              <a:off x="6143636" y="1236076"/>
              <a:ext cx="1941536" cy="30777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400" dirty="0" smtClean="0">
                  <a:solidFill>
                    <a:srgbClr val="DDDDD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低周波数帯の観測</a:t>
              </a:r>
              <a:endParaRPr lang="ja-JP" altLang="en-US" sz="1400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pic>
          <p:nvPicPr>
            <p:cNvPr id="39" name="Picture 20" descr="Fact Sheet: 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435600" y="2276475"/>
              <a:ext cx="1296988" cy="1050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Rectangle 25"/>
            <p:cNvSpPr>
              <a:spLocks noChangeArrowheads="1"/>
            </p:cNvSpPr>
            <p:nvPr/>
          </p:nvSpPr>
          <p:spPr bwMode="auto">
            <a:xfrm>
              <a:off x="5435600" y="2276475"/>
              <a:ext cx="414338" cy="2444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altLang="ja-JP" sz="1000" b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LPF</a:t>
              </a:r>
            </a:p>
          </p:txBody>
        </p:sp>
        <p:sp>
          <p:nvSpPr>
            <p:cNvPr id="41" name="Rectangle 26"/>
            <p:cNvSpPr>
              <a:spLocks noChangeArrowheads="1"/>
            </p:cNvSpPr>
            <p:nvPr/>
          </p:nvSpPr>
          <p:spPr bwMode="auto">
            <a:xfrm>
              <a:off x="7945466" y="6215082"/>
              <a:ext cx="698500" cy="2444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altLang="ja-JP" sz="1000" b="1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DECIGO</a:t>
              </a:r>
            </a:p>
          </p:txBody>
        </p:sp>
        <p:sp>
          <p:nvSpPr>
            <p:cNvPr id="42" name="AutoShape 32"/>
            <p:cNvSpPr>
              <a:spLocks noChangeArrowheads="1"/>
            </p:cNvSpPr>
            <p:nvPr/>
          </p:nvSpPr>
          <p:spPr bwMode="auto">
            <a:xfrm rot="5400000">
              <a:off x="6192838" y="3752900"/>
              <a:ext cx="1511300" cy="720626"/>
            </a:xfrm>
            <a:custGeom>
              <a:avLst/>
              <a:gdLst>
                <a:gd name="T0" fmla="*/ 1261096 w 21600"/>
                <a:gd name="T1" fmla="*/ 0 h 21600"/>
                <a:gd name="T2" fmla="*/ 0 w 21600"/>
                <a:gd name="T3" fmla="*/ 144463 h 21600"/>
                <a:gd name="T4" fmla="*/ 1261096 w 21600"/>
                <a:gd name="T5" fmla="*/ 288925 h 21600"/>
                <a:gd name="T6" fmla="*/ 1511300 w 21600"/>
                <a:gd name="T7" fmla="*/ 14446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3916 h 21600"/>
                <a:gd name="T14" fmla="*/ 19321 w 21600"/>
                <a:gd name="T15" fmla="*/ 176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024" y="0"/>
                  </a:moveTo>
                  <a:lnTo>
                    <a:pt x="18024" y="3916"/>
                  </a:lnTo>
                  <a:lnTo>
                    <a:pt x="3375" y="3916"/>
                  </a:lnTo>
                  <a:lnTo>
                    <a:pt x="3375" y="17684"/>
                  </a:lnTo>
                  <a:lnTo>
                    <a:pt x="18024" y="17684"/>
                  </a:lnTo>
                  <a:lnTo>
                    <a:pt x="18024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916"/>
                  </a:moveTo>
                  <a:lnTo>
                    <a:pt x="1350" y="17684"/>
                  </a:lnTo>
                  <a:lnTo>
                    <a:pt x="2700" y="17684"/>
                  </a:lnTo>
                  <a:lnTo>
                    <a:pt x="2700" y="3916"/>
                  </a:lnTo>
                  <a:close/>
                </a:path>
                <a:path w="21600" h="21600">
                  <a:moveTo>
                    <a:pt x="0" y="3916"/>
                  </a:moveTo>
                  <a:lnTo>
                    <a:pt x="0" y="17684"/>
                  </a:lnTo>
                  <a:lnTo>
                    <a:pt x="675" y="17684"/>
                  </a:lnTo>
                  <a:lnTo>
                    <a:pt x="675" y="3916"/>
                  </a:lnTo>
                  <a:close/>
                </a:path>
              </a:pathLst>
            </a:custGeom>
            <a:solidFill>
              <a:srgbClr val="CCECFF">
                <a:alpha val="20000"/>
              </a:srgbClr>
            </a:solidFill>
            <a:ln w="1270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43" name="AutoShape 33"/>
            <p:cNvSpPr>
              <a:spLocks noChangeArrowheads="1"/>
            </p:cNvSpPr>
            <p:nvPr/>
          </p:nvSpPr>
          <p:spPr bwMode="auto">
            <a:xfrm>
              <a:off x="6781800" y="2379216"/>
              <a:ext cx="309563" cy="586680"/>
            </a:xfrm>
            <a:prstGeom prst="downArrow">
              <a:avLst>
                <a:gd name="adj1" fmla="val 49741"/>
                <a:gd name="adj2" fmla="val 83086"/>
              </a:avLst>
            </a:prstGeom>
            <a:solidFill>
              <a:srgbClr val="CCECFF">
                <a:alpha val="20000"/>
              </a:srgbClr>
            </a:solidFill>
            <a:ln w="1270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44" name="AutoShape 34"/>
            <p:cNvSpPr>
              <a:spLocks noChangeArrowheads="1"/>
            </p:cNvSpPr>
            <p:nvPr/>
          </p:nvSpPr>
          <p:spPr bwMode="auto">
            <a:xfrm rot="5400000">
              <a:off x="7343776" y="4687937"/>
              <a:ext cx="1511300" cy="720626"/>
            </a:xfrm>
            <a:custGeom>
              <a:avLst/>
              <a:gdLst>
                <a:gd name="T0" fmla="*/ 1261096 w 21600"/>
                <a:gd name="T1" fmla="*/ 0 h 21600"/>
                <a:gd name="T2" fmla="*/ 0 w 21600"/>
                <a:gd name="T3" fmla="*/ 144463 h 21600"/>
                <a:gd name="T4" fmla="*/ 1261096 w 21600"/>
                <a:gd name="T5" fmla="*/ 288925 h 21600"/>
                <a:gd name="T6" fmla="*/ 1511300 w 21600"/>
                <a:gd name="T7" fmla="*/ 14446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3916 h 21600"/>
                <a:gd name="T14" fmla="*/ 19321 w 21600"/>
                <a:gd name="T15" fmla="*/ 176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024" y="0"/>
                  </a:moveTo>
                  <a:lnTo>
                    <a:pt x="18024" y="3916"/>
                  </a:lnTo>
                  <a:lnTo>
                    <a:pt x="3375" y="3916"/>
                  </a:lnTo>
                  <a:lnTo>
                    <a:pt x="3375" y="17684"/>
                  </a:lnTo>
                  <a:lnTo>
                    <a:pt x="18024" y="17684"/>
                  </a:lnTo>
                  <a:lnTo>
                    <a:pt x="18024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916"/>
                  </a:moveTo>
                  <a:lnTo>
                    <a:pt x="1350" y="17684"/>
                  </a:lnTo>
                  <a:lnTo>
                    <a:pt x="2700" y="17684"/>
                  </a:lnTo>
                  <a:lnTo>
                    <a:pt x="2700" y="3916"/>
                  </a:lnTo>
                  <a:close/>
                </a:path>
                <a:path w="21600" h="21600">
                  <a:moveTo>
                    <a:pt x="0" y="3916"/>
                  </a:moveTo>
                  <a:lnTo>
                    <a:pt x="0" y="17684"/>
                  </a:lnTo>
                  <a:lnTo>
                    <a:pt x="675" y="17684"/>
                  </a:lnTo>
                  <a:lnTo>
                    <a:pt x="675" y="3916"/>
                  </a:lnTo>
                  <a:close/>
                </a:path>
              </a:pathLst>
            </a:custGeom>
            <a:solidFill>
              <a:srgbClr val="CCECFF">
                <a:alpha val="20000"/>
              </a:srgbClr>
            </a:solidFill>
            <a:ln w="1270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45" name="AutoShape 35"/>
            <p:cNvSpPr>
              <a:spLocks noChangeArrowheads="1"/>
            </p:cNvSpPr>
            <p:nvPr/>
          </p:nvSpPr>
          <p:spPr bwMode="auto">
            <a:xfrm>
              <a:off x="7862888" y="2305546"/>
              <a:ext cx="309562" cy="591145"/>
            </a:xfrm>
            <a:prstGeom prst="downArrow">
              <a:avLst>
                <a:gd name="adj1" fmla="val 49741"/>
                <a:gd name="adj2" fmla="val 84616"/>
              </a:avLst>
            </a:prstGeom>
            <a:solidFill>
              <a:srgbClr val="CCECFF">
                <a:alpha val="20000"/>
              </a:srgbClr>
            </a:solidFill>
            <a:ln w="1270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46" name="AutoShape 36"/>
            <p:cNvSpPr>
              <a:spLocks noChangeArrowheads="1"/>
            </p:cNvSpPr>
            <p:nvPr/>
          </p:nvSpPr>
          <p:spPr bwMode="auto">
            <a:xfrm>
              <a:off x="7934325" y="3458071"/>
              <a:ext cx="309563" cy="591145"/>
            </a:xfrm>
            <a:prstGeom prst="downArrow">
              <a:avLst>
                <a:gd name="adj1" fmla="val 49741"/>
                <a:gd name="adj2" fmla="val 84616"/>
              </a:avLst>
            </a:prstGeom>
            <a:solidFill>
              <a:srgbClr val="CCECFF">
                <a:alpha val="20000"/>
              </a:srgbClr>
            </a:solidFill>
            <a:ln w="1270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47" name="Rectangle 37"/>
            <p:cNvSpPr>
              <a:spLocks noChangeArrowheads="1"/>
            </p:cNvSpPr>
            <p:nvPr/>
          </p:nvSpPr>
          <p:spPr bwMode="auto">
            <a:xfrm>
              <a:off x="7669213" y="4581525"/>
              <a:ext cx="1079500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DECIGO</a:t>
              </a:r>
              <a:endParaRPr lang="en-US" altLang="ja-JP" sz="16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endParaRPr>
            </a:p>
          </p:txBody>
        </p:sp>
        <p:sp>
          <p:nvSpPr>
            <p:cNvPr id="48" name="AutoShape 38"/>
            <p:cNvSpPr>
              <a:spLocks noChangeArrowheads="1"/>
            </p:cNvSpPr>
            <p:nvPr/>
          </p:nvSpPr>
          <p:spPr bwMode="auto">
            <a:xfrm rot="5400000">
              <a:off x="6047582" y="4904631"/>
              <a:ext cx="1081088" cy="720626"/>
            </a:xfrm>
            <a:custGeom>
              <a:avLst/>
              <a:gdLst>
                <a:gd name="T0" fmla="*/ 902108 w 21600"/>
                <a:gd name="T1" fmla="*/ 0 h 21600"/>
                <a:gd name="T2" fmla="*/ 0 w 21600"/>
                <a:gd name="T3" fmla="*/ 144463 h 21600"/>
                <a:gd name="T4" fmla="*/ 902108 w 21600"/>
                <a:gd name="T5" fmla="*/ 288925 h 21600"/>
                <a:gd name="T6" fmla="*/ 1081088 w 21600"/>
                <a:gd name="T7" fmla="*/ 14446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3916 h 21600"/>
                <a:gd name="T14" fmla="*/ 19321 w 21600"/>
                <a:gd name="T15" fmla="*/ 176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024" y="0"/>
                  </a:moveTo>
                  <a:lnTo>
                    <a:pt x="18024" y="3916"/>
                  </a:lnTo>
                  <a:lnTo>
                    <a:pt x="3375" y="3916"/>
                  </a:lnTo>
                  <a:lnTo>
                    <a:pt x="3375" y="17684"/>
                  </a:lnTo>
                  <a:lnTo>
                    <a:pt x="18024" y="17684"/>
                  </a:lnTo>
                  <a:lnTo>
                    <a:pt x="18024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916"/>
                  </a:moveTo>
                  <a:lnTo>
                    <a:pt x="1350" y="17684"/>
                  </a:lnTo>
                  <a:lnTo>
                    <a:pt x="2700" y="17684"/>
                  </a:lnTo>
                  <a:lnTo>
                    <a:pt x="2700" y="3916"/>
                  </a:lnTo>
                  <a:close/>
                </a:path>
                <a:path w="21600" h="21600">
                  <a:moveTo>
                    <a:pt x="0" y="3916"/>
                  </a:moveTo>
                  <a:lnTo>
                    <a:pt x="0" y="17684"/>
                  </a:lnTo>
                  <a:lnTo>
                    <a:pt x="675" y="17684"/>
                  </a:lnTo>
                  <a:lnTo>
                    <a:pt x="675" y="3916"/>
                  </a:lnTo>
                  <a:close/>
                </a:path>
              </a:pathLst>
            </a:custGeom>
            <a:solidFill>
              <a:srgbClr val="CCECFF">
                <a:alpha val="20000"/>
              </a:srgbClr>
            </a:solidFill>
            <a:ln w="1270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49" name="Rectangle 39"/>
            <p:cNvSpPr>
              <a:spLocks noChangeArrowheads="1"/>
            </p:cNvSpPr>
            <p:nvPr/>
          </p:nvSpPr>
          <p:spPr bwMode="auto">
            <a:xfrm>
              <a:off x="5329238" y="3500438"/>
              <a:ext cx="487362" cy="2444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altLang="ja-JP" sz="1000" b="1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LISA</a:t>
              </a:r>
            </a:p>
          </p:txBody>
        </p:sp>
        <p:sp>
          <p:nvSpPr>
            <p:cNvPr id="50" name="Rectangle 40"/>
            <p:cNvSpPr>
              <a:spLocks noChangeArrowheads="1"/>
            </p:cNvSpPr>
            <p:nvPr/>
          </p:nvSpPr>
          <p:spPr bwMode="auto">
            <a:xfrm>
              <a:off x="5929322" y="5214950"/>
              <a:ext cx="990600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BBO</a:t>
              </a:r>
              <a:endParaRPr lang="en-US" altLang="ja-JP" sz="16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endParaRPr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6591300" y="2420938"/>
              <a:ext cx="931863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LPF</a:t>
              </a:r>
              <a:endParaRPr lang="en-US" altLang="ja-JP" sz="1600" b="1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endParaRPr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8099425" y="2371725"/>
              <a:ext cx="642938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DPF</a:t>
              </a:r>
              <a:endParaRPr lang="en-US" altLang="ja-JP" sz="1600" b="1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endParaRPr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7740650" y="3429000"/>
              <a:ext cx="1008063" cy="58102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Pre-DECIGO</a:t>
              </a:r>
              <a:endParaRPr lang="en-US" altLang="ja-JP" sz="1600" b="1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6664325" y="4005263"/>
              <a:ext cx="931863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</a:rPr>
                <a:t>LISA</a:t>
              </a:r>
              <a:endParaRPr lang="en-US" altLang="ja-JP" sz="1600" b="1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sym typeface="Wingdings" pitchFamily="2" charset="2"/>
              </a:endParaRPr>
            </a:p>
          </p:txBody>
        </p:sp>
        <p:grpSp>
          <p:nvGrpSpPr>
            <p:cNvPr id="55" name="グループ化 57"/>
            <p:cNvGrpSpPr/>
            <p:nvPr/>
          </p:nvGrpSpPr>
          <p:grpSpPr>
            <a:xfrm rot="15785392">
              <a:off x="7443909" y="4982870"/>
              <a:ext cx="1293092" cy="1174827"/>
              <a:chOff x="9501222" y="714356"/>
              <a:chExt cx="5338763" cy="4864101"/>
            </a:xfrm>
          </p:grpSpPr>
          <p:sp>
            <p:nvSpPr>
              <p:cNvPr id="56" name="Oval 137"/>
              <p:cNvSpPr>
                <a:spLocks noChangeArrowheads="1"/>
              </p:cNvSpPr>
              <p:nvPr/>
            </p:nvSpPr>
            <p:spPr bwMode="auto">
              <a:xfrm>
                <a:off x="9501222" y="3776644"/>
                <a:ext cx="1804988" cy="180181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57" name="Oval 209"/>
              <p:cNvSpPr>
                <a:spLocks noChangeArrowheads="1"/>
              </p:cNvSpPr>
              <p:nvPr/>
            </p:nvSpPr>
            <p:spPr bwMode="auto">
              <a:xfrm>
                <a:off x="11264935" y="714356"/>
                <a:ext cx="1804988" cy="180181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58" name="Oval 210"/>
              <p:cNvSpPr>
                <a:spLocks noChangeArrowheads="1"/>
              </p:cNvSpPr>
              <p:nvPr/>
            </p:nvSpPr>
            <p:spPr bwMode="auto">
              <a:xfrm>
                <a:off x="13034997" y="3776644"/>
                <a:ext cx="1804988" cy="180181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59" name="Freeform 5"/>
              <p:cNvSpPr>
                <a:spLocks/>
              </p:cNvSpPr>
              <p:nvPr/>
            </p:nvSpPr>
            <p:spPr bwMode="auto">
              <a:xfrm rot="14397729">
                <a:off x="11963435" y="3244831"/>
                <a:ext cx="2165350" cy="381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60" name="Freeform 6"/>
              <p:cNvSpPr>
                <a:spLocks/>
              </p:cNvSpPr>
              <p:nvPr/>
            </p:nvSpPr>
            <p:spPr bwMode="auto">
              <a:xfrm rot="14397729" flipV="1">
                <a:off x="12095197" y="3171806"/>
                <a:ext cx="2165350" cy="381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61" name="Freeform 7"/>
              <p:cNvSpPr>
                <a:spLocks/>
              </p:cNvSpPr>
              <p:nvPr/>
            </p:nvSpPr>
            <p:spPr bwMode="auto">
              <a:xfrm rot="14397729">
                <a:off x="12047572" y="3024168"/>
                <a:ext cx="2006600" cy="190500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  <a:alpha val="50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62" name="Rectangle 8"/>
              <p:cNvSpPr>
                <a:spLocks noChangeArrowheads="1"/>
              </p:cNvSpPr>
              <p:nvPr/>
            </p:nvSpPr>
            <p:spPr bwMode="auto">
              <a:xfrm rot="11744560">
                <a:off x="12284110" y="1719244"/>
                <a:ext cx="38100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 bwMode="auto">
              <a:xfrm rot="9888311">
                <a:off x="12041222" y="1711306"/>
                <a:ext cx="39688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64" name="Rectangle 10"/>
              <p:cNvSpPr>
                <a:spLocks noChangeArrowheads="1"/>
              </p:cNvSpPr>
              <p:nvPr/>
            </p:nvSpPr>
            <p:spPr bwMode="auto">
              <a:xfrm rot="10780961">
                <a:off x="12138060" y="1419206"/>
                <a:ext cx="41275" cy="350838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65" name="Line 11"/>
              <p:cNvSpPr>
                <a:spLocks noChangeShapeType="1"/>
              </p:cNvSpPr>
              <p:nvPr/>
            </p:nvSpPr>
            <p:spPr bwMode="auto">
              <a:xfrm rot="7209001" flipV="1">
                <a:off x="11468135" y="1622406"/>
                <a:ext cx="1397000" cy="1588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66" name="Rectangle 12"/>
              <p:cNvSpPr>
                <a:spLocks noChangeArrowheads="1"/>
              </p:cNvSpPr>
              <p:nvPr/>
            </p:nvSpPr>
            <p:spPr bwMode="auto">
              <a:xfrm rot="7209001">
                <a:off x="12274585" y="1050906"/>
                <a:ext cx="350838" cy="18415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67" name="Freeform 13"/>
              <p:cNvSpPr>
                <a:spLocks/>
              </p:cNvSpPr>
              <p:nvPr/>
            </p:nvSpPr>
            <p:spPr bwMode="auto">
              <a:xfrm rot="7209001">
                <a:off x="11934860" y="1885931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68" name="Line 14"/>
              <p:cNvSpPr>
                <a:spLocks noChangeShapeType="1"/>
              </p:cNvSpPr>
              <p:nvPr/>
            </p:nvSpPr>
            <p:spPr bwMode="auto">
              <a:xfrm rot="7209001">
                <a:off x="11993597" y="1989119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69" name="Line 15"/>
              <p:cNvSpPr>
                <a:spLocks noChangeShapeType="1"/>
              </p:cNvSpPr>
              <p:nvPr/>
            </p:nvSpPr>
            <p:spPr bwMode="auto">
              <a:xfrm rot="7209001">
                <a:off x="11880885" y="1928794"/>
                <a:ext cx="68263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grpSp>
            <p:nvGrpSpPr>
              <p:cNvPr id="70" name="Group 16"/>
              <p:cNvGrpSpPr>
                <a:grpSpLocks/>
              </p:cNvGrpSpPr>
              <p:nvPr/>
            </p:nvGrpSpPr>
            <p:grpSpPr bwMode="auto">
              <a:xfrm rot="7209001">
                <a:off x="11449039" y="2208261"/>
                <a:ext cx="600087" cy="495300"/>
                <a:chOff x="4785" y="11039"/>
                <a:chExt cx="829" cy="688"/>
              </a:xfrm>
            </p:grpSpPr>
            <p:sp>
              <p:nvSpPr>
                <p:cNvPr id="257" name="Freeform 17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58" name="Line 18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59" name="Line 19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60" name="Line 20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61" name="Arc 21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</p:grpSp>
          <p:sp>
            <p:nvSpPr>
              <p:cNvPr id="71" name="Freeform 22"/>
              <p:cNvSpPr>
                <a:spLocks/>
              </p:cNvSpPr>
              <p:nvPr/>
            </p:nvSpPr>
            <p:spPr bwMode="auto">
              <a:xfrm rot="9872463">
                <a:off x="11779285" y="1989119"/>
                <a:ext cx="217488" cy="214313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72" name="Freeform 23"/>
              <p:cNvSpPr>
                <a:spLocks/>
              </p:cNvSpPr>
              <p:nvPr/>
            </p:nvSpPr>
            <p:spPr bwMode="auto">
              <a:xfrm rot="7209001">
                <a:off x="11658635" y="1998643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73" name="Arc 24"/>
              <p:cNvSpPr>
                <a:spLocks/>
              </p:cNvSpPr>
              <p:nvPr/>
            </p:nvSpPr>
            <p:spPr bwMode="auto">
              <a:xfrm rot="14146499">
                <a:off x="11965022" y="1877993"/>
                <a:ext cx="288925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74" name="Arc 25"/>
              <p:cNvSpPr>
                <a:spLocks/>
              </p:cNvSpPr>
              <p:nvPr/>
            </p:nvSpPr>
            <p:spPr bwMode="auto">
              <a:xfrm rot="271502" flipV="1">
                <a:off x="11680860" y="1716069"/>
                <a:ext cx="292100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grpSp>
            <p:nvGrpSpPr>
              <p:cNvPr id="75" name="Group 26"/>
              <p:cNvGrpSpPr>
                <a:grpSpLocks/>
              </p:cNvGrpSpPr>
              <p:nvPr/>
            </p:nvGrpSpPr>
            <p:grpSpPr bwMode="auto">
              <a:xfrm rot="7209001">
                <a:off x="11403003" y="2178095"/>
                <a:ext cx="600087" cy="500063"/>
                <a:chOff x="4785" y="11039"/>
                <a:chExt cx="829" cy="688"/>
              </a:xfrm>
            </p:grpSpPr>
            <p:sp>
              <p:nvSpPr>
                <p:cNvPr id="252" name="Freeform 27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53" name="Line 28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54" name="Line 29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55" name="Line 30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56" name="Arc 31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</p:grpSp>
          <p:sp>
            <p:nvSpPr>
              <p:cNvPr id="76" name="Arc 32"/>
              <p:cNvSpPr>
                <a:spLocks/>
              </p:cNvSpPr>
              <p:nvPr/>
            </p:nvSpPr>
            <p:spPr bwMode="auto">
              <a:xfrm rot="9872463" flipH="1" flipV="1">
                <a:off x="11677685" y="1985944"/>
                <a:ext cx="352425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77" name="Arc 33"/>
              <p:cNvSpPr>
                <a:spLocks/>
              </p:cNvSpPr>
              <p:nvPr/>
            </p:nvSpPr>
            <p:spPr bwMode="auto">
              <a:xfrm rot="9872463">
                <a:off x="11750710" y="1847831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78" name="Arc 34"/>
              <p:cNvSpPr>
                <a:spLocks/>
              </p:cNvSpPr>
              <p:nvPr/>
            </p:nvSpPr>
            <p:spPr bwMode="auto">
              <a:xfrm rot="9872463">
                <a:off x="11934860" y="1828781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79" name="Arc 35"/>
              <p:cNvSpPr>
                <a:spLocks/>
              </p:cNvSpPr>
              <p:nvPr/>
            </p:nvSpPr>
            <p:spPr bwMode="auto">
              <a:xfrm rot="9872463" flipH="1" flipV="1">
                <a:off x="11868185" y="194625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0" name="Line 36"/>
              <p:cNvSpPr>
                <a:spLocks noChangeShapeType="1"/>
              </p:cNvSpPr>
              <p:nvPr/>
            </p:nvSpPr>
            <p:spPr bwMode="auto">
              <a:xfrm rot="9016332" flipV="1">
                <a:off x="12363485" y="1552556"/>
                <a:ext cx="0" cy="733425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1" name="Freeform 37"/>
              <p:cNvSpPr>
                <a:spLocks/>
              </p:cNvSpPr>
              <p:nvPr/>
            </p:nvSpPr>
            <p:spPr bwMode="auto">
              <a:xfrm rot="3616332">
                <a:off x="12339672" y="1885931"/>
                <a:ext cx="77788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2" name="Line 38"/>
              <p:cNvSpPr>
                <a:spLocks noChangeShapeType="1"/>
              </p:cNvSpPr>
              <p:nvPr/>
            </p:nvSpPr>
            <p:spPr bwMode="auto">
              <a:xfrm rot="3616332">
                <a:off x="12401585" y="1925619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3" name="Line 39"/>
              <p:cNvSpPr>
                <a:spLocks noChangeShapeType="1"/>
              </p:cNvSpPr>
              <p:nvPr/>
            </p:nvSpPr>
            <p:spPr bwMode="auto">
              <a:xfrm rot="3616332">
                <a:off x="12290460" y="1993881"/>
                <a:ext cx="69850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4" name="Freeform 40"/>
              <p:cNvSpPr>
                <a:spLocks/>
              </p:cNvSpPr>
              <p:nvPr/>
            </p:nvSpPr>
            <p:spPr bwMode="auto">
              <a:xfrm rot="3616332">
                <a:off x="12463497" y="2066906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5" name="Line 41"/>
              <p:cNvSpPr>
                <a:spLocks noChangeShapeType="1"/>
              </p:cNvSpPr>
              <p:nvPr/>
            </p:nvSpPr>
            <p:spPr bwMode="auto">
              <a:xfrm rot="3616332">
                <a:off x="12504772" y="1979593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6" name="Line 42"/>
              <p:cNvSpPr>
                <a:spLocks noChangeShapeType="1"/>
              </p:cNvSpPr>
              <p:nvPr/>
            </p:nvSpPr>
            <p:spPr bwMode="auto">
              <a:xfrm rot="3616332">
                <a:off x="12617485" y="2155806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7" name="Line 43"/>
              <p:cNvSpPr>
                <a:spLocks noChangeShapeType="1"/>
              </p:cNvSpPr>
              <p:nvPr/>
            </p:nvSpPr>
            <p:spPr bwMode="auto">
              <a:xfrm rot="3616332">
                <a:off x="12290460" y="2343131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8" name="Arc 44"/>
              <p:cNvSpPr>
                <a:spLocks/>
              </p:cNvSpPr>
              <p:nvPr/>
            </p:nvSpPr>
            <p:spPr bwMode="auto">
              <a:xfrm rot="17144832">
                <a:off x="12422222" y="2212956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9" name="Freeform 45"/>
              <p:cNvSpPr>
                <a:spLocks/>
              </p:cNvSpPr>
              <p:nvPr/>
            </p:nvSpPr>
            <p:spPr bwMode="auto">
              <a:xfrm rot="6279794">
                <a:off x="12350785" y="1995468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90" name="Freeform 46"/>
              <p:cNvSpPr>
                <a:spLocks/>
              </p:cNvSpPr>
              <p:nvPr/>
            </p:nvSpPr>
            <p:spPr bwMode="auto">
              <a:xfrm rot="3616332">
                <a:off x="12242835" y="2000231"/>
                <a:ext cx="452438" cy="228600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91" name="Arc 47"/>
              <p:cNvSpPr>
                <a:spLocks/>
              </p:cNvSpPr>
              <p:nvPr/>
            </p:nvSpPr>
            <p:spPr bwMode="auto">
              <a:xfrm rot="10553830">
                <a:off x="12380947" y="1716069"/>
                <a:ext cx="290513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92" name="Arc 48"/>
              <p:cNvSpPr>
                <a:spLocks/>
              </p:cNvSpPr>
              <p:nvPr/>
            </p:nvSpPr>
            <p:spPr bwMode="auto">
              <a:xfrm rot="18278834" flipV="1">
                <a:off x="12096785" y="1882756"/>
                <a:ext cx="293688" cy="333375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grpSp>
            <p:nvGrpSpPr>
              <p:cNvPr id="93" name="Group 49"/>
              <p:cNvGrpSpPr>
                <a:grpSpLocks/>
              </p:cNvGrpSpPr>
              <p:nvPr/>
            </p:nvGrpSpPr>
            <p:grpSpPr bwMode="auto">
              <a:xfrm rot="3616332">
                <a:off x="12330179" y="2190798"/>
                <a:ext cx="600087" cy="503238"/>
                <a:chOff x="4785" y="11039"/>
                <a:chExt cx="829" cy="688"/>
              </a:xfrm>
            </p:grpSpPr>
            <p:sp>
              <p:nvSpPr>
                <p:cNvPr id="247" name="Freeform 50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48" name="Line 51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49" name="Line 52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50" name="Line 53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51" name="Arc 54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</p:grpSp>
          <p:sp>
            <p:nvSpPr>
              <p:cNvPr id="94" name="Arc 55"/>
              <p:cNvSpPr>
                <a:spLocks/>
              </p:cNvSpPr>
              <p:nvPr/>
            </p:nvSpPr>
            <p:spPr bwMode="auto">
              <a:xfrm rot="6279794" flipH="1" flipV="1">
                <a:off x="12323797" y="1989118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95" name="Arc 56"/>
              <p:cNvSpPr>
                <a:spLocks/>
              </p:cNvSpPr>
              <p:nvPr/>
            </p:nvSpPr>
            <p:spPr bwMode="auto">
              <a:xfrm rot="6279794">
                <a:off x="12241247" y="1857356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96" name="Arc 57"/>
              <p:cNvSpPr>
                <a:spLocks/>
              </p:cNvSpPr>
              <p:nvPr/>
            </p:nvSpPr>
            <p:spPr bwMode="auto">
              <a:xfrm rot="6279794">
                <a:off x="12279347" y="1831956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97" name="Arc 58"/>
              <p:cNvSpPr>
                <a:spLocks/>
              </p:cNvSpPr>
              <p:nvPr/>
            </p:nvSpPr>
            <p:spPr bwMode="auto">
              <a:xfrm rot="6279794" flipH="1" flipV="1">
                <a:off x="12344435" y="1946256"/>
                <a:ext cx="141288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98" name="Line 59"/>
              <p:cNvSpPr>
                <a:spLocks noChangeShapeType="1"/>
              </p:cNvSpPr>
              <p:nvPr/>
            </p:nvSpPr>
            <p:spPr bwMode="auto">
              <a:xfrm rot="7209001">
                <a:off x="11844372" y="1441431"/>
                <a:ext cx="1588" cy="520700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99" name="Line 60"/>
              <p:cNvSpPr>
                <a:spLocks noChangeShapeType="1"/>
              </p:cNvSpPr>
              <p:nvPr/>
            </p:nvSpPr>
            <p:spPr bwMode="auto">
              <a:xfrm rot="14429284">
                <a:off x="12515885" y="1449368"/>
                <a:ext cx="0" cy="519113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grpSp>
            <p:nvGrpSpPr>
              <p:cNvPr id="100" name="Group 61"/>
              <p:cNvGrpSpPr>
                <a:grpSpLocks/>
              </p:cNvGrpSpPr>
              <p:nvPr/>
            </p:nvGrpSpPr>
            <p:grpSpPr bwMode="auto">
              <a:xfrm rot="14462297">
                <a:off x="12703220" y="1458910"/>
                <a:ext cx="223837" cy="180975"/>
                <a:chOff x="5504" y="8144"/>
                <a:chExt cx="291" cy="236"/>
              </a:xfrm>
            </p:grpSpPr>
            <p:sp>
              <p:nvSpPr>
                <p:cNvPr id="245" name="Rectangle 62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46" name="Rectangle 63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</p:grpSp>
          <p:grpSp>
            <p:nvGrpSpPr>
              <p:cNvPr id="101" name="Group 64"/>
              <p:cNvGrpSpPr>
                <a:grpSpLocks/>
              </p:cNvGrpSpPr>
              <p:nvPr/>
            </p:nvGrpSpPr>
            <p:grpSpPr bwMode="auto">
              <a:xfrm rot="7209001">
                <a:off x="11436374" y="1468435"/>
                <a:ext cx="227014" cy="180975"/>
                <a:chOff x="5504" y="8144"/>
                <a:chExt cx="291" cy="236"/>
              </a:xfrm>
            </p:grpSpPr>
            <p:sp>
              <p:nvSpPr>
                <p:cNvPr id="243" name="Rectangle 65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44" name="Rectangle 66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</p:grpSp>
          <p:sp>
            <p:nvSpPr>
              <p:cNvPr id="102" name="Rectangle 67"/>
              <p:cNvSpPr>
                <a:spLocks noChangeArrowheads="1"/>
              </p:cNvSpPr>
              <p:nvPr/>
            </p:nvSpPr>
            <p:spPr bwMode="auto">
              <a:xfrm rot="10780961">
                <a:off x="12134885" y="1417619"/>
                <a:ext cx="42863" cy="350838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03" name="Rectangle 68"/>
              <p:cNvSpPr>
                <a:spLocks noChangeArrowheads="1"/>
              </p:cNvSpPr>
              <p:nvPr/>
            </p:nvSpPr>
            <p:spPr bwMode="auto">
              <a:xfrm rot="9888311">
                <a:off x="12041222" y="1711306"/>
                <a:ext cx="39688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04" name="Rectangle 69"/>
              <p:cNvSpPr>
                <a:spLocks noChangeArrowheads="1"/>
              </p:cNvSpPr>
              <p:nvPr/>
            </p:nvSpPr>
            <p:spPr bwMode="auto">
              <a:xfrm rot="11744560">
                <a:off x="12284110" y="1719244"/>
                <a:ext cx="38100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05" name="Rectangle 70"/>
              <p:cNvSpPr>
                <a:spLocks noChangeArrowheads="1"/>
              </p:cNvSpPr>
              <p:nvPr/>
            </p:nvSpPr>
            <p:spPr bwMode="auto">
              <a:xfrm rot="17064441" flipH="1">
                <a:off x="13822397" y="4373543"/>
                <a:ext cx="38100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06" name="Rectangle 71"/>
              <p:cNvSpPr>
                <a:spLocks noChangeArrowheads="1"/>
              </p:cNvSpPr>
              <p:nvPr/>
            </p:nvSpPr>
            <p:spPr bwMode="auto">
              <a:xfrm rot="18920690" flipH="1">
                <a:off x="13708097" y="4586269"/>
                <a:ext cx="39688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07" name="Rectangle 72"/>
              <p:cNvSpPr>
                <a:spLocks noChangeArrowheads="1"/>
              </p:cNvSpPr>
              <p:nvPr/>
            </p:nvSpPr>
            <p:spPr bwMode="auto">
              <a:xfrm rot="18028040" flipH="1">
                <a:off x="13933522" y="4518006"/>
                <a:ext cx="41275" cy="350838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08" name="Line 73"/>
              <p:cNvSpPr>
                <a:spLocks noChangeShapeType="1"/>
              </p:cNvSpPr>
              <p:nvPr/>
            </p:nvSpPr>
            <p:spPr bwMode="auto">
              <a:xfrm flipH="1" flipV="1">
                <a:off x="13233435" y="4671994"/>
                <a:ext cx="1397000" cy="1588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09" name="Rectangle 74"/>
              <p:cNvSpPr>
                <a:spLocks noChangeArrowheads="1"/>
              </p:cNvSpPr>
              <p:nvPr/>
            </p:nvSpPr>
            <p:spPr bwMode="auto">
              <a:xfrm flipH="1">
                <a:off x="14316110" y="4576744"/>
                <a:ext cx="350838" cy="18415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10" name="Freeform 75"/>
              <p:cNvSpPr>
                <a:spLocks/>
              </p:cNvSpPr>
              <p:nvPr/>
            </p:nvSpPr>
            <p:spPr bwMode="auto">
              <a:xfrm flipH="1">
                <a:off x="13508072" y="4600556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11" name="Line 76"/>
              <p:cNvSpPr>
                <a:spLocks noChangeShapeType="1"/>
              </p:cNvSpPr>
              <p:nvPr/>
            </p:nvSpPr>
            <p:spPr bwMode="auto">
              <a:xfrm flipH="1">
                <a:off x="13511247" y="4608494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12" name="Line 77"/>
              <p:cNvSpPr>
                <a:spLocks noChangeShapeType="1"/>
              </p:cNvSpPr>
              <p:nvPr/>
            </p:nvSpPr>
            <p:spPr bwMode="auto">
              <a:xfrm flipH="1">
                <a:off x="13509660" y="4737081"/>
                <a:ext cx="68263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grpSp>
            <p:nvGrpSpPr>
              <p:cNvPr id="113" name="Group 78"/>
              <p:cNvGrpSpPr>
                <a:grpSpLocks/>
              </p:cNvGrpSpPr>
              <p:nvPr/>
            </p:nvGrpSpPr>
            <p:grpSpPr bwMode="auto">
              <a:xfrm flipH="1">
                <a:off x="12703129" y="4371956"/>
                <a:ext cx="600087" cy="495300"/>
                <a:chOff x="4785" y="11039"/>
                <a:chExt cx="829" cy="688"/>
              </a:xfrm>
            </p:grpSpPr>
            <p:sp>
              <p:nvSpPr>
                <p:cNvPr id="238" name="Freeform 79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39" name="Line 80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40" name="Line 81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41" name="Line 82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42" name="Arc 83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</p:grpSp>
          <p:sp>
            <p:nvSpPr>
              <p:cNvPr id="114" name="Freeform 84"/>
              <p:cNvSpPr>
                <a:spLocks/>
              </p:cNvSpPr>
              <p:nvPr/>
            </p:nvSpPr>
            <p:spPr bwMode="auto">
              <a:xfrm rot="18936538" flipH="1">
                <a:off x="13274710" y="4567219"/>
                <a:ext cx="217488" cy="214313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15" name="Freeform 85"/>
              <p:cNvSpPr>
                <a:spLocks/>
              </p:cNvSpPr>
              <p:nvPr/>
            </p:nvSpPr>
            <p:spPr bwMode="auto">
              <a:xfrm flipH="1">
                <a:off x="13141360" y="4557694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16" name="Arc 86"/>
              <p:cNvSpPr>
                <a:spLocks/>
              </p:cNvSpPr>
              <p:nvPr/>
            </p:nvSpPr>
            <p:spPr bwMode="auto">
              <a:xfrm rot="14662502" flipH="1">
                <a:off x="13393772" y="4341793"/>
                <a:ext cx="288925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17" name="Arc 87"/>
              <p:cNvSpPr>
                <a:spLocks/>
              </p:cNvSpPr>
              <p:nvPr/>
            </p:nvSpPr>
            <p:spPr bwMode="auto">
              <a:xfrm rot="6937498" flipH="1" flipV="1">
                <a:off x="13392185" y="4667231"/>
                <a:ext cx="292100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grpSp>
            <p:nvGrpSpPr>
              <p:cNvPr id="118" name="Group 88"/>
              <p:cNvGrpSpPr>
                <a:grpSpLocks/>
              </p:cNvGrpSpPr>
              <p:nvPr/>
            </p:nvGrpSpPr>
            <p:grpSpPr bwMode="auto">
              <a:xfrm flipH="1">
                <a:off x="12703129" y="4416406"/>
                <a:ext cx="600087" cy="500063"/>
                <a:chOff x="4785" y="11039"/>
                <a:chExt cx="829" cy="688"/>
              </a:xfrm>
            </p:grpSpPr>
            <p:sp>
              <p:nvSpPr>
                <p:cNvPr id="233" name="Freeform 89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34" name="Line 90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35" name="Line 91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36" name="Line 92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37" name="Arc 93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</p:grpSp>
          <p:sp>
            <p:nvSpPr>
              <p:cNvPr id="119" name="Arc 94"/>
              <p:cNvSpPr>
                <a:spLocks/>
              </p:cNvSpPr>
              <p:nvPr/>
            </p:nvSpPr>
            <p:spPr bwMode="auto">
              <a:xfrm rot="18936538" flipV="1">
                <a:off x="13131835" y="4494194"/>
                <a:ext cx="352425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20" name="Arc 95"/>
              <p:cNvSpPr>
                <a:spLocks/>
              </p:cNvSpPr>
              <p:nvPr/>
            </p:nvSpPr>
            <p:spPr bwMode="auto">
              <a:xfrm rot="18936538" flipH="1">
                <a:off x="13288997" y="4502131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21" name="Arc 96"/>
              <p:cNvSpPr>
                <a:spLocks/>
              </p:cNvSpPr>
              <p:nvPr/>
            </p:nvSpPr>
            <p:spPr bwMode="auto">
              <a:xfrm rot="18936538" flipH="1">
                <a:off x="13541410" y="460214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22" name="Arc 97"/>
              <p:cNvSpPr>
                <a:spLocks/>
              </p:cNvSpPr>
              <p:nvPr/>
            </p:nvSpPr>
            <p:spPr bwMode="auto">
              <a:xfrm rot="18936538" flipV="1">
                <a:off x="13408060" y="460055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23" name="Line 98"/>
              <p:cNvSpPr>
                <a:spLocks noChangeShapeType="1"/>
              </p:cNvSpPr>
              <p:nvPr/>
            </p:nvSpPr>
            <p:spPr bwMode="auto">
              <a:xfrm rot="19792668" flipH="1" flipV="1">
                <a:off x="13774772" y="3987781"/>
                <a:ext cx="0" cy="733425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24" name="Freeform 99"/>
              <p:cNvSpPr>
                <a:spLocks/>
              </p:cNvSpPr>
              <p:nvPr/>
            </p:nvSpPr>
            <p:spPr bwMode="auto">
              <a:xfrm rot="3592668" flipH="1">
                <a:off x="13712860" y="4249718"/>
                <a:ext cx="77788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25" name="Line 100"/>
              <p:cNvSpPr>
                <a:spLocks noChangeShapeType="1"/>
              </p:cNvSpPr>
              <p:nvPr/>
            </p:nvSpPr>
            <p:spPr bwMode="auto">
              <a:xfrm rot="3592668" flipH="1">
                <a:off x="13771597" y="4287819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26" name="Line 101"/>
              <p:cNvSpPr>
                <a:spLocks noChangeShapeType="1"/>
              </p:cNvSpPr>
              <p:nvPr/>
            </p:nvSpPr>
            <p:spPr bwMode="auto">
              <a:xfrm rot="3592668" flipH="1">
                <a:off x="13657297" y="4348143"/>
                <a:ext cx="69850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27" name="Freeform 102"/>
              <p:cNvSpPr>
                <a:spLocks/>
              </p:cNvSpPr>
              <p:nvPr/>
            </p:nvSpPr>
            <p:spPr bwMode="auto">
              <a:xfrm rot="3592668" flipH="1">
                <a:off x="13495372" y="3840143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28" name="Line 103"/>
              <p:cNvSpPr>
                <a:spLocks noChangeShapeType="1"/>
              </p:cNvSpPr>
              <p:nvPr/>
            </p:nvSpPr>
            <p:spPr bwMode="auto">
              <a:xfrm rot="3592668" flipH="1">
                <a:off x="13622372" y="3900468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29" name="Line 104"/>
              <p:cNvSpPr>
                <a:spLocks noChangeShapeType="1"/>
              </p:cNvSpPr>
              <p:nvPr/>
            </p:nvSpPr>
            <p:spPr bwMode="auto">
              <a:xfrm rot="3592668" flipH="1">
                <a:off x="13652535" y="3933806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30" name="Line 105"/>
              <p:cNvSpPr>
                <a:spLocks noChangeShapeType="1"/>
              </p:cNvSpPr>
              <p:nvPr/>
            </p:nvSpPr>
            <p:spPr bwMode="auto">
              <a:xfrm rot="3592668" flipH="1">
                <a:off x="13323922" y="4119543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31" name="Arc 106"/>
              <p:cNvSpPr>
                <a:spLocks/>
              </p:cNvSpPr>
              <p:nvPr/>
            </p:nvSpPr>
            <p:spPr bwMode="auto">
              <a:xfrm rot="11664170" flipH="1">
                <a:off x="13204860" y="3552806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32" name="Freeform 107"/>
              <p:cNvSpPr>
                <a:spLocks/>
              </p:cNvSpPr>
              <p:nvPr/>
            </p:nvSpPr>
            <p:spPr bwMode="auto">
              <a:xfrm rot="929206" flipH="1">
                <a:off x="13557285" y="4070331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33" name="Freeform 108"/>
              <p:cNvSpPr>
                <a:spLocks/>
              </p:cNvSpPr>
              <p:nvPr/>
            </p:nvSpPr>
            <p:spPr bwMode="auto">
              <a:xfrm rot="3592668" flipH="1">
                <a:off x="13433460" y="4049693"/>
                <a:ext cx="452438" cy="228600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34" name="Arc 109"/>
              <p:cNvSpPr>
                <a:spLocks/>
              </p:cNvSpPr>
              <p:nvPr/>
            </p:nvSpPr>
            <p:spPr bwMode="auto">
              <a:xfrm rot="18255170" flipH="1">
                <a:off x="13741435" y="4062393"/>
                <a:ext cx="290513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35" name="Arc 110"/>
              <p:cNvSpPr>
                <a:spLocks/>
              </p:cNvSpPr>
              <p:nvPr/>
            </p:nvSpPr>
            <p:spPr bwMode="auto">
              <a:xfrm rot="10530167" flipH="1" flipV="1">
                <a:off x="13457272" y="4225906"/>
                <a:ext cx="293688" cy="333375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grpSp>
            <p:nvGrpSpPr>
              <p:cNvPr id="136" name="Group 111"/>
              <p:cNvGrpSpPr>
                <a:grpSpLocks/>
              </p:cNvGrpSpPr>
              <p:nvPr/>
            </p:nvGrpSpPr>
            <p:grpSpPr bwMode="auto">
              <a:xfrm rot="3592668" flipH="1">
                <a:off x="13154018" y="3611479"/>
                <a:ext cx="600087" cy="503238"/>
                <a:chOff x="4785" y="11039"/>
                <a:chExt cx="829" cy="688"/>
              </a:xfrm>
            </p:grpSpPr>
            <p:sp>
              <p:nvSpPr>
                <p:cNvPr id="228" name="Freeform 11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29" name="Line 11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30" name="Line 11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31" name="Line 11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32" name="Arc 11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</p:grpSp>
          <p:sp>
            <p:nvSpPr>
              <p:cNvPr id="137" name="Arc 117"/>
              <p:cNvSpPr>
                <a:spLocks/>
              </p:cNvSpPr>
              <p:nvPr/>
            </p:nvSpPr>
            <p:spPr bwMode="auto">
              <a:xfrm rot="929206" flipV="1">
                <a:off x="13455685" y="3933806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38" name="Arc 118"/>
              <p:cNvSpPr>
                <a:spLocks/>
              </p:cNvSpPr>
              <p:nvPr/>
            </p:nvSpPr>
            <p:spPr bwMode="auto">
              <a:xfrm rot="929206" flipH="1">
                <a:off x="13527122" y="4073506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39" name="Arc 119"/>
              <p:cNvSpPr>
                <a:spLocks/>
              </p:cNvSpPr>
              <p:nvPr/>
            </p:nvSpPr>
            <p:spPr bwMode="auto">
              <a:xfrm rot="929206" flipH="1">
                <a:off x="13711272" y="430369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40" name="Arc 120"/>
              <p:cNvSpPr>
                <a:spLocks/>
              </p:cNvSpPr>
              <p:nvPr/>
            </p:nvSpPr>
            <p:spPr bwMode="auto">
              <a:xfrm rot="929206" flipV="1">
                <a:off x="13646185" y="4187806"/>
                <a:ext cx="141288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41" name="Line 121"/>
              <p:cNvSpPr>
                <a:spLocks noChangeShapeType="1"/>
              </p:cNvSpPr>
              <p:nvPr/>
            </p:nvSpPr>
            <p:spPr bwMode="auto">
              <a:xfrm flipH="1">
                <a:off x="13703335" y="4651356"/>
                <a:ext cx="1588" cy="520700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42" name="Line 122"/>
              <p:cNvSpPr>
                <a:spLocks noChangeShapeType="1"/>
              </p:cNvSpPr>
              <p:nvPr/>
            </p:nvSpPr>
            <p:spPr bwMode="auto">
              <a:xfrm rot="14379716" flipH="1">
                <a:off x="14035122" y="4067156"/>
                <a:ext cx="0" cy="519113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grpSp>
            <p:nvGrpSpPr>
              <p:cNvPr id="143" name="Group 123"/>
              <p:cNvGrpSpPr>
                <a:grpSpLocks/>
              </p:cNvGrpSpPr>
              <p:nvPr/>
            </p:nvGrpSpPr>
            <p:grpSpPr bwMode="auto">
              <a:xfrm rot="14346703" flipH="1">
                <a:off x="14209737" y="4059201"/>
                <a:ext cx="223837" cy="180975"/>
                <a:chOff x="5504" y="8144"/>
                <a:chExt cx="291" cy="236"/>
              </a:xfrm>
            </p:grpSpPr>
            <p:sp>
              <p:nvSpPr>
                <p:cNvPr id="226" name="Rectangle 124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27" name="Rectangle 125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</p:grpSp>
          <p:grpSp>
            <p:nvGrpSpPr>
              <p:cNvPr id="144" name="Group 126"/>
              <p:cNvGrpSpPr>
                <a:grpSpLocks/>
              </p:cNvGrpSpPr>
              <p:nvPr/>
            </p:nvGrpSpPr>
            <p:grpSpPr bwMode="auto">
              <a:xfrm flipH="1">
                <a:off x="13565203" y="5149831"/>
                <a:ext cx="227014" cy="180975"/>
                <a:chOff x="5504" y="8144"/>
                <a:chExt cx="291" cy="236"/>
              </a:xfrm>
            </p:grpSpPr>
            <p:sp>
              <p:nvSpPr>
                <p:cNvPr id="224" name="Rectangle 127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25" name="Rectangle 128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</p:grpSp>
          <p:sp>
            <p:nvSpPr>
              <p:cNvPr id="145" name="Rectangle 129"/>
              <p:cNvSpPr>
                <a:spLocks noChangeArrowheads="1"/>
              </p:cNvSpPr>
              <p:nvPr/>
            </p:nvSpPr>
            <p:spPr bwMode="auto">
              <a:xfrm rot="18028040" flipH="1">
                <a:off x="13931935" y="4519593"/>
                <a:ext cx="42863" cy="350838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46" name="Rectangle 130"/>
              <p:cNvSpPr>
                <a:spLocks noChangeArrowheads="1"/>
              </p:cNvSpPr>
              <p:nvPr/>
            </p:nvSpPr>
            <p:spPr bwMode="auto">
              <a:xfrm rot="18920690" flipH="1">
                <a:off x="13708097" y="4586269"/>
                <a:ext cx="39688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47" name="Rectangle 131"/>
              <p:cNvSpPr>
                <a:spLocks noChangeArrowheads="1"/>
              </p:cNvSpPr>
              <p:nvPr/>
            </p:nvSpPr>
            <p:spPr bwMode="auto">
              <a:xfrm rot="17064441" flipH="1">
                <a:off x="13822397" y="4373543"/>
                <a:ext cx="38100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48" name="Rectangle 132"/>
              <p:cNvSpPr>
                <a:spLocks noChangeArrowheads="1"/>
              </p:cNvSpPr>
              <p:nvPr/>
            </p:nvSpPr>
            <p:spPr bwMode="auto">
              <a:xfrm rot="4535559">
                <a:off x="10494997" y="4379893"/>
                <a:ext cx="38100" cy="177800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49" name="Rectangle 133"/>
              <p:cNvSpPr>
                <a:spLocks noChangeArrowheads="1"/>
              </p:cNvSpPr>
              <p:nvPr/>
            </p:nvSpPr>
            <p:spPr bwMode="auto">
              <a:xfrm rot="2679310">
                <a:off x="10607710" y="4591031"/>
                <a:ext cx="39688" cy="177800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50" name="Rectangle 134"/>
              <p:cNvSpPr>
                <a:spLocks noChangeArrowheads="1"/>
              </p:cNvSpPr>
              <p:nvPr/>
            </p:nvSpPr>
            <p:spPr bwMode="auto">
              <a:xfrm rot="3571960">
                <a:off x="10382285" y="4524356"/>
                <a:ext cx="41275" cy="350838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51" name="Line 135"/>
              <p:cNvSpPr>
                <a:spLocks noChangeShapeType="1"/>
              </p:cNvSpPr>
              <p:nvPr/>
            </p:nvSpPr>
            <p:spPr bwMode="auto">
              <a:xfrm flipV="1">
                <a:off x="9781535" y="4671085"/>
                <a:ext cx="1500198" cy="45719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52" name="Rectangle 136"/>
              <p:cNvSpPr>
                <a:spLocks noChangeArrowheads="1"/>
              </p:cNvSpPr>
              <p:nvPr/>
            </p:nvSpPr>
            <p:spPr bwMode="auto">
              <a:xfrm>
                <a:off x="9688547" y="4624038"/>
                <a:ext cx="350838" cy="184150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53" name="Freeform 138"/>
              <p:cNvSpPr>
                <a:spLocks/>
              </p:cNvSpPr>
              <p:nvPr/>
            </p:nvSpPr>
            <p:spPr bwMode="auto">
              <a:xfrm>
                <a:off x="10768047" y="4606906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54" name="Line 139"/>
              <p:cNvSpPr>
                <a:spLocks noChangeShapeType="1"/>
              </p:cNvSpPr>
              <p:nvPr/>
            </p:nvSpPr>
            <p:spPr bwMode="auto">
              <a:xfrm>
                <a:off x="10774397" y="4613256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55" name="Line 140"/>
              <p:cNvSpPr>
                <a:spLocks noChangeShapeType="1"/>
              </p:cNvSpPr>
              <p:nvPr/>
            </p:nvSpPr>
            <p:spPr bwMode="auto">
              <a:xfrm>
                <a:off x="10777572" y="4743431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grpSp>
            <p:nvGrpSpPr>
              <p:cNvPr id="156" name="Group 141"/>
              <p:cNvGrpSpPr>
                <a:grpSpLocks/>
              </p:cNvGrpSpPr>
              <p:nvPr/>
            </p:nvGrpSpPr>
            <p:grpSpPr bwMode="auto">
              <a:xfrm>
                <a:off x="11052279" y="4424344"/>
                <a:ext cx="600087" cy="500063"/>
                <a:chOff x="4785" y="11039"/>
                <a:chExt cx="829" cy="688"/>
              </a:xfrm>
            </p:grpSpPr>
            <p:sp>
              <p:nvSpPr>
                <p:cNvPr id="219" name="Freeform 14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20" name="Line 14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21" name="Line 14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22" name="Line 14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23" name="Arc 14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</p:grpSp>
          <p:sp>
            <p:nvSpPr>
              <p:cNvPr id="157" name="Freeform 147"/>
              <p:cNvSpPr>
                <a:spLocks/>
              </p:cNvSpPr>
              <p:nvPr/>
            </p:nvSpPr>
            <p:spPr bwMode="auto">
              <a:xfrm>
                <a:off x="10969660" y="4583094"/>
                <a:ext cx="2165350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58" name="Freeform 148"/>
              <p:cNvSpPr>
                <a:spLocks/>
              </p:cNvSpPr>
              <p:nvPr/>
            </p:nvSpPr>
            <p:spPr bwMode="auto">
              <a:xfrm flipV="1">
                <a:off x="10968072" y="4737081"/>
                <a:ext cx="2166938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59" name="Freeform 149"/>
              <p:cNvSpPr>
                <a:spLocks/>
              </p:cNvSpPr>
              <p:nvPr/>
            </p:nvSpPr>
            <p:spPr bwMode="auto">
              <a:xfrm rot="2663462">
                <a:off x="10863297" y="4573569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60" name="Freeform 150"/>
              <p:cNvSpPr>
                <a:spLocks/>
              </p:cNvSpPr>
              <p:nvPr/>
            </p:nvSpPr>
            <p:spPr bwMode="auto">
              <a:xfrm>
                <a:off x="11161747" y="4583094"/>
                <a:ext cx="2008188" cy="198438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80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61" name="Freeform 151"/>
              <p:cNvSpPr>
                <a:spLocks/>
              </p:cNvSpPr>
              <p:nvPr/>
            </p:nvSpPr>
            <p:spPr bwMode="auto">
              <a:xfrm>
                <a:off x="10763285" y="4564044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3175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62" name="Arc 152"/>
              <p:cNvSpPr>
                <a:spLocks/>
              </p:cNvSpPr>
              <p:nvPr/>
            </p:nvSpPr>
            <p:spPr bwMode="auto">
              <a:xfrm rot="6937498">
                <a:off x="10671210" y="4348143"/>
                <a:ext cx="290513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63" name="Arc 153"/>
              <p:cNvSpPr>
                <a:spLocks/>
              </p:cNvSpPr>
              <p:nvPr/>
            </p:nvSpPr>
            <p:spPr bwMode="auto">
              <a:xfrm rot="14662502" flipV="1">
                <a:off x="10671210" y="4673581"/>
                <a:ext cx="293688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64" name="Freeform 154"/>
              <p:cNvSpPr>
                <a:spLocks/>
              </p:cNvSpPr>
              <p:nvPr/>
            </p:nvSpPr>
            <p:spPr bwMode="auto">
              <a:xfrm flipH="1">
                <a:off x="13123897" y="4487844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65" name="Line 155"/>
              <p:cNvSpPr>
                <a:spLocks noChangeShapeType="1"/>
              </p:cNvSpPr>
              <p:nvPr/>
            </p:nvSpPr>
            <p:spPr bwMode="auto">
              <a:xfrm flipH="1">
                <a:off x="13293760" y="4473556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66" name="Line 156"/>
              <p:cNvSpPr>
                <a:spLocks noChangeShapeType="1"/>
              </p:cNvSpPr>
              <p:nvPr/>
            </p:nvSpPr>
            <p:spPr bwMode="auto">
              <a:xfrm flipH="1">
                <a:off x="13120722" y="4484669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67" name="Line 157"/>
              <p:cNvSpPr>
                <a:spLocks noChangeShapeType="1"/>
              </p:cNvSpPr>
              <p:nvPr/>
            </p:nvSpPr>
            <p:spPr bwMode="auto">
              <a:xfrm flipH="1">
                <a:off x="13115960" y="4859319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68" name="Arc 158"/>
              <p:cNvSpPr>
                <a:spLocks/>
              </p:cNvSpPr>
              <p:nvPr/>
            </p:nvSpPr>
            <p:spPr bwMode="auto">
              <a:xfrm rot="8071501" flipH="1">
                <a:off x="12707972" y="4414818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69" name="Freeform 159"/>
              <p:cNvSpPr>
                <a:spLocks/>
              </p:cNvSpPr>
              <p:nvPr/>
            </p:nvSpPr>
            <p:spPr bwMode="auto">
              <a:xfrm>
                <a:off x="11063322" y="4494194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70" name="Line 160"/>
              <p:cNvSpPr>
                <a:spLocks noChangeShapeType="1"/>
              </p:cNvSpPr>
              <p:nvPr/>
            </p:nvSpPr>
            <p:spPr bwMode="auto">
              <a:xfrm>
                <a:off x="11061735" y="4479906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71" name="Line 161"/>
              <p:cNvSpPr>
                <a:spLocks noChangeShapeType="1"/>
              </p:cNvSpPr>
              <p:nvPr/>
            </p:nvSpPr>
            <p:spPr bwMode="auto">
              <a:xfrm>
                <a:off x="11052210" y="4865669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72" name="Arc 162"/>
              <p:cNvSpPr>
                <a:spLocks/>
              </p:cNvSpPr>
              <p:nvPr/>
            </p:nvSpPr>
            <p:spPr bwMode="auto">
              <a:xfrm rot="13528499">
                <a:off x="11145872" y="4421168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73" name="Arc 163"/>
              <p:cNvSpPr>
                <a:spLocks/>
              </p:cNvSpPr>
              <p:nvPr/>
            </p:nvSpPr>
            <p:spPr bwMode="auto">
              <a:xfrm rot="2663462" flipH="1" flipV="1">
                <a:off x="10871235" y="4498956"/>
                <a:ext cx="352425" cy="3571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74" name="Arc 164"/>
              <p:cNvSpPr>
                <a:spLocks/>
              </p:cNvSpPr>
              <p:nvPr/>
            </p:nvSpPr>
            <p:spPr bwMode="auto">
              <a:xfrm rot="2663462">
                <a:off x="10715660" y="4508481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75" name="Arc 165"/>
              <p:cNvSpPr>
                <a:spLocks/>
              </p:cNvSpPr>
              <p:nvPr/>
            </p:nvSpPr>
            <p:spPr bwMode="auto">
              <a:xfrm rot="2663462">
                <a:off x="10674385" y="460849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76" name="Arc 166"/>
              <p:cNvSpPr>
                <a:spLocks/>
              </p:cNvSpPr>
              <p:nvPr/>
            </p:nvSpPr>
            <p:spPr bwMode="auto">
              <a:xfrm rot="2663462" flipH="1" flipV="1">
                <a:off x="10806147" y="460690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77" name="Line 167"/>
              <p:cNvSpPr>
                <a:spLocks noChangeShapeType="1"/>
              </p:cNvSpPr>
              <p:nvPr/>
            </p:nvSpPr>
            <p:spPr bwMode="auto">
              <a:xfrm rot="1807332" flipH="1" flipV="1">
                <a:off x="10533402" y="4226865"/>
                <a:ext cx="45720" cy="48041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78" name="Freeform 168"/>
              <p:cNvSpPr>
                <a:spLocks/>
              </p:cNvSpPr>
              <p:nvPr/>
            </p:nvSpPr>
            <p:spPr bwMode="auto">
              <a:xfrm rot="18007332">
                <a:off x="10564847" y="4254481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79" name="Line 169"/>
              <p:cNvSpPr>
                <a:spLocks noChangeShapeType="1"/>
              </p:cNvSpPr>
              <p:nvPr/>
            </p:nvSpPr>
            <p:spPr bwMode="auto">
              <a:xfrm rot="18007332">
                <a:off x="10515635" y="4290993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80" name="Line 170"/>
              <p:cNvSpPr>
                <a:spLocks noChangeShapeType="1"/>
              </p:cNvSpPr>
              <p:nvPr/>
            </p:nvSpPr>
            <p:spPr bwMode="auto">
              <a:xfrm rot="18007332">
                <a:off x="10629935" y="4352906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grpSp>
            <p:nvGrpSpPr>
              <p:cNvPr id="181" name="Group 171"/>
              <p:cNvGrpSpPr>
                <a:grpSpLocks/>
              </p:cNvGrpSpPr>
              <p:nvPr/>
            </p:nvGrpSpPr>
            <p:grpSpPr bwMode="auto">
              <a:xfrm rot="18007332">
                <a:off x="10577577" y="3603541"/>
                <a:ext cx="600087" cy="500063"/>
                <a:chOff x="4785" y="11039"/>
                <a:chExt cx="829" cy="688"/>
              </a:xfrm>
            </p:grpSpPr>
            <p:sp>
              <p:nvSpPr>
                <p:cNvPr id="214" name="Freeform 17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15" name="Line 17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16" name="Line 17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17" name="Line 17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18" name="Arc 17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</p:grpSp>
          <p:sp>
            <p:nvSpPr>
              <p:cNvPr id="182" name="Freeform 177"/>
              <p:cNvSpPr>
                <a:spLocks/>
              </p:cNvSpPr>
              <p:nvPr/>
            </p:nvSpPr>
            <p:spPr bwMode="auto">
              <a:xfrm rot="18007332">
                <a:off x="10082247" y="3190856"/>
                <a:ext cx="2165350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83" name="Freeform 178"/>
              <p:cNvSpPr>
                <a:spLocks/>
              </p:cNvSpPr>
              <p:nvPr/>
            </p:nvSpPr>
            <p:spPr bwMode="auto">
              <a:xfrm rot="18007332" flipV="1">
                <a:off x="10212422" y="3268643"/>
                <a:ext cx="2166938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84" name="Freeform 179"/>
              <p:cNvSpPr>
                <a:spLocks/>
              </p:cNvSpPr>
              <p:nvPr/>
            </p:nvSpPr>
            <p:spPr bwMode="auto">
              <a:xfrm rot="20670794">
                <a:off x="10580722" y="4076681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85" name="Freeform 180"/>
              <p:cNvSpPr>
                <a:spLocks/>
              </p:cNvSpPr>
              <p:nvPr/>
            </p:nvSpPr>
            <p:spPr bwMode="auto">
              <a:xfrm rot="18007332">
                <a:off x="10290210" y="3036868"/>
                <a:ext cx="2006600" cy="198438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80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86" name="Freeform 181"/>
              <p:cNvSpPr>
                <a:spLocks/>
              </p:cNvSpPr>
              <p:nvPr/>
            </p:nvSpPr>
            <p:spPr bwMode="auto">
              <a:xfrm rot="18007332">
                <a:off x="10469597" y="4054456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3175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87" name="Arc 182"/>
              <p:cNvSpPr>
                <a:spLocks/>
              </p:cNvSpPr>
              <p:nvPr/>
            </p:nvSpPr>
            <p:spPr bwMode="auto">
              <a:xfrm rot="3344830">
                <a:off x="10323547" y="4067156"/>
                <a:ext cx="290513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88" name="Arc 183"/>
              <p:cNvSpPr>
                <a:spLocks/>
              </p:cNvSpPr>
              <p:nvPr/>
            </p:nvSpPr>
            <p:spPr bwMode="auto">
              <a:xfrm rot="11069833" flipV="1">
                <a:off x="10604535" y="4229081"/>
                <a:ext cx="293688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89" name="Freeform 184"/>
              <p:cNvSpPr>
                <a:spLocks/>
              </p:cNvSpPr>
              <p:nvPr/>
            </p:nvSpPr>
            <p:spPr bwMode="auto">
              <a:xfrm rot="18007332" flipH="1">
                <a:off x="11720547" y="2062143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90" name="Line 185"/>
              <p:cNvSpPr>
                <a:spLocks noChangeShapeType="1"/>
              </p:cNvSpPr>
              <p:nvPr/>
            </p:nvSpPr>
            <p:spPr bwMode="auto">
              <a:xfrm rot="18007332" flipH="1">
                <a:off x="11847547" y="1973243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91" name="Line 186"/>
              <p:cNvSpPr>
                <a:spLocks noChangeShapeType="1"/>
              </p:cNvSpPr>
              <p:nvPr/>
            </p:nvSpPr>
            <p:spPr bwMode="auto">
              <a:xfrm rot="18007332" flipH="1">
                <a:off x="11553860" y="2149456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92" name="Line 187"/>
              <p:cNvSpPr>
                <a:spLocks noChangeShapeType="1"/>
              </p:cNvSpPr>
              <p:nvPr/>
            </p:nvSpPr>
            <p:spPr bwMode="auto">
              <a:xfrm rot="18007332" flipH="1">
                <a:off x="11874535" y="2338368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93" name="Arc 188"/>
              <p:cNvSpPr>
                <a:spLocks/>
              </p:cNvSpPr>
              <p:nvPr/>
            </p:nvSpPr>
            <p:spPr bwMode="auto">
              <a:xfrm rot="4478833" flipH="1">
                <a:off x="11425272" y="2206606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94" name="Freeform 189"/>
              <p:cNvSpPr>
                <a:spLocks/>
              </p:cNvSpPr>
              <p:nvPr/>
            </p:nvSpPr>
            <p:spPr bwMode="auto">
              <a:xfrm rot="18007332">
                <a:off x="10691847" y="3844906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95" name="Line 190"/>
              <p:cNvSpPr>
                <a:spLocks noChangeShapeType="1"/>
              </p:cNvSpPr>
              <p:nvPr/>
            </p:nvSpPr>
            <p:spPr bwMode="auto">
              <a:xfrm rot="18007332">
                <a:off x="10733122" y="3905231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96" name="Line 191"/>
              <p:cNvSpPr>
                <a:spLocks noChangeShapeType="1"/>
              </p:cNvSpPr>
              <p:nvPr/>
            </p:nvSpPr>
            <p:spPr bwMode="auto">
              <a:xfrm rot="18007332">
                <a:off x="10450547" y="4152818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97" name="Line 192"/>
              <p:cNvSpPr>
                <a:spLocks noChangeShapeType="1"/>
              </p:cNvSpPr>
              <p:nvPr/>
            </p:nvSpPr>
            <p:spPr bwMode="auto">
              <a:xfrm rot="18007332">
                <a:off x="10844247" y="4124306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98" name="Arc 193"/>
              <p:cNvSpPr>
                <a:spLocks/>
              </p:cNvSpPr>
              <p:nvPr/>
            </p:nvSpPr>
            <p:spPr bwMode="auto">
              <a:xfrm rot="9935830">
                <a:off x="10648985" y="3557569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99" name="Arc 194"/>
              <p:cNvSpPr>
                <a:spLocks/>
              </p:cNvSpPr>
              <p:nvPr/>
            </p:nvSpPr>
            <p:spPr bwMode="auto">
              <a:xfrm rot="20670794" flipH="1" flipV="1">
                <a:off x="10548972" y="3938569"/>
                <a:ext cx="352425" cy="3571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00" name="Arc 195"/>
              <p:cNvSpPr>
                <a:spLocks/>
              </p:cNvSpPr>
              <p:nvPr/>
            </p:nvSpPr>
            <p:spPr bwMode="auto">
              <a:xfrm rot="20670794">
                <a:off x="10477535" y="4078269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01" name="Arc 196"/>
              <p:cNvSpPr>
                <a:spLocks/>
              </p:cNvSpPr>
              <p:nvPr/>
            </p:nvSpPr>
            <p:spPr bwMode="auto">
              <a:xfrm rot="20670794">
                <a:off x="10504522" y="431004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02" name="Arc 197"/>
              <p:cNvSpPr>
                <a:spLocks/>
              </p:cNvSpPr>
              <p:nvPr/>
            </p:nvSpPr>
            <p:spPr bwMode="auto">
              <a:xfrm rot="20670794" flipH="1" flipV="1">
                <a:off x="10568022" y="419415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03" name="Line 198"/>
              <p:cNvSpPr>
                <a:spLocks noChangeShapeType="1"/>
              </p:cNvSpPr>
              <p:nvPr/>
            </p:nvSpPr>
            <p:spPr bwMode="auto">
              <a:xfrm>
                <a:off x="10650572" y="4657706"/>
                <a:ext cx="1588" cy="52070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04" name="Line 199"/>
              <p:cNvSpPr>
                <a:spLocks noChangeShapeType="1"/>
              </p:cNvSpPr>
              <p:nvPr/>
            </p:nvSpPr>
            <p:spPr bwMode="auto">
              <a:xfrm rot="7220284">
                <a:off x="10321960" y="4073506"/>
                <a:ext cx="0" cy="52070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grpSp>
            <p:nvGrpSpPr>
              <p:cNvPr id="205" name="Group 200"/>
              <p:cNvGrpSpPr>
                <a:grpSpLocks/>
              </p:cNvGrpSpPr>
              <p:nvPr/>
            </p:nvGrpSpPr>
            <p:grpSpPr bwMode="auto">
              <a:xfrm rot="7253297">
                <a:off x="9904436" y="4089397"/>
                <a:ext cx="227014" cy="180975"/>
                <a:chOff x="5504" y="8144"/>
                <a:chExt cx="291" cy="236"/>
              </a:xfrm>
            </p:grpSpPr>
            <p:sp>
              <p:nvSpPr>
                <p:cNvPr id="212" name="Rectangle 201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13" name="Rectangle 202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</p:grpSp>
          <p:grpSp>
            <p:nvGrpSpPr>
              <p:cNvPr id="206" name="Group 203"/>
              <p:cNvGrpSpPr>
                <a:grpSpLocks/>
              </p:cNvGrpSpPr>
              <p:nvPr/>
            </p:nvGrpSpPr>
            <p:grpSpPr bwMode="auto">
              <a:xfrm>
                <a:off x="10534666" y="5156181"/>
                <a:ext cx="223837" cy="180975"/>
                <a:chOff x="5504" y="8144"/>
                <a:chExt cx="291" cy="236"/>
              </a:xfrm>
            </p:grpSpPr>
            <p:sp>
              <p:nvSpPr>
                <p:cNvPr id="210" name="Rectangle 204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11" name="Rectangle 205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+mn-cs"/>
                  </a:endParaRPr>
                </a:p>
              </p:txBody>
            </p:sp>
          </p:grpSp>
          <p:sp>
            <p:nvSpPr>
              <p:cNvPr id="207" name="Rectangle 206"/>
              <p:cNvSpPr>
                <a:spLocks noChangeArrowheads="1"/>
              </p:cNvSpPr>
              <p:nvPr/>
            </p:nvSpPr>
            <p:spPr bwMode="auto">
              <a:xfrm rot="3571960">
                <a:off x="10380697" y="4524356"/>
                <a:ext cx="42863" cy="350838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08" name="Rectangle 207"/>
              <p:cNvSpPr>
                <a:spLocks noChangeArrowheads="1"/>
              </p:cNvSpPr>
              <p:nvPr/>
            </p:nvSpPr>
            <p:spPr bwMode="auto">
              <a:xfrm rot="2679310">
                <a:off x="10607710" y="4591031"/>
                <a:ext cx="39688" cy="177800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09" name="Rectangle 208"/>
              <p:cNvSpPr>
                <a:spLocks noChangeArrowheads="1"/>
              </p:cNvSpPr>
              <p:nvPr/>
            </p:nvSpPr>
            <p:spPr bwMode="auto">
              <a:xfrm rot="4535559">
                <a:off x="10494997" y="4378306"/>
                <a:ext cx="38100" cy="177800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+mn-cs"/>
                </a:endParaRPr>
              </a:p>
            </p:txBody>
          </p:sp>
        </p:grpSp>
      </p:grpSp>
      <p:sp>
        <p:nvSpPr>
          <p:cNvPr id="262" name="Rectangle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011335" y="1263835"/>
            <a:ext cx="2663825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DDDDDD"/>
                </a:solidFill>
                <a:latin typeface="Tahoma" pitchFamily="34" charset="0"/>
              </a:rPr>
              <a:t>より</a:t>
            </a:r>
            <a:r>
              <a:rPr lang="ja-JP" altLang="en-US" sz="1400" dirty="0">
                <a:solidFill>
                  <a:srgbClr val="DDDDDD"/>
                </a:solidFill>
                <a:latin typeface="Tahoma" pitchFamily="34" charset="0"/>
              </a:rPr>
              <a:t>遠くを観測 </a:t>
            </a:r>
            <a:r>
              <a:rPr lang="en-US" altLang="ja-JP" sz="1400" dirty="0">
                <a:solidFill>
                  <a:srgbClr val="DDDDDD"/>
                </a:solidFill>
                <a:latin typeface="Tahoma" pitchFamily="34" charset="0"/>
              </a:rPr>
              <a:t>(</a:t>
            </a:r>
            <a:r>
              <a:rPr lang="en-US" altLang="ja-JP" sz="1400" dirty="0" smtClean="0">
                <a:solidFill>
                  <a:srgbClr val="DDDDDD"/>
                </a:solidFill>
                <a:latin typeface="Tahoma" pitchFamily="34" charset="0"/>
              </a:rPr>
              <a:t>10Hz-1kHz</a:t>
            </a:r>
            <a:r>
              <a:rPr lang="en-US" altLang="ja-JP" sz="1400" dirty="0">
                <a:solidFill>
                  <a:srgbClr val="DDDDDD"/>
                </a:solidFill>
                <a:latin typeface="Tahoma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7325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メンバー構成</a:t>
            </a:r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227" name="Rectangle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971600" y="1268760"/>
            <a:ext cx="5760169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DECIGO-WG </a:t>
            </a: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メンバー  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145</a:t>
            </a: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名</a:t>
            </a:r>
          </a:p>
        </p:txBody>
      </p:sp>
      <p:sp>
        <p:nvSpPr>
          <p:cNvPr id="228" name="Rectangle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331640" y="1988840"/>
            <a:ext cx="7056784" cy="34163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理論             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57</a:t>
            </a: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名</a:t>
            </a:r>
            <a:endParaRPr lang="en-US" altLang="ja-JP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実験             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80</a:t>
            </a: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名</a:t>
            </a:r>
            <a:endParaRPr lang="en-US" altLang="ja-JP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シニア   　        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8</a:t>
            </a: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名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実験 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80</a:t>
            </a: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名の内訳</a:t>
            </a:r>
            <a:endParaRPr lang="en-US" altLang="ja-JP" dirty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     </a:t>
            </a: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　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LCGT</a:t>
            </a: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でも主要タスクを担うメンバー        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17</a:t>
            </a: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名</a:t>
            </a:r>
            <a:endParaRPr lang="en-US" altLang="ja-JP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      LCGT</a:t>
            </a: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でも一部のタスクを持つメンバー      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3</a:t>
            </a: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名</a:t>
            </a:r>
            <a:endParaRPr lang="en-US" altLang="ja-JP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      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Tahoma" pitchFamily="34" charset="0"/>
              </a:rPr>
              <a:t>DECIGO/DPF</a:t>
            </a:r>
            <a:r>
              <a:rPr lang="ja-JP" altLang="en-US" dirty="0" smtClean="0">
                <a:solidFill>
                  <a:schemeClr val="bg1">
                    <a:lumMod val="75000"/>
                  </a:schemeClr>
                </a:solidFill>
                <a:latin typeface="Tahoma" pitchFamily="34" charset="0"/>
              </a:rPr>
              <a:t>のみに参加                     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Tahoma" pitchFamily="34" charset="0"/>
              </a:rPr>
              <a:t>57</a:t>
            </a:r>
            <a:r>
              <a:rPr lang="ja-JP" altLang="en-US" dirty="0" smtClean="0">
                <a:solidFill>
                  <a:schemeClr val="bg1">
                    <a:lumMod val="75000"/>
                  </a:schemeClr>
                </a:solidFill>
                <a:latin typeface="Tahoma" pitchFamily="34" charset="0"/>
              </a:rPr>
              <a:t>名</a:t>
            </a:r>
            <a:endParaRPr lang="en-US" altLang="ja-JP" dirty="0" smtClean="0">
              <a:solidFill>
                <a:schemeClr val="bg1">
                  <a:lumMod val="75000"/>
                </a:schemeClr>
              </a:solidFill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      </a:t>
            </a: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国外                                                   </a:t>
            </a:r>
            <a:r>
              <a:rPr lang="en-US" altLang="ja-JP" dirty="0" smtClean="0">
                <a:solidFill>
                  <a:srgbClr val="FFFFFF"/>
                </a:solidFill>
                <a:latin typeface="Tahoma" pitchFamily="34" charset="0"/>
              </a:rPr>
              <a:t>4</a:t>
            </a:r>
            <a:r>
              <a:rPr lang="ja-JP" altLang="en-US" dirty="0" smtClean="0">
                <a:solidFill>
                  <a:srgbClr val="FFFFFF"/>
                </a:solidFill>
                <a:latin typeface="Tahoma" pitchFamily="34" charset="0"/>
              </a:rPr>
              <a:t>名</a:t>
            </a:r>
            <a:endParaRPr lang="en-US" altLang="ja-JP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45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 smtClean="0"/>
              <a:t>サポート・協力体制</a:t>
            </a:r>
            <a:endParaRPr lang="ja-JP" altLang="en-US" b="0" dirty="0"/>
          </a:p>
        </p:txBody>
      </p:sp>
      <p:sp>
        <p:nvSpPr>
          <p:cNvPr id="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0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85786" y="1316602"/>
            <a:ext cx="7929618" cy="463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en-US" altLang="ja-JP" sz="18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LISA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との協力関係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LISA/LPF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の技術情報や経験の提供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, LISA-DECIGO workshop 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(2008.11)</a:t>
            </a:r>
            <a:endParaRPr lang="en-US" altLang="ja-JP" sz="16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ja-JP" altLang="en-US" sz="18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スタンフォード大グループ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との協力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 DPF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の帯電制御，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ja-JP" altLang="en-US" sz="1800" dirty="0" smtClean="0">
                <a:solidFill>
                  <a:srgbClr val="CCFFCC"/>
                </a:solidFill>
                <a:latin typeface="Tahoma" pitchFamily="34" charset="0"/>
              </a:rPr>
              <a:t> </a:t>
            </a:r>
            <a:r>
              <a:rPr lang="ja-JP" altLang="en-US" sz="18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ドラッグフリーへの協力</a:t>
            </a:r>
            <a:endParaRPr lang="ja-JP" altLang="en-US" sz="18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800" dirty="0" smtClean="0">
                <a:solidFill>
                  <a:srgbClr val="99FF99"/>
                </a:solidFill>
                <a:latin typeface="Tahoma" pitchFamily="34" charset="0"/>
              </a:rPr>
              <a:t>NASA/GSFC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との協力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CCFFCC"/>
                </a:solidFill>
                <a:latin typeface="Tahoma" pitchFamily="34" charset="0"/>
              </a:rPr>
              <a:t>      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光源の開発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      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GRACE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との共同観測検討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en-US" altLang="ja-JP" sz="18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JAXA</a:t>
            </a:r>
            <a:r>
              <a:rPr lang="ja-JP" altLang="en-US" sz="18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研究開発本部</a:t>
            </a:r>
            <a:r>
              <a:rPr lang="ja-JP" altLang="en-US" sz="1800" dirty="0">
                <a:solidFill>
                  <a:srgbClr val="99FF99"/>
                </a:solidFill>
                <a:latin typeface="Tahoma" pitchFamily="34" charset="0"/>
              </a:rPr>
              <a:t>・軌道・航法グループ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との協力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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DECIGO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のフォーメーションフライト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,  DPF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のドラッグフリー制御への協力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・東京大学ビッグバンセンター</a:t>
            </a:r>
            <a:r>
              <a:rPr lang="en-US" altLang="ja-JP" sz="1800" dirty="0" smtClean="0">
                <a:solidFill>
                  <a:srgbClr val="99FF99"/>
                </a:solidFill>
                <a:latin typeface="Tahoma" pitchFamily="34" charset="0"/>
              </a:rPr>
              <a:t>   (RESCEU)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　　 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DECIGO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を主要プロジェクトとしてサポート　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	(2009.4-)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・地球重力場観測グループ</a:t>
            </a:r>
            <a:r>
              <a:rPr lang="en-US" altLang="ja-JP" sz="1800" dirty="0" smtClean="0">
                <a:solidFill>
                  <a:srgbClr val="99FF99"/>
                </a:solidFill>
                <a:latin typeface="Tahoma" pitchFamily="34" charset="0"/>
              </a:rPr>
              <a:t>   (</a:t>
            </a:r>
            <a:r>
              <a:rPr lang="ja-JP" altLang="en-US" sz="1800" dirty="0" smtClean="0">
                <a:solidFill>
                  <a:srgbClr val="99FF99"/>
                </a:solidFill>
                <a:latin typeface="Tahoma" pitchFamily="34" charset="0"/>
              </a:rPr>
              <a:t>京大理</a:t>
            </a:r>
            <a:r>
              <a:rPr lang="en-US" altLang="ja-JP" sz="1800" dirty="0" smtClean="0">
                <a:solidFill>
                  <a:srgbClr val="99FF99"/>
                </a:solidFill>
                <a:latin typeface="Tahoma" pitchFamily="34" charset="0"/>
              </a:rPr>
              <a:t>, </a:t>
            </a:r>
            <a:r>
              <a:rPr lang="ja-JP" altLang="en-US" sz="1800" dirty="0" smtClean="0">
                <a:solidFill>
                  <a:srgbClr val="99FF99"/>
                </a:solidFill>
                <a:latin typeface="Tahoma" pitchFamily="34" charset="0"/>
              </a:rPr>
              <a:t>東大地震研</a:t>
            </a:r>
            <a:r>
              <a:rPr lang="en-US" altLang="ja-JP" sz="1800" dirty="0" smtClean="0">
                <a:solidFill>
                  <a:srgbClr val="99FF99"/>
                </a:solidFill>
                <a:latin typeface="Tahoma" pitchFamily="34" charset="0"/>
              </a:rPr>
              <a:t>, </a:t>
            </a:r>
            <a:r>
              <a:rPr lang="ja-JP" altLang="en-US" sz="1800" dirty="0" smtClean="0">
                <a:solidFill>
                  <a:srgbClr val="99FF99"/>
                </a:solidFill>
                <a:latin typeface="Tahoma" pitchFamily="34" charset="0"/>
              </a:rPr>
              <a:t>地球研</a:t>
            </a:r>
            <a:r>
              <a:rPr lang="en-US" altLang="ja-JP" sz="1800" dirty="0" smtClean="0">
                <a:solidFill>
                  <a:srgbClr val="99FF99"/>
                </a:solidFill>
                <a:latin typeface="Tahoma" pitchFamily="34" charset="0"/>
              </a:rPr>
              <a:t>, NAOJ)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　　 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  <a:r>
              <a:rPr lang="ja-JP" altLang="en-US" sz="1800" dirty="0" err="1" smtClean="0">
                <a:solidFill>
                  <a:srgbClr val="F8F8F8"/>
                </a:solidFill>
                <a:latin typeface="Tahoma" pitchFamily="34" charset="0"/>
              </a:rPr>
              <a:t>での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観測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データ解析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得られる科学的成果の検討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・国立天文台 先端技術センター</a:t>
            </a:r>
            <a:r>
              <a:rPr lang="en-US" altLang="ja-JP" sz="1800" dirty="0" smtClean="0">
                <a:solidFill>
                  <a:srgbClr val="99FF99"/>
                </a:solidFill>
                <a:latin typeface="Tahoma" pitchFamily="34" charset="0"/>
              </a:rPr>
              <a:t>   (ATC)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　　  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DECIGO/DPF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　実験装置製作などのサポート　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角丸四角形 26"/>
          <p:cNvSpPr/>
          <p:nvPr/>
        </p:nvSpPr>
        <p:spPr bwMode="auto">
          <a:xfrm>
            <a:off x="285720" y="1500174"/>
            <a:ext cx="2857520" cy="4643470"/>
          </a:xfrm>
          <a:prstGeom prst="roundRect">
            <a:avLst>
              <a:gd name="adj" fmla="val 5018"/>
            </a:avLst>
          </a:prstGeom>
          <a:solidFill>
            <a:srgbClr val="FFFFFF">
              <a:alpha val="10000"/>
            </a:srgbClr>
          </a:solidFill>
          <a:ln w="63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" name="角丸四角形 29"/>
          <p:cNvSpPr/>
          <p:nvPr/>
        </p:nvSpPr>
        <p:spPr bwMode="auto">
          <a:xfrm>
            <a:off x="3214678" y="1500174"/>
            <a:ext cx="2857520" cy="4643470"/>
          </a:xfrm>
          <a:prstGeom prst="roundRect">
            <a:avLst>
              <a:gd name="adj" fmla="val 5018"/>
            </a:avLst>
          </a:prstGeom>
          <a:solidFill>
            <a:srgbClr val="FFFFFF">
              <a:alpha val="10000"/>
            </a:srgbClr>
          </a:solidFill>
          <a:ln w="63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" name="角丸四角形 30"/>
          <p:cNvSpPr/>
          <p:nvPr/>
        </p:nvSpPr>
        <p:spPr bwMode="auto">
          <a:xfrm>
            <a:off x="6143636" y="1500174"/>
            <a:ext cx="2857520" cy="4643470"/>
          </a:xfrm>
          <a:prstGeom prst="roundRect">
            <a:avLst>
              <a:gd name="adj" fmla="val 5018"/>
            </a:avLst>
          </a:prstGeom>
          <a:solidFill>
            <a:srgbClr val="FFFFFF">
              <a:alpha val="10000"/>
            </a:srgbClr>
          </a:solidFill>
          <a:ln w="6350">
            <a:solidFill>
              <a:srgbClr val="FFFFFF">
                <a:alpha val="50000"/>
              </a:srgb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衛星</a:t>
            </a:r>
            <a:r>
              <a:rPr lang="zh-TW" altLang="en-US" dirty="0" smtClean="0"/>
              <a:t>重力</a:t>
            </a:r>
            <a:r>
              <a:rPr lang="ja-JP" altLang="en-US" dirty="0" smtClean="0"/>
              <a:t>ミッション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22" name="Picture 7" descr="cha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735409"/>
            <a:ext cx="2705613" cy="1908169"/>
          </a:xfrm>
          <a:prstGeom prst="rect">
            <a:avLst/>
          </a:prstGeom>
          <a:noFill/>
        </p:spPr>
      </p:pic>
      <p:pic>
        <p:nvPicPr>
          <p:cNvPr id="23" name="Picture 9" descr="GOCE Satell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3768153"/>
            <a:ext cx="2643206" cy="1803987"/>
          </a:xfrm>
          <a:prstGeom prst="rect">
            <a:avLst/>
          </a:prstGeom>
          <a:noFill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3693363"/>
            <a:ext cx="2428892" cy="195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357158" y="1571613"/>
            <a:ext cx="2643206" cy="7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高軌道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-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低軌道衛星追跡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(SST High-Low)</a:t>
            </a:r>
            <a:endParaRPr kumimoji="1" lang="ja-JP" altLang="en-US" sz="18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3286116" y="1571612"/>
            <a:ext cx="2643206" cy="7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低軌道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-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低軌道衛星追跡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(SST Low-Low )</a:t>
            </a:r>
            <a:endParaRPr kumimoji="1" lang="ja-JP" altLang="en-US" sz="18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6215074" y="1571613"/>
            <a:ext cx="2643206" cy="7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衛星による重力勾配観測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(Satellite GG)</a:t>
            </a:r>
            <a:endParaRPr kumimoji="1" lang="ja-JP" altLang="en-US" sz="18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428596" y="2357431"/>
            <a:ext cx="2643206" cy="13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GPS</a:t>
            </a: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</a:rPr>
              <a:t>などの測位システムで　　</a:t>
            </a:r>
            <a:endParaRPr lang="en-US" altLang="ja-JP" sz="16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</a:rPr>
              <a:t>　　</a:t>
            </a:r>
            <a:r>
              <a:rPr lang="ja-JP" altLang="en-US" sz="1600" dirty="0" smtClean="0">
                <a:solidFill>
                  <a:srgbClr val="CCECFF"/>
                </a:solidFill>
                <a:latin typeface="Tahoma" pitchFamily="34" charset="0"/>
              </a:rPr>
              <a:t>衛星軌道を連続測定</a:t>
            </a:r>
            <a:endParaRPr lang="en-US" altLang="ja-JP" sz="1600" dirty="0" smtClean="0">
              <a:solidFill>
                <a:srgbClr val="CCECFF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</a:rPr>
              <a:t>・搭載加速度計データを</a:t>
            </a:r>
            <a:endParaRPr lang="en-US" altLang="ja-JP" sz="16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</a:rPr>
              <a:t>用いて擾乱摂動を差し引く</a:t>
            </a:r>
            <a:r>
              <a:rPr kumimoji="1" lang="en-US" altLang="ja-JP" sz="16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endParaRPr kumimoji="1" lang="ja-JP" altLang="en-US" sz="16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3286116" y="2357430"/>
            <a:ext cx="2643206" cy="13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dirty="0" smtClean="0">
                <a:solidFill>
                  <a:srgbClr val="CCFFCC"/>
                </a:solidFill>
                <a:latin typeface="Tahoma" pitchFamily="34" charset="0"/>
              </a:rPr>
              <a:t>2</a:t>
            </a:r>
            <a:r>
              <a:rPr lang="ja-JP" altLang="en-US" sz="1600" dirty="0" smtClean="0">
                <a:solidFill>
                  <a:srgbClr val="CCFFCC"/>
                </a:solidFill>
                <a:latin typeface="Tahoma" pitchFamily="34" charset="0"/>
              </a:rPr>
              <a:t>機の衛星間の距離変動</a:t>
            </a:r>
            <a:endParaRPr lang="en-US" altLang="ja-JP" sz="1600" dirty="0" smtClean="0">
              <a:solidFill>
                <a:srgbClr val="CCFFCC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</a:rPr>
              <a:t>　 から、重力場を観測</a:t>
            </a:r>
            <a:endParaRPr lang="en-US" altLang="ja-JP" sz="16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</a:rPr>
              <a:t>・搭載加速度計データを</a:t>
            </a:r>
            <a:endParaRPr lang="en-US" altLang="ja-JP" sz="16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</a:rPr>
              <a:t>用いて擾乱摂動を差し引く</a:t>
            </a:r>
            <a:r>
              <a:rPr kumimoji="1" lang="en-US" altLang="ja-JP" sz="16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endParaRPr kumimoji="1" lang="ja-JP" altLang="en-US" sz="16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>
            <a:off x="6215074" y="2357430"/>
            <a:ext cx="2643206" cy="13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</a:rPr>
              <a:t>・衛星搭載の</a:t>
            </a:r>
            <a:r>
              <a:rPr lang="ja-JP" altLang="en-US" sz="1600" dirty="0" smtClean="0">
                <a:solidFill>
                  <a:srgbClr val="FFC000"/>
                </a:solidFill>
                <a:latin typeface="Tahoma" pitchFamily="34" charset="0"/>
              </a:rPr>
              <a:t>重力勾配計</a:t>
            </a:r>
            <a:endParaRPr lang="en-US" altLang="ja-JP" sz="1600" dirty="0" smtClean="0">
              <a:solidFill>
                <a:srgbClr val="FFC000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</a:rPr>
              <a:t>  　により、重力場を観測</a:t>
            </a:r>
            <a:endParaRPr lang="en-US" altLang="ja-JP" sz="16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</a:rPr>
              <a:t>・衛星擾乱を抑えるため、</a:t>
            </a:r>
            <a:endParaRPr lang="en-US" altLang="ja-JP" sz="16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    </a:t>
            </a: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</a:rPr>
              <a:t>ドラッグフリー制御を行う</a:t>
            </a:r>
            <a:r>
              <a:rPr kumimoji="1" lang="en-US" altLang="ja-JP" sz="16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endParaRPr kumimoji="1" lang="ja-JP" altLang="en-US" sz="16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3357554" y="5643578"/>
            <a:ext cx="271464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kumimoji="1" lang="en-US" altLang="ja-JP" sz="16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(NASA, 2002-)</a:t>
            </a:r>
            <a:endParaRPr kumimoji="1" lang="ja-JP" altLang="en-US" sz="16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642910" y="5643578"/>
            <a:ext cx="257176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CCECFF"/>
                </a:solidFill>
                <a:latin typeface="Tahoma" pitchFamily="34" charset="0"/>
              </a:rPr>
              <a:t>CHAMP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kumimoji="1" lang="en-US" altLang="ja-JP" sz="16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(GFZ, 2000-)</a:t>
            </a:r>
            <a:endParaRPr kumimoji="1" lang="ja-JP" altLang="en-US" sz="16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Rectangle 3"/>
          <p:cNvSpPr>
            <a:spLocks noChangeArrowheads="1"/>
          </p:cNvSpPr>
          <p:nvPr/>
        </p:nvSpPr>
        <p:spPr bwMode="auto">
          <a:xfrm>
            <a:off x="6572264" y="5643578"/>
            <a:ext cx="228601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kern="1200" dirty="0" smtClean="0">
                <a:solidFill>
                  <a:srgbClr val="FFC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GOCE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kumimoji="1" lang="en-US" altLang="ja-JP" sz="16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(ESA, 2009-)</a:t>
            </a:r>
            <a:endParaRPr kumimoji="1" lang="ja-JP" altLang="en-US" sz="16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1" name="Rectangle 3"/>
          <p:cNvSpPr>
            <a:spLocks noChangeArrowheads="1"/>
          </p:cNvSpPr>
          <p:nvPr/>
        </p:nvSpPr>
        <p:spPr bwMode="auto">
          <a:xfrm>
            <a:off x="928662" y="928670"/>
            <a:ext cx="385765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kumimoji="1" lang="ja-JP" altLang="en-US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種類の観測手法</a:t>
            </a:r>
            <a:r>
              <a:rPr kumimoji="1" lang="en-US" altLang="ja-JP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衛星ミッション</a:t>
            </a:r>
            <a:endParaRPr kumimoji="1" lang="ja-JP" altLang="en-US" sz="20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角丸四角形 30"/>
          <p:cNvSpPr/>
          <p:nvPr/>
        </p:nvSpPr>
        <p:spPr bwMode="auto">
          <a:xfrm>
            <a:off x="857224" y="1785926"/>
            <a:ext cx="3643338" cy="4429156"/>
          </a:xfrm>
          <a:prstGeom prst="roundRect">
            <a:avLst>
              <a:gd name="adj" fmla="val 5018"/>
            </a:avLst>
          </a:prstGeom>
          <a:solidFill>
            <a:srgbClr val="FFC000">
              <a:alpha val="1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角丸四角形 28"/>
          <p:cNvSpPr/>
          <p:nvPr/>
        </p:nvSpPr>
        <p:spPr bwMode="auto">
          <a:xfrm>
            <a:off x="5000628" y="1785926"/>
            <a:ext cx="3643338" cy="4429156"/>
          </a:xfrm>
          <a:prstGeom prst="roundRect">
            <a:avLst>
              <a:gd name="adj" fmla="val 5018"/>
            </a:avLst>
          </a:prstGeom>
          <a:solidFill>
            <a:srgbClr val="FFCCFF">
              <a:alpha val="1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角丸四角形 36"/>
          <p:cNvSpPr/>
          <p:nvPr/>
        </p:nvSpPr>
        <p:spPr bwMode="auto">
          <a:xfrm>
            <a:off x="2143108" y="3857628"/>
            <a:ext cx="5000660" cy="714380"/>
          </a:xfrm>
          <a:prstGeom prst="roundRect">
            <a:avLst>
              <a:gd name="adj" fmla="val 5018"/>
            </a:avLst>
          </a:prstGeom>
          <a:solidFill>
            <a:srgbClr val="FFFFFF">
              <a:alpha val="9804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GOCE</a:t>
            </a:r>
            <a:r>
              <a:rPr lang="ja-JP" altLang="en-US" dirty="0" smtClean="0"/>
              <a:t>と</a:t>
            </a:r>
            <a:r>
              <a:rPr lang="en-US" altLang="ja-JP" dirty="0" smtClean="0"/>
              <a:t>DPF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23" name="Picture 9" descr="GOCE Satell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928802"/>
            <a:ext cx="2643206" cy="1803987"/>
          </a:xfrm>
          <a:prstGeom prst="rect">
            <a:avLst/>
          </a:prstGeom>
          <a:noFill/>
        </p:spPr>
      </p:pic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1214414" y="1071546"/>
            <a:ext cx="664373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同じ観測方式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: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衛星による重力勾配観測</a:t>
            </a:r>
            <a:r>
              <a:rPr kumimoji="1" lang="en-US" altLang="ja-JP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(Satellite GG)</a:t>
            </a:r>
            <a:endParaRPr kumimoji="1" lang="ja-JP" altLang="en-US" sz="20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>
            <a:off x="2214546" y="3857628"/>
            <a:ext cx="5429288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800" dirty="0" smtClean="0">
                <a:solidFill>
                  <a:srgbClr val="DDDDDD"/>
                </a:solidFill>
                <a:latin typeface="Tahoma" pitchFamily="34" charset="0"/>
              </a:rPr>
              <a:t>衛星搭載の重力勾配計により、重力場を観測</a:t>
            </a:r>
            <a:endParaRPr lang="en-US" altLang="ja-JP" sz="1800" dirty="0" smtClean="0">
              <a:solidFill>
                <a:srgbClr val="DDDDDD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DDDDDD"/>
                </a:solidFill>
                <a:latin typeface="Tahoma" pitchFamily="34" charset="0"/>
              </a:rPr>
              <a:t>衛星擾乱を抑えるため、ドラッグフリー制御を行う</a:t>
            </a:r>
            <a:r>
              <a:rPr kumimoji="1" lang="en-US" altLang="ja-JP" sz="18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endParaRPr kumimoji="1" lang="ja-JP" altLang="en-US" sz="1800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Rectangle 3"/>
          <p:cNvSpPr>
            <a:spLocks noChangeArrowheads="1"/>
          </p:cNvSpPr>
          <p:nvPr/>
        </p:nvSpPr>
        <p:spPr bwMode="auto">
          <a:xfrm>
            <a:off x="928662" y="1857364"/>
            <a:ext cx="228601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FC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GOCE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kumimoji="1" lang="en-US" altLang="ja-JP" sz="16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(ESA, 2009-)</a:t>
            </a:r>
            <a:endParaRPr kumimoji="1" lang="ja-JP" altLang="en-US" sz="16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4" cstate="print"/>
          <a:srcRect t="13895" r="68272" b="29528"/>
          <a:stretch>
            <a:fillRect/>
          </a:stretch>
        </p:blipFill>
        <p:spPr bwMode="auto">
          <a:xfrm>
            <a:off x="6460615" y="1886236"/>
            <a:ext cx="1897599" cy="189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5072066" y="1857364"/>
            <a:ext cx="228601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kumimoji="1" lang="en-US" altLang="ja-JP" sz="16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(JAXA, 2015-)</a:t>
            </a:r>
            <a:endParaRPr kumimoji="1" lang="ja-JP" altLang="en-US" sz="16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1000100" y="4714884"/>
            <a:ext cx="364333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高度  </a:t>
            </a:r>
            <a:r>
              <a:rPr lang="en-US" altLang="ja-JP" sz="1800" dirty="0" smtClean="0">
                <a:solidFill>
                  <a:srgbClr val="FFC000"/>
                </a:solidFill>
                <a:latin typeface="Tahoma" pitchFamily="34" charset="0"/>
              </a:rPr>
              <a:t>295km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, 3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軸の重力勾配計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感度       </a:t>
            </a:r>
            <a:r>
              <a:rPr lang="en-US" altLang="ja-JP" sz="1800" dirty="0" smtClean="0">
                <a:solidFill>
                  <a:srgbClr val="FFC000"/>
                </a:solidFill>
                <a:latin typeface="Tahoma" pitchFamily="34" charset="0"/>
              </a:rPr>
              <a:t>5x10</a:t>
            </a:r>
            <a:r>
              <a:rPr lang="en-US" altLang="ja-JP" sz="1800" baseline="30000" dirty="0" smtClean="0">
                <a:solidFill>
                  <a:srgbClr val="FFC000"/>
                </a:solidFill>
                <a:latin typeface="Tahoma" pitchFamily="34" charset="0"/>
              </a:rPr>
              <a:t>-12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 m/s</a:t>
            </a:r>
            <a:r>
              <a:rPr lang="en-US" altLang="ja-JP" sz="1800" baseline="30000" dirty="0" smtClean="0">
                <a:solidFill>
                  <a:srgbClr val="F8F8F8"/>
                </a:solidFill>
                <a:latin typeface="Tahoma" pitchFamily="34" charset="0"/>
              </a:rPr>
              <a:t>2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/Hz</a:t>
            </a:r>
            <a:r>
              <a:rPr lang="en-US" altLang="ja-JP" sz="1800" baseline="30000" dirty="0" smtClean="0">
                <a:solidFill>
                  <a:srgbClr val="F8F8F8"/>
                </a:solidFill>
                <a:latin typeface="Tahoma" pitchFamily="34" charset="0"/>
              </a:rPr>
              <a:t>1/2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基線長  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0.5m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重量       </a:t>
            </a:r>
            <a:r>
              <a:rPr kumimoji="1" lang="en-US" altLang="ja-JP" sz="1800" kern="1200" dirty="0" smtClean="0">
                <a:solidFill>
                  <a:srgbClr val="FFC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1,200 kg</a:t>
            </a:r>
            <a:endParaRPr kumimoji="1" lang="ja-JP" altLang="en-US" sz="1800" kern="1200" dirty="0">
              <a:solidFill>
                <a:srgbClr val="FFC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5214942" y="4714884"/>
            <a:ext cx="364333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高度  </a:t>
            </a:r>
            <a:r>
              <a:rPr lang="en-US" altLang="ja-JP" sz="1800" dirty="0" smtClean="0">
                <a:solidFill>
                  <a:srgbClr val="FFCCFF"/>
                </a:solidFill>
                <a:latin typeface="Tahoma" pitchFamily="34" charset="0"/>
              </a:rPr>
              <a:t>500km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, 1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軸の重力勾配計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感度       </a:t>
            </a:r>
            <a:r>
              <a:rPr lang="en-US" altLang="ja-JP" sz="1800" dirty="0" smtClean="0">
                <a:solidFill>
                  <a:srgbClr val="FFCCFF"/>
                </a:solidFill>
                <a:latin typeface="Tahoma" pitchFamily="34" charset="0"/>
              </a:rPr>
              <a:t>9x10</a:t>
            </a:r>
            <a:r>
              <a:rPr lang="en-US" altLang="ja-JP" sz="1800" baseline="30000" dirty="0" smtClean="0">
                <a:solidFill>
                  <a:srgbClr val="FFCCFF"/>
                </a:solidFill>
                <a:latin typeface="Tahoma" pitchFamily="34" charset="0"/>
              </a:rPr>
              <a:t>-15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 m/s</a:t>
            </a:r>
            <a:r>
              <a:rPr lang="en-US" altLang="ja-JP" sz="1800" baseline="30000" dirty="0" smtClean="0">
                <a:solidFill>
                  <a:srgbClr val="F8F8F8"/>
                </a:solidFill>
                <a:latin typeface="Tahoma" pitchFamily="34" charset="0"/>
              </a:rPr>
              <a:t>2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/Hz</a:t>
            </a:r>
            <a:r>
              <a:rPr lang="en-US" altLang="ja-JP" sz="1800" baseline="30000" dirty="0" smtClean="0">
                <a:solidFill>
                  <a:srgbClr val="F8F8F8"/>
                </a:solidFill>
                <a:latin typeface="Tahoma" pitchFamily="34" charset="0"/>
              </a:rPr>
              <a:t>1/2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基線長  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0.3m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重量       </a:t>
            </a:r>
            <a:r>
              <a:rPr lang="en-US" altLang="ja-JP" sz="1800" dirty="0" smtClean="0">
                <a:solidFill>
                  <a:srgbClr val="FFCCFF"/>
                </a:solidFill>
                <a:latin typeface="Tahoma" pitchFamily="34" charset="0"/>
              </a:rPr>
              <a:t>35</a:t>
            </a:r>
            <a:r>
              <a:rPr kumimoji="1" lang="en-US" altLang="ja-JP" sz="1800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 kg</a:t>
            </a:r>
            <a:endParaRPr kumimoji="1" lang="ja-JP" altLang="en-US" sz="1800" kern="1200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4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地球重力モデル</a:t>
            </a: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02526" name="AutoShape 30"/>
          <p:cNvSpPr>
            <a:spLocks noChangeArrowheads="1"/>
          </p:cNvSpPr>
          <p:nvPr/>
        </p:nvSpPr>
        <p:spPr bwMode="auto">
          <a:xfrm>
            <a:off x="612775" y="1946325"/>
            <a:ext cx="4751388" cy="1800225"/>
          </a:xfrm>
          <a:prstGeom prst="roundRect">
            <a:avLst>
              <a:gd name="adj" fmla="val 6505"/>
            </a:avLst>
          </a:prstGeom>
          <a:solidFill>
            <a:srgbClr val="CCFFCC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02500" name="Rectangle 4"/>
          <p:cNvSpPr>
            <a:spLocks noChangeArrowheads="1"/>
          </p:cNvSpPr>
          <p:nvPr/>
        </p:nvSpPr>
        <p:spPr bwMode="auto">
          <a:xfrm>
            <a:off x="6643702" y="5307031"/>
            <a:ext cx="2482850" cy="7651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en-US" sz="10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International Centre for Global Earth Models (ICGEM) </a:t>
            </a:r>
            <a:endParaRPr lang="en-US" altLang="ja-JP" sz="1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http://icgem.gfz-potsdam.de/ICGEM/ICGEM.html</a:t>
            </a:r>
          </a:p>
        </p:txBody>
      </p:sp>
      <p:sp>
        <p:nvSpPr>
          <p:cNvPr id="1002501" name="Rectangle 5"/>
          <p:cNvSpPr>
            <a:spLocks noChangeArrowheads="1"/>
          </p:cNvSpPr>
          <p:nvPr/>
        </p:nvSpPr>
        <p:spPr bwMode="auto">
          <a:xfrm>
            <a:off x="682627" y="1078040"/>
            <a:ext cx="4389439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地球重力ポテンシャル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を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    </a:t>
            </a:r>
            <a:r>
              <a:rPr lang="ja-JP" altLang="en-US" sz="20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球面</a:t>
            </a:r>
            <a:r>
              <a:rPr lang="ja-JP" altLang="en-US" sz="20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調和</a:t>
            </a:r>
            <a:r>
              <a:rPr lang="ja-JP" altLang="en-US" sz="20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関数展開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で</a:t>
            </a:r>
            <a:r>
              <a:rPr lang="ja-JP" altLang="en-US" sz="2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表現</a:t>
            </a:r>
          </a:p>
        </p:txBody>
      </p:sp>
      <p:pic>
        <p:nvPicPr>
          <p:cNvPr id="1002509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7038" y="1643050"/>
            <a:ext cx="3457575" cy="3567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002525" name="Picture 2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755650" y="2090788"/>
            <a:ext cx="1031875" cy="241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02529" name="Rectangle 33"/>
          <p:cNvSpPr>
            <a:spLocks noChangeArrowheads="1"/>
          </p:cNvSpPr>
          <p:nvPr/>
        </p:nvSpPr>
        <p:spPr bwMode="auto">
          <a:xfrm>
            <a:off x="2285984" y="4513313"/>
            <a:ext cx="3095626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: Legendre</a:t>
            </a:r>
            <a:r>
              <a:rPr lang="ja-JP" altLang="en-US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陪関数</a:t>
            </a:r>
          </a:p>
        </p:txBody>
      </p:sp>
      <p:pic>
        <p:nvPicPr>
          <p:cNvPr id="1002531" name="Picture 3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1187450" y="3913238"/>
            <a:ext cx="1081088" cy="233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02532" name="Rectangle 36"/>
          <p:cNvSpPr>
            <a:spLocks noChangeArrowheads="1"/>
          </p:cNvSpPr>
          <p:nvPr/>
        </p:nvSpPr>
        <p:spPr bwMode="auto">
          <a:xfrm>
            <a:off x="2268538" y="3817988"/>
            <a:ext cx="309562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lang="ja-JP" altLang="en-US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重力定数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ja-JP" altLang="en-US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地球質量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ja-JP" altLang="en-US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地球半径</a:t>
            </a:r>
          </a:p>
        </p:txBody>
      </p:sp>
      <p:pic>
        <p:nvPicPr>
          <p:cNvPr id="1002534" name="Picture 3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1212850" y="4238675"/>
            <a:ext cx="838200" cy="231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02535" name="Rectangle 39"/>
          <p:cNvSpPr>
            <a:spLocks noChangeArrowheads="1"/>
          </p:cNvSpPr>
          <p:nvPr/>
        </p:nvSpPr>
        <p:spPr bwMode="auto">
          <a:xfrm>
            <a:off x="2266950" y="4141838"/>
            <a:ext cx="2447926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</a:rPr>
              <a:t>軌道</a:t>
            </a: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半径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ja-JP" altLang="en-US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経度</a:t>
            </a:r>
            <a:r>
              <a:rPr lang="en-US" altLang="ja-JP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ja-JP" altLang="en-US" sz="16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緯度</a:t>
            </a:r>
          </a:p>
        </p:txBody>
      </p:sp>
      <p:sp>
        <p:nvSpPr>
          <p:cNvPr id="1002537" name="Rectangle 41"/>
          <p:cNvSpPr>
            <a:spLocks noChangeArrowheads="1"/>
          </p:cNvSpPr>
          <p:nvPr/>
        </p:nvSpPr>
        <p:spPr bwMode="auto">
          <a:xfrm>
            <a:off x="676282" y="5065777"/>
            <a:ext cx="4824412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係数  </a:t>
            </a:r>
            <a:r>
              <a:rPr lang="en-US" altLang="ja-JP" sz="1800" i="1" dirty="0" err="1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C</a:t>
            </a:r>
            <a:r>
              <a:rPr lang="en-US" altLang="ja-JP" sz="1800" i="1" baseline="-10000" dirty="0" err="1" smtClean="0">
                <a:solidFill>
                  <a:srgbClr val="FFFFFF"/>
                </a:solidFill>
                <a:latin typeface="Tahoma" pitchFamily="34" charset="0"/>
              </a:rPr>
              <a:t>l</a:t>
            </a:r>
            <a:r>
              <a:rPr lang="en-US" altLang="ja-JP" sz="1800" i="1" baseline="-10000" dirty="0" err="1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800" i="1" baseline="-10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en-US" altLang="ja-JP" sz="1800" i="1" dirty="0" err="1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S</a:t>
            </a:r>
            <a:r>
              <a:rPr lang="en-US" altLang="ja-JP" sz="1800" i="1" baseline="-10000" dirty="0" err="1" smtClean="0">
                <a:solidFill>
                  <a:srgbClr val="FFFFFF"/>
                </a:solidFill>
                <a:latin typeface="Tahoma" pitchFamily="34" charset="0"/>
              </a:rPr>
              <a:t>l</a:t>
            </a:r>
            <a:r>
              <a:rPr lang="en-US" altLang="ja-JP" sz="1800" i="1" baseline="-10000" dirty="0" err="1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8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地球内部の質量分布に依存する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8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衛星による</a:t>
            </a:r>
            <a:r>
              <a:rPr lang="ja-JP" altLang="en-US" sz="18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測定</a:t>
            </a:r>
            <a:r>
              <a:rPr lang="ja-JP" altLang="en-US" sz="1800" dirty="0" smtClean="0">
                <a:solidFill>
                  <a:srgbClr val="CCFFCC"/>
                </a:solidFill>
                <a:latin typeface="Tahoma" pitchFamily="34" charset="0"/>
              </a:rPr>
              <a:t>などの観測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から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求める </a:t>
            </a:r>
            <a:endParaRPr lang="ja-JP" altLang="en-US" sz="18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</p:txBody>
      </p:sp>
      <p:pic>
        <p:nvPicPr>
          <p:cNvPr id="20" name="図 19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134554" y="2506760"/>
            <a:ext cx="3630040" cy="679356"/>
          </a:xfrm>
          <a:prstGeom prst="rect">
            <a:avLst/>
          </a:prstGeom>
        </p:spPr>
      </p:pic>
      <p:pic>
        <p:nvPicPr>
          <p:cNvPr id="21" name="図 20" descr="txp_fig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468010" y="3348221"/>
            <a:ext cx="3607655" cy="253732"/>
          </a:xfrm>
          <a:prstGeom prst="rect">
            <a:avLst/>
          </a:prstGeom>
          <a:noFill/>
        </p:spPr>
      </p:pic>
      <p:pic>
        <p:nvPicPr>
          <p:cNvPr id="22" name="図 21" descr="txp_fig.b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541371" y="4572008"/>
            <a:ext cx="387423" cy="217067"/>
          </a:xfrm>
          <a:prstGeom prst="rect">
            <a:avLst/>
          </a:prstGeom>
          <a:noFill/>
        </p:spPr>
      </p:pic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4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観測精度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02501" name="Rectangle 5"/>
          <p:cNvSpPr>
            <a:spLocks noChangeArrowheads="1"/>
          </p:cNvSpPr>
          <p:nvPr/>
        </p:nvSpPr>
        <p:spPr bwMode="auto">
          <a:xfrm>
            <a:off x="968379" y="1028626"/>
            <a:ext cx="5103819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衛星重力ミッション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による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観測性能の比較</a:t>
            </a:r>
            <a:endParaRPr lang="ja-JP" altLang="en-US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37830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1857364"/>
            <a:ext cx="7739205" cy="487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6643702" y="1516551"/>
            <a:ext cx="228601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</a:rPr>
              <a:t>Report for Mission Selection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</a:rPr>
              <a:t> Gravity Field and Steady-State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</a:rPr>
              <a:t>        Ocean Circulation Mission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      ESA SP-1233(1) July 1999.</a:t>
            </a:r>
            <a:endParaRPr lang="en-US" altLang="ja-JP" sz="1000" b="1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1611321" y="1457254"/>
            <a:ext cx="5103819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球面調和関数展開係数の観測精度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endParaRPr lang="ja-JP" altLang="en-US" sz="20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 rot="16200000">
            <a:off x="3753053" y="5102005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200km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 rot="16200000">
            <a:off x="5734489" y="5118851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</a:rPr>
              <a:t>1</a:t>
            </a: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00km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 rot="16200000">
            <a:off x="2756119" y="5102005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400km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auto">
          <a:xfrm rot="16200000">
            <a:off x="7489380" y="4989060"/>
            <a:ext cx="92869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FFCCFF"/>
                </a:solidFill>
                <a:latin typeface="Tahoma" pitchFamily="34" charset="0"/>
              </a:rPr>
              <a:t>空間</a:t>
            </a:r>
            <a:endParaRPr lang="en-US" altLang="ja-JP" sz="1400" b="1" dirty="0" smtClean="0">
              <a:solidFill>
                <a:srgbClr val="FFCCFF"/>
              </a:solidFill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FFCCFF"/>
                </a:solidFill>
                <a:latin typeface="Tahoma" pitchFamily="34" charset="0"/>
              </a:rPr>
              <a:t>スケール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 rot="16200000">
            <a:off x="6726153" y="5061061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</a:rPr>
              <a:t>8</a:t>
            </a: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システム要求値</a:t>
            </a:r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51654" name="Rectangle 6"/>
          <p:cNvSpPr>
            <a:spLocks noChangeArrowheads="1"/>
          </p:cNvSpPr>
          <p:nvPr/>
        </p:nvSpPr>
        <p:spPr bwMode="auto">
          <a:xfrm>
            <a:off x="827088" y="836613"/>
            <a:ext cx="7848600" cy="5616575"/>
          </a:xfrm>
          <a:prstGeom prst="rect">
            <a:avLst/>
          </a:prstGeom>
          <a:solidFill>
            <a:srgbClr val="FFFFFF"/>
          </a:solid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1051653" name="Picture 5" descr="req0811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908050"/>
            <a:ext cx="7561263" cy="5424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SWIM</a:t>
            </a:r>
            <a:r>
              <a:rPr lang="ja-JP" altLang="en-US" dirty="0"/>
              <a:t>に</a:t>
            </a:r>
            <a:r>
              <a:rPr lang="ja-JP" altLang="en-US" dirty="0" smtClean="0"/>
              <a:t>よる宇宙実証</a:t>
            </a:r>
            <a:endParaRPr lang="en-US" altLang="ja-JP" dirty="0"/>
          </a:p>
        </p:txBody>
      </p:sp>
      <p:sp>
        <p:nvSpPr>
          <p:cNvPr id="2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49603" name="AutoShape 3"/>
          <p:cNvSpPr>
            <a:spLocks noChangeArrowheads="1"/>
          </p:cNvSpPr>
          <p:nvPr/>
        </p:nvSpPr>
        <p:spPr bwMode="auto">
          <a:xfrm>
            <a:off x="179388" y="5597525"/>
            <a:ext cx="1152525" cy="649288"/>
          </a:xfrm>
          <a:prstGeom prst="roundRect">
            <a:avLst>
              <a:gd name="adj" fmla="val 17907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04" name="AutoShape 4"/>
          <p:cNvSpPr>
            <a:spLocks noChangeArrowheads="1"/>
          </p:cNvSpPr>
          <p:nvPr/>
        </p:nvSpPr>
        <p:spPr bwMode="auto">
          <a:xfrm>
            <a:off x="4500563" y="2646363"/>
            <a:ext cx="4392612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05" name="AutoShape 5"/>
          <p:cNvSpPr>
            <a:spLocks noChangeArrowheads="1"/>
          </p:cNvSpPr>
          <p:nvPr/>
        </p:nvSpPr>
        <p:spPr bwMode="auto">
          <a:xfrm>
            <a:off x="179388" y="2646363"/>
            <a:ext cx="4248150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06" name="Rectangle 6"/>
          <p:cNvSpPr>
            <a:spLocks noChangeArrowheads="1"/>
          </p:cNvSpPr>
          <p:nvPr/>
        </p:nvSpPr>
        <p:spPr bwMode="auto">
          <a:xfrm>
            <a:off x="179388" y="2943225"/>
            <a:ext cx="1800225" cy="1808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CPU: HR5000</a:t>
            </a: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      (64bit, 33MHz)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System Memory: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2MB Flash Memory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4MB Burst SRAM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4MB Asynch. SRAM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Data Recorder: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1GB SDRAM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1GB Flash Memory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SpW: 3ch</a:t>
            </a:r>
            <a:endParaRPr kumimoji="0" lang="en-US" altLang="ja-JP" sz="1200" b="1">
              <a:solidFill>
                <a:srgbClr val="CCECFF"/>
              </a:solidFill>
              <a:latin typeface="Tahoma" pitchFamily="34" charset="0"/>
            </a:endParaRPr>
          </a:p>
        </p:txBody>
      </p:sp>
      <p:pic>
        <p:nvPicPr>
          <p:cNvPr id="1049607" name="Picture 7" descr="IMG_31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3006725"/>
            <a:ext cx="23764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9608" name="Picture 8" descr="IMG_31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055938"/>
            <a:ext cx="2376487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609" name="Rectangle 9"/>
          <p:cNvSpPr>
            <a:spLocks noChangeArrowheads="1"/>
          </p:cNvSpPr>
          <p:nvPr/>
        </p:nvSpPr>
        <p:spPr bwMode="auto">
          <a:xfrm>
            <a:off x="322263" y="2636838"/>
            <a:ext cx="3889375" cy="3254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99CCFF"/>
                </a:solidFill>
                <a:latin typeface="Tahoma" pitchFamily="34" charset="0"/>
              </a:rPr>
              <a:t>SpaceCube2: Space-qualified Computer</a:t>
            </a:r>
          </a:p>
        </p:txBody>
      </p:sp>
      <p:sp>
        <p:nvSpPr>
          <p:cNvPr id="1049610" name="Rectangle 10"/>
          <p:cNvSpPr>
            <a:spLocks noChangeArrowheads="1"/>
          </p:cNvSpPr>
          <p:nvPr/>
        </p:nvSpPr>
        <p:spPr bwMode="auto">
          <a:xfrm>
            <a:off x="4716463" y="2646363"/>
            <a:ext cx="3529012" cy="3254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99CCFF"/>
                </a:solidFill>
                <a:latin typeface="Tahoma" pitchFamily="34" charset="0"/>
              </a:rPr>
              <a:t>SWIM</a:t>
            </a:r>
            <a:r>
              <a:rPr kumimoji="0" lang="en-US" altLang="ja-JP" sz="1400" b="1">
                <a:solidFill>
                  <a:srgbClr val="99CCFF"/>
                </a:solidFill>
                <a:latin typeface="Symbol" pitchFamily="18" charset="2"/>
              </a:rPr>
              <a:t>mn</a:t>
            </a:r>
            <a:r>
              <a:rPr kumimoji="0" lang="en-US" altLang="ja-JP" sz="1400" b="1">
                <a:solidFill>
                  <a:srgbClr val="99CCFF"/>
                </a:solidFill>
                <a:latin typeface="Tahoma" pitchFamily="34" charset="0"/>
              </a:rPr>
              <a:t>   : User Module</a:t>
            </a:r>
          </a:p>
        </p:txBody>
      </p:sp>
      <p:sp>
        <p:nvSpPr>
          <p:cNvPr id="1049611" name="Rectangle 11"/>
          <p:cNvSpPr>
            <a:spLocks noChangeArrowheads="1"/>
          </p:cNvSpPr>
          <p:nvPr/>
        </p:nvSpPr>
        <p:spPr bwMode="auto">
          <a:xfrm>
            <a:off x="6910388" y="2862263"/>
            <a:ext cx="2125662" cy="1704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Processor test board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GW+Acc. sensor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FPGA board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DAC 16bit x 8 ch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ADC 16bit x 4 ch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     </a:t>
            </a: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</a:t>
            </a: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32 ch by MPX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Torsion Antenna x2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  ~47g test mass</a:t>
            </a:r>
          </a:p>
        </p:txBody>
      </p:sp>
      <p:sp>
        <p:nvSpPr>
          <p:cNvPr id="1049612" name="Rectangle 12"/>
          <p:cNvSpPr>
            <a:spLocks noChangeArrowheads="1"/>
          </p:cNvSpPr>
          <p:nvPr/>
        </p:nvSpPr>
        <p:spPr bwMode="auto">
          <a:xfrm>
            <a:off x="252413" y="4733925"/>
            <a:ext cx="1943100" cy="6969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Size: 71 x 221 x 171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Weight: 1.9 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Power: 7W </a:t>
            </a:r>
          </a:p>
        </p:txBody>
      </p:sp>
      <p:sp>
        <p:nvSpPr>
          <p:cNvPr id="1049613" name="AutoShape 13"/>
          <p:cNvSpPr>
            <a:spLocks/>
          </p:cNvSpPr>
          <p:nvPr/>
        </p:nvSpPr>
        <p:spPr bwMode="auto">
          <a:xfrm rot="16200000" flipV="1">
            <a:off x="4201319" y="5104607"/>
            <a:ext cx="503237" cy="914400"/>
          </a:xfrm>
          <a:prstGeom prst="leftBracket">
            <a:avLst>
              <a:gd name="adj" fmla="val 11037"/>
            </a:avLst>
          </a:prstGeom>
          <a:noFill/>
          <a:ln w="63500">
            <a:solidFill>
              <a:srgbClr val="B2B2B2"/>
            </a:solidFill>
            <a:round/>
            <a:headEnd type="triangle" w="sm" len="sm"/>
            <a:tailEnd type="triangle" w="sm" len="sm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14" name="Rectangle 14"/>
          <p:cNvSpPr>
            <a:spLocks noChangeArrowheads="1"/>
          </p:cNvSpPr>
          <p:nvPr/>
        </p:nvSpPr>
        <p:spPr bwMode="auto">
          <a:xfrm>
            <a:off x="3708400" y="5894388"/>
            <a:ext cx="2590800" cy="42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Power ±15V, +5V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SpW x2 for CMD/TLM</a:t>
            </a:r>
          </a:p>
        </p:txBody>
      </p:sp>
      <p:sp>
        <p:nvSpPr>
          <p:cNvPr id="1049615" name="Rectangle 15"/>
          <p:cNvSpPr>
            <a:spLocks noChangeArrowheads="1"/>
          </p:cNvSpPr>
          <p:nvPr/>
        </p:nvSpPr>
        <p:spPr bwMode="auto">
          <a:xfrm>
            <a:off x="7019925" y="4556125"/>
            <a:ext cx="1981200" cy="898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Data Rate : 380kbps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Size: 124 x 224 x 174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Weight: 3.5 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Power: ~7W </a:t>
            </a:r>
          </a:p>
        </p:txBody>
      </p:sp>
      <p:sp>
        <p:nvSpPr>
          <p:cNvPr id="1049616" name="Freeform 16"/>
          <p:cNvSpPr>
            <a:spLocks/>
          </p:cNvSpPr>
          <p:nvPr/>
        </p:nvSpPr>
        <p:spPr bwMode="auto">
          <a:xfrm>
            <a:off x="1331913" y="5310188"/>
            <a:ext cx="1295400" cy="576262"/>
          </a:xfrm>
          <a:custGeom>
            <a:avLst/>
            <a:gdLst/>
            <a:ahLst/>
            <a:cxnLst>
              <a:cxn ang="0">
                <a:pos x="635" y="0"/>
              </a:cxn>
              <a:cxn ang="0">
                <a:pos x="624" y="178"/>
              </a:cxn>
              <a:cxn ang="0">
                <a:pos x="0" y="181"/>
              </a:cxn>
            </a:cxnLst>
            <a:rect l="0" t="0" r="r" b="b"/>
            <a:pathLst>
              <a:path w="635" h="181">
                <a:moveTo>
                  <a:pt x="635" y="0"/>
                </a:moveTo>
                <a:lnTo>
                  <a:pt x="624" y="178"/>
                </a:lnTo>
                <a:lnTo>
                  <a:pt x="0" y="181"/>
                </a:lnTo>
              </a:path>
            </a:pathLst>
          </a:custGeom>
          <a:noFill/>
          <a:ln w="63500" cap="flat" cmpd="sng">
            <a:solidFill>
              <a:srgbClr val="B2B2B2"/>
            </a:solidFill>
            <a:prstDash val="solid"/>
            <a:round/>
            <a:headEnd type="triangle" w="sm" len="sm"/>
            <a:tailEnd type="triangle" w="sm" len="sm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17" name="Rectangle 17"/>
          <p:cNvSpPr>
            <a:spLocks noChangeArrowheads="1"/>
          </p:cNvSpPr>
          <p:nvPr/>
        </p:nvSpPr>
        <p:spPr bwMode="auto">
          <a:xfrm>
            <a:off x="1476375" y="5886450"/>
            <a:ext cx="2016125" cy="5969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Power +28V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RS422 for CMD/TLM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GPS signal</a:t>
            </a:r>
          </a:p>
        </p:txBody>
      </p:sp>
      <p:sp>
        <p:nvSpPr>
          <p:cNvPr id="1049618" name="Rectangle 18"/>
          <p:cNvSpPr>
            <a:spLocks noChangeArrowheads="1"/>
          </p:cNvSpPr>
          <p:nvPr/>
        </p:nvSpPr>
        <p:spPr bwMode="auto">
          <a:xfrm>
            <a:off x="150813" y="5678488"/>
            <a:ext cx="1223962" cy="558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FFFFFF"/>
                </a:solidFill>
                <a:latin typeface="Tahoma" pitchFamily="34" charset="0"/>
              </a:rPr>
              <a:t>SDS-1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FFFFFF"/>
                </a:solidFill>
                <a:latin typeface="Tahoma" pitchFamily="34" charset="0"/>
              </a:rPr>
              <a:t>Bus System</a:t>
            </a:r>
          </a:p>
        </p:txBody>
      </p:sp>
      <p:sp>
        <p:nvSpPr>
          <p:cNvPr id="1049620" name="Rectangle 20"/>
          <p:cNvSpPr>
            <a:spLocks noChangeArrowheads="1"/>
          </p:cNvSpPr>
          <p:nvPr/>
        </p:nvSpPr>
        <p:spPr bwMode="auto">
          <a:xfrm>
            <a:off x="6083300" y="5067300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>
                <a:solidFill>
                  <a:srgbClr val="B2B2B2"/>
                </a:solidFill>
                <a:latin typeface="Tahoma" pitchFamily="34" charset="0"/>
              </a:rPr>
              <a:t>Photo by JAXA</a:t>
            </a:r>
          </a:p>
        </p:txBody>
      </p:sp>
      <p:sp>
        <p:nvSpPr>
          <p:cNvPr id="1049621" name="Rectangle 21"/>
          <p:cNvSpPr>
            <a:spLocks noChangeArrowheads="1"/>
          </p:cNvSpPr>
          <p:nvPr/>
        </p:nvSpPr>
        <p:spPr bwMode="auto">
          <a:xfrm>
            <a:off x="3419475" y="5095875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>
                <a:solidFill>
                  <a:srgbClr val="B2B2B2"/>
                </a:solidFill>
                <a:latin typeface="Tahoma" pitchFamily="34" charset="0"/>
              </a:rPr>
              <a:t>Photo by JAXA</a:t>
            </a:r>
          </a:p>
        </p:txBody>
      </p:sp>
      <p:sp>
        <p:nvSpPr>
          <p:cNvPr id="1049622" name="Rectangle 22"/>
          <p:cNvSpPr>
            <a:spLocks noChangeArrowheads="1"/>
          </p:cNvSpPr>
          <p:nvPr/>
        </p:nvSpPr>
        <p:spPr bwMode="auto">
          <a:xfrm>
            <a:off x="519130" y="1073014"/>
            <a:ext cx="6553200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>
                <a:solidFill>
                  <a:srgbClr val="DDDDDD"/>
                </a:solidFill>
                <a:latin typeface="Tahoma" pitchFamily="34" charset="0"/>
              </a:rPr>
              <a:t>SDS-1</a:t>
            </a:r>
            <a:r>
              <a:rPr lang="ja-JP" altLang="en-US" dirty="0">
                <a:solidFill>
                  <a:srgbClr val="DDDDDD"/>
                </a:solidFill>
                <a:latin typeface="Tahoma" pitchFamily="34" charset="0"/>
              </a:rPr>
              <a:t>搭載の</a:t>
            </a:r>
            <a:r>
              <a:rPr lang="en-US" altLang="ja-JP" dirty="0">
                <a:solidFill>
                  <a:srgbClr val="DDDDDD"/>
                </a:solidFill>
                <a:latin typeface="Tahoma" pitchFamily="34" charset="0"/>
              </a:rPr>
              <a:t>SWIM </a:t>
            </a:r>
            <a:r>
              <a:rPr lang="en-US" altLang="ja-JP" sz="1400" dirty="0">
                <a:solidFill>
                  <a:srgbClr val="DDDDDD"/>
                </a:solidFill>
                <a:latin typeface="Tahoma" pitchFamily="34" charset="0"/>
              </a:rPr>
              <a:t>(Space wire demonstration module)</a:t>
            </a:r>
          </a:p>
        </p:txBody>
      </p:sp>
      <p:pic>
        <p:nvPicPr>
          <p:cNvPr id="24" name="図 16" descr="photo_sat_3_01L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1071546"/>
            <a:ext cx="1804295" cy="1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下矢印 25"/>
          <p:cNvSpPr/>
          <p:nvPr/>
        </p:nvSpPr>
        <p:spPr bwMode="auto">
          <a:xfrm rot="5400000" flipV="1">
            <a:off x="1321571" y="2066096"/>
            <a:ext cx="285752" cy="214314"/>
          </a:xfrm>
          <a:prstGeom prst="downArrow">
            <a:avLst/>
          </a:prstGeom>
          <a:solidFill>
            <a:srgbClr val="99CCFF">
              <a:alpha val="10000"/>
            </a:srgbClr>
          </a:solidFill>
          <a:ln w="158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000100" y="1633345"/>
            <a:ext cx="4786346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2009</a:t>
            </a:r>
            <a:r>
              <a:rPr lang="ja-JP" altLang="en-US" sz="1800" dirty="0" smtClean="0">
                <a:solidFill>
                  <a:srgbClr val="B2B2B2"/>
                </a:solidFill>
                <a:latin typeface="Tahoma" pitchFamily="34" charset="0"/>
              </a:rPr>
              <a:t>年</a:t>
            </a: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1</a:t>
            </a:r>
            <a:r>
              <a:rPr lang="ja-JP" altLang="en-US" sz="1800" dirty="0" smtClean="0">
                <a:solidFill>
                  <a:srgbClr val="B2B2B2"/>
                </a:solidFill>
                <a:latin typeface="Tahoma" pitchFamily="34" charset="0"/>
              </a:rPr>
              <a:t>月打ち上げ</a:t>
            </a: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,  2010</a:t>
            </a:r>
            <a:r>
              <a:rPr lang="ja-JP" altLang="en-US" sz="1800" dirty="0" smtClean="0">
                <a:solidFill>
                  <a:srgbClr val="B2B2B2"/>
                </a:solidFill>
                <a:latin typeface="Tahoma" pitchFamily="34" charset="0"/>
              </a:rPr>
              <a:t>年</a:t>
            </a: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9</a:t>
            </a:r>
            <a:r>
              <a:rPr lang="ja-JP" altLang="en-US" sz="1800" dirty="0" smtClean="0">
                <a:solidFill>
                  <a:srgbClr val="B2B2B2"/>
                </a:solidFill>
                <a:latin typeface="Tahoma" pitchFamily="34" charset="0"/>
              </a:rPr>
              <a:t>月運用停止</a:t>
            </a:r>
            <a:endParaRPr kumimoji="1" lang="en-US" altLang="ja-JP" sz="1800" kern="1200" dirty="0" smtClean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1571604" y="1990535"/>
            <a:ext cx="4857784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99CCFF"/>
                </a:solidFill>
                <a:latin typeface="Tahoma" pitchFamily="34" charset="0"/>
              </a:rPr>
              <a:t>世界で最初の　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宇宙重力波検出器</a:t>
            </a:r>
            <a:endParaRPr kumimoji="1" lang="en-US" altLang="ja-JP" sz="1800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円/楕円 28"/>
          <p:cNvSpPr/>
          <p:nvPr/>
        </p:nvSpPr>
        <p:spPr bwMode="auto">
          <a:xfrm>
            <a:off x="7572396" y="2000240"/>
            <a:ext cx="500066" cy="500066"/>
          </a:xfrm>
          <a:prstGeom prst="ellipse">
            <a:avLst/>
          </a:prstGeom>
          <a:noFill/>
          <a:ln w="635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0" name="Line 12"/>
          <p:cNvSpPr>
            <a:spLocks noChangeShapeType="1"/>
          </p:cNvSpPr>
          <p:nvPr/>
        </p:nvSpPr>
        <p:spPr bwMode="auto">
          <a:xfrm flipH="1">
            <a:off x="6572264" y="2285992"/>
            <a:ext cx="1000132" cy="214314"/>
          </a:xfrm>
          <a:prstGeom prst="line">
            <a:avLst/>
          </a:prstGeom>
          <a:noFill/>
          <a:ln w="127000">
            <a:solidFill>
              <a:srgbClr val="99CC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" name="Rectangle 25"/>
          <p:cNvSpPr>
            <a:spLocks noChangeArrowheads="1"/>
          </p:cNvSpPr>
          <p:nvPr/>
        </p:nvSpPr>
        <p:spPr bwMode="auto">
          <a:xfrm>
            <a:off x="8361395" y="714356"/>
            <a:ext cx="78260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8F8F8"/>
                </a:solidFill>
                <a:latin typeface="Tahoma" pitchFamily="34" charset="0"/>
              </a:rPr>
              <a:t>Photo</a:t>
            </a:r>
            <a:r>
              <a:rPr kumimoji="1" lang="ja-JP" altLang="en-US" sz="14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：   </a:t>
            </a:r>
            <a:endParaRPr kumimoji="1" lang="en-US" altLang="ja-JP" sz="1400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kumimoji="1" lang="en-US" altLang="ja-JP" sz="14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JAXA</a:t>
            </a:r>
            <a:endParaRPr kumimoji="1" lang="en-US" altLang="ja-JP" sz="14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SWIM</a:t>
            </a:r>
            <a:r>
              <a:rPr lang="ja-JP" altLang="en-US"/>
              <a:t>による実証と</a:t>
            </a:r>
            <a:r>
              <a:rPr lang="en-US" altLang="ja-JP"/>
              <a:t>DPF</a:t>
            </a:r>
          </a:p>
        </p:txBody>
      </p:sp>
      <p:sp>
        <p:nvSpPr>
          <p:cNvPr id="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graphicFrame>
        <p:nvGraphicFramePr>
          <p:cNvPr id="1074199" name="Object 23"/>
          <p:cNvGraphicFramePr>
            <a:graphicFrameLocks noChangeAspect="1"/>
          </p:cNvGraphicFramePr>
          <p:nvPr/>
        </p:nvGraphicFramePr>
        <p:xfrm>
          <a:off x="1403350" y="2747963"/>
          <a:ext cx="6502400" cy="356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9511" name="Drawing" r:id="rId4" imgW="5645160" imgH="3090600" progId="Canvas.Drawing.X">
                  <p:embed/>
                </p:oleObj>
              </mc:Choice>
              <mc:Fallback>
                <p:oleObj name="Drawing" r:id="rId4" imgW="5645160" imgH="3090600" progId="Canvas.Drawing.X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2747963"/>
                        <a:ext cx="6502400" cy="3560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4201" name="AutoShape 25"/>
          <p:cNvSpPr>
            <a:spLocks noChangeArrowheads="1"/>
          </p:cNvSpPr>
          <p:nvPr/>
        </p:nvSpPr>
        <p:spPr bwMode="auto">
          <a:xfrm>
            <a:off x="4067175" y="3500438"/>
            <a:ext cx="1368425" cy="2305050"/>
          </a:xfrm>
          <a:prstGeom prst="roundRect">
            <a:avLst>
              <a:gd name="adj" fmla="val 7657"/>
            </a:avLst>
          </a:prstGeom>
          <a:solidFill>
            <a:srgbClr val="FF99CC">
              <a:alpha val="2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1001685" y="1357298"/>
            <a:ext cx="7921625" cy="124341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DDDDDD"/>
                </a:solidFill>
                <a:latin typeface="Tahoma" pitchFamily="34" charset="0"/>
              </a:rPr>
              <a:t>DPF</a:t>
            </a:r>
            <a:r>
              <a:rPr lang="ja-JP" altLang="en-US" sz="1800" dirty="0">
                <a:solidFill>
                  <a:srgbClr val="DDDDDD"/>
                </a:solidFill>
                <a:latin typeface="Tahoma" pitchFamily="34" charset="0"/>
              </a:rPr>
              <a:t>衛星のプロトタイプとしての役割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FFFFFF"/>
                </a:solidFill>
                <a:latin typeface="Tahoma" pitchFamily="34" charset="0"/>
              </a:rPr>
              <a:t>    </a:t>
            </a: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</a:rPr>
              <a:t>SpC2 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  制御・信号処理  </a:t>
            </a:r>
            <a:r>
              <a:rPr lang="en-US" altLang="ja-JP" sz="1400" dirty="0" smtClean="0">
                <a:solidFill>
                  <a:srgbClr val="CCECFF"/>
                </a:solidFill>
                <a:latin typeface="Tahoma" pitchFamily="34" charset="0"/>
              </a:rPr>
              <a:t>(</a:t>
            </a:r>
            <a:r>
              <a:rPr lang="ja-JP" altLang="en-US" sz="1400" dirty="0">
                <a:solidFill>
                  <a:srgbClr val="CCECFF"/>
                </a:solidFill>
                <a:latin typeface="Tahoma" pitchFamily="34" charset="0"/>
              </a:rPr>
              <a:t>通信・信号処理</a:t>
            </a:r>
            <a:r>
              <a:rPr lang="en-US" altLang="ja-JP" sz="1400" dirty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400" dirty="0">
                <a:solidFill>
                  <a:srgbClr val="CCECFF"/>
                </a:solidFill>
                <a:latin typeface="Tahoma" pitchFamily="34" charset="0"/>
              </a:rPr>
              <a:t>電源制御</a:t>
            </a:r>
            <a:r>
              <a:rPr lang="en-US" altLang="ja-JP" sz="1400" dirty="0">
                <a:solidFill>
                  <a:srgbClr val="CCECFF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</a:rPr>
              <a:t>     </a:t>
            </a:r>
            <a:r>
              <a:rPr lang="en-US" altLang="ja-JP" sz="1800" dirty="0" err="1">
                <a:solidFill>
                  <a:srgbClr val="FFFFFF"/>
                </a:solidFill>
                <a:latin typeface="Tahoma" pitchFamily="34" charset="0"/>
              </a:rPr>
              <a:t>Snm</a:t>
            </a:r>
            <a:r>
              <a:rPr lang="en-US" altLang="ja-JP" sz="1800" dirty="0">
                <a:solidFill>
                  <a:srgbClr val="FFFFFF"/>
                </a:solidFill>
                <a:latin typeface="Tahoma" pitchFamily="34" charset="0"/>
              </a:rPr>
              <a:t>  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DPF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ミッションペイロード  </a:t>
            </a:r>
            <a:r>
              <a:rPr lang="en-US" altLang="ja-JP" sz="1400" dirty="0">
                <a:solidFill>
                  <a:srgbClr val="CCECFF"/>
                </a:solidFill>
                <a:latin typeface="Tahoma" pitchFamily="34" charset="0"/>
              </a:rPr>
              <a:t>(</a:t>
            </a:r>
            <a:r>
              <a:rPr lang="ja-JP" altLang="en-US" sz="1400" dirty="0">
                <a:solidFill>
                  <a:srgbClr val="CCECFF"/>
                </a:solidFill>
                <a:latin typeface="Tahoma" pitchFamily="34" charset="0"/>
              </a:rPr>
              <a:t>デジタル制御ボード</a:t>
            </a:r>
            <a:r>
              <a:rPr lang="en-US" altLang="ja-JP" sz="1400" dirty="0">
                <a:solidFill>
                  <a:srgbClr val="CCECFF"/>
                </a:solidFill>
                <a:latin typeface="Tahoma" pitchFamily="34" charset="0"/>
              </a:rPr>
              <a:t>, AD/DA</a:t>
            </a:r>
            <a:r>
              <a:rPr lang="ja-JP" altLang="en-US" sz="1400" dirty="0">
                <a:solidFill>
                  <a:srgbClr val="CCECFF"/>
                </a:solidFill>
                <a:latin typeface="Tahoma" pitchFamily="34" charset="0"/>
              </a:rPr>
              <a:t>コンバータ</a:t>
            </a:r>
            <a:r>
              <a:rPr lang="en-US" altLang="ja-JP" sz="1400" dirty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400" dirty="0">
                <a:solidFill>
                  <a:srgbClr val="CCECFF"/>
                </a:solidFill>
                <a:latin typeface="Tahoma" pitchFamily="34" charset="0"/>
              </a:rPr>
              <a:t>センサモジュール</a:t>
            </a:r>
            <a:r>
              <a:rPr lang="en-US" altLang="ja-JP" sz="1400" dirty="0">
                <a:solidFill>
                  <a:srgbClr val="CCECFF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400" dirty="0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AutoShape 2"/>
          <p:cNvSpPr>
            <a:spLocks noChangeArrowheads="1"/>
          </p:cNvSpPr>
          <p:nvPr/>
        </p:nvSpPr>
        <p:spPr bwMode="auto">
          <a:xfrm>
            <a:off x="250825" y="1916112"/>
            <a:ext cx="8607455" cy="4513284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8" name="Picture 8" descr="IMG_3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0777" y="2000240"/>
            <a:ext cx="22136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SWIM</a:t>
            </a:r>
            <a:r>
              <a:rPr lang="en-US" altLang="ja-JP" dirty="0" smtClean="0">
                <a:latin typeface="Symbol" pitchFamily="18" charset="2"/>
              </a:rPr>
              <a:t>mn</a:t>
            </a:r>
            <a:endParaRPr lang="ja-JP" altLang="en-US" dirty="0">
              <a:latin typeface="Symbol" pitchFamily="18" charset="2"/>
            </a:endParaRP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857224" y="1000108"/>
            <a:ext cx="500066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超小型宇宙重力波検出器</a:t>
            </a:r>
            <a:endParaRPr kumimoji="1" lang="en-US" altLang="ja-JP" sz="2000" kern="1200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51" name="Picture 6" descr="0082_2007_3_1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BFBDA6"/>
              </a:clrFrom>
              <a:clrTo>
                <a:srgbClr val="BFBDA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313" y="2344738"/>
            <a:ext cx="3455987" cy="3216275"/>
          </a:xfrm>
          <a:prstGeom prst="roundRect">
            <a:avLst/>
          </a:prstGeom>
          <a:noFill/>
        </p:spPr>
      </p:pic>
      <p:sp>
        <p:nvSpPr>
          <p:cNvPr id="52" name="Rectangle 7"/>
          <p:cNvSpPr>
            <a:spLocks noChangeAspect="1" noChangeArrowheads="1"/>
          </p:cNvSpPr>
          <p:nvPr/>
        </p:nvSpPr>
        <p:spPr bwMode="auto">
          <a:xfrm>
            <a:off x="285720" y="2285992"/>
            <a:ext cx="1938321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 mass</a:t>
            </a:r>
          </a:p>
        </p:txBody>
      </p:sp>
      <p:sp>
        <p:nvSpPr>
          <p:cNvPr id="53" name="Rectangle 8"/>
          <p:cNvSpPr>
            <a:spLocks noChangeAspect="1" noChangeArrowheads="1"/>
          </p:cNvSpPr>
          <p:nvPr/>
        </p:nvSpPr>
        <p:spPr bwMode="auto">
          <a:xfrm>
            <a:off x="1908175" y="4988494"/>
            <a:ext cx="2306635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sensor</a:t>
            </a:r>
          </a:p>
        </p:txBody>
      </p:sp>
      <p:sp>
        <p:nvSpPr>
          <p:cNvPr id="54" name="Rectangle 9"/>
          <p:cNvSpPr>
            <a:spLocks noChangeAspect="1" noChangeArrowheads="1"/>
          </p:cNvSpPr>
          <p:nvPr/>
        </p:nvSpPr>
        <p:spPr bwMode="auto">
          <a:xfrm>
            <a:off x="5143504" y="4357694"/>
            <a:ext cx="129698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Coil</a:t>
            </a:r>
          </a:p>
        </p:txBody>
      </p:sp>
      <p:sp>
        <p:nvSpPr>
          <p:cNvPr id="55" name="Line 10"/>
          <p:cNvSpPr>
            <a:spLocks noChangeShapeType="1"/>
          </p:cNvSpPr>
          <p:nvPr/>
        </p:nvSpPr>
        <p:spPr bwMode="auto">
          <a:xfrm flipH="1" flipV="1">
            <a:off x="4500563" y="4221163"/>
            <a:ext cx="642941" cy="2794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6" name="Line 11"/>
          <p:cNvSpPr>
            <a:spLocks noChangeShapeType="1"/>
          </p:cNvSpPr>
          <p:nvPr/>
        </p:nvSpPr>
        <p:spPr bwMode="auto">
          <a:xfrm flipV="1">
            <a:off x="2643173" y="4005262"/>
            <a:ext cx="776301" cy="1066811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7" name="Line 12"/>
          <p:cNvSpPr>
            <a:spLocks noChangeShapeType="1"/>
          </p:cNvSpPr>
          <p:nvPr/>
        </p:nvSpPr>
        <p:spPr bwMode="auto">
          <a:xfrm>
            <a:off x="3000364" y="3000372"/>
            <a:ext cx="779474" cy="500066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58" name="Picture 16" descr="IMG_026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5276850"/>
            <a:ext cx="18129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188" y="3141663"/>
            <a:ext cx="1511300" cy="1417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60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9413" y="4797425"/>
            <a:ext cx="1493837" cy="1511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61" name="Rectangle 19"/>
          <p:cNvSpPr>
            <a:spLocks noChangeArrowheads="1"/>
          </p:cNvSpPr>
          <p:nvPr/>
        </p:nvSpPr>
        <p:spPr bwMode="auto">
          <a:xfrm>
            <a:off x="285720" y="1916113"/>
            <a:ext cx="568960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TAM: Torsion Antenna Module with free-falling test mass       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               (Size : 80mm cube, Weight : ~500g)</a:t>
            </a:r>
          </a:p>
        </p:txBody>
      </p:sp>
      <p:sp>
        <p:nvSpPr>
          <p:cNvPr id="62" name="Rectangle 20"/>
          <p:cNvSpPr>
            <a:spLocks noChangeAspect="1" noChangeArrowheads="1"/>
          </p:cNvSpPr>
          <p:nvPr/>
        </p:nvSpPr>
        <p:spPr bwMode="auto">
          <a:xfrm>
            <a:off x="1928794" y="5342295"/>
            <a:ext cx="2663825" cy="101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Reflective-type  optical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displacement sensor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Separation to mass ~1mm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Sensitivity ~ 10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 PSs to monitor mass motion</a:t>
            </a:r>
          </a:p>
        </p:txBody>
      </p:sp>
      <p:sp>
        <p:nvSpPr>
          <p:cNvPr id="63" name="Rectangle 21"/>
          <p:cNvSpPr>
            <a:spLocks noChangeAspect="1" noChangeArrowheads="1"/>
          </p:cNvSpPr>
          <p:nvPr/>
        </p:nvSpPr>
        <p:spPr bwMode="auto">
          <a:xfrm>
            <a:off x="263515" y="2610145"/>
            <a:ext cx="2879725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~47g Aluminum, Surface polished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Small magnets for position control</a:t>
            </a:r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 flipH="1" flipV="1">
            <a:off x="4716462" y="3933825"/>
            <a:ext cx="498479" cy="4953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401" name="Rectangle 25"/>
          <p:cNvSpPr>
            <a:spLocks noChangeArrowheads="1"/>
          </p:cNvSpPr>
          <p:nvPr/>
        </p:nvSpPr>
        <p:spPr bwMode="auto">
          <a:xfrm>
            <a:off x="8289957" y="1477020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8F8F8"/>
                </a:solidFill>
                <a:latin typeface="Tahoma" pitchFamily="34" charset="0"/>
              </a:rPr>
              <a:t>Photo</a:t>
            </a:r>
            <a:r>
              <a:rPr kumimoji="1" lang="ja-JP" altLang="en-US" sz="14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：   </a:t>
            </a:r>
            <a:endParaRPr kumimoji="1" lang="en-US" altLang="ja-JP" sz="1400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kumimoji="1" lang="en-US" altLang="ja-JP" sz="14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JAXA</a:t>
            </a:r>
            <a:endParaRPr kumimoji="1" lang="en-US" altLang="ja-JP" sz="14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円/楕円 20"/>
          <p:cNvSpPr/>
          <p:nvPr/>
        </p:nvSpPr>
        <p:spPr bwMode="auto">
          <a:xfrm>
            <a:off x="7215206" y="3000372"/>
            <a:ext cx="1071570" cy="785818"/>
          </a:xfrm>
          <a:prstGeom prst="ellipse">
            <a:avLst/>
          </a:prstGeom>
          <a:noFill/>
          <a:ln w="635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5" name="Line 12"/>
          <p:cNvSpPr>
            <a:spLocks noChangeShapeType="1"/>
          </p:cNvSpPr>
          <p:nvPr/>
        </p:nvSpPr>
        <p:spPr bwMode="auto">
          <a:xfrm flipH="1" flipV="1">
            <a:off x="5643569" y="3257218"/>
            <a:ext cx="1428760" cy="171782"/>
          </a:xfrm>
          <a:prstGeom prst="line">
            <a:avLst/>
          </a:prstGeom>
          <a:noFill/>
          <a:ln w="127000">
            <a:solidFill>
              <a:srgbClr val="99CC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6" name="下矢印 65"/>
          <p:cNvSpPr/>
          <p:nvPr/>
        </p:nvSpPr>
        <p:spPr bwMode="auto">
          <a:xfrm rot="5400000" flipV="1">
            <a:off x="1178695" y="1504297"/>
            <a:ext cx="285752" cy="214314"/>
          </a:xfrm>
          <a:prstGeom prst="downArrow">
            <a:avLst/>
          </a:prstGeom>
          <a:solidFill>
            <a:srgbClr val="99CCFF">
              <a:alpha val="10000"/>
            </a:srgbClr>
          </a:solidFill>
          <a:ln w="158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6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2264" y="4205308"/>
            <a:ext cx="2160588" cy="2152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428728" y="1428736"/>
            <a:ext cx="4857784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99CCFF"/>
                </a:solidFill>
                <a:latin typeface="Tahoma" pitchFamily="34" charset="0"/>
              </a:rPr>
              <a:t>世界で最初の　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宇宙重力波検出器</a:t>
            </a:r>
            <a:endParaRPr kumimoji="1" lang="en-US" altLang="ja-JP" sz="1800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AutoShape 2"/>
          <p:cNvSpPr>
            <a:spLocks noChangeArrowheads="1"/>
          </p:cNvSpPr>
          <p:nvPr/>
        </p:nvSpPr>
        <p:spPr bwMode="auto">
          <a:xfrm>
            <a:off x="715935" y="2285993"/>
            <a:ext cx="4141817" cy="2643205"/>
          </a:xfrm>
          <a:prstGeom prst="roundRect">
            <a:avLst>
              <a:gd name="adj" fmla="val 6731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effectLst/>
              </a:rPr>
              <a:t>DPF</a:t>
            </a:r>
            <a:r>
              <a:rPr lang="ja-JP" altLang="en-US" dirty="0" smtClean="0">
                <a:effectLst/>
              </a:rPr>
              <a:t>による重力波観測</a:t>
            </a:r>
            <a:endParaRPr lang="ja-JP" altLang="en-US" dirty="0">
              <a:effectLst/>
            </a:endParaRPr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b="0" smtClean="0"/>
              <a:t>第</a:t>
            </a:r>
            <a:r>
              <a:rPr lang="en-US" altLang="ja-JP" b="0" smtClean="0"/>
              <a:t>2</a:t>
            </a:r>
            <a:r>
              <a:rPr lang="ja-JP" altLang="en-US" b="0" smtClean="0"/>
              <a:t>回 小型科学衛星シンポジウム </a:t>
            </a:r>
            <a:r>
              <a:rPr lang="en-US" altLang="ja-JP" b="0" smtClean="0"/>
              <a:t>(2012</a:t>
            </a:r>
            <a:r>
              <a:rPr lang="ja-JP" altLang="en-US" b="0" smtClean="0"/>
              <a:t>年</a:t>
            </a:r>
            <a:r>
              <a:rPr lang="en-US" altLang="ja-JP" b="0" smtClean="0"/>
              <a:t>3</a:t>
            </a:r>
            <a:r>
              <a:rPr lang="ja-JP" altLang="en-US" b="0" smtClean="0"/>
              <a:t>月</a:t>
            </a:r>
            <a:r>
              <a:rPr lang="en-US" altLang="ja-JP" b="0" smtClean="0"/>
              <a:t>7</a:t>
            </a:r>
            <a:r>
              <a:rPr lang="ja-JP" altLang="en-US" b="0" smtClean="0"/>
              <a:t>日</a:t>
            </a:r>
            <a:r>
              <a:rPr lang="en-US" altLang="ja-JP" b="0" smtClean="0"/>
              <a:t>, </a:t>
            </a:r>
            <a:r>
              <a:rPr lang="ja-JP" altLang="en-US" b="0" smtClean="0"/>
              <a:t>宇宙科学研究所</a:t>
            </a:r>
            <a:r>
              <a:rPr lang="en-US" altLang="ja-JP" b="0" smtClean="0"/>
              <a:t>)</a:t>
            </a:r>
            <a:endParaRPr lang="en-US" altLang="ja-JP" b="0"/>
          </a:p>
        </p:txBody>
      </p:sp>
      <p:sp>
        <p:nvSpPr>
          <p:cNvPr id="771080" name="Rectangle 8"/>
          <p:cNvSpPr>
            <a:spLocks noChangeArrowheads="1"/>
          </p:cNvSpPr>
          <p:nvPr/>
        </p:nvSpPr>
        <p:spPr bwMode="auto">
          <a:xfrm>
            <a:off x="714348" y="2285992"/>
            <a:ext cx="36576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の観測周波数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(0.1-1Hz)</a:t>
            </a:r>
            <a:endParaRPr lang="ja-JP" altLang="en-US" sz="18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71092" name="Rectangle 20"/>
          <p:cNvSpPr>
            <a:spLocks noChangeArrowheads="1"/>
          </p:cNvSpPr>
          <p:nvPr/>
        </p:nvSpPr>
        <p:spPr bwMode="auto">
          <a:xfrm>
            <a:off x="1187450" y="3071810"/>
            <a:ext cx="3384550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ja-JP" altLang="en-US" sz="16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質量</a:t>
            </a:r>
            <a:r>
              <a:rPr lang="en-US" altLang="ja-JP" sz="16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 </a:t>
            </a:r>
            <a:r>
              <a:rPr lang="en-US" altLang="ja-JP" sz="16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10</a:t>
            </a:r>
            <a:r>
              <a:rPr lang="en-US" altLang="ja-JP" sz="16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3 </a:t>
            </a:r>
            <a:r>
              <a:rPr lang="en-US" altLang="ja-JP" sz="1600" dirty="0" smtClean="0">
                <a:solidFill>
                  <a:srgbClr val="CCECFF"/>
                </a:solidFill>
                <a:latin typeface="Tahoma" pitchFamily="34" charset="0"/>
              </a:rPr>
              <a:t>- 4x10</a:t>
            </a:r>
            <a:r>
              <a:rPr lang="en-US" altLang="ja-JP" sz="1600" baseline="30000" dirty="0" smtClean="0">
                <a:solidFill>
                  <a:srgbClr val="CCECFF"/>
                </a:solidFill>
                <a:latin typeface="Tahoma" pitchFamily="34" charset="0"/>
              </a:rPr>
              <a:t>5 </a:t>
            </a:r>
            <a:r>
              <a:rPr lang="en-US" altLang="ja-JP" sz="1600" i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aseline="-140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sun </a:t>
            </a:r>
            <a:r>
              <a:rPr lang="en-US" altLang="ja-JP" sz="1600" dirty="0" smtClean="0">
                <a:solidFill>
                  <a:srgbClr val="CCECFF"/>
                </a:solidFill>
                <a:latin typeface="Tahoma" pitchFamily="34" charset="0"/>
              </a:rPr>
              <a:t>)</a:t>
            </a:r>
            <a:endParaRPr lang="en-US" altLang="ja-JP" sz="1600" baseline="-14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784391" name="Picture 1031" descr="bh-bh2"/>
          <p:cNvPicPr>
            <a:picLocks noChangeAspect="1" noChangeArrowheads="1"/>
          </p:cNvPicPr>
          <p:nvPr/>
        </p:nvPicPr>
        <p:blipFill>
          <a:blip r:embed="rId3" cstate="print"/>
          <a:srcRect b="16933"/>
          <a:stretch>
            <a:fillRect/>
          </a:stretch>
        </p:blipFill>
        <p:spPr bwMode="auto">
          <a:xfrm>
            <a:off x="5075239" y="1020164"/>
            <a:ext cx="3711603" cy="223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4392" name="Rectangle 1032"/>
          <p:cNvSpPr>
            <a:spLocks noChangeArrowheads="1"/>
          </p:cNvSpPr>
          <p:nvPr/>
        </p:nvSpPr>
        <p:spPr bwMode="auto">
          <a:xfrm>
            <a:off x="8072462" y="1000108"/>
            <a:ext cx="792163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KAGAYA</a:t>
            </a:r>
          </a:p>
        </p:txBody>
      </p:sp>
      <p:sp>
        <p:nvSpPr>
          <p:cNvPr id="2905" name="Rectangle 10"/>
          <p:cNvSpPr>
            <a:spLocks noChangeArrowheads="1"/>
          </p:cNvSpPr>
          <p:nvPr/>
        </p:nvSpPr>
        <p:spPr bwMode="auto">
          <a:xfrm>
            <a:off x="500034" y="1357298"/>
            <a:ext cx="4462463" cy="7359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我々の</a:t>
            </a:r>
            <a:r>
              <a:rPr kumimoji="1" lang="ja-JP" altLang="en-US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銀河</a:t>
            </a:r>
            <a:r>
              <a:rPr lang="ja-JP" altLang="en-US" sz="2000" dirty="0" smtClean="0">
                <a:solidFill>
                  <a:srgbClr val="EAEAEA"/>
                </a:solidFill>
                <a:latin typeface="Tahoma" pitchFamily="34" charset="0"/>
              </a:rPr>
              <a:t>系内</a:t>
            </a:r>
            <a:r>
              <a:rPr kumimoji="1" lang="ja-JP" altLang="en-US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endParaRPr kumimoji="1" lang="en-US" altLang="ja-JP" sz="2000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kumimoji="1" lang="ja-JP" altLang="en-US" sz="20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ブラックホール</a:t>
            </a: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</a:rPr>
              <a:t> </a:t>
            </a:r>
            <a:r>
              <a:rPr lang="ja-JP" altLang="en-US" sz="2000" dirty="0" smtClean="0">
                <a:solidFill>
                  <a:srgbClr val="EAEAEA"/>
                </a:solidFill>
                <a:latin typeface="Tahoma" pitchFamily="34" charset="0"/>
              </a:rPr>
              <a:t>合体</a:t>
            </a:r>
            <a:r>
              <a:rPr lang="ja-JP" altLang="en-US" sz="20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現象からの重力波</a:t>
            </a:r>
            <a:endParaRPr kumimoji="1" lang="ja-JP" altLang="en-US" sz="2000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07" name="Rectangle 14"/>
          <p:cNvSpPr>
            <a:spLocks noChangeArrowheads="1"/>
          </p:cNvSpPr>
          <p:nvPr/>
        </p:nvSpPr>
        <p:spPr bwMode="auto">
          <a:xfrm>
            <a:off x="714348" y="5214950"/>
            <a:ext cx="442915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他の手段では観測が</a:t>
            </a:r>
            <a:r>
              <a:rPr kumimoji="1" lang="ja-JP" altLang="en-US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困難</a:t>
            </a:r>
            <a:endParaRPr kumimoji="1" lang="ja-JP" altLang="en-US" sz="20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これまでにない観測結果</a:t>
            </a: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となる</a:t>
            </a:r>
            <a:endParaRPr kumimoji="1" lang="ja-JP" altLang="en-US" sz="20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90563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6" y="3307615"/>
            <a:ext cx="3786214" cy="3121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857224" y="2712361"/>
            <a:ext cx="3462331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中間質量ブラックホール</a:t>
            </a:r>
            <a:endParaRPr kumimoji="1" lang="ja-JP" altLang="en-US" sz="2000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3571868" y="3069551"/>
            <a:ext cx="1000132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CCECFF"/>
                </a:solidFill>
                <a:latin typeface="Tahoma" pitchFamily="34" charset="0"/>
              </a:rPr>
              <a:t>が対象</a:t>
            </a:r>
            <a:endParaRPr kumimoji="1" lang="ja-JP" altLang="en-US" sz="2000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5" name="グループ化 24"/>
          <p:cNvGrpSpPr/>
          <p:nvPr/>
        </p:nvGrpSpPr>
        <p:grpSpPr>
          <a:xfrm>
            <a:off x="928662" y="4149874"/>
            <a:ext cx="4157666" cy="707886"/>
            <a:chOff x="928662" y="4149874"/>
            <a:chExt cx="4157666" cy="707886"/>
          </a:xfrm>
        </p:grpSpPr>
        <p:sp>
          <p:nvSpPr>
            <p:cNvPr id="20" name="AutoShape 49"/>
            <p:cNvSpPr>
              <a:spLocks noChangeArrowheads="1"/>
            </p:cNvSpPr>
            <p:nvPr/>
          </p:nvSpPr>
          <p:spPr bwMode="auto">
            <a:xfrm>
              <a:off x="928662" y="4227900"/>
              <a:ext cx="214314" cy="250646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CCCCFF">
                <a:alpha val="20000"/>
              </a:srgbClr>
            </a:solidFill>
            <a:ln w="3175">
              <a:solidFill>
                <a:srgbClr val="CCCCFF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1" name="Rectangle 18"/>
            <p:cNvSpPr>
              <a:spLocks noChangeArrowheads="1"/>
            </p:cNvSpPr>
            <p:nvPr/>
          </p:nvSpPr>
          <p:spPr bwMode="auto">
            <a:xfrm>
              <a:off x="1142976" y="4149874"/>
              <a:ext cx="3943352" cy="70788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DDDDDD"/>
                  </a:solidFill>
                  <a:latin typeface="Tahoma" pitchFamily="34" charset="0"/>
                </a:rPr>
                <a:t>銀河中心</a:t>
              </a:r>
              <a:r>
                <a:rPr lang="en-US" altLang="ja-JP" sz="2000" dirty="0" smtClean="0">
                  <a:solidFill>
                    <a:srgbClr val="DDDDDD"/>
                  </a:solidFill>
                  <a:latin typeface="Tahoma" pitchFamily="34" charset="0"/>
                </a:rPr>
                <a:t>BH, </a:t>
              </a:r>
              <a:r>
                <a:rPr lang="ja-JP" altLang="en-US" sz="2000" dirty="0" smtClean="0">
                  <a:solidFill>
                    <a:srgbClr val="DDDDDD"/>
                  </a:solidFill>
                  <a:latin typeface="Tahoma" pitchFamily="34" charset="0"/>
                </a:rPr>
                <a:t>球状星団中の</a:t>
              </a:r>
              <a:r>
                <a:rPr lang="en-US" altLang="ja-JP" sz="2000" dirty="0" smtClean="0">
                  <a:solidFill>
                    <a:srgbClr val="DDDDDD"/>
                  </a:solidFill>
                  <a:latin typeface="Tahoma" pitchFamily="34" charset="0"/>
                </a:rPr>
                <a:t>BH</a:t>
              </a: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dirty="0" smtClean="0">
                  <a:solidFill>
                    <a:srgbClr val="DDDDDD"/>
                  </a:solidFill>
                  <a:latin typeface="Tahoma" pitchFamily="34" charset="0"/>
                </a:rPr>
                <a:t>  </a:t>
              </a:r>
              <a:r>
                <a:rPr lang="ja-JP" altLang="en-US" sz="2000" dirty="0" smtClean="0">
                  <a:solidFill>
                    <a:srgbClr val="DDDDDD"/>
                  </a:solidFill>
                  <a:latin typeface="Tahoma" pitchFamily="34" charset="0"/>
                </a:rPr>
                <a:t>の形成メカニズムに対する知見</a:t>
              </a:r>
              <a:r>
                <a:rPr lang="en-US" altLang="ja-JP" sz="2000" dirty="0" smtClean="0">
                  <a:solidFill>
                    <a:srgbClr val="DDDDDD"/>
                  </a:solidFill>
                  <a:latin typeface="Tahoma" pitchFamily="34" charset="0"/>
                </a:rPr>
                <a:t> </a:t>
              </a:r>
              <a:endParaRPr lang="ja-JP" altLang="en-US" sz="18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928662" y="3490724"/>
            <a:ext cx="3571900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最大</a:t>
            </a:r>
            <a:r>
              <a:rPr kumimoji="1" lang="en-US" altLang="ja-JP" sz="18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100kpc</a:t>
            </a:r>
            <a:r>
              <a:rPr kumimoji="1" lang="ja-JP" altLang="en-US" sz="18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の距離まで観測可能</a:t>
            </a:r>
            <a:endParaRPr kumimoji="1" lang="ja-JP" altLang="en-US" sz="18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2"/>
          <p:cNvSpPr>
            <a:spLocks noChangeArrowheads="1"/>
          </p:cNvSpPr>
          <p:nvPr/>
        </p:nvSpPr>
        <p:spPr bwMode="auto">
          <a:xfrm>
            <a:off x="1000100" y="1500173"/>
            <a:ext cx="6643734" cy="785819"/>
          </a:xfrm>
          <a:prstGeom prst="roundRect">
            <a:avLst>
              <a:gd name="adj" fmla="val 6731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pic>
        <p:nvPicPr>
          <p:cNvPr id="136908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18423" y="3000372"/>
            <a:ext cx="5239857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による重力波の観測</a:t>
            </a:r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037332" name="Picture 20" descr="prin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7864" t="49313" r="33702" b="2529"/>
          <a:stretch>
            <a:fillRect/>
          </a:stretch>
        </p:blipFill>
        <p:spPr bwMode="auto">
          <a:xfrm>
            <a:off x="467179" y="3580726"/>
            <a:ext cx="2818905" cy="2064167"/>
          </a:xfrm>
          <a:prstGeom prst="rect">
            <a:avLst/>
          </a:prstGeom>
          <a:noFill/>
        </p:spPr>
      </p:pic>
      <p:sp>
        <p:nvSpPr>
          <p:cNvPr id="1037335" name="Rectangle 23"/>
          <p:cNvSpPr>
            <a:spLocks noChangeArrowheads="1"/>
          </p:cNvSpPr>
          <p:nvPr/>
        </p:nvSpPr>
        <p:spPr bwMode="auto">
          <a:xfrm>
            <a:off x="1739858" y="3710903"/>
            <a:ext cx="1403350" cy="227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 dirty="0">
                <a:solidFill>
                  <a:srgbClr val="FFFF99"/>
                </a:solidFill>
                <a:latin typeface="Tahoma" pitchFamily="34" charset="0"/>
              </a:rPr>
              <a:t>Credit: NASA, </a:t>
            </a:r>
            <a:r>
              <a:rPr lang="en-US" altLang="ja-JP" sz="800" b="1" dirty="0" err="1">
                <a:solidFill>
                  <a:srgbClr val="FFFF99"/>
                </a:solidFill>
                <a:latin typeface="Tahoma" pitchFamily="34" charset="0"/>
              </a:rPr>
              <a:t>STScI</a:t>
            </a:r>
            <a:endParaRPr lang="en-US" altLang="ja-JP" sz="800" b="1" dirty="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752479" y="1071546"/>
            <a:ext cx="4391025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EAEAEA"/>
                </a:solidFill>
                <a:latin typeface="Tahoma" pitchFamily="34" charset="0"/>
              </a:rPr>
              <a:t>球状星団中の</a:t>
            </a: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</a:rPr>
              <a:t>BH</a:t>
            </a:r>
            <a:endParaRPr lang="ja-JP" altLang="en-US" sz="2000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071538" y="1540337"/>
            <a:ext cx="4391025" cy="6715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EAEAEA"/>
                </a:solidFill>
                <a:latin typeface="Tahoma" pitchFamily="34" charset="0"/>
              </a:rPr>
              <a:t>中心付近の星の運動</a:t>
            </a:r>
            <a:endParaRPr lang="en-US" altLang="ja-JP" sz="1800" dirty="0" smtClean="0">
              <a:solidFill>
                <a:srgbClr val="EAEAEA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EAEAEA"/>
                </a:solidFill>
                <a:latin typeface="Tahoma" pitchFamily="34" charset="0"/>
              </a:rPr>
              <a:t>　から </a:t>
            </a:r>
            <a:r>
              <a:rPr lang="en-US" altLang="ja-JP" sz="1800" dirty="0" smtClean="0">
                <a:solidFill>
                  <a:srgbClr val="EAEAEA"/>
                </a:solidFill>
                <a:latin typeface="Tahoma" pitchFamily="34" charset="0"/>
              </a:rPr>
              <a:t>BH</a:t>
            </a:r>
            <a:r>
              <a:rPr lang="ja-JP" altLang="en-US" sz="1800" dirty="0" smtClean="0">
                <a:solidFill>
                  <a:srgbClr val="EAEAEA"/>
                </a:solidFill>
                <a:latin typeface="Tahoma" pitchFamily="34" charset="0"/>
              </a:rPr>
              <a:t>質量を推定　</a:t>
            </a:r>
            <a:r>
              <a:rPr lang="en-US" altLang="ja-JP" sz="1800" dirty="0" smtClean="0">
                <a:solidFill>
                  <a:srgbClr val="EAEAEA"/>
                </a:solidFill>
                <a:latin typeface="Tahoma" pitchFamily="34" charset="0"/>
              </a:rPr>
              <a:t>(23</a:t>
            </a:r>
            <a:r>
              <a:rPr lang="ja-JP" altLang="en-US" sz="1800" dirty="0" smtClean="0">
                <a:solidFill>
                  <a:srgbClr val="EAEAEA"/>
                </a:solidFill>
                <a:latin typeface="Tahoma" pitchFamily="34" charset="0"/>
              </a:rPr>
              <a:t>個</a:t>
            </a:r>
            <a:r>
              <a:rPr lang="en-US" altLang="ja-JP" sz="1800" dirty="0" smtClean="0">
                <a:solidFill>
                  <a:srgbClr val="EAEAEA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4" name="右矢印 13"/>
          <p:cNvSpPr/>
          <p:nvPr/>
        </p:nvSpPr>
        <p:spPr bwMode="auto">
          <a:xfrm>
            <a:off x="4286248" y="1785926"/>
            <a:ext cx="214314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4786314" y="1571612"/>
            <a:ext cx="3286148" cy="6715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EAEAEA"/>
                </a:solidFill>
                <a:latin typeface="Tahoma" pitchFamily="34" charset="0"/>
              </a:rPr>
              <a:t>BH</a:t>
            </a:r>
            <a:r>
              <a:rPr lang="ja-JP" altLang="en-US" sz="1800" dirty="0" smtClean="0">
                <a:solidFill>
                  <a:srgbClr val="EAEAEA"/>
                </a:solidFill>
                <a:latin typeface="Tahoma" pitchFamily="34" charset="0"/>
              </a:rPr>
              <a:t>同士の合体からの</a:t>
            </a:r>
            <a:endParaRPr lang="en-US" altLang="ja-JP" sz="1800" dirty="0" smtClean="0">
              <a:solidFill>
                <a:srgbClr val="EAEAEA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800" dirty="0" smtClean="0">
                <a:solidFill>
                  <a:srgbClr val="EAEAEA"/>
                </a:solidFill>
                <a:latin typeface="Tahoma" pitchFamily="34" charset="0"/>
              </a:rPr>
              <a:t>重力波を検出可能 </a:t>
            </a:r>
            <a:r>
              <a:rPr lang="en-US" altLang="ja-JP" sz="1800" dirty="0" smtClean="0">
                <a:solidFill>
                  <a:srgbClr val="EAEAEA"/>
                </a:solidFill>
                <a:latin typeface="Tahoma" pitchFamily="34" charset="0"/>
              </a:rPr>
              <a:t>(5</a:t>
            </a:r>
            <a:r>
              <a:rPr lang="ja-JP" altLang="en-US" sz="1800" dirty="0" smtClean="0">
                <a:solidFill>
                  <a:srgbClr val="EAEAEA"/>
                </a:solidFill>
                <a:latin typeface="Tahoma" pitchFamily="34" charset="0"/>
              </a:rPr>
              <a:t>個</a:t>
            </a:r>
            <a:r>
              <a:rPr lang="en-US" altLang="ja-JP" sz="1800" dirty="0" smtClean="0">
                <a:solidFill>
                  <a:srgbClr val="EAEAEA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2799698" y="1098842"/>
            <a:ext cx="3071834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我々の銀河内に約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150</a:t>
            </a: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の球状星団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)</a:t>
            </a:r>
            <a:endParaRPr lang="ja-JP" altLang="en-US" sz="14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pic>
        <p:nvPicPr>
          <p:cNvPr id="17" name="Picture 20" descr="prin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82189"/>
          <a:stretch>
            <a:fillRect/>
          </a:stretch>
        </p:blipFill>
        <p:spPr bwMode="auto">
          <a:xfrm>
            <a:off x="428596" y="3143248"/>
            <a:ext cx="2714612" cy="508916"/>
          </a:xfrm>
          <a:prstGeom prst="rect">
            <a:avLst/>
          </a:prstGeom>
          <a:noFill/>
        </p:spPr>
      </p:pic>
      <p:sp>
        <p:nvSpPr>
          <p:cNvPr id="20" name="ストライプ矢印 19"/>
          <p:cNvSpPr/>
          <p:nvPr/>
        </p:nvSpPr>
        <p:spPr bwMode="auto">
          <a:xfrm>
            <a:off x="2500298" y="2357430"/>
            <a:ext cx="357190" cy="357190"/>
          </a:xfrm>
          <a:prstGeom prst="stripedRightArrow">
            <a:avLst>
              <a:gd name="adj1" fmla="val 50000"/>
              <a:gd name="adj2" fmla="val 46179"/>
            </a:avLst>
          </a:prstGeom>
          <a:solidFill>
            <a:srgbClr val="FFFFFF">
              <a:alpha val="10000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3000364" y="2357430"/>
            <a:ext cx="4071966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</a:rPr>
              <a:t>~30</a:t>
            </a:r>
            <a:r>
              <a:rPr lang="ja-JP" altLang="en-US" sz="2000" dirty="0" smtClean="0">
                <a:solidFill>
                  <a:srgbClr val="CCECFF"/>
                </a:solidFill>
                <a:latin typeface="Tahoma" pitchFamily="34" charset="0"/>
              </a:rPr>
              <a:t>個の球状星団が観測範囲内</a:t>
            </a:r>
            <a:endParaRPr lang="en-US" altLang="ja-JP" sz="2000" dirty="0" smtClean="0">
              <a:solidFill>
                <a:srgbClr val="CCECFF"/>
              </a:solidFill>
              <a:latin typeface="Tahoma" pitchFamily="34" charset="0"/>
            </a:endParaRP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6072198" y="4171249"/>
            <a:ext cx="1357322" cy="30694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FFFFF"/>
                </a:solidFill>
                <a:latin typeface="Tahoma" pitchFamily="34" charset="0"/>
              </a:rPr>
              <a:t>NGC6441</a:t>
            </a: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5429256" y="4622254"/>
            <a:ext cx="1357322" cy="30694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FFFFF"/>
                </a:solidFill>
                <a:latin typeface="Tahoma" pitchFamily="34" charset="0"/>
              </a:rPr>
              <a:t>NGC6256</a:t>
            </a: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5500694" y="3143248"/>
            <a:ext cx="1357322" cy="30694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FFFFF"/>
                </a:solidFill>
                <a:latin typeface="Tahoma" pitchFamily="34" charset="0"/>
              </a:rPr>
              <a:t>NGC7078</a:t>
            </a: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4500562" y="3286124"/>
            <a:ext cx="1357322" cy="30694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FFFFF"/>
                </a:solidFill>
                <a:latin typeface="Tahoma" pitchFamily="34" charset="0"/>
              </a:rPr>
              <a:t>NGC7093</a:t>
            </a: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4643438" y="4429132"/>
            <a:ext cx="1357322" cy="30694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FFFFF"/>
                </a:solidFill>
                <a:latin typeface="Tahoma" pitchFamily="34" charset="0"/>
              </a:rPr>
              <a:t>NGC104</a:t>
            </a:r>
          </a:p>
        </p:txBody>
      </p:sp>
      <p:cxnSp>
        <p:nvCxnSpPr>
          <p:cNvPr id="29" name="直線コネクタ 28"/>
          <p:cNvCxnSpPr/>
          <p:nvPr/>
        </p:nvCxnSpPr>
        <p:spPr bwMode="auto">
          <a:xfrm>
            <a:off x="6072198" y="4071942"/>
            <a:ext cx="214314" cy="142876"/>
          </a:xfrm>
          <a:prstGeom prst="line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30" name="直線コネクタ 29"/>
          <p:cNvCxnSpPr/>
          <p:nvPr/>
        </p:nvCxnSpPr>
        <p:spPr bwMode="auto">
          <a:xfrm rot="16200000" flipH="1">
            <a:off x="5464975" y="4321975"/>
            <a:ext cx="357190" cy="285752"/>
          </a:xfrm>
          <a:prstGeom prst="line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32" name="直線コネクタ 31"/>
          <p:cNvCxnSpPr>
            <a:endCxn id="26" idx="3"/>
          </p:cNvCxnSpPr>
          <p:nvPr/>
        </p:nvCxnSpPr>
        <p:spPr bwMode="auto">
          <a:xfrm rot="5400000" flipH="1" flipV="1">
            <a:off x="5363116" y="3505738"/>
            <a:ext cx="560909" cy="428627"/>
          </a:xfrm>
          <a:prstGeom prst="line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34" name="直線コネクタ 33"/>
          <p:cNvCxnSpPr/>
          <p:nvPr/>
        </p:nvCxnSpPr>
        <p:spPr bwMode="auto">
          <a:xfrm rot="16200000" flipV="1">
            <a:off x="4929190" y="3643314"/>
            <a:ext cx="428628" cy="285752"/>
          </a:xfrm>
          <a:prstGeom prst="line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36" name="直線コネクタ 35"/>
          <p:cNvCxnSpPr/>
          <p:nvPr/>
        </p:nvCxnSpPr>
        <p:spPr bwMode="auto">
          <a:xfrm>
            <a:off x="4500562" y="4500570"/>
            <a:ext cx="214314" cy="71438"/>
          </a:xfrm>
          <a:prstGeom prst="line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FFFFFF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8" y="1142984"/>
            <a:ext cx="8889548" cy="520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DECIGO</a:t>
            </a:r>
            <a:r>
              <a:rPr lang="ja-JP" altLang="en-US" dirty="0" smtClean="0"/>
              <a:t>パスファインダー</a:t>
            </a:r>
            <a:endParaRPr lang="en-US" altLang="ja-JP" dirty="0"/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614640" y="965187"/>
            <a:ext cx="5886450" cy="6064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sz="2200" b="0" dirty="0"/>
              <a:t>DECIGO</a:t>
            </a:r>
            <a:r>
              <a:rPr lang="ja-JP" altLang="en-US" sz="2200" b="0" dirty="0"/>
              <a:t>パスファインダー </a:t>
            </a:r>
            <a:r>
              <a:rPr lang="en-US" altLang="ja-JP" sz="2200" b="0" dirty="0"/>
              <a:t>(DPF) </a:t>
            </a:r>
          </a:p>
        </p:txBody>
      </p:sp>
      <p:sp>
        <p:nvSpPr>
          <p:cNvPr id="1108996" name="AutoShape 4"/>
          <p:cNvSpPr>
            <a:spLocks noChangeArrowheads="1"/>
          </p:cNvSpPr>
          <p:nvPr/>
        </p:nvSpPr>
        <p:spPr bwMode="auto">
          <a:xfrm>
            <a:off x="3143241" y="2000240"/>
            <a:ext cx="4429156" cy="1500198"/>
          </a:xfrm>
          <a:prstGeom prst="roundRect">
            <a:avLst>
              <a:gd name="adj" fmla="val 3069"/>
            </a:avLst>
          </a:prstGeom>
          <a:solidFill>
            <a:srgbClr val="FFFFFF">
              <a:alpha val="9804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7" name="Rectangle 5"/>
          <p:cNvSpPr>
            <a:spLocks noChangeArrowheads="1"/>
          </p:cNvSpPr>
          <p:nvPr/>
        </p:nvSpPr>
        <p:spPr bwMode="auto">
          <a:xfrm>
            <a:off x="2955953" y="2000240"/>
            <a:ext cx="5688013" cy="14607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小型衛星 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 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 </a:t>
            </a:r>
            <a:r>
              <a:rPr kumimoji="1" lang="ja-JP" altLang="en-US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ja-JP" altLang="en-US" sz="2000" dirty="0" smtClean="0">
                <a:solidFill>
                  <a:srgbClr val="99FF99"/>
                </a:solidFill>
                <a:latin typeface="Tahoma" pitchFamily="34" charset="0"/>
              </a:rPr>
              <a:t>重量  </a:t>
            </a:r>
            <a:r>
              <a:rPr kumimoji="1" lang="en-US" altLang="ja-JP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350kg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地球周回軌道  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高度 </a:t>
            </a:r>
            <a:r>
              <a:rPr kumimoji="1" lang="ja-JP" altLang="en-US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500km)</a:t>
            </a:r>
            <a:endParaRPr kumimoji="1" lang="en-US" altLang="ja-JP" sz="2000" kern="1200" dirty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en-US" altLang="ja-JP" sz="20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ja-JP" altLang="en-US" sz="1800" dirty="0" smtClean="0">
                <a:solidFill>
                  <a:srgbClr val="EAEAEA"/>
                </a:solidFill>
                <a:latin typeface="Tahoma" pitchFamily="34" charset="0"/>
              </a:rPr>
              <a:t>非接触保持された試験</a:t>
            </a:r>
            <a:r>
              <a:rPr kumimoji="1" lang="ja-JP" altLang="en-US" sz="18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マスの変動を</a:t>
            </a:r>
            <a:endParaRPr kumimoji="1" lang="en-US" altLang="ja-JP" sz="1800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EAEAEA"/>
                </a:solidFill>
                <a:latin typeface="Tahoma" pitchFamily="34" charset="0"/>
              </a:rPr>
              <a:t>　　　　　　レーザー干渉計を用いて精密計測</a:t>
            </a:r>
            <a:endParaRPr kumimoji="1" lang="ja-JP" altLang="en-US" sz="18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3" name="Rectangle 51"/>
          <p:cNvSpPr>
            <a:spLocks noChangeArrowheads="1"/>
          </p:cNvSpPr>
          <p:nvPr/>
        </p:nvSpPr>
        <p:spPr bwMode="auto">
          <a:xfrm>
            <a:off x="3000364" y="1436928"/>
            <a:ext cx="568801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将来の宇宙重力波望遠鏡の</a:t>
            </a:r>
            <a:r>
              <a: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ため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の前哨衛星</a:t>
            </a:r>
            <a:endParaRPr kumimoji="1" lang="en-US" altLang="ja-JP" sz="2000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8" name="Rectangle 6"/>
          <p:cNvSpPr>
            <a:spLocks noChangeArrowheads="1"/>
          </p:cNvSpPr>
          <p:nvPr/>
        </p:nvSpPr>
        <p:spPr bwMode="auto">
          <a:xfrm>
            <a:off x="3473403" y="4071942"/>
            <a:ext cx="47244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宇宙・地球の</a:t>
            </a:r>
            <a:r>
              <a:rPr kumimoji="1" lang="ja-JP" altLang="en-US" sz="20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　</a:t>
            </a:r>
            <a:endParaRPr kumimoji="1" lang="en-US" altLang="ja-JP" sz="2000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    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銀河の成り立ち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地球環境モニタ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0" name="Rectangle 48"/>
          <p:cNvSpPr>
            <a:spLocks noChangeArrowheads="1"/>
          </p:cNvSpPr>
          <p:nvPr/>
        </p:nvSpPr>
        <p:spPr bwMode="auto">
          <a:xfrm>
            <a:off x="3500430" y="4786322"/>
            <a:ext cx="51816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99FF99"/>
                </a:solidFill>
                <a:latin typeface="Tahoma" pitchFamily="34" charset="0"/>
              </a:rPr>
              <a:t>先端科</a:t>
            </a:r>
            <a:r>
              <a:rPr kumimoji="1" lang="ja-JP" altLang="en-US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学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技術の</a:t>
            </a:r>
            <a:r>
              <a:rPr kumimoji="1" lang="ja-JP" altLang="en-US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確立</a:t>
            </a:r>
            <a:endParaRPr kumimoji="1" lang="en-US" altLang="ja-JP" sz="2000" kern="1200" dirty="0" smtClean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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宇宙・無重力環境利用の新しい可能性</a:t>
            </a:r>
            <a:endParaRPr kumimoji="1" lang="ja-JP" altLang="en-US" sz="2000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1" name="AutoShape 49"/>
          <p:cNvSpPr>
            <a:spLocks noChangeArrowheads="1"/>
          </p:cNvSpPr>
          <p:nvPr/>
        </p:nvSpPr>
        <p:spPr bwMode="auto">
          <a:xfrm rot="5400000">
            <a:off x="5081371" y="3392668"/>
            <a:ext cx="344487" cy="702903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FFFFCC">
              <a:alpha val="20000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角丸四角形 50"/>
          <p:cNvSpPr/>
          <p:nvPr/>
        </p:nvSpPr>
        <p:spPr bwMode="auto">
          <a:xfrm>
            <a:off x="3473403" y="4000504"/>
            <a:ext cx="5072098" cy="1571636"/>
          </a:xfrm>
          <a:prstGeom prst="roundRect">
            <a:avLst>
              <a:gd name="adj" fmla="val 5874"/>
            </a:avLst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3419500" y="5814972"/>
            <a:ext cx="5224466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小型科学衛星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3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号機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としての実現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を目指す</a:t>
            </a: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9"/>
          <p:cNvSpPr/>
          <p:nvPr/>
        </p:nvSpPr>
        <p:spPr bwMode="auto">
          <a:xfrm>
            <a:off x="4714876" y="2714620"/>
            <a:ext cx="4143404" cy="2928958"/>
          </a:xfrm>
          <a:prstGeom prst="roundRect">
            <a:avLst>
              <a:gd name="adj" fmla="val 6305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衛星による</a:t>
            </a:r>
            <a:r>
              <a:rPr lang="zh-TW" altLang="en-US" dirty="0" smtClean="0"/>
              <a:t>地球重力場観測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94660" name="Rectangle 3"/>
          <p:cNvSpPr>
            <a:spLocks noChangeArrowheads="1"/>
          </p:cNvSpPr>
          <p:nvPr/>
        </p:nvSpPr>
        <p:spPr bwMode="auto">
          <a:xfrm>
            <a:off x="857225" y="1428736"/>
            <a:ext cx="5500726" cy="50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人工</a:t>
            </a:r>
            <a:r>
              <a:rPr kumimoji="1" lang="ja-JP" altLang="en-US" sz="2000" kern="1200" dirty="0" smtClean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衛星から</a:t>
            </a:r>
            <a:r>
              <a:rPr kumimoji="1" lang="ja-JP" altLang="en-US" sz="2000" kern="1200" dirty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地球重力ポテンシャル</a:t>
            </a:r>
            <a:r>
              <a:rPr kumimoji="1" lang="ja-JP" altLang="en-US" sz="2000" kern="1200" dirty="0" smtClean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を</a:t>
            </a:r>
            <a:r>
              <a:rPr lang="ja-JP" altLang="en-US" sz="2000" dirty="0" smtClean="0">
                <a:solidFill>
                  <a:srgbClr val="F8F8F8"/>
                </a:solidFill>
                <a:latin typeface="HGP創英角ｺﾞｼｯｸUB" pitchFamily="50" charset="-128"/>
              </a:rPr>
              <a:t>観測</a:t>
            </a:r>
            <a:endParaRPr kumimoji="1" lang="ja-JP" altLang="en-US" sz="2400" kern="1200" dirty="0">
              <a:solidFill>
                <a:srgbClr val="F8F8F8"/>
              </a:solidFill>
              <a:latin typeface="HGP創英角ｺﾞｼｯｸUB" pitchFamily="50" charset="-128"/>
              <a:ea typeface="HGP創英角ｺﾞｼｯｸUB" pitchFamily="50" charset="-128"/>
              <a:cs typeface="+mn-cs"/>
            </a:endParaRPr>
          </a:p>
        </p:txBody>
      </p:sp>
      <p:sp>
        <p:nvSpPr>
          <p:cNvPr id="1094661" name="Rectangle 3"/>
          <p:cNvSpPr>
            <a:spLocks noChangeArrowheads="1"/>
          </p:cNvSpPr>
          <p:nvPr/>
        </p:nvSpPr>
        <p:spPr bwMode="auto">
          <a:xfrm>
            <a:off x="4714876" y="2786058"/>
            <a:ext cx="431479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グローバル</a:t>
            </a:r>
            <a:r>
              <a:rPr kumimoji="1" lang="ja-JP" altLang="en-US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な</a:t>
            </a:r>
            <a:r>
              <a:rPr kumimoji="1" lang="ja-JP" altLang="en-US" sz="20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</a:t>
            </a:r>
            <a:r>
              <a:rPr kumimoji="1" lang="ja-JP" altLang="en-US" sz="20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ポテンシャル</a:t>
            </a:r>
            <a:r>
              <a:rPr kumimoji="1" lang="ja-JP" altLang="en-US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決定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地球形状の基準　</a:t>
            </a:r>
            <a:r>
              <a:rPr kumimoji="1" lang="en-US" altLang="ja-JP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ジオイド</a:t>
            </a:r>
            <a:r>
              <a:rPr kumimoji="1" lang="en-US" altLang="ja-JP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686360" y="3643314"/>
            <a:ext cx="431479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CCECFF"/>
                </a:solidFill>
                <a:latin typeface="Tahoma" pitchFamily="34" charset="0"/>
              </a:rPr>
              <a:t>時間変動のモニター</a:t>
            </a:r>
            <a:endParaRPr kumimoji="1" lang="ja-JP" altLang="en-US" sz="2000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地球ダイナミクスの総体</a:t>
            </a:r>
            <a:endParaRPr kumimoji="1" lang="en-US" altLang="ja-JP" sz="2000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  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</a:t>
            </a:r>
            <a:r>
              <a: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規模の水の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監視</a:t>
            </a: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 </a:t>
            </a:r>
            <a:r>
              <a: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地震・火山噴火にともなう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                地殻変動の検知・予測</a:t>
            </a:r>
          </a:p>
        </p:txBody>
      </p:sp>
      <p:pic>
        <p:nvPicPr>
          <p:cNvPr id="15" name="Picture 4" descr="grac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643182"/>
            <a:ext cx="4321175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右矢印 15"/>
          <p:cNvSpPr/>
          <p:nvPr/>
        </p:nvSpPr>
        <p:spPr bwMode="auto">
          <a:xfrm>
            <a:off x="1643042" y="1928802"/>
            <a:ext cx="285752" cy="285752"/>
          </a:xfrm>
          <a:prstGeom prst="rightArrow">
            <a:avLst/>
          </a:prstGeom>
          <a:solidFill>
            <a:srgbClr val="99CCFF">
              <a:alpha val="10000"/>
            </a:srgbClr>
          </a:solidFill>
          <a:ln w="6350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928794" y="1857365"/>
            <a:ext cx="5429288" cy="50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99CCFF"/>
                </a:solidFill>
                <a:latin typeface="HGP創英角ｺﾞｼｯｸUB" pitchFamily="50" charset="-128"/>
              </a:rPr>
              <a:t>全地球に対して、網羅的・均質な観測データ</a:t>
            </a:r>
            <a:endParaRPr kumimoji="1" lang="ja-JP" altLang="en-US" sz="2000" kern="1200" dirty="0">
              <a:solidFill>
                <a:srgbClr val="99CCFF"/>
              </a:solidFill>
              <a:latin typeface="HGP創英角ｺﾞｼｯｸUB" pitchFamily="50" charset="-128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1646247" y="5429264"/>
            <a:ext cx="2997191" cy="35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  <a:ea typeface="+mn-ea"/>
              </a:rPr>
              <a:t>GRACE</a:t>
            </a: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  <a:ea typeface="+mn-ea"/>
              </a:rPr>
              <a:t>で観測された季節変化</a:t>
            </a:r>
            <a:endParaRPr lang="ja-JP" altLang="en-US" sz="1600" dirty="0">
              <a:solidFill>
                <a:srgbClr val="FFFFFF"/>
              </a:solidFill>
              <a:latin typeface="Tahoma" pitchFamily="34" charset="0"/>
              <a:ea typeface="+mn-ea"/>
            </a:endParaRPr>
          </a:p>
        </p:txBody>
      </p:sp>
      <p:pic>
        <p:nvPicPr>
          <p:cNvPr id="114585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357694"/>
            <a:ext cx="1367658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933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4293" y="2071678"/>
            <a:ext cx="7388235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24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の観測精度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6858016" y="1516551"/>
            <a:ext cx="228601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</a:rPr>
              <a:t>Report for Mission Selection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</a:rPr>
              <a:t> Gravity Field and Steady-State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</a:rPr>
              <a:t>        Ocean Circulation Mission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</a:rPr>
              <a:t>      ESA SP-1233(1) July 1999.</a:t>
            </a:r>
            <a:endParaRPr lang="en-US" altLang="ja-JP" sz="1000" b="1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 rot="16200000">
            <a:off x="2756119" y="5102005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400km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auto">
          <a:xfrm rot="16200000">
            <a:off x="7489380" y="4989060"/>
            <a:ext cx="92869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FFCCFF"/>
                </a:solidFill>
                <a:latin typeface="Tahoma" pitchFamily="34" charset="0"/>
              </a:rPr>
              <a:t>空間</a:t>
            </a:r>
            <a:endParaRPr lang="en-US" altLang="ja-JP" sz="1400" b="1" dirty="0" smtClean="0">
              <a:solidFill>
                <a:srgbClr val="FFCCFF"/>
              </a:solidFill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FFCCFF"/>
                </a:solidFill>
                <a:latin typeface="Tahoma" pitchFamily="34" charset="0"/>
              </a:rPr>
              <a:t>スケール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 rot="16200000">
            <a:off x="6726153" y="5061061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</a:rPr>
              <a:t>8</a:t>
            </a: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 rot="16200000">
            <a:off x="5734489" y="5118851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</a:rPr>
              <a:t>1</a:t>
            </a:r>
            <a:r>
              <a:rPr lang="en-US" altLang="ja-JP" sz="14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00km</a:t>
            </a:r>
            <a:endParaRPr lang="ja-JP" altLang="en-US" sz="1400" b="1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571868" y="5445641"/>
            <a:ext cx="1500198" cy="275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FF99CC"/>
                </a:solidFill>
                <a:latin typeface="Tahoma" pitchFamily="34" charset="0"/>
                <a:ea typeface="HGP創英角ｺﾞｼｯｸUB" pitchFamily="50" charset="-128"/>
              </a:rPr>
              <a:t>(1</a:t>
            </a:r>
            <a:r>
              <a:rPr lang="ja-JP" altLang="en-US" sz="1200" b="1" dirty="0" smtClean="0">
                <a:solidFill>
                  <a:srgbClr val="FF99CC"/>
                </a:solidFill>
                <a:latin typeface="Tahoma" pitchFamily="34" charset="0"/>
                <a:ea typeface="HGP創英角ｺﾞｼｯｸUB" pitchFamily="50" charset="-128"/>
              </a:rPr>
              <a:t>桁のマージン</a:t>
            </a:r>
            <a:r>
              <a:rPr lang="ja-JP" altLang="en-US" sz="1200" b="1" dirty="0" smtClean="0">
                <a:solidFill>
                  <a:srgbClr val="FF99CC"/>
                </a:solidFill>
                <a:latin typeface="Tahoma" pitchFamily="34" charset="0"/>
              </a:rPr>
              <a:t>あり</a:t>
            </a:r>
            <a:r>
              <a:rPr lang="en-US" altLang="ja-JP" sz="1200" b="1" dirty="0" smtClean="0">
                <a:solidFill>
                  <a:srgbClr val="FF99CC"/>
                </a:solidFill>
                <a:latin typeface="Tahoma" pitchFamily="34" charset="0"/>
              </a:rPr>
              <a:t>)</a:t>
            </a:r>
            <a:endParaRPr lang="en-US" altLang="ja-JP" sz="1200" b="1" dirty="0">
              <a:solidFill>
                <a:srgbClr val="FF99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grpSp>
        <p:nvGrpSpPr>
          <p:cNvPr id="2" name="グループ化 20"/>
          <p:cNvGrpSpPr/>
          <p:nvPr/>
        </p:nvGrpSpPr>
        <p:grpSpPr>
          <a:xfrm>
            <a:off x="611189" y="1142984"/>
            <a:ext cx="6461141" cy="4000528"/>
            <a:chOff x="611189" y="1142984"/>
            <a:chExt cx="6461141" cy="4000528"/>
          </a:xfrm>
        </p:grpSpPr>
        <p:sp>
          <p:nvSpPr>
            <p:cNvPr id="16" name="下矢印 15"/>
            <p:cNvSpPr/>
            <p:nvPr/>
          </p:nvSpPr>
          <p:spPr bwMode="auto">
            <a:xfrm>
              <a:off x="2944360" y="4714884"/>
              <a:ext cx="484632" cy="428628"/>
            </a:xfrm>
            <a:prstGeom prst="downArrow">
              <a:avLst>
                <a:gd name="adj1" fmla="val 44368"/>
                <a:gd name="adj2" fmla="val 50000"/>
              </a:avLst>
            </a:prstGeom>
            <a:solidFill>
              <a:srgbClr val="FFFFFF">
                <a:alpha val="90000"/>
              </a:srgbClr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02501" name="Rectangle 5"/>
            <p:cNvSpPr>
              <a:spLocks noChangeArrowheads="1"/>
            </p:cNvSpPr>
            <p:nvPr/>
          </p:nvSpPr>
          <p:spPr bwMode="auto">
            <a:xfrm>
              <a:off x="611189" y="1142984"/>
              <a:ext cx="6461141" cy="4001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低次係数 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(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大スケール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) 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で良い感度 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 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高いセンサ感度</a:t>
              </a:r>
              <a:endParaRPr lang="ja-JP" altLang="en-US" sz="2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grpSp>
        <p:nvGrpSpPr>
          <p:cNvPr id="3" name="グループ化 21"/>
          <p:cNvGrpSpPr/>
          <p:nvPr/>
        </p:nvGrpSpPr>
        <p:grpSpPr>
          <a:xfrm>
            <a:off x="642910" y="1571612"/>
            <a:ext cx="6143668" cy="2500330"/>
            <a:chOff x="642910" y="1571612"/>
            <a:chExt cx="6143668" cy="2500330"/>
          </a:xfrm>
        </p:grpSpPr>
        <p:sp>
          <p:nvSpPr>
            <p:cNvPr id="24" name="Rectangle 5"/>
            <p:cNvSpPr>
              <a:spLocks noChangeArrowheads="1"/>
            </p:cNvSpPr>
            <p:nvPr/>
          </p:nvSpPr>
          <p:spPr bwMode="auto">
            <a:xfrm>
              <a:off x="642910" y="1571612"/>
              <a:ext cx="6143668" cy="4001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高次係数 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(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小スケール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) 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で悪化        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 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高い軌道高度</a:t>
              </a:r>
              <a:endParaRPr lang="ja-JP" altLang="en-US" sz="2000" dirty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7" name="下矢印 16"/>
            <p:cNvSpPr/>
            <p:nvPr/>
          </p:nvSpPr>
          <p:spPr bwMode="auto">
            <a:xfrm flipV="1">
              <a:off x="5659004" y="3643314"/>
              <a:ext cx="484632" cy="428628"/>
            </a:xfrm>
            <a:prstGeom prst="downArrow">
              <a:avLst>
                <a:gd name="adj1" fmla="val 44368"/>
                <a:gd name="adj2" fmla="val 50000"/>
              </a:avLst>
            </a:prstGeom>
            <a:solidFill>
              <a:srgbClr val="FFFFFF">
                <a:alpha val="90000"/>
              </a:srgbClr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pic>
        <p:nvPicPr>
          <p:cNvPr id="19" name="Picture 7" descr="cha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2764328"/>
            <a:ext cx="841155" cy="593234"/>
          </a:xfrm>
          <a:prstGeom prst="rect">
            <a:avLst/>
          </a:prstGeom>
          <a:noFill/>
        </p:spPr>
      </p:pic>
      <p:pic>
        <p:nvPicPr>
          <p:cNvPr id="20" name="Picture 9" descr="GOCE Satelli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3442" y="2719222"/>
            <a:ext cx="763475" cy="521072"/>
          </a:xfrm>
          <a:prstGeom prst="rect">
            <a:avLst/>
          </a:prstGeom>
          <a:noFill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2500306"/>
            <a:ext cx="677822" cy="544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7" cstate="print"/>
          <a:srcRect t="13895" r="68272" b="29528"/>
          <a:stretch>
            <a:fillRect/>
          </a:stretch>
        </p:blipFill>
        <p:spPr bwMode="auto">
          <a:xfrm>
            <a:off x="5929322" y="2500306"/>
            <a:ext cx="715396" cy="716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角丸四角形 20"/>
          <p:cNvSpPr/>
          <p:nvPr/>
        </p:nvSpPr>
        <p:spPr bwMode="auto">
          <a:xfrm>
            <a:off x="500034" y="1428736"/>
            <a:ext cx="4429156" cy="3143272"/>
          </a:xfrm>
          <a:prstGeom prst="roundRect">
            <a:avLst>
              <a:gd name="adj" fmla="val 5018"/>
            </a:avLst>
          </a:prstGeom>
          <a:solidFill>
            <a:srgbClr val="CCECFF">
              <a:alpha val="1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地球重力場観測</a:t>
            </a:r>
            <a:r>
              <a:rPr lang="ja-JP" altLang="en-US" dirty="0" smtClean="0"/>
              <a:t>の現状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28596" y="1000108"/>
            <a:ext cx="450059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CHAMP,</a:t>
            </a:r>
            <a:r>
              <a:rPr kumimoji="1" lang="ja-JP" altLang="en-US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GRACE, GOCE</a:t>
            </a:r>
            <a:r>
              <a:rPr kumimoji="1" lang="ja-JP" altLang="en-US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が稼働中</a:t>
            </a:r>
            <a:endParaRPr kumimoji="1" lang="ja-JP" altLang="en-US" sz="20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71472" y="1428736"/>
            <a:ext cx="414340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・地球形状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　　　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2190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次までの係数データ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            (GRACE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など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, 2008)</a:t>
            </a:r>
            <a:endParaRPr kumimoji="1" lang="ja-JP" altLang="en-US" sz="18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" name="右矢印 12"/>
          <p:cNvSpPr/>
          <p:nvPr/>
        </p:nvSpPr>
        <p:spPr bwMode="auto">
          <a:xfrm>
            <a:off x="1071538" y="2500306"/>
            <a:ext cx="285752" cy="285752"/>
          </a:xfrm>
          <a:prstGeom prst="rightArrow">
            <a:avLst/>
          </a:prstGeom>
          <a:solidFill>
            <a:srgbClr val="FFFFFF">
              <a:alpha val="9804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343642" y="2456164"/>
            <a:ext cx="364333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高精度・高分解能な地球形状基準</a:t>
            </a:r>
            <a:endParaRPr kumimoji="1" lang="ja-JP" altLang="en-US" sz="18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71472" y="2928934"/>
            <a:ext cx="414340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・時間変動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アマゾン流域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ヒマラヤなどの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     　　　陸水季節変動の観測データ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     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地震による地殻変形の観測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              (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スマトラ沖地震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2004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年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)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</a:t>
            </a:r>
            <a:endParaRPr kumimoji="1" lang="ja-JP" altLang="en-US" sz="18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8" name="Picture 4" descr="grac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428736"/>
            <a:ext cx="3645204" cy="2311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2919421"/>
            <a:ext cx="1367658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6572264" y="3857628"/>
            <a:ext cx="2357454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  <a:ea typeface="+mn-ea"/>
              </a:rPr>
              <a:t>GRACE</a:t>
            </a: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  <a:ea typeface="+mn-ea"/>
              </a:rPr>
              <a:t>で観測された</a:t>
            </a:r>
            <a:endParaRPr lang="en-US" altLang="ja-JP" sz="1600" dirty="0" smtClean="0">
              <a:solidFill>
                <a:srgbClr val="FFFFFF"/>
              </a:solidFill>
              <a:latin typeface="Tahoma" pitchFamily="34" charset="0"/>
              <a:ea typeface="+mn-ea"/>
            </a:endParaRP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  <a:ea typeface="+mn-ea"/>
              </a:rPr>
              <a:t>季節変化や地殻変動</a:t>
            </a:r>
            <a:endParaRPr lang="ja-JP" altLang="en-US" sz="1600" dirty="0">
              <a:solidFill>
                <a:srgbClr val="FFFFFF"/>
              </a:solidFill>
              <a:latin typeface="Tahoma" pitchFamily="34" charset="0"/>
              <a:ea typeface="+mn-ea"/>
            </a:endParaRPr>
          </a:p>
        </p:txBody>
      </p:sp>
      <p:grpSp>
        <p:nvGrpSpPr>
          <p:cNvPr id="2" name="グループ化 25"/>
          <p:cNvGrpSpPr/>
          <p:nvPr/>
        </p:nvGrpSpPr>
        <p:grpSpPr>
          <a:xfrm>
            <a:off x="1357290" y="4643446"/>
            <a:ext cx="4786346" cy="500066"/>
            <a:chOff x="1357290" y="4643446"/>
            <a:chExt cx="4786346" cy="500066"/>
          </a:xfrm>
        </p:grpSpPr>
        <p:sp>
          <p:nvSpPr>
            <p:cNvPr id="17" name="Rectangle 3"/>
            <p:cNvSpPr>
              <a:spLocks noChangeArrowheads="1"/>
            </p:cNvSpPr>
            <p:nvPr/>
          </p:nvSpPr>
          <p:spPr bwMode="auto">
            <a:xfrm>
              <a:off x="1643042" y="4643446"/>
              <a:ext cx="4500594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kumimoji="1" lang="en-US" altLang="ja-JP" sz="2000" kern="1200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2012</a:t>
              </a:r>
              <a:r>
                <a:rPr kumimoji="1" lang="ja-JP" altLang="en-US" sz="2000" kern="1200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年頃には運用寿命を迎える見込み</a:t>
              </a:r>
              <a:endParaRPr kumimoji="1" lang="ja-JP" altLang="en-US" sz="20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3" name="右矢印 22"/>
            <p:cNvSpPr/>
            <p:nvPr/>
          </p:nvSpPr>
          <p:spPr bwMode="auto">
            <a:xfrm>
              <a:off x="1357290" y="4714884"/>
              <a:ext cx="285752" cy="285752"/>
            </a:xfrm>
            <a:prstGeom prst="rightArrow">
              <a:avLst/>
            </a:prstGeom>
            <a:solidFill>
              <a:srgbClr val="FFFFFF">
                <a:alpha val="9804"/>
              </a:srgbClr>
            </a:solidFill>
            <a:ln w="63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3" name="グループ化 26"/>
          <p:cNvGrpSpPr/>
          <p:nvPr/>
        </p:nvGrpSpPr>
        <p:grpSpPr>
          <a:xfrm>
            <a:off x="500034" y="5214950"/>
            <a:ext cx="8358246" cy="1071570"/>
            <a:chOff x="500034" y="5214950"/>
            <a:chExt cx="8358246" cy="1071570"/>
          </a:xfrm>
        </p:grpSpPr>
        <p:sp>
          <p:nvSpPr>
            <p:cNvPr id="1094664" name="Rectangle 3"/>
            <p:cNvSpPr>
              <a:spLocks noChangeArrowheads="1"/>
            </p:cNvSpPr>
            <p:nvPr/>
          </p:nvSpPr>
          <p:spPr bwMode="auto">
            <a:xfrm>
              <a:off x="1000100" y="5572140"/>
              <a:ext cx="4286280" cy="714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kumimoji="1" lang="en-US" altLang="ja-JP" sz="1800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GRACE</a:t>
              </a:r>
              <a:r>
                <a:rPr kumimoji="1" lang="ja-JP" altLang="en-US" sz="1800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をベース</a:t>
              </a:r>
              <a:r>
                <a:rPr kumimoji="1" lang="en-US" altLang="ja-JP" sz="1800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, </a:t>
              </a:r>
              <a:r>
                <a:rPr lang="ja-JP" altLang="en-US" sz="1800" dirty="0" smtClean="0">
                  <a:solidFill>
                    <a:srgbClr val="F8F8F8"/>
                  </a:solidFill>
                  <a:latin typeface="Tahoma" pitchFamily="34" charset="0"/>
                </a:rPr>
                <a:t>レーザー測距を追加</a:t>
              </a:r>
              <a:endParaRPr lang="en-US" altLang="ja-JP" sz="1800" dirty="0" smtClean="0">
                <a:solidFill>
                  <a:srgbClr val="F8F8F8"/>
                </a:solidFill>
                <a:latin typeface="Tahoma" pitchFamily="34" charset="0"/>
              </a:endParaRPr>
            </a:p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kumimoji="1" lang="en-US" altLang="ja-JP" sz="1800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2016</a:t>
              </a:r>
              <a:r>
                <a:rPr kumimoji="1" lang="ja-JP" altLang="en-US" sz="1800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年打ち上げ見込み</a:t>
              </a:r>
              <a:endParaRPr kumimoji="1" lang="ja-JP" altLang="en-US" sz="18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2" name="Rectangle 3"/>
            <p:cNvSpPr>
              <a:spLocks noChangeArrowheads="1"/>
            </p:cNvSpPr>
            <p:nvPr/>
          </p:nvSpPr>
          <p:spPr bwMode="auto">
            <a:xfrm>
              <a:off x="500034" y="5214950"/>
              <a:ext cx="4500594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kumimoji="1" lang="en-US" altLang="ja-JP" sz="2000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GRACE-FO</a:t>
              </a:r>
              <a:r>
                <a:rPr kumimoji="1" lang="ja-JP" altLang="en-US" sz="2000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が採択</a:t>
              </a:r>
              <a:r>
                <a:rPr kumimoji="1" lang="ja-JP" altLang="en-US" sz="1600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</a:t>
              </a:r>
              <a:r>
                <a:rPr kumimoji="1" lang="en-US" altLang="ja-JP" sz="1600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(NASA)</a:t>
              </a:r>
              <a:endParaRPr kumimoji="1" lang="ja-JP" altLang="en-US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4" name="右矢印 23"/>
            <p:cNvSpPr/>
            <p:nvPr/>
          </p:nvSpPr>
          <p:spPr bwMode="auto">
            <a:xfrm>
              <a:off x="4857752" y="5643578"/>
              <a:ext cx="285752" cy="285752"/>
            </a:xfrm>
            <a:prstGeom prst="rightArrow">
              <a:avLst/>
            </a:prstGeom>
            <a:solidFill>
              <a:srgbClr val="FFFFFF">
                <a:alpha val="9804"/>
              </a:srgbClr>
            </a:solidFill>
            <a:ln w="63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5" name="Rectangle 3"/>
            <p:cNvSpPr>
              <a:spLocks noChangeArrowheads="1"/>
            </p:cNvSpPr>
            <p:nvPr/>
          </p:nvSpPr>
          <p:spPr bwMode="auto">
            <a:xfrm>
              <a:off x="5286380" y="5429264"/>
              <a:ext cx="3571900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kumimoji="1" lang="en-US" altLang="ja-JP" sz="2000" kern="1200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DPF</a:t>
              </a:r>
              <a:r>
                <a:rPr kumimoji="1" lang="ja-JP" altLang="en-US" sz="2000" kern="1200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による国際観測網の補完</a:t>
              </a:r>
              <a:endParaRPr kumimoji="1" lang="en-US" altLang="ja-JP" sz="20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CCECFF"/>
                  </a:solidFill>
                  <a:latin typeface="Tahoma" pitchFamily="34" charset="0"/>
                </a:rPr>
                <a:t>国際共同観測</a:t>
              </a:r>
              <a:endParaRPr kumimoji="1" lang="en-US" altLang="ja-JP" sz="20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endParaRPr kumimoji="1" lang="en-US" altLang="ja-JP" sz="20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endParaRPr kumimoji="1" lang="en-US" altLang="ja-JP" sz="20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9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858700"/>
            <a:ext cx="3293114" cy="2676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SWIM </a:t>
            </a:r>
            <a:r>
              <a:rPr lang="ja-JP" altLang="en-US" dirty="0" smtClean="0"/>
              <a:t>による観測運転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928662" y="1136355"/>
            <a:ext cx="5000660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長時間データ取得</a:t>
            </a:r>
            <a:endParaRPr kumimoji="1" lang="ja-JP" altLang="en-US" sz="2000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" name="角丸四角形 26"/>
          <p:cNvSpPr/>
          <p:nvPr/>
        </p:nvSpPr>
        <p:spPr bwMode="auto">
          <a:xfrm>
            <a:off x="857250" y="3429000"/>
            <a:ext cx="8001030" cy="2643186"/>
          </a:xfrm>
          <a:prstGeom prst="roundRect">
            <a:avLst>
              <a:gd name="adj" fmla="val 4239"/>
            </a:avLst>
          </a:prstGeom>
          <a:solidFill>
            <a:srgbClr val="FFFFFF">
              <a:alpha val="90000"/>
            </a:srgb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7493" y="3643314"/>
            <a:ext cx="7442159" cy="2342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1" name="直線矢印コネクタ 30"/>
          <p:cNvCxnSpPr/>
          <p:nvPr/>
        </p:nvCxnSpPr>
        <p:spPr bwMode="auto">
          <a:xfrm>
            <a:off x="2749694" y="3929066"/>
            <a:ext cx="4952972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32" name="Rectangle 7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5775452" y="3948927"/>
            <a:ext cx="178433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None/>
              <a:tabLst/>
              <a:defRPr/>
            </a:pPr>
            <a:r>
              <a:rPr kumimoji="1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+mn-lt"/>
                <a:ea typeface="+mn-ea"/>
              </a:rPr>
              <a:t>Orbital Period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ja-JP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Rectangle 7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 bwMode="auto">
          <a:xfrm>
            <a:off x="6275518" y="5135872"/>
            <a:ext cx="214152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None/>
              <a:tabLst/>
              <a:defRPr/>
            </a:pPr>
            <a:r>
              <a:rPr kumimoji="1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</a:rPr>
              <a:t>10mHz LPF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u"/>
              <a:tabLst/>
              <a:defRPr/>
            </a:pPr>
            <a:endParaRPr kumimoji="1" lang="en-US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endParaRPr kumimoji="1" lang="ja-JP" altLang="ja-JP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4" name="直線矢印コネクタ 33"/>
          <p:cNvCxnSpPr/>
          <p:nvPr/>
        </p:nvCxnSpPr>
        <p:spPr bwMode="auto">
          <a:xfrm rot="16200000" flipH="1">
            <a:off x="6204080" y="4992996"/>
            <a:ext cx="285752" cy="1428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1142976" y="1594719"/>
            <a:ext cx="5357850" cy="73744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Jun 17, 2010   ~120 min.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July 15, 2010  ~240 min. </a:t>
            </a:r>
            <a:endParaRPr kumimoji="1" lang="ja-JP" altLang="en-US" sz="20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正方形/長方形 36"/>
          <p:cNvSpPr/>
          <p:nvPr/>
        </p:nvSpPr>
        <p:spPr bwMode="auto">
          <a:xfrm>
            <a:off x="6143636" y="1858832"/>
            <a:ext cx="714380" cy="357190"/>
          </a:xfrm>
          <a:prstGeom prst="rect">
            <a:avLst/>
          </a:prstGeom>
          <a:solidFill>
            <a:srgbClr val="00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8" name="Rectangle 16"/>
          <p:cNvSpPr>
            <a:spLocks noChangeArrowheads="1"/>
          </p:cNvSpPr>
          <p:nvPr/>
        </p:nvSpPr>
        <p:spPr bwMode="auto">
          <a:xfrm>
            <a:off x="6143636" y="1858832"/>
            <a:ext cx="857256" cy="5439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FFFF"/>
                </a:solidFill>
                <a:latin typeface="Tahoma" pitchFamily="34" charset="0"/>
              </a:rPr>
              <a:t>Tokyo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Kyoto</a:t>
            </a:r>
          </a:p>
        </p:txBody>
      </p:sp>
      <p:sp>
        <p:nvSpPr>
          <p:cNvPr id="67" name="Rectangle 16"/>
          <p:cNvSpPr>
            <a:spLocks noChangeArrowheads="1"/>
          </p:cNvSpPr>
          <p:nvPr/>
        </p:nvSpPr>
        <p:spPr bwMode="auto">
          <a:xfrm>
            <a:off x="5929322" y="2857496"/>
            <a:ext cx="1785950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Orbital period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      ~100min.</a:t>
            </a:r>
            <a:endParaRPr kumimoji="1" lang="en-US" altLang="ja-JP" sz="1200" b="1" kern="1200" dirty="0" smtClean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9" name="Rectangle 16"/>
          <p:cNvSpPr>
            <a:spLocks noChangeArrowheads="1"/>
          </p:cNvSpPr>
          <p:nvPr/>
        </p:nvSpPr>
        <p:spPr bwMode="auto">
          <a:xfrm>
            <a:off x="1214414" y="2350801"/>
            <a:ext cx="507209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B2B2B2"/>
                </a:solidFill>
              </a:rPr>
              <a:t>地上重力波検出器との同時観測運転</a:t>
            </a:r>
            <a:endParaRPr kumimoji="1" lang="en-US" altLang="ja-JP" sz="2000" kern="1200" dirty="0" smtClean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下矢印 39"/>
          <p:cNvSpPr/>
          <p:nvPr/>
        </p:nvSpPr>
        <p:spPr bwMode="auto">
          <a:xfrm rot="5400000" flipV="1">
            <a:off x="1464447" y="2984053"/>
            <a:ext cx="285752" cy="214314"/>
          </a:xfrm>
          <a:prstGeom prst="downArrow">
            <a:avLst/>
          </a:prstGeom>
          <a:solidFill>
            <a:srgbClr val="99CCFF">
              <a:alpha val="10000"/>
            </a:srgbClr>
          </a:solidFill>
          <a:ln w="158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1785918" y="2888771"/>
            <a:ext cx="364333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データ解析進行中</a:t>
            </a:r>
            <a:endParaRPr kumimoji="1" lang="ja-JP" altLang="en-US" sz="2000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857224" y="6132483"/>
            <a:ext cx="7858180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400" dirty="0" smtClean="0">
                <a:solidFill>
                  <a:srgbClr val="B2B2B2"/>
                </a:solidFill>
              </a:rPr>
              <a:t>観測運用は 「平成２２年度 飛翔体による宇宙科学観測支援経費」の支援を受けて実施されました。</a:t>
            </a:r>
            <a:endParaRPr kumimoji="1" lang="en-US" altLang="ja-JP" sz="1400" kern="1200" dirty="0" smtClean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6229" name="Group 5"/>
          <p:cNvGraphicFramePr>
            <a:graphicFrameLocks noGrp="1"/>
          </p:cNvGraphicFramePr>
          <p:nvPr/>
        </p:nvGraphicFramePr>
        <p:xfrm>
          <a:off x="611188" y="1412875"/>
          <a:ext cx="8280400" cy="4836923"/>
        </p:xfrm>
        <a:graphic>
          <a:graphicData uri="http://schemas.openxmlformats.org/drawingml/2006/table">
            <a:tbl>
              <a:tblPr/>
              <a:tblGrid>
                <a:gridCol w="395287"/>
                <a:gridCol w="393700"/>
                <a:gridCol w="393700"/>
                <a:gridCol w="393700"/>
                <a:gridCol w="395288"/>
                <a:gridCol w="395287"/>
                <a:gridCol w="393700"/>
                <a:gridCol w="395288"/>
                <a:gridCol w="120650"/>
                <a:gridCol w="273050"/>
                <a:gridCol w="393700"/>
                <a:gridCol w="395287"/>
                <a:gridCol w="392113"/>
                <a:gridCol w="395287"/>
                <a:gridCol w="395288"/>
                <a:gridCol w="392112"/>
                <a:gridCol w="395288"/>
                <a:gridCol w="395287"/>
                <a:gridCol w="393700"/>
                <a:gridCol w="395288"/>
                <a:gridCol w="392112"/>
                <a:gridCol w="395288"/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2010</a:t>
                      </a: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0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ミッション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971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目的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</a:t>
                      </a: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  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根幹技術の宇宙実証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銀河系内観測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重力波の検出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(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最小限のスペック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間での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FP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干渉計実証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</a:t>
                      </a: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重力波天文学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構成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小型衛星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短基線長</a:t>
                      </a: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FP</a:t>
                      </a:r>
                      <a:r>
                        <a:rPr kumimoji="0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共振器 </a:t>
                      </a: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0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 S/C 3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  干渉計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 3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干渉計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3-4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ユニット</a:t>
                      </a: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143116"/>
            <a:ext cx="1305302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9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0615" y="3071810"/>
            <a:ext cx="133968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DDDDDD"/>
                </a:solidFill>
              </a:rPr>
              <a:t>DECIGO</a:t>
            </a:r>
            <a:r>
              <a:rPr lang="ja-JP" altLang="en-US" dirty="0">
                <a:solidFill>
                  <a:srgbClr val="DDDDDD"/>
                </a:solidFill>
              </a:rPr>
              <a:t>のロードマップ</a:t>
            </a:r>
          </a:p>
        </p:txBody>
      </p:sp>
      <p:sp>
        <p:nvSpPr>
          <p:cNvPr id="3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6805613" y="850900"/>
            <a:ext cx="2303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Figure: S.Kawamura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029200" y="2528888"/>
            <a:ext cx="1044575" cy="957262"/>
            <a:chOff x="741" y="473"/>
            <a:chExt cx="3836" cy="3504"/>
          </a:xfrm>
        </p:grpSpPr>
        <p:sp>
          <p:nvSpPr>
            <p:cNvPr id="1076272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273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274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76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7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8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9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0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82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3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4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5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6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1076288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9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0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1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2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107629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299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0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1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2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3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4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5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6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1076308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09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0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1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2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13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4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5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6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7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8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9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0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1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2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3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4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5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6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7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8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9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0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1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2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3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4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5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8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1076337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38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39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40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41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4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9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1076366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67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1076369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70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71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2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3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7183438" y="2347913"/>
            <a:ext cx="1531937" cy="1401762"/>
            <a:chOff x="335" y="1710"/>
            <a:chExt cx="2393" cy="2190"/>
          </a:xfrm>
        </p:grpSpPr>
        <p:sp>
          <p:nvSpPr>
            <p:cNvPr id="10763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2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107638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8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8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9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9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9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3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10764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1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4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1076436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37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5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1076439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40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41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2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3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4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5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6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7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8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9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0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1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2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3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4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6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1076456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7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8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9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60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61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2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3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4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5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6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7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8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9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0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1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2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3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4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5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6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7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107647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7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83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4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5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6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7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8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9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0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1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2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3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4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5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6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7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8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1076499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00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9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1076502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03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04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5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6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7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8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9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0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1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2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3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4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0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1076516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7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8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9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20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21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2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3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4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5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6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7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8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9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0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1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2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3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4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5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6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1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1076538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39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0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1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2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43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4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5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6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7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8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9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0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1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2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3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4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5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6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7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2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1076559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60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23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1076562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63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64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65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66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076567" name="Text Box 343"/>
          <p:cNvSpPr txBox="1">
            <a:spLocks noChangeArrowheads="1"/>
          </p:cNvSpPr>
          <p:nvPr/>
        </p:nvSpPr>
        <p:spPr bwMode="auto">
          <a:xfrm>
            <a:off x="2932113" y="3435350"/>
            <a:ext cx="1495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DECIGO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Pathfinder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  (DPF)</a:t>
            </a:r>
          </a:p>
        </p:txBody>
      </p:sp>
      <p:sp>
        <p:nvSpPr>
          <p:cNvPr id="1076568" name="Text Box 344"/>
          <p:cNvSpPr txBox="1">
            <a:spLocks noChangeArrowheads="1"/>
          </p:cNvSpPr>
          <p:nvPr/>
        </p:nvSpPr>
        <p:spPr bwMode="auto">
          <a:xfrm>
            <a:off x="4859338" y="3716338"/>
            <a:ext cx="1857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FFCCFF"/>
                </a:solidFill>
                <a:latin typeface="Arial" charset="0"/>
                <a:ea typeface="ＭＳ Ｐゴシック" pitchFamily="50" charset="-128"/>
                <a:cs typeface="+mn-cs"/>
              </a:rPr>
              <a:t>Pre-DECIGO</a:t>
            </a:r>
          </a:p>
        </p:txBody>
      </p:sp>
      <p:sp>
        <p:nvSpPr>
          <p:cNvPr id="1076569" name="Text Box 345"/>
          <p:cNvSpPr txBox="1">
            <a:spLocks noChangeArrowheads="1"/>
          </p:cNvSpPr>
          <p:nvPr/>
        </p:nvSpPr>
        <p:spPr bwMode="auto">
          <a:xfrm>
            <a:off x="7575550" y="3790950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FF9999"/>
                </a:solidFill>
                <a:latin typeface="Arial" charset="0"/>
                <a:ea typeface="ＭＳ Ｐゴシック" pitchFamily="50" charset="-128"/>
                <a:cs typeface="+mn-cs"/>
              </a:rPr>
              <a:t>DECIGO</a:t>
            </a:r>
          </a:p>
        </p:txBody>
      </p:sp>
      <p:sp>
        <p:nvSpPr>
          <p:cNvPr id="1076570" name="AutoShape 346"/>
          <p:cNvSpPr>
            <a:spLocks noChangeArrowheads="1"/>
          </p:cNvSpPr>
          <p:nvPr/>
        </p:nvSpPr>
        <p:spPr bwMode="auto">
          <a:xfrm>
            <a:off x="1036638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1" name="Text Box 347"/>
          <p:cNvSpPr txBox="1">
            <a:spLocks noChangeArrowheads="1"/>
          </p:cNvSpPr>
          <p:nvPr/>
        </p:nvSpPr>
        <p:spPr bwMode="auto">
          <a:xfrm>
            <a:off x="917575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2" name="Text Box 348"/>
          <p:cNvSpPr txBox="1">
            <a:spLocks noChangeArrowheads="1"/>
          </p:cNvSpPr>
          <p:nvPr/>
        </p:nvSpPr>
        <p:spPr bwMode="auto">
          <a:xfrm>
            <a:off x="3708400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3" name="Text Box 349"/>
          <p:cNvSpPr txBox="1">
            <a:spLocks noChangeArrowheads="1"/>
          </p:cNvSpPr>
          <p:nvPr/>
        </p:nvSpPr>
        <p:spPr bwMode="auto">
          <a:xfrm>
            <a:off x="6048375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4" name="AutoShape 350"/>
          <p:cNvSpPr>
            <a:spLocks noChangeArrowheads="1"/>
          </p:cNvSpPr>
          <p:nvPr/>
        </p:nvSpPr>
        <p:spPr bwMode="auto">
          <a:xfrm>
            <a:off x="3016250" y="1808163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5" name="AutoShape 351"/>
          <p:cNvSpPr>
            <a:spLocks noChangeArrowheads="1"/>
          </p:cNvSpPr>
          <p:nvPr/>
        </p:nvSpPr>
        <p:spPr bwMode="auto">
          <a:xfrm>
            <a:off x="7754938" y="1808163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6" name="AutoShape 352"/>
          <p:cNvSpPr>
            <a:spLocks noChangeArrowheads="1"/>
          </p:cNvSpPr>
          <p:nvPr/>
        </p:nvSpPr>
        <p:spPr bwMode="auto">
          <a:xfrm>
            <a:off x="5386388" y="1808163"/>
            <a:ext cx="360362" cy="360362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7" name="AutoShape 353"/>
          <p:cNvSpPr>
            <a:spLocks noChangeArrowheads="1"/>
          </p:cNvSpPr>
          <p:nvPr/>
        </p:nvSpPr>
        <p:spPr bwMode="auto">
          <a:xfrm>
            <a:off x="3887788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8" name="AutoShape 354"/>
          <p:cNvSpPr>
            <a:spLocks noChangeArrowheads="1"/>
          </p:cNvSpPr>
          <p:nvPr/>
        </p:nvSpPr>
        <p:spPr bwMode="auto">
          <a:xfrm>
            <a:off x="6138863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80" name="Text Box 356"/>
          <p:cNvSpPr txBox="1">
            <a:spLocks noChangeArrowheads="1"/>
          </p:cNvSpPr>
          <p:nvPr/>
        </p:nvSpPr>
        <p:spPr bwMode="auto">
          <a:xfrm>
            <a:off x="1147749" y="4005263"/>
            <a:ext cx="1495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SDS-1/SWIM</a:t>
            </a:r>
          </a:p>
        </p:txBody>
      </p:sp>
      <p:sp>
        <p:nvSpPr>
          <p:cNvPr id="1076581" name="AutoShape 357"/>
          <p:cNvSpPr>
            <a:spLocks noChangeArrowheads="1"/>
          </p:cNvSpPr>
          <p:nvPr/>
        </p:nvSpPr>
        <p:spPr bwMode="auto">
          <a:xfrm>
            <a:off x="1071538" y="3000372"/>
            <a:ext cx="1428760" cy="1285884"/>
          </a:xfrm>
          <a:prstGeom prst="roundRect">
            <a:avLst>
              <a:gd name="adj" fmla="val 10097"/>
            </a:avLst>
          </a:prstGeom>
          <a:noFill/>
          <a:ln w="50800">
            <a:solidFill>
              <a:srgbClr val="CCFF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658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2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dirty="0" smtClean="0"/>
              <a:t>重力波による天文学</a:t>
            </a:r>
          </a:p>
        </p:txBody>
      </p:sp>
      <p:sp>
        <p:nvSpPr>
          <p:cNvPr id="23554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grpSp>
        <p:nvGrpSpPr>
          <p:cNvPr id="29" name="グループ化 28"/>
          <p:cNvGrpSpPr/>
          <p:nvPr/>
        </p:nvGrpSpPr>
        <p:grpSpPr>
          <a:xfrm>
            <a:off x="857224" y="1857364"/>
            <a:ext cx="4351309" cy="1142048"/>
            <a:chOff x="966792" y="1701800"/>
            <a:chExt cx="4351309" cy="1142048"/>
          </a:xfrm>
        </p:grpSpPr>
        <p:sp>
          <p:nvSpPr>
            <p:cNvPr id="23555" name="AutoShape 77"/>
            <p:cNvSpPr>
              <a:spLocks noChangeArrowheads="1"/>
            </p:cNvSpPr>
            <p:nvPr/>
          </p:nvSpPr>
          <p:spPr bwMode="auto">
            <a:xfrm>
              <a:off x="966792" y="1705599"/>
              <a:ext cx="3533770" cy="1138249"/>
            </a:xfrm>
            <a:prstGeom prst="roundRect">
              <a:avLst>
                <a:gd name="adj" fmla="val 5130"/>
              </a:avLst>
            </a:prstGeom>
            <a:solidFill>
              <a:srgbClr val="CCFFCC">
                <a:alpha val="10000"/>
              </a:srgbClr>
            </a:solidFill>
            <a:ln w="15875">
              <a:noFill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endParaRPr lang="ja-JP" altLang="en-US">
                <a:latin typeface="Tahoma" pitchFamily="34" charset="0"/>
              </a:endParaRPr>
            </a:p>
          </p:txBody>
        </p:sp>
        <p:sp>
          <p:nvSpPr>
            <p:cNvPr id="23558" name="Rectangle 8"/>
            <p:cNvSpPr>
              <a:spLocks noChangeArrowheads="1"/>
            </p:cNvSpPr>
            <p:nvPr/>
          </p:nvSpPr>
          <p:spPr bwMode="auto">
            <a:xfrm>
              <a:off x="1214413" y="2062163"/>
              <a:ext cx="4103688" cy="75713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dirty="0">
                  <a:solidFill>
                    <a:srgbClr val="CCFFCC"/>
                  </a:solidFill>
                  <a:latin typeface="Tahoma" pitchFamily="34" charset="0"/>
                </a:rPr>
                <a:t>質量</a:t>
              </a:r>
              <a:r>
                <a:rPr lang="ja-JP" altLang="en-US" sz="1800" dirty="0">
                  <a:solidFill>
                    <a:srgbClr val="F8F8F8"/>
                  </a:solidFill>
                  <a:latin typeface="Tahoma" pitchFamily="34" charset="0"/>
                </a:rPr>
                <a:t>の加速度運動により生成 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dirty="0">
                  <a:solidFill>
                    <a:srgbClr val="F8F8F8"/>
                  </a:solidFill>
                  <a:latin typeface="Tahoma" pitchFamily="34" charset="0"/>
                </a:rPr>
                <a:t>物質に対して </a:t>
              </a:r>
              <a:r>
                <a:rPr lang="ja-JP" altLang="en-US" sz="1800" dirty="0">
                  <a:solidFill>
                    <a:srgbClr val="CCFFCC"/>
                  </a:solidFill>
                  <a:latin typeface="Tahoma" pitchFamily="34" charset="0"/>
                </a:rPr>
                <a:t>強い透過力</a:t>
              </a:r>
              <a:r>
                <a:rPr lang="ja-JP" altLang="en-US" sz="1800" dirty="0">
                  <a:solidFill>
                    <a:srgbClr val="F8F8F8"/>
                  </a:solidFill>
                  <a:latin typeface="Tahoma" pitchFamily="34" charset="0"/>
                </a:rPr>
                <a:t> </a:t>
              </a:r>
            </a:p>
          </p:txBody>
        </p:sp>
        <p:sp>
          <p:nvSpPr>
            <p:cNvPr id="23559" name="Rectangle 9"/>
            <p:cNvSpPr>
              <a:spLocks noChangeArrowheads="1"/>
            </p:cNvSpPr>
            <p:nvPr/>
          </p:nvSpPr>
          <p:spPr bwMode="auto">
            <a:xfrm>
              <a:off x="1071538" y="1701800"/>
              <a:ext cx="1655763" cy="3970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dirty="0">
                  <a:solidFill>
                    <a:srgbClr val="F8F8F8"/>
                  </a:solidFill>
                  <a:latin typeface="Tahoma" pitchFamily="34" charset="0"/>
                </a:rPr>
                <a:t>重力波の特徴</a:t>
              </a:r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827088" y="1693863"/>
            <a:ext cx="8066087" cy="4735533"/>
            <a:chOff x="827088" y="1693863"/>
            <a:chExt cx="8066087" cy="4735533"/>
          </a:xfrm>
        </p:grpSpPr>
        <p:sp>
          <p:nvSpPr>
            <p:cNvPr id="23562" name="Text Box 55"/>
            <p:cNvSpPr txBox="1">
              <a:spLocks noChangeArrowheads="1"/>
            </p:cNvSpPr>
            <p:nvPr/>
          </p:nvSpPr>
          <p:spPr bwMode="auto">
            <a:xfrm>
              <a:off x="4498975" y="6184921"/>
              <a:ext cx="603250" cy="2444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0" tIns="0" rIns="0" bIns="0">
              <a:spAutoFit/>
            </a:bodyPr>
            <a:lstStyle/>
            <a:p>
              <a:pPr algn="l" eaLnBrk="0" hangingPunct="0">
                <a:buFontTx/>
                <a:buNone/>
              </a:pPr>
              <a:r>
                <a:rPr kumimoji="0" lang="en-US" altLang="ja-JP" sz="1600" b="1">
                  <a:solidFill>
                    <a:srgbClr val="CCECFF"/>
                  </a:solidFill>
                  <a:latin typeface="+mj-lt"/>
                </a:rPr>
                <a:t> GRBs</a:t>
              </a:r>
            </a:p>
          </p:txBody>
        </p:sp>
        <p:pic>
          <p:nvPicPr>
            <p:cNvPr id="23563" name="Picture 57" descr="wmap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200"/>
                </a:clrFrom>
                <a:clrTo>
                  <a:srgbClr val="0002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14425" y="3454421"/>
              <a:ext cx="1733550" cy="86360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23564" name="Text Box 58"/>
            <p:cNvSpPr txBox="1">
              <a:spLocks noChangeArrowheads="1"/>
            </p:cNvSpPr>
            <p:nvPr/>
          </p:nvSpPr>
          <p:spPr bwMode="auto">
            <a:xfrm>
              <a:off x="827088" y="4241821"/>
              <a:ext cx="520976" cy="24622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0" tIns="0" rIns="0" bIns="0">
              <a:spAutoFit/>
            </a:bodyPr>
            <a:lstStyle/>
            <a:p>
              <a:pPr algn="l" eaLnBrk="0" hangingPunct="0">
                <a:buFontTx/>
                <a:buNone/>
              </a:pPr>
              <a:r>
                <a:rPr kumimoji="0" lang="en-US" altLang="ja-JP" sz="1600" b="1">
                  <a:solidFill>
                    <a:srgbClr val="CCECFF"/>
                  </a:solidFill>
                  <a:latin typeface="+mj-lt"/>
                </a:rPr>
                <a:t> CMB</a:t>
              </a:r>
            </a:p>
          </p:txBody>
        </p:sp>
        <p:pic>
          <p:nvPicPr>
            <p:cNvPr id="23565" name="Picture 63" descr="radio_sky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71775" y="3382983"/>
              <a:ext cx="2022475" cy="100806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23566" name="Text Box 64"/>
            <p:cNvSpPr txBox="1">
              <a:spLocks noChangeArrowheads="1"/>
            </p:cNvSpPr>
            <p:nvPr/>
          </p:nvSpPr>
          <p:spPr bwMode="auto">
            <a:xfrm>
              <a:off x="4427538" y="4241821"/>
              <a:ext cx="652423" cy="24622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0" tIns="0" rIns="0" bIns="0">
              <a:spAutoFit/>
            </a:bodyPr>
            <a:lstStyle/>
            <a:p>
              <a:pPr algn="l" eaLnBrk="0" hangingPunct="0">
                <a:buFontTx/>
                <a:buNone/>
              </a:pPr>
              <a:r>
                <a:rPr kumimoji="0" lang="en-US" altLang="ja-JP" sz="1600" b="1">
                  <a:solidFill>
                    <a:srgbClr val="CCECFF"/>
                  </a:solidFill>
                  <a:latin typeface="+mj-lt"/>
                </a:rPr>
                <a:t> Radio</a:t>
              </a:r>
            </a:p>
          </p:txBody>
        </p:sp>
        <p:sp>
          <p:nvSpPr>
            <p:cNvPr id="23567" name="Text Box 70"/>
            <p:cNvSpPr txBox="1">
              <a:spLocks noChangeArrowheads="1"/>
            </p:cNvSpPr>
            <p:nvPr/>
          </p:nvSpPr>
          <p:spPr bwMode="auto">
            <a:xfrm>
              <a:off x="4498975" y="5105421"/>
              <a:ext cx="598488" cy="2444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0" tIns="0" rIns="0" bIns="0">
              <a:spAutoFit/>
            </a:bodyPr>
            <a:lstStyle/>
            <a:p>
              <a:pPr algn="l" eaLnBrk="0" hangingPunct="0">
                <a:buFontTx/>
                <a:buNone/>
              </a:pPr>
              <a:r>
                <a:rPr kumimoji="0" lang="en-US" altLang="ja-JP" sz="1600" b="1">
                  <a:solidFill>
                    <a:srgbClr val="CCECFF"/>
                  </a:solidFill>
                  <a:latin typeface="+mj-lt"/>
                </a:rPr>
                <a:t> x-ray</a:t>
              </a:r>
            </a:p>
          </p:txBody>
        </p:sp>
        <p:pic>
          <p:nvPicPr>
            <p:cNvPr id="23569" name="Picture 60" descr="infrared_sky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20202"/>
                </a:clrFrom>
                <a:clrTo>
                  <a:srgbClr val="020202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71550" y="4389458"/>
              <a:ext cx="2016125" cy="100806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pic>
          <p:nvPicPr>
            <p:cNvPr id="23570" name="Picture 69" descr="xray_sky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71775" y="4391046"/>
              <a:ext cx="2016125" cy="100806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pic>
          <p:nvPicPr>
            <p:cNvPr id="23571" name="Picture 66" descr="gamma_sky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71550" y="5397521"/>
              <a:ext cx="2016125" cy="93662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pic>
          <p:nvPicPr>
            <p:cNvPr id="23572" name="Picture 54" descr="grb3map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43213" y="5399108"/>
              <a:ext cx="1866900" cy="95408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23573" name="Text Box 61"/>
            <p:cNvSpPr txBox="1">
              <a:spLocks noChangeArrowheads="1"/>
            </p:cNvSpPr>
            <p:nvPr/>
          </p:nvSpPr>
          <p:spPr bwMode="auto">
            <a:xfrm>
              <a:off x="898525" y="5105421"/>
              <a:ext cx="306388" cy="2444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0" tIns="0" rIns="0" bIns="0">
              <a:spAutoFit/>
            </a:bodyPr>
            <a:lstStyle/>
            <a:p>
              <a:pPr algn="l" eaLnBrk="0" hangingPunct="0">
                <a:buFontTx/>
                <a:buNone/>
              </a:pPr>
              <a:r>
                <a:rPr kumimoji="0" lang="en-US" altLang="ja-JP" sz="1600" b="1">
                  <a:solidFill>
                    <a:srgbClr val="CCECFF"/>
                  </a:solidFill>
                  <a:latin typeface="+mj-lt"/>
                </a:rPr>
                <a:t> IR</a:t>
              </a:r>
            </a:p>
          </p:txBody>
        </p:sp>
        <p:sp>
          <p:nvSpPr>
            <p:cNvPr id="23574" name="Text Box 74"/>
            <p:cNvSpPr txBox="1">
              <a:spLocks noChangeArrowheads="1"/>
            </p:cNvSpPr>
            <p:nvPr/>
          </p:nvSpPr>
          <p:spPr bwMode="auto">
            <a:xfrm>
              <a:off x="827088" y="6162696"/>
              <a:ext cx="610745" cy="24622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0" tIns="0" rIns="0" bIns="0">
              <a:spAutoFit/>
            </a:bodyPr>
            <a:lstStyle/>
            <a:p>
              <a:pPr algn="l" eaLnBrk="0" hangingPunct="0">
                <a:buFontTx/>
                <a:buNone/>
              </a:pPr>
              <a:r>
                <a:rPr kumimoji="0" lang="en-US" altLang="ja-JP" sz="1600" b="1">
                  <a:solidFill>
                    <a:srgbClr val="CCECFF"/>
                  </a:solidFill>
                  <a:latin typeface="+mj-lt"/>
                </a:rPr>
                <a:t> g-ray</a:t>
              </a:r>
            </a:p>
          </p:txBody>
        </p:sp>
        <p:sp>
          <p:nvSpPr>
            <p:cNvPr id="23568" name="Text Box 73"/>
            <p:cNvSpPr txBox="1">
              <a:spLocks noChangeArrowheads="1"/>
            </p:cNvSpPr>
            <p:nvPr/>
          </p:nvSpPr>
          <p:spPr bwMode="auto">
            <a:xfrm>
              <a:off x="7564438" y="5210196"/>
              <a:ext cx="536575" cy="2444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0" tIns="0" rIns="0" bIns="0">
              <a:noAutofit/>
            </a:bodyPr>
            <a:lstStyle/>
            <a:p>
              <a:pPr eaLnBrk="0" hangingPunct="0">
                <a:buFontTx/>
                <a:buNone/>
              </a:pPr>
              <a:r>
                <a:rPr kumimoji="0" lang="en-US" altLang="ja-JP" sz="1600" dirty="0">
                  <a:solidFill>
                    <a:srgbClr val="CCECFF"/>
                  </a:solidFill>
                  <a:latin typeface="+mj-lt"/>
                </a:rPr>
                <a:t>GW ?</a:t>
              </a:r>
            </a:p>
          </p:txBody>
        </p:sp>
        <p:sp>
          <p:nvSpPr>
            <p:cNvPr id="23575" name="Rectangle 75"/>
            <p:cNvSpPr>
              <a:spLocks noChangeArrowheads="1"/>
            </p:cNvSpPr>
            <p:nvPr/>
          </p:nvSpPr>
          <p:spPr bwMode="auto">
            <a:xfrm>
              <a:off x="5508625" y="4418033"/>
              <a:ext cx="647700" cy="6762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no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3200">
                  <a:solidFill>
                    <a:srgbClr val="F8F8F8"/>
                  </a:solidFill>
                </a:rPr>
                <a:t>+</a:t>
              </a:r>
            </a:p>
          </p:txBody>
        </p:sp>
        <p:sp>
          <p:nvSpPr>
            <p:cNvPr id="23556" name="AutoShape 2"/>
            <p:cNvSpPr>
              <a:spLocks noChangeArrowheads="1"/>
            </p:cNvSpPr>
            <p:nvPr/>
          </p:nvSpPr>
          <p:spPr bwMode="auto">
            <a:xfrm>
              <a:off x="5184775" y="1733550"/>
              <a:ext cx="3492500" cy="1687513"/>
            </a:xfrm>
            <a:prstGeom prst="roundRect">
              <a:avLst>
                <a:gd name="adj" fmla="val 5130"/>
              </a:avLst>
            </a:prstGeom>
            <a:solidFill>
              <a:srgbClr val="CCFFCC">
                <a:alpha val="10000"/>
              </a:srgbClr>
            </a:solidFill>
            <a:ln w="15875">
              <a:noFill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endParaRPr lang="ja-JP" altLang="en-US">
                <a:latin typeface="Tahoma" pitchFamily="34" charset="0"/>
              </a:endParaRPr>
            </a:p>
          </p:txBody>
        </p:sp>
        <p:sp>
          <p:nvSpPr>
            <p:cNvPr id="23560" name="AutoShape 30"/>
            <p:cNvSpPr>
              <a:spLocks noChangeArrowheads="1"/>
            </p:cNvSpPr>
            <p:nvPr/>
          </p:nvSpPr>
          <p:spPr bwMode="auto">
            <a:xfrm>
              <a:off x="4759325" y="2363788"/>
              <a:ext cx="317500" cy="346075"/>
            </a:xfrm>
            <a:custGeom>
              <a:avLst/>
              <a:gdLst>
                <a:gd name="T0" fmla="*/ 165100 w 21600"/>
                <a:gd name="T1" fmla="*/ 0 h 21600"/>
                <a:gd name="T2" fmla="*/ 0 w 21600"/>
                <a:gd name="T3" fmla="*/ 173038 h 21600"/>
                <a:gd name="T4" fmla="*/ 165100 w 21600"/>
                <a:gd name="T5" fmla="*/ 346075 h 21600"/>
                <a:gd name="T6" fmla="*/ 317500 w 21600"/>
                <a:gd name="T7" fmla="*/ 173038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3255 h 21600"/>
                <a:gd name="T14" fmla="*/ 14357 w 21600"/>
                <a:gd name="T15" fmla="*/ 1834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32" y="0"/>
                  </a:moveTo>
                  <a:lnTo>
                    <a:pt x="11232" y="3255"/>
                  </a:lnTo>
                  <a:lnTo>
                    <a:pt x="3375" y="3255"/>
                  </a:lnTo>
                  <a:lnTo>
                    <a:pt x="3375" y="18345"/>
                  </a:lnTo>
                  <a:lnTo>
                    <a:pt x="11232" y="18345"/>
                  </a:lnTo>
                  <a:lnTo>
                    <a:pt x="11232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255"/>
                  </a:moveTo>
                  <a:lnTo>
                    <a:pt x="1350" y="18345"/>
                  </a:lnTo>
                  <a:lnTo>
                    <a:pt x="2700" y="18345"/>
                  </a:lnTo>
                  <a:lnTo>
                    <a:pt x="2700" y="3255"/>
                  </a:lnTo>
                  <a:close/>
                </a:path>
                <a:path w="21600" h="21600">
                  <a:moveTo>
                    <a:pt x="0" y="3255"/>
                  </a:moveTo>
                  <a:lnTo>
                    <a:pt x="0" y="18345"/>
                  </a:lnTo>
                  <a:lnTo>
                    <a:pt x="675" y="18345"/>
                  </a:lnTo>
                  <a:lnTo>
                    <a:pt x="675" y="3255"/>
                  </a:lnTo>
                  <a:close/>
                </a:path>
              </a:pathLst>
            </a:custGeom>
            <a:solidFill>
              <a:srgbClr val="CCFFCC">
                <a:alpha val="50195"/>
              </a:srgbClr>
            </a:solidFill>
            <a:ln w="3175">
              <a:solidFill>
                <a:srgbClr val="CCFFCC"/>
              </a:solidFill>
              <a:miter lim="800000"/>
              <a:headEnd/>
              <a:tailEnd/>
            </a:ln>
          </p:spPr>
          <p:txBody>
            <a:bodyPr anchor="ctr">
              <a:noAutofit/>
            </a:bodyPr>
            <a:lstStyle/>
            <a:p>
              <a:endParaRPr lang="ja-JP" altLang="en-US">
                <a:latin typeface="Tahoma" pitchFamily="34" charset="0"/>
              </a:endParaRPr>
            </a:p>
          </p:txBody>
        </p:sp>
        <p:sp>
          <p:nvSpPr>
            <p:cNvPr id="23561" name="Rectangle 31"/>
            <p:cNvSpPr>
              <a:spLocks noChangeArrowheads="1"/>
            </p:cNvSpPr>
            <p:nvPr/>
          </p:nvSpPr>
          <p:spPr bwMode="auto">
            <a:xfrm>
              <a:off x="5184775" y="1693863"/>
              <a:ext cx="3384550" cy="4222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no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dirty="0">
                  <a:solidFill>
                    <a:srgbClr val="F8F8F8"/>
                  </a:solidFill>
                  <a:latin typeface="Tahoma" pitchFamily="34" charset="0"/>
                </a:rPr>
                <a:t>宇宙を観測する新しい手段</a:t>
              </a:r>
            </a:p>
          </p:txBody>
        </p:sp>
        <p:sp>
          <p:nvSpPr>
            <p:cNvPr id="23576" name="Rectangle 76"/>
            <p:cNvSpPr>
              <a:spLocks noChangeArrowheads="1"/>
            </p:cNvSpPr>
            <p:nvPr/>
          </p:nvSpPr>
          <p:spPr bwMode="auto">
            <a:xfrm>
              <a:off x="5473700" y="2052638"/>
              <a:ext cx="3419475" cy="137636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no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dirty="0">
                  <a:solidFill>
                    <a:srgbClr val="F8F8F8"/>
                  </a:solidFill>
                  <a:latin typeface="Tahoma" pitchFamily="34" charset="0"/>
                </a:rPr>
                <a:t>電磁波と相補的・独立な観測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dirty="0">
                  <a:solidFill>
                    <a:srgbClr val="F8F8F8"/>
                  </a:solidFill>
                  <a:latin typeface="Tahoma" pitchFamily="34" charset="0"/>
                </a:rPr>
                <a:t>他では見ることの出来ない現象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dirty="0">
                  <a:solidFill>
                    <a:srgbClr val="F8F8F8"/>
                  </a:solidFill>
                  <a:latin typeface="Tahoma" pitchFamily="34" charset="0"/>
                </a:rPr>
                <a:t>      </a:t>
              </a:r>
              <a:r>
                <a:rPr lang="ja-JP" altLang="en-US" sz="1600" dirty="0" smtClean="0">
                  <a:solidFill>
                    <a:srgbClr val="CCFFCC"/>
                  </a:solidFill>
                  <a:latin typeface="Tahoma" pitchFamily="34" charset="0"/>
                </a:rPr>
                <a:t>‘</a:t>
              </a:r>
              <a:r>
                <a:rPr lang="ja-JP" altLang="en-US" sz="1600" dirty="0">
                  <a:solidFill>
                    <a:srgbClr val="CCFFCC"/>
                  </a:solidFill>
                  <a:latin typeface="Tahoma" pitchFamily="34" charset="0"/>
                </a:rPr>
                <a:t>晴れ上がり’前の初期宇宙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 dirty="0">
                  <a:solidFill>
                    <a:srgbClr val="CCFFCC"/>
                  </a:solidFill>
                  <a:latin typeface="Tahoma" pitchFamily="34" charset="0"/>
                </a:rPr>
                <a:t>        激しい天体現象の内部</a:t>
              </a:r>
            </a:p>
          </p:txBody>
        </p:sp>
        <p:pic>
          <p:nvPicPr>
            <p:cNvPr id="23577" name="Picture 78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-20000"/>
            </a:blip>
            <a:srcRect/>
            <a:stretch>
              <a:fillRect/>
            </a:stretch>
          </p:blipFill>
          <p:spPr bwMode="auto">
            <a:xfrm>
              <a:off x="6156325" y="4302146"/>
              <a:ext cx="1944688" cy="96202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</p:pic>
      </p:grp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857224" y="1001576"/>
            <a:ext cx="7513679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8F8F8"/>
                </a:solidFill>
                <a:latin typeface="Tahoma" pitchFamily="34" charset="0"/>
              </a:rPr>
              <a:t>重力波をもちいて</a:t>
            </a:r>
            <a:r>
              <a:rPr lang="en-US" altLang="ja-JP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dirty="0" smtClean="0">
                <a:solidFill>
                  <a:srgbClr val="F8F8F8"/>
                </a:solidFill>
                <a:latin typeface="Tahoma" pitchFamily="34" charset="0"/>
              </a:rPr>
              <a:t>宇宙の成り立ちと進化を解き明かす</a:t>
            </a:r>
            <a:r>
              <a:rPr lang="en-US" altLang="ja-JP" dirty="0" smtClean="0">
                <a:solidFill>
                  <a:srgbClr val="F8F8F8"/>
                </a:solidFill>
                <a:latin typeface="Tahoma" pitchFamily="34" charset="0"/>
              </a:rPr>
              <a:t>.</a:t>
            </a:r>
            <a:endParaRPr lang="ja-JP" altLang="en-US" dirty="0">
              <a:solidFill>
                <a:srgbClr val="F8F8F8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7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重力波で宇宙を探る</a:t>
            </a:r>
            <a:endParaRPr lang="ja-JP" altLang="en-US" dirty="0"/>
          </a:p>
        </p:txBody>
      </p:sp>
      <p:sp>
        <p:nvSpPr>
          <p:cNvPr id="5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54" name="Picture 1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-29000" contrast="-49000"/>
          </a:blip>
          <a:srcRect/>
          <a:stretch>
            <a:fillRect/>
          </a:stretch>
        </p:blipFill>
        <p:spPr bwMode="auto">
          <a:xfrm>
            <a:off x="1906588" y="806450"/>
            <a:ext cx="5329237" cy="56467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5" name="AutoShape 17"/>
          <p:cNvSpPr>
            <a:spLocks noChangeArrowheads="1"/>
          </p:cNvSpPr>
          <p:nvPr/>
        </p:nvSpPr>
        <p:spPr bwMode="auto">
          <a:xfrm>
            <a:off x="3635375" y="4929198"/>
            <a:ext cx="1655763" cy="1163627"/>
          </a:xfrm>
          <a:prstGeom prst="roundRect">
            <a:avLst>
              <a:gd name="adj" fmla="val 9560"/>
            </a:avLst>
          </a:prstGeom>
          <a:solidFill>
            <a:srgbClr val="FFFFFF">
              <a:alpha val="30000"/>
            </a:srgbClr>
          </a:solidFill>
          <a:ln w="3175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56" name="AutoShape 18"/>
          <p:cNvSpPr>
            <a:spLocks noChangeArrowheads="1"/>
          </p:cNvSpPr>
          <p:nvPr/>
        </p:nvSpPr>
        <p:spPr bwMode="auto">
          <a:xfrm>
            <a:off x="3419475" y="2636838"/>
            <a:ext cx="2881313" cy="1584325"/>
          </a:xfrm>
          <a:prstGeom prst="roundRect">
            <a:avLst>
              <a:gd name="adj" fmla="val 9560"/>
            </a:avLst>
          </a:prstGeom>
          <a:solidFill>
            <a:srgbClr val="FFFFFF">
              <a:alpha val="30000"/>
            </a:srgbClr>
          </a:solidFill>
          <a:ln w="3175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57" name="AutoShape 19"/>
          <p:cNvSpPr>
            <a:spLocks noChangeArrowheads="1"/>
          </p:cNvSpPr>
          <p:nvPr/>
        </p:nvSpPr>
        <p:spPr bwMode="auto">
          <a:xfrm>
            <a:off x="1189038" y="4222750"/>
            <a:ext cx="1079500" cy="1582738"/>
          </a:xfrm>
          <a:prstGeom prst="roundRect">
            <a:avLst>
              <a:gd name="adj" fmla="val 9560"/>
            </a:avLst>
          </a:prstGeom>
          <a:solidFill>
            <a:srgbClr val="FFFF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58" name="AutoShape 20"/>
          <p:cNvSpPr>
            <a:spLocks noChangeArrowheads="1"/>
          </p:cNvSpPr>
          <p:nvPr/>
        </p:nvSpPr>
        <p:spPr bwMode="auto">
          <a:xfrm>
            <a:off x="423863" y="3286124"/>
            <a:ext cx="1871662" cy="712792"/>
          </a:xfrm>
          <a:prstGeom prst="roundRect">
            <a:avLst>
              <a:gd name="adj" fmla="val 9560"/>
            </a:avLst>
          </a:prstGeom>
          <a:solidFill>
            <a:srgbClr val="CCECFF">
              <a:alpha val="8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59" name="Text Box 21"/>
          <p:cNvSpPr txBox="1">
            <a:spLocks noChangeArrowheads="1"/>
          </p:cNvSpPr>
          <p:nvPr/>
        </p:nvSpPr>
        <p:spPr bwMode="auto">
          <a:xfrm>
            <a:off x="3995738" y="2598738"/>
            <a:ext cx="94615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天文学</a:t>
            </a:r>
          </a:p>
        </p:txBody>
      </p:sp>
      <p:sp>
        <p:nvSpPr>
          <p:cNvPr id="60" name="Text Box 22"/>
          <p:cNvSpPr txBox="1">
            <a:spLocks noChangeArrowheads="1"/>
          </p:cNvSpPr>
          <p:nvPr/>
        </p:nvSpPr>
        <p:spPr bwMode="auto">
          <a:xfrm>
            <a:off x="3419475" y="2990850"/>
            <a:ext cx="996950" cy="8255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1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星形成 </a:t>
            </a:r>
          </a:p>
          <a:p>
            <a:pPr>
              <a:buFontTx/>
              <a:buNone/>
            </a:pPr>
            <a:r>
              <a:rPr lang="ja-JP" altLang="en-US" sz="1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恒星進化</a:t>
            </a:r>
          </a:p>
          <a:p>
            <a:pPr>
              <a:buFontTx/>
              <a:buNone/>
            </a:pPr>
            <a:r>
              <a:rPr lang="ja-JP" altLang="en-US" sz="1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銀河</a:t>
            </a:r>
          </a:p>
        </p:txBody>
      </p:sp>
      <p:sp>
        <p:nvSpPr>
          <p:cNvPr id="61" name="Text Box 23"/>
          <p:cNvSpPr txBox="1">
            <a:spLocks noChangeArrowheads="1"/>
          </p:cNvSpPr>
          <p:nvPr/>
        </p:nvSpPr>
        <p:spPr bwMode="auto">
          <a:xfrm>
            <a:off x="4478337" y="3644900"/>
            <a:ext cx="1816100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1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ブラックホール</a:t>
            </a:r>
          </a:p>
          <a:p>
            <a:pPr>
              <a:buFontTx/>
              <a:buNone/>
            </a:pPr>
            <a:r>
              <a:rPr lang="ja-JP" altLang="en-US" sz="1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巨大ブラックホール</a:t>
            </a:r>
          </a:p>
        </p:txBody>
      </p:sp>
      <p:sp>
        <p:nvSpPr>
          <p:cNvPr id="62" name="Text Box 24"/>
          <p:cNvSpPr txBox="1">
            <a:spLocks noChangeArrowheads="1"/>
          </p:cNvSpPr>
          <p:nvPr/>
        </p:nvSpPr>
        <p:spPr bwMode="auto">
          <a:xfrm>
            <a:off x="3621088" y="3884613"/>
            <a:ext cx="59055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1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惑星</a:t>
            </a:r>
          </a:p>
        </p:txBody>
      </p:sp>
      <p:sp>
        <p:nvSpPr>
          <p:cNvPr id="63" name="Text Box 25"/>
          <p:cNvSpPr txBox="1">
            <a:spLocks noChangeArrowheads="1"/>
          </p:cNvSpPr>
          <p:nvPr/>
        </p:nvSpPr>
        <p:spPr bwMode="auto">
          <a:xfrm>
            <a:off x="4500562" y="2997200"/>
            <a:ext cx="1577975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1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ガンマ線バースト</a:t>
            </a:r>
          </a:p>
          <a:p>
            <a:pPr>
              <a:buFontTx/>
              <a:buNone/>
            </a:pPr>
            <a:r>
              <a:rPr lang="ja-JP" altLang="en-US" sz="1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超新星爆発</a:t>
            </a:r>
          </a:p>
        </p:txBody>
      </p:sp>
      <p:sp>
        <p:nvSpPr>
          <p:cNvPr id="64" name="Text Box 26"/>
          <p:cNvSpPr txBox="1">
            <a:spLocks noChangeArrowheads="1"/>
          </p:cNvSpPr>
          <p:nvPr/>
        </p:nvSpPr>
        <p:spPr bwMode="auto">
          <a:xfrm>
            <a:off x="2411413" y="3279775"/>
            <a:ext cx="1050925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1600">
                <a:solidFill>
                  <a:srgbClr val="99CCFF"/>
                </a:solidFill>
              </a:rPr>
              <a:t>さまざまな</a:t>
            </a:r>
          </a:p>
          <a:p>
            <a:pPr>
              <a:buFontTx/>
              <a:buNone/>
            </a:pPr>
            <a:r>
              <a:rPr lang="ja-JP" altLang="en-US" sz="1600">
                <a:solidFill>
                  <a:srgbClr val="99CCFF"/>
                </a:solidFill>
              </a:rPr>
              <a:t>天体現象</a:t>
            </a:r>
          </a:p>
        </p:txBody>
      </p:sp>
      <p:sp>
        <p:nvSpPr>
          <p:cNvPr id="65" name="Text Box 27"/>
          <p:cNvSpPr txBox="1">
            <a:spLocks noChangeArrowheads="1"/>
          </p:cNvSpPr>
          <p:nvPr/>
        </p:nvSpPr>
        <p:spPr bwMode="auto">
          <a:xfrm>
            <a:off x="1260475" y="4198938"/>
            <a:ext cx="998538" cy="1600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FontTx/>
              <a:buNone/>
            </a:pPr>
            <a:r>
              <a:rPr lang="ja-JP" altLang="en-US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ガンマ線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en-US" altLang="ja-JP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X</a:t>
            </a:r>
            <a:r>
              <a:rPr lang="ja-JP" altLang="en-US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線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ja-JP" altLang="en-US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可視光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ja-JP" altLang="en-US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赤外線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ja-JP" altLang="en-US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電波</a:t>
            </a:r>
          </a:p>
        </p:txBody>
      </p:sp>
      <p:sp>
        <p:nvSpPr>
          <p:cNvPr id="66" name="Text Box 28"/>
          <p:cNvSpPr txBox="1">
            <a:spLocks noChangeArrowheads="1"/>
          </p:cNvSpPr>
          <p:nvPr/>
        </p:nvSpPr>
        <p:spPr bwMode="auto">
          <a:xfrm>
            <a:off x="530920" y="3298825"/>
            <a:ext cx="1628972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2000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電磁波による</a:t>
            </a:r>
          </a:p>
          <a:p>
            <a:pPr>
              <a:buFontTx/>
              <a:buNone/>
            </a:pPr>
            <a:r>
              <a:rPr lang="ja-JP" altLang="en-US" sz="2000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観測</a:t>
            </a:r>
          </a:p>
        </p:txBody>
      </p:sp>
      <p:sp>
        <p:nvSpPr>
          <p:cNvPr id="67" name="Text Box 29"/>
          <p:cNvSpPr txBox="1">
            <a:spLocks noChangeArrowheads="1"/>
          </p:cNvSpPr>
          <p:nvPr/>
        </p:nvSpPr>
        <p:spPr bwMode="auto">
          <a:xfrm>
            <a:off x="3635375" y="4929198"/>
            <a:ext cx="94615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宇宙論</a:t>
            </a:r>
          </a:p>
        </p:txBody>
      </p:sp>
      <p:sp>
        <p:nvSpPr>
          <p:cNvPr id="68" name="Text Box 30"/>
          <p:cNvSpPr txBox="1">
            <a:spLocks noChangeArrowheads="1"/>
          </p:cNvSpPr>
          <p:nvPr/>
        </p:nvSpPr>
        <p:spPr bwMode="auto">
          <a:xfrm>
            <a:off x="3706813" y="5267325"/>
            <a:ext cx="1597025" cy="8255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1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インフレーション</a:t>
            </a:r>
          </a:p>
          <a:p>
            <a:pPr>
              <a:buFontTx/>
              <a:buNone/>
            </a:pPr>
            <a:r>
              <a:rPr lang="ja-JP" altLang="en-US" sz="1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ダークマター</a:t>
            </a:r>
          </a:p>
          <a:p>
            <a:pPr>
              <a:buFontTx/>
              <a:buNone/>
            </a:pPr>
            <a:r>
              <a:rPr lang="ja-JP" altLang="en-US" sz="1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ダークエネルギー</a:t>
            </a:r>
          </a:p>
        </p:txBody>
      </p:sp>
      <p:sp>
        <p:nvSpPr>
          <p:cNvPr id="69" name="Line 31"/>
          <p:cNvSpPr>
            <a:spLocks noChangeShapeType="1"/>
          </p:cNvSpPr>
          <p:nvPr/>
        </p:nvSpPr>
        <p:spPr bwMode="auto">
          <a:xfrm flipV="1">
            <a:off x="2268538" y="3860800"/>
            <a:ext cx="1150937" cy="576263"/>
          </a:xfrm>
          <a:prstGeom prst="line">
            <a:avLst/>
          </a:prstGeom>
          <a:noFill/>
          <a:ln w="88900">
            <a:solidFill>
              <a:srgbClr val="3399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70" name="Line 32"/>
          <p:cNvSpPr>
            <a:spLocks noChangeShapeType="1"/>
          </p:cNvSpPr>
          <p:nvPr/>
        </p:nvSpPr>
        <p:spPr bwMode="auto">
          <a:xfrm>
            <a:off x="2268538" y="5300663"/>
            <a:ext cx="1366837" cy="142875"/>
          </a:xfrm>
          <a:prstGeom prst="line">
            <a:avLst/>
          </a:prstGeom>
          <a:noFill/>
          <a:ln w="88900">
            <a:solidFill>
              <a:srgbClr val="3399FF"/>
            </a:solidFill>
            <a:round/>
            <a:headEnd/>
            <a:tailEnd type="stealth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71" name="Text Box 33"/>
          <p:cNvSpPr txBox="1">
            <a:spLocks noChangeArrowheads="1"/>
          </p:cNvSpPr>
          <p:nvPr/>
        </p:nvSpPr>
        <p:spPr bwMode="auto">
          <a:xfrm>
            <a:off x="2638425" y="4792663"/>
            <a:ext cx="996950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1600">
                <a:solidFill>
                  <a:srgbClr val="99CCFF"/>
                </a:solidFill>
              </a:rPr>
              <a:t>宇宙背景</a:t>
            </a:r>
          </a:p>
          <a:p>
            <a:pPr>
              <a:buFontTx/>
              <a:buNone/>
            </a:pPr>
            <a:r>
              <a:rPr lang="ja-JP" altLang="en-US" sz="1600">
                <a:solidFill>
                  <a:srgbClr val="99CCFF"/>
                </a:solidFill>
              </a:rPr>
              <a:t>放射</a:t>
            </a:r>
          </a:p>
        </p:txBody>
      </p:sp>
      <p:grpSp>
        <p:nvGrpSpPr>
          <p:cNvPr id="2" name="グループ化 52"/>
          <p:cNvGrpSpPr/>
          <p:nvPr/>
        </p:nvGrpSpPr>
        <p:grpSpPr>
          <a:xfrm>
            <a:off x="439738" y="1204913"/>
            <a:ext cx="4421187" cy="1792287"/>
            <a:chOff x="439738" y="1204913"/>
            <a:chExt cx="4421187" cy="1792287"/>
          </a:xfrm>
        </p:grpSpPr>
        <p:sp>
          <p:nvSpPr>
            <p:cNvPr id="73" name="AutoShape 35"/>
            <p:cNvSpPr>
              <a:spLocks noChangeArrowheads="1"/>
            </p:cNvSpPr>
            <p:nvPr/>
          </p:nvSpPr>
          <p:spPr bwMode="auto">
            <a:xfrm>
              <a:off x="2916238" y="1428736"/>
              <a:ext cx="1944687" cy="703277"/>
            </a:xfrm>
            <a:prstGeom prst="roundRect">
              <a:avLst>
                <a:gd name="adj" fmla="val 9560"/>
              </a:avLst>
            </a:prstGeom>
            <a:solidFill>
              <a:srgbClr val="FFFFFF">
                <a:alpha val="30000"/>
              </a:srgbClr>
            </a:solidFill>
            <a:ln w="3175">
              <a:solidFill>
                <a:srgbClr val="FFFFFF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/>
            </a:p>
          </p:txBody>
        </p:sp>
        <p:sp>
          <p:nvSpPr>
            <p:cNvPr id="74" name="Text Box 36"/>
            <p:cNvSpPr txBox="1">
              <a:spLocks noChangeArrowheads="1"/>
            </p:cNvSpPr>
            <p:nvPr/>
          </p:nvSpPr>
          <p:spPr bwMode="auto">
            <a:xfrm>
              <a:off x="2916238" y="1414448"/>
              <a:ext cx="1454150" cy="3968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原子核理論</a:t>
              </a:r>
            </a:p>
          </p:txBody>
        </p:sp>
        <p:sp>
          <p:nvSpPr>
            <p:cNvPr id="75" name="Text Box 37"/>
            <p:cNvSpPr txBox="1">
              <a:spLocks noChangeArrowheads="1"/>
            </p:cNvSpPr>
            <p:nvPr/>
          </p:nvSpPr>
          <p:spPr bwMode="auto">
            <a:xfrm>
              <a:off x="3065463" y="1771650"/>
              <a:ext cx="1795462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高密度物体の物理</a:t>
              </a:r>
            </a:p>
          </p:txBody>
        </p:sp>
        <p:sp>
          <p:nvSpPr>
            <p:cNvPr id="77" name="AutoShape 39"/>
            <p:cNvSpPr>
              <a:spLocks noChangeArrowheads="1"/>
            </p:cNvSpPr>
            <p:nvPr/>
          </p:nvSpPr>
          <p:spPr bwMode="auto">
            <a:xfrm>
              <a:off x="769938" y="2060575"/>
              <a:ext cx="1296987" cy="792162"/>
            </a:xfrm>
            <a:prstGeom prst="roundRect">
              <a:avLst>
                <a:gd name="adj" fmla="val 9560"/>
              </a:avLst>
            </a:prstGeom>
            <a:solidFill>
              <a:srgbClr val="FFFFFF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78" name="AutoShape 40"/>
            <p:cNvSpPr>
              <a:spLocks noChangeArrowheads="1"/>
            </p:cNvSpPr>
            <p:nvPr/>
          </p:nvSpPr>
          <p:spPr bwMode="auto">
            <a:xfrm>
              <a:off x="439738" y="1235075"/>
              <a:ext cx="1871662" cy="693727"/>
            </a:xfrm>
            <a:prstGeom prst="roundRect">
              <a:avLst>
                <a:gd name="adj" fmla="val 9560"/>
              </a:avLst>
            </a:prstGeom>
            <a:solidFill>
              <a:srgbClr val="CCCCFF"/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/>
            </a:p>
          </p:txBody>
        </p:sp>
        <p:sp>
          <p:nvSpPr>
            <p:cNvPr id="79" name="Text Box 41"/>
            <p:cNvSpPr txBox="1">
              <a:spLocks noChangeArrowheads="1"/>
            </p:cNvSpPr>
            <p:nvPr/>
          </p:nvSpPr>
          <p:spPr bwMode="auto">
            <a:xfrm>
              <a:off x="575370" y="1204913"/>
              <a:ext cx="1628972" cy="70788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2000" dirty="0">
                  <a:solidFill>
                    <a:srgbClr val="2929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宇宙線による</a:t>
              </a:r>
            </a:p>
            <a:p>
              <a:pPr>
                <a:buFontTx/>
                <a:buNone/>
              </a:pPr>
              <a:r>
                <a:rPr lang="ja-JP" altLang="en-US" sz="2000" dirty="0">
                  <a:solidFill>
                    <a:srgbClr val="2929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観測</a:t>
              </a:r>
            </a:p>
          </p:txBody>
        </p:sp>
        <p:sp>
          <p:nvSpPr>
            <p:cNvPr id="80" name="Text Box 42"/>
            <p:cNvSpPr txBox="1">
              <a:spLocks noChangeArrowheads="1"/>
            </p:cNvSpPr>
            <p:nvPr/>
          </p:nvSpPr>
          <p:spPr bwMode="auto">
            <a:xfrm>
              <a:off x="627063" y="2031996"/>
              <a:ext cx="1468437" cy="8255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CC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ニュートリノ</a:t>
              </a:r>
            </a:p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CC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高エネルギー</a:t>
              </a:r>
            </a:p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CC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　　　　　宇宙線</a:t>
              </a:r>
            </a:p>
          </p:txBody>
        </p:sp>
        <p:sp>
          <p:nvSpPr>
            <p:cNvPr id="81" name="Line 43"/>
            <p:cNvSpPr>
              <a:spLocks noChangeShapeType="1"/>
            </p:cNvSpPr>
            <p:nvPr/>
          </p:nvSpPr>
          <p:spPr bwMode="auto">
            <a:xfrm flipV="1">
              <a:off x="2124075" y="2060575"/>
              <a:ext cx="863600" cy="215900"/>
            </a:xfrm>
            <a:prstGeom prst="line">
              <a:avLst/>
            </a:prstGeom>
            <a:noFill/>
            <a:ln w="88900">
              <a:solidFill>
                <a:srgbClr val="3399FF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82" name="Line 44"/>
            <p:cNvSpPr>
              <a:spLocks noChangeShapeType="1"/>
            </p:cNvSpPr>
            <p:nvPr/>
          </p:nvSpPr>
          <p:spPr bwMode="auto">
            <a:xfrm>
              <a:off x="2124075" y="2492375"/>
              <a:ext cx="1295400" cy="504825"/>
            </a:xfrm>
            <a:prstGeom prst="line">
              <a:avLst/>
            </a:prstGeom>
            <a:noFill/>
            <a:ln w="88900">
              <a:solidFill>
                <a:srgbClr val="3399FF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</p:grpSp>
      <p:sp>
        <p:nvSpPr>
          <p:cNvPr id="83" name="Text Box 45"/>
          <p:cNvSpPr txBox="1">
            <a:spLocks noChangeArrowheads="1"/>
          </p:cNvSpPr>
          <p:nvPr/>
        </p:nvSpPr>
        <p:spPr bwMode="auto">
          <a:xfrm>
            <a:off x="6516688" y="6165850"/>
            <a:ext cx="2582862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ja-JP" altLang="en-US" sz="1000" b="1" dirty="0">
                <a:solidFill>
                  <a:srgbClr val="B2B2B2"/>
                </a:solidFill>
                <a:latin typeface="Tahoma" pitchFamily="34" charset="0"/>
              </a:rPr>
              <a:t>背景画</a:t>
            </a:r>
            <a:r>
              <a:rPr lang="en-US" altLang="ja-JP" sz="1000" b="1" dirty="0">
                <a:solidFill>
                  <a:srgbClr val="B2B2B2"/>
                </a:solidFill>
                <a:latin typeface="Tahoma" pitchFamily="34" charset="0"/>
              </a:rPr>
              <a:t>: NASA/WMAP Science Team</a:t>
            </a:r>
          </a:p>
        </p:txBody>
      </p:sp>
      <p:grpSp>
        <p:nvGrpSpPr>
          <p:cNvPr id="3" name="グループ化 71"/>
          <p:cNvGrpSpPr/>
          <p:nvPr/>
        </p:nvGrpSpPr>
        <p:grpSpPr>
          <a:xfrm>
            <a:off x="4859338" y="857232"/>
            <a:ext cx="4032251" cy="4659331"/>
            <a:chOff x="4859338" y="857232"/>
            <a:chExt cx="4032251" cy="4659331"/>
          </a:xfrm>
        </p:grpSpPr>
        <p:sp>
          <p:nvSpPr>
            <p:cNvPr id="85" name="AutoShape 47"/>
            <p:cNvSpPr>
              <a:spLocks noChangeArrowheads="1"/>
            </p:cNvSpPr>
            <p:nvPr/>
          </p:nvSpPr>
          <p:spPr bwMode="auto">
            <a:xfrm>
              <a:off x="5292726" y="857232"/>
              <a:ext cx="2087563" cy="987443"/>
            </a:xfrm>
            <a:prstGeom prst="roundRect">
              <a:avLst>
                <a:gd name="adj" fmla="val 9560"/>
              </a:avLst>
            </a:prstGeom>
            <a:solidFill>
              <a:srgbClr val="FFFFFF">
                <a:alpha val="30000"/>
              </a:srgbClr>
            </a:solidFill>
            <a:ln w="3175">
              <a:solidFill>
                <a:srgbClr val="FFFFFF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/>
            </a:p>
          </p:txBody>
        </p:sp>
        <p:sp>
          <p:nvSpPr>
            <p:cNvPr id="86" name="Text Box 48"/>
            <p:cNvSpPr txBox="1">
              <a:spLocks noChangeArrowheads="1"/>
            </p:cNvSpPr>
            <p:nvPr/>
          </p:nvSpPr>
          <p:spPr bwMode="auto">
            <a:xfrm>
              <a:off x="5292726" y="857232"/>
              <a:ext cx="1962150" cy="3968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一般相対性理論</a:t>
              </a:r>
            </a:p>
          </p:txBody>
        </p:sp>
        <p:sp>
          <p:nvSpPr>
            <p:cNvPr id="87" name="Text Box 49"/>
            <p:cNvSpPr txBox="1">
              <a:spLocks noChangeArrowheads="1"/>
            </p:cNvSpPr>
            <p:nvPr/>
          </p:nvSpPr>
          <p:spPr bwMode="auto">
            <a:xfrm>
              <a:off x="5543551" y="1263650"/>
              <a:ext cx="1909763" cy="58102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強い重力場における</a:t>
              </a:r>
            </a:p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相対性理論</a:t>
              </a:r>
            </a:p>
          </p:txBody>
        </p:sp>
        <p:sp>
          <p:nvSpPr>
            <p:cNvPr id="89" name="AutoShape 51"/>
            <p:cNvSpPr>
              <a:spLocks noChangeArrowheads="1"/>
            </p:cNvSpPr>
            <p:nvPr/>
          </p:nvSpPr>
          <p:spPr bwMode="auto">
            <a:xfrm>
              <a:off x="7669213" y="3141663"/>
              <a:ext cx="1152525" cy="1368425"/>
            </a:xfrm>
            <a:prstGeom prst="roundRect">
              <a:avLst>
                <a:gd name="adj" fmla="val 9560"/>
              </a:avLst>
            </a:prstGeom>
            <a:solidFill>
              <a:srgbClr val="FFFFFF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90" name="AutoShape 52"/>
            <p:cNvSpPr>
              <a:spLocks noChangeArrowheads="1"/>
            </p:cNvSpPr>
            <p:nvPr/>
          </p:nvSpPr>
          <p:spPr bwMode="auto">
            <a:xfrm>
              <a:off x="7019926" y="2214554"/>
              <a:ext cx="1871663" cy="723897"/>
            </a:xfrm>
            <a:prstGeom prst="roundRect">
              <a:avLst>
                <a:gd name="adj" fmla="val 9560"/>
              </a:avLst>
            </a:prstGeom>
            <a:solidFill>
              <a:srgbClr val="99FF99">
                <a:alpha val="7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/>
            </a:p>
          </p:txBody>
        </p:sp>
        <p:sp>
          <p:nvSpPr>
            <p:cNvPr id="91" name="Text Box 53"/>
            <p:cNvSpPr txBox="1">
              <a:spLocks noChangeArrowheads="1"/>
            </p:cNvSpPr>
            <p:nvPr/>
          </p:nvSpPr>
          <p:spPr bwMode="auto">
            <a:xfrm>
              <a:off x="7155559" y="2222500"/>
              <a:ext cx="1628972" cy="70788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2000" dirty="0">
                  <a:solidFill>
                    <a:srgbClr val="2929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重力波による</a:t>
              </a:r>
            </a:p>
            <a:p>
              <a:pPr>
                <a:buFontTx/>
                <a:buNone/>
              </a:pPr>
              <a:r>
                <a:rPr lang="ja-JP" altLang="en-US" sz="2000" dirty="0">
                  <a:solidFill>
                    <a:srgbClr val="2929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観測</a:t>
              </a:r>
            </a:p>
          </p:txBody>
        </p:sp>
        <p:sp>
          <p:nvSpPr>
            <p:cNvPr id="101" name="Text Box 55"/>
            <p:cNvSpPr txBox="1">
              <a:spLocks noChangeArrowheads="1"/>
            </p:cNvSpPr>
            <p:nvPr/>
          </p:nvSpPr>
          <p:spPr bwMode="auto">
            <a:xfrm>
              <a:off x="7524751" y="3789363"/>
              <a:ext cx="1327150" cy="6413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ja-JP" altLang="en-US" sz="1800">
                  <a:solidFill>
                    <a:srgbClr val="CCFF99"/>
                  </a:solidFill>
                </a:rPr>
                <a:t>低周波数</a:t>
              </a:r>
            </a:p>
            <a:p>
              <a:pPr>
                <a:buFontTx/>
                <a:buNone/>
              </a:pPr>
              <a:r>
                <a:rPr lang="ja-JP" altLang="en-US" sz="1800">
                  <a:solidFill>
                    <a:srgbClr val="CCFF99"/>
                  </a:solidFill>
                </a:rPr>
                <a:t>　　　重力波</a:t>
              </a:r>
            </a:p>
          </p:txBody>
        </p:sp>
        <p:sp>
          <p:nvSpPr>
            <p:cNvPr id="102" name="Text Box 56"/>
            <p:cNvSpPr txBox="1">
              <a:spLocks noChangeArrowheads="1"/>
            </p:cNvSpPr>
            <p:nvPr/>
          </p:nvSpPr>
          <p:spPr bwMode="auto">
            <a:xfrm>
              <a:off x="7524751" y="3141663"/>
              <a:ext cx="1327150" cy="6413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1800" dirty="0">
                  <a:solidFill>
                    <a:srgbClr val="CCFF99"/>
                  </a:solidFill>
                </a:rPr>
                <a:t>高周波数</a:t>
              </a:r>
            </a:p>
            <a:p>
              <a:pPr>
                <a:buFontTx/>
                <a:buNone/>
              </a:pPr>
              <a:r>
                <a:rPr lang="ja-JP" altLang="en-US" sz="1800" dirty="0">
                  <a:solidFill>
                    <a:srgbClr val="CCFF99"/>
                  </a:solidFill>
                </a:rPr>
                <a:t>　　　重力波</a:t>
              </a:r>
            </a:p>
          </p:txBody>
        </p:sp>
        <p:sp>
          <p:nvSpPr>
            <p:cNvPr id="93" name="Line 57"/>
            <p:cNvSpPr>
              <a:spLocks noChangeShapeType="1"/>
            </p:cNvSpPr>
            <p:nvPr/>
          </p:nvSpPr>
          <p:spPr bwMode="auto">
            <a:xfrm flipH="1" flipV="1">
              <a:off x="6300788" y="3284538"/>
              <a:ext cx="1366838" cy="288925"/>
            </a:xfrm>
            <a:prstGeom prst="line">
              <a:avLst/>
            </a:prstGeom>
            <a:noFill/>
            <a:ln w="88900">
              <a:solidFill>
                <a:srgbClr val="66FF66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94" name="Text Box 58"/>
            <p:cNvSpPr txBox="1">
              <a:spLocks noChangeArrowheads="1"/>
            </p:cNvSpPr>
            <p:nvPr/>
          </p:nvSpPr>
          <p:spPr bwMode="auto">
            <a:xfrm>
              <a:off x="6343651" y="3549650"/>
              <a:ext cx="1403350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1600">
                  <a:solidFill>
                    <a:srgbClr val="66FF66"/>
                  </a:solidFill>
                </a:rPr>
                <a:t>連星合体現象</a:t>
              </a:r>
            </a:p>
          </p:txBody>
        </p:sp>
        <p:sp>
          <p:nvSpPr>
            <p:cNvPr id="95" name="Text Box 59"/>
            <p:cNvSpPr txBox="1">
              <a:spLocks noChangeArrowheads="1"/>
            </p:cNvSpPr>
            <p:nvPr/>
          </p:nvSpPr>
          <p:spPr bwMode="auto">
            <a:xfrm>
              <a:off x="6343651" y="3779838"/>
              <a:ext cx="1200150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1600">
                  <a:solidFill>
                    <a:srgbClr val="66FF66"/>
                  </a:solidFill>
                </a:rPr>
                <a:t>超新星爆発</a:t>
              </a:r>
            </a:p>
          </p:txBody>
        </p:sp>
        <p:sp>
          <p:nvSpPr>
            <p:cNvPr id="96" name="Line 60"/>
            <p:cNvSpPr>
              <a:spLocks noChangeShapeType="1"/>
            </p:cNvSpPr>
            <p:nvPr/>
          </p:nvSpPr>
          <p:spPr bwMode="auto">
            <a:xfrm flipH="1">
              <a:off x="5219701" y="4292600"/>
              <a:ext cx="2376488" cy="1223963"/>
            </a:xfrm>
            <a:prstGeom prst="line">
              <a:avLst/>
            </a:prstGeom>
            <a:noFill/>
            <a:ln w="88900">
              <a:solidFill>
                <a:srgbClr val="66FF66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97" name="Text Box 61"/>
            <p:cNvSpPr txBox="1">
              <a:spLocks noChangeArrowheads="1"/>
            </p:cNvSpPr>
            <p:nvPr/>
          </p:nvSpPr>
          <p:spPr bwMode="auto">
            <a:xfrm>
              <a:off x="6372226" y="5008563"/>
              <a:ext cx="1211263" cy="33813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1600" dirty="0" smtClean="0">
                  <a:solidFill>
                    <a:srgbClr val="66FF66"/>
                  </a:solidFill>
                </a:rPr>
                <a:t>背景重力波</a:t>
              </a:r>
              <a:endParaRPr lang="ja-JP" altLang="en-US" sz="1600" dirty="0">
                <a:solidFill>
                  <a:srgbClr val="66FF66"/>
                </a:solidFill>
              </a:endParaRPr>
            </a:p>
          </p:txBody>
        </p:sp>
        <p:sp>
          <p:nvSpPr>
            <p:cNvPr id="98" name="Line 62"/>
            <p:cNvSpPr>
              <a:spLocks noChangeShapeType="1"/>
            </p:cNvSpPr>
            <p:nvPr/>
          </p:nvSpPr>
          <p:spPr bwMode="auto">
            <a:xfrm flipH="1" flipV="1">
              <a:off x="6443663" y="1844675"/>
              <a:ext cx="576263" cy="1584325"/>
            </a:xfrm>
            <a:prstGeom prst="line">
              <a:avLst/>
            </a:prstGeom>
            <a:noFill/>
            <a:ln w="88900">
              <a:solidFill>
                <a:srgbClr val="66FF66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99" name="Line 63"/>
            <p:cNvSpPr>
              <a:spLocks noChangeShapeType="1"/>
            </p:cNvSpPr>
            <p:nvPr/>
          </p:nvSpPr>
          <p:spPr bwMode="auto">
            <a:xfrm flipH="1" flipV="1">
              <a:off x="4859338" y="1989138"/>
              <a:ext cx="1728788" cy="360363"/>
            </a:xfrm>
            <a:prstGeom prst="line">
              <a:avLst/>
            </a:prstGeom>
            <a:noFill/>
            <a:ln w="88900">
              <a:solidFill>
                <a:srgbClr val="66FF66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00" name="Text Box 64"/>
            <p:cNvSpPr txBox="1">
              <a:spLocks noChangeArrowheads="1"/>
            </p:cNvSpPr>
            <p:nvPr/>
          </p:nvSpPr>
          <p:spPr bwMode="auto">
            <a:xfrm>
              <a:off x="6353176" y="4010025"/>
              <a:ext cx="912813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1600">
                  <a:solidFill>
                    <a:srgbClr val="66FF66"/>
                  </a:solidFill>
                </a:rPr>
                <a:t>パルサー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0"/>
              <a:t>DECIGO-PF</a:t>
            </a:r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0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57238" y="917575"/>
            <a:ext cx="8386762" cy="6064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sz="2200" dirty="0"/>
              <a:t>DECIGO</a:t>
            </a:r>
            <a:r>
              <a:rPr lang="ja-JP" altLang="en-US" sz="2200" dirty="0"/>
              <a:t>パスファインダー </a:t>
            </a:r>
            <a:r>
              <a:rPr lang="en-US" altLang="ja-JP" sz="2200" dirty="0"/>
              <a:t>(DPF) </a:t>
            </a:r>
          </a:p>
        </p:txBody>
      </p:sp>
      <p:sp>
        <p:nvSpPr>
          <p:cNvPr id="1108996" name="AutoShape 4"/>
          <p:cNvSpPr>
            <a:spLocks noChangeArrowheads="1"/>
          </p:cNvSpPr>
          <p:nvPr/>
        </p:nvSpPr>
        <p:spPr bwMode="auto">
          <a:xfrm>
            <a:off x="714348" y="1857364"/>
            <a:ext cx="5257807" cy="1500198"/>
          </a:xfrm>
          <a:prstGeom prst="roundRect">
            <a:avLst>
              <a:gd name="adj" fmla="val 3069"/>
            </a:avLst>
          </a:prstGeom>
          <a:solidFill>
            <a:srgbClr val="FFFFFF">
              <a:alpha val="9804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7" name="Rectangle 5"/>
          <p:cNvSpPr>
            <a:spLocks noChangeArrowheads="1"/>
          </p:cNvSpPr>
          <p:nvPr/>
        </p:nvSpPr>
        <p:spPr bwMode="auto">
          <a:xfrm>
            <a:off x="384185" y="1857364"/>
            <a:ext cx="5688013" cy="14607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小型衛星 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 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 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(95cm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立方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x2, 350kg) 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地球周回軌道  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高度 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500km, 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太陽同期軌道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en-US" altLang="ja-JP" sz="20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ja-JP" altLang="en-US" sz="1800" dirty="0" smtClean="0">
                <a:solidFill>
                  <a:srgbClr val="B2B2B2"/>
                </a:solidFill>
                <a:latin typeface="Tahoma" pitchFamily="34" charset="0"/>
              </a:rPr>
              <a:t>試験</a:t>
            </a:r>
            <a:r>
              <a:rPr kumimoji="1" lang="ja-JP" altLang="en-US" sz="18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マス </a:t>
            </a:r>
            <a:r>
              <a:rPr kumimoji="1" lang="en-US" altLang="ja-JP" sz="18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x2</a:t>
            </a:r>
            <a:r>
              <a:rPr kumimoji="1" lang="ja-JP" altLang="en-US" sz="18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8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8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基線長</a:t>
            </a:r>
            <a:r>
              <a:rPr kumimoji="1" lang="en-US" altLang="ja-JP" sz="18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30cm</a:t>
            </a:r>
            <a:r>
              <a:rPr kumimoji="1" lang="ja-JP" altLang="en-US" sz="18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r>
              <a:rPr kumimoji="1" lang="en-US" altLang="ja-JP" sz="18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FP</a:t>
            </a:r>
            <a:r>
              <a:rPr kumimoji="1" lang="ja-JP" altLang="en-US" sz="18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共振器</a:t>
            </a:r>
          </a:p>
          <a:p>
            <a:pPr algn="l">
              <a:lnSpc>
                <a:spcPct val="114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18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</a:t>
            </a:r>
            <a:r>
              <a:rPr lang="ja-JP" altLang="en-US" sz="1800" dirty="0" smtClean="0">
                <a:solidFill>
                  <a:srgbClr val="B2B2B2"/>
                </a:solidFill>
                <a:latin typeface="Tahoma" pitchFamily="34" charset="0"/>
              </a:rPr>
              <a:t>安定化レーザー</a:t>
            </a:r>
            <a:r>
              <a:rPr kumimoji="1" lang="ja-JP" altLang="en-US" sz="18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</a:t>
            </a: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, </a:t>
            </a:r>
            <a:r>
              <a:rPr kumimoji="1" lang="ja-JP" altLang="en-US" sz="18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ドラッグ</a:t>
            </a:r>
            <a:r>
              <a:rPr kumimoji="1" lang="ja-JP" altLang="en-US" sz="18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ja-JP" altLang="en-US" sz="18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フリー</a:t>
            </a:r>
            <a:r>
              <a:rPr lang="ja-JP" altLang="en-US" sz="1800" dirty="0" smtClean="0">
                <a:solidFill>
                  <a:srgbClr val="B2B2B2"/>
                </a:solidFill>
                <a:latin typeface="Tahoma" pitchFamily="34" charset="0"/>
              </a:rPr>
              <a:t>制御</a:t>
            </a:r>
            <a:endParaRPr kumimoji="1" lang="ja-JP" altLang="en-US" sz="1800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8" name="Rectangle 6"/>
          <p:cNvSpPr>
            <a:spLocks noChangeArrowheads="1"/>
          </p:cNvSpPr>
          <p:nvPr/>
        </p:nvSpPr>
        <p:spPr bwMode="auto">
          <a:xfrm>
            <a:off x="1000100" y="3929066"/>
            <a:ext cx="47244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宇宙・地球の</a:t>
            </a:r>
            <a:r>
              <a:rPr kumimoji="1" lang="ja-JP" altLang="en-US" sz="20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　</a:t>
            </a:r>
            <a:endParaRPr kumimoji="1" lang="en-US" altLang="ja-JP" sz="2000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    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銀河の成り立ち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地球環境モニタ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0" name="Rectangle 48"/>
          <p:cNvSpPr>
            <a:spLocks noChangeArrowheads="1"/>
          </p:cNvSpPr>
          <p:nvPr/>
        </p:nvSpPr>
        <p:spPr bwMode="auto">
          <a:xfrm>
            <a:off x="1071538" y="4714884"/>
            <a:ext cx="51816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99FF99"/>
                </a:solidFill>
                <a:latin typeface="Tahoma" pitchFamily="34" charset="0"/>
              </a:rPr>
              <a:t>先端科</a:t>
            </a:r>
            <a:r>
              <a:rPr kumimoji="1" lang="ja-JP" altLang="en-US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学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技術の</a:t>
            </a:r>
            <a:r>
              <a:rPr kumimoji="1" lang="ja-JP" altLang="en-US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確立</a:t>
            </a:r>
            <a:endParaRPr kumimoji="1" lang="en-US" altLang="ja-JP" sz="2000" kern="1200" dirty="0" smtClean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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無重力環境利用の新しい可能性</a:t>
            </a:r>
            <a:endParaRPr kumimoji="1" lang="ja-JP" altLang="en-US" sz="2000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1" name="AutoShape 49"/>
          <p:cNvSpPr>
            <a:spLocks noChangeArrowheads="1"/>
          </p:cNvSpPr>
          <p:nvPr/>
        </p:nvSpPr>
        <p:spPr bwMode="auto">
          <a:xfrm rot="5400000">
            <a:off x="2608068" y="3249792"/>
            <a:ext cx="344487" cy="702903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3" name="Rectangle 51"/>
          <p:cNvSpPr>
            <a:spLocks noChangeArrowheads="1"/>
          </p:cNvSpPr>
          <p:nvPr/>
        </p:nvSpPr>
        <p:spPr bwMode="auto">
          <a:xfrm>
            <a:off x="1170004" y="1285860"/>
            <a:ext cx="568801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のための最初の前哨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  <a:endParaRPr kumimoji="1" lang="en-US" altLang="ja-JP" sz="2000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角丸四角形 50"/>
          <p:cNvSpPr/>
          <p:nvPr/>
        </p:nvSpPr>
        <p:spPr bwMode="auto">
          <a:xfrm>
            <a:off x="1000100" y="3857628"/>
            <a:ext cx="4643470" cy="1571636"/>
          </a:xfrm>
          <a:prstGeom prst="roundRect">
            <a:avLst>
              <a:gd name="adj" fmla="val 5874"/>
            </a:avLst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1000100" y="5650072"/>
            <a:ext cx="5224466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BBM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試作・試験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SDS-1/SWIM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による宇宙実証  が進行中</a:t>
            </a: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" name="グループ化 52"/>
          <p:cNvGrpSpPr/>
          <p:nvPr/>
        </p:nvGrpSpPr>
        <p:grpSpPr>
          <a:xfrm>
            <a:off x="6084095" y="2133600"/>
            <a:ext cx="2910680" cy="2695583"/>
            <a:chOff x="6084095" y="2133600"/>
            <a:chExt cx="2910680" cy="2695583"/>
          </a:xfrm>
        </p:grpSpPr>
        <p:sp>
          <p:nvSpPr>
            <p:cNvPr id="1109000" name="AutoShape 8"/>
            <p:cNvSpPr>
              <a:spLocks noChangeAspect="1" noChangeArrowheads="1"/>
            </p:cNvSpPr>
            <p:nvPr/>
          </p:nvSpPr>
          <p:spPr bwMode="auto">
            <a:xfrm rot="5400000">
              <a:off x="6062663" y="3309938"/>
              <a:ext cx="214313" cy="171450"/>
            </a:xfrm>
            <a:prstGeom prst="flowChartManualOperation">
              <a:avLst/>
            </a:prstGeom>
            <a:solidFill>
              <a:srgbClr val="FF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1" name="AutoShape 9"/>
            <p:cNvSpPr>
              <a:spLocks noChangeAspect="1" noChangeArrowheads="1"/>
            </p:cNvSpPr>
            <p:nvPr/>
          </p:nvSpPr>
          <p:spPr bwMode="auto">
            <a:xfrm rot="16200000" flipH="1">
              <a:off x="8801100" y="3341688"/>
              <a:ext cx="214313" cy="173037"/>
            </a:xfrm>
            <a:prstGeom prst="flowChartManualOperation">
              <a:avLst/>
            </a:prstGeom>
            <a:solidFill>
              <a:srgbClr val="FF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2" name="Oval 10"/>
            <p:cNvSpPr>
              <a:spLocks noChangeAspect="1" noChangeArrowheads="1"/>
            </p:cNvSpPr>
            <p:nvPr/>
          </p:nvSpPr>
          <p:spPr bwMode="auto">
            <a:xfrm>
              <a:off x="6240463" y="2133600"/>
              <a:ext cx="2600325" cy="259873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3" name="Text Box 11"/>
            <p:cNvSpPr txBox="1">
              <a:spLocks noChangeAspect="1" noChangeArrowheads="1"/>
            </p:cNvSpPr>
            <p:nvPr/>
          </p:nvSpPr>
          <p:spPr bwMode="auto">
            <a:xfrm>
              <a:off x="7077075" y="2671763"/>
              <a:ext cx="154463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kern="1200" dirty="0">
                  <a:solidFill>
                    <a:srgbClr val="5F5F5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Local Sensor</a:t>
              </a:r>
            </a:p>
          </p:txBody>
        </p:sp>
        <p:sp>
          <p:nvSpPr>
            <p:cNvPr id="1109004" name="Text Box 12"/>
            <p:cNvSpPr txBox="1">
              <a:spLocks noChangeAspect="1" noChangeArrowheads="1"/>
            </p:cNvSpPr>
            <p:nvPr/>
          </p:nvSpPr>
          <p:spPr bwMode="auto">
            <a:xfrm>
              <a:off x="7215188" y="3983038"/>
              <a:ext cx="1006475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kern="1200" dirty="0">
                  <a:solidFill>
                    <a:srgbClr val="5F5F5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Actuator</a:t>
              </a:r>
            </a:p>
          </p:txBody>
        </p:sp>
        <p:sp>
          <p:nvSpPr>
            <p:cNvPr id="1109005" name="Rectangle 13"/>
            <p:cNvSpPr>
              <a:spLocks noChangeAspect="1" noChangeArrowheads="1"/>
            </p:cNvSpPr>
            <p:nvPr/>
          </p:nvSpPr>
          <p:spPr bwMode="auto">
            <a:xfrm rot="2679310">
              <a:off x="6840538" y="3379788"/>
              <a:ext cx="28575" cy="138113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6" name="Line 14"/>
            <p:cNvSpPr>
              <a:spLocks noChangeAspect="1" noChangeShapeType="1"/>
            </p:cNvSpPr>
            <p:nvPr/>
          </p:nvSpPr>
          <p:spPr bwMode="auto">
            <a:xfrm>
              <a:off x="6872288" y="3430588"/>
              <a:ext cx="1587" cy="4064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7" name="Line 15"/>
            <p:cNvSpPr>
              <a:spLocks noChangeAspect="1" noChangeShapeType="1"/>
            </p:cNvSpPr>
            <p:nvPr/>
          </p:nvSpPr>
          <p:spPr bwMode="auto">
            <a:xfrm>
              <a:off x="6869113" y="3960813"/>
              <a:ext cx="1587" cy="1095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8" name="Line 16"/>
            <p:cNvSpPr>
              <a:spLocks noChangeAspect="1" noChangeShapeType="1"/>
            </p:cNvSpPr>
            <p:nvPr/>
          </p:nvSpPr>
          <p:spPr bwMode="auto">
            <a:xfrm>
              <a:off x="6865938" y="4064000"/>
              <a:ext cx="268287" cy="15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9" name="Line 17"/>
            <p:cNvSpPr>
              <a:spLocks noChangeAspect="1" noChangeShapeType="1"/>
            </p:cNvSpPr>
            <p:nvPr/>
          </p:nvSpPr>
          <p:spPr bwMode="auto">
            <a:xfrm flipV="1">
              <a:off x="7123113" y="3635375"/>
              <a:ext cx="0" cy="431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10" name="Line 18"/>
            <p:cNvSpPr>
              <a:spLocks noChangeAspect="1" noChangeShapeType="1"/>
            </p:cNvSpPr>
            <p:nvPr/>
          </p:nvSpPr>
          <p:spPr bwMode="auto">
            <a:xfrm>
              <a:off x="7112000" y="3649663"/>
              <a:ext cx="17303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" name="Group 19"/>
            <p:cNvGrpSpPr>
              <a:grpSpLocks noChangeAspect="1"/>
            </p:cNvGrpSpPr>
            <p:nvPr/>
          </p:nvGrpSpPr>
          <p:grpSpPr bwMode="auto">
            <a:xfrm>
              <a:off x="6781800" y="3821113"/>
              <a:ext cx="174625" cy="139700"/>
              <a:chOff x="5504" y="8144"/>
              <a:chExt cx="291" cy="236"/>
            </a:xfrm>
          </p:grpSpPr>
          <p:sp>
            <p:nvSpPr>
              <p:cNvPr id="1109012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13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109014" name="Rectangle 22"/>
            <p:cNvSpPr>
              <a:spLocks noChangeAspect="1" noChangeArrowheads="1"/>
            </p:cNvSpPr>
            <p:nvPr/>
          </p:nvSpPr>
          <p:spPr bwMode="auto">
            <a:xfrm>
              <a:off x="7308850" y="3498850"/>
              <a:ext cx="55562" cy="201613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15" name="Line 23"/>
            <p:cNvSpPr>
              <a:spLocks noChangeAspect="1" noChangeShapeType="1"/>
            </p:cNvSpPr>
            <p:nvPr/>
          </p:nvSpPr>
          <p:spPr bwMode="auto">
            <a:xfrm flipH="1" flipV="1">
              <a:off x="8662988" y="3224213"/>
              <a:ext cx="1587" cy="2063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16" name="Line 24"/>
            <p:cNvSpPr>
              <a:spLocks noChangeAspect="1" noChangeShapeType="1"/>
            </p:cNvSpPr>
            <p:nvPr/>
          </p:nvSpPr>
          <p:spPr bwMode="auto">
            <a:xfrm flipH="1" flipV="1">
              <a:off x="8437563" y="3230563"/>
              <a:ext cx="2301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17" name="Line 25"/>
            <p:cNvSpPr>
              <a:spLocks noChangeAspect="1" noChangeShapeType="1"/>
            </p:cNvSpPr>
            <p:nvPr/>
          </p:nvSpPr>
          <p:spPr bwMode="auto">
            <a:xfrm flipH="1" flipV="1">
              <a:off x="8658225" y="3427413"/>
              <a:ext cx="1381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18" name="Rectangle 26"/>
            <p:cNvSpPr>
              <a:spLocks noChangeAspect="1" noChangeArrowheads="1"/>
            </p:cNvSpPr>
            <p:nvPr/>
          </p:nvSpPr>
          <p:spPr bwMode="auto">
            <a:xfrm flipH="1">
              <a:off x="8415338" y="3178175"/>
              <a:ext cx="55562" cy="201613"/>
            </a:xfrm>
            <a:prstGeom prst="rect">
              <a:avLst/>
            </a:prstGeom>
            <a:solidFill>
              <a:srgbClr val="FFCC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19" name="Text Box 27"/>
            <p:cNvSpPr txBox="1">
              <a:spLocks noChangeAspect="1" noChangeArrowheads="1"/>
            </p:cNvSpPr>
            <p:nvPr/>
          </p:nvSpPr>
          <p:spPr bwMode="auto">
            <a:xfrm>
              <a:off x="8001024" y="4572008"/>
              <a:ext cx="963612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Thruster</a:t>
              </a:r>
            </a:p>
          </p:txBody>
        </p:sp>
        <p:sp>
          <p:nvSpPr>
            <p:cNvPr id="1109020" name="Line 28"/>
            <p:cNvSpPr>
              <a:spLocks noChangeAspect="1" noChangeShapeType="1"/>
            </p:cNvSpPr>
            <p:nvPr/>
          </p:nvSpPr>
          <p:spPr bwMode="auto">
            <a:xfrm flipH="1" flipV="1">
              <a:off x="7356475" y="3727450"/>
              <a:ext cx="285750" cy="2667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21" name="Line 29"/>
            <p:cNvSpPr>
              <a:spLocks noChangeAspect="1" noChangeShapeType="1"/>
            </p:cNvSpPr>
            <p:nvPr/>
          </p:nvSpPr>
          <p:spPr bwMode="auto">
            <a:xfrm>
              <a:off x="8185150" y="2952750"/>
              <a:ext cx="238125" cy="1984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22" name="Freeform 30"/>
            <p:cNvSpPr>
              <a:spLocks noChangeAspect="1"/>
            </p:cNvSpPr>
            <p:nvPr/>
          </p:nvSpPr>
          <p:spPr bwMode="auto">
            <a:xfrm>
              <a:off x="7516813" y="3397250"/>
              <a:ext cx="744537" cy="1016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31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4" name="Group 31"/>
            <p:cNvGrpSpPr>
              <a:grpSpLocks noChangeAspect="1"/>
            </p:cNvGrpSpPr>
            <p:nvPr/>
          </p:nvGrpSpPr>
          <p:grpSpPr bwMode="auto">
            <a:xfrm flipH="1">
              <a:off x="7896225" y="3238500"/>
              <a:ext cx="468312" cy="388938"/>
              <a:chOff x="4785" y="11039"/>
              <a:chExt cx="829" cy="688"/>
            </a:xfrm>
          </p:grpSpPr>
          <p:sp>
            <p:nvSpPr>
              <p:cNvPr id="1109024" name="Freeform 32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25" name="Line 33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26" name="Line 34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27" name="Line 35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28" name="Arc 36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109035" name="Line 43"/>
            <p:cNvSpPr>
              <a:spLocks noChangeAspect="1" noChangeShapeType="1"/>
            </p:cNvSpPr>
            <p:nvPr/>
          </p:nvSpPr>
          <p:spPr bwMode="auto">
            <a:xfrm flipV="1">
              <a:off x="6564313" y="3446463"/>
              <a:ext cx="974725" cy="1588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36" name="Rectangle 44"/>
            <p:cNvSpPr>
              <a:spLocks noChangeAspect="1" noChangeArrowheads="1"/>
            </p:cNvSpPr>
            <p:nvPr/>
          </p:nvSpPr>
          <p:spPr bwMode="auto">
            <a:xfrm>
              <a:off x="6456363" y="3371850"/>
              <a:ext cx="273050" cy="144463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37" name="Rectangle 45"/>
            <p:cNvSpPr>
              <a:spLocks noChangeAspect="1" noChangeArrowheads="1"/>
            </p:cNvSpPr>
            <p:nvPr/>
          </p:nvSpPr>
          <p:spPr bwMode="auto">
            <a:xfrm rot="2679310">
              <a:off x="6840538" y="3379788"/>
              <a:ext cx="28575" cy="138113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38" name="Line 46"/>
            <p:cNvSpPr>
              <a:spLocks noChangeShapeType="1"/>
            </p:cNvSpPr>
            <p:nvPr/>
          </p:nvSpPr>
          <p:spPr bwMode="auto">
            <a:xfrm flipV="1">
              <a:off x="8643966" y="3579813"/>
              <a:ext cx="231747" cy="992195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5" name="Group 37"/>
            <p:cNvGrpSpPr>
              <a:grpSpLocks noChangeAspect="1"/>
            </p:cNvGrpSpPr>
            <p:nvPr/>
          </p:nvGrpSpPr>
          <p:grpSpPr bwMode="auto">
            <a:xfrm>
              <a:off x="7415213" y="3251200"/>
              <a:ext cx="468312" cy="388938"/>
              <a:chOff x="4785" y="11039"/>
              <a:chExt cx="829" cy="688"/>
            </a:xfrm>
          </p:grpSpPr>
          <p:sp>
            <p:nvSpPr>
              <p:cNvPr id="1109030" name="Freeform 38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31" name="Line 39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32" name="Line 40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33" name="Line 41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34" name="Arc 42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90"/>
          <p:cNvSpPr>
            <a:spLocks noChangeArrowheads="1"/>
          </p:cNvSpPr>
          <p:nvPr/>
        </p:nvSpPr>
        <p:spPr bwMode="auto">
          <a:xfrm>
            <a:off x="714348" y="3786190"/>
            <a:ext cx="4243391" cy="1643074"/>
          </a:xfrm>
          <a:prstGeom prst="roundRect">
            <a:avLst>
              <a:gd name="adj" fmla="val 4412"/>
            </a:avLst>
          </a:prstGeom>
          <a:solidFill>
            <a:srgbClr val="FFFFFF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他プロジェクトとの関係</a:t>
            </a:r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70086" name="Rectangle 6"/>
          <p:cNvSpPr>
            <a:spLocks noChangeArrowheads="1"/>
          </p:cNvSpPr>
          <p:nvPr/>
        </p:nvSpPr>
        <p:spPr bwMode="auto">
          <a:xfrm>
            <a:off x="649286" y="1357298"/>
            <a:ext cx="3708400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EAEAEA"/>
                </a:solidFill>
                <a:latin typeface="Tahoma" pitchFamily="34" charset="0"/>
              </a:rPr>
              <a:t>地上重力波望遠鏡との関係</a:t>
            </a:r>
          </a:p>
        </p:txBody>
      </p:sp>
      <p:sp>
        <p:nvSpPr>
          <p:cNvPr id="1070087" name="Rectangle 7"/>
          <p:cNvSpPr>
            <a:spLocks noChangeArrowheads="1"/>
          </p:cNvSpPr>
          <p:nvPr/>
        </p:nvSpPr>
        <p:spPr bwMode="auto">
          <a:xfrm>
            <a:off x="5357818" y="1803407"/>
            <a:ext cx="3671888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>
                <a:solidFill>
                  <a:srgbClr val="EAEAEA"/>
                </a:solidFill>
                <a:latin typeface="Tahoma" pitchFamily="34" charset="0"/>
              </a:rPr>
              <a:t>LCGT : </a:t>
            </a:r>
            <a:r>
              <a:rPr lang="ja-JP" altLang="en-US" sz="1400" dirty="0">
                <a:solidFill>
                  <a:srgbClr val="EAEAEA"/>
                </a:solidFill>
                <a:latin typeface="Tahoma" pitchFamily="34" charset="0"/>
              </a:rPr>
              <a:t>予算獲得のために準備中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>
                <a:solidFill>
                  <a:srgbClr val="EAEAEA"/>
                </a:solidFill>
                <a:latin typeface="Tahoma" pitchFamily="34" charset="0"/>
              </a:rPr>
              <a:t>   計画</a:t>
            </a:r>
            <a:r>
              <a:rPr lang="ja-JP" altLang="en-US" sz="1400" dirty="0">
                <a:solidFill>
                  <a:srgbClr val="CCECFF"/>
                </a:solidFill>
                <a:latin typeface="Tahoma" pitchFamily="34" charset="0"/>
              </a:rPr>
              <a:t>最初の</a:t>
            </a:r>
            <a:r>
              <a:rPr lang="en-US" altLang="ja-JP" sz="1400" dirty="0">
                <a:solidFill>
                  <a:srgbClr val="CCECFF"/>
                </a:solidFill>
                <a:latin typeface="Tahoma" pitchFamily="34" charset="0"/>
              </a:rPr>
              <a:t>3 </a:t>
            </a:r>
            <a:r>
              <a:rPr lang="ja-JP" altLang="en-US" sz="1400" dirty="0">
                <a:solidFill>
                  <a:srgbClr val="CCECFF"/>
                </a:solidFill>
                <a:latin typeface="Tahoma" pitchFamily="34" charset="0"/>
              </a:rPr>
              <a:t>年程度は，トンネル掘削や真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>
                <a:solidFill>
                  <a:srgbClr val="CCECFF"/>
                </a:solidFill>
                <a:latin typeface="Tahoma" pitchFamily="34" charset="0"/>
              </a:rPr>
              <a:t>　空槽設置などの工事が主</a:t>
            </a:r>
            <a:r>
              <a:rPr lang="ja-JP" altLang="en-US" sz="1400" dirty="0">
                <a:solidFill>
                  <a:srgbClr val="EAEAEA"/>
                </a:solidFill>
                <a:latin typeface="Tahoma" pitchFamily="34" charset="0"/>
              </a:rPr>
              <a:t>であり，現在と同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>
                <a:solidFill>
                  <a:srgbClr val="EAEAEA"/>
                </a:solidFill>
                <a:latin typeface="Tahoma" pitchFamily="34" charset="0"/>
              </a:rPr>
              <a:t>　程度のエフォート率を維持</a:t>
            </a:r>
          </a:p>
        </p:txBody>
      </p:sp>
      <p:sp>
        <p:nvSpPr>
          <p:cNvPr id="1070088" name="Rectangle 8"/>
          <p:cNvSpPr>
            <a:spLocks noChangeArrowheads="1"/>
          </p:cNvSpPr>
          <p:nvPr/>
        </p:nvSpPr>
        <p:spPr bwMode="auto">
          <a:xfrm>
            <a:off x="785786" y="2279695"/>
            <a:ext cx="4319588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EAEAEA"/>
                </a:solidFill>
                <a:latin typeface="Tahoma" pitchFamily="34" charset="0"/>
              </a:rPr>
              <a:t>日本の重力波のグループ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800" dirty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1800" dirty="0">
                <a:solidFill>
                  <a:srgbClr val="EAEAEA"/>
                </a:solidFill>
                <a:latin typeface="Tahoma" pitchFamily="34" charset="0"/>
              </a:rPr>
              <a:t>LCGT :       </a:t>
            </a:r>
            <a:r>
              <a:rPr lang="ja-JP" altLang="en-US" sz="1800" dirty="0">
                <a:solidFill>
                  <a:srgbClr val="EAEAEA"/>
                </a:solidFill>
                <a:latin typeface="Tahoma" pitchFamily="34" charset="0"/>
              </a:rPr>
              <a:t>最優先のプロジェクト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1800" dirty="0" smtClean="0">
                <a:solidFill>
                  <a:srgbClr val="EAEAEA"/>
                </a:solidFill>
                <a:latin typeface="Tahoma" pitchFamily="34" charset="0"/>
              </a:rPr>
              <a:t>DECIGO </a:t>
            </a:r>
            <a:r>
              <a:rPr lang="en-US" altLang="ja-JP" sz="1800" dirty="0">
                <a:solidFill>
                  <a:srgbClr val="EAEAEA"/>
                </a:solidFill>
                <a:latin typeface="Tahoma" pitchFamily="34" charset="0"/>
              </a:rPr>
              <a:t>: </a:t>
            </a:r>
            <a:r>
              <a:rPr lang="ja-JP" altLang="en-US" sz="1800" dirty="0">
                <a:solidFill>
                  <a:srgbClr val="EAEAEA"/>
                </a:solidFill>
                <a:latin typeface="Tahoma" pitchFamily="34" charset="0"/>
              </a:rPr>
              <a:t>その先の中心</a:t>
            </a:r>
            <a:r>
              <a:rPr lang="ja-JP" altLang="en-US" sz="1800" dirty="0" smtClean="0">
                <a:solidFill>
                  <a:srgbClr val="EAEAEA"/>
                </a:solidFill>
                <a:latin typeface="Tahoma" pitchFamily="34" charset="0"/>
              </a:rPr>
              <a:t>プロジェクト</a:t>
            </a:r>
            <a:endParaRPr lang="ja-JP" altLang="en-US" sz="1800" dirty="0">
              <a:solidFill>
                <a:srgbClr val="EAEAEA"/>
              </a:solidFill>
              <a:latin typeface="Tahoma" pitchFamily="34" charset="0"/>
            </a:endParaRPr>
          </a:p>
        </p:txBody>
      </p:sp>
      <p:pic>
        <p:nvPicPr>
          <p:cNvPr id="107008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7838" y="3160729"/>
            <a:ext cx="3384550" cy="2697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70094" name="Rectangle 14"/>
          <p:cNvSpPr>
            <a:spLocks noChangeArrowheads="1"/>
          </p:cNvSpPr>
          <p:nvPr/>
        </p:nvSpPr>
        <p:spPr bwMode="auto">
          <a:xfrm>
            <a:off x="1428728" y="4422835"/>
            <a:ext cx="3571900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DECIGO/DPF</a:t>
            </a:r>
            <a:r>
              <a:rPr lang="ja-JP" altLang="en-US" sz="1800" dirty="0" err="1" smtClean="0">
                <a:solidFill>
                  <a:srgbClr val="FFFFFF"/>
                </a:solidFill>
                <a:latin typeface="Tahoma" pitchFamily="34" charset="0"/>
              </a:rPr>
              <a:t>には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,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　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LCGT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以外</a:t>
            </a:r>
            <a:r>
              <a:rPr lang="ja-JP" altLang="en-US" sz="1800" dirty="0">
                <a:solidFill>
                  <a:srgbClr val="FFFFFF"/>
                </a:solidFill>
                <a:latin typeface="Tahoma" pitchFamily="34" charset="0"/>
              </a:rPr>
              <a:t>からの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研究者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/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学生</a:t>
            </a:r>
            <a:endParaRPr lang="en-US" altLang="ja-JP" sz="18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                              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も多く参入</a:t>
            </a:r>
            <a:endParaRPr lang="ja-JP" altLang="en-US" sz="18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14348" y="3929066"/>
            <a:ext cx="4214842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重力波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/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宇宙というフロンティアへの意欲</a:t>
            </a:r>
            <a:endParaRPr lang="ja-JP" altLang="en-US" sz="18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8" name="右矢印 17"/>
          <p:cNvSpPr/>
          <p:nvPr/>
        </p:nvSpPr>
        <p:spPr bwMode="auto">
          <a:xfrm>
            <a:off x="1214414" y="4500570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DPF</a:t>
            </a: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の概要と意義</a:t>
            </a:r>
            <a:endParaRPr lang="ja-JP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endParaRPr lang="ja-JP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グループ化 233"/>
          <p:cNvGrpSpPr/>
          <p:nvPr/>
        </p:nvGrpSpPr>
        <p:grpSpPr>
          <a:xfrm>
            <a:off x="1071538" y="3143248"/>
            <a:ext cx="3571900" cy="2428892"/>
            <a:chOff x="1000100" y="2857496"/>
            <a:chExt cx="3571900" cy="2428892"/>
          </a:xfrm>
        </p:grpSpPr>
        <p:sp>
          <p:nvSpPr>
            <p:cNvPr id="231" name="角丸四角形 230"/>
            <p:cNvSpPr/>
            <p:nvPr/>
          </p:nvSpPr>
          <p:spPr bwMode="auto">
            <a:xfrm>
              <a:off x="1000100" y="2857496"/>
              <a:ext cx="3357586" cy="2428892"/>
            </a:xfrm>
            <a:prstGeom prst="roundRect">
              <a:avLst>
                <a:gd name="adj" fmla="val 7392"/>
              </a:avLst>
            </a:prstGeom>
            <a:solidFill>
              <a:srgbClr val="FFCCCC">
                <a:alpha val="15000"/>
              </a:srgb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HGP創英角ｺﾞｼｯｸUB" pitchFamily="50" charset="-128"/>
              </a:endParaRPr>
            </a:p>
          </p:txBody>
        </p:sp>
        <p:sp>
          <p:nvSpPr>
            <p:cNvPr id="1131562" name="Rectangle 42"/>
            <p:cNvSpPr>
              <a:spLocks noChangeArrowheads="1"/>
            </p:cNvSpPr>
            <p:nvPr/>
          </p:nvSpPr>
          <p:spPr bwMode="auto">
            <a:xfrm>
              <a:off x="1038225" y="2867264"/>
              <a:ext cx="3533775" cy="2419124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  <a:latin typeface="Tahoma" pitchFamily="34" charset="0"/>
                  <a:sym typeface="Wingdings" pitchFamily="2" charset="2"/>
                </a:rPr>
                <a:t>宇宙の成り立ち</a:t>
              </a:r>
              <a:r>
                <a:rPr lang="ja-JP" altLang="en-US" sz="1800" dirty="0" smtClean="0">
                  <a:solidFill>
                    <a:srgbClr val="F8F8F8"/>
                  </a:solidFill>
                  <a:latin typeface="Tahoma" pitchFamily="34" charset="0"/>
                  <a:sym typeface="Wingdings" pitchFamily="2" charset="2"/>
                </a:rPr>
                <a:t>に関する知見</a:t>
              </a: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1800" dirty="0" smtClean="0">
                  <a:solidFill>
                    <a:srgbClr val="EAEAEA"/>
                  </a:solidFill>
                  <a:latin typeface="Tahoma" pitchFamily="34" charset="0"/>
                  <a:sym typeface="Wingdings" pitchFamily="2" charset="2"/>
                </a:rPr>
                <a:t>　</a:t>
              </a:r>
              <a:r>
                <a:rPr lang="ja-JP" altLang="en-US" sz="1800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　インフレーションの直接観測</a:t>
              </a:r>
              <a:endParaRPr lang="en-US" altLang="ja-JP" sz="18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1800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　　ダークエネルギーの性質</a:t>
              </a:r>
              <a:endParaRPr lang="en-US" altLang="ja-JP" sz="18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1800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　　ダークマターの探査</a:t>
              </a:r>
              <a:endParaRPr lang="en-US" altLang="ja-JP" sz="18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  <a:latin typeface="Tahoma" pitchFamily="34" charset="0"/>
                  <a:sym typeface="Wingdings" pitchFamily="2" charset="2"/>
                </a:rPr>
                <a:t>銀河形成</a:t>
              </a:r>
              <a:r>
                <a:rPr lang="ja-JP" altLang="en-US" sz="1800" dirty="0" smtClean="0">
                  <a:solidFill>
                    <a:srgbClr val="F8F8F8"/>
                  </a:solidFill>
                  <a:latin typeface="Tahoma" pitchFamily="34" charset="0"/>
                  <a:sym typeface="Wingdings" pitchFamily="2" charset="2"/>
                </a:rPr>
                <a:t>に関する知見</a:t>
              </a: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     </a:t>
              </a:r>
              <a:r>
                <a:rPr lang="ja-JP" altLang="en-US" sz="1800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ブラックホール連星の観測</a:t>
              </a:r>
              <a:endParaRPr lang="en-US" altLang="ja-JP" sz="18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  <a:latin typeface="Tahoma" pitchFamily="34" charset="0"/>
                  <a:sym typeface="Wingdings" pitchFamily="2" charset="2"/>
                </a:rPr>
                <a:t>宇宙の基本法則</a:t>
              </a:r>
              <a:r>
                <a:rPr lang="ja-JP" altLang="en-US" sz="1800" dirty="0" smtClean="0">
                  <a:solidFill>
                    <a:srgbClr val="F8F8F8"/>
                  </a:solidFill>
                  <a:latin typeface="Tahoma" pitchFamily="34" charset="0"/>
                  <a:sym typeface="Wingdings" pitchFamily="2" charset="2"/>
                </a:rPr>
                <a:t>に関する知見</a:t>
              </a:r>
            </a:p>
          </p:txBody>
        </p:sp>
      </p:grpSp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/>
              <a:t>DECIGO</a:t>
            </a:r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b="0" smtClean="0"/>
              <a:t>第</a:t>
            </a:r>
            <a:r>
              <a:rPr lang="en-US" altLang="ja-JP" b="0" smtClean="0"/>
              <a:t>2</a:t>
            </a:r>
            <a:r>
              <a:rPr lang="ja-JP" altLang="en-US" b="0" smtClean="0"/>
              <a:t>回 小型科学衛星シンポジウム </a:t>
            </a:r>
            <a:r>
              <a:rPr lang="en-US" altLang="ja-JP" b="0" smtClean="0"/>
              <a:t>(2012</a:t>
            </a:r>
            <a:r>
              <a:rPr lang="ja-JP" altLang="en-US" b="0" smtClean="0"/>
              <a:t>年</a:t>
            </a:r>
            <a:r>
              <a:rPr lang="en-US" altLang="ja-JP" b="0" smtClean="0"/>
              <a:t>3</a:t>
            </a:r>
            <a:r>
              <a:rPr lang="ja-JP" altLang="en-US" b="0" smtClean="0"/>
              <a:t>月</a:t>
            </a:r>
            <a:r>
              <a:rPr lang="en-US" altLang="ja-JP" b="0" smtClean="0"/>
              <a:t>7</a:t>
            </a:r>
            <a:r>
              <a:rPr lang="ja-JP" altLang="en-US" b="0" smtClean="0"/>
              <a:t>日</a:t>
            </a:r>
            <a:r>
              <a:rPr lang="en-US" altLang="ja-JP" b="0" smtClean="0"/>
              <a:t>, </a:t>
            </a:r>
            <a:r>
              <a:rPr lang="ja-JP" altLang="en-US" b="0" smtClean="0"/>
              <a:t>宇宙科学研究所</a:t>
            </a:r>
            <a:r>
              <a:rPr lang="en-US" altLang="ja-JP" b="0" smtClean="0"/>
              <a:t>)</a:t>
            </a:r>
            <a:endParaRPr lang="en-US" altLang="ja-JP" b="0"/>
          </a:p>
        </p:txBody>
      </p:sp>
      <p:sp>
        <p:nvSpPr>
          <p:cNvPr id="1131559" name="Rectangle 39"/>
          <p:cNvSpPr>
            <a:spLocks noGrp="1" noChangeArrowheads="1"/>
          </p:cNvSpPr>
          <p:nvPr>
            <p:ph type="body" idx="4294967295"/>
          </p:nvPr>
        </p:nvSpPr>
        <p:spPr>
          <a:xfrm>
            <a:off x="785786" y="1500190"/>
            <a:ext cx="2286000" cy="530225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ja-JP" sz="2800" b="1" dirty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DECIGO</a:t>
            </a:r>
            <a:r>
              <a:rPr lang="ja-JP" altLang="en-US" sz="2800" b="1" dirty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</a:p>
        </p:txBody>
      </p:sp>
      <p:sp>
        <p:nvSpPr>
          <p:cNvPr id="1131554" name="Text Box 34"/>
          <p:cNvSpPr txBox="1">
            <a:spLocks noChangeArrowheads="1"/>
          </p:cNvSpPr>
          <p:nvPr/>
        </p:nvSpPr>
        <p:spPr bwMode="auto">
          <a:xfrm>
            <a:off x="6840569" y="857232"/>
            <a:ext cx="21605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006600"/>
                </a:solidFill>
                <a:latin typeface="Tahoma" pitchFamily="34" charset="0"/>
              </a:rPr>
              <a:t> </a:t>
            </a:r>
            <a:r>
              <a:rPr lang="ja-JP" altLang="en-US" sz="1200" dirty="0">
                <a:solidFill>
                  <a:srgbClr val="006600"/>
                </a:solidFill>
                <a:latin typeface="Tahoma" pitchFamily="34" charset="0"/>
              </a:rPr>
              <a:t>光共振型マイケルソン干渉計</a:t>
            </a:r>
          </a:p>
          <a:p>
            <a:pPr algn="l"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006600"/>
                </a:solidFill>
                <a:latin typeface="Tahoma" pitchFamily="34" charset="0"/>
              </a:rPr>
              <a:t> 　　　アーム長： </a:t>
            </a:r>
            <a:r>
              <a:rPr lang="en-US" altLang="ja-JP" sz="1200" dirty="0">
                <a:solidFill>
                  <a:srgbClr val="006600"/>
                </a:solidFill>
                <a:latin typeface="Tahoma" pitchFamily="34" charset="0"/>
              </a:rPr>
              <a:t>1000 km</a:t>
            </a:r>
          </a:p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006600"/>
                </a:solidFill>
                <a:latin typeface="Tahoma" pitchFamily="34" charset="0"/>
              </a:rPr>
              <a:t> </a:t>
            </a:r>
            <a:r>
              <a:rPr lang="ja-JP" altLang="en-US" sz="1200" dirty="0">
                <a:solidFill>
                  <a:srgbClr val="006600"/>
                </a:solidFill>
                <a:latin typeface="Tahoma" pitchFamily="34" charset="0"/>
              </a:rPr>
              <a:t>　　　レーザーパワー： </a:t>
            </a:r>
            <a:r>
              <a:rPr lang="en-US" altLang="ja-JP" sz="1200" dirty="0">
                <a:solidFill>
                  <a:srgbClr val="006600"/>
                </a:solidFill>
                <a:latin typeface="Tahoma" pitchFamily="34" charset="0"/>
              </a:rPr>
              <a:t>10 </a:t>
            </a:r>
            <a:r>
              <a:rPr lang="en-US" altLang="ja-JP" sz="1200" dirty="0" smtClean="0">
                <a:solidFill>
                  <a:srgbClr val="006600"/>
                </a:solidFill>
                <a:latin typeface="Tahoma" pitchFamily="34" charset="0"/>
              </a:rPr>
              <a:t>W </a:t>
            </a:r>
            <a:endParaRPr lang="en-US" altLang="ja-JP" sz="1200" dirty="0">
              <a:solidFill>
                <a:srgbClr val="006600"/>
              </a:solidFill>
              <a:latin typeface="Tahoma" pitchFamily="34" charset="0"/>
            </a:endParaRPr>
          </a:p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006600"/>
                </a:solidFill>
                <a:latin typeface="Tahoma" pitchFamily="34" charset="0"/>
              </a:rPr>
              <a:t>        </a:t>
            </a:r>
            <a:r>
              <a:rPr lang="ja-JP" altLang="en-US" sz="1200" dirty="0">
                <a:solidFill>
                  <a:srgbClr val="006600"/>
                </a:solidFill>
                <a:latin typeface="Tahoma" pitchFamily="34" charset="0"/>
              </a:rPr>
              <a:t>レーザー波長： </a:t>
            </a:r>
            <a:r>
              <a:rPr lang="en-US" altLang="ja-JP" sz="1200" dirty="0">
                <a:solidFill>
                  <a:srgbClr val="006600"/>
                </a:solidFill>
                <a:latin typeface="Tahoma" pitchFamily="34" charset="0"/>
              </a:rPr>
              <a:t>532 nm</a:t>
            </a:r>
          </a:p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006600"/>
                </a:solidFill>
                <a:latin typeface="Tahoma" pitchFamily="34" charset="0"/>
              </a:rPr>
              <a:t> </a:t>
            </a:r>
            <a:r>
              <a:rPr lang="ja-JP" altLang="en-US" sz="1200" dirty="0">
                <a:solidFill>
                  <a:srgbClr val="006600"/>
                </a:solidFill>
                <a:latin typeface="Tahoma" pitchFamily="34" charset="0"/>
              </a:rPr>
              <a:t>　　　ミラー直径： </a:t>
            </a:r>
            <a:r>
              <a:rPr lang="en-US" altLang="ja-JP" sz="1200" dirty="0">
                <a:solidFill>
                  <a:srgbClr val="006600"/>
                </a:solidFill>
                <a:latin typeface="Tahoma" pitchFamily="34" charset="0"/>
              </a:rPr>
              <a:t>1 m</a:t>
            </a:r>
          </a:p>
        </p:txBody>
      </p:sp>
      <p:sp>
        <p:nvSpPr>
          <p:cNvPr id="1131555" name="Rectangle 35"/>
          <p:cNvSpPr>
            <a:spLocks noChangeArrowheads="1"/>
          </p:cNvSpPr>
          <p:nvPr/>
        </p:nvSpPr>
        <p:spPr bwMode="auto">
          <a:xfrm>
            <a:off x="2452702" y="1500174"/>
            <a:ext cx="4405298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400" dirty="0">
                <a:solidFill>
                  <a:srgbClr val="DDDDDD"/>
                </a:solidFill>
                <a:latin typeface="Tahoma" pitchFamily="34" charset="0"/>
              </a:rPr>
              <a:t>(DECI-hertz interferometer </a:t>
            </a:r>
            <a:endParaRPr lang="en-US" altLang="ja-JP" sz="1400" dirty="0" smtClean="0">
              <a:solidFill>
                <a:srgbClr val="DDDDDD"/>
              </a:solidFill>
              <a:latin typeface="Tahoma" pitchFamily="34" charset="0"/>
            </a:endParaRPr>
          </a:p>
          <a:p>
            <a:pPr algn="l"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DDDDDD"/>
                </a:solidFill>
                <a:latin typeface="Tahoma" pitchFamily="34" charset="0"/>
              </a:rPr>
              <a:t>        Gravitational </a:t>
            </a:r>
            <a:r>
              <a:rPr lang="en-US" altLang="ja-JP" sz="1400" dirty="0">
                <a:solidFill>
                  <a:srgbClr val="DDDDDD"/>
                </a:solidFill>
                <a:latin typeface="Tahoma" pitchFamily="34" charset="0"/>
              </a:rPr>
              <a:t>wave Observatory)</a:t>
            </a:r>
          </a:p>
        </p:txBody>
      </p:sp>
      <p:sp>
        <p:nvSpPr>
          <p:cNvPr id="1131557" name="Rectangle 37"/>
          <p:cNvSpPr>
            <a:spLocks noChangeArrowheads="1"/>
          </p:cNvSpPr>
          <p:nvPr/>
        </p:nvSpPr>
        <p:spPr bwMode="auto">
          <a:xfrm>
            <a:off x="857224" y="2133323"/>
            <a:ext cx="4643470" cy="72417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宇宙重力波望遠鏡  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(~2027)</a:t>
            </a:r>
          </a:p>
          <a:p>
            <a:pPr algn="l">
              <a:lnSpc>
                <a:spcPct val="12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他では得られない豊富なサイエンス</a:t>
            </a:r>
            <a:endParaRPr lang="ja-JP" altLang="en-US" sz="18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131558" name="Rectangle 38"/>
          <p:cNvSpPr>
            <a:spLocks noChangeArrowheads="1"/>
          </p:cNvSpPr>
          <p:nvPr/>
        </p:nvSpPr>
        <p:spPr bwMode="auto">
          <a:xfrm>
            <a:off x="4432348" y="5849887"/>
            <a:ext cx="3184522" cy="65094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100" dirty="0">
                <a:solidFill>
                  <a:srgbClr val="5F5F5F"/>
                </a:solidFill>
                <a:latin typeface="Tahoma" pitchFamily="34" charset="0"/>
              </a:rPr>
              <a:t>互いに</a:t>
            </a:r>
            <a:r>
              <a:rPr lang="en-US" altLang="ja-JP" sz="1100" dirty="0">
                <a:solidFill>
                  <a:srgbClr val="5F5F5F"/>
                </a:solidFill>
                <a:latin typeface="Tahoma" pitchFamily="34" charset="0"/>
              </a:rPr>
              <a:t>1000km</a:t>
            </a:r>
            <a:r>
              <a:rPr lang="ja-JP" altLang="en-US" sz="1100" dirty="0">
                <a:solidFill>
                  <a:srgbClr val="5F5F5F"/>
                </a:solidFill>
                <a:latin typeface="Tahoma" pitchFamily="34" charset="0"/>
              </a:rPr>
              <a:t>離れた</a:t>
            </a:r>
            <a:r>
              <a:rPr lang="en-US" altLang="ja-JP" sz="1100" dirty="0">
                <a:solidFill>
                  <a:srgbClr val="5F5F5F"/>
                </a:solidFill>
                <a:latin typeface="Tahoma" pitchFamily="34" charset="0"/>
              </a:rPr>
              <a:t>3</a:t>
            </a:r>
            <a:r>
              <a:rPr lang="ja-JP" altLang="en-US" sz="1100" dirty="0">
                <a:solidFill>
                  <a:srgbClr val="5F5F5F"/>
                </a:solidFill>
                <a:latin typeface="Tahoma" pitchFamily="34" charset="0"/>
              </a:rPr>
              <a:t>機の</a:t>
            </a:r>
            <a:r>
              <a:rPr lang="en-US" altLang="ja-JP" sz="1100" dirty="0">
                <a:solidFill>
                  <a:srgbClr val="5F5F5F"/>
                </a:solidFill>
                <a:latin typeface="Tahoma" pitchFamily="34" charset="0"/>
              </a:rPr>
              <a:t>S/C</a:t>
            </a:r>
          </a:p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100" dirty="0">
                <a:solidFill>
                  <a:srgbClr val="5F5F5F"/>
                </a:solidFill>
                <a:latin typeface="Tahoma" pitchFamily="34" charset="0"/>
              </a:rPr>
              <a:t>非接触保持された鏡間距離を</a:t>
            </a:r>
          </a:p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100" dirty="0">
                <a:solidFill>
                  <a:srgbClr val="5F5F5F"/>
                </a:solidFill>
                <a:latin typeface="Tahoma" pitchFamily="34" charset="0"/>
              </a:rPr>
              <a:t>　</a:t>
            </a:r>
            <a:r>
              <a:rPr lang="ja-JP" altLang="en-US" sz="1100" dirty="0" smtClean="0">
                <a:solidFill>
                  <a:srgbClr val="5F5F5F"/>
                </a:solidFill>
                <a:latin typeface="Tahoma" pitchFamily="34" charset="0"/>
              </a:rPr>
              <a:t>  レーザー</a:t>
            </a:r>
            <a:r>
              <a:rPr lang="ja-JP" altLang="en-US" sz="1100" dirty="0">
                <a:solidFill>
                  <a:srgbClr val="5F5F5F"/>
                </a:solidFill>
                <a:latin typeface="Tahoma" pitchFamily="34" charset="0"/>
              </a:rPr>
              <a:t>干渉計によって精密測距</a:t>
            </a:r>
          </a:p>
        </p:txBody>
      </p:sp>
      <p:sp>
        <p:nvSpPr>
          <p:cNvPr id="1131560" name="Rectangle 40"/>
          <p:cNvSpPr>
            <a:spLocks noChangeArrowheads="1"/>
          </p:cNvSpPr>
          <p:nvPr/>
        </p:nvSpPr>
        <p:spPr bwMode="auto">
          <a:xfrm>
            <a:off x="6861240" y="5929330"/>
            <a:ext cx="1854164" cy="28575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100" dirty="0">
                <a:solidFill>
                  <a:srgbClr val="5F5F5F"/>
                </a:solidFill>
                <a:latin typeface="Tahoma" pitchFamily="34" charset="0"/>
              </a:rPr>
              <a:t>太陽公転軌道</a:t>
            </a:r>
          </a:p>
        </p:txBody>
      </p:sp>
      <p:sp>
        <p:nvSpPr>
          <p:cNvPr id="1131561" name="Rectangle 41"/>
          <p:cNvSpPr>
            <a:spLocks noChangeArrowheads="1"/>
          </p:cNvSpPr>
          <p:nvPr/>
        </p:nvSpPr>
        <p:spPr bwMode="auto">
          <a:xfrm>
            <a:off x="6858016" y="6222296"/>
            <a:ext cx="1823976" cy="2785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100" dirty="0">
                <a:solidFill>
                  <a:srgbClr val="5F5F5F"/>
                </a:solidFill>
                <a:latin typeface="Tahoma" pitchFamily="34" charset="0"/>
              </a:rPr>
              <a:t>最大４ユニットで相関をとる</a:t>
            </a:r>
          </a:p>
        </p:txBody>
      </p:sp>
      <p:grpSp>
        <p:nvGrpSpPr>
          <p:cNvPr id="18" name="グループ化 235"/>
          <p:cNvGrpSpPr/>
          <p:nvPr/>
        </p:nvGrpSpPr>
        <p:grpSpPr>
          <a:xfrm>
            <a:off x="4286248" y="1571612"/>
            <a:ext cx="4624383" cy="4232303"/>
            <a:chOff x="3590955" y="1196961"/>
            <a:chExt cx="5338763" cy="5018121"/>
          </a:xfrm>
        </p:grpSpPr>
        <p:sp>
          <p:nvSpPr>
            <p:cNvPr id="19" name="Oval 137"/>
            <p:cNvSpPr>
              <a:spLocks noChangeArrowheads="1"/>
            </p:cNvSpPr>
            <p:nvPr/>
          </p:nvSpPr>
          <p:spPr bwMode="auto">
            <a:xfrm>
              <a:off x="3590955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Oval 209"/>
            <p:cNvSpPr>
              <a:spLocks noChangeArrowheads="1"/>
            </p:cNvSpPr>
            <p:nvPr/>
          </p:nvSpPr>
          <p:spPr bwMode="auto">
            <a:xfrm>
              <a:off x="5354668" y="1196961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Oval 210"/>
            <p:cNvSpPr>
              <a:spLocks noChangeArrowheads="1"/>
            </p:cNvSpPr>
            <p:nvPr/>
          </p:nvSpPr>
          <p:spPr bwMode="auto">
            <a:xfrm>
              <a:off x="7124730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5"/>
            <p:cNvSpPr>
              <a:spLocks/>
            </p:cNvSpPr>
            <p:nvPr/>
          </p:nvSpPr>
          <p:spPr bwMode="auto">
            <a:xfrm rot="14397729">
              <a:off x="6053168" y="372743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Freeform 6"/>
            <p:cNvSpPr>
              <a:spLocks/>
            </p:cNvSpPr>
            <p:nvPr/>
          </p:nvSpPr>
          <p:spPr bwMode="auto">
            <a:xfrm rot="14397729" flipV="1">
              <a:off x="6184930" y="365441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Freeform 7"/>
            <p:cNvSpPr>
              <a:spLocks/>
            </p:cNvSpPr>
            <p:nvPr/>
          </p:nvSpPr>
          <p:spPr bwMode="auto">
            <a:xfrm rot="14397729">
              <a:off x="6137305" y="3506773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8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Rectangle 9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 rot="10780961">
              <a:off x="6227793" y="19018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Line 11"/>
            <p:cNvSpPr>
              <a:spLocks noChangeShapeType="1"/>
            </p:cNvSpPr>
            <p:nvPr/>
          </p:nvSpPr>
          <p:spPr bwMode="auto">
            <a:xfrm rot="7209001" flipV="1">
              <a:off x="5557868" y="2105011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Rectangle 12"/>
            <p:cNvSpPr>
              <a:spLocks noChangeArrowheads="1"/>
            </p:cNvSpPr>
            <p:nvPr/>
          </p:nvSpPr>
          <p:spPr bwMode="auto">
            <a:xfrm rot="7209001">
              <a:off x="6364318" y="1533511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Freeform 13"/>
            <p:cNvSpPr>
              <a:spLocks/>
            </p:cNvSpPr>
            <p:nvPr/>
          </p:nvSpPr>
          <p:spPr bwMode="auto">
            <a:xfrm rot="7209001">
              <a:off x="6024593" y="236853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" name="Line 14"/>
            <p:cNvSpPr>
              <a:spLocks noChangeShapeType="1"/>
            </p:cNvSpPr>
            <p:nvPr/>
          </p:nvSpPr>
          <p:spPr bwMode="auto">
            <a:xfrm rot="7209001">
              <a:off x="6083330" y="24717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" name="Line 15"/>
            <p:cNvSpPr>
              <a:spLocks noChangeShapeType="1"/>
            </p:cNvSpPr>
            <p:nvPr/>
          </p:nvSpPr>
          <p:spPr bwMode="auto">
            <a:xfrm rot="7209001">
              <a:off x="5970618" y="2411399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3" name="Group 16"/>
            <p:cNvGrpSpPr>
              <a:grpSpLocks/>
            </p:cNvGrpSpPr>
            <p:nvPr/>
          </p:nvGrpSpPr>
          <p:grpSpPr bwMode="auto">
            <a:xfrm rot="7209001">
              <a:off x="5538795" y="2690832"/>
              <a:ext cx="600081" cy="495300"/>
              <a:chOff x="4785" y="11039"/>
              <a:chExt cx="829" cy="688"/>
            </a:xfrm>
          </p:grpSpPr>
          <p:sp>
            <p:nvSpPr>
              <p:cNvPr id="226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7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8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9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0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4" name="Freeform 22"/>
            <p:cNvSpPr>
              <a:spLocks/>
            </p:cNvSpPr>
            <p:nvPr/>
          </p:nvSpPr>
          <p:spPr bwMode="auto">
            <a:xfrm rot="9872463">
              <a:off x="5869018" y="24717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Freeform 23"/>
            <p:cNvSpPr>
              <a:spLocks/>
            </p:cNvSpPr>
            <p:nvPr/>
          </p:nvSpPr>
          <p:spPr bwMode="auto">
            <a:xfrm rot="7209001">
              <a:off x="5748368" y="2481248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" name="Arc 24"/>
            <p:cNvSpPr>
              <a:spLocks/>
            </p:cNvSpPr>
            <p:nvPr/>
          </p:nvSpPr>
          <p:spPr bwMode="auto">
            <a:xfrm rot="14146499">
              <a:off x="6054755" y="23605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" name="Arc 25"/>
            <p:cNvSpPr>
              <a:spLocks/>
            </p:cNvSpPr>
            <p:nvPr/>
          </p:nvSpPr>
          <p:spPr bwMode="auto">
            <a:xfrm rot="271502" flipV="1">
              <a:off x="5770593" y="2198674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8" name="Group 26"/>
            <p:cNvGrpSpPr>
              <a:grpSpLocks/>
            </p:cNvGrpSpPr>
            <p:nvPr/>
          </p:nvGrpSpPr>
          <p:grpSpPr bwMode="auto">
            <a:xfrm rot="7209001">
              <a:off x="5492757" y="2660668"/>
              <a:ext cx="600081" cy="500063"/>
              <a:chOff x="4785" y="11039"/>
              <a:chExt cx="829" cy="688"/>
            </a:xfrm>
          </p:grpSpPr>
          <p:sp>
            <p:nvSpPr>
              <p:cNvPr id="221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4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5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9" name="Arc 32"/>
            <p:cNvSpPr>
              <a:spLocks/>
            </p:cNvSpPr>
            <p:nvPr/>
          </p:nvSpPr>
          <p:spPr bwMode="auto">
            <a:xfrm rot="9872463" flipH="1" flipV="1">
              <a:off x="5767418" y="246854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3"/>
            <p:cNvSpPr>
              <a:spLocks/>
            </p:cNvSpPr>
            <p:nvPr/>
          </p:nvSpPr>
          <p:spPr bwMode="auto">
            <a:xfrm rot="9872463">
              <a:off x="5840443" y="23304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Arc 34"/>
            <p:cNvSpPr>
              <a:spLocks/>
            </p:cNvSpPr>
            <p:nvPr/>
          </p:nvSpPr>
          <p:spPr bwMode="auto">
            <a:xfrm rot="9872463">
              <a:off x="6024593" y="231138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Arc 35"/>
            <p:cNvSpPr>
              <a:spLocks/>
            </p:cNvSpPr>
            <p:nvPr/>
          </p:nvSpPr>
          <p:spPr bwMode="auto">
            <a:xfrm rot="9872463" flipH="1" flipV="1">
              <a:off x="5957918" y="24288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Line 36"/>
            <p:cNvSpPr>
              <a:spLocks noChangeShapeType="1"/>
            </p:cNvSpPr>
            <p:nvPr/>
          </p:nvSpPr>
          <p:spPr bwMode="auto">
            <a:xfrm rot="9016332" flipV="1">
              <a:off x="6453218" y="203516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Freeform 37"/>
            <p:cNvSpPr>
              <a:spLocks/>
            </p:cNvSpPr>
            <p:nvPr/>
          </p:nvSpPr>
          <p:spPr bwMode="auto">
            <a:xfrm rot="3616332">
              <a:off x="6429405" y="2368536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Line 38"/>
            <p:cNvSpPr>
              <a:spLocks noChangeShapeType="1"/>
            </p:cNvSpPr>
            <p:nvPr/>
          </p:nvSpPr>
          <p:spPr bwMode="auto">
            <a:xfrm rot="3616332">
              <a:off x="6491318" y="24082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Line 39"/>
            <p:cNvSpPr>
              <a:spLocks noChangeShapeType="1"/>
            </p:cNvSpPr>
            <p:nvPr/>
          </p:nvSpPr>
          <p:spPr bwMode="auto">
            <a:xfrm rot="3616332">
              <a:off x="6380193" y="2476486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Freeform 40"/>
            <p:cNvSpPr>
              <a:spLocks/>
            </p:cNvSpPr>
            <p:nvPr/>
          </p:nvSpPr>
          <p:spPr bwMode="auto">
            <a:xfrm rot="3616332">
              <a:off x="6553230" y="2549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1"/>
            <p:cNvSpPr>
              <a:spLocks noChangeShapeType="1"/>
            </p:cNvSpPr>
            <p:nvPr/>
          </p:nvSpPr>
          <p:spPr bwMode="auto">
            <a:xfrm rot="3616332">
              <a:off x="6594505" y="246219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Line 42"/>
            <p:cNvSpPr>
              <a:spLocks noChangeShapeType="1"/>
            </p:cNvSpPr>
            <p:nvPr/>
          </p:nvSpPr>
          <p:spPr bwMode="auto">
            <a:xfrm rot="3616332">
              <a:off x="6707218" y="2638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Line 43"/>
            <p:cNvSpPr>
              <a:spLocks noChangeShapeType="1"/>
            </p:cNvSpPr>
            <p:nvPr/>
          </p:nvSpPr>
          <p:spPr bwMode="auto">
            <a:xfrm rot="3616332">
              <a:off x="6380193" y="2825736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Arc 44"/>
            <p:cNvSpPr>
              <a:spLocks/>
            </p:cNvSpPr>
            <p:nvPr/>
          </p:nvSpPr>
          <p:spPr bwMode="auto">
            <a:xfrm rot="17144832">
              <a:off x="6511955" y="269556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Freeform 45"/>
            <p:cNvSpPr>
              <a:spLocks/>
            </p:cNvSpPr>
            <p:nvPr/>
          </p:nvSpPr>
          <p:spPr bwMode="auto">
            <a:xfrm rot="6279794">
              <a:off x="6440518" y="2478073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Freeform 46"/>
            <p:cNvSpPr>
              <a:spLocks/>
            </p:cNvSpPr>
            <p:nvPr/>
          </p:nvSpPr>
          <p:spPr bwMode="auto">
            <a:xfrm rot="3616332">
              <a:off x="6332568" y="2482836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4" name="Arc 47"/>
            <p:cNvSpPr>
              <a:spLocks/>
            </p:cNvSpPr>
            <p:nvPr/>
          </p:nvSpPr>
          <p:spPr bwMode="auto">
            <a:xfrm rot="10553830">
              <a:off x="6470680" y="2198674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5" name="Arc 48"/>
            <p:cNvSpPr>
              <a:spLocks/>
            </p:cNvSpPr>
            <p:nvPr/>
          </p:nvSpPr>
          <p:spPr bwMode="auto">
            <a:xfrm rot="18278834" flipV="1">
              <a:off x="6186518" y="236536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6" name="Group 49"/>
            <p:cNvGrpSpPr>
              <a:grpSpLocks/>
            </p:cNvGrpSpPr>
            <p:nvPr/>
          </p:nvGrpSpPr>
          <p:grpSpPr bwMode="auto">
            <a:xfrm rot="3616332">
              <a:off x="6419896" y="2673369"/>
              <a:ext cx="600081" cy="503238"/>
              <a:chOff x="4785" y="11039"/>
              <a:chExt cx="829" cy="688"/>
            </a:xfrm>
          </p:grpSpPr>
          <p:sp>
            <p:nvSpPr>
              <p:cNvPr id="216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9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7" name="Arc 55"/>
            <p:cNvSpPr>
              <a:spLocks/>
            </p:cNvSpPr>
            <p:nvPr/>
          </p:nvSpPr>
          <p:spPr bwMode="auto">
            <a:xfrm rot="6279794" flipH="1" flipV="1">
              <a:off x="6413530" y="2471723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6"/>
            <p:cNvSpPr>
              <a:spLocks/>
            </p:cNvSpPr>
            <p:nvPr/>
          </p:nvSpPr>
          <p:spPr bwMode="auto">
            <a:xfrm rot="6279794">
              <a:off x="6330980" y="233996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Arc 57"/>
            <p:cNvSpPr>
              <a:spLocks/>
            </p:cNvSpPr>
            <p:nvPr/>
          </p:nvSpPr>
          <p:spPr bwMode="auto">
            <a:xfrm rot="6279794">
              <a:off x="6369080" y="231456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Arc 58"/>
            <p:cNvSpPr>
              <a:spLocks/>
            </p:cNvSpPr>
            <p:nvPr/>
          </p:nvSpPr>
          <p:spPr bwMode="auto">
            <a:xfrm rot="6279794" flipH="1" flipV="1">
              <a:off x="6434168" y="242886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1" name="Line 59"/>
            <p:cNvSpPr>
              <a:spLocks noChangeShapeType="1"/>
            </p:cNvSpPr>
            <p:nvPr/>
          </p:nvSpPr>
          <p:spPr bwMode="auto">
            <a:xfrm rot="7209001">
              <a:off x="5934105" y="192403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2" name="Line 60"/>
            <p:cNvSpPr>
              <a:spLocks noChangeShapeType="1"/>
            </p:cNvSpPr>
            <p:nvPr/>
          </p:nvSpPr>
          <p:spPr bwMode="auto">
            <a:xfrm rot="14429284">
              <a:off x="6605618" y="1931973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3" name="Group 61"/>
            <p:cNvGrpSpPr>
              <a:grpSpLocks/>
            </p:cNvGrpSpPr>
            <p:nvPr/>
          </p:nvGrpSpPr>
          <p:grpSpPr bwMode="auto">
            <a:xfrm rot="14462297">
              <a:off x="6792953" y="1941515"/>
              <a:ext cx="223837" cy="180975"/>
              <a:chOff x="5504" y="8144"/>
              <a:chExt cx="291" cy="236"/>
            </a:xfrm>
          </p:grpSpPr>
          <p:sp>
            <p:nvSpPr>
              <p:cNvPr id="214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64" name="Group 64"/>
            <p:cNvGrpSpPr>
              <a:grpSpLocks/>
            </p:cNvGrpSpPr>
            <p:nvPr/>
          </p:nvGrpSpPr>
          <p:grpSpPr bwMode="auto">
            <a:xfrm rot="7209001">
              <a:off x="5526107" y="1951040"/>
              <a:ext cx="227014" cy="180975"/>
              <a:chOff x="5504" y="8144"/>
              <a:chExt cx="291" cy="236"/>
            </a:xfrm>
          </p:grpSpPr>
          <p:sp>
            <p:nvSpPr>
              <p:cNvPr id="212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5" name="Rectangle 67"/>
            <p:cNvSpPr>
              <a:spLocks noChangeArrowheads="1"/>
            </p:cNvSpPr>
            <p:nvPr/>
          </p:nvSpPr>
          <p:spPr bwMode="auto">
            <a:xfrm rot="10780961">
              <a:off x="6224618" y="1900224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68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69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0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Rectangle 71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Rectangle 72"/>
            <p:cNvSpPr>
              <a:spLocks noChangeArrowheads="1"/>
            </p:cNvSpPr>
            <p:nvPr/>
          </p:nvSpPr>
          <p:spPr bwMode="auto">
            <a:xfrm rot="18028040" flipH="1">
              <a:off x="8023255" y="50006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Line 73"/>
            <p:cNvSpPr>
              <a:spLocks noChangeShapeType="1"/>
            </p:cNvSpPr>
            <p:nvPr/>
          </p:nvSpPr>
          <p:spPr bwMode="auto">
            <a:xfrm flipH="1" flipV="1">
              <a:off x="7323168" y="5154599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Rectangle 74"/>
            <p:cNvSpPr>
              <a:spLocks noChangeArrowheads="1"/>
            </p:cNvSpPr>
            <p:nvPr/>
          </p:nvSpPr>
          <p:spPr bwMode="auto">
            <a:xfrm flipH="1">
              <a:off x="8405843" y="5059349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Freeform 75"/>
            <p:cNvSpPr>
              <a:spLocks/>
            </p:cNvSpPr>
            <p:nvPr/>
          </p:nvSpPr>
          <p:spPr bwMode="auto">
            <a:xfrm flipH="1">
              <a:off x="7597805" y="508316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" name="Line 76"/>
            <p:cNvSpPr>
              <a:spLocks noChangeShapeType="1"/>
            </p:cNvSpPr>
            <p:nvPr/>
          </p:nvSpPr>
          <p:spPr bwMode="auto">
            <a:xfrm flipH="1">
              <a:off x="7600980" y="509109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" name="Line 77"/>
            <p:cNvSpPr>
              <a:spLocks noChangeShapeType="1"/>
            </p:cNvSpPr>
            <p:nvPr/>
          </p:nvSpPr>
          <p:spPr bwMode="auto">
            <a:xfrm flipH="1">
              <a:off x="7599393" y="5219686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6" name="Group 78"/>
            <p:cNvGrpSpPr>
              <a:grpSpLocks/>
            </p:cNvGrpSpPr>
            <p:nvPr/>
          </p:nvGrpSpPr>
          <p:grpSpPr bwMode="auto">
            <a:xfrm flipH="1">
              <a:off x="6792903" y="4854561"/>
              <a:ext cx="600081" cy="495300"/>
              <a:chOff x="4785" y="11039"/>
              <a:chExt cx="829" cy="688"/>
            </a:xfrm>
          </p:grpSpPr>
          <p:sp>
            <p:nvSpPr>
              <p:cNvPr id="207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9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7" name="Freeform 84"/>
            <p:cNvSpPr>
              <a:spLocks/>
            </p:cNvSpPr>
            <p:nvPr/>
          </p:nvSpPr>
          <p:spPr bwMode="auto">
            <a:xfrm rot="18936538" flipH="1">
              <a:off x="7364443" y="50498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Freeform 85"/>
            <p:cNvSpPr>
              <a:spLocks/>
            </p:cNvSpPr>
            <p:nvPr/>
          </p:nvSpPr>
          <p:spPr bwMode="auto">
            <a:xfrm flipH="1">
              <a:off x="7231093" y="504029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" name="Arc 86"/>
            <p:cNvSpPr>
              <a:spLocks/>
            </p:cNvSpPr>
            <p:nvPr/>
          </p:nvSpPr>
          <p:spPr bwMode="auto">
            <a:xfrm rot="14662502" flipH="1">
              <a:off x="7483505" y="48243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" name="Arc 87"/>
            <p:cNvSpPr>
              <a:spLocks/>
            </p:cNvSpPr>
            <p:nvPr/>
          </p:nvSpPr>
          <p:spPr bwMode="auto">
            <a:xfrm rot="6937498" flipH="1" flipV="1">
              <a:off x="7481918" y="5149836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1" name="Group 88"/>
            <p:cNvGrpSpPr>
              <a:grpSpLocks/>
            </p:cNvGrpSpPr>
            <p:nvPr/>
          </p:nvGrpSpPr>
          <p:grpSpPr bwMode="auto">
            <a:xfrm flipH="1">
              <a:off x="6792903" y="4899011"/>
              <a:ext cx="600081" cy="500063"/>
              <a:chOff x="4785" y="11039"/>
              <a:chExt cx="829" cy="688"/>
            </a:xfrm>
          </p:grpSpPr>
          <p:sp>
            <p:nvSpPr>
              <p:cNvPr id="202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5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2" name="Arc 94"/>
            <p:cNvSpPr>
              <a:spLocks/>
            </p:cNvSpPr>
            <p:nvPr/>
          </p:nvSpPr>
          <p:spPr bwMode="auto">
            <a:xfrm rot="18936538" flipV="1">
              <a:off x="7221568" y="497679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5"/>
            <p:cNvSpPr>
              <a:spLocks/>
            </p:cNvSpPr>
            <p:nvPr/>
          </p:nvSpPr>
          <p:spPr bwMode="auto">
            <a:xfrm rot="18936538" flipH="1">
              <a:off x="7378730" y="49847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Arc 96"/>
            <p:cNvSpPr>
              <a:spLocks/>
            </p:cNvSpPr>
            <p:nvPr/>
          </p:nvSpPr>
          <p:spPr bwMode="auto">
            <a:xfrm rot="18936538" flipH="1">
              <a:off x="7631143" y="50847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Arc 97"/>
            <p:cNvSpPr>
              <a:spLocks/>
            </p:cNvSpPr>
            <p:nvPr/>
          </p:nvSpPr>
          <p:spPr bwMode="auto">
            <a:xfrm rot="18936538" flipV="1">
              <a:off x="7497793" y="50831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Line 98"/>
            <p:cNvSpPr>
              <a:spLocks noChangeShapeType="1"/>
            </p:cNvSpPr>
            <p:nvPr/>
          </p:nvSpPr>
          <p:spPr bwMode="auto">
            <a:xfrm rot="19792668" flipH="1" flipV="1">
              <a:off x="7864505" y="447038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Freeform 99"/>
            <p:cNvSpPr>
              <a:spLocks/>
            </p:cNvSpPr>
            <p:nvPr/>
          </p:nvSpPr>
          <p:spPr bwMode="auto">
            <a:xfrm rot="3592668" flipH="1">
              <a:off x="7802593" y="4732323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Line 100"/>
            <p:cNvSpPr>
              <a:spLocks noChangeShapeType="1"/>
            </p:cNvSpPr>
            <p:nvPr/>
          </p:nvSpPr>
          <p:spPr bwMode="auto">
            <a:xfrm rot="3592668" flipH="1">
              <a:off x="7861330" y="47704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Line 101"/>
            <p:cNvSpPr>
              <a:spLocks noChangeShapeType="1"/>
            </p:cNvSpPr>
            <p:nvPr/>
          </p:nvSpPr>
          <p:spPr bwMode="auto">
            <a:xfrm rot="3592668" flipH="1">
              <a:off x="7747030" y="4830748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Freeform 102"/>
            <p:cNvSpPr>
              <a:spLocks/>
            </p:cNvSpPr>
            <p:nvPr/>
          </p:nvSpPr>
          <p:spPr bwMode="auto">
            <a:xfrm rot="3592668" flipH="1">
              <a:off x="7585105" y="4322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3"/>
            <p:cNvSpPr>
              <a:spLocks noChangeShapeType="1"/>
            </p:cNvSpPr>
            <p:nvPr/>
          </p:nvSpPr>
          <p:spPr bwMode="auto">
            <a:xfrm rot="3592668" flipH="1">
              <a:off x="7712105" y="438307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Line 104"/>
            <p:cNvSpPr>
              <a:spLocks noChangeShapeType="1"/>
            </p:cNvSpPr>
            <p:nvPr/>
          </p:nvSpPr>
          <p:spPr bwMode="auto">
            <a:xfrm rot="3592668" flipH="1">
              <a:off x="7742268" y="4416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Line 105"/>
            <p:cNvSpPr>
              <a:spLocks noChangeShapeType="1"/>
            </p:cNvSpPr>
            <p:nvPr/>
          </p:nvSpPr>
          <p:spPr bwMode="auto">
            <a:xfrm rot="3592668" flipH="1">
              <a:off x="7413655" y="4602148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Arc 106"/>
            <p:cNvSpPr>
              <a:spLocks/>
            </p:cNvSpPr>
            <p:nvPr/>
          </p:nvSpPr>
          <p:spPr bwMode="auto">
            <a:xfrm rot="11664170" flipH="1">
              <a:off x="7294593" y="40354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Freeform 107"/>
            <p:cNvSpPr>
              <a:spLocks/>
            </p:cNvSpPr>
            <p:nvPr/>
          </p:nvSpPr>
          <p:spPr bwMode="auto">
            <a:xfrm rot="929206" flipH="1">
              <a:off x="7647018" y="455293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Freeform 108"/>
            <p:cNvSpPr>
              <a:spLocks/>
            </p:cNvSpPr>
            <p:nvPr/>
          </p:nvSpPr>
          <p:spPr bwMode="auto">
            <a:xfrm rot="3592668" flipH="1">
              <a:off x="7523193" y="4532298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7" name="Arc 109"/>
            <p:cNvSpPr>
              <a:spLocks/>
            </p:cNvSpPr>
            <p:nvPr/>
          </p:nvSpPr>
          <p:spPr bwMode="auto">
            <a:xfrm rot="18255170" flipH="1">
              <a:off x="7831168" y="454499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8" name="Arc 110"/>
            <p:cNvSpPr>
              <a:spLocks/>
            </p:cNvSpPr>
            <p:nvPr/>
          </p:nvSpPr>
          <p:spPr bwMode="auto">
            <a:xfrm rot="10530167" flipH="1" flipV="1">
              <a:off x="7547005" y="470851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9" name="Group 111"/>
            <p:cNvGrpSpPr>
              <a:grpSpLocks/>
            </p:cNvGrpSpPr>
            <p:nvPr/>
          </p:nvGrpSpPr>
          <p:grpSpPr bwMode="auto">
            <a:xfrm rot="3592668" flipH="1">
              <a:off x="7243772" y="4094116"/>
              <a:ext cx="600081" cy="503238"/>
              <a:chOff x="4785" y="11039"/>
              <a:chExt cx="829" cy="688"/>
            </a:xfrm>
          </p:grpSpPr>
          <p:sp>
            <p:nvSpPr>
              <p:cNvPr id="197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0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0" name="Arc 117"/>
            <p:cNvSpPr>
              <a:spLocks/>
            </p:cNvSpPr>
            <p:nvPr/>
          </p:nvSpPr>
          <p:spPr bwMode="auto">
            <a:xfrm rot="929206" flipV="1">
              <a:off x="7545418" y="441641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18"/>
            <p:cNvSpPr>
              <a:spLocks/>
            </p:cNvSpPr>
            <p:nvPr/>
          </p:nvSpPr>
          <p:spPr bwMode="auto">
            <a:xfrm rot="929206" flipH="1">
              <a:off x="7616855" y="455611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Arc 119"/>
            <p:cNvSpPr>
              <a:spLocks/>
            </p:cNvSpPr>
            <p:nvPr/>
          </p:nvSpPr>
          <p:spPr bwMode="auto">
            <a:xfrm rot="929206" flipH="1">
              <a:off x="7801005" y="47862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Arc 120"/>
            <p:cNvSpPr>
              <a:spLocks/>
            </p:cNvSpPr>
            <p:nvPr/>
          </p:nvSpPr>
          <p:spPr bwMode="auto">
            <a:xfrm rot="929206" flipV="1">
              <a:off x="7735918" y="467041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" name="Line 121"/>
            <p:cNvSpPr>
              <a:spLocks noChangeShapeType="1"/>
            </p:cNvSpPr>
            <p:nvPr/>
          </p:nvSpPr>
          <p:spPr bwMode="auto">
            <a:xfrm flipH="1">
              <a:off x="7793068" y="513396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" name="Line 122"/>
            <p:cNvSpPr>
              <a:spLocks noChangeShapeType="1"/>
            </p:cNvSpPr>
            <p:nvPr/>
          </p:nvSpPr>
          <p:spPr bwMode="auto">
            <a:xfrm rot="14379716" flipH="1">
              <a:off x="8124855" y="4549761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6" name="Group 123"/>
            <p:cNvGrpSpPr>
              <a:grpSpLocks/>
            </p:cNvGrpSpPr>
            <p:nvPr/>
          </p:nvGrpSpPr>
          <p:grpSpPr bwMode="auto">
            <a:xfrm rot="14346703" flipH="1">
              <a:off x="8299470" y="4541806"/>
              <a:ext cx="223837" cy="180975"/>
              <a:chOff x="5504" y="8144"/>
              <a:chExt cx="291" cy="236"/>
            </a:xfrm>
          </p:grpSpPr>
          <p:sp>
            <p:nvSpPr>
              <p:cNvPr id="195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07" name="Group 126"/>
            <p:cNvGrpSpPr>
              <a:grpSpLocks/>
            </p:cNvGrpSpPr>
            <p:nvPr/>
          </p:nvGrpSpPr>
          <p:grpSpPr bwMode="auto">
            <a:xfrm flipH="1">
              <a:off x="7654936" y="5632436"/>
              <a:ext cx="227014" cy="180975"/>
              <a:chOff x="5504" y="8144"/>
              <a:chExt cx="291" cy="236"/>
            </a:xfrm>
          </p:grpSpPr>
          <p:sp>
            <p:nvSpPr>
              <p:cNvPr id="193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8" name="Rectangle 129"/>
            <p:cNvSpPr>
              <a:spLocks noChangeArrowheads="1"/>
            </p:cNvSpPr>
            <p:nvPr/>
          </p:nvSpPr>
          <p:spPr bwMode="auto">
            <a:xfrm rot="18028040" flipH="1">
              <a:off x="8021668" y="5002198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0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1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2"/>
            <p:cNvSpPr>
              <a:spLocks noChangeArrowheads="1"/>
            </p:cNvSpPr>
            <p:nvPr/>
          </p:nvSpPr>
          <p:spPr bwMode="auto">
            <a:xfrm rot="4535559">
              <a:off x="4584730" y="4862498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Rectangle 133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Rectangle 134"/>
            <p:cNvSpPr>
              <a:spLocks noChangeArrowheads="1"/>
            </p:cNvSpPr>
            <p:nvPr/>
          </p:nvSpPr>
          <p:spPr bwMode="auto">
            <a:xfrm rot="3571960">
              <a:off x="4472018" y="5006961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4" name="Line 135"/>
            <p:cNvSpPr>
              <a:spLocks noChangeShapeType="1"/>
            </p:cNvSpPr>
            <p:nvPr/>
          </p:nvSpPr>
          <p:spPr bwMode="auto">
            <a:xfrm flipV="1">
              <a:off x="3871268" y="5153690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Rectangle 136"/>
            <p:cNvSpPr>
              <a:spLocks noChangeArrowheads="1"/>
            </p:cNvSpPr>
            <p:nvPr/>
          </p:nvSpPr>
          <p:spPr bwMode="auto">
            <a:xfrm>
              <a:off x="3778280" y="5106643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Freeform 138"/>
            <p:cNvSpPr>
              <a:spLocks/>
            </p:cNvSpPr>
            <p:nvPr/>
          </p:nvSpPr>
          <p:spPr bwMode="auto">
            <a:xfrm>
              <a:off x="4857780" y="508951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39"/>
            <p:cNvSpPr>
              <a:spLocks noChangeShapeType="1"/>
            </p:cNvSpPr>
            <p:nvPr/>
          </p:nvSpPr>
          <p:spPr bwMode="auto">
            <a:xfrm>
              <a:off x="4864130" y="509586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8" name="Line 140"/>
            <p:cNvSpPr>
              <a:spLocks noChangeShapeType="1"/>
            </p:cNvSpPr>
            <p:nvPr/>
          </p:nvSpPr>
          <p:spPr bwMode="auto">
            <a:xfrm>
              <a:off x="4867305" y="522603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9" name="Group 141"/>
            <p:cNvGrpSpPr>
              <a:grpSpLocks/>
            </p:cNvGrpSpPr>
            <p:nvPr/>
          </p:nvGrpSpPr>
          <p:grpSpPr bwMode="auto">
            <a:xfrm>
              <a:off x="5141977" y="4906949"/>
              <a:ext cx="600081" cy="500063"/>
              <a:chOff x="4785" y="11039"/>
              <a:chExt cx="829" cy="688"/>
            </a:xfrm>
          </p:grpSpPr>
          <p:sp>
            <p:nvSpPr>
              <p:cNvPr id="188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0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20" name="Freeform 147"/>
            <p:cNvSpPr>
              <a:spLocks/>
            </p:cNvSpPr>
            <p:nvPr/>
          </p:nvSpPr>
          <p:spPr bwMode="auto">
            <a:xfrm>
              <a:off x="5059393" y="5065699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8"/>
            <p:cNvSpPr>
              <a:spLocks/>
            </p:cNvSpPr>
            <p:nvPr/>
          </p:nvSpPr>
          <p:spPr bwMode="auto">
            <a:xfrm flipV="1">
              <a:off x="5057805" y="5219686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49"/>
            <p:cNvSpPr>
              <a:spLocks/>
            </p:cNvSpPr>
            <p:nvPr/>
          </p:nvSpPr>
          <p:spPr bwMode="auto">
            <a:xfrm rot="2663462">
              <a:off x="4953030" y="5056174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0"/>
            <p:cNvSpPr>
              <a:spLocks/>
            </p:cNvSpPr>
            <p:nvPr/>
          </p:nvSpPr>
          <p:spPr bwMode="auto">
            <a:xfrm>
              <a:off x="5251480" y="5065699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Freeform 151"/>
            <p:cNvSpPr>
              <a:spLocks/>
            </p:cNvSpPr>
            <p:nvPr/>
          </p:nvSpPr>
          <p:spPr bwMode="auto">
            <a:xfrm>
              <a:off x="4853018" y="504664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2"/>
            <p:cNvSpPr>
              <a:spLocks/>
            </p:cNvSpPr>
            <p:nvPr/>
          </p:nvSpPr>
          <p:spPr bwMode="auto">
            <a:xfrm rot="6937498">
              <a:off x="4760943" y="483074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Arc 153"/>
            <p:cNvSpPr>
              <a:spLocks/>
            </p:cNvSpPr>
            <p:nvPr/>
          </p:nvSpPr>
          <p:spPr bwMode="auto">
            <a:xfrm rot="14662502" flipV="1">
              <a:off x="4760943" y="51561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Freeform 154"/>
            <p:cNvSpPr>
              <a:spLocks/>
            </p:cNvSpPr>
            <p:nvPr/>
          </p:nvSpPr>
          <p:spPr bwMode="auto">
            <a:xfrm flipH="1">
              <a:off x="7213630" y="497044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5"/>
            <p:cNvSpPr>
              <a:spLocks noChangeShapeType="1"/>
            </p:cNvSpPr>
            <p:nvPr/>
          </p:nvSpPr>
          <p:spPr bwMode="auto">
            <a:xfrm flipH="1">
              <a:off x="7383493" y="495616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6"/>
            <p:cNvSpPr>
              <a:spLocks noChangeShapeType="1"/>
            </p:cNvSpPr>
            <p:nvPr/>
          </p:nvSpPr>
          <p:spPr bwMode="auto">
            <a:xfrm flipH="1">
              <a:off x="7210455" y="4967274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Line 157"/>
            <p:cNvSpPr>
              <a:spLocks noChangeShapeType="1"/>
            </p:cNvSpPr>
            <p:nvPr/>
          </p:nvSpPr>
          <p:spPr bwMode="auto">
            <a:xfrm flipH="1">
              <a:off x="7205693" y="534192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Arc 158"/>
            <p:cNvSpPr>
              <a:spLocks/>
            </p:cNvSpPr>
            <p:nvPr/>
          </p:nvSpPr>
          <p:spPr bwMode="auto">
            <a:xfrm rot="8071501" flipH="1">
              <a:off x="6797705" y="489742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Freeform 159"/>
            <p:cNvSpPr>
              <a:spLocks/>
            </p:cNvSpPr>
            <p:nvPr/>
          </p:nvSpPr>
          <p:spPr bwMode="auto">
            <a:xfrm>
              <a:off x="5153055" y="497679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0"/>
            <p:cNvSpPr>
              <a:spLocks noChangeShapeType="1"/>
            </p:cNvSpPr>
            <p:nvPr/>
          </p:nvSpPr>
          <p:spPr bwMode="auto">
            <a:xfrm>
              <a:off x="5151468" y="496251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Line 161"/>
            <p:cNvSpPr>
              <a:spLocks noChangeShapeType="1"/>
            </p:cNvSpPr>
            <p:nvPr/>
          </p:nvSpPr>
          <p:spPr bwMode="auto">
            <a:xfrm>
              <a:off x="5141943" y="534827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2"/>
            <p:cNvSpPr>
              <a:spLocks/>
            </p:cNvSpPr>
            <p:nvPr/>
          </p:nvSpPr>
          <p:spPr bwMode="auto">
            <a:xfrm rot="13528499">
              <a:off x="5235605" y="490377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3"/>
            <p:cNvSpPr>
              <a:spLocks/>
            </p:cNvSpPr>
            <p:nvPr/>
          </p:nvSpPr>
          <p:spPr bwMode="auto">
            <a:xfrm rot="2663462" flipH="1" flipV="1">
              <a:off x="4960968" y="4981561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4"/>
            <p:cNvSpPr>
              <a:spLocks/>
            </p:cNvSpPr>
            <p:nvPr/>
          </p:nvSpPr>
          <p:spPr bwMode="auto">
            <a:xfrm rot="2663462">
              <a:off x="4805393" y="499108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5"/>
            <p:cNvSpPr>
              <a:spLocks/>
            </p:cNvSpPr>
            <p:nvPr/>
          </p:nvSpPr>
          <p:spPr bwMode="auto">
            <a:xfrm rot="2663462">
              <a:off x="4764118" y="50910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Arc 166"/>
            <p:cNvSpPr>
              <a:spLocks/>
            </p:cNvSpPr>
            <p:nvPr/>
          </p:nvSpPr>
          <p:spPr bwMode="auto">
            <a:xfrm rot="2663462" flipH="1" flipV="1">
              <a:off x="4895880" y="508951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Line 167"/>
            <p:cNvSpPr>
              <a:spLocks noChangeShapeType="1"/>
            </p:cNvSpPr>
            <p:nvPr/>
          </p:nvSpPr>
          <p:spPr bwMode="auto">
            <a:xfrm rot="1807332" flipH="1" flipV="1">
              <a:off x="4623135" y="4709470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Freeform 168"/>
            <p:cNvSpPr>
              <a:spLocks/>
            </p:cNvSpPr>
            <p:nvPr/>
          </p:nvSpPr>
          <p:spPr bwMode="auto">
            <a:xfrm rot="18007332">
              <a:off x="4654580" y="473708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69"/>
            <p:cNvSpPr>
              <a:spLocks noChangeShapeType="1"/>
            </p:cNvSpPr>
            <p:nvPr/>
          </p:nvSpPr>
          <p:spPr bwMode="auto">
            <a:xfrm rot="18007332">
              <a:off x="4605368" y="4773598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3" name="Line 170"/>
            <p:cNvSpPr>
              <a:spLocks noChangeShapeType="1"/>
            </p:cNvSpPr>
            <p:nvPr/>
          </p:nvSpPr>
          <p:spPr bwMode="auto">
            <a:xfrm rot="18007332">
              <a:off x="4719668" y="483551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44" name="Group 171"/>
            <p:cNvGrpSpPr>
              <a:grpSpLocks/>
            </p:cNvGrpSpPr>
            <p:nvPr/>
          </p:nvGrpSpPr>
          <p:grpSpPr bwMode="auto">
            <a:xfrm rot="18007332">
              <a:off x="4667295" y="4086178"/>
              <a:ext cx="600081" cy="500063"/>
              <a:chOff x="4785" y="11039"/>
              <a:chExt cx="829" cy="688"/>
            </a:xfrm>
          </p:grpSpPr>
          <p:sp>
            <p:nvSpPr>
              <p:cNvPr id="183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6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5" name="Freeform 177"/>
            <p:cNvSpPr>
              <a:spLocks/>
            </p:cNvSpPr>
            <p:nvPr/>
          </p:nvSpPr>
          <p:spPr bwMode="auto">
            <a:xfrm rot="18007332">
              <a:off x="4171980" y="3673461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8"/>
            <p:cNvSpPr>
              <a:spLocks/>
            </p:cNvSpPr>
            <p:nvPr/>
          </p:nvSpPr>
          <p:spPr bwMode="auto">
            <a:xfrm rot="18007332" flipV="1">
              <a:off x="4302155" y="3751248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79"/>
            <p:cNvSpPr>
              <a:spLocks/>
            </p:cNvSpPr>
            <p:nvPr/>
          </p:nvSpPr>
          <p:spPr bwMode="auto">
            <a:xfrm rot="20670794">
              <a:off x="4670455" y="455928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0"/>
            <p:cNvSpPr>
              <a:spLocks/>
            </p:cNvSpPr>
            <p:nvPr/>
          </p:nvSpPr>
          <p:spPr bwMode="auto">
            <a:xfrm rot="18007332">
              <a:off x="4379943" y="3519473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Freeform 181"/>
            <p:cNvSpPr>
              <a:spLocks/>
            </p:cNvSpPr>
            <p:nvPr/>
          </p:nvSpPr>
          <p:spPr bwMode="auto">
            <a:xfrm rot="18007332">
              <a:off x="4559330" y="4537061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2"/>
            <p:cNvSpPr>
              <a:spLocks/>
            </p:cNvSpPr>
            <p:nvPr/>
          </p:nvSpPr>
          <p:spPr bwMode="auto">
            <a:xfrm rot="3344830">
              <a:off x="4413280" y="4549761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Arc 183"/>
            <p:cNvSpPr>
              <a:spLocks/>
            </p:cNvSpPr>
            <p:nvPr/>
          </p:nvSpPr>
          <p:spPr bwMode="auto">
            <a:xfrm rot="11069833" flipV="1">
              <a:off x="4694268" y="47116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Freeform 184"/>
            <p:cNvSpPr>
              <a:spLocks/>
            </p:cNvSpPr>
            <p:nvPr/>
          </p:nvSpPr>
          <p:spPr bwMode="auto">
            <a:xfrm rot="18007332" flipH="1">
              <a:off x="5810280" y="2544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5"/>
            <p:cNvSpPr>
              <a:spLocks noChangeShapeType="1"/>
            </p:cNvSpPr>
            <p:nvPr/>
          </p:nvSpPr>
          <p:spPr bwMode="auto">
            <a:xfrm rot="18007332" flipH="1">
              <a:off x="5937280" y="2455848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6"/>
            <p:cNvSpPr>
              <a:spLocks noChangeShapeType="1"/>
            </p:cNvSpPr>
            <p:nvPr/>
          </p:nvSpPr>
          <p:spPr bwMode="auto">
            <a:xfrm rot="18007332" flipH="1">
              <a:off x="5643593" y="2632061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Line 187"/>
            <p:cNvSpPr>
              <a:spLocks noChangeShapeType="1"/>
            </p:cNvSpPr>
            <p:nvPr/>
          </p:nvSpPr>
          <p:spPr bwMode="auto">
            <a:xfrm rot="18007332" flipH="1">
              <a:off x="5964268" y="2820973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Arc 188"/>
            <p:cNvSpPr>
              <a:spLocks/>
            </p:cNvSpPr>
            <p:nvPr/>
          </p:nvSpPr>
          <p:spPr bwMode="auto">
            <a:xfrm rot="4478833" flipH="1">
              <a:off x="5515005" y="26892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Freeform 189"/>
            <p:cNvSpPr>
              <a:spLocks/>
            </p:cNvSpPr>
            <p:nvPr/>
          </p:nvSpPr>
          <p:spPr bwMode="auto">
            <a:xfrm rot="18007332">
              <a:off x="4781580" y="4327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0"/>
            <p:cNvSpPr>
              <a:spLocks noChangeShapeType="1"/>
            </p:cNvSpPr>
            <p:nvPr/>
          </p:nvSpPr>
          <p:spPr bwMode="auto">
            <a:xfrm rot="18007332">
              <a:off x="4822855" y="438783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1"/>
            <p:cNvSpPr>
              <a:spLocks noChangeShapeType="1"/>
            </p:cNvSpPr>
            <p:nvPr/>
          </p:nvSpPr>
          <p:spPr bwMode="auto">
            <a:xfrm rot="18007332">
              <a:off x="4540280" y="4635423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Line 192"/>
            <p:cNvSpPr>
              <a:spLocks noChangeShapeType="1"/>
            </p:cNvSpPr>
            <p:nvPr/>
          </p:nvSpPr>
          <p:spPr bwMode="auto">
            <a:xfrm rot="18007332">
              <a:off x="4933980" y="4606911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3"/>
            <p:cNvSpPr>
              <a:spLocks/>
            </p:cNvSpPr>
            <p:nvPr/>
          </p:nvSpPr>
          <p:spPr bwMode="auto">
            <a:xfrm rot="9935830">
              <a:off x="4738718" y="4040174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4"/>
            <p:cNvSpPr>
              <a:spLocks/>
            </p:cNvSpPr>
            <p:nvPr/>
          </p:nvSpPr>
          <p:spPr bwMode="auto">
            <a:xfrm rot="20670794" flipH="1" flipV="1">
              <a:off x="4638705" y="4421174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5"/>
            <p:cNvSpPr>
              <a:spLocks/>
            </p:cNvSpPr>
            <p:nvPr/>
          </p:nvSpPr>
          <p:spPr bwMode="auto">
            <a:xfrm rot="20670794">
              <a:off x="4567268" y="4560874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6"/>
            <p:cNvSpPr>
              <a:spLocks/>
            </p:cNvSpPr>
            <p:nvPr/>
          </p:nvSpPr>
          <p:spPr bwMode="auto">
            <a:xfrm rot="20670794">
              <a:off x="4594255" y="47926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Arc 197"/>
            <p:cNvSpPr>
              <a:spLocks/>
            </p:cNvSpPr>
            <p:nvPr/>
          </p:nvSpPr>
          <p:spPr bwMode="auto">
            <a:xfrm rot="20670794" flipH="1" flipV="1">
              <a:off x="4657755" y="46767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8"/>
            <p:cNvSpPr>
              <a:spLocks noChangeShapeType="1"/>
            </p:cNvSpPr>
            <p:nvPr/>
          </p:nvSpPr>
          <p:spPr bwMode="auto">
            <a:xfrm>
              <a:off x="4740305" y="5140311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7" name="Line 199"/>
            <p:cNvSpPr>
              <a:spLocks noChangeShapeType="1"/>
            </p:cNvSpPr>
            <p:nvPr/>
          </p:nvSpPr>
          <p:spPr bwMode="auto">
            <a:xfrm rot="7220284">
              <a:off x="4411693" y="4556111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68" name="Group 200"/>
            <p:cNvGrpSpPr>
              <a:grpSpLocks/>
            </p:cNvGrpSpPr>
            <p:nvPr/>
          </p:nvGrpSpPr>
          <p:grpSpPr bwMode="auto">
            <a:xfrm rot="7253297">
              <a:off x="3994169" y="4572002"/>
              <a:ext cx="227014" cy="180975"/>
              <a:chOff x="5504" y="8144"/>
              <a:chExt cx="291" cy="236"/>
            </a:xfrm>
          </p:grpSpPr>
          <p:sp>
            <p:nvSpPr>
              <p:cNvPr id="181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69" name="Group 203"/>
            <p:cNvGrpSpPr>
              <a:grpSpLocks/>
            </p:cNvGrpSpPr>
            <p:nvPr/>
          </p:nvGrpSpPr>
          <p:grpSpPr bwMode="auto">
            <a:xfrm>
              <a:off x="4624399" y="5638786"/>
              <a:ext cx="223837" cy="180975"/>
              <a:chOff x="5504" y="8144"/>
              <a:chExt cx="291" cy="236"/>
            </a:xfrm>
          </p:grpSpPr>
          <p:sp>
            <p:nvSpPr>
              <p:cNvPr id="179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70" name="Rectangle 206"/>
            <p:cNvSpPr>
              <a:spLocks noChangeArrowheads="1"/>
            </p:cNvSpPr>
            <p:nvPr/>
          </p:nvSpPr>
          <p:spPr bwMode="auto">
            <a:xfrm rot="3571960">
              <a:off x="4470430" y="5006961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7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2" name="Rectangle 208"/>
            <p:cNvSpPr>
              <a:spLocks noChangeArrowheads="1"/>
            </p:cNvSpPr>
            <p:nvPr/>
          </p:nvSpPr>
          <p:spPr bwMode="auto">
            <a:xfrm rot="4535559">
              <a:off x="4584730" y="4860911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3" name="Text Box 211"/>
            <p:cNvSpPr txBox="1">
              <a:spLocks noChangeArrowheads="1"/>
            </p:cNvSpPr>
            <p:nvPr/>
          </p:nvSpPr>
          <p:spPr bwMode="auto">
            <a:xfrm>
              <a:off x="3636993" y="5264136"/>
              <a:ext cx="957262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Laser</a:t>
              </a:r>
            </a:p>
          </p:txBody>
        </p:sp>
        <p:sp>
          <p:nvSpPr>
            <p:cNvPr id="174" name="Text Box 212"/>
            <p:cNvSpPr txBox="1">
              <a:spLocks noChangeArrowheads="1"/>
            </p:cNvSpPr>
            <p:nvPr/>
          </p:nvSpPr>
          <p:spPr bwMode="auto">
            <a:xfrm>
              <a:off x="3838376" y="5489561"/>
              <a:ext cx="890817" cy="4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Photo-</a:t>
              </a:r>
            </a:p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detector</a:t>
              </a:r>
            </a:p>
          </p:txBody>
        </p:sp>
        <p:sp>
          <p:nvSpPr>
            <p:cNvPr id="175" name="Text Box 214"/>
            <p:cNvSpPr txBox="1">
              <a:spLocks noChangeArrowheads="1"/>
            </p:cNvSpPr>
            <p:nvPr/>
          </p:nvSpPr>
          <p:spPr bwMode="auto">
            <a:xfrm>
              <a:off x="5632468" y="4415637"/>
              <a:ext cx="15827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kern="1200" dirty="0" smtClean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1000km</a:t>
              </a:r>
            </a:p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kern="1200" dirty="0" smtClean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</a:t>
              </a:r>
              <a:r>
                <a:rPr kumimoji="1" lang="en-US" altLang="ja-JP" sz="1600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cavity</a:t>
              </a:r>
            </a:p>
          </p:txBody>
        </p:sp>
        <p:sp>
          <p:nvSpPr>
            <p:cNvPr id="176" name="Text Box 215"/>
            <p:cNvSpPr txBox="1">
              <a:spLocks noChangeArrowheads="1"/>
            </p:cNvSpPr>
            <p:nvPr/>
          </p:nvSpPr>
          <p:spPr bwMode="auto">
            <a:xfrm>
              <a:off x="5200668" y="5811857"/>
              <a:ext cx="19431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kern="1200" dirty="0">
                  <a:solidFill>
                    <a:srgbClr val="FFCCFF"/>
                  </a:solidFill>
                  <a:latin typeface="+mj-lt"/>
                  <a:ea typeface="ＭＳ Ｐゴシック" pitchFamily="50" charset="-128"/>
                  <a:cs typeface="+mn-cs"/>
                </a:rPr>
                <a:t>Drag-free S/C</a:t>
              </a:r>
            </a:p>
          </p:txBody>
        </p:sp>
        <p:sp>
          <p:nvSpPr>
            <p:cNvPr id="177" name="Text Box 216"/>
            <p:cNvSpPr txBox="1">
              <a:spLocks noChangeArrowheads="1"/>
            </p:cNvSpPr>
            <p:nvPr/>
          </p:nvSpPr>
          <p:spPr bwMode="auto">
            <a:xfrm rot="17950394">
              <a:off x="4408785" y="3176419"/>
              <a:ext cx="154305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178" name="Text Box 218"/>
            <p:cNvSpPr txBox="1">
              <a:spLocks noChangeArrowheads="1"/>
            </p:cNvSpPr>
            <p:nvPr/>
          </p:nvSpPr>
          <p:spPr bwMode="auto">
            <a:xfrm>
              <a:off x="4760943" y="5314936"/>
              <a:ext cx="722312" cy="319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Mirror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の観測目標</a:t>
            </a:r>
            <a:endParaRPr lang="en-US" altLang="ja-JP" dirty="0"/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8" name="Rectangle 6"/>
          <p:cNvSpPr>
            <a:spLocks noChangeArrowheads="1"/>
          </p:cNvSpPr>
          <p:nvPr/>
        </p:nvSpPr>
        <p:spPr bwMode="auto">
          <a:xfrm>
            <a:off x="642910" y="1142984"/>
            <a:ext cx="4724400" cy="116371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CCECFF"/>
                </a:solidFill>
                <a:latin typeface="Tahoma" pitchFamily="34" charset="0"/>
              </a:rPr>
              <a:t>重力波により宇宙を見る</a:t>
            </a:r>
            <a:r>
              <a:rPr kumimoji="1" lang="ja-JP" altLang="en-US" sz="20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kumimoji="1" lang="en-US" altLang="ja-JP" sz="2000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  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銀河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系内の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BH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連星合体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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巨大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BH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形成への知見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.</a:t>
            </a: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857224" y="2512955"/>
            <a:ext cx="407196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DPF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の感度では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~30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個の球状星団</a:t>
            </a:r>
            <a:r>
              <a:rPr lang="ja-JP" altLang="en-US" sz="2000" dirty="0" smtClean="0">
                <a:solidFill>
                  <a:srgbClr val="FFFFFF"/>
                </a:solidFill>
              </a:rPr>
              <a:t>を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観測</a:t>
            </a:r>
            <a:r>
              <a:rPr lang="ja-JP" altLang="en-US" sz="2000" dirty="0" smtClean="0">
                <a:solidFill>
                  <a:srgbClr val="FFFFFF"/>
                </a:solidFill>
              </a:rPr>
              <a:t>可能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grpSp>
        <p:nvGrpSpPr>
          <p:cNvPr id="2" name="グループ化 31"/>
          <p:cNvGrpSpPr>
            <a:grpSpLocks noChangeAspect="1"/>
          </p:cNvGrpSpPr>
          <p:nvPr/>
        </p:nvGrpSpPr>
        <p:grpSpPr>
          <a:xfrm>
            <a:off x="4714876" y="1071546"/>
            <a:ext cx="4071966" cy="2664743"/>
            <a:chOff x="3618423" y="3000372"/>
            <a:chExt cx="5239857" cy="3429024"/>
          </a:xfrm>
        </p:grpSpPr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18423" y="3000372"/>
              <a:ext cx="5239857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6072198" y="4171249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NGC6441</a:t>
              </a:r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>
              <a:off x="5429256" y="4622254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NGC6256</a:t>
              </a:r>
            </a:p>
          </p:txBody>
        </p:sp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5500694" y="3143248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NGC7078</a:t>
              </a: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4500562" y="3286124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NGC7093</a:t>
              </a: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4643438" y="4429132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NGC104</a:t>
              </a:r>
            </a:p>
          </p:txBody>
        </p:sp>
        <p:cxnSp>
          <p:nvCxnSpPr>
            <p:cNvPr id="27" name="直線コネクタ 26"/>
            <p:cNvCxnSpPr/>
            <p:nvPr/>
          </p:nvCxnSpPr>
          <p:spPr bwMode="auto">
            <a:xfrm>
              <a:off x="6072198" y="4071942"/>
              <a:ext cx="214314" cy="142876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28" name="直線コネクタ 27"/>
            <p:cNvCxnSpPr/>
            <p:nvPr/>
          </p:nvCxnSpPr>
          <p:spPr bwMode="auto">
            <a:xfrm rot="16200000" flipH="1">
              <a:off x="5464975" y="4321975"/>
              <a:ext cx="357190" cy="285752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29" name="直線コネクタ 28"/>
            <p:cNvCxnSpPr>
              <a:endCxn id="25" idx="3"/>
            </p:cNvCxnSpPr>
            <p:nvPr/>
          </p:nvCxnSpPr>
          <p:spPr bwMode="auto">
            <a:xfrm rot="5400000" flipH="1" flipV="1">
              <a:off x="5351782" y="3494404"/>
              <a:ext cx="583576" cy="428627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0" name="直線コネクタ 29"/>
            <p:cNvCxnSpPr/>
            <p:nvPr/>
          </p:nvCxnSpPr>
          <p:spPr bwMode="auto">
            <a:xfrm rot="16200000" flipV="1">
              <a:off x="4929190" y="3643314"/>
              <a:ext cx="428628" cy="285752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1" name="直線コネクタ 30"/>
            <p:cNvCxnSpPr/>
            <p:nvPr/>
          </p:nvCxnSpPr>
          <p:spPr bwMode="auto">
            <a:xfrm>
              <a:off x="4500562" y="4500570"/>
              <a:ext cx="214314" cy="71438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grpSp>
        <p:nvGrpSpPr>
          <p:cNvPr id="3" name="グループ化 31"/>
          <p:cNvGrpSpPr/>
          <p:nvPr/>
        </p:nvGrpSpPr>
        <p:grpSpPr>
          <a:xfrm>
            <a:off x="642910" y="3714752"/>
            <a:ext cx="8292899" cy="2678692"/>
            <a:chOff x="642910" y="3714752"/>
            <a:chExt cx="8292899" cy="2678692"/>
          </a:xfrm>
        </p:grpSpPr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642910" y="3714752"/>
              <a:ext cx="3000396" cy="144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重力で地球を見る</a:t>
              </a:r>
              <a:r>
                <a:rPr kumimoji="1" lang="ja-JP" altLang="en-US" sz="2000" kern="1200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</a:t>
              </a:r>
              <a:endParaRPr kumimoji="1" lang="en-US" altLang="ja-JP" sz="20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dirty="0" smtClean="0">
                  <a:solidFill>
                    <a:srgbClr val="CCECFF"/>
                  </a:solidFill>
                  <a:latin typeface="Tahoma" pitchFamily="34" charset="0"/>
                  <a:sym typeface="Wingdings" pitchFamily="2" charset="2"/>
                </a:rPr>
                <a:t>   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地球重力場の観測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　　　  地球</a:t>
              </a:r>
              <a:r>
                <a:rPr kumimoji="1" lang="ja-JP" altLang="en-US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形状の計測</a:t>
              </a:r>
              <a:endPara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　　 　 </a:t>
              </a:r>
              <a:r>
                <a:rPr kumimoji="1" lang="ja-JP" altLang="en-US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地球環境モニタ</a:t>
              </a:r>
              <a:r>
                <a:rPr kumimoji="1" lang="en-US" altLang="ja-JP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 </a:t>
              </a:r>
              <a:endPara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785786" y="5230481"/>
              <a:ext cx="3929090" cy="97629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  <a:latin typeface="Tahoma" pitchFamily="34" charset="0"/>
                </a:rPr>
                <a:t>他の</a:t>
              </a:r>
              <a:r>
                <a:rPr lang="ja-JP" altLang="en-US" sz="1800" dirty="0" smtClean="0">
                  <a:solidFill>
                    <a:srgbClr val="FFFFFF"/>
                  </a:solidFill>
                </a:rPr>
                <a:t>海外</a:t>
              </a:r>
              <a:r>
                <a:rPr lang="ja-JP" altLang="en-US" sz="1800" dirty="0" smtClean="0">
                  <a:solidFill>
                    <a:srgbClr val="FFFFFF"/>
                  </a:solidFill>
                  <a:latin typeface="Tahoma" pitchFamily="34" charset="0"/>
                </a:rPr>
                <a:t>ミッションに匹敵する感度</a:t>
              </a:r>
              <a:endParaRPr lang="en-US" altLang="ja-JP" sz="1800" dirty="0" smtClean="0">
                <a:solidFill>
                  <a:srgbClr val="FFFFFF"/>
                </a:solidFill>
                <a:latin typeface="Tahoma" pitchFamily="34" charset="0"/>
              </a:endParaRP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国際観測網への貢献</a:t>
              </a:r>
              <a:r>
                <a:rPr lang="en-US" altLang="ja-JP" sz="1800" dirty="0" smtClean="0">
                  <a:solidFill>
                    <a:srgbClr val="FFFFFF"/>
                  </a:solidFill>
                </a:rPr>
                <a:t>, </a:t>
              </a:r>
              <a:r>
                <a:rPr lang="ja-JP" altLang="en-US" sz="1800" dirty="0" smtClean="0">
                  <a:solidFill>
                    <a:srgbClr val="FFFFFF"/>
                  </a:solidFill>
                </a:rPr>
                <a:t>独自の観測</a:t>
              </a:r>
              <a:endParaRPr lang="en-US" altLang="ja-JP" sz="1800" dirty="0" smtClean="0">
                <a:solidFill>
                  <a:srgbClr val="FFFFFF"/>
                </a:solidFill>
              </a:endParaRP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FFFFFF"/>
                  </a:solidFill>
                  <a:latin typeface="Tahoma" pitchFamily="34" charset="0"/>
                </a:rPr>
                <a:t>  (2012-2016</a:t>
              </a:r>
              <a:r>
                <a:rPr lang="ja-JP" altLang="en-US" sz="1800" dirty="0" smtClean="0">
                  <a:solidFill>
                    <a:srgbClr val="FFFFFF"/>
                  </a:solidFill>
                  <a:latin typeface="Tahoma" pitchFamily="34" charset="0"/>
                </a:rPr>
                <a:t>に国際観測網にギャップ</a:t>
              </a:r>
              <a:r>
                <a:rPr lang="en-US" altLang="ja-JP" sz="1800" dirty="0" smtClean="0">
                  <a:solidFill>
                    <a:srgbClr val="FFFFFF"/>
                  </a:solidFill>
                  <a:latin typeface="Tahoma" pitchFamily="34" charset="0"/>
                </a:rPr>
                <a:t>)</a:t>
              </a:r>
            </a:p>
          </p:txBody>
        </p:sp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74834" y="3839043"/>
              <a:ext cx="4260975" cy="2554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7" name="Rectangle 5"/>
            <p:cNvSpPr>
              <a:spLocks noChangeArrowheads="1"/>
            </p:cNvSpPr>
            <p:nvPr/>
          </p:nvSpPr>
          <p:spPr bwMode="auto">
            <a:xfrm rot="16200000">
              <a:off x="8180565" y="5341823"/>
              <a:ext cx="796733" cy="4001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000" b="1" dirty="0" smtClean="0">
                  <a:solidFill>
                    <a:srgbClr val="FFCCFF"/>
                  </a:solidFill>
                  <a:latin typeface="Tahoma" pitchFamily="34" charset="0"/>
                </a:rPr>
                <a:t>空間</a:t>
              </a:r>
              <a:endParaRPr lang="en-US" altLang="ja-JP" sz="1000" b="1" dirty="0" smtClean="0">
                <a:solidFill>
                  <a:srgbClr val="FFCCFF"/>
                </a:solidFill>
                <a:latin typeface="Tahoma" pitchFamily="34" charset="0"/>
              </a:endParaRP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000" b="1" dirty="0" smtClean="0">
                  <a:solidFill>
                    <a:srgbClr val="FFCCFF"/>
                  </a:solidFill>
                  <a:latin typeface="Tahoma" pitchFamily="34" charset="0"/>
                </a:rPr>
                <a:t>スケール</a:t>
              </a:r>
              <a:endParaRPr lang="ja-JP" altLang="en-US" sz="10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38" name="Rectangle 5"/>
            <p:cNvSpPr>
              <a:spLocks noChangeArrowheads="1"/>
            </p:cNvSpPr>
            <p:nvPr/>
          </p:nvSpPr>
          <p:spPr bwMode="auto">
            <a:xfrm rot="16200000">
              <a:off x="7870959" y="5413195"/>
              <a:ext cx="576801" cy="47729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CCFF"/>
                  </a:solidFill>
                  <a:latin typeface="Tahoma" pitchFamily="34" charset="0"/>
                </a:rPr>
                <a:t>8</a:t>
              </a:r>
              <a:r>
                <a:rPr lang="en-US" altLang="ja-JP" sz="1000" b="1" dirty="0" smtClean="0">
                  <a:solidFill>
                    <a:srgbClr val="FFCCFF"/>
                  </a:solidFill>
                  <a:latin typeface="Tahoma" pitchFamily="34" charset="0"/>
                  <a:ea typeface="HGP創英角ｺﾞｼｯｸUB" pitchFamily="50" charset="-128"/>
                </a:rPr>
                <a:t>0km</a:t>
              </a:r>
              <a:endParaRPr lang="ja-JP" altLang="en-US" sz="10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39" name="Rectangle 5"/>
            <p:cNvSpPr>
              <a:spLocks noChangeArrowheads="1"/>
            </p:cNvSpPr>
            <p:nvPr/>
          </p:nvSpPr>
          <p:spPr bwMode="auto">
            <a:xfrm rot="16200000">
              <a:off x="7208132" y="5471150"/>
              <a:ext cx="758623" cy="2462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CCFF"/>
                  </a:solidFill>
                  <a:latin typeface="Tahoma" pitchFamily="34" charset="0"/>
                </a:rPr>
                <a:t>1</a:t>
              </a:r>
              <a:r>
                <a:rPr lang="en-US" altLang="ja-JP" sz="1000" b="1" dirty="0" smtClean="0">
                  <a:solidFill>
                    <a:srgbClr val="FFCCFF"/>
                  </a:solidFill>
                  <a:latin typeface="Tahoma" pitchFamily="34" charset="0"/>
                  <a:ea typeface="HGP創英角ｺﾞｼｯｸUB" pitchFamily="50" charset="-128"/>
                </a:rPr>
                <a:t>00km</a:t>
              </a:r>
              <a:endParaRPr lang="ja-JP" altLang="en-US" sz="10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pic>
          <p:nvPicPr>
            <p:cNvPr id="42" name="Picture 7" descr="cham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09824" y="4273161"/>
              <a:ext cx="435983" cy="307482"/>
            </a:xfrm>
            <a:prstGeom prst="rect">
              <a:avLst/>
            </a:prstGeom>
            <a:noFill/>
          </p:spPr>
        </p:pic>
        <p:pic>
          <p:nvPicPr>
            <p:cNvPr id="43" name="Picture 9" descr="GOCE Satellit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292888" y="4351765"/>
              <a:ext cx="395720" cy="270079"/>
            </a:xfrm>
            <a:prstGeom prst="rect">
              <a:avLst/>
            </a:prstGeom>
            <a:noFill/>
          </p:spPr>
        </p:pic>
        <p:pic>
          <p:nvPicPr>
            <p:cNvPr id="44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12882" y="4127443"/>
              <a:ext cx="351325" cy="282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"/>
            <p:cNvPicPr>
              <a:picLocks noChangeAspect="1" noChangeArrowheads="1"/>
            </p:cNvPicPr>
            <p:nvPr/>
          </p:nvPicPr>
          <p:blipFill>
            <a:blip r:embed="rId8" cstate="print"/>
            <a:srcRect t="13895" r="68272" b="29528"/>
            <a:stretch>
              <a:fillRect/>
            </a:stretch>
          </p:blipFill>
          <p:spPr bwMode="auto">
            <a:xfrm>
              <a:off x="7535008" y="4126983"/>
              <a:ext cx="370800" cy="371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8" y="1142984"/>
            <a:ext cx="8889548" cy="520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DECIGO</a:t>
            </a:r>
            <a:r>
              <a:rPr lang="ja-JP" altLang="en-US" dirty="0" smtClean="0"/>
              <a:t>パスファインダー</a:t>
            </a:r>
            <a:endParaRPr lang="en-US" altLang="ja-JP" dirty="0"/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614640" y="965187"/>
            <a:ext cx="5886450" cy="6064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sz="2200" b="0" dirty="0"/>
              <a:t>DECIGO</a:t>
            </a:r>
            <a:r>
              <a:rPr lang="ja-JP" altLang="en-US" sz="2200" b="0" dirty="0"/>
              <a:t>パスファインダー </a:t>
            </a:r>
            <a:r>
              <a:rPr lang="en-US" altLang="ja-JP" sz="2200" b="0" dirty="0"/>
              <a:t>(DPF) </a:t>
            </a:r>
          </a:p>
        </p:txBody>
      </p:sp>
      <p:sp>
        <p:nvSpPr>
          <p:cNvPr id="1108996" name="AutoShape 4"/>
          <p:cNvSpPr>
            <a:spLocks noChangeArrowheads="1"/>
          </p:cNvSpPr>
          <p:nvPr/>
        </p:nvSpPr>
        <p:spPr bwMode="auto">
          <a:xfrm>
            <a:off x="3143241" y="2000240"/>
            <a:ext cx="4429156" cy="1500198"/>
          </a:xfrm>
          <a:prstGeom prst="roundRect">
            <a:avLst>
              <a:gd name="adj" fmla="val 3069"/>
            </a:avLst>
          </a:prstGeom>
          <a:solidFill>
            <a:srgbClr val="FFFFFF">
              <a:alpha val="9804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7" name="Rectangle 5"/>
          <p:cNvSpPr>
            <a:spLocks noChangeArrowheads="1"/>
          </p:cNvSpPr>
          <p:nvPr/>
        </p:nvSpPr>
        <p:spPr bwMode="auto">
          <a:xfrm>
            <a:off x="2955953" y="2000240"/>
            <a:ext cx="5688013" cy="14607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小型衛星 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 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 </a:t>
            </a:r>
            <a:r>
              <a:rPr kumimoji="1" lang="ja-JP" altLang="en-US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ja-JP" altLang="en-US" sz="2000" dirty="0" smtClean="0">
                <a:solidFill>
                  <a:srgbClr val="99FF99"/>
                </a:solidFill>
                <a:latin typeface="Tahoma" pitchFamily="34" charset="0"/>
              </a:rPr>
              <a:t>重量  </a:t>
            </a:r>
            <a:r>
              <a:rPr kumimoji="1" lang="en-US" altLang="ja-JP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350kg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地球周回軌道  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高度 </a:t>
            </a:r>
            <a:r>
              <a:rPr kumimoji="1" lang="ja-JP" altLang="en-US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500km)</a:t>
            </a:r>
            <a:endParaRPr kumimoji="1" lang="en-US" altLang="ja-JP" sz="2000" kern="1200" dirty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en-US" altLang="ja-JP" sz="2000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ja-JP" altLang="en-US" sz="1800" dirty="0" smtClean="0">
                <a:solidFill>
                  <a:srgbClr val="EAEAEA"/>
                </a:solidFill>
                <a:latin typeface="Tahoma" pitchFamily="34" charset="0"/>
              </a:rPr>
              <a:t>非接触保持された試験</a:t>
            </a:r>
            <a:r>
              <a:rPr kumimoji="1" lang="ja-JP" altLang="en-US" sz="18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マスの変動を</a:t>
            </a:r>
            <a:endParaRPr kumimoji="1" lang="en-US" altLang="ja-JP" sz="1800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EAEAEA"/>
                </a:solidFill>
                <a:latin typeface="Tahoma" pitchFamily="34" charset="0"/>
              </a:rPr>
              <a:t>　　　　　　レーザー干渉計を用いて精密計測</a:t>
            </a:r>
            <a:endParaRPr kumimoji="1" lang="ja-JP" altLang="en-US" sz="18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3" name="Rectangle 51"/>
          <p:cNvSpPr>
            <a:spLocks noChangeArrowheads="1"/>
          </p:cNvSpPr>
          <p:nvPr/>
        </p:nvSpPr>
        <p:spPr bwMode="auto">
          <a:xfrm>
            <a:off x="3000364" y="1436928"/>
            <a:ext cx="568801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将来の宇宙重力波望遠鏡の</a:t>
            </a:r>
            <a:r>
              <a: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ため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の前哨衛星</a:t>
            </a:r>
            <a:endParaRPr kumimoji="1" lang="en-US" altLang="ja-JP" sz="2000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8" name="Rectangle 6"/>
          <p:cNvSpPr>
            <a:spLocks noChangeArrowheads="1"/>
          </p:cNvSpPr>
          <p:nvPr/>
        </p:nvSpPr>
        <p:spPr bwMode="auto">
          <a:xfrm>
            <a:off x="3473403" y="4071942"/>
            <a:ext cx="47244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宇宙・地球の</a:t>
            </a:r>
            <a:r>
              <a:rPr kumimoji="1" lang="ja-JP" altLang="en-US" sz="20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　</a:t>
            </a:r>
            <a:endParaRPr kumimoji="1" lang="en-US" altLang="ja-JP" sz="2000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    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銀河の成り立ち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地球環境モニタ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0" name="Rectangle 48"/>
          <p:cNvSpPr>
            <a:spLocks noChangeArrowheads="1"/>
          </p:cNvSpPr>
          <p:nvPr/>
        </p:nvSpPr>
        <p:spPr bwMode="auto">
          <a:xfrm>
            <a:off x="3500430" y="4786322"/>
            <a:ext cx="51816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99FF99"/>
                </a:solidFill>
                <a:latin typeface="Tahoma" pitchFamily="34" charset="0"/>
              </a:rPr>
              <a:t>先端科</a:t>
            </a:r>
            <a:r>
              <a:rPr kumimoji="1" lang="ja-JP" altLang="en-US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学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技術の</a:t>
            </a:r>
            <a:r>
              <a:rPr kumimoji="1" lang="ja-JP" altLang="en-US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確立</a:t>
            </a:r>
            <a:endParaRPr kumimoji="1" lang="en-US" altLang="ja-JP" sz="2000" kern="1200" dirty="0" smtClean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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宇宙・無重力環境利用の新しい可能性</a:t>
            </a:r>
            <a:endParaRPr kumimoji="1" lang="ja-JP" altLang="en-US" sz="2000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1" name="AutoShape 49"/>
          <p:cNvSpPr>
            <a:spLocks noChangeArrowheads="1"/>
          </p:cNvSpPr>
          <p:nvPr/>
        </p:nvSpPr>
        <p:spPr bwMode="auto">
          <a:xfrm rot="5400000">
            <a:off x="5081371" y="3392668"/>
            <a:ext cx="344487" cy="702903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FFFFCC">
              <a:alpha val="20000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角丸四角形 50"/>
          <p:cNvSpPr/>
          <p:nvPr/>
        </p:nvSpPr>
        <p:spPr bwMode="auto">
          <a:xfrm>
            <a:off x="3473403" y="4000504"/>
            <a:ext cx="5072098" cy="1571636"/>
          </a:xfrm>
          <a:prstGeom prst="roundRect">
            <a:avLst>
              <a:gd name="adj" fmla="val 5874"/>
            </a:avLst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3562376" y="5814972"/>
            <a:ext cx="5224466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小型科学衛星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3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号機 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(~2015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年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)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を目指す</a:t>
            </a: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　スケジュール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31" name="Rectangle 10"/>
          <p:cNvSpPr>
            <a:spLocks noChangeArrowheads="1"/>
          </p:cNvSpPr>
          <p:nvPr/>
        </p:nvSpPr>
        <p:spPr bwMode="auto">
          <a:xfrm>
            <a:off x="895355" y="1188797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2009</a:t>
            </a: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2109801" y="1188797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2010</a:t>
            </a: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3324247" y="1188797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2011</a:t>
            </a:r>
          </a:p>
        </p:txBody>
      </p:sp>
      <p:sp>
        <p:nvSpPr>
          <p:cNvPr id="34" name="Rectangle 10"/>
          <p:cNvSpPr>
            <a:spLocks noChangeArrowheads="1"/>
          </p:cNvSpPr>
          <p:nvPr/>
        </p:nvSpPr>
        <p:spPr bwMode="auto">
          <a:xfrm>
            <a:off x="4467255" y="1188797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2012</a:t>
            </a:r>
          </a:p>
        </p:txBody>
      </p:sp>
      <p:sp>
        <p:nvSpPr>
          <p:cNvPr id="35" name="Rectangle 10"/>
          <p:cNvSpPr>
            <a:spLocks noChangeArrowheads="1"/>
          </p:cNvSpPr>
          <p:nvPr/>
        </p:nvSpPr>
        <p:spPr bwMode="auto">
          <a:xfrm>
            <a:off x="5681701" y="1188797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2013</a:t>
            </a:r>
          </a:p>
        </p:txBody>
      </p:sp>
      <p:sp>
        <p:nvSpPr>
          <p:cNvPr id="36" name="Rectangle 10"/>
          <p:cNvSpPr>
            <a:spLocks noChangeArrowheads="1"/>
          </p:cNvSpPr>
          <p:nvPr/>
        </p:nvSpPr>
        <p:spPr bwMode="auto">
          <a:xfrm>
            <a:off x="6896147" y="1188797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2014</a:t>
            </a: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7929586" y="1188797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2015</a:t>
            </a:r>
          </a:p>
        </p:txBody>
      </p:sp>
      <p:sp>
        <p:nvSpPr>
          <p:cNvPr id="39" name="Rectangle 10"/>
          <p:cNvSpPr>
            <a:spLocks noChangeArrowheads="1"/>
          </p:cNvSpPr>
          <p:nvPr/>
        </p:nvSpPr>
        <p:spPr bwMode="auto">
          <a:xfrm>
            <a:off x="6215074" y="5066088"/>
            <a:ext cx="2357454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コンポーネント</a:t>
            </a:r>
            <a:r>
              <a:rPr lang="en-US" altLang="ja-JP" sz="16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FM</a:t>
            </a:r>
            <a:r>
              <a:rPr lang="ja-JP" altLang="en-US" sz="16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完成</a:t>
            </a:r>
            <a:endParaRPr lang="en-US" altLang="ja-JP" sz="16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6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仕様を満たす</a:t>
            </a:r>
            <a:endParaRPr lang="en-US" altLang="ja-JP" sz="16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6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各種環境試験に合格</a:t>
            </a:r>
            <a:endParaRPr lang="en-US" altLang="ja-JP" sz="16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0" name="Rectangle 10"/>
          <p:cNvSpPr>
            <a:spLocks noChangeArrowheads="1"/>
          </p:cNvSpPr>
          <p:nvPr/>
        </p:nvSpPr>
        <p:spPr bwMode="auto">
          <a:xfrm>
            <a:off x="3000364" y="4982846"/>
            <a:ext cx="3286148" cy="144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ミッション提案</a:t>
            </a:r>
            <a:endParaRPr lang="en-US" altLang="ja-JP" sz="16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TRL 4</a:t>
            </a:r>
            <a:r>
              <a:rPr lang="ja-JP" altLang="en-US" sz="16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以上が必要</a:t>
            </a:r>
            <a:endParaRPr lang="en-US" altLang="ja-JP" sz="16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  ‘</a:t>
            </a:r>
            <a:r>
              <a:rPr lang="ja-JP" altLang="en-US" sz="16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基本技術要素が同時に動作し、</a:t>
            </a:r>
            <a:endParaRPr lang="en-US" altLang="ja-JP" sz="16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  </a:t>
            </a:r>
            <a:r>
              <a:rPr lang="ja-JP" altLang="en-US" sz="16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実証モデルとして性能を発揮し</a:t>
            </a:r>
            <a:endParaRPr lang="en-US" altLang="ja-JP" sz="16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  </a:t>
            </a:r>
            <a:r>
              <a:rPr lang="ja-JP" altLang="en-US" sz="16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ていること</a:t>
            </a:r>
            <a:r>
              <a:rPr lang="en-US" altLang="ja-JP" sz="16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’</a:t>
            </a:r>
          </a:p>
        </p:txBody>
      </p:sp>
      <p:sp>
        <p:nvSpPr>
          <p:cNvPr id="41" name="Rectangle 10"/>
          <p:cNvSpPr>
            <a:spLocks noChangeArrowheads="1"/>
          </p:cNvSpPr>
          <p:nvPr/>
        </p:nvSpPr>
        <p:spPr bwMode="auto">
          <a:xfrm>
            <a:off x="933486" y="4091539"/>
            <a:ext cx="1209622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概念設計</a:t>
            </a:r>
            <a:endParaRPr lang="en-US" altLang="ja-JP" sz="16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2" name="Rectangle 10"/>
          <p:cNvSpPr>
            <a:spLocks noChangeArrowheads="1"/>
          </p:cNvSpPr>
          <p:nvPr/>
        </p:nvSpPr>
        <p:spPr bwMode="auto">
          <a:xfrm>
            <a:off x="2252677" y="4091539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BBM</a:t>
            </a:r>
          </a:p>
        </p:txBody>
      </p:sp>
      <p:sp>
        <p:nvSpPr>
          <p:cNvPr id="43" name="Rectangle 10"/>
          <p:cNvSpPr>
            <a:spLocks noChangeArrowheads="1"/>
          </p:cNvSpPr>
          <p:nvPr/>
        </p:nvSpPr>
        <p:spPr bwMode="auto">
          <a:xfrm>
            <a:off x="3824313" y="4091539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EM</a:t>
            </a:r>
          </a:p>
        </p:txBody>
      </p:sp>
      <p:sp>
        <p:nvSpPr>
          <p:cNvPr id="44" name="Rectangle 10"/>
          <p:cNvSpPr>
            <a:spLocks noChangeArrowheads="1"/>
          </p:cNvSpPr>
          <p:nvPr/>
        </p:nvSpPr>
        <p:spPr bwMode="auto">
          <a:xfrm>
            <a:off x="4286248" y="4091539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/ </a:t>
            </a:r>
            <a:r>
              <a:rPr lang="en-US" altLang="ja-JP" sz="1600" dirty="0" err="1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pFM</a:t>
            </a:r>
            <a:endParaRPr lang="en-US" altLang="ja-JP" sz="16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5" name="Rectangle 10"/>
          <p:cNvSpPr>
            <a:spLocks noChangeArrowheads="1"/>
          </p:cNvSpPr>
          <p:nvPr/>
        </p:nvSpPr>
        <p:spPr bwMode="auto">
          <a:xfrm>
            <a:off x="5857884" y="4091539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FM</a:t>
            </a:r>
          </a:p>
        </p:txBody>
      </p:sp>
      <p:sp>
        <p:nvSpPr>
          <p:cNvPr id="46" name="Rectangle 10"/>
          <p:cNvSpPr>
            <a:spLocks noChangeArrowheads="1"/>
          </p:cNvSpPr>
          <p:nvPr/>
        </p:nvSpPr>
        <p:spPr bwMode="auto">
          <a:xfrm>
            <a:off x="6786578" y="4091539"/>
            <a:ext cx="1138184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衛星</a:t>
            </a:r>
            <a:r>
              <a:rPr lang="en-US" altLang="ja-JP" sz="16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FM</a:t>
            </a:r>
          </a:p>
        </p:txBody>
      </p:sp>
      <p:sp>
        <p:nvSpPr>
          <p:cNvPr id="47" name="Rectangle 10"/>
          <p:cNvSpPr>
            <a:spLocks noChangeArrowheads="1"/>
          </p:cNvSpPr>
          <p:nvPr/>
        </p:nvSpPr>
        <p:spPr bwMode="auto">
          <a:xfrm>
            <a:off x="7896311" y="4091539"/>
            <a:ext cx="1176283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総合試験</a:t>
            </a:r>
            <a:endParaRPr lang="en-US" altLang="ja-JP" sz="16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8" name="上矢印 47"/>
          <p:cNvSpPr/>
          <p:nvPr/>
        </p:nvSpPr>
        <p:spPr bwMode="auto">
          <a:xfrm>
            <a:off x="3571868" y="4643446"/>
            <a:ext cx="357190" cy="285752"/>
          </a:xfrm>
          <a:prstGeom prst="upArrow">
            <a:avLst/>
          </a:prstGeom>
          <a:solidFill>
            <a:schemeClr val="bg1">
              <a:alpha val="20000"/>
            </a:schemeClr>
          </a:solidFill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9" name="上矢印 48"/>
          <p:cNvSpPr/>
          <p:nvPr/>
        </p:nvSpPr>
        <p:spPr bwMode="auto">
          <a:xfrm>
            <a:off x="6357950" y="4714884"/>
            <a:ext cx="357190" cy="285752"/>
          </a:xfrm>
          <a:prstGeom prst="upArrow">
            <a:avLst/>
          </a:prstGeom>
          <a:solidFill>
            <a:schemeClr val="bg1">
              <a:alpha val="20000"/>
            </a:schemeClr>
          </a:solidFill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3" name="図 22" descr="DPF_schedu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540843"/>
            <a:ext cx="8489660" cy="24596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effectLst/>
              </a:rPr>
              <a:t>DPF</a:t>
            </a:r>
            <a:r>
              <a:rPr lang="ja-JP" altLang="en-US" dirty="0">
                <a:effectLst/>
              </a:rPr>
              <a:t>成功基準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058306" name="Picture 5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898525"/>
            <a:ext cx="8208963" cy="55133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パワースペクトル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24" name="AutoShape 90"/>
          <p:cNvSpPr>
            <a:spLocks noChangeArrowheads="1"/>
          </p:cNvSpPr>
          <p:nvPr/>
        </p:nvSpPr>
        <p:spPr bwMode="auto">
          <a:xfrm>
            <a:off x="2257435" y="4500570"/>
            <a:ext cx="4243391" cy="1643074"/>
          </a:xfrm>
          <a:prstGeom prst="roundRect">
            <a:avLst>
              <a:gd name="adj" fmla="val 4412"/>
            </a:avLst>
          </a:prstGeom>
          <a:solidFill>
            <a:srgbClr val="99CCFF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25" name="AutoShape 85"/>
          <p:cNvSpPr>
            <a:spLocks noChangeArrowheads="1"/>
          </p:cNvSpPr>
          <p:nvPr/>
        </p:nvSpPr>
        <p:spPr bwMode="auto">
          <a:xfrm>
            <a:off x="1298097" y="1646222"/>
            <a:ext cx="3527425" cy="792162"/>
          </a:xfrm>
          <a:prstGeom prst="roundRect">
            <a:avLst>
              <a:gd name="adj" fmla="val 16667"/>
            </a:avLst>
          </a:prstGeom>
          <a:solidFill>
            <a:srgbClr val="99CCFF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7" name="Rectangle 70"/>
          <p:cNvSpPr>
            <a:spLocks noChangeArrowheads="1"/>
          </p:cNvSpPr>
          <p:nvPr/>
        </p:nvSpPr>
        <p:spPr bwMode="auto">
          <a:xfrm>
            <a:off x="2293461" y="3286124"/>
            <a:ext cx="4850307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パワースペクトル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ja-JP" altLang="en-US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変動の平均パワーに対する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 b="1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ja-JP" altLang="en-US" sz="18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　　　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                 各周波数</a:t>
            </a:r>
            <a:r>
              <a:rPr lang="ja-JP" altLang="en-US" sz="18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成分の寄与を表す</a:t>
            </a:r>
          </a:p>
        </p:txBody>
      </p:sp>
      <p:sp>
        <p:nvSpPr>
          <p:cNvPr id="28" name="AutoShape 71"/>
          <p:cNvSpPr>
            <a:spLocks noChangeArrowheads="1"/>
          </p:cNvSpPr>
          <p:nvPr/>
        </p:nvSpPr>
        <p:spPr bwMode="auto">
          <a:xfrm>
            <a:off x="1926748" y="3333740"/>
            <a:ext cx="304800" cy="381000"/>
          </a:xfrm>
          <a:custGeom>
            <a:avLst/>
            <a:gdLst>
              <a:gd name="G0" fmla="+- 11249 0 0"/>
              <a:gd name="G1" fmla="+- 4427 0 0"/>
              <a:gd name="G2" fmla="+- 21600 0 4427"/>
              <a:gd name="G3" fmla="+- 10800 0 4427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4427"/>
                </a:lnTo>
                <a:lnTo>
                  <a:pt x="3375" y="4427"/>
                </a:lnTo>
                <a:lnTo>
                  <a:pt x="3375" y="17173"/>
                </a:lnTo>
                <a:lnTo>
                  <a:pt x="11249" y="17173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27"/>
                </a:moveTo>
                <a:lnTo>
                  <a:pt x="1350" y="17173"/>
                </a:lnTo>
                <a:lnTo>
                  <a:pt x="2700" y="17173"/>
                </a:lnTo>
                <a:lnTo>
                  <a:pt x="2700" y="4427"/>
                </a:lnTo>
                <a:close/>
              </a:path>
              <a:path w="21600" h="21600">
                <a:moveTo>
                  <a:pt x="0" y="4427"/>
                </a:moveTo>
                <a:lnTo>
                  <a:pt x="0" y="17173"/>
                </a:lnTo>
                <a:lnTo>
                  <a:pt x="675" y="17173"/>
                </a:lnTo>
                <a:lnTo>
                  <a:pt x="675" y="4427"/>
                </a:lnTo>
                <a:close/>
              </a:path>
            </a:pathLst>
          </a:custGeom>
          <a:solidFill>
            <a:srgbClr val="99CCFF">
              <a:alpha val="10000"/>
            </a:srgbClr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9" name="Rectangle 78"/>
          <p:cNvSpPr>
            <a:spLocks noChangeArrowheads="1"/>
          </p:cNvSpPr>
          <p:nvPr/>
        </p:nvSpPr>
        <p:spPr bwMode="auto">
          <a:xfrm>
            <a:off x="969869" y="1142984"/>
            <a:ext cx="42450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20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時系列信号をフーリエ変換して規格化</a:t>
            </a:r>
          </a:p>
        </p:txBody>
      </p:sp>
      <p:sp>
        <p:nvSpPr>
          <p:cNvPr id="30" name="Line 79"/>
          <p:cNvSpPr>
            <a:spLocks noChangeShapeType="1"/>
          </p:cNvSpPr>
          <p:nvPr/>
        </p:nvSpPr>
        <p:spPr bwMode="auto">
          <a:xfrm flipH="1" flipV="1">
            <a:off x="3746022" y="2293922"/>
            <a:ext cx="144462" cy="287337"/>
          </a:xfrm>
          <a:prstGeom prst="line">
            <a:avLst/>
          </a:prstGeom>
          <a:noFill/>
          <a:ln w="31750">
            <a:solidFill>
              <a:srgbClr val="CCECFF"/>
            </a:solidFill>
            <a:round/>
            <a:headEnd/>
            <a:tailEnd type="stealth" w="lg" len="lg"/>
          </a:ln>
        </p:spPr>
        <p:txBody>
          <a:bodyPr lIns="74295" tIns="8890" rIns="74295" bIns="8890"/>
          <a:lstStyle/>
          <a:p>
            <a:endParaRPr lang="ja-JP" altLang="en-US">
              <a:solidFill>
                <a:srgbClr val="CCECFF"/>
              </a:solidFill>
            </a:endParaRPr>
          </a:p>
        </p:txBody>
      </p:sp>
      <p:sp>
        <p:nvSpPr>
          <p:cNvPr id="31" name="Line 80"/>
          <p:cNvSpPr>
            <a:spLocks noChangeShapeType="1"/>
          </p:cNvSpPr>
          <p:nvPr/>
        </p:nvSpPr>
        <p:spPr bwMode="auto">
          <a:xfrm flipH="1" flipV="1">
            <a:off x="3457097" y="2293922"/>
            <a:ext cx="649287" cy="0"/>
          </a:xfrm>
          <a:prstGeom prst="line">
            <a:avLst/>
          </a:prstGeom>
          <a:noFill/>
          <a:ln w="12700">
            <a:solidFill>
              <a:srgbClr val="CCECFF"/>
            </a:solidFill>
            <a:round/>
            <a:headEnd/>
            <a:tailEnd type="none" w="lg" len="lg"/>
          </a:ln>
        </p:spPr>
        <p:txBody>
          <a:bodyPr lIns="74295" tIns="8890" rIns="74295" bIns="8890"/>
          <a:lstStyle/>
          <a:p>
            <a:endParaRPr lang="ja-JP" altLang="en-US">
              <a:solidFill>
                <a:srgbClr val="CCECFF"/>
              </a:solidFill>
            </a:endParaRPr>
          </a:p>
        </p:txBody>
      </p:sp>
      <p:sp>
        <p:nvSpPr>
          <p:cNvPr id="32" name="Rectangle 81"/>
          <p:cNvSpPr>
            <a:spLocks noChangeArrowheads="1"/>
          </p:cNvSpPr>
          <p:nvPr/>
        </p:nvSpPr>
        <p:spPr bwMode="auto">
          <a:xfrm>
            <a:off x="3241197" y="2692595"/>
            <a:ext cx="16898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ja-JP" altLang="en-US" sz="14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パワースペクトル</a:t>
            </a:r>
            <a:r>
              <a:rPr lang="en-US" altLang="ja-JP" sz="14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r>
              <a:rPr lang="en-US" altLang="ja-JP" sz="1400" b="1" baseline="300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2</a:t>
            </a:r>
            <a:endParaRPr lang="ja-JP" altLang="en-US" sz="1400" b="1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3" name="Line 82"/>
          <p:cNvSpPr>
            <a:spLocks noChangeShapeType="1"/>
          </p:cNvSpPr>
          <p:nvPr/>
        </p:nvSpPr>
        <p:spPr bwMode="auto">
          <a:xfrm flipH="1" flipV="1">
            <a:off x="1369534" y="2293922"/>
            <a:ext cx="936625" cy="0"/>
          </a:xfrm>
          <a:prstGeom prst="line">
            <a:avLst/>
          </a:prstGeom>
          <a:noFill/>
          <a:ln w="12700">
            <a:solidFill>
              <a:srgbClr val="CCECFF"/>
            </a:solidFill>
            <a:round/>
            <a:headEnd/>
            <a:tailEnd type="none" w="lg" len="lg"/>
          </a:ln>
        </p:spPr>
        <p:txBody>
          <a:bodyPr lIns="74295" tIns="8890" rIns="74295" bIns="8890"/>
          <a:lstStyle/>
          <a:p>
            <a:endParaRPr lang="ja-JP" altLang="en-US">
              <a:solidFill>
                <a:srgbClr val="CCECFF"/>
              </a:solidFill>
            </a:endParaRPr>
          </a:p>
        </p:txBody>
      </p:sp>
      <p:sp>
        <p:nvSpPr>
          <p:cNvPr id="34" name="Line 83"/>
          <p:cNvSpPr>
            <a:spLocks noChangeShapeType="1"/>
          </p:cNvSpPr>
          <p:nvPr/>
        </p:nvSpPr>
        <p:spPr bwMode="auto">
          <a:xfrm flipH="1" flipV="1">
            <a:off x="1729897" y="2293922"/>
            <a:ext cx="144462" cy="287337"/>
          </a:xfrm>
          <a:prstGeom prst="line">
            <a:avLst/>
          </a:prstGeom>
          <a:noFill/>
          <a:ln w="31750">
            <a:solidFill>
              <a:srgbClr val="CCECFF"/>
            </a:solidFill>
            <a:round/>
            <a:headEnd/>
            <a:tailEnd type="stealth" w="lg" len="lg"/>
          </a:ln>
        </p:spPr>
        <p:txBody>
          <a:bodyPr lIns="74295" tIns="8890" rIns="74295" bIns="8890"/>
          <a:lstStyle/>
          <a:p>
            <a:endParaRPr lang="ja-JP" altLang="en-US">
              <a:solidFill>
                <a:srgbClr val="CCECFF"/>
              </a:solidFill>
            </a:endParaRPr>
          </a:p>
        </p:txBody>
      </p:sp>
      <p:sp>
        <p:nvSpPr>
          <p:cNvPr id="35" name="Rectangle 84"/>
          <p:cNvSpPr>
            <a:spLocks noChangeArrowheads="1"/>
          </p:cNvSpPr>
          <p:nvPr/>
        </p:nvSpPr>
        <p:spPr bwMode="auto">
          <a:xfrm>
            <a:off x="1513997" y="2581259"/>
            <a:ext cx="1377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平均変動</a:t>
            </a:r>
            <a:r>
              <a:rPr lang="ja-JP" altLang="en-US" sz="14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パワー</a:t>
            </a:r>
            <a:endParaRPr lang="en-US" altLang="ja-JP" sz="14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CCECFF"/>
                </a:solidFill>
                <a:latin typeface="Tahoma" pitchFamily="34" charset="0"/>
              </a:rPr>
              <a:t>  (RMS</a:t>
            </a:r>
            <a:r>
              <a:rPr lang="ja-JP" altLang="en-US" sz="1400" b="1" dirty="0" smtClean="0">
                <a:solidFill>
                  <a:srgbClr val="CCECFF"/>
                </a:solidFill>
                <a:latin typeface="Tahoma" pitchFamily="34" charset="0"/>
              </a:rPr>
              <a:t>変動 </a:t>
            </a:r>
            <a:r>
              <a:rPr lang="en-US" altLang="ja-JP" sz="1400" b="1" dirty="0" smtClean="0">
                <a:solidFill>
                  <a:srgbClr val="CCECFF"/>
                </a:solidFill>
                <a:latin typeface="Tahoma" pitchFamily="34" charset="0"/>
              </a:rPr>
              <a:t>)</a:t>
            </a:r>
            <a:r>
              <a:rPr lang="en-US" altLang="ja-JP" sz="1400" b="1" baseline="30000" dirty="0" smtClean="0">
                <a:solidFill>
                  <a:srgbClr val="CCECFF"/>
                </a:solidFill>
                <a:latin typeface="Tahoma" pitchFamily="34" charset="0"/>
              </a:rPr>
              <a:t>2</a:t>
            </a:r>
            <a:endParaRPr lang="ja-JP" altLang="en-US" sz="1400" b="1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39" name="Picture 9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1437797" y="1693847"/>
            <a:ext cx="3078162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2286011" y="4500570"/>
            <a:ext cx="3857625" cy="8125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(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例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)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衛星の機械的変動要求値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　       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-9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m/Hz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" name="右矢印 45"/>
          <p:cNvSpPr/>
          <p:nvPr/>
        </p:nvSpPr>
        <p:spPr bwMode="auto">
          <a:xfrm>
            <a:off x="2928926" y="5460380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47" name="Rectangle 70"/>
          <p:cNvSpPr>
            <a:spLocks noChangeArrowheads="1"/>
          </p:cNvSpPr>
          <p:nvPr/>
        </p:nvSpPr>
        <p:spPr bwMode="auto">
          <a:xfrm>
            <a:off x="3222155" y="5388942"/>
            <a:ext cx="3635861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</a:rPr>
              <a:t>1Hz (1</a:t>
            </a: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</a:rPr>
              <a:t>秒周期</a:t>
            </a: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</a:rPr>
              <a:t>)</a:t>
            </a: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</a:rPr>
              <a:t> の</a:t>
            </a:r>
            <a:endParaRPr lang="en-US" altLang="ja-JP" sz="1600" b="1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</a:rPr>
              <a:t>変動成分の</a:t>
            </a: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</a:rPr>
              <a:t>RMS</a:t>
            </a: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</a:rPr>
              <a:t>変動 </a:t>
            </a: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16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600" b="1" baseline="30000" dirty="0" smtClean="0">
                <a:solidFill>
                  <a:srgbClr val="CCECFF"/>
                </a:solidFill>
                <a:latin typeface="Tahoma" pitchFamily="34" charset="0"/>
              </a:rPr>
              <a:t>-9</a:t>
            </a:r>
            <a:r>
              <a:rPr lang="en-US" altLang="ja-JP" sz="1600" b="1" dirty="0" smtClean="0">
                <a:solidFill>
                  <a:srgbClr val="CCECFF"/>
                </a:solidFill>
                <a:latin typeface="Tahoma" pitchFamily="34" charset="0"/>
              </a:rPr>
              <a:t> m</a:t>
            </a:r>
            <a:r>
              <a:rPr lang="ja-JP" altLang="en-US" sz="1600" b="1" dirty="0" smtClean="0">
                <a:solidFill>
                  <a:srgbClr val="CCECFF"/>
                </a:solidFill>
                <a:latin typeface="Tahoma" pitchFamily="34" charset="0"/>
              </a:rPr>
              <a:t>　</a:t>
            </a:r>
            <a:endParaRPr lang="ja-JP" altLang="en-US" sz="1600" b="1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/>
          <p:cNvSpPr/>
          <p:nvPr/>
        </p:nvSpPr>
        <p:spPr bwMode="auto">
          <a:xfrm>
            <a:off x="1000100" y="2214554"/>
            <a:ext cx="3714776" cy="3429024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衛星への要求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1000127" y="2214554"/>
            <a:ext cx="3857625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機械的振動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1500193" y="2643182"/>
            <a:ext cx="3857625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衛星変動 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-9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m/Hz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1071565" y="3214686"/>
            <a:ext cx="3857625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磁場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1500166" y="3643314"/>
            <a:ext cx="3857625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磁場変動 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-7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T/Hz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1500193" y="4071942"/>
            <a:ext cx="3857625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磁場勾配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3 x 10</a:t>
            </a:r>
            <a:r>
              <a:rPr lang="en-US" altLang="ja-JP" sz="1800" b="1" baseline="30000" dirty="0" smtClean="0">
                <a:solidFill>
                  <a:srgbClr val="F8F8F8"/>
                </a:solidFill>
                <a:latin typeface="Tahoma" pitchFamily="34" charset="0"/>
              </a:rPr>
              <a:t>-6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T/m</a:t>
            </a:r>
            <a:endParaRPr kumimoji="1" lang="ja-JP" altLang="en-US" sz="1800" b="1" kern="1200" baseline="300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1142976" y="4643446"/>
            <a:ext cx="3857625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温度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1500166" y="5143512"/>
            <a:ext cx="3857625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温度変動 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-3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K/Hz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928662" y="1142984"/>
            <a:ext cx="650085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観測帯域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(0.1-1 Hz) </a:t>
            </a:r>
            <a:r>
              <a:rPr lang="ja-JP" altLang="en-US" sz="2000" b="1" dirty="0" err="1" smtClean="0">
                <a:solidFill>
                  <a:srgbClr val="F8F8F8"/>
                </a:solidFill>
                <a:latin typeface="Tahoma" pitchFamily="34" charset="0"/>
              </a:rPr>
              <a:t>での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　   　変動成分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(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</a:rPr>
              <a:t>スペクトル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)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が重要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214942" y="2428868"/>
            <a:ext cx="3714749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重力などによる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試験マス変動へのカップリング</a:t>
            </a:r>
            <a:endParaRPr kumimoji="1" lang="ja-JP" altLang="en-US" sz="1800" b="1" kern="1200" baseline="300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5214969" y="3655963"/>
            <a:ext cx="3714749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磁場勾配途地場変動による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試験マス変動</a:t>
            </a:r>
            <a:endParaRPr kumimoji="1" lang="ja-JP" altLang="en-US" sz="1800" b="1" kern="1200" baseline="300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5214942" y="4922901"/>
            <a:ext cx="3714749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熱輻射揺らぎによる試験マス変動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(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ハウジング内面での要求値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20" name="右矢印 19"/>
          <p:cNvSpPr/>
          <p:nvPr/>
        </p:nvSpPr>
        <p:spPr bwMode="auto">
          <a:xfrm flipH="1">
            <a:off x="4786314" y="2643182"/>
            <a:ext cx="285752" cy="35719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21" name="右矢印 20"/>
          <p:cNvSpPr/>
          <p:nvPr/>
        </p:nvSpPr>
        <p:spPr bwMode="auto">
          <a:xfrm flipH="1">
            <a:off x="4786314" y="3786190"/>
            <a:ext cx="285752" cy="35719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22" name="右矢印 21"/>
          <p:cNvSpPr/>
          <p:nvPr/>
        </p:nvSpPr>
        <p:spPr bwMode="auto">
          <a:xfrm flipH="1">
            <a:off x="4786314" y="5000636"/>
            <a:ext cx="285752" cy="35719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角丸四角形 59"/>
          <p:cNvSpPr/>
          <p:nvPr/>
        </p:nvSpPr>
        <p:spPr bwMode="auto">
          <a:xfrm>
            <a:off x="500034" y="4143380"/>
            <a:ext cx="3143272" cy="1428760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衛星変動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38" name="図 37" descr="seis_moriwaki200806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1640794"/>
            <a:ext cx="4933188" cy="4288536"/>
          </a:xfrm>
          <a:prstGeom prst="rect">
            <a:avLst/>
          </a:prstGeom>
        </p:spPr>
      </p:pic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428623" y="1643050"/>
            <a:ext cx="3857625" cy="67300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衛星の機械的変動要求値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　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-9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m/Hz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" name="右矢印 45"/>
          <p:cNvSpPr/>
          <p:nvPr/>
        </p:nvSpPr>
        <p:spPr bwMode="auto">
          <a:xfrm>
            <a:off x="714348" y="2500306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47" name="Rectangle 16"/>
          <p:cNvSpPr>
            <a:spLocks noChangeArrowheads="1"/>
          </p:cNvSpPr>
          <p:nvPr/>
        </p:nvSpPr>
        <p:spPr bwMode="auto">
          <a:xfrm>
            <a:off x="928689" y="2416117"/>
            <a:ext cx="2643179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機械変動を排除した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   衛星で実現可能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53" name="Rectangle 16"/>
          <p:cNvSpPr>
            <a:spLocks noChangeArrowheads="1"/>
          </p:cNvSpPr>
          <p:nvPr/>
        </p:nvSpPr>
        <p:spPr bwMode="auto">
          <a:xfrm rot="19930504">
            <a:off x="6072198" y="2791128"/>
            <a:ext cx="1643074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ahoma" pitchFamily="34" charset="0"/>
              </a:rPr>
              <a:t>DPF</a:t>
            </a:r>
            <a:r>
              <a:rPr lang="ja-JP" altLang="en-US" sz="18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ahoma" pitchFamily="34" charset="0"/>
              </a:rPr>
              <a:t>要求値</a:t>
            </a:r>
            <a:endParaRPr kumimoji="1" lang="ja-JP" altLang="en-US" sz="1800" b="1" kern="1200" baseline="30000" dirty="0">
              <a:solidFill>
                <a:schemeClr val="tx1">
                  <a:lumMod val="60000"/>
                  <a:lumOff val="4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5" name="AutoShape 90"/>
          <p:cNvSpPr>
            <a:spLocks noChangeArrowheads="1"/>
          </p:cNvSpPr>
          <p:nvPr/>
        </p:nvSpPr>
        <p:spPr bwMode="auto">
          <a:xfrm>
            <a:off x="6786578" y="3357562"/>
            <a:ext cx="1785950" cy="1000132"/>
          </a:xfrm>
          <a:prstGeom prst="roundRect">
            <a:avLst>
              <a:gd name="adj" fmla="val 2190"/>
            </a:avLst>
          </a:prstGeom>
          <a:solidFill>
            <a:srgbClr val="FFFFFF">
              <a:alpha val="9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cxnSp>
        <p:nvCxnSpPr>
          <p:cNvPr id="49" name="直線コネクタ 48"/>
          <p:cNvCxnSpPr/>
          <p:nvPr/>
        </p:nvCxnSpPr>
        <p:spPr bwMode="auto">
          <a:xfrm>
            <a:off x="7215206" y="3500438"/>
            <a:ext cx="1500198" cy="785818"/>
          </a:xfrm>
          <a:prstGeom prst="line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chemeClr val="bg1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直線コネクタ 50"/>
          <p:cNvCxnSpPr/>
          <p:nvPr/>
        </p:nvCxnSpPr>
        <p:spPr bwMode="auto">
          <a:xfrm flipV="1">
            <a:off x="6357950" y="3071810"/>
            <a:ext cx="857256" cy="500066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Rectangle 16"/>
          <p:cNvSpPr>
            <a:spLocks noChangeArrowheads="1"/>
          </p:cNvSpPr>
          <p:nvPr/>
        </p:nvSpPr>
        <p:spPr bwMode="auto">
          <a:xfrm rot="1591775">
            <a:off x="7021077" y="3857628"/>
            <a:ext cx="142876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地面振動レベル</a:t>
            </a:r>
            <a:endParaRPr lang="en-US" altLang="ja-JP" sz="1400" b="1" dirty="0" smtClean="0">
              <a:solidFill>
                <a:schemeClr val="bg1">
                  <a:lumMod val="25000"/>
                </a:schemeClr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  (</a:t>
            </a:r>
            <a:r>
              <a:rPr lang="ja-JP" altLang="en-US" sz="14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地下坑道</a:t>
            </a:r>
            <a:r>
              <a:rPr lang="en-US" altLang="ja-JP" sz="14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)</a:t>
            </a:r>
            <a:endParaRPr kumimoji="1" lang="ja-JP" altLang="en-US" sz="1400" b="1" kern="1200" baseline="30000" dirty="0">
              <a:solidFill>
                <a:schemeClr val="bg1">
                  <a:lumMod val="25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cxnSp>
        <p:nvCxnSpPr>
          <p:cNvPr id="56" name="直線コネクタ 55"/>
          <p:cNvCxnSpPr/>
          <p:nvPr/>
        </p:nvCxnSpPr>
        <p:spPr bwMode="auto">
          <a:xfrm>
            <a:off x="7286644" y="3071810"/>
            <a:ext cx="1500198" cy="785818"/>
          </a:xfrm>
          <a:prstGeom prst="line">
            <a:avLst/>
          </a:prstGeom>
          <a:solidFill>
            <a:srgbClr val="FAFFC9">
              <a:alpha val="50000"/>
            </a:srgbClr>
          </a:solidFill>
          <a:ln w="12700" cap="flat" cmpd="sng" algn="ctr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Rectangle 16"/>
          <p:cNvSpPr>
            <a:spLocks noChangeArrowheads="1"/>
          </p:cNvSpPr>
          <p:nvPr/>
        </p:nvSpPr>
        <p:spPr bwMode="auto">
          <a:xfrm rot="1575895">
            <a:off x="7572396" y="3087733"/>
            <a:ext cx="1428760" cy="4784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200" b="1" dirty="0" smtClean="0">
                <a:solidFill>
                  <a:srgbClr val="808080"/>
                </a:solidFill>
                <a:latin typeface="Tahoma" pitchFamily="34" charset="0"/>
              </a:rPr>
              <a:t>地面振動レベル</a:t>
            </a:r>
            <a:endParaRPr lang="en-US" altLang="ja-JP" sz="1200" b="1" dirty="0" smtClean="0">
              <a:solidFill>
                <a:srgbClr val="808080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808080"/>
                </a:solidFill>
                <a:latin typeface="Tahoma" pitchFamily="34" charset="0"/>
              </a:rPr>
              <a:t>  (</a:t>
            </a:r>
            <a:r>
              <a:rPr lang="ja-JP" altLang="en-US" sz="1200" b="1" dirty="0" smtClean="0">
                <a:solidFill>
                  <a:srgbClr val="808080"/>
                </a:solidFill>
                <a:latin typeface="Tahoma" pitchFamily="34" charset="0"/>
              </a:rPr>
              <a:t>都市部地上</a:t>
            </a:r>
            <a:r>
              <a:rPr lang="en-US" altLang="ja-JP" sz="1200" b="1" dirty="0" smtClean="0">
                <a:solidFill>
                  <a:srgbClr val="808080"/>
                </a:solidFill>
                <a:latin typeface="Tahoma" pitchFamily="34" charset="0"/>
              </a:rPr>
              <a:t>)</a:t>
            </a:r>
            <a:endParaRPr kumimoji="1" lang="ja-JP" altLang="en-US" sz="1200" b="1" kern="1200" baseline="30000" dirty="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8" name="Rectangle 16"/>
          <p:cNvSpPr>
            <a:spLocks noChangeArrowheads="1"/>
          </p:cNvSpPr>
          <p:nvPr/>
        </p:nvSpPr>
        <p:spPr bwMode="auto">
          <a:xfrm>
            <a:off x="500034" y="4214818"/>
            <a:ext cx="328614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構成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: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機械変動部は無い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59" name="Rectangle 16"/>
          <p:cNvSpPr>
            <a:spLocks noChangeArrowheads="1"/>
          </p:cNvSpPr>
          <p:nvPr/>
        </p:nvSpPr>
        <p:spPr bwMode="auto">
          <a:xfrm>
            <a:off x="785786" y="4667277"/>
            <a:ext cx="3286148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モメンタムホイールは非搭載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リングレーザージャイロ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                    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FOG 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に変更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62" name="Rectangle 16"/>
          <p:cNvSpPr>
            <a:spLocks noChangeArrowheads="1"/>
          </p:cNvSpPr>
          <p:nvPr/>
        </p:nvSpPr>
        <p:spPr bwMode="auto">
          <a:xfrm>
            <a:off x="857224" y="3143248"/>
            <a:ext cx="2928958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</a:rPr>
              <a:t>(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</a:rPr>
              <a:t>静寂環境での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</a:rPr>
              <a:t>  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</a:rPr>
              <a:t>地面振動程度の安定度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utoShape 90"/>
          <p:cNvSpPr>
            <a:spLocks noChangeArrowheads="1"/>
          </p:cNvSpPr>
          <p:nvPr/>
        </p:nvSpPr>
        <p:spPr bwMode="auto">
          <a:xfrm>
            <a:off x="6500826" y="3617914"/>
            <a:ext cx="1428760" cy="2239978"/>
          </a:xfrm>
          <a:prstGeom prst="roundRect">
            <a:avLst>
              <a:gd name="adj" fmla="val 2190"/>
            </a:avLst>
          </a:prstGeom>
          <a:solidFill>
            <a:srgbClr val="FFFF00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温度変動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785786" y="1357298"/>
            <a:ext cx="3857625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試験マス周囲の温度変動要求値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　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-3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K/Hz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" name="右矢印 45"/>
          <p:cNvSpPr/>
          <p:nvPr/>
        </p:nvSpPr>
        <p:spPr bwMode="auto">
          <a:xfrm>
            <a:off x="1000100" y="2239954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47" name="Rectangle 16"/>
          <p:cNvSpPr>
            <a:spLocks noChangeArrowheads="1"/>
          </p:cNvSpPr>
          <p:nvPr/>
        </p:nvSpPr>
        <p:spPr bwMode="auto">
          <a:xfrm>
            <a:off x="1214441" y="2155765"/>
            <a:ext cx="3643311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多重の輻射シールド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大きな熱浴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熱伝導の良い材質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pic>
        <p:nvPicPr>
          <p:cNvPr id="11806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38342" y="3424211"/>
            <a:ext cx="4491376" cy="293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142984"/>
            <a:ext cx="259005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642910" y="3286124"/>
            <a:ext cx="3857625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SWIM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モジュール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(SDS-1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搭載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      </a:t>
            </a:r>
            <a:r>
              <a:rPr lang="ja-JP" altLang="en-US" sz="1800" b="1" dirty="0" err="1" smtClean="0">
                <a:solidFill>
                  <a:srgbClr val="F8F8F8"/>
                </a:solidFill>
                <a:latin typeface="Tahoma" pitchFamily="34" charset="0"/>
              </a:rPr>
              <a:t>での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温度変動実測結果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6572264" y="5500702"/>
            <a:ext cx="1643074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DPF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</a:rPr>
              <a:t>要求値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cxnSp>
        <p:nvCxnSpPr>
          <p:cNvPr id="23" name="直線コネクタ 22"/>
          <p:cNvCxnSpPr/>
          <p:nvPr/>
        </p:nvCxnSpPr>
        <p:spPr bwMode="auto">
          <a:xfrm>
            <a:off x="6500826" y="5429264"/>
            <a:ext cx="1428760" cy="1588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右矢印 24"/>
          <p:cNvSpPr/>
          <p:nvPr/>
        </p:nvSpPr>
        <p:spPr bwMode="auto">
          <a:xfrm>
            <a:off x="1214414" y="4987987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1441455" y="4929198"/>
            <a:ext cx="3643311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の要求値を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   　ほぼ満たす結果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000073" y="4130731"/>
            <a:ext cx="3429024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サバイバルヒータでの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ON/OFF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制御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SWIM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では温度制御はしていない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29" name="円/楕円 28"/>
          <p:cNvSpPr/>
          <p:nvPr/>
        </p:nvSpPr>
        <p:spPr bwMode="auto">
          <a:xfrm>
            <a:off x="6786578" y="2428868"/>
            <a:ext cx="785818" cy="785818"/>
          </a:xfrm>
          <a:prstGeom prst="ellipse">
            <a:avLst/>
          </a:prstGeom>
          <a:noFill/>
          <a:ln w="635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6333025" y="3121223"/>
            <a:ext cx="7393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latin typeface="Tahoma" pitchFamily="34" charset="0"/>
              </a:rPr>
              <a:t>SDS-1</a:t>
            </a:r>
            <a:endParaRPr lang="ja-JP" altLang="en-US" sz="1400" dirty="0"/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1584331" y="5715016"/>
            <a:ext cx="3643311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</a:rPr>
              <a:t>(ADC</a:t>
            </a:r>
            <a:r>
              <a:rPr lang="ja-JP" altLang="en-US" sz="1600" b="1" dirty="0" smtClean="0">
                <a:solidFill>
                  <a:srgbClr val="DDDDDD"/>
                </a:solidFill>
                <a:latin typeface="Tahoma" pitchFamily="34" charset="0"/>
              </a:rPr>
              <a:t>雑音による測定限界</a:t>
            </a: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による重力波の観測</a:t>
            </a:r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37322" name="Rectangle 10"/>
          <p:cNvSpPr>
            <a:spLocks noChangeArrowheads="1"/>
          </p:cNvSpPr>
          <p:nvPr/>
        </p:nvSpPr>
        <p:spPr bwMode="auto">
          <a:xfrm>
            <a:off x="468313" y="1052513"/>
            <a:ext cx="4391025" cy="12652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我々の銀河中心内の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ja-JP" altLang="en-US" sz="1600" b="1">
                <a:solidFill>
                  <a:srgbClr val="CCECFF"/>
                </a:solidFill>
                <a:latin typeface="Tahoma" pitchFamily="34" charset="0"/>
              </a:rPr>
              <a:t>中間質量ブラックホール連星合体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CCECFF"/>
                </a:solidFill>
                <a:latin typeface="Tahoma" pitchFamily="34" charset="0"/>
              </a:rPr>
              <a:t>     ブラックホール準固有振動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CCECFF"/>
                </a:solidFill>
                <a:latin typeface="Tahoma" pitchFamily="34" charset="0"/>
              </a:rPr>
              <a:t> </a:t>
            </a: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からの重力波が観測対象</a:t>
            </a:r>
          </a:p>
        </p:txBody>
      </p:sp>
      <p:pic>
        <p:nvPicPr>
          <p:cNvPr id="1037324" name="Picture 12" descr="bh-bh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9200" y="1052513"/>
            <a:ext cx="2449513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32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1093788"/>
            <a:ext cx="2159000" cy="13985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37325" name="Rectangle 13"/>
          <p:cNvSpPr>
            <a:spLocks noChangeArrowheads="1"/>
          </p:cNvSpPr>
          <p:nvPr/>
        </p:nvSpPr>
        <p:spPr bwMode="auto">
          <a:xfrm>
            <a:off x="611188" y="2565400"/>
            <a:ext cx="1944687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観測の意義</a:t>
            </a:r>
          </a:p>
        </p:txBody>
      </p:sp>
      <p:sp>
        <p:nvSpPr>
          <p:cNvPr id="1037326" name="Rectangle 14"/>
          <p:cNvSpPr>
            <a:spLocks noChangeArrowheads="1"/>
          </p:cNvSpPr>
          <p:nvPr/>
        </p:nvSpPr>
        <p:spPr bwMode="auto">
          <a:xfrm>
            <a:off x="827088" y="3016250"/>
            <a:ext cx="583247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EAEAEA"/>
                </a:solidFill>
                <a:latin typeface="Tahoma" pitchFamily="34" charset="0"/>
              </a:rPr>
              <a:t>他の手段では観測が困難な周波数 </a:t>
            </a:r>
            <a:r>
              <a:rPr lang="en-US" altLang="ja-JP" sz="1600" b="1" dirty="0">
                <a:solidFill>
                  <a:srgbClr val="EAEAEA"/>
                </a:solidFill>
                <a:latin typeface="Tahoma" pitchFamily="34" charset="0"/>
              </a:rPr>
              <a:t>(0.1Hz)</a:t>
            </a:r>
            <a:r>
              <a:rPr lang="ja-JP" altLang="en-US" sz="1600" b="1" dirty="0" err="1">
                <a:solidFill>
                  <a:srgbClr val="EAEAEA"/>
                </a:solidFill>
                <a:latin typeface="Tahoma" pitchFamily="34" charset="0"/>
              </a:rPr>
              <a:t>での</a:t>
            </a:r>
            <a:r>
              <a:rPr lang="ja-JP" altLang="en-US" sz="1600" b="1" dirty="0">
                <a:solidFill>
                  <a:srgbClr val="EAEAEA"/>
                </a:solidFill>
                <a:latin typeface="Tahoma" pitchFamily="34" charset="0"/>
              </a:rPr>
              <a:t>観測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600" b="1" dirty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600" b="1" dirty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これまでにない観測結果</a:t>
            </a:r>
            <a:r>
              <a:rPr lang="ja-JP" altLang="en-US" sz="1600" b="1" dirty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となる</a:t>
            </a:r>
            <a:endParaRPr lang="ja-JP" altLang="en-US" sz="16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37327" name="Rectangle 15"/>
          <p:cNvSpPr>
            <a:spLocks noChangeArrowheads="1"/>
          </p:cNvSpPr>
          <p:nvPr/>
        </p:nvSpPr>
        <p:spPr bwMode="auto">
          <a:xfrm>
            <a:off x="1116013" y="4437063"/>
            <a:ext cx="5040312" cy="19700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例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 M15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等の幾つかの球状星団に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600" b="1">
                <a:solidFill>
                  <a:srgbClr val="FFFF99"/>
                </a:solidFill>
                <a:latin typeface="Tahoma" pitchFamily="34" charset="0"/>
              </a:rPr>
              <a:t>3000Msun</a:t>
            </a:r>
            <a:r>
              <a:rPr lang="ja-JP" altLang="en-US" sz="1600" b="1">
                <a:solidFill>
                  <a:srgbClr val="FFFF99"/>
                </a:solidFill>
                <a:latin typeface="Tahoma" pitchFamily="34" charset="0"/>
              </a:rPr>
              <a:t>程度のブラックホール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がある，という説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その存在は確定していない．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　これらのブラックホールが連星であったり，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1-10Msun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程度のコンパクト天体が公転していれば，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en-US" altLang="ja-JP" sz="1600" b="1">
                <a:solidFill>
                  <a:srgbClr val="CCECFF"/>
                </a:solidFill>
                <a:latin typeface="Tahoma" pitchFamily="34" charset="0"/>
              </a:rPr>
              <a:t>DPF</a:t>
            </a:r>
            <a:r>
              <a:rPr lang="ja-JP" altLang="en-US" sz="1600" b="1">
                <a:solidFill>
                  <a:srgbClr val="CCECFF"/>
                </a:solidFill>
                <a:latin typeface="Tahoma" pitchFamily="34" charset="0"/>
              </a:rPr>
              <a:t>で観測できる可能性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がある．</a:t>
            </a:r>
          </a:p>
        </p:txBody>
      </p:sp>
      <p:sp>
        <p:nvSpPr>
          <p:cNvPr id="1037330" name="Rectangle 18"/>
          <p:cNvSpPr>
            <a:spLocks noChangeArrowheads="1"/>
          </p:cNvSpPr>
          <p:nvPr/>
        </p:nvSpPr>
        <p:spPr bwMode="auto">
          <a:xfrm>
            <a:off x="1116013" y="3736975"/>
            <a:ext cx="453707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運用中に，我々の銀河で，電磁波による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別の観測から導かれた仮説を否定できる可能性．</a:t>
            </a:r>
          </a:p>
        </p:txBody>
      </p:sp>
      <p:pic>
        <p:nvPicPr>
          <p:cNvPr id="1037332" name="Picture 20" descr="prin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7400" y="3244850"/>
            <a:ext cx="3203575" cy="2846388"/>
          </a:xfrm>
          <a:prstGeom prst="rect">
            <a:avLst/>
          </a:prstGeom>
          <a:noFill/>
        </p:spPr>
      </p:pic>
      <p:sp>
        <p:nvSpPr>
          <p:cNvPr id="1037335" name="Rectangle 23"/>
          <p:cNvSpPr>
            <a:spLocks noChangeArrowheads="1"/>
          </p:cNvSpPr>
          <p:nvPr/>
        </p:nvSpPr>
        <p:spPr bwMode="auto">
          <a:xfrm>
            <a:off x="7667625" y="6165850"/>
            <a:ext cx="1403350" cy="227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>
                <a:solidFill>
                  <a:srgbClr val="FFFF99"/>
                </a:solidFill>
                <a:latin typeface="Tahoma" pitchFamily="34" charset="0"/>
              </a:rPr>
              <a:t>Credit: NASA, STScI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の観測対象</a:t>
            </a:r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771090" name="Rectangle 18"/>
          <p:cNvSpPr>
            <a:spLocks noChangeArrowheads="1"/>
          </p:cNvSpPr>
          <p:nvPr/>
        </p:nvSpPr>
        <p:spPr bwMode="auto">
          <a:xfrm>
            <a:off x="700086" y="4786322"/>
            <a:ext cx="3943352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の観測可能距離</a:t>
            </a:r>
            <a:endParaRPr lang="en-US" altLang="ja-JP" sz="20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</a:rPr>
              <a:t>   ~ </a:t>
            </a: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銀河中心をカバー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(SNR&gt;5)</a:t>
            </a:r>
            <a:endParaRPr lang="ja-JP" altLang="en-US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71076" name="AutoShape 4"/>
          <p:cNvSpPr>
            <a:spLocks noChangeArrowheads="1"/>
          </p:cNvSpPr>
          <p:nvPr/>
        </p:nvSpPr>
        <p:spPr bwMode="auto">
          <a:xfrm>
            <a:off x="715935" y="3429000"/>
            <a:ext cx="3616374" cy="1143008"/>
          </a:xfrm>
          <a:prstGeom prst="roundRect">
            <a:avLst>
              <a:gd name="adj" fmla="val 6731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771079" name="Rectangle 7"/>
          <p:cNvSpPr>
            <a:spLocks noChangeArrowheads="1"/>
          </p:cNvSpPr>
          <p:nvPr/>
        </p:nvSpPr>
        <p:spPr bwMode="auto">
          <a:xfrm>
            <a:off x="801712" y="3468686"/>
            <a:ext cx="36576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BH</a:t>
            </a:r>
            <a:r>
              <a:rPr lang="ja-JP" altLang="en-US" sz="2000" b="1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準固有振動からの重力波</a:t>
            </a:r>
          </a:p>
        </p:txBody>
      </p:sp>
      <p:sp>
        <p:nvSpPr>
          <p:cNvPr id="771091" name="Rectangle 19"/>
          <p:cNvSpPr>
            <a:spLocks noChangeArrowheads="1"/>
          </p:cNvSpPr>
          <p:nvPr/>
        </p:nvSpPr>
        <p:spPr bwMode="auto">
          <a:xfrm>
            <a:off x="1189037" y="3919545"/>
            <a:ext cx="3170236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i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h</a:t>
            </a:r>
            <a:r>
              <a:rPr lang="en-US" altLang="ja-JP" sz="16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~ 10</a:t>
            </a:r>
            <a:r>
              <a:rPr lang="en-US" altLang="ja-JP" sz="1600" b="1" baseline="300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-15</a:t>
            </a:r>
            <a:r>
              <a:rPr lang="en-US" altLang="ja-JP" sz="1600" b="1" i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, f</a:t>
            </a:r>
            <a:r>
              <a:rPr lang="en-US" altLang="ja-JP" sz="16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~  0.3 Hz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Distance 1Mpc, </a:t>
            </a:r>
            <a:r>
              <a:rPr lang="en-US" altLang="ja-JP" sz="1600" b="1" i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= 10</a:t>
            </a:r>
            <a:r>
              <a:rPr lang="en-US" altLang="ja-JP" sz="1600" b="1" baseline="300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5 </a:t>
            </a:r>
            <a:r>
              <a:rPr lang="en-US" altLang="ja-JP" sz="1600" b="1" i="1" dirty="0" err="1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baseline="-14000" dirty="0" err="1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sun</a:t>
            </a:r>
            <a:r>
              <a:rPr lang="en-US" altLang="ja-JP" sz="1600" b="1" baseline="-140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</a:p>
        </p:txBody>
      </p:sp>
      <p:sp>
        <p:nvSpPr>
          <p:cNvPr id="771074" name="AutoShape 2"/>
          <p:cNvSpPr>
            <a:spLocks noChangeArrowheads="1"/>
          </p:cNvSpPr>
          <p:nvPr/>
        </p:nvSpPr>
        <p:spPr bwMode="auto">
          <a:xfrm>
            <a:off x="715935" y="2071678"/>
            <a:ext cx="3671889" cy="1182689"/>
          </a:xfrm>
          <a:prstGeom prst="roundRect">
            <a:avLst>
              <a:gd name="adj" fmla="val 6731"/>
            </a:avLst>
          </a:prstGeom>
          <a:solidFill>
            <a:srgbClr val="99CC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771080" name="Rectangle 8"/>
          <p:cNvSpPr>
            <a:spLocks noChangeArrowheads="1"/>
          </p:cNvSpPr>
          <p:nvPr/>
        </p:nvSpPr>
        <p:spPr bwMode="auto">
          <a:xfrm>
            <a:off x="715935" y="2068504"/>
            <a:ext cx="36576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中間質量ブラックホール合体</a:t>
            </a:r>
          </a:p>
        </p:txBody>
      </p:sp>
      <p:sp>
        <p:nvSpPr>
          <p:cNvPr id="771087" name="Rectangle 15"/>
          <p:cNvSpPr>
            <a:spLocks noChangeArrowheads="1"/>
          </p:cNvSpPr>
          <p:nvPr/>
        </p:nvSpPr>
        <p:spPr bwMode="auto">
          <a:xfrm>
            <a:off x="1693862" y="2949574"/>
            <a:ext cx="266382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観測時間</a:t>
            </a: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(~</a:t>
            </a:r>
            <a:r>
              <a:rPr lang="ja-JP" altLang="en-US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数千秒</a:t>
            </a: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</a:p>
        </p:txBody>
      </p:sp>
      <p:sp>
        <p:nvSpPr>
          <p:cNvPr id="771092" name="Rectangle 20"/>
          <p:cNvSpPr>
            <a:spLocks noChangeArrowheads="1"/>
          </p:cNvSpPr>
          <p:nvPr/>
        </p:nvSpPr>
        <p:spPr bwMode="auto">
          <a:xfrm>
            <a:off x="1116012" y="2416174"/>
            <a:ext cx="3384550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i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h</a:t>
            </a: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600" b="1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~ </a:t>
            </a: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10</a:t>
            </a:r>
            <a:r>
              <a:rPr lang="en-US" altLang="ja-JP" sz="1600" b="1" baseline="300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-15</a:t>
            </a:r>
            <a:r>
              <a:rPr lang="en-US" altLang="ja-JP" sz="1600" b="1" i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, f</a:t>
            </a: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~  4 Hz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Distance 10kpc, </a:t>
            </a:r>
            <a:r>
              <a:rPr lang="en-US" altLang="ja-JP" sz="1600" b="1" i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= 10</a:t>
            </a:r>
            <a:r>
              <a:rPr lang="en-US" altLang="ja-JP" sz="1600" b="1" baseline="300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3 </a:t>
            </a:r>
            <a:r>
              <a:rPr lang="en-US" altLang="ja-JP" sz="1600" b="1" i="1" dirty="0" err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baseline="-14000" dirty="0" err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sun</a:t>
            </a:r>
            <a:r>
              <a:rPr lang="en-US" altLang="ja-JP" sz="1600" b="1" baseline="-140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</a:p>
        </p:txBody>
      </p:sp>
      <p:pic>
        <p:nvPicPr>
          <p:cNvPr id="784391" name="Picture 1031" descr="bh-bh2"/>
          <p:cNvPicPr>
            <a:picLocks noChangeAspect="1" noChangeArrowheads="1"/>
          </p:cNvPicPr>
          <p:nvPr/>
        </p:nvPicPr>
        <p:blipFill>
          <a:blip r:embed="rId3" cstate="print"/>
          <a:srcRect b="16933"/>
          <a:stretch>
            <a:fillRect/>
          </a:stretch>
        </p:blipFill>
        <p:spPr bwMode="auto">
          <a:xfrm>
            <a:off x="4932363" y="1052513"/>
            <a:ext cx="3844925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4392" name="Rectangle 1032"/>
          <p:cNvSpPr>
            <a:spLocks noChangeArrowheads="1"/>
          </p:cNvSpPr>
          <p:nvPr/>
        </p:nvSpPr>
        <p:spPr bwMode="auto">
          <a:xfrm>
            <a:off x="8029575" y="3111500"/>
            <a:ext cx="792163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KAGAYA</a:t>
            </a:r>
          </a:p>
        </p:txBody>
      </p:sp>
      <p:sp>
        <p:nvSpPr>
          <p:cNvPr id="2905" name="Rectangle 10"/>
          <p:cNvSpPr>
            <a:spLocks noChangeArrowheads="1"/>
          </p:cNvSpPr>
          <p:nvPr/>
        </p:nvSpPr>
        <p:spPr bwMode="auto">
          <a:xfrm>
            <a:off x="752479" y="1071546"/>
            <a:ext cx="3962397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我々の銀河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中心付近の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ブラックホール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に関連する現象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07" name="Rectangle 14"/>
          <p:cNvSpPr>
            <a:spLocks noChangeArrowheads="1"/>
          </p:cNvSpPr>
          <p:nvPr/>
        </p:nvSpPr>
        <p:spPr bwMode="auto">
          <a:xfrm>
            <a:off x="500034" y="5643578"/>
            <a:ext cx="442915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他の手段では観測が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困難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これまでにない観測結果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となる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905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71876"/>
            <a:ext cx="4367208" cy="2835364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28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5075" y="768542"/>
            <a:ext cx="8513205" cy="57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 smtClean="0"/>
              <a:t>初期宇宙の観測</a:t>
            </a:r>
            <a:endParaRPr lang="ja-JP" altLang="en-US" b="0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b="0" smtClean="0"/>
              <a:t>第</a:t>
            </a:r>
            <a:r>
              <a:rPr lang="en-US" altLang="ja-JP" b="0" smtClean="0"/>
              <a:t>2</a:t>
            </a:r>
            <a:r>
              <a:rPr lang="ja-JP" altLang="en-US" b="0" smtClean="0"/>
              <a:t>回 小型科学衛星シンポジウム </a:t>
            </a:r>
            <a:r>
              <a:rPr lang="en-US" altLang="ja-JP" b="0" smtClean="0"/>
              <a:t>(2012</a:t>
            </a:r>
            <a:r>
              <a:rPr lang="ja-JP" altLang="en-US" b="0" smtClean="0"/>
              <a:t>年</a:t>
            </a:r>
            <a:r>
              <a:rPr lang="en-US" altLang="ja-JP" b="0" smtClean="0"/>
              <a:t>3</a:t>
            </a:r>
            <a:r>
              <a:rPr lang="ja-JP" altLang="en-US" b="0" smtClean="0"/>
              <a:t>月</a:t>
            </a:r>
            <a:r>
              <a:rPr lang="en-US" altLang="ja-JP" b="0" smtClean="0"/>
              <a:t>7</a:t>
            </a:r>
            <a:r>
              <a:rPr lang="ja-JP" altLang="en-US" b="0" smtClean="0"/>
              <a:t>日</a:t>
            </a:r>
            <a:r>
              <a:rPr lang="en-US" altLang="ja-JP" b="0" smtClean="0"/>
              <a:t>, </a:t>
            </a:r>
            <a:r>
              <a:rPr lang="ja-JP" altLang="en-US" b="0" smtClean="0"/>
              <a:t>宇宙科学研究所</a:t>
            </a:r>
            <a:r>
              <a:rPr lang="en-US" altLang="ja-JP" b="0" smtClean="0"/>
              <a:t>)</a:t>
            </a:r>
            <a:endParaRPr lang="en-US" altLang="ja-JP" b="0" dirty="0"/>
          </a:p>
        </p:txBody>
      </p:sp>
      <p:sp>
        <p:nvSpPr>
          <p:cNvPr id="6" name="正方形/長方形 5"/>
          <p:cNvSpPr/>
          <p:nvPr/>
        </p:nvSpPr>
        <p:spPr>
          <a:xfrm>
            <a:off x="142844" y="5929330"/>
            <a:ext cx="278603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900" dirty="0" smtClean="0">
                <a:solidFill>
                  <a:srgbClr val="F8F8F8"/>
                </a:solidFill>
                <a:latin typeface="+mn-lt"/>
              </a:rPr>
              <a:t>Background:</a:t>
            </a:r>
          </a:p>
          <a:p>
            <a:pPr algn="l">
              <a:buNone/>
            </a:pPr>
            <a:r>
              <a:rPr lang="en-US" altLang="ja-JP" sz="900" dirty="0" smtClean="0">
                <a:solidFill>
                  <a:srgbClr val="F8F8F8"/>
                </a:solidFill>
                <a:latin typeface="+mn-lt"/>
              </a:rPr>
              <a:t>original figure by </a:t>
            </a:r>
          </a:p>
          <a:p>
            <a:pPr algn="l">
              <a:buNone/>
            </a:pPr>
            <a:r>
              <a:rPr lang="en-US" altLang="ja-JP" sz="900" dirty="0" smtClean="0">
                <a:solidFill>
                  <a:srgbClr val="F8F8F8"/>
                </a:solidFill>
                <a:latin typeface="+mn-lt"/>
              </a:rPr>
              <a:t>NASA/WMAP Science Team</a:t>
            </a:r>
            <a:endParaRPr lang="ja-JP" altLang="en-US" sz="900" dirty="0">
              <a:solidFill>
                <a:srgbClr val="F8F8F8"/>
              </a:solidFill>
              <a:latin typeface="+mn-lt"/>
            </a:endParaRPr>
          </a:p>
        </p:txBody>
      </p:sp>
      <p:sp>
        <p:nvSpPr>
          <p:cNvPr id="2" name="角丸四角形 1"/>
          <p:cNvSpPr/>
          <p:nvPr/>
        </p:nvSpPr>
        <p:spPr bwMode="auto">
          <a:xfrm>
            <a:off x="4709192" y="5871975"/>
            <a:ext cx="216024" cy="97777"/>
          </a:xfrm>
          <a:prstGeom prst="roundRect">
            <a:avLst/>
          </a:prstGeom>
          <a:solidFill>
            <a:srgbClr val="000000"/>
          </a:solidFill>
          <a:ln w="15875">
            <a:noFill/>
            <a:round/>
            <a:headEnd/>
            <a:tailEnd/>
          </a:ln>
        </p:spPr>
        <p:txBody>
          <a:bodyPr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 bwMode="auto">
          <a:xfrm>
            <a:off x="4608932" y="5805844"/>
            <a:ext cx="36099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-35</a:t>
            </a:r>
            <a:endParaRPr kumimoji="1" lang="ja-JP" altLang="en-US" sz="800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角丸四角形 7"/>
          <p:cNvSpPr/>
          <p:nvPr/>
        </p:nvSpPr>
        <p:spPr bwMode="auto">
          <a:xfrm>
            <a:off x="3275856" y="5805264"/>
            <a:ext cx="1008112" cy="279100"/>
          </a:xfrm>
          <a:prstGeom prst="roundRect">
            <a:avLst/>
          </a:prstGeom>
          <a:solidFill>
            <a:srgbClr val="333333"/>
          </a:solidFill>
          <a:ln w="15875">
            <a:noFill/>
            <a:round/>
            <a:headEnd/>
            <a:tailEnd/>
          </a:ln>
        </p:spPr>
        <p:txBody>
          <a:bodyPr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 bwMode="auto">
          <a:xfrm>
            <a:off x="3249352" y="5738690"/>
            <a:ext cx="12961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インフレーション</a:t>
            </a:r>
            <a:endParaRPr kumimoji="1" lang="en-US" altLang="ja-JP" sz="1000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000" b="1" dirty="0">
                <a:solidFill>
                  <a:srgbClr val="FFFFFF"/>
                </a:solidFill>
                <a:latin typeface="Tahoma" pitchFamily="34" charset="0"/>
              </a:rPr>
              <a:t>　</a:t>
            </a:r>
            <a:r>
              <a:rPr kumimoji="1" lang="ja-JP" altLang="en-US" sz="1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からの重力波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による重力波の観測</a:t>
            </a:r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37322" name="Rectangle 10"/>
          <p:cNvSpPr>
            <a:spLocks noChangeArrowheads="1"/>
          </p:cNvSpPr>
          <p:nvPr/>
        </p:nvSpPr>
        <p:spPr bwMode="auto">
          <a:xfrm>
            <a:off x="468313" y="1052513"/>
            <a:ext cx="4391025" cy="12652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我々の銀河中心内の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ja-JP" altLang="en-US" sz="1600" b="1">
                <a:solidFill>
                  <a:srgbClr val="CCECFF"/>
                </a:solidFill>
                <a:latin typeface="Tahoma" pitchFamily="34" charset="0"/>
              </a:rPr>
              <a:t>中間質量ブラックホール連星合体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CCECFF"/>
                </a:solidFill>
                <a:latin typeface="Tahoma" pitchFamily="34" charset="0"/>
              </a:rPr>
              <a:t>     ブラックホール準固有振動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CCECFF"/>
                </a:solidFill>
                <a:latin typeface="Tahoma" pitchFamily="34" charset="0"/>
              </a:rPr>
              <a:t> </a:t>
            </a: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からの重力波が観測対象</a:t>
            </a:r>
          </a:p>
        </p:txBody>
      </p:sp>
      <p:pic>
        <p:nvPicPr>
          <p:cNvPr id="1037324" name="Picture 12" descr="bh-bh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9200" y="1052513"/>
            <a:ext cx="2449513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32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1093788"/>
            <a:ext cx="2159000" cy="13985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37325" name="Rectangle 13"/>
          <p:cNvSpPr>
            <a:spLocks noChangeArrowheads="1"/>
          </p:cNvSpPr>
          <p:nvPr/>
        </p:nvSpPr>
        <p:spPr bwMode="auto">
          <a:xfrm>
            <a:off x="611188" y="2565400"/>
            <a:ext cx="1944687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観測の意義</a:t>
            </a:r>
          </a:p>
        </p:txBody>
      </p:sp>
      <p:sp>
        <p:nvSpPr>
          <p:cNvPr id="1037326" name="Rectangle 14"/>
          <p:cNvSpPr>
            <a:spLocks noChangeArrowheads="1"/>
          </p:cNvSpPr>
          <p:nvPr/>
        </p:nvSpPr>
        <p:spPr bwMode="auto">
          <a:xfrm>
            <a:off x="827088" y="3016250"/>
            <a:ext cx="583247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EAEAEA"/>
                </a:solidFill>
                <a:latin typeface="Tahoma" pitchFamily="34" charset="0"/>
              </a:rPr>
              <a:t>他の手段では観測が困難な周波数 </a:t>
            </a:r>
            <a:r>
              <a:rPr lang="en-US" altLang="ja-JP" sz="1600" b="1" dirty="0">
                <a:solidFill>
                  <a:srgbClr val="EAEAEA"/>
                </a:solidFill>
                <a:latin typeface="Tahoma" pitchFamily="34" charset="0"/>
              </a:rPr>
              <a:t>(0.1Hz)</a:t>
            </a:r>
            <a:r>
              <a:rPr lang="ja-JP" altLang="en-US" sz="1600" b="1" dirty="0" err="1">
                <a:solidFill>
                  <a:srgbClr val="EAEAEA"/>
                </a:solidFill>
                <a:latin typeface="Tahoma" pitchFamily="34" charset="0"/>
              </a:rPr>
              <a:t>での</a:t>
            </a:r>
            <a:r>
              <a:rPr lang="ja-JP" altLang="en-US" sz="1600" b="1" dirty="0">
                <a:solidFill>
                  <a:srgbClr val="EAEAEA"/>
                </a:solidFill>
                <a:latin typeface="Tahoma" pitchFamily="34" charset="0"/>
              </a:rPr>
              <a:t>観測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600" b="1" dirty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600" b="1" dirty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これまでにない観測結果</a:t>
            </a:r>
            <a:r>
              <a:rPr lang="ja-JP" altLang="en-US" sz="1600" b="1" dirty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となる</a:t>
            </a:r>
            <a:endParaRPr lang="ja-JP" altLang="en-US" sz="16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37327" name="Rectangle 15"/>
          <p:cNvSpPr>
            <a:spLocks noChangeArrowheads="1"/>
          </p:cNvSpPr>
          <p:nvPr/>
        </p:nvSpPr>
        <p:spPr bwMode="auto">
          <a:xfrm>
            <a:off x="1116013" y="4437063"/>
            <a:ext cx="5040312" cy="19700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例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 M15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等の幾つかの球状星団に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600" b="1">
                <a:solidFill>
                  <a:srgbClr val="FFFF99"/>
                </a:solidFill>
                <a:latin typeface="Tahoma" pitchFamily="34" charset="0"/>
              </a:rPr>
              <a:t>3000Msun</a:t>
            </a:r>
            <a:r>
              <a:rPr lang="ja-JP" altLang="en-US" sz="1600" b="1">
                <a:solidFill>
                  <a:srgbClr val="FFFF99"/>
                </a:solidFill>
                <a:latin typeface="Tahoma" pitchFamily="34" charset="0"/>
              </a:rPr>
              <a:t>程度のブラックホール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がある，という説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その存在は確定していない．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　これらのブラックホールが連星であったり，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1-10Msun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程度のコンパクト天体が公転していれば，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en-US" altLang="ja-JP" sz="1600" b="1">
                <a:solidFill>
                  <a:srgbClr val="CCECFF"/>
                </a:solidFill>
                <a:latin typeface="Tahoma" pitchFamily="34" charset="0"/>
              </a:rPr>
              <a:t>DPF</a:t>
            </a:r>
            <a:r>
              <a:rPr lang="ja-JP" altLang="en-US" sz="1600" b="1">
                <a:solidFill>
                  <a:srgbClr val="CCECFF"/>
                </a:solidFill>
                <a:latin typeface="Tahoma" pitchFamily="34" charset="0"/>
              </a:rPr>
              <a:t>で観測できる可能性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がある．</a:t>
            </a:r>
          </a:p>
        </p:txBody>
      </p:sp>
      <p:sp>
        <p:nvSpPr>
          <p:cNvPr id="1037330" name="Rectangle 18"/>
          <p:cNvSpPr>
            <a:spLocks noChangeArrowheads="1"/>
          </p:cNvSpPr>
          <p:nvPr/>
        </p:nvSpPr>
        <p:spPr bwMode="auto">
          <a:xfrm>
            <a:off x="1116013" y="3736975"/>
            <a:ext cx="453707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運用中に，我々の銀河で，電磁波による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別の観測から導かれた仮説を否定できる可能性．</a:t>
            </a:r>
          </a:p>
        </p:txBody>
      </p:sp>
      <p:pic>
        <p:nvPicPr>
          <p:cNvPr id="1037332" name="Picture 20" descr="prin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7400" y="3244850"/>
            <a:ext cx="3203575" cy="2846388"/>
          </a:xfrm>
          <a:prstGeom prst="rect">
            <a:avLst/>
          </a:prstGeom>
          <a:noFill/>
        </p:spPr>
      </p:pic>
      <p:sp>
        <p:nvSpPr>
          <p:cNvPr id="1037335" name="Rectangle 23"/>
          <p:cNvSpPr>
            <a:spLocks noChangeArrowheads="1"/>
          </p:cNvSpPr>
          <p:nvPr/>
        </p:nvSpPr>
        <p:spPr bwMode="auto">
          <a:xfrm>
            <a:off x="7667625" y="6165850"/>
            <a:ext cx="1403350" cy="227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>
                <a:solidFill>
                  <a:srgbClr val="FFFF99"/>
                </a:solidFill>
                <a:latin typeface="Tahoma" pitchFamily="34" charset="0"/>
              </a:rPr>
              <a:t>Credit: NASA, STScI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で期待できる成果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784391" name="Picture 1031" descr="bh-bh2"/>
          <p:cNvPicPr>
            <a:picLocks noChangeAspect="1" noChangeArrowheads="1"/>
          </p:cNvPicPr>
          <p:nvPr/>
        </p:nvPicPr>
        <p:blipFill>
          <a:blip r:embed="rId3" cstate="print"/>
          <a:srcRect b="16933"/>
          <a:stretch>
            <a:fillRect/>
          </a:stretch>
        </p:blipFill>
        <p:spPr bwMode="auto">
          <a:xfrm>
            <a:off x="5656297" y="2309388"/>
            <a:ext cx="3059107" cy="211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4392" name="Rectangle 1032"/>
          <p:cNvSpPr>
            <a:spLocks noChangeArrowheads="1"/>
          </p:cNvSpPr>
          <p:nvPr/>
        </p:nvSpPr>
        <p:spPr bwMode="auto">
          <a:xfrm>
            <a:off x="8066117" y="4398971"/>
            <a:ext cx="792163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KAGAYA</a:t>
            </a:r>
          </a:p>
        </p:txBody>
      </p:sp>
      <p:sp>
        <p:nvSpPr>
          <p:cNvPr id="2905" name="Rectangle 10"/>
          <p:cNvSpPr>
            <a:spLocks noChangeArrowheads="1"/>
          </p:cNvSpPr>
          <p:nvPr/>
        </p:nvSpPr>
        <p:spPr bwMode="auto">
          <a:xfrm>
            <a:off x="857224" y="2903690"/>
            <a:ext cx="5248281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では</a:t>
            </a:r>
            <a:r>
              <a:rPr kumimoji="1" lang="en-US" altLang="ja-JP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我々</a:t>
            </a:r>
            <a:r>
              <a:rPr kumimoji="1" lang="ja-JP" altLang="en-US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の銀河</a:t>
            </a:r>
            <a:r>
              <a:rPr kumimoji="1" lang="ja-JP" altLang="en-US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中心付近の</a:t>
            </a:r>
            <a:endParaRPr kumimoji="1" lang="ja-JP" altLang="en-US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ブラックホール</a:t>
            </a:r>
            <a:r>
              <a:rPr lang="ja-JP" altLang="en-US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に関連する現象</a:t>
            </a:r>
            <a:endParaRPr lang="en-US" altLang="ja-JP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b="1" kern="1200" dirty="0" smtClean="0">
                <a:solidFill>
                  <a:srgbClr val="EAEAEA"/>
                </a:solidFill>
                <a:latin typeface="Tahoma" pitchFamily="34" charset="0"/>
                <a:cs typeface="+mn-cs"/>
              </a:rPr>
              <a:t>     </a:t>
            </a:r>
            <a:r>
              <a:rPr lang="ja-JP" altLang="en-US" b="1" dirty="0" smtClean="0">
                <a:solidFill>
                  <a:srgbClr val="EAEAEA"/>
                </a:solidFill>
                <a:latin typeface="Tahoma" pitchFamily="34" charset="0"/>
              </a:rPr>
              <a:t>を観測可能</a:t>
            </a:r>
            <a:endParaRPr kumimoji="1" lang="ja-JP" altLang="en-US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928662" y="1571612"/>
            <a:ext cx="4786346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b="1" dirty="0" smtClean="0">
                <a:solidFill>
                  <a:srgbClr val="EAEAEA"/>
                </a:solidFill>
                <a:latin typeface="Tahoma" pitchFamily="34" charset="0"/>
              </a:rPr>
              <a:t>重力波</a:t>
            </a:r>
            <a:r>
              <a:rPr lang="en-US" altLang="ja-JP" b="1" dirty="0" smtClean="0">
                <a:solidFill>
                  <a:srgbClr val="EAEAEA"/>
                </a:solidFill>
                <a:latin typeface="Tahoma" pitchFamily="34" charset="0"/>
              </a:rPr>
              <a:t>: </a:t>
            </a:r>
            <a:r>
              <a:rPr lang="ja-JP" altLang="en-US" b="1" dirty="0" smtClean="0">
                <a:solidFill>
                  <a:srgbClr val="EAEAEA"/>
                </a:solidFill>
                <a:latin typeface="Tahoma" pitchFamily="34" charset="0"/>
              </a:rPr>
              <a:t>直接検出されたことがない</a:t>
            </a:r>
            <a:endParaRPr kumimoji="1" lang="ja-JP" altLang="en-US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1000100" y="4930666"/>
            <a:ext cx="5429288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b="1" dirty="0" smtClean="0">
                <a:solidFill>
                  <a:srgbClr val="EAEAEA"/>
                </a:solidFill>
                <a:latin typeface="Tahoma" pitchFamily="34" charset="0"/>
              </a:rPr>
              <a:t>検出できれば</a:t>
            </a:r>
            <a:r>
              <a:rPr lang="en-US" altLang="ja-JP" b="1" dirty="0" smtClean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b="1" dirty="0" smtClean="0">
                <a:solidFill>
                  <a:srgbClr val="CCFFCC"/>
                </a:solidFill>
                <a:latin typeface="Tahoma" pitchFamily="34" charset="0"/>
              </a:rPr>
              <a:t>ノーベル賞</a:t>
            </a:r>
            <a:r>
              <a:rPr lang="ja-JP" altLang="en-US" b="1" dirty="0" smtClean="0">
                <a:solidFill>
                  <a:srgbClr val="EAEAEA"/>
                </a:solidFill>
                <a:latin typeface="Tahoma" pitchFamily="34" charset="0"/>
              </a:rPr>
              <a:t>は間違いない</a:t>
            </a:r>
            <a:endParaRPr kumimoji="1" lang="ja-JP" altLang="en-US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AutoShape 71"/>
          <p:cNvSpPr>
            <a:spLocks noChangeArrowheads="1"/>
          </p:cNvSpPr>
          <p:nvPr/>
        </p:nvSpPr>
        <p:spPr bwMode="auto">
          <a:xfrm rot="5400000">
            <a:off x="2678300" y="2235391"/>
            <a:ext cx="342899" cy="586979"/>
          </a:xfrm>
          <a:custGeom>
            <a:avLst/>
            <a:gdLst>
              <a:gd name="G0" fmla="+- 11249 0 0"/>
              <a:gd name="G1" fmla="+- 4427 0 0"/>
              <a:gd name="G2" fmla="+- 21600 0 4427"/>
              <a:gd name="G3" fmla="+- 10800 0 4427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4427"/>
                </a:lnTo>
                <a:lnTo>
                  <a:pt x="3375" y="4427"/>
                </a:lnTo>
                <a:lnTo>
                  <a:pt x="3375" y="17173"/>
                </a:lnTo>
                <a:lnTo>
                  <a:pt x="11249" y="17173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27"/>
                </a:moveTo>
                <a:lnTo>
                  <a:pt x="1350" y="17173"/>
                </a:lnTo>
                <a:lnTo>
                  <a:pt x="2700" y="17173"/>
                </a:lnTo>
                <a:lnTo>
                  <a:pt x="2700" y="4427"/>
                </a:lnTo>
                <a:close/>
              </a:path>
              <a:path w="21600" h="21600">
                <a:moveTo>
                  <a:pt x="0" y="4427"/>
                </a:moveTo>
                <a:lnTo>
                  <a:pt x="0" y="17173"/>
                </a:lnTo>
                <a:lnTo>
                  <a:pt x="675" y="17173"/>
                </a:lnTo>
                <a:lnTo>
                  <a:pt x="675" y="4427"/>
                </a:lnTo>
                <a:close/>
              </a:path>
            </a:pathLst>
          </a:custGeom>
          <a:solidFill>
            <a:srgbClr val="99CCFF">
              <a:alpha val="10000"/>
            </a:srgbClr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20" name="AutoShape 71"/>
          <p:cNvSpPr>
            <a:spLocks noChangeArrowheads="1"/>
          </p:cNvSpPr>
          <p:nvPr/>
        </p:nvSpPr>
        <p:spPr bwMode="auto">
          <a:xfrm rot="5400000">
            <a:off x="2622338" y="4249945"/>
            <a:ext cx="342899" cy="586979"/>
          </a:xfrm>
          <a:custGeom>
            <a:avLst/>
            <a:gdLst>
              <a:gd name="G0" fmla="+- 11249 0 0"/>
              <a:gd name="G1" fmla="+- 4427 0 0"/>
              <a:gd name="G2" fmla="+- 21600 0 4427"/>
              <a:gd name="G3" fmla="+- 10800 0 4427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4427"/>
                </a:lnTo>
                <a:lnTo>
                  <a:pt x="3375" y="4427"/>
                </a:lnTo>
                <a:lnTo>
                  <a:pt x="3375" y="17173"/>
                </a:lnTo>
                <a:lnTo>
                  <a:pt x="11249" y="17173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27"/>
                </a:moveTo>
                <a:lnTo>
                  <a:pt x="1350" y="17173"/>
                </a:lnTo>
                <a:lnTo>
                  <a:pt x="2700" y="17173"/>
                </a:lnTo>
                <a:lnTo>
                  <a:pt x="2700" y="4427"/>
                </a:lnTo>
                <a:close/>
              </a:path>
              <a:path w="21600" h="21600">
                <a:moveTo>
                  <a:pt x="0" y="4427"/>
                </a:moveTo>
                <a:lnTo>
                  <a:pt x="0" y="17173"/>
                </a:lnTo>
                <a:lnTo>
                  <a:pt x="675" y="17173"/>
                </a:lnTo>
                <a:lnTo>
                  <a:pt x="675" y="4427"/>
                </a:lnTo>
                <a:close/>
              </a:path>
            </a:pathLst>
          </a:custGeom>
          <a:solidFill>
            <a:srgbClr val="99CCFF">
              <a:alpha val="10000"/>
            </a:srgbClr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2976" y="2071678"/>
            <a:ext cx="6549822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DPF</a:t>
            </a:r>
            <a:r>
              <a:rPr lang="ja-JP" altLang="en-US" dirty="0"/>
              <a:t>の</a:t>
            </a:r>
            <a:r>
              <a:rPr lang="ja-JP" altLang="en-US" dirty="0" smtClean="0"/>
              <a:t>観測距離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771090" name="Rectangle 18"/>
          <p:cNvSpPr>
            <a:spLocks noChangeArrowheads="1"/>
          </p:cNvSpPr>
          <p:nvPr/>
        </p:nvSpPr>
        <p:spPr bwMode="auto">
          <a:xfrm>
            <a:off x="5429256" y="1000108"/>
            <a:ext cx="3228972" cy="9848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の観測可能距離</a:t>
            </a:r>
            <a:endParaRPr lang="en-US" altLang="ja-JP" sz="2000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</a:rPr>
              <a:t>   ~ 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銀河中心をカバー </a:t>
            </a:r>
            <a:r>
              <a:rPr lang="ja-JP" altLang="en-US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endParaRPr lang="en-US" altLang="ja-JP" sz="1800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DDDDDD"/>
                </a:solidFill>
                <a:latin typeface="Tahoma" pitchFamily="34" charset="0"/>
              </a:rPr>
              <a:t>　　　</a:t>
            </a:r>
            <a:r>
              <a:rPr lang="en-US" altLang="ja-JP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(100kpc, SNR&gt;5)</a:t>
            </a:r>
            <a:endParaRPr lang="ja-JP" altLang="en-US" sz="18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784391" name="Picture 1031" descr="bh-bh2"/>
          <p:cNvPicPr>
            <a:picLocks noChangeAspect="1" noChangeArrowheads="1"/>
          </p:cNvPicPr>
          <p:nvPr/>
        </p:nvPicPr>
        <p:blipFill>
          <a:blip r:embed="rId4" cstate="print"/>
          <a:srcRect b="16933"/>
          <a:stretch>
            <a:fillRect/>
          </a:stretch>
        </p:blipFill>
        <p:spPr bwMode="auto">
          <a:xfrm>
            <a:off x="5429256" y="4328316"/>
            <a:ext cx="1944876" cy="117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4392" name="Rectangle 1032"/>
          <p:cNvSpPr>
            <a:spLocks noChangeArrowheads="1"/>
          </p:cNvSpPr>
          <p:nvPr/>
        </p:nvSpPr>
        <p:spPr bwMode="auto">
          <a:xfrm>
            <a:off x="6708795" y="5256227"/>
            <a:ext cx="792163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KAGAYA</a:t>
            </a:r>
          </a:p>
        </p:txBody>
      </p:sp>
      <p:sp>
        <p:nvSpPr>
          <p:cNvPr id="2905" name="Rectangle 10"/>
          <p:cNvSpPr>
            <a:spLocks noChangeArrowheads="1"/>
          </p:cNvSpPr>
          <p:nvPr/>
        </p:nvSpPr>
        <p:spPr bwMode="auto">
          <a:xfrm>
            <a:off x="823917" y="1159361"/>
            <a:ext cx="3962397" cy="7359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DPF</a:t>
            </a:r>
            <a:r>
              <a:rPr kumimoji="1" lang="ja-JP" altLang="en-US" sz="2000" kern="12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r>
              <a:rPr kumimoji="1" lang="ja-JP" altLang="en-US" sz="2000" kern="12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rPr>
              <a:t>ブラックホール</a:t>
            </a:r>
            <a:endParaRPr kumimoji="1" lang="en-US" altLang="ja-JP" sz="2000" kern="1200" dirty="0" smtClean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  </a:t>
            </a:r>
            <a:r>
              <a:rPr lang="ja-JP" altLang="en-US" sz="20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合体</a:t>
            </a:r>
            <a:r>
              <a:rPr lang="ja-JP" altLang="en-US" sz="20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</a:rPr>
              <a:t>現象 への観測可能距離</a:t>
            </a:r>
            <a:endParaRPr kumimoji="1" lang="ja-JP" altLang="en-US" sz="2000" kern="1200" dirty="0">
              <a:solidFill>
                <a:srgbClr val="CCE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右矢印 17"/>
          <p:cNvSpPr/>
          <p:nvPr/>
        </p:nvSpPr>
        <p:spPr bwMode="auto">
          <a:xfrm>
            <a:off x="4714876" y="1285860"/>
            <a:ext cx="406904" cy="55798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928662" y="6000768"/>
            <a:ext cx="2071702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B2B2B2"/>
                </a:solidFill>
                <a:latin typeface="Tahoma" pitchFamily="34" charset="0"/>
                <a:sym typeface="Wingdings" pitchFamily="2" charset="2"/>
              </a:rPr>
              <a:t>八木  </a:t>
            </a:r>
            <a:r>
              <a:rPr lang="en-US" altLang="ja-JP" sz="1200" b="1" dirty="0" smtClean="0">
                <a:solidFill>
                  <a:srgbClr val="B2B2B2"/>
                </a:solidFill>
                <a:latin typeface="Tahoma" pitchFamily="34" charset="0"/>
                <a:sym typeface="Wingdings" pitchFamily="2" charset="2"/>
              </a:rPr>
              <a:t>(</a:t>
            </a:r>
            <a:r>
              <a:rPr lang="ja-JP" altLang="en-US" sz="1200" b="1" dirty="0" smtClean="0">
                <a:solidFill>
                  <a:srgbClr val="B2B2B2"/>
                </a:solidFill>
                <a:latin typeface="Tahoma" pitchFamily="34" charset="0"/>
                <a:sym typeface="Wingdings" pitchFamily="2" charset="2"/>
              </a:rPr>
              <a:t>京大理</a:t>
            </a:r>
            <a:r>
              <a:rPr lang="en-US" altLang="zh-TW" sz="1200" b="1" dirty="0" smtClean="0">
                <a:solidFill>
                  <a:srgbClr val="B2B2B2"/>
                </a:solidFill>
                <a:latin typeface="Tahoma" pitchFamily="34" charset="0"/>
                <a:sym typeface="Wingdings" pitchFamily="2" charset="2"/>
              </a:rPr>
              <a:t>)</a:t>
            </a:r>
            <a:endParaRPr kumimoji="1" lang="ja-JP" altLang="en-US" sz="1200" b="1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球状星団のブラックホール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5000628" y="1636753"/>
            <a:ext cx="4071965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GEMINI AND HUBBLE SPACE TELESCOPE EVIDENCE FOR AN INTERMEDIATE-MASS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BLACK HOLE IN </a:t>
            </a:r>
            <a:r>
              <a:rPr lang="en-US" altLang="ja-JP" sz="1400" b="1" dirty="0" smtClean="0">
                <a:solidFill>
                  <a:srgbClr val="EAEAEA"/>
                </a:solidFill>
                <a:latin typeface="Symbol" pitchFamily="18" charset="2"/>
              </a:rPr>
              <a:t>w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 CENTAURI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Eva </a:t>
            </a:r>
            <a:r>
              <a:rPr lang="en-US" altLang="ja-JP" sz="1200" b="1" dirty="0" err="1" smtClean="0">
                <a:solidFill>
                  <a:srgbClr val="DDDDDD"/>
                </a:solidFill>
                <a:latin typeface="Tahoma" pitchFamily="34" charset="0"/>
              </a:rPr>
              <a:t>Noyola</a:t>
            </a:r>
            <a:r>
              <a:rPr lang="ja-JP" altLang="en-US" sz="1200" b="1" dirty="0" smtClean="0">
                <a:solidFill>
                  <a:srgbClr val="DDDDDD"/>
                </a:solidFill>
                <a:latin typeface="Tahoma" pitchFamily="34" charset="0"/>
              </a:rPr>
              <a:t>　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et al., </a:t>
            </a:r>
            <a:r>
              <a:rPr lang="en-US" altLang="ja-JP" sz="1200" b="1" dirty="0" err="1" smtClean="0">
                <a:solidFill>
                  <a:srgbClr val="DDDDDD"/>
                </a:solidFill>
                <a:latin typeface="Tahoma" pitchFamily="34" charset="0"/>
              </a:rPr>
              <a:t>ApJ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 676 (2008) 1008Y1015</a:t>
            </a:r>
          </a:p>
        </p:txBody>
      </p:sp>
      <p:pic>
        <p:nvPicPr>
          <p:cNvPr id="19" name="図 18" descr="65334.we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2674810"/>
            <a:ext cx="3066138" cy="3635686"/>
          </a:xfrm>
          <a:prstGeom prst="rect">
            <a:avLst/>
          </a:prstGeom>
        </p:spPr>
      </p:pic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5000628" y="928670"/>
            <a:ext cx="378621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中心付近の星の速度分布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                          と 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BH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質量の関係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642910" y="1000108"/>
            <a:ext cx="3786214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中心付近の星の速度分布の観測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642910" y="1428736"/>
            <a:ext cx="4143403" cy="9725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Core velocity dispersions</a:t>
            </a:r>
            <a:r>
              <a:rPr lang="ja-JP" altLang="en-US" sz="1400" b="1" dirty="0" smtClean="0">
                <a:solidFill>
                  <a:srgbClr val="DDDDDD"/>
                </a:solidFill>
                <a:latin typeface="Tahoma" pitchFamily="34" charset="0"/>
              </a:rPr>
              <a:t>　</a:t>
            </a: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for 25 Galactic and 10 old </a:t>
            </a:r>
            <a:r>
              <a:rPr lang="en-US" altLang="ja-JP" sz="1400" b="1" dirty="0" err="1" smtClean="0">
                <a:solidFill>
                  <a:srgbClr val="DDDDDD"/>
                </a:solidFill>
                <a:latin typeface="Tahoma" pitchFamily="34" charset="0"/>
              </a:rPr>
              <a:t>Magellanic</a:t>
            </a: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 globular clusters? </a:t>
            </a:r>
            <a:endParaRPr lang="en-US" altLang="ja-JP" sz="1200" b="1" dirty="0" smtClean="0">
              <a:solidFill>
                <a:srgbClr val="DDDDDD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DDDDDD"/>
                </a:solidFill>
                <a:latin typeface="Tahoma" pitchFamily="34" charset="0"/>
              </a:rPr>
              <a:t>　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Pierre </a:t>
            </a:r>
            <a:r>
              <a:rPr lang="en-US" altLang="ja-JP" sz="1200" b="1" dirty="0" err="1" smtClean="0">
                <a:solidFill>
                  <a:srgbClr val="DDDDDD"/>
                </a:solidFill>
                <a:latin typeface="Tahoma" pitchFamily="34" charset="0"/>
              </a:rPr>
              <a:t>Dubath</a:t>
            </a:r>
            <a:r>
              <a:rPr lang="ja-JP" altLang="en-US" sz="1200" b="1" dirty="0" smtClean="0">
                <a:solidFill>
                  <a:srgbClr val="DDDDDD"/>
                </a:solidFill>
                <a:latin typeface="Tahoma" pitchFamily="34" charset="0"/>
              </a:rPr>
              <a:t> 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et al.,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  </a:t>
            </a:r>
            <a:r>
              <a:rPr lang="fr-FR" altLang="ja-JP" sz="1200" b="1" dirty="0" smtClean="0">
                <a:solidFill>
                  <a:srgbClr val="DDDDDD"/>
                </a:solidFill>
                <a:latin typeface="Tahoma" pitchFamily="34" charset="0"/>
              </a:rPr>
              <a:t>Astron. Astrophys. 324, 505–522 (1997)</a:t>
            </a:r>
            <a:endParaRPr lang="en-US" altLang="ja-JP" sz="1200" b="1" dirty="0" smtClean="0">
              <a:solidFill>
                <a:srgbClr val="DDDDDD"/>
              </a:solidFill>
              <a:latin typeface="Tahoma" pitchFamily="34" charset="0"/>
            </a:endParaRPr>
          </a:p>
        </p:txBody>
      </p:sp>
      <p:pic>
        <p:nvPicPr>
          <p:cNvPr id="24" name="図 23" descr="table_nph-iarticle_quer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2571744"/>
            <a:ext cx="3363886" cy="3849632"/>
          </a:xfrm>
          <a:prstGeom prst="rect">
            <a:avLst/>
          </a:prstGeom>
        </p:spPr>
      </p:pic>
      <p:sp>
        <p:nvSpPr>
          <p:cNvPr id="25" name="右矢印 24"/>
          <p:cNvSpPr/>
          <p:nvPr/>
        </p:nvSpPr>
        <p:spPr bwMode="auto">
          <a:xfrm>
            <a:off x="4643438" y="4000504"/>
            <a:ext cx="357190" cy="428628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による重力波の観測</a:t>
            </a:r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037332" name="Picture 20" descr="prin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7864" t="49313" r="33702" b="2529"/>
          <a:stretch>
            <a:fillRect/>
          </a:stretch>
        </p:blipFill>
        <p:spPr bwMode="auto">
          <a:xfrm>
            <a:off x="324334" y="3507973"/>
            <a:ext cx="2818905" cy="2064167"/>
          </a:xfrm>
          <a:prstGeom prst="rect">
            <a:avLst/>
          </a:prstGeom>
          <a:noFill/>
        </p:spPr>
      </p:pic>
      <p:sp>
        <p:nvSpPr>
          <p:cNvPr id="1037335" name="Rectangle 23"/>
          <p:cNvSpPr>
            <a:spLocks noChangeArrowheads="1"/>
          </p:cNvSpPr>
          <p:nvPr/>
        </p:nvSpPr>
        <p:spPr bwMode="auto">
          <a:xfrm>
            <a:off x="1857356" y="5715016"/>
            <a:ext cx="1403350" cy="227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 dirty="0">
                <a:solidFill>
                  <a:srgbClr val="FFFF99"/>
                </a:solidFill>
                <a:latin typeface="Tahoma" pitchFamily="34" charset="0"/>
              </a:rPr>
              <a:t>Credit: NASA, </a:t>
            </a:r>
            <a:r>
              <a:rPr lang="en-US" altLang="ja-JP" sz="800" b="1" dirty="0" err="1">
                <a:solidFill>
                  <a:srgbClr val="FFFF99"/>
                </a:solidFill>
                <a:latin typeface="Tahoma" pitchFamily="34" charset="0"/>
              </a:rPr>
              <a:t>STScI</a:t>
            </a:r>
            <a:endParaRPr lang="en-US" altLang="ja-JP" sz="800" b="1" dirty="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609603" y="928670"/>
            <a:ext cx="4391025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</a:rPr>
              <a:t>球状星団中の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BH</a:t>
            </a:r>
            <a:endParaRPr lang="ja-JP" altLang="en-US" sz="20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928662" y="1326023"/>
            <a:ext cx="4391025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中心付近の星の運動から 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BH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質量を推定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1" name="Line 221"/>
          <p:cNvSpPr>
            <a:spLocks noChangeShapeType="1"/>
          </p:cNvSpPr>
          <p:nvPr/>
        </p:nvSpPr>
        <p:spPr bwMode="auto">
          <a:xfrm flipV="1">
            <a:off x="1571604" y="3429000"/>
            <a:ext cx="1928826" cy="500066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右矢印 13"/>
          <p:cNvSpPr/>
          <p:nvPr/>
        </p:nvSpPr>
        <p:spPr bwMode="auto">
          <a:xfrm>
            <a:off x="1142976" y="1754651"/>
            <a:ext cx="214314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1395421" y="1683213"/>
            <a:ext cx="6391289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BH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同士の合体からの重力波で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</a:rPr>
              <a:t>期待できる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SNR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等質量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質量比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1:1/3, 100Msun BH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が落下の場合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3929058" y="6171513"/>
            <a:ext cx="4391025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我々の銀河内に約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150</a:t>
            </a: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の球状星団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)</a:t>
            </a:r>
            <a:endParaRPr lang="ja-JP" altLang="en-US" sz="14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pic>
        <p:nvPicPr>
          <p:cNvPr id="17" name="Picture 20" descr="prin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82189"/>
          <a:stretch>
            <a:fillRect/>
          </a:stretch>
        </p:blipFill>
        <p:spPr bwMode="auto">
          <a:xfrm>
            <a:off x="285720" y="2929784"/>
            <a:ext cx="3216104" cy="508916"/>
          </a:xfrm>
          <a:prstGeom prst="rect">
            <a:avLst/>
          </a:prstGeom>
          <a:noFill/>
        </p:spPr>
      </p:pic>
      <p:pic>
        <p:nvPicPr>
          <p:cNvPr id="18" name="図 17" descr="gc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30303"/>
              </a:clrFrom>
              <a:clrTo>
                <a:srgbClr val="030303">
                  <a:alpha val="0"/>
                </a:srgbClr>
              </a:clrTo>
            </a:clrChange>
          </a:blip>
          <a:srcRect l="12700" t="3804" r="10026" b="19970"/>
          <a:stretch>
            <a:fillRect/>
          </a:stretch>
        </p:blipFill>
        <p:spPr>
          <a:xfrm>
            <a:off x="3500430" y="2401240"/>
            <a:ext cx="5500726" cy="3814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Comparison with LPF</a:t>
            </a:r>
          </a:p>
        </p:txBody>
      </p:sp>
      <p:sp>
        <p:nvSpPr>
          <p:cNvPr id="4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152003" name="Rectangle 3"/>
          <p:cNvSpPr>
            <a:spLocks noChangeArrowheads="1"/>
          </p:cNvSpPr>
          <p:nvPr/>
        </p:nvSpPr>
        <p:spPr bwMode="auto">
          <a:xfrm>
            <a:off x="2339975" y="692150"/>
            <a:ext cx="43910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EAEAEA"/>
                </a:solidFill>
                <a:latin typeface="Tahoma" pitchFamily="34" charset="0"/>
              </a:rPr>
              <a:t>LPF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(LISA Pathfinder)</a:t>
            </a:r>
            <a:endParaRPr lang="en-US" altLang="ja-JP" sz="1600" b="1">
              <a:solidFill>
                <a:srgbClr val="3366FF"/>
              </a:solidFill>
              <a:latin typeface="Tahoma" pitchFamily="34" charset="0"/>
            </a:endParaRPr>
          </a:p>
        </p:txBody>
      </p:sp>
      <p:sp>
        <p:nvSpPr>
          <p:cNvPr id="1152004" name="Rectangle 4"/>
          <p:cNvSpPr>
            <a:spLocks noChangeArrowheads="1"/>
          </p:cNvSpPr>
          <p:nvPr/>
        </p:nvSpPr>
        <p:spPr bwMode="auto">
          <a:xfrm>
            <a:off x="5291138" y="692150"/>
            <a:ext cx="31686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EAEAEA"/>
                </a:solidFill>
                <a:latin typeface="Tahoma" pitchFamily="34" charset="0"/>
              </a:rPr>
              <a:t>DPF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(DECIGO Pathfinder)</a:t>
            </a:r>
            <a:endParaRPr lang="ja-JP" altLang="ja-JP" sz="1600" b="1">
              <a:solidFill>
                <a:srgbClr val="EAEAEA"/>
              </a:solidFill>
              <a:latin typeface="Tahoma" pitchFamily="34" charset="0"/>
            </a:endParaRP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3366FF"/>
                </a:solidFill>
                <a:latin typeface="Tahoma" pitchFamily="34" charset="0"/>
              </a:rPr>
              <a:t>    </a:t>
            </a:r>
            <a:r>
              <a:rPr lang="en-US" altLang="ja-JP" sz="1800" b="1">
                <a:solidFill>
                  <a:srgbClr val="EAEAEA"/>
                </a:solidFill>
                <a:latin typeface="Tahoma" pitchFamily="34" charset="0"/>
              </a:rPr>
              <a:t> </a:t>
            </a:r>
            <a:endParaRPr lang="en-US" altLang="ja-JP" sz="1600" b="1">
              <a:solidFill>
                <a:srgbClr val="33CC33"/>
              </a:solidFill>
              <a:latin typeface="Tahoma" pitchFamily="34" charset="0"/>
            </a:endParaRPr>
          </a:p>
        </p:txBody>
      </p:sp>
      <p:pic>
        <p:nvPicPr>
          <p:cNvPr id="1152005" name="Picture 5" descr="Fri_1130_Hammesfahr_Johan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1913" y="4065588"/>
            <a:ext cx="3384550" cy="2532062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299075" y="4149725"/>
            <a:ext cx="2801938" cy="2230438"/>
            <a:chOff x="3338" y="2614"/>
            <a:chExt cx="1765" cy="1405"/>
          </a:xfrm>
        </p:grpSpPr>
        <p:pic>
          <p:nvPicPr>
            <p:cNvPr id="1152007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38" y="2894"/>
              <a:ext cx="1543" cy="10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Group 8"/>
            <p:cNvGrpSpPr>
              <a:grpSpLocks noChangeAspect="1"/>
            </p:cNvGrpSpPr>
            <p:nvPr/>
          </p:nvGrpSpPr>
          <p:grpSpPr bwMode="auto">
            <a:xfrm>
              <a:off x="3833" y="2831"/>
              <a:ext cx="542" cy="622"/>
              <a:chOff x="2608" y="708"/>
              <a:chExt cx="1542" cy="1769"/>
            </a:xfrm>
          </p:grpSpPr>
          <p:sp>
            <p:nvSpPr>
              <p:cNvPr id="1152009" name="Line 9"/>
              <p:cNvSpPr>
                <a:spLocks noChangeAspect="1" noChangeShapeType="1"/>
              </p:cNvSpPr>
              <p:nvPr/>
            </p:nvSpPr>
            <p:spPr bwMode="auto">
              <a:xfrm flipV="1">
                <a:off x="2608" y="1117"/>
                <a:ext cx="0" cy="952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152010" name="Line 10"/>
              <p:cNvSpPr>
                <a:spLocks noChangeAspect="1" noChangeShapeType="1"/>
              </p:cNvSpPr>
              <p:nvPr/>
            </p:nvSpPr>
            <p:spPr bwMode="auto">
              <a:xfrm flipV="1">
                <a:off x="3379" y="1525"/>
                <a:ext cx="0" cy="952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152011" name="Line 11"/>
              <p:cNvSpPr>
                <a:spLocks noChangeAspect="1" noChangeShapeType="1"/>
              </p:cNvSpPr>
              <p:nvPr/>
            </p:nvSpPr>
            <p:spPr bwMode="auto">
              <a:xfrm flipV="1">
                <a:off x="4150" y="1117"/>
                <a:ext cx="0" cy="952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152012" name="Line 12"/>
              <p:cNvSpPr>
                <a:spLocks noChangeAspect="1" noChangeShapeType="1"/>
              </p:cNvSpPr>
              <p:nvPr/>
            </p:nvSpPr>
            <p:spPr bwMode="auto">
              <a:xfrm flipV="1">
                <a:off x="3379" y="709"/>
                <a:ext cx="0" cy="408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152013" name="Line 13"/>
              <p:cNvSpPr>
                <a:spLocks noChangeAspect="1" noChangeShapeType="1"/>
              </p:cNvSpPr>
              <p:nvPr/>
            </p:nvSpPr>
            <p:spPr bwMode="auto">
              <a:xfrm flipH="1">
                <a:off x="3379" y="1116"/>
                <a:ext cx="771" cy="409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152014" name="Line 1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608" y="1116"/>
                <a:ext cx="771" cy="409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152015" name="Line 1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379" y="708"/>
                <a:ext cx="771" cy="409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152016" name="Line 16"/>
              <p:cNvSpPr>
                <a:spLocks noChangeAspect="1" noChangeShapeType="1"/>
              </p:cNvSpPr>
              <p:nvPr/>
            </p:nvSpPr>
            <p:spPr bwMode="auto">
              <a:xfrm flipH="1">
                <a:off x="2608" y="708"/>
                <a:ext cx="771" cy="409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1152017" name="Text Box 17"/>
            <p:cNvSpPr txBox="1">
              <a:spLocks noChangeAspect="1" noChangeArrowheads="1"/>
            </p:cNvSpPr>
            <p:nvPr/>
          </p:nvSpPr>
          <p:spPr bwMode="auto">
            <a:xfrm>
              <a:off x="4086" y="2614"/>
              <a:ext cx="624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Stabilized Laser</a:t>
              </a:r>
            </a:p>
          </p:txBody>
        </p:sp>
        <p:sp>
          <p:nvSpPr>
            <p:cNvPr id="1152018" name="Text Box 18"/>
            <p:cNvSpPr txBox="1">
              <a:spLocks noChangeAspect="1" noChangeArrowheads="1"/>
            </p:cNvSpPr>
            <p:nvPr/>
          </p:nvSpPr>
          <p:spPr bwMode="auto">
            <a:xfrm>
              <a:off x="4450" y="3253"/>
              <a:ext cx="60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Interferometer</a:t>
              </a:r>
            </a:p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    Module</a:t>
              </a:r>
            </a:p>
          </p:txBody>
        </p:sp>
        <p:sp>
          <p:nvSpPr>
            <p:cNvPr id="1152019" name="Text Box 19"/>
            <p:cNvSpPr txBox="1">
              <a:spLocks noChangeAspect="1" noChangeArrowheads="1"/>
            </p:cNvSpPr>
            <p:nvPr/>
          </p:nvSpPr>
          <p:spPr bwMode="auto">
            <a:xfrm>
              <a:off x="3570" y="2659"/>
              <a:ext cx="50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Thruster </a:t>
              </a:r>
            </a:p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Control Unit</a:t>
              </a:r>
            </a:p>
          </p:txBody>
        </p:sp>
        <p:sp>
          <p:nvSpPr>
            <p:cNvPr id="1152020" name="Text Box 20"/>
            <p:cNvSpPr txBox="1">
              <a:spLocks noChangeAspect="1" noChangeArrowheads="1"/>
            </p:cNvSpPr>
            <p:nvPr/>
          </p:nvSpPr>
          <p:spPr bwMode="auto">
            <a:xfrm>
              <a:off x="4013" y="3884"/>
              <a:ext cx="518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3333FF"/>
                  </a:solidFill>
                  <a:latin typeface="Tahoma" pitchFamily="34" charset="0"/>
                </a:rPr>
                <a:t>Solar Paddle</a:t>
              </a:r>
            </a:p>
          </p:txBody>
        </p:sp>
        <p:sp>
          <p:nvSpPr>
            <p:cNvPr id="1152021" name="Text Box 21"/>
            <p:cNvSpPr txBox="1">
              <a:spLocks noChangeAspect="1" noChangeArrowheads="1"/>
            </p:cNvSpPr>
            <p:nvPr/>
          </p:nvSpPr>
          <p:spPr bwMode="auto">
            <a:xfrm>
              <a:off x="4415" y="3441"/>
              <a:ext cx="68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Interfererometer </a:t>
              </a:r>
            </a:p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Control Unit</a:t>
              </a:r>
            </a:p>
          </p:txBody>
        </p:sp>
        <p:sp>
          <p:nvSpPr>
            <p:cNvPr id="1152022" name="Text Box 22"/>
            <p:cNvSpPr txBox="1">
              <a:spLocks noChangeAspect="1" noChangeArrowheads="1"/>
            </p:cNvSpPr>
            <p:nvPr/>
          </p:nvSpPr>
          <p:spPr bwMode="auto">
            <a:xfrm>
              <a:off x="4450" y="3040"/>
              <a:ext cx="50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Housing </a:t>
              </a:r>
            </a:p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Control Unit</a:t>
              </a:r>
            </a:p>
          </p:txBody>
        </p:sp>
        <p:sp>
          <p:nvSpPr>
            <p:cNvPr id="1152023" name="Text Box 23"/>
            <p:cNvSpPr txBox="1">
              <a:spLocks noChangeAspect="1" noChangeArrowheads="1"/>
            </p:cNvSpPr>
            <p:nvPr/>
          </p:nvSpPr>
          <p:spPr bwMode="auto">
            <a:xfrm>
              <a:off x="3379" y="2931"/>
              <a:ext cx="4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Mission </a:t>
              </a:r>
            </a:p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Thrusters</a:t>
              </a:r>
            </a:p>
          </p:txBody>
        </p:sp>
        <p:sp>
          <p:nvSpPr>
            <p:cNvPr id="1152024" name="Text Box 24"/>
            <p:cNvSpPr txBox="1">
              <a:spLocks noChangeAspect="1" noChangeArrowheads="1"/>
            </p:cNvSpPr>
            <p:nvPr/>
          </p:nvSpPr>
          <p:spPr bwMode="auto">
            <a:xfrm>
              <a:off x="4422" y="2764"/>
              <a:ext cx="61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Central </a:t>
              </a:r>
            </a:p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Processing Unit</a:t>
              </a:r>
            </a:p>
          </p:txBody>
        </p:sp>
        <p:sp>
          <p:nvSpPr>
            <p:cNvPr id="1152025" name="Line 25"/>
            <p:cNvSpPr>
              <a:spLocks noChangeAspect="1" noChangeShapeType="1"/>
            </p:cNvSpPr>
            <p:nvPr/>
          </p:nvSpPr>
          <p:spPr bwMode="auto">
            <a:xfrm flipH="1">
              <a:off x="4138" y="3041"/>
              <a:ext cx="228" cy="98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52026" name="Text Box 26"/>
            <p:cNvSpPr txBox="1">
              <a:spLocks noChangeAspect="1" noChangeArrowheads="1"/>
            </p:cNvSpPr>
            <p:nvPr/>
          </p:nvSpPr>
          <p:spPr bwMode="auto">
            <a:xfrm>
              <a:off x="3470" y="3793"/>
              <a:ext cx="56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3333FF"/>
                  </a:solidFill>
                  <a:latin typeface="Tahoma" pitchFamily="34" charset="0"/>
                </a:rPr>
                <a:t>Bus Thrusters</a:t>
              </a:r>
            </a:p>
          </p:txBody>
        </p:sp>
        <p:sp>
          <p:nvSpPr>
            <p:cNvPr id="1152027" name="Line 27"/>
            <p:cNvSpPr>
              <a:spLocks noChangeAspect="1" noChangeShapeType="1"/>
            </p:cNvSpPr>
            <p:nvPr/>
          </p:nvSpPr>
          <p:spPr bwMode="auto">
            <a:xfrm flipV="1">
              <a:off x="3777" y="3636"/>
              <a:ext cx="73" cy="182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28" name="Line 28"/>
            <p:cNvSpPr>
              <a:spLocks noChangeAspect="1" noChangeShapeType="1"/>
            </p:cNvSpPr>
            <p:nvPr/>
          </p:nvSpPr>
          <p:spPr bwMode="auto">
            <a:xfrm flipV="1">
              <a:off x="3832" y="3763"/>
              <a:ext cx="218" cy="73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29" name="Line 29"/>
            <p:cNvSpPr>
              <a:spLocks noChangeAspect="1" noChangeShapeType="1"/>
            </p:cNvSpPr>
            <p:nvPr/>
          </p:nvSpPr>
          <p:spPr bwMode="auto">
            <a:xfrm flipV="1">
              <a:off x="4268" y="3818"/>
              <a:ext cx="200" cy="91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30" name="Line 30"/>
            <p:cNvSpPr>
              <a:spLocks noChangeAspect="1" noChangeShapeType="1"/>
            </p:cNvSpPr>
            <p:nvPr/>
          </p:nvSpPr>
          <p:spPr bwMode="auto">
            <a:xfrm>
              <a:off x="3759" y="3055"/>
              <a:ext cx="109" cy="54"/>
            </a:xfrm>
            <a:prstGeom prst="line">
              <a:avLst/>
            </a:prstGeom>
            <a:noFill/>
            <a:ln w="381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31" name="Line 31"/>
            <p:cNvSpPr>
              <a:spLocks noChangeAspect="1" noChangeShapeType="1"/>
            </p:cNvSpPr>
            <p:nvPr/>
          </p:nvSpPr>
          <p:spPr bwMode="auto">
            <a:xfrm>
              <a:off x="3759" y="2855"/>
              <a:ext cx="182" cy="218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32" name="Line 32"/>
            <p:cNvSpPr>
              <a:spLocks noChangeAspect="1" noChangeShapeType="1"/>
            </p:cNvSpPr>
            <p:nvPr/>
          </p:nvSpPr>
          <p:spPr bwMode="auto">
            <a:xfrm flipH="1">
              <a:off x="4104" y="2764"/>
              <a:ext cx="109" cy="273"/>
            </a:xfrm>
            <a:prstGeom prst="line">
              <a:avLst/>
            </a:prstGeom>
            <a:noFill/>
            <a:ln w="381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33" name="Line 33"/>
            <p:cNvSpPr>
              <a:spLocks noChangeAspect="1" noChangeShapeType="1"/>
            </p:cNvSpPr>
            <p:nvPr/>
          </p:nvSpPr>
          <p:spPr bwMode="auto">
            <a:xfrm flipH="1">
              <a:off x="4250" y="2891"/>
              <a:ext cx="200" cy="128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34" name="Line 34"/>
            <p:cNvSpPr>
              <a:spLocks noChangeAspect="1" noChangeShapeType="1"/>
            </p:cNvSpPr>
            <p:nvPr/>
          </p:nvSpPr>
          <p:spPr bwMode="auto">
            <a:xfrm flipH="1">
              <a:off x="4268" y="3127"/>
              <a:ext cx="200" cy="109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35" name="Line 35"/>
            <p:cNvSpPr>
              <a:spLocks noChangeAspect="1" noChangeShapeType="1"/>
            </p:cNvSpPr>
            <p:nvPr/>
          </p:nvSpPr>
          <p:spPr bwMode="auto">
            <a:xfrm flipH="1">
              <a:off x="4232" y="3273"/>
              <a:ext cx="218" cy="36"/>
            </a:xfrm>
            <a:prstGeom prst="line">
              <a:avLst/>
            </a:prstGeom>
            <a:noFill/>
            <a:ln w="381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36" name="Line 36"/>
            <p:cNvSpPr>
              <a:spLocks noChangeAspect="1" noChangeShapeType="1"/>
            </p:cNvSpPr>
            <p:nvPr/>
          </p:nvSpPr>
          <p:spPr bwMode="auto">
            <a:xfrm flipH="1" flipV="1">
              <a:off x="4050" y="3364"/>
              <a:ext cx="382" cy="91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</p:grpSp>
      <p:sp>
        <p:nvSpPr>
          <p:cNvPr id="1152037" name="Rectangle 37"/>
          <p:cNvSpPr>
            <a:spLocks noChangeArrowheads="1"/>
          </p:cNvSpPr>
          <p:nvPr/>
        </p:nvSpPr>
        <p:spPr bwMode="auto">
          <a:xfrm>
            <a:off x="684213" y="1081088"/>
            <a:ext cx="18002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Purpose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                 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Launch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400" b="1">
              <a:solidFill>
                <a:srgbClr val="DDDDDD"/>
              </a:solidFill>
              <a:latin typeface="Tahoma" pitchFamily="34" charset="0"/>
            </a:endParaRP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Weight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Orbit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400" b="1">
              <a:solidFill>
                <a:srgbClr val="DDDDDD"/>
              </a:solidFill>
              <a:latin typeface="Tahoma" pitchFamily="34" charset="0"/>
            </a:endParaRP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Test Mass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Laser source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Interferometer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Sensitivity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                                </a:t>
            </a:r>
          </a:p>
        </p:txBody>
      </p:sp>
      <p:sp>
        <p:nvSpPr>
          <p:cNvPr id="1152038" name="Rectangle 38"/>
          <p:cNvSpPr>
            <a:spLocks noChangeArrowheads="1"/>
          </p:cNvSpPr>
          <p:nvPr/>
        </p:nvSpPr>
        <p:spPr bwMode="auto">
          <a:xfrm>
            <a:off x="2124075" y="1081088"/>
            <a:ext cx="3095625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CCFF"/>
                </a:solidFill>
                <a:latin typeface="Tahoma" pitchFamily="34" charset="0"/>
              </a:rPr>
              <a:t>Demonstration for LISA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400" b="1">
              <a:solidFill>
                <a:srgbClr val="99CCFF"/>
              </a:solidFill>
              <a:latin typeface="Tahoma" pitchFamily="34" charset="0"/>
            </a:endParaRP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CCFF"/>
                </a:solidFill>
                <a:latin typeface="Tahoma" pitchFamily="34" charset="0"/>
              </a:rPr>
              <a:t>2010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CCFF"/>
                </a:solidFill>
                <a:latin typeface="Tahoma" pitchFamily="34" charset="0"/>
              </a:rPr>
              <a:t>Dedicated launcher (Vega)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66FF"/>
                </a:solidFill>
                <a:latin typeface="Tahoma" pitchFamily="34" charset="0"/>
              </a:rPr>
              <a:t>1,900 kg</a:t>
            </a:r>
            <a:r>
              <a:rPr lang="en-US" altLang="ja-JP" sz="1400" b="1">
                <a:solidFill>
                  <a:srgbClr val="000066"/>
                </a:solidFill>
                <a:latin typeface="Tahoma" pitchFamily="34" charset="0"/>
              </a:rPr>
              <a:t>  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66FF"/>
                </a:solidFill>
                <a:latin typeface="Tahoma" pitchFamily="34" charset="0"/>
              </a:rPr>
              <a:t>Halo orbit around  L1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CCFF"/>
                </a:solidFill>
                <a:latin typeface="Tahoma" pitchFamily="34" charset="0"/>
              </a:rPr>
              <a:t>Drag-free attitude control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CCFF"/>
                </a:solidFill>
                <a:latin typeface="Tahoma" pitchFamily="34" charset="0"/>
              </a:rPr>
              <a:t>Au-Pt alloy x2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CCFF"/>
                </a:solidFill>
                <a:latin typeface="Tahoma" pitchFamily="34" charset="0"/>
              </a:rPr>
              <a:t>Nd:YAG  (1064nm)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66FF"/>
                </a:solidFill>
                <a:latin typeface="Tahoma" pitchFamily="34" charset="0"/>
              </a:rPr>
              <a:t>Mach-Zehnder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66FF"/>
                </a:solidFill>
                <a:latin typeface="Tahoma" pitchFamily="34" charset="0"/>
              </a:rPr>
              <a:t>3x10</a:t>
            </a:r>
            <a:r>
              <a:rPr lang="en-US" altLang="ja-JP" sz="1400" b="1" baseline="30000">
                <a:solidFill>
                  <a:srgbClr val="3366FF"/>
                </a:solidFill>
                <a:latin typeface="Tahoma" pitchFamily="34" charset="0"/>
              </a:rPr>
              <a:t>-14</a:t>
            </a:r>
            <a:r>
              <a:rPr lang="en-US" altLang="ja-JP" sz="1400" b="1">
                <a:solidFill>
                  <a:srgbClr val="3366FF"/>
                </a:solidFill>
                <a:latin typeface="Tahoma" pitchFamily="34" charset="0"/>
              </a:rPr>
              <a:t> m/s</a:t>
            </a:r>
            <a:r>
              <a:rPr lang="en-US" altLang="ja-JP" sz="1400" b="1" baseline="30000">
                <a:solidFill>
                  <a:srgbClr val="3366FF"/>
                </a:solidFill>
                <a:latin typeface="Tahoma" pitchFamily="34" charset="0"/>
              </a:rPr>
              <a:t>2</a:t>
            </a:r>
            <a:r>
              <a:rPr lang="en-US" altLang="ja-JP" sz="1400" b="1">
                <a:solidFill>
                  <a:srgbClr val="3366FF"/>
                </a:solidFill>
                <a:latin typeface="Tahoma" pitchFamily="34" charset="0"/>
              </a:rPr>
              <a:t>/Hz</a:t>
            </a:r>
            <a:r>
              <a:rPr lang="en-US" altLang="ja-JP" sz="1400" b="1" baseline="30000">
                <a:solidFill>
                  <a:srgbClr val="3366FF"/>
                </a:solidFill>
                <a:latin typeface="Tahoma" pitchFamily="34" charset="0"/>
              </a:rPr>
              <a:t>1/2  </a:t>
            </a:r>
            <a:r>
              <a:rPr lang="en-US" altLang="ja-JP" sz="1400" b="1">
                <a:solidFill>
                  <a:srgbClr val="3366FF"/>
                </a:solidFill>
                <a:latin typeface="Tahoma" pitchFamily="34" charset="0"/>
              </a:rPr>
              <a:t>(1mHz)</a:t>
            </a:r>
            <a:r>
              <a:rPr lang="en-US" altLang="ja-JP" sz="1400" b="1">
                <a:solidFill>
                  <a:srgbClr val="000066"/>
                </a:solidFill>
                <a:latin typeface="Tahoma" pitchFamily="34" charset="0"/>
              </a:rPr>
              <a:t>                                </a:t>
            </a:r>
          </a:p>
        </p:txBody>
      </p:sp>
      <p:sp>
        <p:nvSpPr>
          <p:cNvPr id="1152039" name="Rectangle 39"/>
          <p:cNvSpPr>
            <a:spLocks noChangeArrowheads="1"/>
          </p:cNvSpPr>
          <p:nvPr/>
        </p:nvSpPr>
        <p:spPr bwMode="auto">
          <a:xfrm>
            <a:off x="5148263" y="1081088"/>
            <a:ext cx="35274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FF99"/>
                </a:solidFill>
                <a:latin typeface="Tahoma" pitchFamily="34" charset="0"/>
              </a:rPr>
              <a:t>Demonstration for DECIGO 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CC33"/>
                </a:solidFill>
                <a:latin typeface="Tahoma" pitchFamily="34" charset="0"/>
              </a:rPr>
              <a:t>GW observation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FF99"/>
                </a:solidFill>
                <a:latin typeface="Tahoma" pitchFamily="34" charset="0"/>
              </a:rPr>
              <a:t>~2013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FF99"/>
                </a:solidFill>
                <a:latin typeface="Tahoma" pitchFamily="34" charset="0"/>
              </a:rPr>
              <a:t>Dedicated launcher (M-V follow-on)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CC33"/>
                </a:solidFill>
                <a:latin typeface="Tahoma" pitchFamily="34" charset="0"/>
              </a:rPr>
              <a:t>350 kg</a:t>
            </a:r>
            <a:r>
              <a:rPr lang="en-US" altLang="ja-JP" sz="1400" b="1">
                <a:solidFill>
                  <a:srgbClr val="003300"/>
                </a:solidFill>
                <a:latin typeface="Tahoma" pitchFamily="34" charset="0"/>
              </a:rPr>
              <a:t>  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CC33"/>
                </a:solidFill>
                <a:latin typeface="Tahoma" pitchFamily="34" charset="0"/>
              </a:rPr>
              <a:t>SSO altitude 500km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FF99"/>
                </a:solidFill>
                <a:latin typeface="Tahoma" pitchFamily="34" charset="0"/>
              </a:rPr>
              <a:t>Drag-free attitude control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FF99"/>
                </a:solidFill>
                <a:latin typeface="Tahoma" pitchFamily="34" charset="0"/>
              </a:rPr>
              <a:t>TBD x2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FF99"/>
                </a:solidFill>
                <a:latin typeface="Tahoma" pitchFamily="34" charset="0"/>
              </a:rPr>
              <a:t>Yb:YAG  (1030nm)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CC33"/>
                </a:solidFill>
                <a:latin typeface="Tahoma" pitchFamily="34" charset="0"/>
              </a:rPr>
              <a:t>Fabry-Perot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CC33"/>
                </a:solidFill>
                <a:latin typeface="Tahoma" pitchFamily="34" charset="0"/>
              </a:rPr>
              <a:t>1x10</a:t>
            </a:r>
            <a:r>
              <a:rPr lang="en-US" altLang="ja-JP" sz="1400" b="1" baseline="30000">
                <a:solidFill>
                  <a:srgbClr val="33CC33"/>
                </a:solidFill>
                <a:latin typeface="Tahoma" pitchFamily="34" charset="0"/>
              </a:rPr>
              <a:t>-15</a:t>
            </a:r>
            <a:r>
              <a:rPr lang="en-US" altLang="ja-JP" sz="1400" b="1">
                <a:solidFill>
                  <a:srgbClr val="33CC33"/>
                </a:solidFill>
                <a:latin typeface="Tahoma" pitchFamily="34" charset="0"/>
              </a:rPr>
              <a:t> m/s</a:t>
            </a:r>
            <a:r>
              <a:rPr lang="en-US" altLang="ja-JP" sz="1400" b="1" baseline="30000">
                <a:solidFill>
                  <a:srgbClr val="33CC33"/>
                </a:solidFill>
                <a:latin typeface="Tahoma" pitchFamily="34" charset="0"/>
              </a:rPr>
              <a:t>2</a:t>
            </a:r>
            <a:r>
              <a:rPr lang="en-US" altLang="ja-JP" sz="1400" b="1">
                <a:solidFill>
                  <a:srgbClr val="33CC33"/>
                </a:solidFill>
                <a:latin typeface="Tahoma" pitchFamily="34" charset="0"/>
              </a:rPr>
              <a:t>/Hz</a:t>
            </a:r>
            <a:r>
              <a:rPr lang="en-US" altLang="ja-JP" sz="1400" b="1" baseline="30000">
                <a:solidFill>
                  <a:srgbClr val="33CC33"/>
                </a:solidFill>
                <a:latin typeface="Tahoma" pitchFamily="34" charset="0"/>
              </a:rPr>
              <a:t>1/2  </a:t>
            </a:r>
            <a:r>
              <a:rPr lang="en-US" altLang="ja-JP" sz="1400" b="1">
                <a:solidFill>
                  <a:srgbClr val="33CC33"/>
                </a:solidFill>
                <a:latin typeface="Tahoma" pitchFamily="34" charset="0"/>
              </a:rPr>
              <a:t>(0.1Hz)</a:t>
            </a:r>
            <a:r>
              <a:rPr lang="en-US" altLang="ja-JP" sz="1400" b="1">
                <a:solidFill>
                  <a:srgbClr val="003300"/>
                </a:solidFill>
                <a:latin typeface="Tahoma" pitchFamily="34" charset="0"/>
              </a:rPr>
              <a:t>                                </a:t>
            </a:r>
          </a:p>
        </p:txBody>
      </p:sp>
      <p:sp>
        <p:nvSpPr>
          <p:cNvPr id="1152040" name="Line 40"/>
          <p:cNvSpPr>
            <a:spLocks noChangeShapeType="1"/>
          </p:cNvSpPr>
          <p:nvPr/>
        </p:nvSpPr>
        <p:spPr bwMode="auto">
          <a:xfrm>
            <a:off x="611188" y="1106488"/>
            <a:ext cx="8064500" cy="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52041" name="Line 41"/>
          <p:cNvSpPr>
            <a:spLocks noChangeShapeType="1"/>
          </p:cNvSpPr>
          <p:nvPr/>
        </p:nvSpPr>
        <p:spPr bwMode="auto">
          <a:xfrm>
            <a:off x="684213" y="4033838"/>
            <a:ext cx="8064500" cy="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角丸四角形 71"/>
          <p:cNvSpPr/>
          <p:nvPr/>
        </p:nvSpPr>
        <p:spPr bwMode="auto">
          <a:xfrm>
            <a:off x="1315988" y="3286124"/>
            <a:ext cx="5684904" cy="1214446"/>
          </a:xfrm>
          <a:prstGeom prst="roundRect">
            <a:avLst>
              <a:gd name="adj" fmla="val 4342"/>
            </a:avLst>
          </a:prstGeom>
          <a:solidFill>
            <a:srgbClr val="FFCCFF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1" name="角丸四角形 70"/>
          <p:cNvSpPr/>
          <p:nvPr/>
        </p:nvSpPr>
        <p:spPr bwMode="auto">
          <a:xfrm>
            <a:off x="1244550" y="1071546"/>
            <a:ext cx="5542028" cy="1214446"/>
          </a:xfrm>
          <a:prstGeom prst="roundRect">
            <a:avLst>
              <a:gd name="adj" fmla="val 4342"/>
            </a:avLst>
          </a:prstGeom>
          <a:solidFill>
            <a:srgbClr val="CCFFCC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要求値</a:t>
            </a:r>
            <a:endParaRPr lang="en-US" altLang="ja-JP" dirty="0"/>
          </a:p>
        </p:txBody>
      </p:sp>
      <p:sp>
        <p:nvSpPr>
          <p:cNvPr id="6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41408" name="Rectangle 64"/>
          <p:cNvSpPr>
            <a:spLocks noChangeArrowheads="1"/>
          </p:cNvSpPr>
          <p:nvPr/>
        </p:nvSpPr>
        <p:spPr bwMode="auto">
          <a:xfrm>
            <a:off x="1285852" y="1071546"/>
            <a:ext cx="6030928" cy="7359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20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干渉計感度</a:t>
            </a:r>
            <a:endParaRPr kumimoji="1" lang="en-US" altLang="ja-JP" sz="2000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変位雑音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6 x 10</a:t>
            </a:r>
            <a:r>
              <a:rPr lang="en-US" altLang="ja-JP" sz="2000" baseline="30000" dirty="0" smtClean="0">
                <a:solidFill>
                  <a:srgbClr val="CCFFCC"/>
                </a:solidFill>
                <a:latin typeface="Tahoma" pitchFamily="34" charset="0"/>
              </a:rPr>
              <a:t>-16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 m/Hz</a:t>
            </a:r>
            <a:r>
              <a:rPr lang="en-US" altLang="ja-JP" sz="2000" baseline="30000" dirty="0" smtClean="0">
                <a:solidFill>
                  <a:srgbClr val="CCFFCC"/>
                </a:solidFill>
                <a:latin typeface="Tahoma" pitchFamily="34" charset="0"/>
              </a:rPr>
              <a:t>1/2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   </a:t>
            </a:r>
            <a:r>
              <a:rPr lang="en-US" altLang="ja-JP" sz="1200" dirty="0" smtClean="0">
                <a:solidFill>
                  <a:srgbClr val="CCFFCC"/>
                </a:solidFill>
                <a:latin typeface="Tahoma" pitchFamily="34" charset="0"/>
              </a:rPr>
              <a:t>(0.1 Hz)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 </a:t>
            </a:r>
          </a:p>
        </p:txBody>
      </p:sp>
      <p:sp>
        <p:nvSpPr>
          <p:cNvPr id="64" name="Rectangle 64"/>
          <p:cNvSpPr>
            <a:spLocks noChangeArrowheads="1"/>
          </p:cNvSpPr>
          <p:nvPr/>
        </p:nvSpPr>
        <p:spPr bwMode="auto">
          <a:xfrm>
            <a:off x="1387426" y="3286124"/>
            <a:ext cx="585791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CCFF"/>
                </a:solidFill>
                <a:latin typeface="Tahoma" pitchFamily="34" charset="0"/>
                <a:sym typeface="Wingdings" pitchFamily="2" charset="2"/>
              </a:rPr>
              <a:t>加速度雑音</a:t>
            </a:r>
            <a:endParaRPr kumimoji="1" lang="en-US" altLang="ja-JP" sz="2000" kern="1200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力の雑音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</a:t>
            </a:r>
            <a:r>
              <a:rPr lang="en-US" altLang="ja-JP" sz="2000" dirty="0" smtClean="0">
                <a:solidFill>
                  <a:srgbClr val="FFCCFF"/>
                </a:solidFill>
                <a:latin typeface="Tahoma" pitchFamily="34" charset="0"/>
                <a:sym typeface="Wingdings" pitchFamily="2" charset="2"/>
              </a:rPr>
              <a:t>1</a:t>
            </a:r>
            <a:r>
              <a:rPr lang="en-US" altLang="ja-JP" sz="2000" dirty="0" smtClean="0">
                <a:solidFill>
                  <a:srgbClr val="FFCCFF"/>
                </a:solidFill>
                <a:latin typeface="Tahoma" pitchFamily="34" charset="0"/>
              </a:rPr>
              <a:t>x10</a:t>
            </a:r>
            <a:r>
              <a:rPr lang="en-US" altLang="ja-JP" sz="2000" baseline="30000" dirty="0" smtClean="0">
                <a:solidFill>
                  <a:srgbClr val="FFCCFF"/>
                </a:solidFill>
                <a:latin typeface="Tahoma" pitchFamily="34" charset="0"/>
              </a:rPr>
              <a:t>-15</a:t>
            </a:r>
            <a:r>
              <a:rPr lang="en-US" altLang="ja-JP" sz="2000" dirty="0" smtClean="0">
                <a:solidFill>
                  <a:srgbClr val="FFCCFF"/>
                </a:solidFill>
                <a:latin typeface="Tahoma" pitchFamily="34" charset="0"/>
              </a:rPr>
              <a:t> m/s</a:t>
            </a:r>
            <a:r>
              <a:rPr lang="en-US" altLang="ja-JP" sz="2000" baseline="30000" dirty="0" smtClean="0">
                <a:solidFill>
                  <a:srgbClr val="FFCCFF"/>
                </a:solidFill>
                <a:latin typeface="Tahoma" pitchFamily="34" charset="0"/>
              </a:rPr>
              <a:t>2</a:t>
            </a:r>
            <a:r>
              <a:rPr lang="en-US" altLang="ja-JP" sz="2000" dirty="0" smtClean="0">
                <a:solidFill>
                  <a:srgbClr val="FFCCFF"/>
                </a:solidFill>
                <a:latin typeface="Tahoma" pitchFamily="34" charset="0"/>
              </a:rPr>
              <a:t>/Hz</a:t>
            </a:r>
            <a:r>
              <a:rPr lang="en-US" altLang="ja-JP" sz="2000" baseline="30000" dirty="0" smtClean="0">
                <a:solidFill>
                  <a:srgbClr val="FFCCFF"/>
                </a:solidFill>
                <a:latin typeface="Tahoma" pitchFamily="34" charset="0"/>
              </a:rPr>
              <a:t>1/2</a:t>
            </a:r>
            <a:r>
              <a:rPr kumimoji="1" lang="en-US" altLang="ja-JP" sz="2000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</a:t>
            </a:r>
            <a:r>
              <a:rPr lang="en-US" altLang="ja-JP" sz="1200" dirty="0" smtClean="0">
                <a:solidFill>
                  <a:srgbClr val="FFCCFF"/>
                </a:solidFill>
                <a:latin typeface="Tahoma" pitchFamily="34" charset="0"/>
              </a:rPr>
              <a:t>(0.1 Hz)</a:t>
            </a:r>
            <a:r>
              <a:rPr kumimoji="1" lang="en-US" altLang="ja-JP" sz="2000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en-US" altLang="ja-JP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5" name="下矢印 64"/>
          <p:cNvSpPr/>
          <p:nvPr/>
        </p:nvSpPr>
        <p:spPr bwMode="auto">
          <a:xfrm rot="5400000" flipV="1">
            <a:off x="2214547" y="1901505"/>
            <a:ext cx="357190" cy="214315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6" name="Rectangle 64"/>
          <p:cNvSpPr>
            <a:spLocks noChangeArrowheads="1"/>
          </p:cNvSpPr>
          <p:nvPr/>
        </p:nvSpPr>
        <p:spPr bwMode="auto">
          <a:xfrm>
            <a:off x="1643042" y="2357430"/>
            <a:ext cx="685804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他の雑音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レーザー光源周波数雑音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:    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0.5 Hz/Hz</a:t>
            </a:r>
            <a:r>
              <a:rPr lang="en-US" altLang="ja-JP" sz="2000" baseline="30000" dirty="0" smtClean="0">
                <a:solidFill>
                  <a:srgbClr val="CCFFCC"/>
                </a:solidFill>
                <a:latin typeface="Tahoma" pitchFamily="34" charset="0"/>
              </a:rPr>
              <a:t>1/2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   </a:t>
            </a:r>
            <a:r>
              <a:rPr lang="en-US" altLang="ja-JP" sz="1200" dirty="0" smtClean="0">
                <a:solidFill>
                  <a:srgbClr val="CCFFCC"/>
                </a:solidFill>
                <a:latin typeface="Tahoma" pitchFamily="34" charset="0"/>
              </a:rPr>
              <a:t>(1Hz)</a:t>
            </a:r>
          </a:p>
        </p:txBody>
      </p:sp>
      <p:sp>
        <p:nvSpPr>
          <p:cNvPr id="67" name="Rectangle 64"/>
          <p:cNvSpPr>
            <a:spLocks noChangeArrowheads="1"/>
          </p:cNvSpPr>
          <p:nvPr/>
        </p:nvSpPr>
        <p:spPr bwMode="auto">
          <a:xfrm>
            <a:off x="2571736" y="1785926"/>
            <a:ext cx="5000660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x 200 of DECIGO  in disp. noise</a:t>
            </a:r>
            <a:endParaRPr lang="en-US" altLang="ja-JP" sz="1200" baseline="30000" dirty="0" smtClean="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68" name="下矢印 67"/>
          <p:cNvSpPr/>
          <p:nvPr/>
        </p:nvSpPr>
        <p:spPr bwMode="auto">
          <a:xfrm rot="5400000" flipV="1">
            <a:off x="2244683" y="4143379"/>
            <a:ext cx="357190" cy="214315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9" name="Rectangle 64"/>
          <p:cNvSpPr>
            <a:spLocks noChangeArrowheads="1"/>
          </p:cNvSpPr>
          <p:nvPr/>
        </p:nvSpPr>
        <p:spPr bwMode="auto">
          <a:xfrm>
            <a:off x="2673310" y="4069683"/>
            <a:ext cx="5000660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x 250 of DECIGO</a:t>
            </a:r>
            <a:endParaRPr lang="en-US" altLang="ja-JP" sz="1200" baseline="30000" dirty="0" smtClean="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70" name="Rectangle 64"/>
          <p:cNvSpPr>
            <a:spLocks noChangeArrowheads="1"/>
          </p:cNvSpPr>
          <p:nvPr/>
        </p:nvSpPr>
        <p:spPr bwMode="auto">
          <a:xfrm>
            <a:off x="1744616" y="5321400"/>
            <a:ext cx="664373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外力雑音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: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 　残留気体変動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磁場勾配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-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変動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熱輻射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,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   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温度変動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電場変動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重力場変動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,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 など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.</a:t>
            </a:r>
            <a:r>
              <a:rPr kumimoji="1" lang="en-US" altLang="ja-JP" sz="20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en-US" altLang="ja-JP" sz="2000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64"/>
          <p:cNvSpPr>
            <a:spLocks noChangeArrowheads="1"/>
          </p:cNvSpPr>
          <p:nvPr/>
        </p:nvSpPr>
        <p:spPr bwMode="auto">
          <a:xfrm>
            <a:off x="1857356" y="4500570"/>
            <a:ext cx="5857916" cy="7359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衛星変動</a:t>
            </a:r>
            <a:endParaRPr kumimoji="1" lang="en-US" altLang="ja-JP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変位雑音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</a:t>
            </a:r>
            <a:r>
              <a:rPr lang="en-US" altLang="ja-JP" sz="2000" dirty="0" smtClean="0">
                <a:solidFill>
                  <a:srgbClr val="FFCCFF"/>
                </a:solidFill>
                <a:latin typeface="Tahoma" pitchFamily="34" charset="0"/>
                <a:sym typeface="Wingdings" pitchFamily="2" charset="2"/>
              </a:rPr>
              <a:t>1</a:t>
            </a:r>
            <a:r>
              <a:rPr lang="en-US" altLang="ja-JP" sz="2000" dirty="0" smtClean="0">
                <a:solidFill>
                  <a:srgbClr val="FFCCFF"/>
                </a:solidFill>
                <a:latin typeface="Tahoma" pitchFamily="34" charset="0"/>
              </a:rPr>
              <a:t>x10</a:t>
            </a:r>
            <a:r>
              <a:rPr lang="en-US" altLang="ja-JP" sz="2000" baseline="30000" dirty="0" smtClean="0">
                <a:solidFill>
                  <a:srgbClr val="FFCCFF"/>
                </a:solidFill>
                <a:latin typeface="Tahoma" pitchFamily="34" charset="0"/>
              </a:rPr>
              <a:t>-9</a:t>
            </a:r>
            <a:r>
              <a:rPr lang="en-US" altLang="ja-JP" sz="2000" dirty="0" smtClean="0">
                <a:solidFill>
                  <a:srgbClr val="FFCCFF"/>
                </a:solidFill>
                <a:latin typeface="Tahoma" pitchFamily="34" charset="0"/>
              </a:rPr>
              <a:t> m/Hz</a:t>
            </a:r>
            <a:r>
              <a:rPr lang="en-US" altLang="ja-JP" sz="2000" baseline="30000" dirty="0" smtClean="0">
                <a:solidFill>
                  <a:srgbClr val="FFCCFF"/>
                </a:solidFill>
                <a:latin typeface="Tahoma" pitchFamily="34" charset="0"/>
              </a:rPr>
              <a:t>1/2</a:t>
            </a:r>
            <a:r>
              <a:rPr kumimoji="1" lang="en-US" altLang="ja-JP" sz="2000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</a:t>
            </a:r>
            <a:r>
              <a:rPr lang="en-US" altLang="ja-JP" sz="1200" dirty="0" smtClean="0">
                <a:solidFill>
                  <a:srgbClr val="FFCCFF"/>
                </a:solidFill>
                <a:latin typeface="Tahoma" pitchFamily="34" charset="0"/>
              </a:rPr>
              <a:t>(0.1 Hz)</a:t>
            </a:r>
            <a:r>
              <a:rPr kumimoji="1" lang="en-US" altLang="ja-JP" sz="2000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en-US" altLang="ja-JP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64" grpId="0"/>
      <p:bldP spid="68" grpId="0" animBg="1"/>
      <p:bldP spid="69" grpId="0"/>
      <p:bldP spid="70" grpId="0"/>
      <p:bldP spid="1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概要</a:t>
            </a:r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92636" name="AutoShape 28"/>
          <p:cNvSpPr>
            <a:spLocks noChangeArrowheads="1"/>
          </p:cNvSpPr>
          <p:nvPr/>
        </p:nvSpPr>
        <p:spPr bwMode="auto">
          <a:xfrm>
            <a:off x="714348" y="2428868"/>
            <a:ext cx="3357586" cy="1285884"/>
          </a:xfrm>
          <a:prstGeom prst="roundRect">
            <a:avLst>
              <a:gd name="adj" fmla="val 3069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926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0" y="1492250"/>
            <a:ext cx="5607050" cy="4972050"/>
          </a:xfrm>
          <a:prstGeom prst="rect">
            <a:avLst/>
          </a:prstGeom>
          <a:noFill/>
        </p:spPr>
      </p:pic>
      <p:sp>
        <p:nvSpPr>
          <p:cNvPr id="1092612" name="Text Box 4"/>
          <p:cNvSpPr txBox="1">
            <a:spLocks noChangeAspect="1" noChangeArrowheads="1"/>
          </p:cNvSpPr>
          <p:nvPr/>
        </p:nvSpPr>
        <p:spPr bwMode="auto">
          <a:xfrm>
            <a:off x="6948488" y="1981200"/>
            <a:ext cx="2036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</a:t>
            </a:r>
          </a:p>
        </p:txBody>
      </p:sp>
      <p:sp>
        <p:nvSpPr>
          <p:cNvPr id="1092613" name="Text Box 5"/>
          <p:cNvSpPr txBox="1">
            <a:spLocks noChangeAspect="1" noChangeArrowheads="1"/>
          </p:cNvSpPr>
          <p:nvPr/>
        </p:nvSpPr>
        <p:spPr bwMode="auto">
          <a:xfrm>
            <a:off x="7164388" y="4508500"/>
            <a:ext cx="1908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干渉計モジュール</a:t>
            </a:r>
          </a:p>
        </p:txBody>
      </p:sp>
      <p:sp>
        <p:nvSpPr>
          <p:cNvPr id="1092614" name="Text Box 6"/>
          <p:cNvSpPr txBox="1">
            <a:spLocks noChangeAspect="1" noChangeArrowheads="1"/>
          </p:cNvSpPr>
          <p:nvPr/>
        </p:nvSpPr>
        <p:spPr bwMode="auto">
          <a:xfrm>
            <a:off x="3886200" y="4724400"/>
            <a:ext cx="11033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</a:t>
            </a:r>
          </a:p>
        </p:txBody>
      </p:sp>
      <p:sp>
        <p:nvSpPr>
          <p:cNvPr id="1092615" name="Text Box 7"/>
          <p:cNvSpPr txBox="1">
            <a:spLocks noChangeAspect="1" noChangeArrowheads="1"/>
          </p:cNvSpPr>
          <p:nvPr/>
        </p:nvSpPr>
        <p:spPr bwMode="auto">
          <a:xfrm>
            <a:off x="5430838" y="6096000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太陽電池パドル</a:t>
            </a:r>
          </a:p>
        </p:txBody>
      </p:sp>
      <p:sp>
        <p:nvSpPr>
          <p:cNvPr id="1092616" name="Text Box 8"/>
          <p:cNvSpPr txBox="1">
            <a:spLocks noChangeAspect="1" noChangeArrowheads="1"/>
          </p:cNvSpPr>
          <p:nvPr/>
        </p:nvSpPr>
        <p:spPr bwMode="auto">
          <a:xfrm>
            <a:off x="4191000" y="1905000"/>
            <a:ext cx="1511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スラスタヘッド</a:t>
            </a:r>
          </a:p>
        </p:txBody>
      </p:sp>
      <p:sp>
        <p:nvSpPr>
          <p:cNvPr id="1092617" name="Text Box 9"/>
          <p:cNvSpPr txBox="1">
            <a:spLocks noChangeAspect="1" noChangeArrowheads="1"/>
          </p:cNvSpPr>
          <p:nvPr/>
        </p:nvSpPr>
        <p:spPr bwMode="auto">
          <a:xfrm>
            <a:off x="7235825" y="2636838"/>
            <a:ext cx="1908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中央処理演算器</a:t>
            </a:r>
          </a:p>
        </p:txBody>
      </p:sp>
      <p:sp>
        <p:nvSpPr>
          <p:cNvPr id="1092618" name="Text Box 10"/>
          <p:cNvSpPr txBox="1">
            <a:spLocks noChangeAspect="1" noChangeArrowheads="1"/>
          </p:cNvSpPr>
          <p:nvPr/>
        </p:nvSpPr>
        <p:spPr bwMode="auto">
          <a:xfrm>
            <a:off x="4191000" y="5654675"/>
            <a:ext cx="10999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3N</a:t>
            </a: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</a:t>
            </a:r>
          </a:p>
        </p:txBody>
      </p:sp>
      <p:sp>
        <p:nvSpPr>
          <p:cNvPr id="1092619" name="Line 11"/>
          <p:cNvSpPr>
            <a:spLocks noChangeShapeType="1"/>
          </p:cNvSpPr>
          <p:nvPr/>
        </p:nvSpPr>
        <p:spPr bwMode="auto">
          <a:xfrm flipH="1" flipV="1">
            <a:off x="6443663" y="4005263"/>
            <a:ext cx="792162" cy="57626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0" name="Line 12"/>
          <p:cNvSpPr>
            <a:spLocks noChangeShapeType="1"/>
          </p:cNvSpPr>
          <p:nvPr/>
        </p:nvSpPr>
        <p:spPr bwMode="auto">
          <a:xfrm flipH="1">
            <a:off x="6934200" y="2924175"/>
            <a:ext cx="517525" cy="428625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1" name="Line 13"/>
          <p:cNvSpPr>
            <a:spLocks noChangeShapeType="1"/>
          </p:cNvSpPr>
          <p:nvPr/>
        </p:nvSpPr>
        <p:spPr bwMode="auto">
          <a:xfrm flipH="1">
            <a:off x="6459538" y="2362200"/>
            <a:ext cx="931862" cy="914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2" name="Line 14"/>
          <p:cNvSpPr>
            <a:spLocks noChangeShapeType="1"/>
          </p:cNvSpPr>
          <p:nvPr/>
        </p:nvSpPr>
        <p:spPr bwMode="auto">
          <a:xfrm>
            <a:off x="5029200" y="2438400"/>
            <a:ext cx="576263" cy="108108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3" name="Line 15"/>
          <p:cNvSpPr>
            <a:spLocks noChangeShapeType="1"/>
          </p:cNvSpPr>
          <p:nvPr/>
        </p:nvSpPr>
        <p:spPr bwMode="auto">
          <a:xfrm flipV="1">
            <a:off x="6732588" y="5949950"/>
            <a:ext cx="719137" cy="28733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4" name="Line 16"/>
          <p:cNvSpPr>
            <a:spLocks noChangeShapeType="1"/>
          </p:cNvSpPr>
          <p:nvPr/>
        </p:nvSpPr>
        <p:spPr bwMode="auto">
          <a:xfrm flipV="1">
            <a:off x="4953000" y="5257800"/>
            <a:ext cx="576263" cy="43338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5" name="Line 17"/>
          <p:cNvSpPr>
            <a:spLocks noChangeShapeType="1"/>
          </p:cNvSpPr>
          <p:nvPr/>
        </p:nvSpPr>
        <p:spPr bwMode="auto">
          <a:xfrm flipV="1">
            <a:off x="4724400" y="4724400"/>
            <a:ext cx="944563" cy="152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6" name="Text Box 18"/>
          <p:cNvSpPr txBox="1">
            <a:spLocks noChangeAspect="1" noChangeArrowheads="1"/>
          </p:cNvSpPr>
          <p:nvPr/>
        </p:nvSpPr>
        <p:spPr bwMode="auto">
          <a:xfrm>
            <a:off x="7237413" y="908050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マスト構造</a:t>
            </a:r>
          </a:p>
        </p:txBody>
      </p:sp>
      <p:sp>
        <p:nvSpPr>
          <p:cNvPr id="1092627" name="Line 19"/>
          <p:cNvSpPr>
            <a:spLocks noChangeShapeType="1"/>
          </p:cNvSpPr>
          <p:nvPr/>
        </p:nvSpPr>
        <p:spPr bwMode="auto">
          <a:xfrm flipH="1">
            <a:off x="6629400" y="1125538"/>
            <a:ext cx="679450" cy="39846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37" name="Rectangle 29"/>
          <p:cNvSpPr>
            <a:spLocks noChangeArrowheads="1"/>
          </p:cNvSpPr>
          <p:nvPr/>
        </p:nvSpPr>
        <p:spPr bwMode="auto">
          <a:xfrm>
            <a:off x="357158" y="2500306"/>
            <a:ext cx="3714776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33CC33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小型衛星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en-US" altLang="ja-JP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95cm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立方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x2, 350kg)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地球周回軌道  高度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500km</a:t>
            </a:r>
          </a:p>
        </p:txBody>
      </p:sp>
      <p:sp>
        <p:nvSpPr>
          <p:cNvPr id="1092642" name="Rectangle 34"/>
          <p:cNvSpPr>
            <a:spLocks noChangeArrowheads="1"/>
          </p:cNvSpPr>
          <p:nvPr/>
        </p:nvSpPr>
        <p:spPr bwMode="auto">
          <a:xfrm>
            <a:off x="357158" y="1106558"/>
            <a:ext cx="5688012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のための前哨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小型科学衛星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号機 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(~2013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　　　候補としてミッション提案中</a:t>
            </a:r>
          </a:p>
        </p:txBody>
      </p:sp>
      <p:sp>
        <p:nvSpPr>
          <p:cNvPr id="1092638" name="Rectangle 30"/>
          <p:cNvSpPr>
            <a:spLocks noChangeArrowheads="1"/>
          </p:cNvSpPr>
          <p:nvPr/>
        </p:nvSpPr>
        <p:spPr bwMode="auto">
          <a:xfrm>
            <a:off x="600073" y="5229245"/>
            <a:ext cx="3686175" cy="120015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宇宙・地球の観測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重力波の観測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</a:p>
        </p:txBody>
      </p:sp>
      <p:sp>
        <p:nvSpPr>
          <p:cNvPr id="1092640" name="Rectangle 32"/>
          <p:cNvSpPr>
            <a:spLocks noChangeArrowheads="1"/>
          </p:cNvSpPr>
          <p:nvPr/>
        </p:nvSpPr>
        <p:spPr bwMode="auto">
          <a:xfrm>
            <a:off x="571472" y="4429132"/>
            <a:ext cx="3689347" cy="78976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のための宇宙</a:t>
            </a:r>
            <a:r>
              <a:rPr kumimoji="1" lang="ja-JP" altLang="en-US" sz="20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実証</a:t>
            </a:r>
            <a:endParaRPr kumimoji="1" lang="ja-JP" altLang="en-US" sz="20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　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科学技術の確立</a:t>
            </a:r>
          </a:p>
        </p:txBody>
      </p:sp>
      <p:sp>
        <p:nvSpPr>
          <p:cNvPr id="1092641" name="AutoShape 33"/>
          <p:cNvSpPr>
            <a:spLocks noChangeArrowheads="1"/>
          </p:cNvSpPr>
          <p:nvPr/>
        </p:nvSpPr>
        <p:spPr bwMode="auto">
          <a:xfrm rot="5400000">
            <a:off x="1878012" y="3736187"/>
            <a:ext cx="344488" cy="755650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50000"/>
            </a:srgbClr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0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43" name="Rectangle 35"/>
          <p:cNvSpPr>
            <a:spLocks noChangeArrowheads="1"/>
          </p:cNvSpPr>
          <p:nvPr/>
        </p:nvSpPr>
        <p:spPr bwMode="auto">
          <a:xfrm>
            <a:off x="966782" y="6000768"/>
            <a:ext cx="2819400" cy="4000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地球重力場の観測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角丸四角形 44"/>
          <p:cNvSpPr/>
          <p:nvPr/>
        </p:nvSpPr>
        <p:spPr bwMode="auto">
          <a:xfrm>
            <a:off x="528638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FFFFFF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6" name="角丸四角形 45"/>
          <p:cNvSpPr/>
          <p:nvPr/>
        </p:nvSpPr>
        <p:spPr bwMode="auto">
          <a:xfrm>
            <a:off x="707233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FFFFFF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7" name="角丸四角形 46"/>
          <p:cNvSpPr/>
          <p:nvPr/>
        </p:nvSpPr>
        <p:spPr bwMode="auto">
          <a:xfrm>
            <a:off x="171448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CCFFCC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350043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FFCCCC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衛星スケールの検討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3500430" y="1142984"/>
            <a:ext cx="2428892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小型科学衛星</a:t>
            </a:r>
            <a:endParaRPr lang="en-US" altLang="ja-JP" sz="2000" b="1" dirty="0" smtClean="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5286380" y="1142984"/>
            <a:ext cx="242889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技術実証衛星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7429520" y="1142984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大学衛星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1857356" y="1142984"/>
            <a:ext cx="242889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中型衛星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285720" y="1835837"/>
            <a:ext cx="142876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衛星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サイズ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[m] </a:t>
            </a: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357158" y="2571744"/>
            <a:ext cx="121444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衛星重量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[kg]</a:t>
            </a: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285720" y="5072074"/>
            <a:ext cx="185738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期待できる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成果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2071670" y="1971259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1 – 10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1928794" y="1500174"/>
            <a:ext cx="135732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(ASTRO-X)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714744" y="1500174"/>
            <a:ext cx="164307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(SPRINT-X)</a:t>
            </a: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5715008" y="1500174"/>
            <a:ext cx="164307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(SDS-X)</a:t>
            </a: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7358082" y="1500174"/>
            <a:ext cx="135732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(Cube sat.)</a:t>
            </a: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3929058" y="1971259"/>
            <a:ext cx="107157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1 – 3</a:t>
            </a:r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5643570" y="1971259"/>
            <a:ext cx="107157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0.5 – 1</a:t>
            </a: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7358082" y="1971259"/>
            <a:ext cx="128588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0.1-0.5 </a:t>
            </a:r>
          </a:p>
        </p:txBody>
      </p: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1928794" y="2715165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2000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3857620" y="2715165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400</a:t>
            </a: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5643570" y="2715165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100</a:t>
            </a: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7572396" y="2715165"/>
            <a:ext cx="100013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10</a:t>
            </a: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714480" y="4903954"/>
            <a:ext cx="2000264" cy="127727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(Pre-DECIGO)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重力波の検出</a:t>
            </a:r>
            <a:endParaRPr lang="en-US" altLang="ja-JP" sz="18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フォーメーション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       フライト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3500430" y="4903954"/>
            <a:ext cx="2000264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(DPF)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観測</a:t>
            </a:r>
            <a:r>
              <a:rPr lang="ja-JP" altLang="en-US" sz="1800" b="1" dirty="0" smtClean="0">
                <a:solidFill>
                  <a:srgbClr val="FFCCCC"/>
                </a:solidFill>
                <a:latin typeface="Tahoma" pitchFamily="34" charset="0"/>
              </a:rPr>
              <a:t>データ取得</a:t>
            </a:r>
            <a:endParaRPr lang="en-US" altLang="ja-JP" sz="1800" b="1" dirty="0" smtClean="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根幹技術の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　　</a:t>
            </a:r>
            <a:r>
              <a:rPr lang="ja-JP" altLang="en-US" sz="18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総合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試験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5429256" y="4903954"/>
            <a:ext cx="2000264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(SWIM)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根幹技術の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個別試験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(×Drag-free)</a:t>
            </a: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7358082" y="5156161"/>
            <a:ext cx="128588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動作試験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原理実証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357158" y="3286124"/>
            <a:ext cx="121444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開発期間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[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]</a:t>
            </a:r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2071670" y="3429545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10</a:t>
            </a:r>
          </a:p>
        </p:txBody>
      </p:sp>
      <p:sp>
        <p:nvSpPr>
          <p:cNvPr id="33" name="Rectangle 16"/>
          <p:cNvSpPr>
            <a:spLocks noChangeArrowheads="1"/>
          </p:cNvSpPr>
          <p:nvPr/>
        </p:nvSpPr>
        <p:spPr bwMode="auto">
          <a:xfrm>
            <a:off x="4143372" y="3429545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6</a:t>
            </a:r>
          </a:p>
        </p:txBody>
      </p:sp>
      <p:sp>
        <p:nvSpPr>
          <p:cNvPr id="34" name="Rectangle 16"/>
          <p:cNvSpPr>
            <a:spLocks noChangeArrowheads="1"/>
          </p:cNvSpPr>
          <p:nvPr/>
        </p:nvSpPr>
        <p:spPr bwMode="auto">
          <a:xfrm>
            <a:off x="5857884" y="3429545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4</a:t>
            </a:r>
          </a:p>
        </p:txBody>
      </p: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7643834" y="3429545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3</a:t>
            </a:r>
          </a:p>
        </p:txBody>
      </p:sp>
      <p:sp>
        <p:nvSpPr>
          <p:cNvPr id="36" name="Rectangle 16"/>
          <p:cNvSpPr>
            <a:spLocks noChangeArrowheads="1"/>
          </p:cNvSpPr>
          <p:nvPr/>
        </p:nvSpPr>
        <p:spPr bwMode="auto">
          <a:xfrm>
            <a:off x="285720" y="4077137"/>
            <a:ext cx="121444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コスト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[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億円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]</a:t>
            </a:r>
          </a:p>
        </p:txBody>
      </p:sp>
      <p:sp>
        <p:nvSpPr>
          <p:cNvPr id="37" name="Rectangle 16"/>
          <p:cNvSpPr>
            <a:spLocks noChangeArrowheads="1"/>
          </p:cNvSpPr>
          <p:nvPr/>
        </p:nvSpPr>
        <p:spPr bwMode="auto">
          <a:xfrm>
            <a:off x="2000232" y="4220558"/>
            <a:ext cx="150019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200</a:t>
            </a:r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4000496" y="4220558"/>
            <a:ext cx="150019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70</a:t>
            </a:r>
          </a:p>
        </p:txBody>
      </p:sp>
      <p:sp>
        <p:nvSpPr>
          <p:cNvPr id="42" name="Rectangle 16"/>
          <p:cNvSpPr>
            <a:spLocks noChangeArrowheads="1"/>
          </p:cNvSpPr>
          <p:nvPr/>
        </p:nvSpPr>
        <p:spPr bwMode="auto">
          <a:xfrm>
            <a:off x="5857884" y="4220558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5</a:t>
            </a:r>
          </a:p>
        </p:txBody>
      </p:sp>
      <p:sp>
        <p:nvSpPr>
          <p:cNvPr id="43" name="Rectangle 16"/>
          <p:cNvSpPr>
            <a:spLocks noChangeArrowheads="1"/>
          </p:cNvSpPr>
          <p:nvPr/>
        </p:nvSpPr>
        <p:spPr bwMode="auto">
          <a:xfrm>
            <a:off x="7500958" y="4220558"/>
            <a:ext cx="107157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0.1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観測周波数帯と観測対象</a:t>
            </a:r>
          </a:p>
        </p:txBody>
      </p:sp>
      <p:sp>
        <p:nvSpPr>
          <p:cNvPr id="3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144835" name="AutoShape 3"/>
          <p:cNvSpPr>
            <a:spLocks noChangeAspect="1" noChangeArrowheads="1"/>
          </p:cNvSpPr>
          <p:nvPr/>
        </p:nvSpPr>
        <p:spPr bwMode="auto">
          <a:xfrm>
            <a:off x="900113" y="2205038"/>
            <a:ext cx="7632700" cy="4222750"/>
          </a:xfrm>
          <a:prstGeom prst="roundRect">
            <a:avLst>
              <a:gd name="adj" fmla="val 1917"/>
            </a:avLst>
          </a:prstGeom>
          <a:solidFill>
            <a:srgbClr val="FFFFFF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11448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775" y="2181225"/>
            <a:ext cx="7343775" cy="4271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44837" name="Freeform 5"/>
          <p:cNvSpPr>
            <a:spLocks noChangeAspect="1"/>
          </p:cNvSpPr>
          <p:nvPr/>
        </p:nvSpPr>
        <p:spPr bwMode="auto">
          <a:xfrm>
            <a:off x="4859338" y="2420938"/>
            <a:ext cx="1438275" cy="3330575"/>
          </a:xfrm>
          <a:custGeom>
            <a:avLst/>
            <a:gdLst/>
            <a:ahLst/>
            <a:cxnLst>
              <a:cxn ang="0">
                <a:pos x="768" y="1776"/>
              </a:cxn>
              <a:cxn ang="0">
                <a:pos x="384" y="0"/>
              </a:cxn>
              <a:cxn ang="0">
                <a:pos x="0" y="0"/>
              </a:cxn>
              <a:cxn ang="0">
                <a:pos x="432" y="1776"/>
              </a:cxn>
              <a:cxn ang="0">
                <a:pos x="768" y="1776"/>
              </a:cxn>
            </a:cxnLst>
            <a:rect l="0" t="0" r="r" b="b"/>
            <a:pathLst>
              <a:path w="768" h="1776">
                <a:moveTo>
                  <a:pt x="768" y="1776"/>
                </a:moveTo>
                <a:lnTo>
                  <a:pt x="384" y="0"/>
                </a:lnTo>
                <a:lnTo>
                  <a:pt x="0" y="0"/>
                </a:lnTo>
                <a:lnTo>
                  <a:pt x="432" y="1776"/>
                </a:lnTo>
                <a:lnTo>
                  <a:pt x="768" y="1776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44838" name="Rectangle 6"/>
          <p:cNvSpPr>
            <a:spLocks noChangeAspect="1" noChangeArrowheads="1"/>
          </p:cNvSpPr>
          <p:nvPr/>
        </p:nvSpPr>
        <p:spPr bwMode="auto">
          <a:xfrm>
            <a:off x="3419475" y="4557713"/>
            <a:ext cx="1992313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600" b="1">
                <a:solidFill>
                  <a:srgbClr val="CC99FF"/>
                </a:solidFill>
              </a:rPr>
              <a:t>  DECIGO</a:t>
            </a:r>
            <a:r>
              <a:rPr lang="en-US" altLang="ja-JP" sz="1200" b="1">
                <a:solidFill>
                  <a:srgbClr val="CC99FF"/>
                </a:solidFill>
              </a:rPr>
              <a:t> </a:t>
            </a:r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600" b="1">
                <a:solidFill>
                  <a:srgbClr val="CC99FF"/>
                </a:solidFill>
              </a:rPr>
              <a:t>  </a:t>
            </a:r>
            <a:r>
              <a:rPr lang="ja-JP" altLang="en-US" sz="1000" b="1">
                <a:solidFill>
                  <a:srgbClr val="CC99FF"/>
                </a:solidFill>
              </a:rPr>
              <a:t>基線長 </a:t>
            </a:r>
            <a:r>
              <a:rPr lang="en-US" altLang="ja-JP" sz="1000" b="1">
                <a:solidFill>
                  <a:srgbClr val="CC99FF"/>
                </a:solidFill>
              </a:rPr>
              <a:t>10</a:t>
            </a:r>
            <a:r>
              <a:rPr lang="en-US" altLang="ja-JP" sz="1000" b="1" baseline="30000">
                <a:solidFill>
                  <a:srgbClr val="CC99FF"/>
                </a:solidFill>
              </a:rPr>
              <a:t>7</a:t>
            </a:r>
            <a:r>
              <a:rPr lang="en-US" altLang="ja-JP" sz="1000" b="1">
                <a:solidFill>
                  <a:srgbClr val="CC99FF"/>
                </a:solidFill>
              </a:rPr>
              <a:t> m, </a:t>
            </a:r>
            <a:r>
              <a:rPr lang="ja-JP" altLang="en-US" sz="1000" b="1">
                <a:solidFill>
                  <a:srgbClr val="CC99FF"/>
                </a:solidFill>
              </a:rPr>
              <a:t>マス </a:t>
            </a:r>
            <a:r>
              <a:rPr lang="en-US" altLang="ja-JP" sz="1000" b="1">
                <a:solidFill>
                  <a:srgbClr val="CC99FF"/>
                </a:solidFill>
              </a:rPr>
              <a:t>100kg, </a:t>
            </a:r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000" b="1">
                <a:solidFill>
                  <a:srgbClr val="CC99FF"/>
                </a:solidFill>
              </a:rPr>
              <a:t>   </a:t>
            </a:r>
            <a:r>
              <a:rPr lang="ja-JP" altLang="en-US" sz="1000" b="1">
                <a:solidFill>
                  <a:srgbClr val="CC99FF"/>
                </a:solidFill>
              </a:rPr>
              <a:t>レーザー光 </a:t>
            </a:r>
            <a:r>
              <a:rPr lang="en-US" altLang="ja-JP" sz="1000" b="1">
                <a:solidFill>
                  <a:srgbClr val="CC99FF"/>
                </a:solidFill>
              </a:rPr>
              <a:t>10W, </a:t>
            </a:r>
            <a:r>
              <a:rPr lang="ja-JP" altLang="en-US" sz="1000" b="1">
                <a:solidFill>
                  <a:srgbClr val="CC99FF"/>
                </a:solidFill>
              </a:rPr>
              <a:t>波長 </a:t>
            </a:r>
            <a:r>
              <a:rPr lang="en-US" altLang="ja-JP" sz="1000" b="1">
                <a:solidFill>
                  <a:srgbClr val="CC99FF"/>
                </a:solidFill>
              </a:rPr>
              <a:t>532nm</a:t>
            </a:r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000" b="1">
                <a:solidFill>
                  <a:srgbClr val="CC99FF"/>
                </a:solidFill>
              </a:rPr>
              <a:t>   </a:t>
            </a:r>
            <a:r>
              <a:rPr lang="ja-JP" altLang="en-US" sz="1000" b="1">
                <a:solidFill>
                  <a:srgbClr val="CC99FF"/>
                </a:solidFill>
              </a:rPr>
              <a:t>テレスコープ径 </a:t>
            </a:r>
            <a:r>
              <a:rPr lang="en-US" altLang="ja-JP" sz="1000" b="1">
                <a:solidFill>
                  <a:srgbClr val="CC99FF"/>
                </a:solidFill>
              </a:rPr>
              <a:t>1m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065838" y="2852738"/>
            <a:ext cx="1973262" cy="1922462"/>
            <a:chOff x="3821" y="1797"/>
            <a:chExt cx="1243" cy="1211"/>
          </a:xfrm>
        </p:grpSpPr>
        <p:sp>
          <p:nvSpPr>
            <p:cNvPr id="1144840" name="Freeform 8"/>
            <p:cNvSpPr>
              <a:spLocks noChangeAspect="1"/>
            </p:cNvSpPr>
            <p:nvPr/>
          </p:nvSpPr>
          <p:spPr bwMode="auto">
            <a:xfrm>
              <a:off x="4275" y="2113"/>
              <a:ext cx="453" cy="4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4" y="48"/>
                </a:cxn>
                <a:cxn ang="0">
                  <a:pos x="384" y="384"/>
                </a:cxn>
                <a:cxn ang="0">
                  <a:pos x="0" y="384"/>
                </a:cxn>
                <a:cxn ang="0">
                  <a:pos x="0" y="0"/>
                </a:cxn>
              </a:cxnLst>
              <a:rect l="0" t="0" r="r" b="b"/>
              <a:pathLst>
                <a:path w="384" h="384">
                  <a:moveTo>
                    <a:pt x="0" y="0"/>
                  </a:moveTo>
                  <a:lnTo>
                    <a:pt x="384" y="48"/>
                  </a:lnTo>
                  <a:lnTo>
                    <a:pt x="384" y="384"/>
                  </a:lnTo>
                  <a:lnTo>
                    <a:pt x="0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>
                <a:alpha val="50000"/>
              </a:srgbClr>
            </a:solidFill>
            <a:ln w="31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41" name="Freeform 9"/>
            <p:cNvSpPr>
              <a:spLocks noChangeAspect="1"/>
            </p:cNvSpPr>
            <p:nvPr/>
          </p:nvSpPr>
          <p:spPr bwMode="auto">
            <a:xfrm>
              <a:off x="3821" y="1965"/>
              <a:ext cx="964" cy="622"/>
            </a:xfrm>
            <a:custGeom>
              <a:avLst/>
              <a:gdLst/>
              <a:ahLst/>
              <a:cxnLst>
                <a:cxn ang="0">
                  <a:pos x="816" y="336"/>
                </a:cxn>
                <a:cxn ang="0">
                  <a:pos x="0" y="0"/>
                </a:cxn>
                <a:cxn ang="0">
                  <a:pos x="0" y="192"/>
                </a:cxn>
                <a:cxn ang="0">
                  <a:pos x="816" y="528"/>
                </a:cxn>
                <a:cxn ang="0">
                  <a:pos x="816" y="336"/>
                </a:cxn>
              </a:cxnLst>
              <a:rect l="0" t="0" r="r" b="b"/>
              <a:pathLst>
                <a:path w="816" h="528">
                  <a:moveTo>
                    <a:pt x="816" y="336"/>
                  </a:moveTo>
                  <a:lnTo>
                    <a:pt x="0" y="0"/>
                  </a:lnTo>
                  <a:lnTo>
                    <a:pt x="0" y="192"/>
                  </a:lnTo>
                  <a:lnTo>
                    <a:pt x="816" y="528"/>
                  </a:lnTo>
                  <a:lnTo>
                    <a:pt x="816" y="336"/>
                  </a:lnTo>
                  <a:close/>
                </a:path>
              </a:pathLst>
            </a:custGeom>
            <a:solidFill>
              <a:srgbClr val="CCFFCC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42" name="Oval 10"/>
            <p:cNvSpPr>
              <a:spLocks noChangeAspect="1" noChangeArrowheads="1"/>
            </p:cNvSpPr>
            <p:nvPr/>
          </p:nvSpPr>
          <p:spPr bwMode="auto">
            <a:xfrm>
              <a:off x="4502" y="2587"/>
              <a:ext cx="113" cy="114"/>
            </a:xfrm>
            <a:prstGeom prst="ellipse">
              <a:avLst/>
            </a:prstGeom>
            <a:solidFill>
              <a:srgbClr val="FF9900"/>
            </a:solidFill>
            <a:ln w="1587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43" name="Freeform 11"/>
            <p:cNvSpPr>
              <a:spLocks noChangeAspect="1"/>
            </p:cNvSpPr>
            <p:nvPr/>
          </p:nvSpPr>
          <p:spPr bwMode="auto">
            <a:xfrm>
              <a:off x="3821" y="2417"/>
              <a:ext cx="340" cy="5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8" y="96"/>
                </a:cxn>
                <a:cxn ang="0">
                  <a:pos x="288" y="480"/>
                </a:cxn>
                <a:cxn ang="0">
                  <a:pos x="48" y="432"/>
                </a:cxn>
                <a:cxn ang="0">
                  <a:pos x="0" y="0"/>
                </a:cxn>
              </a:cxnLst>
              <a:rect l="0" t="0" r="r" b="b"/>
              <a:pathLst>
                <a:path w="288" h="480">
                  <a:moveTo>
                    <a:pt x="0" y="0"/>
                  </a:moveTo>
                  <a:lnTo>
                    <a:pt x="288" y="96"/>
                  </a:lnTo>
                  <a:lnTo>
                    <a:pt x="288" y="480"/>
                  </a:lnTo>
                  <a:lnTo>
                    <a:pt x="48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44" name="Rectangle 12"/>
            <p:cNvSpPr>
              <a:spLocks noChangeAspect="1" noChangeArrowheads="1"/>
            </p:cNvSpPr>
            <p:nvPr/>
          </p:nvSpPr>
          <p:spPr bwMode="auto">
            <a:xfrm>
              <a:off x="4565" y="2796"/>
              <a:ext cx="44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600" b="1">
                  <a:solidFill>
                    <a:srgbClr val="FFCC99"/>
                  </a:solidFill>
                </a:rPr>
                <a:t>LCGT</a:t>
              </a:r>
            </a:p>
          </p:txBody>
        </p:sp>
        <p:sp>
          <p:nvSpPr>
            <p:cNvPr id="1144845" name="Rectangle 13"/>
            <p:cNvSpPr>
              <a:spLocks noChangeAspect="1" noChangeArrowheads="1"/>
            </p:cNvSpPr>
            <p:nvPr/>
          </p:nvSpPr>
          <p:spPr bwMode="auto">
            <a:xfrm>
              <a:off x="4468" y="1964"/>
              <a:ext cx="5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FF66"/>
                  </a:solidFill>
                </a:rPr>
                <a:t>重力崩壊型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FF66"/>
                  </a:solidFill>
                </a:rPr>
                <a:t>超新星爆発</a:t>
              </a:r>
            </a:p>
          </p:txBody>
        </p:sp>
        <p:sp>
          <p:nvSpPr>
            <p:cNvPr id="1144846" name="Rectangle 14"/>
            <p:cNvSpPr>
              <a:spLocks noChangeAspect="1" noChangeArrowheads="1"/>
            </p:cNvSpPr>
            <p:nvPr/>
          </p:nvSpPr>
          <p:spPr bwMode="auto">
            <a:xfrm>
              <a:off x="3923" y="1797"/>
              <a:ext cx="5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CCFFCC"/>
                  </a:solidFill>
                </a:rPr>
                <a:t>中性子星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CCFFCC"/>
                  </a:solidFill>
                </a:rPr>
                <a:t>連星合体</a:t>
              </a:r>
            </a:p>
          </p:txBody>
        </p:sp>
        <p:sp>
          <p:nvSpPr>
            <p:cNvPr id="1144847" name="Rectangle 15"/>
            <p:cNvSpPr>
              <a:spLocks noChangeAspect="1" noChangeArrowheads="1"/>
            </p:cNvSpPr>
            <p:nvPr/>
          </p:nvSpPr>
          <p:spPr bwMode="auto">
            <a:xfrm>
              <a:off x="4614" y="2394"/>
              <a:ext cx="39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1000" b="1">
                  <a:solidFill>
                    <a:srgbClr val="FF9900"/>
                  </a:solidFill>
                </a:rPr>
                <a:t>ScoX-1</a:t>
              </a:r>
            </a:p>
            <a:p>
              <a:pPr algn="l">
                <a:buFontTx/>
                <a:buNone/>
              </a:pPr>
              <a:r>
                <a:rPr lang="en-US" altLang="ja-JP" sz="1000" b="1">
                  <a:solidFill>
                    <a:srgbClr val="FF9900"/>
                  </a:solidFill>
                </a:rPr>
                <a:t>  (1yr)</a:t>
              </a:r>
            </a:p>
          </p:txBody>
        </p:sp>
        <p:sp>
          <p:nvSpPr>
            <p:cNvPr id="1144848" name="Rectangle 16"/>
            <p:cNvSpPr>
              <a:spLocks noChangeAspect="1" noChangeArrowheads="1"/>
            </p:cNvSpPr>
            <p:nvPr/>
          </p:nvSpPr>
          <p:spPr bwMode="auto">
            <a:xfrm>
              <a:off x="3851" y="2457"/>
              <a:ext cx="472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9900"/>
                  </a:solidFill>
                </a:rPr>
                <a:t>パルサー</a:t>
              </a:r>
            </a:p>
            <a:p>
              <a:pPr algn="l">
                <a:buFontTx/>
                <a:buNone/>
              </a:pPr>
              <a:r>
                <a:rPr lang="ja-JP" altLang="en-US" sz="1000" b="1">
                  <a:solidFill>
                    <a:srgbClr val="FF9900"/>
                  </a:solidFill>
                </a:rPr>
                <a:t>　　  </a:t>
              </a:r>
              <a:r>
                <a:rPr lang="en-US" altLang="ja-JP" sz="1000" b="1">
                  <a:solidFill>
                    <a:srgbClr val="FF9900"/>
                  </a:solidFill>
                </a:rPr>
                <a:t>(1yr)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320925" y="2349500"/>
            <a:ext cx="2905125" cy="1944688"/>
            <a:chOff x="1462" y="1480"/>
            <a:chExt cx="1830" cy="1225"/>
          </a:xfrm>
        </p:grpSpPr>
        <p:sp>
          <p:nvSpPr>
            <p:cNvPr id="1144850" name="Freeform 18"/>
            <p:cNvSpPr>
              <a:spLocks noChangeAspect="1"/>
            </p:cNvSpPr>
            <p:nvPr/>
          </p:nvSpPr>
          <p:spPr bwMode="auto">
            <a:xfrm>
              <a:off x="1474" y="1737"/>
              <a:ext cx="1352" cy="9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8" y="24"/>
                </a:cxn>
                <a:cxn ang="0">
                  <a:pos x="432" y="108"/>
                </a:cxn>
                <a:cxn ang="0">
                  <a:pos x="528" y="138"/>
                </a:cxn>
                <a:cxn ang="0">
                  <a:pos x="564" y="162"/>
                </a:cxn>
                <a:cxn ang="0">
                  <a:pos x="624" y="216"/>
                </a:cxn>
                <a:cxn ang="0">
                  <a:pos x="654" y="240"/>
                </a:cxn>
                <a:cxn ang="0">
                  <a:pos x="666" y="258"/>
                </a:cxn>
                <a:cxn ang="0">
                  <a:pos x="684" y="270"/>
                </a:cxn>
                <a:cxn ang="0">
                  <a:pos x="756" y="348"/>
                </a:cxn>
                <a:cxn ang="0">
                  <a:pos x="780" y="378"/>
                </a:cxn>
                <a:cxn ang="0">
                  <a:pos x="816" y="426"/>
                </a:cxn>
                <a:cxn ang="0">
                  <a:pos x="840" y="456"/>
                </a:cxn>
                <a:cxn ang="0">
                  <a:pos x="864" y="492"/>
                </a:cxn>
                <a:cxn ang="0">
                  <a:pos x="918" y="534"/>
                </a:cxn>
                <a:cxn ang="0">
                  <a:pos x="930" y="552"/>
                </a:cxn>
                <a:cxn ang="0">
                  <a:pos x="948" y="564"/>
                </a:cxn>
                <a:cxn ang="0">
                  <a:pos x="1050" y="678"/>
                </a:cxn>
                <a:cxn ang="0">
                  <a:pos x="1098" y="726"/>
                </a:cxn>
                <a:cxn ang="0">
                  <a:pos x="1134" y="750"/>
                </a:cxn>
                <a:cxn ang="0">
                  <a:pos x="1152" y="762"/>
                </a:cxn>
                <a:cxn ang="0">
                  <a:pos x="1164" y="780"/>
                </a:cxn>
                <a:cxn ang="0">
                  <a:pos x="1182" y="792"/>
                </a:cxn>
                <a:cxn ang="0">
                  <a:pos x="1224" y="840"/>
                </a:cxn>
                <a:cxn ang="0">
                  <a:pos x="1242" y="870"/>
                </a:cxn>
              </a:cxnLst>
              <a:rect l="0" t="0" r="r" b="b"/>
              <a:pathLst>
                <a:path w="1242" h="870">
                  <a:moveTo>
                    <a:pt x="0" y="0"/>
                  </a:moveTo>
                  <a:cubicBezTo>
                    <a:pt x="58" y="5"/>
                    <a:pt x="110" y="18"/>
                    <a:pt x="168" y="24"/>
                  </a:cubicBezTo>
                  <a:cubicBezTo>
                    <a:pt x="256" y="53"/>
                    <a:pt x="344" y="79"/>
                    <a:pt x="432" y="108"/>
                  </a:cubicBezTo>
                  <a:cubicBezTo>
                    <a:pt x="461" y="118"/>
                    <a:pt x="502" y="123"/>
                    <a:pt x="528" y="138"/>
                  </a:cubicBezTo>
                  <a:cubicBezTo>
                    <a:pt x="541" y="145"/>
                    <a:pt x="564" y="162"/>
                    <a:pt x="564" y="162"/>
                  </a:cubicBezTo>
                  <a:cubicBezTo>
                    <a:pt x="578" y="183"/>
                    <a:pt x="600" y="208"/>
                    <a:pt x="624" y="216"/>
                  </a:cubicBezTo>
                  <a:cubicBezTo>
                    <a:pt x="658" y="268"/>
                    <a:pt x="613" y="207"/>
                    <a:pt x="654" y="240"/>
                  </a:cubicBezTo>
                  <a:cubicBezTo>
                    <a:pt x="660" y="245"/>
                    <a:pt x="661" y="253"/>
                    <a:pt x="666" y="258"/>
                  </a:cubicBezTo>
                  <a:cubicBezTo>
                    <a:pt x="671" y="263"/>
                    <a:pt x="678" y="266"/>
                    <a:pt x="684" y="270"/>
                  </a:cubicBezTo>
                  <a:cubicBezTo>
                    <a:pt x="702" y="297"/>
                    <a:pt x="724" y="337"/>
                    <a:pt x="756" y="348"/>
                  </a:cubicBezTo>
                  <a:cubicBezTo>
                    <a:pt x="768" y="383"/>
                    <a:pt x="753" y="351"/>
                    <a:pt x="780" y="378"/>
                  </a:cubicBezTo>
                  <a:cubicBezTo>
                    <a:pt x="801" y="399"/>
                    <a:pt x="788" y="407"/>
                    <a:pt x="816" y="426"/>
                  </a:cubicBezTo>
                  <a:cubicBezTo>
                    <a:pt x="830" y="467"/>
                    <a:pt x="811" y="423"/>
                    <a:pt x="840" y="456"/>
                  </a:cubicBezTo>
                  <a:cubicBezTo>
                    <a:pt x="849" y="467"/>
                    <a:pt x="852" y="484"/>
                    <a:pt x="864" y="492"/>
                  </a:cubicBezTo>
                  <a:cubicBezTo>
                    <a:pt x="883" y="505"/>
                    <a:pt x="899" y="521"/>
                    <a:pt x="918" y="534"/>
                  </a:cubicBezTo>
                  <a:cubicBezTo>
                    <a:pt x="922" y="540"/>
                    <a:pt x="925" y="547"/>
                    <a:pt x="930" y="552"/>
                  </a:cubicBezTo>
                  <a:cubicBezTo>
                    <a:pt x="935" y="557"/>
                    <a:pt x="943" y="559"/>
                    <a:pt x="948" y="564"/>
                  </a:cubicBezTo>
                  <a:cubicBezTo>
                    <a:pt x="978" y="599"/>
                    <a:pt x="1005" y="663"/>
                    <a:pt x="1050" y="678"/>
                  </a:cubicBezTo>
                  <a:cubicBezTo>
                    <a:pt x="1062" y="697"/>
                    <a:pt x="1080" y="712"/>
                    <a:pt x="1098" y="726"/>
                  </a:cubicBezTo>
                  <a:cubicBezTo>
                    <a:pt x="1109" y="735"/>
                    <a:pt x="1122" y="742"/>
                    <a:pt x="1134" y="750"/>
                  </a:cubicBezTo>
                  <a:cubicBezTo>
                    <a:pt x="1140" y="754"/>
                    <a:pt x="1152" y="762"/>
                    <a:pt x="1152" y="762"/>
                  </a:cubicBezTo>
                  <a:cubicBezTo>
                    <a:pt x="1156" y="768"/>
                    <a:pt x="1159" y="775"/>
                    <a:pt x="1164" y="780"/>
                  </a:cubicBezTo>
                  <a:cubicBezTo>
                    <a:pt x="1169" y="785"/>
                    <a:pt x="1177" y="787"/>
                    <a:pt x="1182" y="792"/>
                  </a:cubicBezTo>
                  <a:cubicBezTo>
                    <a:pt x="1231" y="848"/>
                    <a:pt x="1184" y="813"/>
                    <a:pt x="1224" y="840"/>
                  </a:cubicBezTo>
                  <a:cubicBezTo>
                    <a:pt x="1232" y="863"/>
                    <a:pt x="1226" y="854"/>
                    <a:pt x="1242" y="870"/>
                  </a:cubicBezTo>
                </a:path>
              </a:pathLst>
            </a:custGeom>
            <a:noFill/>
            <a:ln w="63500" cap="flat" cmpd="sng">
              <a:solidFill>
                <a:srgbClr val="C0C0C0"/>
              </a:solidFill>
              <a:prstDash val="solid"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51" name="Freeform 19"/>
            <p:cNvSpPr>
              <a:spLocks noChangeAspect="1"/>
            </p:cNvSpPr>
            <p:nvPr/>
          </p:nvSpPr>
          <p:spPr bwMode="auto">
            <a:xfrm>
              <a:off x="2007" y="1510"/>
              <a:ext cx="1191" cy="681"/>
            </a:xfrm>
            <a:custGeom>
              <a:avLst/>
              <a:gdLst/>
              <a:ahLst/>
              <a:cxnLst>
                <a:cxn ang="0">
                  <a:pos x="1008" y="432"/>
                </a:cxn>
                <a:cxn ang="0">
                  <a:pos x="48" y="0"/>
                </a:cxn>
                <a:cxn ang="0">
                  <a:pos x="0" y="240"/>
                </a:cxn>
                <a:cxn ang="0">
                  <a:pos x="1008" y="576"/>
                </a:cxn>
                <a:cxn ang="0">
                  <a:pos x="1008" y="432"/>
                </a:cxn>
              </a:cxnLst>
              <a:rect l="0" t="0" r="r" b="b"/>
              <a:pathLst>
                <a:path w="1008" h="576">
                  <a:moveTo>
                    <a:pt x="1008" y="432"/>
                  </a:moveTo>
                  <a:lnTo>
                    <a:pt x="48" y="0"/>
                  </a:lnTo>
                  <a:lnTo>
                    <a:pt x="0" y="240"/>
                  </a:lnTo>
                  <a:lnTo>
                    <a:pt x="1008" y="576"/>
                  </a:lnTo>
                  <a:lnTo>
                    <a:pt x="1008" y="432"/>
                  </a:lnTo>
                  <a:close/>
                </a:path>
              </a:pathLst>
            </a:custGeom>
            <a:solidFill>
              <a:srgbClr val="CCFFFF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52" name="Freeform 20"/>
            <p:cNvSpPr>
              <a:spLocks noChangeAspect="1"/>
            </p:cNvSpPr>
            <p:nvPr/>
          </p:nvSpPr>
          <p:spPr bwMode="auto">
            <a:xfrm>
              <a:off x="1837" y="1816"/>
              <a:ext cx="864" cy="5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0" y="30"/>
                </a:cxn>
                <a:cxn ang="0">
                  <a:pos x="492" y="96"/>
                </a:cxn>
                <a:cxn ang="0">
                  <a:pos x="672" y="162"/>
                </a:cxn>
                <a:cxn ang="0">
                  <a:pos x="732" y="198"/>
                </a:cxn>
                <a:cxn ang="0">
                  <a:pos x="732" y="240"/>
                </a:cxn>
                <a:cxn ang="0">
                  <a:pos x="714" y="300"/>
                </a:cxn>
                <a:cxn ang="0">
                  <a:pos x="618" y="480"/>
                </a:cxn>
                <a:cxn ang="0">
                  <a:pos x="576" y="480"/>
                </a:cxn>
                <a:cxn ang="0">
                  <a:pos x="492" y="384"/>
                </a:cxn>
                <a:cxn ang="0">
                  <a:pos x="444" y="330"/>
                </a:cxn>
                <a:cxn ang="0">
                  <a:pos x="372" y="240"/>
                </a:cxn>
                <a:cxn ang="0">
                  <a:pos x="276" y="144"/>
                </a:cxn>
                <a:cxn ang="0">
                  <a:pos x="204" y="84"/>
                </a:cxn>
                <a:cxn ang="0">
                  <a:pos x="78" y="18"/>
                </a:cxn>
                <a:cxn ang="0">
                  <a:pos x="0" y="0"/>
                </a:cxn>
              </a:cxnLst>
              <a:rect l="0" t="0" r="r" b="b"/>
              <a:pathLst>
                <a:path w="732" h="480">
                  <a:moveTo>
                    <a:pt x="0" y="0"/>
                  </a:moveTo>
                  <a:lnTo>
                    <a:pt x="270" y="30"/>
                  </a:lnTo>
                  <a:lnTo>
                    <a:pt x="492" y="96"/>
                  </a:lnTo>
                  <a:lnTo>
                    <a:pt x="672" y="162"/>
                  </a:lnTo>
                  <a:lnTo>
                    <a:pt x="732" y="198"/>
                  </a:lnTo>
                  <a:lnTo>
                    <a:pt x="732" y="240"/>
                  </a:lnTo>
                  <a:lnTo>
                    <a:pt x="714" y="300"/>
                  </a:lnTo>
                  <a:lnTo>
                    <a:pt x="618" y="480"/>
                  </a:lnTo>
                  <a:lnTo>
                    <a:pt x="576" y="480"/>
                  </a:lnTo>
                  <a:lnTo>
                    <a:pt x="492" y="384"/>
                  </a:lnTo>
                  <a:lnTo>
                    <a:pt x="444" y="330"/>
                  </a:lnTo>
                  <a:lnTo>
                    <a:pt x="372" y="240"/>
                  </a:lnTo>
                  <a:lnTo>
                    <a:pt x="276" y="144"/>
                  </a:lnTo>
                  <a:lnTo>
                    <a:pt x="204" y="84"/>
                  </a:lnTo>
                  <a:lnTo>
                    <a:pt x="78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FF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53" name="Rectangle 21"/>
            <p:cNvSpPr>
              <a:spLocks noChangeAspect="1" noChangeArrowheads="1"/>
            </p:cNvSpPr>
            <p:nvPr/>
          </p:nvSpPr>
          <p:spPr bwMode="auto">
            <a:xfrm>
              <a:off x="1791" y="2417"/>
              <a:ext cx="9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DDDDDD"/>
                  </a:solidFill>
                </a:rPr>
                <a:t>銀河系内連星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DDDDDD"/>
                  </a:solidFill>
                </a:rPr>
                <a:t>バックグラウンド雑音</a:t>
              </a:r>
            </a:p>
          </p:txBody>
        </p:sp>
        <p:sp>
          <p:nvSpPr>
            <p:cNvPr id="1144854" name="Rectangle 22"/>
            <p:cNvSpPr>
              <a:spLocks noChangeAspect="1" noChangeArrowheads="1"/>
            </p:cNvSpPr>
            <p:nvPr/>
          </p:nvSpPr>
          <p:spPr bwMode="auto">
            <a:xfrm>
              <a:off x="2472" y="1480"/>
              <a:ext cx="82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99CCFF"/>
                  </a:solidFill>
                </a:rPr>
                <a:t>大質量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99CCFF"/>
                  </a:solidFill>
                </a:rPr>
                <a:t>ブラックホール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99CCFF"/>
                  </a:solidFill>
                </a:rPr>
                <a:t>　　　　　連星合体</a:t>
              </a:r>
            </a:p>
          </p:txBody>
        </p:sp>
        <p:sp>
          <p:nvSpPr>
            <p:cNvPr id="1144855" name="Rectangle 23"/>
            <p:cNvSpPr>
              <a:spLocks noChangeAspect="1" noChangeArrowheads="1"/>
            </p:cNvSpPr>
            <p:nvPr/>
          </p:nvSpPr>
          <p:spPr bwMode="auto">
            <a:xfrm>
              <a:off x="2336" y="2009"/>
              <a:ext cx="69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660066"/>
                  </a:solidFill>
                </a:rPr>
                <a:t>銀河系内連星</a:t>
              </a:r>
            </a:p>
          </p:txBody>
        </p:sp>
        <p:sp>
          <p:nvSpPr>
            <p:cNvPr id="1144856" name="Rectangle 24"/>
            <p:cNvSpPr>
              <a:spLocks noChangeAspect="1" noChangeArrowheads="1"/>
            </p:cNvSpPr>
            <p:nvPr/>
          </p:nvSpPr>
          <p:spPr bwMode="auto">
            <a:xfrm>
              <a:off x="1462" y="1843"/>
              <a:ext cx="42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600" b="1">
                  <a:solidFill>
                    <a:srgbClr val="99CCFF"/>
                  </a:solidFill>
                </a:rPr>
                <a:t>LISA</a:t>
              </a:r>
            </a:p>
          </p:txBody>
        </p:sp>
      </p:grpSp>
      <p:sp>
        <p:nvSpPr>
          <p:cNvPr id="1144857" name="Rectangle 25"/>
          <p:cNvSpPr>
            <a:spLocks noChangeAspect="1" noChangeArrowheads="1"/>
          </p:cNvSpPr>
          <p:nvPr/>
        </p:nvSpPr>
        <p:spPr bwMode="auto">
          <a:xfrm>
            <a:off x="5580063" y="5103813"/>
            <a:ext cx="125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200" b="1">
                <a:solidFill>
                  <a:srgbClr val="DDDDDD"/>
                </a:solidFill>
              </a:rPr>
              <a:t>重力場変動雑音</a:t>
            </a:r>
          </a:p>
          <a:p>
            <a:pPr algn="l">
              <a:buFontTx/>
              <a:buNone/>
            </a:pPr>
            <a:r>
              <a:rPr lang="ja-JP" altLang="en-US" sz="1200" b="1">
                <a:solidFill>
                  <a:srgbClr val="DDDDDD"/>
                </a:solidFill>
              </a:rPr>
              <a:t>  </a:t>
            </a:r>
            <a:r>
              <a:rPr lang="en-US" altLang="ja-JP" sz="1200" b="1">
                <a:solidFill>
                  <a:srgbClr val="DDDDDD"/>
                </a:solidFill>
              </a:rPr>
              <a:t>(</a:t>
            </a:r>
            <a:r>
              <a:rPr lang="ja-JP" altLang="en-US" sz="1200" b="1">
                <a:solidFill>
                  <a:srgbClr val="DDDDDD"/>
                </a:solidFill>
              </a:rPr>
              <a:t>地上検出器</a:t>
            </a:r>
            <a:r>
              <a:rPr lang="en-US" altLang="ja-JP" sz="1200" b="1">
                <a:solidFill>
                  <a:srgbClr val="DDDDDD"/>
                </a:solidFill>
              </a:rPr>
              <a:t>)</a:t>
            </a:r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2339975" y="3062288"/>
            <a:ext cx="3598863" cy="2071687"/>
            <a:chOff x="1474" y="1929"/>
            <a:chExt cx="2267" cy="1305"/>
          </a:xfrm>
        </p:grpSpPr>
        <p:sp>
          <p:nvSpPr>
            <p:cNvPr id="1144862" name="Line 30"/>
            <p:cNvSpPr>
              <a:spLocks noChangeAspect="1" noChangeShapeType="1"/>
            </p:cNvSpPr>
            <p:nvPr/>
          </p:nvSpPr>
          <p:spPr bwMode="auto">
            <a:xfrm flipH="1" flipV="1">
              <a:off x="1474" y="1929"/>
              <a:ext cx="2177" cy="1305"/>
            </a:xfrm>
            <a:prstGeom prst="line">
              <a:avLst/>
            </a:prstGeom>
            <a:noFill/>
            <a:ln w="50800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63" name="Rectangle 31"/>
            <p:cNvSpPr>
              <a:spLocks noChangeAspect="1" noChangeArrowheads="1"/>
            </p:cNvSpPr>
            <p:nvPr/>
          </p:nvSpPr>
          <p:spPr bwMode="auto">
            <a:xfrm>
              <a:off x="3016" y="2513"/>
              <a:ext cx="725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CCCC"/>
                  </a:solidFill>
                </a:rPr>
                <a:t>初期宇宙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CCCC"/>
                  </a:solidFill>
                </a:rPr>
                <a:t>からの重力波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CCCC"/>
                  </a:solidFill>
                </a:rPr>
                <a:t>    </a:t>
              </a:r>
              <a:r>
                <a:rPr lang="en-US" altLang="ja-JP" sz="1200" b="1">
                  <a:solidFill>
                    <a:srgbClr val="FFCCCC"/>
                  </a:solidFill>
                </a:rPr>
                <a:t>(</a:t>
              </a:r>
              <a:r>
                <a:rPr lang="en-US" altLang="ja-JP" sz="1000" b="1">
                  <a:solidFill>
                    <a:srgbClr val="FFCCCC"/>
                  </a:solidFill>
                  <a:latin typeface="Symbol" pitchFamily="18" charset="2"/>
                </a:rPr>
                <a:t>W</a:t>
              </a:r>
              <a:r>
                <a:rPr lang="en-US" altLang="ja-JP" sz="1000" b="1" baseline="-10000">
                  <a:solidFill>
                    <a:srgbClr val="FFCCCC"/>
                  </a:solidFill>
                </a:rPr>
                <a:t>gw</a:t>
              </a:r>
              <a:r>
                <a:rPr lang="en-US" altLang="ja-JP" sz="1000" b="1">
                  <a:solidFill>
                    <a:srgbClr val="FFCCCC"/>
                  </a:solidFill>
                </a:rPr>
                <a:t>=10</a:t>
              </a:r>
              <a:r>
                <a:rPr lang="en-US" altLang="ja-JP" sz="1000" b="1" baseline="30000">
                  <a:solidFill>
                    <a:srgbClr val="FFCCCC"/>
                  </a:solidFill>
                </a:rPr>
                <a:t>-14</a:t>
              </a:r>
              <a:r>
                <a:rPr lang="en-US" altLang="ja-JP" sz="1200" b="1">
                  <a:solidFill>
                    <a:srgbClr val="FFCCCC"/>
                  </a:solidFill>
                </a:rPr>
                <a:t>)</a:t>
              </a:r>
            </a:p>
          </p:txBody>
        </p:sp>
      </p:grpSp>
      <p:sp>
        <p:nvSpPr>
          <p:cNvPr id="1144864" name="Rectangle 32"/>
          <p:cNvSpPr>
            <a:spLocks noChangeArrowheads="1"/>
          </p:cNvSpPr>
          <p:nvPr/>
        </p:nvSpPr>
        <p:spPr bwMode="auto">
          <a:xfrm>
            <a:off x="900113" y="992188"/>
            <a:ext cx="7920037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地上干渉計 </a:t>
            </a: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: 10Hz - 1kHz       </a:t>
            </a: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中性子星など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</a:rPr>
              <a:t>DECIGO    : 0.1 - 1Hz             </a:t>
            </a:r>
            <a:r>
              <a:rPr lang="en-US" altLang="ja-JP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中間質量</a:t>
            </a:r>
            <a:r>
              <a:rPr lang="en-US" altLang="ja-JP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BH</a:t>
            </a:r>
            <a:r>
              <a:rPr lang="ja-JP" altLang="en-US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など</a:t>
            </a:r>
            <a:r>
              <a:rPr lang="en-US" altLang="ja-JP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, </a:t>
            </a:r>
            <a:r>
              <a:rPr lang="ja-JP" altLang="en-US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初期宇宙からの重力波</a:t>
            </a:r>
            <a:endParaRPr lang="ja-JP" altLang="en-US" sz="1800" b="1" dirty="0">
              <a:solidFill>
                <a:srgbClr val="9966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LISA          : 1mHz – 10mHz  </a:t>
            </a: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大質量</a:t>
            </a: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BH</a:t>
            </a: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など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6229" name="Group 5"/>
          <p:cNvGraphicFramePr>
            <a:graphicFrameLocks noGrp="1"/>
          </p:cNvGraphicFramePr>
          <p:nvPr/>
        </p:nvGraphicFramePr>
        <p:xfrm>
          <a:off x="611188" y="1412875"/>
          <a:ext cx="8280400" cy="4836923"/>
        </p:xfrm>
        <a:graphic>
          <a:graphicData uri="http://schemas.openxmlformats.org/drawingml/2006/table">
            <a:tbl>
              <a:tblPr/>
              <a:tblGrid>
                <a:gridCol w="395287"/>
                <a:gridCol w="393700"/>
                <a:gridCol w="393700"/>
                <a:gridCol w="393700"/>
                <a:gridCol w="395288"/>
                <a:gridCol w="395287"/>
                <a:gridCol w="393700"/>
                <a:gridCol w="395288"/>
                <a:gridCol w="120650"/>
                <a:gridCol w="273050"/>
                <a:gridCol w="393700"/>
                <a:gridCol w="395287"/>
                <a:gridCol w="392113"/>
                <a:gridCol w="395287"/>
                <a:gridCol w="395288"/>
                <a:gridCol w="392112"/>
                <a:gridCol w="395288"/>
                <a:gridCol w="395287"/>
                <a:gridCol w="393700"/>
                <a:gridCol w="395288"/>
                <a:gridCol w="392112"/>
                <a:gridCol w="395288"/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2010</a:t>
                      </a: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0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ミッション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971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目的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</a:t>
                      </a: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  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根幹技術の宇宙実証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銀河系内観測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重力波の検出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(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最小限のスペック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間での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FP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干渉計実証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</a:t>
                      </a: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重力波天文学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構成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小型衛星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短基線長</a:t>
                      </a: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FP</a:t>
                      </a:r>
                      <a:r>
                        <a:rPr kumimoji="0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共振器 </a:t>
                      </a: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0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 S/C 3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  干渉計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 3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干渉計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3-4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ユニット</a:t>
                      </a: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143116"/>
            <a:ext cx="1305302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9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0615" y="3071810"/>
            <a:ext cx="133968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solidFill>
                  <a:srgbClr val="DDDDDD"/>
                </a:solidFill>
              </a:rPr>
              <a:t>DECIGO</a:t>
            </a:r>
            <a:r>
              <a:rPr lang="ja-JP" altLang="en-US">
                <a:solidFill>
                  <a:srgbClr val="DDDDDD"/>
                </a:solidFill>
              </a:rPr>
              <a:t>のロードマップ</a:t>
            </a:r>
          </a:p>
        </p:txBody>
      </p:sp>
      <p:sp>
        <p:nvSpPr>
          <p:cNvPr id="3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6805613" y="850900"/>
            <a:ext cx="2303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Figure: S.Kawamura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029200" y="2528888"/>
            <a:ext cx="1044575" cy="957262"/>
            <a:chOff x="741" y="473"/>
            <a:chExt cx="3836" cy="3504"/>
          </a:xfrm>
        </p:grpSpPr>
        <p:sp>
          <p:nvSpPr>
            <p:cNvPr id="1076272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273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274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76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7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8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9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0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82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3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4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5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6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1076288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9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0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1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2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107629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299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0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1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2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3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4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5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6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1076308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09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0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1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2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13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4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5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6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7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8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9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0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1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2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3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4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5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6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7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8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9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0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1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2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3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4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5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8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1076337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38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39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40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41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4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9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1076366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67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1076369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70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71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2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3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7183438" y="2347913"/>
            <a:ext cx="1531937" cy="1401762"/>
            <a:chOff x="335" y="1710"/>
            <a:chExt cx="2393" cy="2190"/>
          </a:xfrm>
        </p:grpSpPr>
        <p:sp>
          <p:nvSpPr>
            <p:cNvPr id="10763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2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107638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8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8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9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9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9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3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10764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1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4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1076436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37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5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1076439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40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41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2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3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4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5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6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7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8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9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0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1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2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3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4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6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1076456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7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8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9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60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61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2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3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4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5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6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7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8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9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0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1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2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3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4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5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6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7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107647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7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83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4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5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6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7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8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9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0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1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2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3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4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5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6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7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8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1076499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00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9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1076502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03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04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5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6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7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8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9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0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1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2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3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4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0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1076516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7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8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9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20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21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2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3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4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5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6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7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8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9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0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1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2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3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4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5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6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1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1076538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39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0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1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2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43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4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5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6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7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8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9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0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1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2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3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4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5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6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7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2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1076559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60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23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1076562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63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64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65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66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076567" name="Text Box 343"/>
          <p:cNvSpPr txBox="1">
            <a:spLocks noChangeArrowheads="1"/>
          </p:cNvSpPr>
          <p:nvPr/>
        </p:nvSpPr>
        <p:spPr bwMode="auto">
          <a:xfrm>
            <a:off x="2932113" y="3435350"/>
            <a:ext cx="1495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DECIGO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Pathfinder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  (DPF)</a:t>
            </a:r>
          </a:p>
        </p:txBody>
      </p:sp>
      <p:sp>
        <p:nvSpPr>
          <p:cNvPr id="1076568" name="Text Box 344"/>
          <p:cNvSpPr txBox="1">
            <a:spLocks noChangeArrowheads="1"/>
          </p:cNvSpPr>
          <p:nvPr/>
        </p:nvSpPr>
        <p:spPr bwMode="auto">
          <a:xfrm>
            <a:off x="4859338" y="3716338"/>
            <a:ext cx="1857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FFCCFF"/>
                </a:solidFill>
                <a:latin typeface="Arial" charset="0"/>
                <a:ea typeface="ＭＳ Ｐゴシック" pitchFamily="50" charset="-128"/>
                <a:cs typeface="+mn-cs"/>
              </a:rPr>
              <a:t>Pre-DECIGO</a:t>
            </a:r>
          </a:p>
        </p:txBody>
      </p:sp>
      <p:sp>
        <p:nvSpPr>
          <p:cNvPr id="1076569" name="Text Box 345"/>
          <p:cNvSpPr txBox="1">
            <a:spLocks noChangeArrowheads="1"/>
          </p:cNvSpPr>
          <p:nvPr/>
        </p:nvSpPr>
        <p:spPr bwMode="auto">
          <a:xfrm>
            <a:off x="7575550" y="3790950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FF9999"/>
                </a:solidFill>
                <a:latin typeface="Arial" charset="0"/>
                <a:ea typeface="ＭＳ Ｐゴシック" pitchFamily="50" charset="-128"/>
                <a:cs typeface="+mn-cs"/>
              </a:rPr>
              <a:t>DECIGO</a:t>
            </a:r>
          </a:p>
        </p:txBody>
      </p:sp>
      <p:sp>
        <p:nvSpPr>
          <p:cNvPr id="1076570" name="AutoShape 346"/>
          <p:cNvSpPr>
            <a:spLocks noChangeArrowheads="1"/>
          </p:cNvSpPr>
          <p:nvPr/>
        </p:nvSpPr>
        <p:spPr bwMode="auto">
          <a:xfrm>
            <a:off x="1036638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1" name="Text Box 347"/>
          <p:cNvSpPr txBox="1">
            <a:spLocks noChangeArrowheads="1"/>
          </p:cNvSpPr>
          <p:nvPr/>
        </p:nvSpPr>
        <p:spPr bwMode="auto">
          <a:xfrm>
            <a:off x="917575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2" name="Text Box 348"/>
          <p:cNvSpPr txBox="1">
            <a:spLocks noChangeArrowheads="1"/>
          </p:cNvSpPr>
          <p:nvPr/>
        </p:nvSpPr>
        <p:spPr bwMode="auto">
          <a:xfrm>
            <a:off x="3708400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3" name="Text Box 349"/>
          <p:cNvSpPr txBox="1">
            <a:spLocks noChangeArrowheads="1"/>
          </p:cNvSpPr>
          <p:nvPr/>
        </p:nvSpPr>
        <p:spPr bwMode="auto">
          <a:xfrm>
            <a:off x="6048375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4" name="AutoShape 350"/>
          <p:cNvSpPr>
            <a:spLocks noChangeArrowheads="1"/>
          </p:cNvSpPr>
          <p:nvPr/>
        </p:nvSpPr>
        <p:spPr bwMode="auto">
          <a:xfrm>
            <a:off x="3016250" y="1808163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5" name="AutoShape 351"/>
          <p:cNvSpPr>
            <a:spLocks noChangeArrowheads="1"/>
          </p:cNvSpPr>
          <p:nvPr/>
        </p:nvSpPr>
        <p:spPr bwMode="auto">
          <a:xfrm>
            <a:off x="7754938" y="1808163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6" name="AutoShape 352"/>
          <p:cNvSpPr>
            <a:spLocks noChangeArrowheads="1"/>
          </p:cNvSpPr>
          <p:nvPr/>
        </p:nvSpPr>
        <p:spPr bwMode="auto">
          <a:xfrm>
            <a:off x="5386388" y="1808163"/>
            <a:ext cx="360362" cy="360362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7" name="AutoShape 353"/>
          <p:cNvSpPr>
            <a:spLocks noChangeArrowheads="1"/>
          </p:cNvSpPr>
          <p:nvPr/>
        </p:nvSpPr>
        <p:spPr bwMode="auto">
          <a:xfrm>
            <a:off x="3887788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8" name="AutoShape 354"/>
          <p:cNvSpPr>
            <a:spLocks noChangeArrowheads="1"/>
          </p:cNvSpPr>
          <p:nvPr/>
        </p:nvSpPr>
        <p:spPr bwMode="auto">
          <a:xfrm>
            <a:off x="6138863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80" name="Text Box 356"/>
          <p:cNvSpPr txBox="1">
            <a:spLocks noChangeArrowheads="1"/>
          </p:cNvSpPr>
          <p:nvPr/>
        </p:nvSpPr>
        <p:spPr bwMode="auto">
          <a:xfrm>
            <a:off x="1147749" y="4005263"/>
            <a:ext cx="1495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SDS-1/SWIM</a:t>
            </a:r>
          </a:p>
        </p:txBody>
      </p:sp>
      <p:sp>
        <p:nvSpPr>
          <p:cNvPr id="1076581" name="AutoShape 357"/>
          <p:cNvSpPr>
            <a:spLocks noChangeArrowheads="1"/>
          </p:cNvSpPr>
          <p:nvPr/>
        </p:nvSpPr>
        <p:spPr bwMode="auto">
          <a:xfrm>
            <a:off x="1071538" y="2214554"/>
            <a:ext cx="3119462" cy="2071702"/>
          </a:xfrm>
          <a:prstGeom prst="roundRect">
            <a:avLst>
              <a:gd name="adj" fmla="val 10097"/>
            </a:avLst>
          </a:prstGeom>
          <a:noFill/>
          <a:ln w="50800">
            <a:solidFill>
              <a:srgbClr val="CCFF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658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ミッション機器構成</a:t>
            </a:r>
          </a:p>
        </p:txBody>
      </p:sp>
      <p:sp>
        <p:nvSpPr>
          <p:cNvPr id="1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45873" name="AutoShape 17"/>
          <p:cNvSpPr>
            <a:spLocks noChangeArrowheads="1"/>
          </p:cNvSpPr>
          <p:nvPr/>
        </p:nvSpPr>
        <p:spPr bwMode="auto">
          <a:xfrm>
            <a:off x="395288" y="1916113"/>
            <a:ext cx="8424862" cy="3097212"/>
          </a:xfrm>
          <a:prstGeom prst="roundRect">
            <a:avLst>
              <a:gd name="adj" fmla="val 4306"/>
            </a:avLst>
          </a:prstGeom>
          <a:solidFill>
            <a:srgbClr val="FFFFFF">
              <a:alpha val="89999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135563" y="5067302"/>
            <a:ext cx="3397250" cy="1354138"/>
            <a:chOff x="3235" y="3192"/>
            <a:chExt cx="2140" cy="853"/>
          </a:xfrm>
        </p:grpSpPr>
        <p:sp>
          <p:nvSpPr>
            <p:cNvPr id="1145861" name="AutoShape 5"/>
            <p:cNvSpPr>
              <a:spLocks noChangeArrowheads="1"/>
            </p:cNvSpPr>
            <p:nvPr/>
          </p:nvSpPr>
          <p:spPr bwMode="auto">
            <a:xfrm>
              <a:off x="3243" y="3203"/>
              <a:ext cx="1904" cy="817"/>
            </a:xfrm>
            <a:prstGeom prst="roundRect">
              <a:avLst>
                <a:gd name="adj" fmla="val 3069"/>
              </a:avLst>
            </a:prstGeom>
            <a:solidFill>
              <a:srgbClr val="99CCFF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45862" name="Rectangle 6"/>
            <p:cNvSpPr>
              <a:spLocks noChangeArrowheads="1"/>
            </p:cNvSpPr>
            <p:nvPr/>
          </p:nvSpPr>
          <p:spPr bwMode="auto">
            <a:xfrm>
              <a:off x="3235" y="3192"/>
              <a:ext cx="2140" cy="85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kern="1200" dirty="0">
                  <a:solidFill>
                    <a:srgbClr val="99C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ファブリー・ペロー共振器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kern="1200" dirty="0">
                  <a:solidFill>
                    <a:srgbClr val="3366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　 </a:t>
              </a:r>
              <a:r>
                <a:rPr kumimoji="1" lang="ja-JP" altLang="en-US" sz="1600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フィネス </a:t>
              </a:r>
              <a:r>
                <a:rPr kumimoji="1" lang="en-US" altLang="ja-JP" sz="1600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100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</a:t>
              </a:r>
              <a:r>
                <a:rPr kumimoji="1" lang="ja-JP" altLang="en-US" sz="1600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 基線長  </a:t>
              </a:r>
              <a:r>
                <a:rPr kumimoji="1" lang="en-US" altLang="ja-JP" sz="1600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30cm</a:t>
              </a:r>
            </a:p>
            <a:p>
              <a:pPr algn="l">
                <a:buClr>
                  <a:srgbClr val="003366"/>
                </a:buClr>
                <a:buSzPct val="70000"/>
                <a:buNone/>
              </a:pPr>
              <a:r>
                <a:rPr kumimoji="1" lang="en-US" altLang="ja-JP" sz="1600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ja-JP" altLang="en-US" sz="1600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</a:t>
              </a:r>
              <a:r>
                <a:rPr lang="ja-JP" altLang="en-US" sz="1600" dirty="0" smtClean="0">
                  <a:solidFill>
                    <a:srgbClr val="F8F8F8"/>
                  </a:solidFill>
                  <a:latin typeface="Tahoma" pitchFamily="34" charset="0"/>
                </a:rPr>
                <a:t>試験マス </a:t>
              </a:r>
              <a:r>
                <a:rPr kumimoji="1" lang="en-US" altLang="ja-JP" sz="1600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</a:t>
              </a:r>
              <a:r>
                <a:rPr kumimoji="1" lang="ja-JP" altLang="en-US" sz="1600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質量 </a:t>
              </a:r>
              <a:r>
                <a:rPr lang="ja-JP" altLang="en-US" sz="16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</a:rPr>
                <a:t>数</a:t>
              </a:r>
              <a:r>
                <a:rPr kumimoji="1" lang="en-US" altLang="ja-JP" sz="1600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kg</a:t>
              </a:r>
              <a:endParaRPr kumimoji="1" lang="en-US" altLang="ja-JP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 PDH</a:t>
              </a:r>
              <a:r>
                <a:rPr kumimoji="1" lang="ja-JP" altLang="en-US" sz="1600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法により信号取得・制御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116013" y="5084764"/>
            <a:ext cx="3095625" cy="1314450"/>
            <a:chOff x="703" y="3203"/>
            <a:chExt cx="1950" cy="828"/>
          </a:xfrm>
        </p:grpSpPr>
        <p:sp>
          <p:nvSpPr>
            <p:cNvPr id="1145864" name="AutoShape 8"/>
            <p:cNvSpPr>
              <a:spLocks noChangeArrowheads="1"/>
            </p:cNvSpPr>
            <p:nvPr/>
          </p:nvSpPr>
          <p:spPr bwMode="auto">
            <a:xfrm>
              <a:off x="703" y="3203"/>
              <a:ext cx="1814" cy="817"/>
            </a:xfrm>
            <a:prstGeom prst="roundRect">
              <a:avLst>
                <a:gd name="adj" fmla="val 3069"/>
              </a:avLst>
            </a:prstGeom>
            <a:solidFill>
              <a:srgbClr val="CCFFCC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45865" name="Rectangle 9"/>
            <p:cNvSpPr>
              <a:spLocks noChangeArrowheads="1"/>
            </p:cNvSpPr>
            <p:nvPr/>
          </p:nvSpPr>
          <p:spPr bwMode="auto">
            <a:xfrm>
              <a:off x="748" y="3203"/>
              <a:ext cx="1905" cy="82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 dirty="0" smtClean="0">
                  <a:solidFill>
                    <a:srgbClr val="99FF99"/>
                  </a:solidFill>
                  <a:latin typeface="Tahoma" pitchFamily="34" charset="0"/>
                </a:rPr>
                <a:t>安定化</a:t>
              </a:r>
              <a:r>
                <a:rPr kumimoji="1" lang="ja-JP" altLang="en-US" sz="1600" kern="1200" dirty="0" smtClean="0">
                  <a:solidFill>
                    <a:srgbClr val="99FF99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レーザー</a:t>
              </a:r>
              <a:r>
                <a:rPr kumimoji="1" lang="ja-JP" altLang="en-US" sz="1600" kern="1200" dirty="0">
                  <a:solidFill>
                    <a:srgbClr val="99FF99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光源</a:t>
              </a:r>
              <a:r>
                <a:rPr kumimoji="1" lang="ja-JP" altLang="en-US" sz="1600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en-US" altLang="ja-JP" sz="1600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Yb:YAG</a:t>
              </a:r>
              <a:r>
                <a:rPr kumimoji="1" lang="ja-JP" altLang="en-US" sz="1600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レーザー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出力</a:t>
              </a:r>
              <a:r>
                <a:rPr kumimoji="1" lang="ja-JP" altLang="en-US" sz="1600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  <a:r>
                <a:rPr kumimoji="1" lang="en-US" altLang="ja-JP" sz="1600" kern="1200" dirty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25mW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ja-JP" altLang="en-US" sz="1600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ヨウ素飽和吸収による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　　　　　　　周波数安定化</a:t>
              </a:r>
              <a:r>
                <a:rPr kumimoji="1" lang="ja-JP" altLang="en-US" sz="1600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859338" y="908050"/>
            <a:ext cx="3744912" cy="863600"/>
            <a:chOff x="3061" y="663"/>
            <a:chExt cx="2359" cy="544"/>
          </a:xfrm>
        </p:grpSpPr>
        <p:sp>
          <p:nvSpPr>
            <p:cNvPr id="1145867" name="AutoShape 11"/>
            <p:cNvSpPr>
              <a:spLocks noChangeArrowheads="1"/>
            </p:cNvSpPr>
            <p:nvPr/>
          </p:nvSpPr>
          <p:spPr bwMode="auto">
            <a:xfrm>
              <a:off x="3061" y="663"/>
              <a:ext cx="2223" cy="544"/>
            </a:xfrm>
            <a:prstGeom prst="roundRect">
              <a:avLst>
                <a:gd name="adj" fmla="val 3069"/>
              </a:avLst>
            </a:prstGeom>
            <a:solidFill>
              <a:srgbClr val="FFFF99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45868" name="Rectangle 12"/>
            <p:cNvSpPr>
              <a:spLocks noChangeArrowheads="1"/>
            </p:cNvSpPr>
            <p:nvPr/>
          </p:nvSpPr>
          <p:spPr bwMode="auto">
            <a:xfrm>
              <a:off x="3106" y="663"/>
              <a:ext cx="2314" cy="5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kern="1200" dirty="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ドラッグフリー</a:t>
              </a:r>
              <a:r>
                <a:rPr kumimoji="1" lang="ja-JP" altLang="en-US" sz="1600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ja-JP" altLang="en-US" sz="1600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ローカルセンサで相対変動検出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</a:t>
              </a:r>
              <a:r>
                <a:rPr kumimoji="1" lang="ja-JP" altLang="en-US" sz="1600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</a:t>
              </a:r>
              <a:r>
                <a:rPr kumimoji="1" lang="ja-JP" altLang="en-US" sz="1600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 </a:t>
              </a:r>
              <a:r>
                <a:rPr kumimoji="1" lang="ja-JP" altLang="en-US" sz="1600" kern="1200" dirty="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スラスタ</a:t>
              </a:r>
              <a:r>
                <a:rPr kumimoji="1" lang="ja-JP" altLang="en-US" sz="1600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にフィードバック</a:t>
              </a:r>
              <a:endParaRPr kumimoji="1" lang="ja-JP" altLang="en-US" sz="16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145869" name="Rectangle 13"/>
          <p:cNvSpPr>
            <a:spLocks noChangeArrowheads="1"/>
          </p:cNvSpPr>
          <p:nvPr/>
        </p:nvSpPr>
        <p:spPr bwMode="auto">
          <a:xfrm>
            <a:off x="684213" y="1006602"/>
            <a:ext cx="45720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ミッション機器重量 </a:t>
            </a:r>
            <a:r>
              <a:rPr kumimoji="1" lang="en-US" altLang="ja-JP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150kg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ミッション機器空間 </a:t>
            </a:r>
            <a:r>
              <a:rPr kumimoji="1" lang="en-US" altLang="ja-JP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 95 cm</a:t>
            </a: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立方</a:t>
            </a:r>
          </a:p>
        </p:txBody>
      </p:sp>
      <p:pic>
        <p:nvPicPr>
          <p:cNvPr id="1145872" name="Picture 16" descr="DPF_layout_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1989138"/>
            <a:ext cx="7848600" cy="3035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/>
              <a:t>DECIGO</a:t>
            </a:r>
            <a:r>
              <a:rPr lang="ja-JP" altLang="en-US" sz="2800" dirty="0"/>
              <a:t>のための根幹技術実証</a:t>
            </a:r>
          </a:p>
        </p:txBody>
      </p:sp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9563" name="Rectangle 203"/>
          <p:cNvSpPr>
            <a:spLocks noChangeArrowheads="1"/>
          </p:cNvSpPr>
          <p:nvPr/>
        </p:nvSpPr>
        <p:spPr bwMode="auto">
          <a:xfrm>
            <a:off x="5894427" y="928670"/>
            <a:ext cx="3106729" cy="7359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で必要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とされる主要技術</a:t>
            </a:r>
          </a:p>
        </p:txBody>
      </p:sp>
      <p:sp>
        <p:nvSpPr>
          <p:cNvPr id="1039564" name="Rectangle 204"/>
          <p:cNvSpPr>
            <a:spLocks noChangeArrowheads="1"/>
          </p:cNvSpPr>
          <p:nvPr/>
        </p:nvSpPr>
        <p:spPr bwMode="auto">
          <a:xfrm>
            <a:off x="6084888" y="1827213"/>
            <a:ext cx="2592387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基線長</a:t>
            </a:r>
            <a:r>
              <a:rPr kumimoji="1" lang="en-US" altLang="ja-JP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1000km</a:t>
            </a: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の</a:t>
            </a:r>
            <a:r>
              <a:rPr kumimoji="1" lang="en-US" altLang="ja-JP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FP</a:t>
            </a: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干渉計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</a:t>
            </a: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宇宙における干渉計制御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試験マスに対する外乱抑圧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</a:t>
            </a:r>
            <a:r>
              <a:rPr kumimoji="1" lang="ja-JP" altLang="en-US" sz="1400" b="1" kern="120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大型光学系の製作・制御</a:t>
            </a:r>
          </a:p>
        </p:txBody>
      </p:sp>
      <p:sp>
        <p:nvSpPr>
          <p:cNvPr id="1039565" name="Rectangle 205"/>
          <p:cNvSpPr>
            <a:spLocks noChangeArrowheads="1"/>
          </p:cNvSpPr>
          <p:nvPr/>
        </p:nvSpPr>
        <p:spPr bwMode="auto">
          <a:xfrm>
            <a:off x="5797550" y="2924175"/>
            <a:ext cx="2951163" cy="792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安定化レーザー光源による精密計測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光源の周波数・強度安定化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長基線長を利用した安定化制御</a:t>
            </a:r>
          </a:p>
        </p:txBody>
      </p:sp>
      <p:sp>
        <p:nvSpPr>
          <p:cNvPr id="1039567" name="AutoShape 207"/>
          <p:cNvSpPr>
            <a:spLocks noChangeArrowheads="1"/>
          </p:cNvSpPr>
          <p:nvPr/>
        </p:nvSpPr>
        <p:spPr bwMode="auto">
          <a:xfrm>
            <a:off x="6013450" y="1827213"/>
            <a:ext cx="2592388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68" name="Rectangle 208"/>
          <p:cNvSpPr>
            <a:spLocks noChangeArrowheads="1"/>
          </p:cNvSpPr>
          <p:nvPr/>
        </p:nvSpPr>
        <p:spPr bwMode="auto">
          <a:xfrm>
            <a:off x="5795963" y="3825875"/>
            <a:ext cx="2089150" cy="12588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安定な軌道の実現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宇宙機間の距離制御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ドラッグフリー制御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低雑音スラスタ</a:t>
            </a:r>
          </a:p>
        </p:txBody>
      </p:sp>
      <p:sp>
        <p:nvSpPr>
          <p:cNvPr id="1039569" name="Rectangle 209"/>
          <p:cNvSpPr>
            <a:spLocks noChangeArrowheads="1"/>
          </p:cNvSpPr>
          <p:nvPr/>
        </p:nvSpPr>
        <p:spPr bwMode="auto">
          <a:xfrm>
            <a:off x="5797550" y="5157788"/>
            <a:ext cx="2592388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観測運用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時系列連続データの処理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データの解析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理論予測・他の観測との比較</a:t>
            </a:r>
          </a:p>
        </p:txBody>
      </p:sp>
      <p:sp>
        <p:nvSpPr>
          <p:cNvPr id="1039574" name="AutoShape 214"/>
          <p:cNvSpPr>
            <a:spLocks noChangeArrowheads="1"/>
          </p:cNvSpPr>
          <p:nvPr/>
        </p:nvSpPr>
        <p:spPr bwMode="auto">
          <a:xfrm>
            <a:off x="5797550" y="2924175"/>
            <a:ext cx="2881313" cy="7921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5" name="AutoShape 215"/>
          <p:cNvSpPr>
            <a:spLocks noChangeArrowheads="1"/>
          </p:cNvSpPr>
          <p:nvPr/>
        </p:nvSpPr>
        <p:spPr bwMode="auto">
          <a:xfrm>
            <a:off x="5795963" y="3860800"/>
            <a:ext cx="1943100" cy="1189038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6" name="AutoShape 216"/>
          <p:cNvSpPr>
            <a:spLocks noChangeArrowheads="1"/>
          </p:cNvSpPr>
          <p:nvPr/>
        </p:nvSpPr>
        <p:spPr bwMode="auto">
          <a:xfrm>
            <a:off x="5797550" y="5157788"/>
            <a:ext cx="2520950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7" name="Rectangle 217"/>
          <p:cNvSpPr>
            <a:spLocks noChangeArrowheads="1"/>
          </p:cNvSpPr>
          <p:nvPr/>
        </p:nvSpPr>
        <p:spPr bwMode="auto">
          <a:xfrm>
            <a:off x="714348" y="1000108"/>
            <a:ext cx="317340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で実証される技術</a:t>
            </a:r>
          </a:p>
        </p:txBody>
      </p:sp>
      <p:sp>
        <p:nvSpPr>
          <p:cNvPr id="1039578" name="Line 218"/>
          <p:cNvSpPr>
            <a:spLocks noChangeShapeType="1"/>
          </p:cNvSpPr>
          <p:nvPr/>
        </p:nvSpPr>
        <p:spPr bwMode="auto">
          <a:xfrm flipV="1">
            <a:off x="3563938" y="5661025"/>
            <a:ext cx="2160587" cy="144463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9" name="Rectangle 219"/>
          <p:cNvSpPr>
            <a:spLocks noChangeArrowheads="1"/>
          </p:cNvSpPr>
          <p:nvPr/>
        </p:nvSpPr>
        <p:spPr bwMode="auto">
          <a:xfrm>
            <a:off x="3563938" y="4149725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衛星変動安定度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0" name="Line 220"/>
          <p:cNvSpPr>
            <a:spLocks noChangeShapeType="1"/>
          </p:cNvSpPr>
          <p:nvPr/>
        </p:nvSpPr>
        <p:spPr bwMode="auto">
          <a:xfrm>
            <a:off x="3563938" y="4581525"/>
            <a:ext cx="2376487" cy="14287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1" name="Line 221"/>
          <p:cNvSpPr>
            <a:spLocks noChangeShapeType="1"/>
          </p:cNvSpPr>
          <p:nvPr/>
        </p:nvSpPr>
        <p:spPr bwMode="auto">
          <a:xfrm>
            <a:off x="3563938" y="3284538"/>
            <a:ext cx="2376487" cy="7302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2" name="Rectangle 222"/>
          <p:cNvSpPr>
            <a:spLocks noChangeArrowheads="1"/>
          </p:cNvSpPr>
          <p:nvPr/>
        </p:nvSpPr>
        <p:spPr bwMode="auto">
          <a:xfrm>
            <a:off x="3635375" y="3332163"/>
            <a:ext cx="14398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0.5 Hz/Hz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の周波数安定度</a:t>
            </a:r>
          </a:p>
        </p:txBody>
      </p:sp>
      <p:sp>
        <p:nvSpPr>
          <p:cNvPr id="1039583" name="Rectangle 223"/>
          <p:cNvSpPr>
            <a:spLocks noChangeArrowheads="1"/>
          </p:cNvSpPr>
          <p:nvPr/>
        </p:nvSpPr>
        <p:spPr bwMode="auto">
          <a:xfrm>
            <a:off x="3346450" y="1484313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6x10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の変位感度</a:t>
            </a:r>
          </a:p>
        </p:txBody>
      </p:sp>
      <p:sp>
        <p:nvSpPr>
          <p:cNvPr id="1039584" name="Line 224"/>
          <p:cNvSpPr>
            <a:spLocks noChangeShapeType="1"/>
          </p:cNvSpPr>
          <p:nvPr/>
        </p:nvSpPr>
        <p:spPr bwMode="auto">
          <a:xfrm>
            <a:off x="3419475" y="2060575"/>
            <a:ext cx="2663825" cy="215900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6" name="Rectangle 226"/>
          <p:cNvSpPr>
            <a:spLocks noChangeArrowheads="1"/>
          </p:cNvSpPr>
          <p:nvPr/>
        </p:nvSpPr>
        <p:spPr bwMode="auto">
          <a:xfrm>
            <a:off x="4643438" y="1638300"/>
            <a:ext cx="16557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4x10</a:t>
            </a:r>
            <a:r>
              <a:rPr kumimoji="1" lang="en-US" altLang="ja-JP" sz="1200" b="1" kern="1200" baseline="300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-18</a:t>
            </a:r>
            <a:r>
              <a:rPr kumimoji="1" lang="en-US" altLang="ja-JP" sz="1200" b="1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</a:t>
            </a: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の変位感度</a:t>
            </a:r>
          </a:p>
        </p:txBody>
      </p:sp>
      <p:sp>
        <p:nvSpPr>
          <p:cNvPr id="1039587" name="Rectangle 227"/>
          <p:cNvSpPr>
            <a:spLocks noChangeArrowheads="1"/>
          </p:cNvSpPr>
          <p:nvPr/>
        </p:nvSpPr>
        <p:spPr bwMode="auto">
          <a:xfrm>
            <a:off x="3344863" y="2205038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-14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の外力雑音</a:t>
            </a:r>
          </a:p>
        </p:txBody>
      </p:sp>
      <p:sp>
        <p:nvSpPr>
          <p:cNvPr id="1039588" name="Rectangle 228"/>
          <p:cNvSpPr>
            <a:spLocks noChangeArrowheads="1"/>
          </p:cNvSpPr>
          <p:nvPr/>
        </p:nvSpPr>
        <p:spPr bwMode="auto">
          <a:xfrm>
            <a:off x="4786313" y="2349500"/>
            <a:ext cx="12239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-17</a:t>
            </a:r>
            <a:r>
              <a:rPr kumimoji="1" lang="en-US" altLang="ja-JP" sz="1200" b="1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の外力雑音</a:t>
            </a:r>
          </a:p>
        </p:txBody>
      </p:sp>
      <p:sp>
        <p:nvSpPr>
          <p:cNvPr id="1039589" name="Rectangle 229"/>
          <p:cNvSpPr>
            <a:spLocks noChangeArrowheads="1"/>
          </p:cNvSpPr>
          <p:nvPr/>
        </p:nvSpPr>
        <p:spPr bwMode="auto">
          <a:xfrm>
            <a:off x="3563938" y="4662488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スラスタ雑音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90" name="Rectangle 230"/>
          <p:cNvSpPr>
            <a:spLocks noChangeArrowheads="1"/>
          </p:cNvSpPr>
          <p:nvPr/>
        </p:nvSpPr>
        <p:spPr bwMode="auto">
          <a:xfrm>
            <a:off x="3492500" y="5813425"/>
            <a:ext cx="18716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0.1 Hz</a:t>
            </a: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帯の連続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観測とデータ解析</a:t>
            </a:r>
          </a:p>
        </p:txBody>
      </p:sp>
      <p:pic>
        <p:nvPicPr>
          <p:cNvPr id="8734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595929"/>
            <a:ext cx="747094" cy="90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Rectangle 217"/>
          <p:cNvSpPr>
            <a:spLocks noChangeArrowheads="1"/>
          </p:cNvSpPr>
          <p:nvPr/>
        </p:nvSpPr>
        <p:spPr bwMode="auto">
          <a:xfrm>
            <a:off x="1000100" y="1595451"/>
            <a:ext cx="3173408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宇宙干渉計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　による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　精密計測</a:t>
            </a:r>
            <a:endParaRPr kumimoji="1" lang="ja-JP" altLang="en-US" sz="16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1000100" y="1500174"/>
            <a:ext cx="2143140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2857496"/>
            <a:ext cx="12096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Rectangle 217"/>
          <p:cNvSpPr>
            <a:spLocks noChangeArrowheads="1"/>
          </p:cNvSpPr>
          <p:nvPr/>
        </p:nvSpPr>
        <p:spPr bwMode="auto">
          <a:xfrm>
            <a:off x="684212" y="2937856"/>
            <a:ext cx="3173408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安定化レーザー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の宇宙実証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7" name="角丸四角形 36"/>
          <p:cNvSpPr/>
          <p:nvPr/>
        </p:nvSpPr>
        <p:spPr bwMode="auto">
          <a:xfrm>
            <a:off x="714348" y="2714620"/>
            <a:ext cx="278608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8" name="Rectangle 217"/>
          <p:cNvSpPr>
            <a:spLocks noChangeArrowheads="1"/>
          </p:cNvSpPr>
          <p:nvPr/>
        </p:nvSpPr>
        <p:spPr bwMode="auto">
          <a:xfrm>
            <a:off x="714348" y="4071942"/>
            <a:ext cx="178595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ドラッグフリー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制御の実現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4000504"/>
            <a:ext cx="12954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角丸四角形 39"/>
          <p:cNvSpPr/>
          <p:nvPr/>
        </p:nvSpPr>
        <p:spPr bwMode="auto">
          <a:xfrm>
            <a:off x="642910" y="3929066"/>
            <a:ext cx="2786082" cy="1000132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1" name="Rectangle 217"/>
          <p:cNvSpPr>
            <a:spLocks noChangeArrowheads="1"/>
          </p:cNvSpPr>
          <p:nvPr/>
        </p:nvSpPr>
        <p:spPr bwMode="auto">
          <a:xfrm>
            <a:off x="755650" y="5572140"/>
            <a:ext cx="317340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重力波観測</a:t>
            </a:r>
            <a:endParaRPr kumimoji="1" lang="ja-JP" altLang="en-US" sz="18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87348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5286388"/>
            <a:ext cx="1143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角丸四角形 42"/>
          <p:cNvSpPr/>
          <p:nvPr/>
        </p:nvSpPr>
        <p:spPr bwMode="auto">
          <a:xfrm>
            <a:off x="714348" y="5214950"/>
            <a:ext cx="278608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で実証される科学技術</a:t>
            </a:r>
            <a:endParaRPr lang="ja-JP" altLang="en-US" dirty="0"/>
          </a:p>
        </p:txBody>
      </p:sp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0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9577" name="Rectangle 217"/>
          <p:cNvSpPr>
            <a:spLocks noChangeArrowheads="1"/>
          </p:cNvSpPr>
          <p:nvPr/>
        </p:nvSpPr>
        <p:spPr bwMode="auto">
          <a:xfrm>
            <a:off x="714348" y="1000108"/>
            <a:ext cx="317340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で実証される技術</a:t>
            </a:r>
          </a:p>
        </p:txBody>
      </p:sp>
      <p:sp>
        <p:nvSpPr>
          <p:cNvPr id="1039579" name="Rectangle 219"/>
          <p:cNvSpPr>
            <a:spLocks noChangeArrowheads="1"/>
          </p:cNvSpPr>
          <p:nvPr/>
        </p:nvSpPr>
        <p:spPr bwMode="auto">
          <a:xfrm>
            <a:off x="3278186" y="5286388"/>
            <a:ext cx="1871662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衛星変動安定度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400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400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4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0" name="Line 220"/>
          <p:cNvSpPr>
            <a:spLocks noChangeShapeType="1"/>
          </p:cNvSpPr>
          <p:nvPr/>
        </p:nvSpPr>
        <p:spPr bwMode="auto">
          <a:xfrm>
            <a:off x="3278187" y="5143513"/>
            <a:ext cx="1365252" cy="71437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1" name="Line 221"/>
          <p:cNvSpPr>
            <a:spLocks noChangeShapeType="1"/>
          </p:cNvSpPr>
          <p:nvPr/>
        </p:nvSpPr>
        <p:spPr bwMode="auto">
          <a:xfrm flipV="1">
            <a:off x="3357555" y="3500437"/>
            <a:ext cx="1785950" cy="142876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2" name="Rectangle 222"/>
          <p:cNvSpPr>
            <a:spLocks noChangeArrowheads="1"/>
          </p:cNvSpPr>
          <p:nvPr/>
        </p:nvSpPr>
        <p:spPr bwMode="auto">
          <a:xfrm>
            <a:off x="3417889" y="3714752"/>
            <a:ext cx="1439863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0.5 Hz/Hz</a:t>
            </a:r>
            <a:r>
              <a:rPr kumimoji="1" lang="en-US" altLang="ja-JP" sz="1400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の周波数安定度</a:t>
            </a:r>
          </a:p>
        </p:txBody>
      </p:sp>
      <p:sp>
        <p:nvSpPr>
          <p:cNvPr id="1039583" name="Rectangle 223"/>
          <p:cNvSpPr>
            <a:spLocks noChangeArrowheads="1"/>
          </p:cNvSpPr>
          <p:nvPr/>
        </p:nvSpPr>
        <p:spPr bwMode="auto">
          <a:xfrm>
            <a:off x="3060698" y="1484313"/>
            <a:ext cx="193993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6x10</a:t>
            </a:r>
            <a:r>
              <a:rPr kumimoji="1" lang="en-US" altLang="ja-JP" sz="1400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</a:t>
            </a:r>
            <a:r>
              <a:rPr kumimoji="1" lang="en-US" altLang="ja-JP" sz="1400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400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の変位感度</a:t>
            </a:r>
          </a:p>
        </p:txBody>
      </p:sp>
      <p:sp>
        <p:nvSpPr>
          <p:cNvPr id="1039584" name="Line 224"/>
          <p:cNvSpPr>
            <a:spLocks noChangeShapeType="1"/>
          </p:cNvSpPr>
          <p:nvPr/>
        </p:nvSpPr>
        <p:spPr bwMode="auto">
          <a:xfrm flipV="1">
            <a:off x="2928927" y="2000239"/>
            <a:ext cx="2428892" cy="71438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7" name="Rectangle 227"/>
          <p:cNvSpPr>
            <a:spLocks noChangeArrowheads="1"/>
          </p:cNvSpPr>
          <p:nvPr/>
        </p:nvSpPr>
        <p:spPr bwMode="auto">
          <a:xfrm>
            <a:off x="3059111" y="2148311"/>
            <a:ext cx="151130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-14</a:t>
            </a:r>
            <a:r>
              <a:rPr kumimoji="1" lang="en-US" altLang="ja-JP" sz="1400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400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の外力雑音</a:t>
            </a:r>
          </a:p>
        </p:txBody>
      </p:sp>
      <p:sp>
        <p:nvSpPr>
          <p:cNvPr id="1039589" name="Rectangle 229"/>
          <p:cNvSpPr>
            <a:spLocks noChangeArrowheads="1"/>
          </p:cNvSpPr>
          <p:nvPr/>
        </p:nvSpPr>
        <p:spPr bwMode="auto">
          <a:xfrm>
            <a:off x="3278186" y="5862658"/>
            <a:ext cx="1871662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スラスタ雑音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400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400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4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8734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595929"/>
            <a:ext cx="747094" cy="90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Rectangle 217"/>
          <p:cNvSpPr>
            <a:spLocks noChangeArrowheads="1"/>
          </p:cNvSpPr>
          <p:nvPr/>
        </p:nvSpPr>
        <p:spPr bwMode="auto">
          <a:xfrm>
            <a:off x="714348" y="1595451"/>
            <a:ext cx="3173408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宇宙干渉計</a:t>
            </a:r>
            <a:endParaRPr lang="en-US" altLang="ja-JP" sz="1600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　による</a:t>
            </a:r>
            <a:endParaRPr lang="en-US" altLang="ja-JP" sz="1600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　精密計測</a:t>
            </a:r>
            <a:endParaRPr kumimoji="1" lang="ja-JP" altLang="en-US" sz="1600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714348" y="1500174"/>
            <a:ext cx="2143140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3357562"/>
            <a:ext cx="12096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Rectangle 217"/>
          <p:cNvSpPr>
            <a:spLocks noChangeArrowheads="1"/>
          </p:cNvSpPr>
          <p:nvPr/>
        </p:nvSpPr>
        <p:spPr bwMode="auto">
          <a:xfrm>
            <a:off x="398460" y="3437922"/>
            <a:ext cx="3173408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安定化レーザー</a:t>
            </a:r>
            <a:endParaRPr lang="en-US" altLang="ja-JP" sz="1600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の宇宙実証</a:t>
            </a:r>
            <a:endParaRPr lang="en-US" altLang="ja-JP" sz="1600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7" name="角丸四角形 36"/>
          <p:cNvSpPr/>
          <p:nvPr/>
        </p:nvSpPr>
        <p:spPr bwMode="auto">
          <a:xfrm>
            <a:off x="428596" y="3214686"/>
            <a:ext cx="278608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8" name="Rectangle 217"/>
          <p:cNvSpPr>
            <a:spLocks noChangeArrowheads="1"/>
          </p:cNvSpPr>
          <p:nvPr/>
        </p:nvSpPr>
        <p:spPr bwMode="auto">
          <a:xfrm>
            <a:off x="428596" y="5000636"/>
            <a:ext cx="178595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ドラッグフリー</a:t>
            </a:r>
            <a:endParaRPr lang="en-US" altLang="ja-JP" sz="1600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制御の実現</a:t>
            </a:r>
            <a:endParaRPr lang="en-US" altLang="ja-JP" sz="1600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4929198"/>
            <a:ext cx="12954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角丸四角形 39"/>
          <p:cNvSpPr/>
          <p:nvPr/>
        </p:nvSpPr>
        <p:spPr bwMode="auto">
          <a:xfrm>
            <a:off x="357158" y="4857760"/>
            <a:ext cx="2786082" cy="1000132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9" name="Rectangle 12"/>
          <p:cNvSpPr>
            <a:spLocks noChangeArrowheads="1"/>
          </p:cNvSpPr>
          <p:nvPr/>
        </p:nvSpPr>
        <p:spPr bwMode="auto">
          <a:xfrm>
            <a:off x="5984567" y="811557"/>
            <a:ext cx="1944687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意義・波及効果</a:t>
            </a:r>
          </a:p>
        </p:txBody>
      </p:sp>
      <p:sp>
        <p:nvSpPr>
          <p:cNvPr id="42" name="Rectangle 19"/>
          <p:cNvSpPr>
            <a:spLocks noChangeArrowheads="1"/>
          </p:cNvSpPr>
          <p:nvPr/>
        </p:nvSpPr>
        <p:spPr bwMode="auto">
          <a:xfrm>
            <a:off x="5546755" y="1212863"/>
            <a:ext cx="3024188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基礎物</a:t>
            </a:r>
            <a:r>
              <a:rPr kumimoji="1" lang="ja-JP" altLang="en-US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理学実験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kumimoji="1" lang="ja-JP" altLang="en-US" sz="18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無重力</a:t>
            </a:r>
            <a:r>
              <a:rPr kumimoji="1" lang="ja-JP" altLang="en-US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環境下での精密計測</a:t>
            </a:r>
            <a:endParaRPr kumimoji="1" lang="ja-JP" altLang="en-US" sz="18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4" name="Rectangle 20"/>
          <p:cNvSpPr>
            <a:spLocks noChangeArrowheads="1"/>
          </p:cNvSpPr>
          <p:nvPr/>
        </p:nvSpPr>
        <p:spPr bwMode="auto">
          <a:xfrm>
            <a:off x="5546755" y="1888960"/>
            <a:ext cx="324008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宇宙・衛星内環境</a:t>
            </a:r>
            <a:r>
              <a:rPr kumimoji="1" lang="ja-JP" altLang="en-US" sz="18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の理解</a:t>
            </a:r>
            <a:endParaRPr kumimoji="1" lang="ja-JP" altLang="en-US" sz="18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5" name="AutoShape 26"/>
          <p:cNvSpPr>
            <a:spLocks noChangeArrowheads="1"/>
          </p:cNvSpPr>
          <p:nvPr/>
        </p:nvSpPr>
        <p:spPr bwMode="auto">
          <a:xfrm>
            <a:off x="5546755" y="1214422"/>
            <a:ext cx="3024188" cy="1071570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" name="Rectangle 13"/>
          <p:cNvSpPr>
            <a:spLocks noChangeArrowheads="1"/>
          </p:cNvSpPr>
          <p:nvPr/>
        </p:nvSpPr>
        <p:spPr bwMode="auto">
          <a:xfrm>
            <a:off x="5257830" y="2500306"/>
            <a:ext cx="338613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宇宙空間</a:t>
            </a:r>
            <a:r>
              <a:rPr kumimoji="1" lang="ja-JP" altLang="en-US" sz="18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</a:t>
            </a:r>
            <a:r>
              <a:rPr kumimoji="1" lang="en-US" altLang="ja-JP" sz="18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8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高い</a:t>
            </a:r>
            <a:r>
              <a:rPr kumimoji="1" lang="ja-JP" altLang="en-US" sz="18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安定度</a:t>
            </a:r>
            <a:r>
              <a:rPr kumimoji="1" lang="ja-JP" altLang="en-US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の実現</a:t>
            </a:r>
          </a:p>
        </p:txBody>
      </p:sp>
      <p:sp>
        <p:nvSpPr>
          <p:cNvPr id="48" name="Rectangle 14"/>
          <p:cNvSpPr>
            <a:spLocks noChangeArrowheads="1"/>
          </p:cNvSpPr>
          <p:nvPr/>
        </p:nvSpPr>
        <p:spPr bwMode="auto">
          <a:xfrm>
            <a:off x="5257830" y="2786058"/>
            <a:ext cx="3600450" cy="16850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さまざまな応用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地球環境観測 </a:t>
            </a:r>
            <a:r>
              <a:rPr kumimoji="1" lang="en-US" altLang="ja-JP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ADM-Aeolus</a:t>
            </a:r>
            <a:r>
              <a:rPr kumimoji="1" lang="en-US" altLang="ja-JP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en-US" altLang="ja-JP" sz="1400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GIFTS</a:t>
            </a:r>
            <a:r>
              <a:rPr kumimoji="1" lang="en-US" altLang="ja-JP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基礎物理実験</a:t>
            </a:r>
            <a:r>
              <a:rPr kumimoji="1" lang="en-US" altLang="ja-JP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マイクロ波標準</a:t>
            </a:r>
            <a:r>
              <a:rPr kumimoji="1" lang="en-US" altLang="ja-JP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通信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ACES</a:t>
            </a:r>
            <a:r>
              <a:rPr kumimoji="1" lang="en-US" altLang="ja-JP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</a:t>
            </a:r>
            <a:r>
              <a:rPr kumimoji="1" lang="ja-JP" altLang="en-US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惑星探査 </a:t>
            </a:r>
            <a:r>
              <a:rPr kumimoji="1" lang="en-US" altLang="ja-JP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TPF-C</a:t>
            </a:r>
            <a:r>
              <a:rPr kumimoji="1" lang="en-US" altLang="ja-JP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X</a:t>
            </a:r>
            <a:r>
              <a:rPr kumimoji="1" lang="ja-JP" altLang="en-US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線観測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MAXIM</a:t>
            </a:r>
            <a:r>
              <a:rPr kumimoji="1" lang="en-US" altLang="ja-JP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</a:t>
            </a:r>
            <a:r>
              <a:rPr kumimoji="1" lang="ja-JP" altLang="en-US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 </a:t>
            </a:r>
            <a:r>
              <a:rPr kumimoji="1" lang="en-US" altLang="ja-JP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LISA</a:t>
            </a:r>
            <a:r>
              <a:rPr kumimoji="1" lang="en-US" altLang="ja-JP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400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GRACE-follow-on</a:t>
            </a:r>
            <a:r>
              <a:rPr kumimoji="1" lang="en-US" altLang="ja-JP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49" name="AutoShape 24"/>
          <p:cNvSpPr>
            <a:spLocks noChangeArrowheads="1"/>
          </p:cNvSpPr>
          <p:nvPr/>
        </p:nvSpPr>
        <p:spPr bwMode="auto">
          <a:xfrm>
            <a:off x="5257830" y="2500306"/>
            <a:ext cx="3455988" cy="1928826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5286380" y="4565711"/>
            <a:ext cx="3500462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長時間安定な無重力環境</a:t>
            </a:r>
            <a:endParaRPr kumimoji="1" lang="ja-JP" altLang="en-US" sz="18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宇宙環境利用の新しい可能性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基礎物理学実験</a:t>
            </a:r>
            <a:r>
              <a:rPr kumimoji="1" lang="en-US" altLang="ja-JP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材料工学</a:t>
            </a:r>
          </a:p>
        </p:txBody>
      </p:sp>
      <p:sp>
        <p:nvSpPr>
          <p:cNvPr id="52" name="Rectangle 14"/>
          <p:cNvSpPr>
            <a:spLocks noChangeArrowheads="1"/>
          </p:cNvSpPr>
          <p:nvPr/>
        </p:nvSpPr>
        <p:spPr bwMode="auto">
          <a:xfrm>
            <a:off x="5332440" y="5509624"/>
            <a:ext cx="316865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 </a:t>
            </a:r>
            <a:endParaRPr kumimoji="1" lang="ja-JP" altLang="en-US" sz="18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(</a:t>
            </a:r>
            <a:r>
              <a:rPr kumimoji="1" lang="en-US" altLang="ja-JP" sz="1400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TPF-C, LISA, GRACE follow-on</a:t>
            </a:r>
            <a:r>
              <a:rPr kumimoji="1" lang="en-US" altLang="ja-JP" sz="14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53" name="Rectangle 17"/>
          <p:cNvSpPr>
            <a:spLocks noChangeArrowheads="1"/>
          </p:cNvSpPr>
          <p:nvPr/>
        </p:nvSpPr>
        <p:spPr bwMode="auto">
          <a:xfrm>
            <a:off x="5261001" y="6072206"/>
            <a:ext cx="3025775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小型低雑音</a:t>
            </a:r>
            <a:r>
              <a:rPr kumimoji="1" lang="ja-JP" altLang="en-US" sz="18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</a:t>
            </a:r>
            <a:endParaRPr kumimoji="1" lang="ja-JP" altLang="en-US" sz="18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4" name="AutoShape 22"/>
          <p:cNvSpPr>
            <a:spLocks noChangeArrowheads="1"/>
          </p:cNvSpPr>
          <p:nvPr/>
        </p:nvSpPr>
        <p:spPr bwMode="auto">
          <a:xfrm>
            <a:off x="5214942" y="4500570"/>
            <a:ext cx="3382964" cy="1928826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宇宙干渉計による精密計測</a:t>
            </a:r>
          </a:p>
        </p:txBody>
      </p:sp>
      <p:sp>
        <p:nvSpPr>
          <p:cNvPr id="21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35275" name="Rectangle 11"/>
          <p:cNvSpPr>
            <a:spLocks noChangeArrowheads="1"/>
          </p:cNvSpPr>
          <p:nvPr/>
        </p:nvSpPr>
        <p:spPr bwMode="auto">
          <a:xfrm>
            <a:off x="900113" y="947738"/>
            <a:ext cx="11525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ECFF"/>
                </a:solidFill>
                <a:latin typeface="Tahoma" pitchFamily="34" charset="0"/>
              </a:rPr>
              <a:t>背景</a:t>
            </a:r>
          </a:p>
        </p:txBody>
      </p:sp>
      <p:sp>
        <p:nvSpPr>
          <p:cNvPr id="1035276" name="Rectangle 12"/>
          <p:cNvSpPr>
            <a:spLocks noChangeArrowheads="1"/>
          </p:cNvSpPr>
          <p:nvPr/>
        </p:nvSpPr>
        <p:spPr bwMode="auto">
          <a:xfrm>
            <a:off x="6011863" y="1163638"/>
            <a:ext cx="1944687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意義・波及効果</a:t>
            </a:r>
          </a:p>
        </p:txBody>
      </p:sp>
      <p:sp>
        <p:nvSpPr>
          <p:cNvPr id="1035277" name="Rectangle 13"/>
          <p:cNvSpPr>
            <a:spLocks noChangeArrowheads="1"/>
          </p:cNvSpPr>
          <p:nvPr/>
        </p:nvSpPr>
        <p:spPr bwMode="auto">
          <a:xfrm>
            <a:off x="395288" y="1412875"/>
            <a:ext cx="3024187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地上干渉計では豊富な実績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600" b="1">
                <a:solidFill>
                  <a:srgbClr val="CCECFF"/>
                </a:solidFill>
                <a:latin typeface="Tahoma" pitchFamily="34" charset="0"/>
              </a:rPr>
              <a:t>10</a:t>
            </a:r>
            <a:r>
              <a:rPr lang="en-US" altLang="ja-JP" sz="1600" b="1" baseline="30000">
                <a:solidFill>
                  <a:srgbClr val="CCECFF"/>
                </a:solidFill>
                <a:latin typeface="Tahoma" pitchFamily="34" charset="0"/>
              </a:rPr>
              <a:t>-19</a:t>
            </a:r>
            <a:r>
              <a:rPr lang="en-US" altLang="ja-JP" sz="1600" b="1">
                <a:solidFill>
                  <a:srgbClr val="CCECFF"/>
                </a:solidFill>
                <a:latin typeface="Tahoma" pitchFamily="34" charset="0"/>
              </a:rPr>
              <a:t> m/Hz</a:t>
            </a:r>
            <a:r>
              <a:rPr lang="en-US" altLang="ja-JP" sz="1600" b="1" baseline="30000">
                <a:solidFill>
                  <a:srgbClr val="CCECFF"/>
                </a:solidFill>
                <a:latin typeface="Tahoma" pitchFamily="34" charset="0"/>
              </a:rPr>
              <a:t>1/2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の変動測定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035278" name="Rectangle 14"/>
          <p:cNvSpPr>
            <a:spLocks noChangeArrowheads="1"/>
          </p:cNvSpPr>
          <p:nvPr/>
        </p:nvSpPr>
        <p:spPr bwMode="auto">
          <a:xfrm>
            <a:off x="395288" y="2133600"/>
            <a:ext cx="3816350" cy="8969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宇宙では、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FP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干渉計は実現されていない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(LPF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では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MZ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干渉計を使用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1600" b="1">
                <a:solidFill>
                  <a:srgbClr val="CCECFF"/>
                </a:solidFill>
                <a:latin typeface="Tahoma" pitchFamily="34" charset="0"/>
              </a:rPr>
              <a:t>10</a:t>
            </a:r>
            <a:r>
              <a:rPr lang="en-US" altLang="ja-JP" sz="1600" b="1" baseline="30000">
                <a:solidFill>
                  <a:srgbClr val="CCECFF"/>
                </a:solidFill>
                <a:latin typeface="Tahoma" pitchFamily="34" charset="0"/>
              </a:rPr>
              <a:t>-12</a:t>
            </a:r>
            <a:r>
              <a:rPr lang="en-US" altLang="ja-JP" sz="1600" b="1">
                <a:solidFill>
                  <a:srgbClr val="CCECFF"/>
                </a:solidFill>
                <a:latin typeface="Tahoma" pitchFamily="34" charset="0"/>
              </a:rPr>
              <a:t> m/Hz</a:t>
            </a:r>
            <a:r>
              <a:rPr lang="en-US" altLang="ja-JP" sz="1600" b="1" baseline="30000">
                <a:solidFill>
                  <a:srgbClr val="CCECFF"/>
                </a:solidFill>
                <a:latin typeface="Tahoma" pitchFamily="34" charset="0"/>
              </a:rPr>
              <a:t>1/2</a:t>
            </a:r>
            <a:r>
              <a:rPr lang="en-US" altLang="ja-JP" sz="16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程度の変位感度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035279" name="Rectangle 15"/>
          <p:cNvSpPr>
            <a:spLocks noChangeArrowheads="1"/>
          </p:cNvSpPr>
          <p:nvPr/>
        </p:nvSpPr>
        <p:spPr bwMode="auto">
          <a:xfrm>
            <a:off x="2339975" y="5013325"/>
            <a:ext cx="331152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FP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干渉計による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</a:t>
            </a:r>
            <a:r>
              <a:rPr lang="en-US" altLang="ja-JP" sz="1600" b="1">
                <a:solidFill>
                  <a:srgbClr val="CCCCFF"/>
                </a:solidFill>
                <a:latin typeface="Tahoma" pitchFamily="34" charset="0"/>
              </a:rPr>
              <a:t>6x10</a:t>
            </a:r>
            <a:r>
              <a:rPr lang="en-US" altLang="ja-JP" sz="1600" b="1" baseline="30000">
                <a:solidFill>
                  <a:srgbClr val="CCCCFF"/>
                </a:solidFill>
                <a:latin typeface="Tahoma" pitchFamily="34" charset="0"/>
              </a:rPr>
              <a:t>-16</a:t>
            </a:r>
            <a:r>
              <a:rPr lang="en-US" altLang="ja-JP" sz="1600" b="1">
                <a:solidFill>
                  <a:srgbClr val="CCCCFF"/>
                </a:solidFill>
                <a:latin typeface="Tahoma" pitchFamily="34" charset="0"/>
              </a:rPr>
              <a:t> m/Hz</a:t>
            </a:r>
            <a:r>
              <a:rPr lang="en-US" altLang="ja-JP" sz="16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6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の変位感度</a:t>
            </a:r>
          </a:p>
        </p:txBody>
      </p:sp>
      <p:sp>
        <p:nvSpPr>
          <p:cNvPr id="1035280" name="Rectangle 16"/>
          <p:cNvSpPr>
            <a:spLocks noChangeArrowheads="1"/>
          </p:cNvSpPr>
          <p:nvPr/>
        </p:nvSpPr>
        <p:spPr bwMode="auto">
          <a:xfrm>
            <a:off x="2339975" y="5589588"/>
            <a:ext cx="3311525" cy="360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試験マスへの外乱除去技術の確立</a:t>
            </a:r>
          </a:p>
        </p:txBody>
      </p:sp>
      <p:sp>
        <p:nvSpPr>
          <p:cNvPr id="1035281" name="AutoShape 17"/>
          <p:cNvSpPr>
            <a:spLocks noChangeArrowheads="1"/>
          </p:cNvSpPr>
          <p:nvPr/>
        </p:nvSpPr>
        <p:spPr bwMode="auto">
          <a:xfrm flipV="1">
            <a:off x="1403350" y="3141663"/>
            <a:ext cx="792163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5282" name="AutoShape 18"/>
          <p:cNvSpPr>
            <a:spLocks noChangeArrowheads="1"/>
          </p:cNvSpPr>
          <p:nvPr/>
        </p:nvSpPr>
        <p:spPr bwMode="auto">
          <a:xfrm rot="16200000" flipV="1">
            <a:off x="5974557" y="3034506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5283" name="Rectangle 19"/>
          <p:cNvSpPr>
            <a:spLocks noChangeArrowheads="1"/>
          </p:cNvSpPr>
          <p:nvPr/>
        </p:nvSpPr>
        <p:spPr bwMode="auto">
          <a:xfrm>
            <a:off x="5724525" y="1595438"/>
            <a:ext cx="3024188" cy="8969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宇宙空間での精密計測技術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基礎物理学実験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   無重力環境下での精密計測</a:t>
            </a:r>
            <a:endParaRPr lang="ja-JP" altLang="en-US" sz="1600" b="1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35284" name="Rectangle 20"/>
          <p:cNvSpPr>
            <a:spLocks noChangeArrowheads="1"/>
          </p:cNvSpPr>
          <p:nvPr/>
        </p:nvSpPr>
        <p:spPr bwMode="auto">
          <a:xfrm>
            <a:off x="5724525" y="2565400"/>
            <a:ext cx="3240088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宇宙・衛星内環境のより深い理解</a:t>
            </a:r>
          </a:p>
        </p:txBody>
      </p:sp>
      <p:graphicFrame>
        <p:nvGraphicFramePr>
          <p:cNvPr id="1035271" name="Object 7"/>
          <p:cNvGraphicFramePr>
            <a:graphicFrameLocks noChangeAspect="1"/>
          </p:cNvGraphicFramePr>
          <p:nvPr/>
        </p:nvGraphicFramePr>
        <p:xfrm>
          <a:off x="2339975" y="3427413"/>
          <a:ext cx="3429000" cy="151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324" name="Drawing" r:id="rId4" imgW="3510000" imgH="1550160" progId="Canvas.Drawing.X">
                  <p:embed/>
                </p:oleObj>
              </mc:Choice>
              <mc:Fallback>
                <p:oleObj name="Drawing" r:id="rId4" imgW="3510000" imgH="1550160" progId="Canvas.Drawing.X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3427413"/>
                        <a:ext cx="3429000" cy="151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5285" name="Rectangle 21"/>
          <p:cNvSpPr>
            <a:spLocks noChangeArrowheads="1"/>
          </p:cNvSpPr>
          <p:nvPr/>
        </p:nvSpPr>
        <p:spPr bwMode="auto">
          <a:xfrm>
            <a:off x="971550" y="4005263"/>
            <a:ext cx="1512888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CCCCFF"/>
                </a:solidFill>
                <a:latin typeface="Tahoma" pitchFamily="34" charset="0"/>
              </a:rPr>
              <a:t>DPF</a:t>
            </a: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目指す成果</a:t>
            </a:r>
          </a:p>
        </p:txBody>
      </p:sp>
      <p:sp>
        <p:nvSpPr>
          <p:cNvPr id="1035286" name="AutoShape 22"/>
          <p:cNvSpPr>
            <a:spLocks noChangeArrowheads="1"/>
          </p:cNvSpPr>
          <p:nvPr/>
        </p:nvSpPr>
        <p:spPr bwMode="auto">
          <a:xfrm rot="-16200000">
            <a:off x="5974557" y="4187031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5287" name="Rectangle 23"/>
          <p:cNvSpPr>
            <a:spLocks noChangeArrowheads="1"/>
          </p:cNvSpPr>
          <p:nvPr/>
        </p:nvSpPr>
        <p:spPr bwMode="auto">
          <a:xfrm>
            <a:off x="6264275" y="5051425"/>
            <a:ext cx="233997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FFCCCC"/>
                </a:solidFill>
                <a:latin typeface="Tahoma" pitchFamily="34" charset="0"/>
              </a:rPr>
              <a:t>DECIGO</a:t>
            </a:r>
            <a:r>
              <a:rPr lang="ja-JP" altLang="en-US" sz="1800" b="1">
                <a:solidFill>
                  <a:srgbClr val="FFCCCC"/>
                </a:solidFill>
                <a:latin typeface="Tahoma" pitchFamily="34" charset="0"/>
              </a:rPr>
              <a:t>の根幹技術</a:t>
            </a:r>
          </a:p>
        </p:txBody>
      </p:sp>
      <p:sp>
        <p:nvSpPr>
          <p:cNvPr id="1035288" name="Rectangle 24"/>
          <p:cNvSpPr>
            <a:spLocks noChangeArrowheads="1"/>
          </p:cNvSpPr>
          <p:nvPr/>
        </p:nvSpPr>
        <p:spPr bwMode="auto">
          <a:xfrm>
            <a:off x="6516688" y="5373688"/>
            <a:ext cx="2230437" cy="8969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FP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干渉計による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1600" b="1">
                <a:solidFill>
                  <a:srgbClr val="FFCCCC"/>
                </a:solidFill>
                <a:latin typeface="Tahoma" pitchFamily="34" charset="0"/>
              </a:rPr>
              <a:t>4x10</a:t>
            </a:r>
            <a:r>
              <a:rPr lang="en-US" altLang="ja-JP" sz="1600" b="1" baseline="30000">
                <a:solidFill>
                  <a:srgbClr val="FFCCCC"/>
                </a:solidFill>
                <a:latin typeface="Tahoma" pitchFamily="34" charset="0"/>
              </a:rPr>
              <a:t>-18</a:t>
            </a:r>
            <a:r>
              <a:rPr lang="en-US" altLang="ja-JP" sz="1600" b="1">
                <a:solidFill>
                  <a:srgbClr val="FFCCCC"/>
                </a:solidFill>
                <a:latin typeface="Tahoma" pitchFamily="34" charset="0"/>
              </a:rPr>
              <a:t> m/Hz</a:t>
            </a:r>
            <a:r>
              <a:rPr lang="en-US" altLang="ja-JP" sz="1600" b="1" baseline="30000">
                <a:solidFill>
                  <a:srgbClr val="FFCCCC"/>
                </a:solidFill>
                <a:latin typeface="Tahoma" pitchFamily="34" charset="0"/>
              </a:rPr>
              <a:t>1/2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baseline="30000">
                <a:solidFill>
                  <a:srgbClr val="EAEAEA"/>
                </a:solidFill>
                <a:latin typeface="Tahoma" pitchFamily="34" charset="0"/>
              </a:rPr>
              <a:t>               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の変位感度</a:t>
            </a:r>
          </a:p>
        </p:txBody>
      </p:sp>
      <p:sp>
        <p:nvSpPr>
          <p:cNvPr id="1035289" name="AutoShape 25"/>
          <p:cNvSpPr>
            <a:spLocks noChangeArrowheads="1"/>
          </p:cNvSpPr>
          <p:nvPr/>
        </p:nvSpPr>
        <p:spPr bwMode="auto">
          <a:xfrm>
            <a:off x="395288" y="981075"/>
            <a:ext cx="3671887" cy="20875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FF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5290" name="AutoShape 26"/>
          <p:cNvSpPr>
            <a:spLocks noChangeArrowheads="1"/>
          </p:cNvSpPr>
          <p:nvPr/>
        </p:nvSpPr>
        <p:spPr bwMode="auto">
          <a:xfrm>
            <a:off x="5724525" y="1196975"/>
            <a:ext cx="3024188" cy="1800225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5291" name="AutoShape 27"/>
          <p:cNvSpPr>
            <a:spLocks noChangeArrowheads="1"/>
          </p:cNvSpPr>
          <p:nvPr/>
        </p:nvSpPr>
        <p:spPr bwMode="auto">
          <a:xfrm>
            <a:off x="6300788" y="5084763"/>
            <a:ext cx="2374900" cy="12239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FFCC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安定化レーザー光源の実現</a:t>
            </a:r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41413" name="Rectangle 5"/>
          <p:cNvSpPr>
            <a:spLocks noChangeArrowheads="1"/>
          </p:cNvSpPr>
          <p:nvPr/>
        </p:nvSpPr>
        <p:spPr bwMode="auto">
          <a:xfrm>
            <a:off x="827088" y="981075"/>
            <a:ext cx="11525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ECFF"/>
                </a:solidFill>
                <a:latin typeface="Tahoma" pitchFamily="34" charset="0"/>
              </a:rPr>
              <a:t>背景</a:t>
            </a:r>
          </a:p>
        </p:txBody>
      </p:sp>
      <p:sp>
        <p:nvSpPr>
          <p:cNvPr id="1041414" name="Rectangle 6"/>
          <p:cNvSpPr>
            <a:spLocks noChangeArrowheads="1"/>
          </p:cNvSpPr>
          <p:nvPr/>
        </p:nvSpPr>
        <p:spPr bwMode="auto">
          <a:xfrm>
            <a:off x="5578475" y="1116013"/>
            <a:ext cx="1944688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意義・波及効果</a:t>
            </a:r>
          </a:p>
        </p:txBody>
      </p:sp>
      <p:sp>
        <p:nvSpPr>
          <p:cNvPr id="1041415" name="Rectangle 7"/>
          <p:cNvSpPr>
            <a:spLocks noChangeArrowheads="1"/>
          </p:cNvSpPr>
          <p:nvPr/>
        </p:nvSpPr>
        <p:spPr bwMode="auto">
          <a:xfrm>
            <a:off x="817563" y="2393950"/>
            <a:ext cx="3889375" cy="558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重力波検出器での実績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10</a:t>
            </a:r>
            <a:r>
              <a:rPr lang="en-US" altLang="ja-JP" sz="1400" b="1" baseline="30000">
                <a:solidFill>
                  <a:srgbClr val="CCECFF"/>
                </a:solidFill>
                <a:latin typeface="Tahoma" pitchFamily="34" charset="0"/>
              </a:rPr>
              <a:t>-6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 Hz/Hz</a:t>
            </a:r>
            <a:r>
              <a:rPr lang="en-US" altLang="ja-JP" sz="1400" b="1" baseline="30000">
                <a:solidFill>
                  <a:srgbClr val="CCECFF"/>
                </a:solidFill>
                <a:latin typeface="Tahoma" pitchFamily="34" charset="0"/>
              </a:rPr>
              <a:t>1/2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の相対安定度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041417" name="Rectangle 9"/>
          <p:cNvSpPr>
            <a:spLocks noChangeArrowheads="1"/>
          </p:cNvSpPr>
          <p:nvPr/>
        </p:nvSpPr>
        <p:spPr bwMode="auto">
          <a:xfrm>
            <a:off x="2268538" y="5562600"/>
            <a:ext cx="3816350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CCCCFF"/>
                </a:solidFill>
                <a:latin typeface="Tahoma" pitchFamily="34" charset="0"/>
              </a:rPr>
              <a:t>0.5 Hz/Hz</a:t>
            </a:r>
            <a:r>
              <a:rPr lang="en-US" altLang="ja-JP" sz="16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6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の周波数安定度</a:t>
            </a:r>
          </a:p>
        </p:txBody>
      </p:sp>
      <p:sp>
        <p:nvSpPr>
          <p:cNvPr id="1041418" name="Rectangle 10"/>
          <p:cNvSpPr>
            <a:spLocks noChangeArrowheads="1"/>
          </p:cNvSpPr>
          <p:nvPr/>
        </p:nvSpPr>
        <p:spPr bwMode="auto">
          <a:xfrm>
            <a:off x="2268538" y="5851525"/>
            <a:ext cx="3816350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飽和吸収分光による安定化の宇宙実証</a:t>
            </a:r>
          </a:p>
        </p:txBody>
      </p:sp>
      <p:sp>
        <p:nvSpPr>
          <p:cNvPr id="1041419" name="AutoShape 11"/>
          <p:cNvSpPr>
            <a:spLocks noChangeArrowheads="1"/>
          </p:cNvSpPr>
          <p:nvPr/>
        </p:nvSpPr>
        <p:spPr bwMode="auto">
          <a:xfrm flipV="1">
            <a:off x="1403350" y="3792538"/>
            <a:ext cx="792163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1420" name="AutoShape 12"/>
          <p:cNvSpPr>
            <a:spLocks noChangeArrowheads="1"/>
          </p:cNvSpPr>
          <p:nvPr/>
        </p:nvSpPr>
        <p:spPr bwMode="auto">
          <a:xfrm rot="16200000" flipV="1">
            <a:off x="6406357" y="3755231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1421" name="Rectangle 13"/>
          <p:cNvSpPr>
            <a:spLocks noChangeArrowheads="1"/>
          </p:cNvSpPr>
          <p:nvPr/>
        </p:nvSpPr>
        <p:spPr bwMode="auto">
          <a:xfrm>
            <a:off x="5435600" y="1528763"/>
            <a:ext cx="3024188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宇宙空間での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これまでに無い安定度の実現</a:t>
            </a:r>
          </a:p>
        </p:txBody>
      </p:sp>
      <p:sp>
        <p:nvSpPr>
          <p:cNvPr id="1041422" name="Rectangle 14"/>
          <p:cNvSpPr>
            <a:spLocks noChangeArrowheads="1"/>
          </p:cNvSpPr>
          <p:nvPr/>
        </p:nvSpPr>
        <p:spPr bwMode="auto">
          <a:xfrm>
            <a:off x="5435600" y="2084388"/>
            <a:ext cx="3600450" cy="16319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5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さまざまな応用</a:t>
            </a:r>
          </a:p>
          <a:p>
            <a:pPr algn="l">
              <a:lnSpc>
                <a:spcPct val="115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地球環境観測 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ADM-Aeolus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GIFTS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),</a:t>
            </a:r>
          </a:p>
          <a:p>
            <a:pPr algn="l">
              <a:lnSpc>
                <a:spcPct val="115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基礎物理実験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マイクロ波標準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通信 </a:t>
            </a:r>
          </a:p>
          <a:p>
            <a:pPr algn="l">
              <a:lnSpc>
                <a:spcPct val="115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ACES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惑星探査 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TPF-C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), X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線観測 </a:t>
            </a:r>
          </a:p>
          <a:p>
            <a:pPr algn="l">
              <a:lnSpc>
                <a:spcPct val="115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MAXIM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フォーメーションフライト 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LISA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</a:p>
          <a:p>
            <a:pPr algn="l">
              <a:lnSpc>
                <a:spcPct val="115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GRACE-follow-on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041424" name="Rectangle 16"/>
          <p:cNvSpPr>
            <a:spLocks noChangeArrowheads="1"/>
          </p:cNvSpPr>
          <p:nvPr/>
        </p:nvSpPr>
        <p:spPr bwMode="auto">
          <a:xfrm>
            <a:off x="395288" y="1341438"/>
            <a:ext cx="4392612" cy="1130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広い応用範囲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多くの地上研究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ja-JP" altLang="en-US" sz="1600" b="1">
                <a:solidFill>
                  <a:srgbClr val="CCECFF"/>
                </a:solidFill>
                <a:latin typeface="Tahoma" pitchFamily="34" charset="0"/>
              </a:rPr>
              <a:t>数 </a:t>
            </a:r>
            <a:r>
              <a:rPr lang="en-US" altLang="ja-JP" sz="1600" b="1">
                <a:solidFill>
                  <a:srgbClr val="CCECFF"/>
                </a:solidFill>
                <a:latin typeface="Tahoma" pitchFamily="34" charset="0"/>
              </a:rPr>
              <a:t>Hz/Hz</a:t>
            </a:r>
            <a:r>
              <a:rPr lang="en-US" altLang="ja-JP" sz="1600" b="1" baseline="30000">
                <a:solidFill>
                  <a:srgbClr val="CCECFF"/>
                </a:solidFill>
                <a:latin typeface="Tahoma" pitchFamily="34" charset="0"/>
              </a:rPr>
              <a:t>1/2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の安定度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     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光周波数標準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原子・分子の精密分光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       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光通信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量子情報・コンピュータ</a:t>
            </a:r>
          </a:p>
        </p:txBody>
      </p:sp>
      <p:sp>
        <p:nvSpPr>
          <p:cNvPr id="1041426" name="Rectangle 18"/>
          <p:cNvSpPr>
            <a:spLocks noChangeArrowheads="1"/>
          </p:cNvSpPr>
          <p:nvPr/>
        </p:nvSpPr>
        <p:spPr bwMode="auto">
          <a:xfrm>
            <a:off x="395288" y="2944813"/>
            <a:ext cx="432117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宇宙では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高安定レーザーの実績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外部基準による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高安定化はない</a:t>
            </a:r>
          </a:p>
        </p:txBody>
      </p:sp>
      <p:graphicFrame>
        <p:nvGraphicFramePr>
          <p:cNvPr id="1041423" name="Object 15"/>
          <p:cNvGraphicFramePr>
            <a:graphicFrameLocks noChangeAspect="1"/>
          </p:cNvGraphicFramePr>
          <p:nvPr/>
        </p:nvGraphicFramePr>
        <p:xfrm>
          <a:off x="2266950" y="4005263"/>
          <a:ext cx="3933825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476" name="Drawing" r:id="rId4" imgW="4026600" imgH="1521000" progId="Canvas.Drawing.X">
                  <p:embed/>
                </p:oleObj>
              </mc:Choice>
              <mc:Fallback>
                <p:oleObj name="Drawing" r:id="rId4" imgW="4026600" imgH="1521000" progId="Canvas.Drawing.X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950" y="4005263"/>
                        <a:ext cx="3933825" cy="148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1427" name="Rectangle 19"/>
          <p:cNvSpPr>
            <a:spLocks noChangeArrowheads="1"/>
          </p:cNvSpPr>
          <p:nvPr/>
        </p:nvSpPr>
        <p:spPr bwMode="auto">
          <a:xfrm>
            <a:off x="898525" y="4605338"/>
            <a:ext cx="1512888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CCCCFF"/>
                </a:solidFill>
                <a:latin typeface="Tahoma" pitchFamily="34" charset="0"/>
              </a:rPr>
              <a:t>DPF</a:t>
            </a: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目指す成果</a:t>
            </a:r>
          </a:p>
        </p:txBody>
      </p:sp>
      <p:sp>
        <p:nvSpPr>
          <p:cNvPr id="1041428" name="AutoShape 20"/>
          <p:cNvSpPr>
            <a:spLocks noChangeArrowheads="1"/>
          </p:cNvSpPr>
          <p:nvPr/>
        </p:nvSpPr>
        <p:spPr bwMode="auto">
          <a:xfrm rot="-16200000">
            <a:off x="6406356" y="4690269"/>
            <a:ext cx="792163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1429" name="Rectangle 21"/>
          <p:cNvSpPr>
            <a:spLocks noChangeArrowheads="1"/>
          </p:cNvSpPr>
          <p:nvPr/>
        </p:nvSpPr>
        <p:spPr bwMode="auto">
          <a:xfrm>
            <a:off x="6553200" y="5556250"/>
            <a:ext cx="233997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FFCCCC"/>
                </a:solidFill>
                <a:latin typeface="Tahoma" pitchFamily="34" charset="0"/>
              </a:rPr>
              <a:t>DECIGO</a:t>
            </a:r>
            <a:r>
              <a:rPr lang="ja-JP" altLang="en-US" sz="1800" b="1">
                <a:solidFill>
                  <a:srgbClr val="FFCCCC"/>
                </a:solidFill>
                <a:latin typeface="Tahoma" pitchFamily="34" charset="0"/>
              </a:rPr>
              <a:t>の根幹技術</a:t>
            </a:r>
          </a:p>
        </p:txBody>
      </p:sp>
      <p:sp>
        <p:nvSpPr>
          <p:cNvPr id="1041430" name="Rectangle 22"/>
          <p:cNvSpPr>
            <a:spLocks noChangeArrowheads="1"/>
          </p:cNvSpPr>
          <p:nvPr/>
        </p:nvSpPr>
        <p:spPr bwMode="auto">
          <a:xfrm>
            <a:off x="6661150" y="5876925"/>
            <a:ext cx="2230438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要求値を満たす安定度</a:t>
            </a:r>
          </a:p>
        </p:txBody>
      </p:sp>
      <p:sp>
        <p:nvSpPr>
          <p:cNvPr id="1041431" name="AutoShape 23"/>
          <p:cNvSpPr>
            <a:spLocks noChangeArrowheads="1"/>
          </p:cNvSpPr>
          <p:nvPr/>
        </p:nvSpPr>
        <p:spPr bwMode="auto">
          <a:xfrm>
            <a:off x="395288" y="981075"/>
            <a:ext cx="4176712" cy="2663825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FF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1432" name="AutoShape 24"/>
          <p:cNvSpPr>
            <a:spLocks noChangeArrowheads="1"/>
          </p:cNvSpPr>
          <p:nvPr/>
        </p:nvSpPr>
        <p:spPr bwMode="auto">
          <a:xfrm>
            <a:off x="5435600" y="1125538"/>
            <a:ext cx="3455988" cy="2590800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1433" name="AutoShape 25"/>
          <p:cNvSpPr>
            <a:spLocks noChangeArrowheads="1"/>
          </p:cNvSpPr>
          <p:nvPr/>
        </p:nvSpPr>
        <p:spPr bwMode="auto">
          <a:xfrm>
            <a:off x="6588125" y="5516563"/>
            <a:ext cx="2232025" cy="7921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FFCC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ドラッグフリー制御の実現</a:t>
            </a:r>
          </a:p>
        </p:txBody>
      </p:sp>
      <p:sp>
        <p:nvSpPr>
          <p:cNvPr id="2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43460" name="Rectangle 4"/>
          <p:cNvSpPr>
            <a:spLocks noChangeArrowheads="1"/>
          </p:cNvSpPr>
          <p:nvPr/>
        </p:nvSpPr>
        <p:spPr bwMode="auto">
          <a:xfrm>
            <a:off x="755650" y="4389438"/>
            <a:ext cx="1512888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CCCCFF"/>
                </a:solidFill>
                <a:latin typeface="Tahoma" pitchFamily="34" charset="0"/>
              </a:rPr>
              <a:t>DPF</a:t>
            </a: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目指す成果</a:t>
            </a:r>
          </a:p>
        </p:txBody>
      </p:sp>
      <p:sp>
        <p:nvSpPr>
          <p:cNvPr id="1043461" name="Rectangle 5"/>
          <p:cNvSpPr>
            <a:spLocks noChangeArrowheads="1"/>
          </p:cNvSpPr>
          <p:nvPr/>
        </p:nvSpPr>
        <p:spPr bwMode="auto">
          <a:xfrm>
            <a:off x="827088" y="1052513"/>
            <a:ext cx="11525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ECFF"/>
                </a:solidFill>
                <a:latin typeface="Tahoma" pitchFamily="34" charset="0"/>
              </a:rPr>
              <a:t>背景</a:t>
            </a:r>
          </a:p>
        </p:txBody>
      </p:sp>
      <p:sp>
        <p:nvSpPr>
          <p:cNvPr id="1043462" name="Rectangle 6"/>
          <p:cNvSpPr>
            <a:spLocks noChangeArrowheads="1"/>
          </p:cNvSpPr>
          <p:nvPr/>
        </p:nvSpPr>
        <p:spPr bwMode="auto">
          <a:xfrm>
            <a:off x="6372225" y="981075"/>
            <a:ext cx="1944688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意義・波及効果</a:t>
            </a:r>
          </a:p>
        </p:txBody>
      </p:sp>
      <p:sp>
        <p:nvSpPr>
          <p:cNvPr id="1043463" name="Rectangle 7"/>
          <p:cNvSpPr>
            <a:spLocks noChangeArrowheads="1"/>
          </p:cNvSpPr>
          <p:nvPr/>
        </p:nvSpPr>
        <p:spPr bwMode="auto">
          <a:xfrm>
            <a:off x="395288" y="1412875"/>
            <a:ext cx="3455987" cy="11652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</a:rPr>
              <a:t>ナビゲーションシステムの開発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kumimoji="0" lang="en-US" altLang="ja-JP" sz="1600" b="1">
                <a:solidFill>
                  <a:srgbClr val="EAEAEA"/>
                </a:solidFill>
                <a:latin typeface="Tahoma" pitchFamily="34" charset="0"/>
              </a:rPr>
              <a:t>1972</a:t>
            </a: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</a:rPr>
              <a:t>年 </a:t>
            </a:r>
            <a:r>
              <a:rPr kumimoji="0" lang="en-US" altLang="ja-JP" sz="1600" b="1">
                <a:solidFill>
                  <a:srgbClr val="FFFFCC"/>
                </a:solidFill>
                <a:latin typeface="Tahoma" pitchFamily="34" charset="0"/>
              </a:rPr>
              <a:t>TRAID-1</a:t>
            </a:r>
            <a:r>
              <a:rPr kumimoji="0" lang="en-US" altLang="ja-JP" sz="1600" b="1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</a:rPr>
              <a:t>で初実証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</a:rPr>
              <a:t>精密基礎物理実験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kumimoji="0" lang="en-US" altLang="ja-JP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2004</a:t>
            </a: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年 </a:t>
            </a:r>
            <a:r>
              <a:rPr kumimoji="0" lang="en-US" altLang="ja-JP" sz="1600" b="1">
                <a:solidFill>
                  <a:srgbClr val="FFFFCC"/>
                </a:solidFill>
                <a:latin typeface="Tahoma" pitchFamily="34" charset="0"/>
                <a:sym typeface="Wingdings" pitchFamily="2" charset="2"/>
              </a:rPr>
              <a:t>Gravity Probe-B</a:t>
            </a:r>
            <a:endParaRPr lang="en-US" altLang="ja-JP" sz="1600" b="1">
              <a:solidFill>
                <a:srgbClr val="FFFFCC"/>
              </a:solidFill>
              <a:latin typeface="Tahoma" pitchFamily="34" charset="0"/>
            </a:endParaRPr>
          </a:p>
        </p:txBody>
      </p:sp>
      <p:sp>
        <p:nvSpPr>
          <p:cNvPr id="1043464" name="Rectangle 8"/>
          <p:cNvSpPr>
            <a:spLocks noChangeArrowheads="1"/>
          </p:cNvSpPr>
          <p:nvPr/>
        </p:nvSpPr>
        <p:spPr bwMode="auto">
          <a:xfrm>
            <a:off x="395288" y="2563813"/>
            <a:ext cx="3816350" cy="360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FFFCC"/>
                </a:solidFill>
                <a:latin typeface="Tahoma" pitchFamily="34" charset="0"/>
              </a:rPr>
              <a:t>LPF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(2010/11) L1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点で実証</a:t>
            </a:r>
          </a:p>
        </p:txBody>
      </p:sp>
      <p:sp>
        <p:nvSpPr>
          <p:cNvPr id="1043465" name="Rectangle 9"/>
          <p:cNvSpPr>
            <a:spLocks noChangeArrowheads="1"/>
          </p:cNvSpPr>
          <p:nvPr/>
        </p:nvSpPr>
        <p:spPr bwMode="auto">
          <a:xfrm>
            <a:off x="2268538" y="5608638"/>
            <a:ext cx="3816350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太陽輻射圧雑音以下への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衛星変動安定化  </a:t>
            </a:r>
            <a:r>
              <a:rPr lang="en-US" altLang="ja-JP" sz="1600" b="1">
                <a:solidFill>
                  <a:srgbClr val="CCCCFF"/>
                </a:solidFill>
                <a:latin typeface="Tahoma" pitchFamily="34" charset="0"/>
              </a:rPr>
              <a:t>10</a:t>
            </a:r>
            <a:r>
              <a:rPr lang="en-US" altLang="ja-JP" sz="1600" b="1" baseline="30000">
                <a:solidFill>
                  <a:srgbClr val="CCCCFF"/>
                </a:solidFill>
                <a:latin typeface="Tahoma" pitchFamily="34" charset="0"/>
              </a:rPr>
              <a:t>-9</a:t>
            </a:r>
            <a:r>
              <a:rPr lang="en-US" altLang="ja-JP" sz="1600" b="1">
                <a:solidFill>
                  <a:srgbClr val="CCCCFF"/>
                </a:solidFill>
                <a:latin typeface="Tahoma" pitchFamily="34" charset="0"/>
              </a:rPr>
              <a:t> m/Hz</a:t>
            </a:r>
            <a:r>
              <a:rPr lang="en-US" altLang="ja-JP" sz="16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6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endParaRPr lang="en-US" altLang="ja-JP" sz="1600" b="1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43466" name="Rectangle 10"/>
          <p:cNvSpPr>
            <a:spLocks noChangeArrowheads="1"/>
          </p:cNvSpPr>
          <p:nvPr/>
        </p:nvSpPr>
        <p:spPr bwMode="auto">
          <a:xfrm>
            <a:off x="2268538" y="5300663"/>
            <a:ext cx="3816350" cy="360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重力傾度安定との併用による低雑音制御</a:t>
            </a:r>
          </a:p>
        </p:txBody>
      </p:sp>
      <p:sp>
        <p:nvSpPr>
          <p:cNvPr id="1043467" name="AutoShape 11"/>
          <p:cNvSpPr>
            <a:spLocks noChangeArrowheads="1"/>
          </p:cNvSpPr>
          <p:nvPr/>
        </p:nvSpPr>
        <p:spPr bwMode="auto">
          <a:xfrm flipV="1">
            <a:off x="1258888" y="3648075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3468" name="AutoShape 12"/>
          <p:cNvSpPr>
            <a:spLocks noChangeArrowheads="1"/>
          </p:cNvSpPr>
          <p:nvPr/>
        </p:nvSpPr>
        <p:spPr bwMode="auto">
          <a:xfrm rot="16200000" flipV="1">
            <a:off x="6409532" y="3539331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3469" name="Rectangle 13"/>
          <p:cNvSpPr>
            <a:spLocks noChangeArrowheads="1"/>
          </p:cNvSpPr>
          <p:nvPr/>
        </p:nvSpPr>
        <p:spPr bwMode="auto">
          <a:xfrm>
            <a:off x="5867400" y="1412875"/>
            <a:ext cx="3240088" cy="8969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長時間安定な無重力環境</a:t>
            </a:r>
            <a:endParaRPr lang="ja-JP" altLang="en-US" sz="1600" b="1">
              <a:solidFill>
                <a:srgbClr val="EAEAEA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宇宙環境利用の新しい可能性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基礎物理学実験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材料工学</a:t>
            </a:r>
          </a:p>
        </p:txBody>
      </p:sp>
      <p:sp>
        <p:nvSpPr>
          <p:cNvPr id="1043470" name="Rectangle 14"/>
          <p:cNvSpPr>
            <a:spLocks noChangeArrowheads="1"/>
          </p:cNvSpPr>
          <p:nvPr/>
        </p:nvSpPr>
        <p:spPr bwMode="auto">
          <a:xfrm>
            <a:off x="5867400" y="2279650"/>
            <a:ext cx="3168650" cy="862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フォーメーションフライト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              のための基礎技術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TPF-C, LISA, GRACE follow-on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</p:txBody>
      </p:sp>
      <p:graphicFrame>
        <p:nvGraphicFramePr>
          <p:cNvPr id="1043471" name="Object 15"/>
          <p:cNvGraphicFramePr>
            <a:graphicFrameLocks noChangeAspect="1"/>
          </p:cNvGraphicFramePr>
          <p:nvPr/>
        </p:nvGraphicFramePr>
        <p:xfrm>
          <a:off x="2124075" y="3789363"/>
          <a:ext cx="4114800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524" name="Drawing" r:id="rId4" imgW="4212000" imgH="1521000" progId="Canvas.Drawing.X">
                  <p:embed/>
                </p:oleObj>
              </mc:Choice>
              <mc:Fallback>
                <p:oleObj name="Drawing" r:id="rId4" imgW="4212000" imgH="1521000" progId="Canvas.Drawing.X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3789363"/>
                        <a:ext cx="4114800" cy="148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3472" name="Rectangle 16"/>
          <p:cNvSpPr>
            <a:spLocks noChangeArrowheads="1"/>
          </p:cNvSpPr>
          <p:nvPr/>
        </p:nvSpPr>
        <p:spPr bwMode="auto">
          <a:xfrm>
            <a:off x="395288" y="2924175"/>
            <a:ext cx="3816350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国内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: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高高度気球からの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自由落下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600" b="1">
                <a:solidFill>
                  <a:srgbClr val="FFFFCC"/>
                </a:solidFill>
                <a:latin typeface="Tahoma" pitchFamily="34" charset="0"/>
              </a:rPr>
              <a:t>BOV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)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で実証</a:t>
            </a:r>
          </a:p>
        </p:txBody>
      </p:sp>
      <p:sp>
        <p:nvSpPr>
          <p:cNvPr id="1043473" name="Rectangle 17"/>
          <p:cNvSpPr>
            <a:spLocks noChangeArrowheads="1"/>
          </p:cNvSpPr>
          <p:nvPr/>
        </p:nvSpPr>
        <p:spPr bwMode="auto">
          <a:xfrm>
            <a:off x="5867400" y="3140075"/>
            <a:ext cx="3025775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小型低雑音スラスタの宇宙実証</a:t>
            </a:r>
          </a:p>
        </p:txBody>
      </p:sp>
      <p:sp>
        <p:nvSpPr>
          <p:cNvPr id="1043474" name="AutoShape 18"/>
          <p:cNvSpPr>
            <a:spLocks noChangeArrowheads="1"/>
          </p:cNvSpPr>
          <p:nvPr/>
        </p:nvSpPr>
        <p:spPr bwMode="auto">
          <a:xfrm rot="-16200000">
            <a:off x="6406356" y="4690269"/>
            <a:ext cx="792163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3475" name="Rectangle 19"/>
          <p:cNvSpPr>
            <a:spLocks noChangeArrowheads="1"/>
          </p:cNvSpPr>
          <p:nvPr/>
        </p:nvSpPr>
        <p:spPr bwMode="auto">
          <a:xfrm>
            <a:off x="6408738" y="5556250"/>
            <a:ext cx="233997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FFCCCC"/>
                </a:solidFill>
                <a:latin typeface="Tahoma" pitchFamily="34" charset="0"/>
              </a:rPr>
              <a:t>DECIGO</a:t>
            </a:r>
            <a:r>
              <a:rPr lang="ja-JP" altLang="en-US" sz="1800" b="1">
                <a:solidFill>
                  <a:srgbClr val="FFCCCC"/>
                </a:solidFill>
                <a:latin typeface="Tahoma" pitchFamily="34" charset="0"/>
              </a:rPr>
              <a:t>の根幹技術</a:t>
            </a:r>
          </a:p>
        </p:txBody>
      </p:sp>
      <p:sp>
        <p:nvSpPr>
          <p:cNvPr id="1043476" name="Rectangle 20"/>
          <p:cNvSpPr>
            <a:spLocks noChangeArrowheads="1"/>
          </p:cNvSpPr>
          <p:nvPr/>
        </p:nvSpPr>
        <p:spPr bwMode="auto">
          <a:xfrm>
            <a:off x="6588125" y="5876925"/>
            <a:ext cx="2447925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要求値と同程度の安定度</a:t>
            </a:r>
          </a:p>
        </p:txBody>
      </p:sp>
      <p:sp>
        <p:nvSpPr>
          <p:cNvPr id="1043477" name="AutoShape 21"/>
          <p:cNvSpPr>
            <a:spLocks noChangeArrowheads="1"/>
          </p:cNvSpPr>
          <p:nvPr/>
        </p:nvSpPr>
        <p:spPr bwMode="auto">
          <a:xfrm>
            <a:off x="395288" y="1052513"/>
            <a:ext cx="3097212" cy="2520950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FF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3478" name="AutoShape 22"/>
          <p:cNvSpPr>
            <a:spLocks noChangeArrowheads="1"/>
          </p:cNvSpPr>
          <p:nvPr/>
        </p:nvSpPr>
        <p:spPr bwMode="auto">
          <a:xfrm>
            <a:off x="5724525" y="981075"/>
            <a:ext cx="3168650" cy="25193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3479" name="AutoShape 23"/>
          <p:cNvSpPr>
            <a:spLocks noChangeArrowheads="1"/>
          </p:cNvSpPr>
          <p:nvPr/>
        </p:nvSpPr>
        <p:spPr bwMode="auto">
          <a:xfrm>
            <a:off x="6443663" y="5589588"/>
            <a:ext cx="2520950" cy="719137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FFCC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DECIGO</a:t>
            </a:r>
            <a:r>
              <a:rPr lang="ja-JP" altLang="en-US"/>
              <a:t>のための根幹技術実証</a:t>
            </a:r>
          </a:p>
        </p:txBody>
      </p:sp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39563" name="Rectangle 203"/>
          <p:cNvSpPr>
            <a:spLocks noChangeArrowheads="1"/>
          </p:cNvSpPr>
          <p:nvPr/>
        </p:nvSpPr>
        <p:spPr bwMode="auto">
          <a:xfrm>
            <a:off x="6084888" y="1077913"/>
            <a:ext cx="2879725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800" b="1">
                <a:solidFill>
                  <a:srgbClr val="FFCCCC"/>
                </a:solidFill>
                <a:latin typeface="Tahoma" pitchFamily="34" charset="0"/>
              </a:rPr>
              <a:t>DECIGO</a:t>
            </a:r>
            <a:r>
              <a:rPr kumimoji="0" lang="ja-JP" altLang="en-US" sz="1800" b="1">
                <a:solidFill>
                  <a:srgbClr val="FFCCCC"/>
                </a:solidFill>
                <a:latin typeface="Tahoma" pitchFamily="34" charset="0"/>
              </a:rPr>
              <a:t>で必要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800" b="1">
                <a:solidFill>
                  <a:srgbClr val="FFCCCC"/>
                </a:solidFill>
                <a:latin typeface="Tahoma" pitchFamily="34" charset="0"/>
              </a:rPr>
              <a:t>     とされる主要技術</a:t>
            </a:r>
            <a:endParaRPr lang="ja-JP" altLang="en-US" sz="1800" b="1">
              <a:solidFill>
                <a:srgbClr val="FFCCCC"/>
              </a:solidFill>
              <a:latin typeface="Tahoma" pitchFamily="34" charset="0"/>
            </a:endParaRPr>
          </a:p>
        </p:txBody>
      </p:sp>
      <p:sp>
        <p:nvSpPr>
          <p:cNvPr id="1039564" name="Rectangle 204"/>
          <p:cNvSpPr>
            <a:spLocks noChangeArrowheads="1"/>
          </p:cNvSpPr>
          <p:nvPr/>
        </p:nvSpPr>
        <p:spPr bwMode="auto">
          <a:xfrm>
            <a:off x="6084888" y="1827213"/>
            <a:ext cx="2592387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基線長</a:t>
            </a: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1000km</a:t>
            </a:r>
            <a:r>
              <a:rPr lang="ja-JP" altLang="en-US" sz="1400" b="1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の</a:t>
            </a: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FP</a:t>
            </a:r>
            <a:r>
              <a:rPr lang="ja-JP" altLang="en-US" sz="1400" b="1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干渉計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　　</a:t>
            </a:r>
            <a:r>
              <a:rPr lang="ja-JP" altLang="en-US" sz="1400" b="1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宇宙における干渉計制御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　　試験マスに対する外乱抑圧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 </a:t>
            </a:r>
            <a:r>
              <a:rPr lang="ja-JP" altLang="en-US" sz="1400" b="1">
                <a:solidFill>
                  <a:srgbClr val="808080"/>
                </a:solidFill>
                <a:latin typeface="Tahoma" pitchFamily="34" charset="0"/>
                <a:sym typeface="Wingdings" pitchFamily="2" charset="2"/>
              </a:rPr>
              <a:t>大型光学系の製作・制御</a:t>
            </a:r>
          </a:p>
        </p:txBody>
      </p:sp>
      <p:sp>
        <p:nvSpPr>
          <p:cNvPr id="1039565" name="Rectangle 205"/>
          <p:cNvSpPr>
            <a:spLocks noChangeArrowheads="1"/>
          </p:cNvSpPr>
          <p:nvPr/>
        </p:nvSpPr>
        <p:spPr bwMode="auto">
          <a:xfrm>
            <a:off x="5797550" y="2924175"/>
            <a:ext cx="2951163" cy="792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400" b="1">
                <a:solidFill>
                  <a:srgbClr val="DDDDDD"/>
                </a:solidFill>
                <a:latin typeface="Tahoma" pitchFamily="34" charset="0"/>
              </a:rPr>
              <a:t>安定化レーザー光源による精密計測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 b="1">
                <a:solidFill>
                  <a:srgbClr val="CCFFCC"/>
                </a:solidFill>
                <a:latin typeface="Tahoma" pitchFamily="34" charset="0"/>
              </a:rPr>
              <a:t>光源の周波数・強度安定化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 b="1">
                <a:solidFill>
                  <a:srgbClr val="808080"/>
                </a:solidFill>
                <a:latin typeface="Tahoma" pitchFamily="34" charset="0"/>
              </a:rPr>
              <a:t>長基線長を利用した安定化制御</a:t>
            </a:r>
          </a:p>
        </p:txBody>
      </p:sp>
      <p:sp>
        <p:nvSpPr>
          <p:cNvPr id="1039567" name="AutoShape 207"/>
          <p:cNvSpPr>
            <a:spLocks noChangeArrowheads="1"/>
          </p:cNvSpPr>
          <p:nvPr/>
        </p:nvSpPr>
        <p:spPr bwMode="auto">
          <a:xfrm>
            <a:off x="6013450" y="1827213"/>
            <a:ext cx="2592388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9568" name="Rectangle 208"/>
          <p:cNvSpPr>
            <a:spLocks noChangeArrowheads="1"/>
          </p:cNvSpPr>
          <p:nvPr/>
        </p:nvSpPr>
        <p:spPr bwMode="auto">
          <a:xfrm>
            <a:off x="5795963" y="3825875"/>
            <a:ext cx="2089150" cy="12588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DDDDDD"/>
                </a:solidFill>
                <a:latin typeface="Tahoma" pitchFamily="34" charset="0"/>
              </a:rPr>
              <a:t>フォーメーションフライト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 b="1">
                <a:solidFill>
                  <a:srgbClr val="808080"/>
                </a:solidFill>
                <a:latin typeface="Tahoma" pitchFamily="34" charset="0"/>
              </a:rPr>
              <a:t>安定な軌道の実現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808080"/>
                </a:solidFill>
                <a:latin typeface="Tahoma" pitchFamily="34" charset="0"/>
              </a:rPr>
              <a:t>   宇宙機間の距離制御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 b="1">
                <a:solidFill>
                  <a:srgbClr val="CCFFCC"/>
                </a:solidFill>
                <a:latin typeface="Tahoma" pitchFamily="34" charset="0"/>
              </a:rPr>
              <a:t>ドラッグフリー制御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CCFFCC"/>
                </a:solidFill>
                <a:latin typeface="Tahoma" pitchFamily="34" charset="0"/>
              </a:rPr>
              <a:t>   低雑音スラスタ</a:t>
            </a:r>
          </a:p>
        </p:txBody>
      </p:sp>
      <p:sp>
        <p:nvSpPr>
          <p:cNvPr id="1039569" name="Rectangle 209"/>
          <p:cNvSpPr>
            <a:spLocks noChangeArrowheads="1"/>
          </p:cNvSpPr>
          <p:nvPr/>
        </p:nvSpPr>
        <p:spPr bwMode="auto">
          <a:xfrm>
            <a:off x="5797550" y="5157788"/>
            <a:ext cx="2592388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400" b="1">
                <a:solidFill>
                  <a:srgbClr val="DDDDDD"/>
                </a:solidFill>
                <a:latin typeface="Tahoma" pitchFamily="34" charset="0"/>
              </a:rPr>
              <a:t>観測運用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 b="1">
                <a:solidFill>
                  <a:srgbClr val="CCFFCC"/>
                </a:solidFill>
                <a:latin typeface="Tahoma" pitchFamily="34" charset="0"/>
              </a:rPr>
              <a:t>時系列連続データの処理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CCFFCC"/>
                </a:solidFill>
                <a:latin typeface="Tahoma" pitchFamily="34" charset="0"/>
              </a:rPr>
              <a:t>   データの解析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CCFFCC"/>
                </a:solidFill>
                <a:latin typeface="Tahoma" pitchFamily="34" charset="0"/>
              </a:rPr>
              <a:t>   理論予測・他の観測との比較</a:t>
            </a:r>
          </a:p>
        </p:txBody>
      </p:sp>
      <p:graphicFrame>
        <p:nvGraphicFramePr>
          <p:cNvPr id="1039570" name="Object 210"/>
          <p:cNvGraphicFramePr>
            <a:graphicFrameLocks noChangeAspect="1"/>
          </p:cNvGraphicFramePr>
          <p:nvPr/>
        </p:nvGraphicFramePr>
        <p:xfrm>
          <a:off x="611188" y="3933825"/>
          <a:ext cx="2879725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782" name="Drawing" r:id="rId4" imgW="4212000" imgH="1521000" progId="Canvas.Drawing.X">
                  <p:embed/>
                </p:oleObj>
              </mc:Choice>
              <mc:Fallback>
                <p:oleObj name="Drawing" r:id="rId4" imgW="4212000" imgH="1521000" progId="Canvas.Drawing.X">
                  <p:embed/>
                  <p:pic>
                    <p:nvPicPr>
                      <p:cNvPr id="0" name="Picture 210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3933825"/>
                        <a:ext cx="2879725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9571" name="Object 211"/>
          <p:cNvGraphicFramePr>
            <a:graphicFrameLocks noChangeAspect="1"/>
          </p:cNvGraphicFramePr>
          <p:nvPr/>
        </p:nvGraphicFramePr>
        <p:xfrm>
          <a:off x="755650" y="2781300"/>
          <a:ext cx="2752725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783" name="Drawing" r:id="rId6" imgW="4026600" imgH="1521000" progId="Canvas.Drawing.X">
                  <p:embed/>
                </p:oleObj>
              </mc:Choice>
              <mc:Fallback>
                <p:oleObj name="Drawing" r:id="rId6" imgW="4026600" imgH="1521000" progId="Canvas.Drawing.X">
                  <p:embed/>
                  <p:pic>
                    <p:nvPicPr>
                      <p:cNvPr id="0" name="Picture 211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2781300"/>
                        <a:ext cx="2752725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9572" name="Object 212"/>
          <p:cNvGraphicFramePr>
            <a:graphicFrameLocks noChangeAspect="1"/>
          </p:cNvGraphicFramePr>
          <p:nvPr/>
        </p:nvGraphicFramePr>
        <p:xfrm>
          <a:off x="954088" y="1557338"/>
          <a:ext cx="2403475" cy="106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784" name="Drawing" r:id="rId8" imgW="3510000" imgH="1550160" progId="Canvas.Drawing.X">
                  <p:embed/>
                </p:oleObj>
              </mc:Choice>
              <mc:Fallback>
                <p:oleObj name="Drawing" r:id="rId8" imgW="3510000" imgH="1550160" progId="Canvas.Drawing.X">
                  <p:embed/>
                  <p:pic>
                    <p:nvPicPr>
                      <p:cNvPr id="0" name="Picture 212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4088" y="1557338"/>
                        <a:ext cx="2403475" cy="1062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9573" name="Object 213"/>
          <p:cNvGraphicFramePr>
            <a:graphicFrameLocks noChangeAspect="1"/>
          </p:cNvGraphicFramePr>
          <p:nvPr/>
        </p:nvGraphicFramePr>
        <p:xfrm>
          <a:off x="1044575" y="5121275"/>
          <a:ext cx="2447925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785" name="Drawing" r:id="rId10" imgW="3578040" imgH="1735200" progId="Canvas.Drawing.X">
                  <p:embed/>
                </p:oleObj>
              </mc:Choice>
              <mc:Fallback>
                <p:oleObj name="Drawing" r:id="rId10" imgW="3578040" imgH="1735200" progId="Canvas.Drawing.X">
                  <p:embed/>
                  <p:pic>
                    <p:nvPicPr>
                      <p:cNvPr id="0" name="Picture 213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4575" y="5121275"/>
                        <a:ext cx="2447925" cy="118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9574" name="AutoShape 214"/>
          <p:cNvSpPr>
            <a:spLocks noChangeArrowheads="1"/>
          </p:cNvSpPr>
          <p:nvPr/>
        </p:nvSpPr>
        <p:spPr bwMode="auto">
          <a:xfrm>
            <a:off x="5797550" y="2924175"/>
            <a:ext cx="2881313" cy="7921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9575" name="AutoShape 215"/>
          <p:cNvSpPr>
            <a:spLocks noChangeArrowheads="1"/>
          </p:cNvSpPr>
          <p:nvPr/>
        </p:nvSpPr>
        <p:spPr bwMode="auto">
          <a:xfrm>
            <a:off x="5795963" y="3860800"/>
            <a:ext cx="1943100" cy="1189038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9576" name="AutoShape 216"/>
          <p:cNvSpPr>
            <a:spLocks noChangeArrowheads="1"/>
          </p:cNvSpPr>
          <p:nvPr/>
        </p:nvSpPr>
        <p:spPr bwMode="auto">
          <a:xfrm>
            <a:off x="5797550" y="5157788"/>
            <a:ext cx="2520950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9577" name="Rectangle 217"/>
          <p:cNvSpPr>
            <a:spLocks noChangeArrowheads="1"/>
          </p:cNvSpPr>
          <p:nvPr/>
        </p:nvSpPr>
        <p:spPr bwMode="auto">
          <a:xfrm>
            <a:off x="827088" y="1077913"/>
            <a:ext cx="28797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800" b="1">
                <a:solidFill>
                  <a:srgbClr val="CCFFCC"/>
                </a:solidFill>
                <a:latin typeface="Tahoma" pitchFamily="34" charset="0"/>
              </a:rPr>
              <a:t>DPF</a:t>
            </a:r>
            <a:r>
              <a:rPr kumimoji="0" lang="ja-JP" altLang="en-US" sz="1800" b="1">
                <a:solidFill>
                  <a:srgbClr val="CCFFCC"/>
                </a:solidFill>
                <a:latin typeface="Tahoma" pitchFamily="34" charset="0"/>
              </a:rPr>
              <a:t>で実証される技術</a:t>
            </a:r>
            <a:endParaRPr lang="ja-JP" altLang="en-US" sz="1800" b="1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1039578" name="Line 218"/>
          <p:cNvSpPr>
            <a:spLocks noChangeShapeType="1"/>
          </p:cNvSpPr>
          <p:nvPr/>
        </p:nvSpPr>
        <p:spPr bwMode="auto">
          <a:xfrm flipV="1">
            <a:off x="3563938" y="5661025"/>
            <a:ext cx="2160587" cy="144463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9579" name="Rectangle 219"/>
          <p:cNvSpPr>
            <a:spLocks noChangeArrowheads="1"/>
          </p:cNvSpPr>
          <p:nvPr/>
        </p:nvSpPr>
        <p:spPr bwMode="auto">
          <a:xfrm>
            <a:off x="3563938" y="4149725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衛星変動安定度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10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-9</a:t>
            </a: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 m/Hz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endParaRPr lang="en-US" altLang="ja-JP" sz="1200" b="1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39580" name="Line 220"/>
          <p:cNvSpPr>
            <a:spLocks noChangeShapeType="1"/>
          </p:cNvSpPr>
          <p:nvPr/>
        </p:nvSpPr>
        <p:spPr bwMode="auto">
          <a:xfrm>
            <a:off x="3563938" y="4581525"/>
            <a:ext cx="2376487" cy="14287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9581" name="Line 221"/>
          <p:cNvSpPr>
            <a:spLocks noChangeShapeType="1"/>
          </p:cNvSpPr>
          <p:nvPr/>
        </p:nvSpPr>
        <p:spPr bwMode="auto">
          <a:xfrm>
            <a:off x="3563938" y="3284538"/>
            <a:ext cx="2376487" cy="7302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9582" name="Rectangle 222"/>
          <p:cNvSpPr>
            <a:spLocks noChangeArrowheads="1"/>
          </p:cNvSpPr>
          <p:nvPr/>
        </p:nvSpPr>
        <p:spPr bwMode="auto">
          <a:xfrm>
            <a:off x="3635375" y="3332163"/>
            <a:ext cx="14398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0.5 Hz/Hz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の周波数安定度</a:t>
            </a:r>
          </a:p>
        </p:txBody>
      </p:sp>
      <p:sp>
        <p:nvSpPr>
          <p:cNvPr id="1039583" name="Rectangle 223"/>
          <p:cNvSpPr>
            <a:spLocks noChangeArrowheads="1"/>
          </p:cNvSpPr>
          <p:nvPr/>
        </p:nvSpPr>
        <p:spPr bwMode="auto">
          <a:xfrm>
            <a:off x="3346450" y="1484313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6x10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-16</a:t>
            </a: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 m/Hz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　　　の変位感度</a:t>
            </a:r>
          </a:p>
        </p:txBody>
      </p:sp>
      <p:sp>
        <p:nvSpPr>
          <p:cNvPr id="1039584" name="Line 224"/>
          <p:cNvSpPr>
            <a:spLocks noChangeShapeType="1"/>
          </p:cNvSpPr>
          <p:nvPr/>
        </p:nvSpPr>
        <p:spPr bwMode="auto">
          <a:xfrm>
            <a:off x="3419475" y="2060575"/>
            <a:ext cx="2663825" cy="215900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9586" name="Rectangle 226"/>
          <p:cNvSpPr>
            <a:spLocks noChangeArrowheads="1"/>
          </p:cNvSpPr>
          <p:nvPr/>
        </p:nvSpPr>
        <p:spPr bwMode="auto">
          <a:xfrm>
            <a:off x="4643438" y="1638300"/>
            <a:ext cx="16557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>
                <a:solidFill>
                  <a:srgbClr val="FFCCCC"/>
                </a:solidFill>
                <a:latin typeface="Tahoma" pitchFamily="34" charset="0"/>
              </a:rPr>
              <a:t>4x10</a:t>
            </a:r>
            <a:r>
              <a:rPr lang="en-US" altLang="ja-JP" sz="1200" b="1" baseline="30000">
                <a:solidFill>
                  <a:srgbClr val="FFCCCC"/>
                </a:solidFill>
                <a:latin typeface="Tahoma" pitchFamily="34" charset="0"/>
              </a:rPr>
              <a:t>-18</a:t>
            </a:r>
            <a:r>
              <a:rPr lang="en-US" altLang="ja-JP" sz="1200" b="1">
                <a:solidFill>
                  <a:srgbClr val="FFCCCC"/>
                </a:solidFill>
                <a:latin typeface="Tahoma" pitchFamily="34" charset="0"/>
              </a:rPr>
              <a:t> m/Hz</a:t>
            </a:r>
            <a:r>
              <a:rPr lang="en-US" altLang="ja-JP" sz="1200" b="1" baseline="30000">
                <a:solidFill>
                  <a:srgbClr val="FFCCCC"/>
                </a:solidFill>
                <a:latin typeface="Tahoma" pitchFamily="34" charset="0"/>
              </a:rPr>
              <a:t>1/2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baseline="30000">
                <a:solidFill>
                  <a:srgbClr val="EAEAEA"/>
                </a:solidFill>
                <a:latin typeface="Tahoma" pitchFamily="34" charset="0"/>
              </a:rPr>
              <a:t>         </a:t>
            </a: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の変位感度</a:t>
            </a:r>
          </a:p>
        </p:txBody>
      </p:sp>
      <p:sp>
        <p:nvSpPr>
          <p:cNvPr id="1039587" name="Rectangle 227"/>
          <p:cNvSpPr>
            <a:spLocks noChangeArrowheads="1"/>
          </p:cNvSpPr>
          <p:nvPr/>
        </p:nvSpPr>
        <p:spPr bwMode="auto">
          <a:xfrm>
            <a:off x="3344863" y="2205038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10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-14</a:t>
            </a: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 N/Hz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　　の外力雑音</a:t>
            </a:r>
          </a:p>
        </p:txBody>
      </p:sp>
      <p:sp>
        <p:nvSpPr>
          <p:cNvPr id="1039588" name="Rectangle 228"/>
          <p:cNvSpPr>
            <a:spLocks noChangeArrowheads="1"/>
          </p:cNvSpPr>
          <p:nvPr/>
        </p:nvSpPr>
        <p:spPr bwMode="auto">
          <a:xfrm>
            <a:off x="4786313" y="2349500"/>
            <a:ext cx="12239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>
                <a:solidFill>
                  <a:srgbClr val="FFCCCC"/>
                </a:solidFill>
                <a:latin typeface="Tahoma" pitchFamily="34" charset="0"/>
              </a:rPr>
              <a:t>10</a:t>
            </a:r>
            <a:r>
              <a:rPr lang="en-US" altLang="ja-JP" sz="1200" b="1" baseline="30000">
                <a:solidFill>
                  <a:srgbClr val="FFCCCC"/>
                </a:solidFill>
                <a:latin typeface="Tahoma" pitchFamily="34" charset="0"/>
              </a:rPr>
              <a:t>-17</a:t>
            </a:r>
            <a:r>
              <a:rPr lang="en-US" altLang="ja-JP" sz="1200" b="1">
                <a:solidFill>
                  <a:srgbClr val="FFCCCC"/>
                </a:solidFill>
                <a:latin typeface="Tahoma" pitchFamily="34" charset="0"/>
              </a:rPr>
              <a:t> N/Hz</a:t>
            </a:r>
            <a:r>
              <a:rPr lang="en-US" altLang="ja-JP" sz="1200" b="1" baseline="30000">
                <a:solidFill>
                  <a:srgbClr val="FFCCCC"/>
                </a:solidFill>
                <a:latin typeface="Tahoma" pitchFamily="34" charset="0"/>
              </a:rPr>
              <a:t>1/2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baseline="30000">
                <a:solidFill>
                  <a:srgbClr val="EAEAEA"/>
                </a:solidFill>
                <a:latin typeface="Tahoma" pitchFamily="34" charset="0"/>
              </a:rPr>
              <a:t>     </a:t>
            </a: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の外力雑音</a:t>
            </a:r>
          </a:p>
        </p:txBody>
      </p:sp>
      <p:sp>
        <p:nvSpPr>
          <p:cNvPr id="1039589" name="Rectangle 229"/>
          <p:cNvSpPr>
            <a:spLocks noChangeArrowheads="1"/>
          </p:cNvSpPr>
          <p:nvPr/>
        </p:nvSpPr>
        <p:spPr bwMode="auto">
          <a:xfrm>
            <a:off x="3563938" y="4662488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スラスタ雑音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10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-7</a:t>
            </a: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 N/Hz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endParaRPr lang="en-US" altLang="ja-JP" sz="1200" b="1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39590" name="Rectangle 230"/>
          <p:cNvSpPr>
            <a:spLocks noChangeArrowheads="1"/>
          </p:cNvSpPr>
          <p:nvPr/>
        </p:nvSpPr>
        <p:spPr bwMode="auto">
          <a:xfrm>
            <a:off x="3492500" y="5813425"/>
            <a:ext cx="18716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0.1 Hz</a:t>
            </a: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帯の連続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観測とデータ解析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コスト検討</a:t>
            </a:r>
          </a:p>
        </p:txBody>
      </p:sp>
      <p:sp>
        <p:nvSpPr>
          <p:cNvPr id="1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056662" name="Picture 918" descr="DPF_co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211513"/>
            <a:ext cx="5041900" cy="3241675"/>
          </a:xfrm>
          <a:prstGeom prst="rect">
            <a:avLst/>
          </a:prstGeom>
          <a:noFill/>
        </p:spPr>
      </p:pic>
      <p:pic>
        <p:nvPicPr>
          <p:cNvPr id="1056660" name="Picture 916" descr="co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3467100"/>
            <a:ext cx="3671887" cy="2947988"/>
          </a:xfrm>
          <a:prstGeom prst="rect">
            <a:avLst/>
          </a:prstGeom>
          <a:noFill/>
        </p:spPr>
      </p:pic>
      <p:sp>
        <p:nvSpPr>
          <p:cNvPr id="1056663" name="Rectangle 919"/>
          <p:cNvSpPr>
            <a:spLocks noChangeArrowheads="1"/>
          </p:cNvSpPr>
          <p:nvPr/>
        </p:nvSpPr>
        <p:spPr bwMode="auto">
          <a:xfrm>
            <a:off x="3276600" y="3535363"/>
            <a:ext cx="431800" cy="142875"/>
          </a:xfrm>
          <a:prstGeom prst="rect">
            <a:avLst/>
          </a:prstGeom>
          <a:noFill/>
          <a:ln w="254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56664" name="Rectangle 920"/>
          <p:cNvSpPr>
            <a:spLocks noChangeArrowheads="1"/>
          </p:cNvSpPr>
          <p:nvPr/>
        </p:nvSpPr>
        <p:spPr bwMode="auto">
          <a:xfrm>
            <a:off x="3276600" y="4327525"/>
            <a:ext cx="431800" cy="142875"/>
          </a:xfrm>
          <a:prstGeom prst="rect">
            <a:avLst/>
          </a:prstGeom>
          <a:noFill/>
          <a:ln w="254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56665" name="Line 921"/>
          <p:cNvSpPr>
            <a:spLocks noChangeShapeType="1"/>
          </p:cNvSpPr>
          <p:nvPr/>
        </p:nvSpPr>
        <p:spPr bwMode="auto">
          <a:xfrm>
            <a:off x="3779838" y="3606800"/>
            <a:ext cx="1584325" cy="71438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56666" name="Line 922"/>
          <p:cNvSpPr>
            <a:spLocks noChangeShapeType="1"/>
          </p:cNvSpPr>
          <p:nvPr/>
        </p:nvSpPr>
        <p:spPr bwMode="auto">
          <a:xfrm>
            <a:off x="3708400" y="4470400"/>
            <a:ext cx="1871663" cy="720725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56667" name="Rectangle 923"/>
          <p:cNvSpPr>
            <a:spLocks noChangeArrowheads="1"/>
          </p:cNvSpPr>
          <p:nvPr/>
        </p:nvSpPr>
        <p:spPr bwMode="auto">
          <a:xfrm>
            <a:off x="468313" y="836613"/>
            <a:ext cx="4248150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コスト</a:t>
            </a:r>
            <a:r>
              <a:rPr lang="en-US" altLang="ja-JP" sz="1800" b="1">
                <a:solidFill>
                  <a:srgbClr val="EAEAEA"/>
                </a:solidFill>
                <a:latin typeface="Tahoma" pitchFamily="34" charset="0"/>
              </a:rPr>
              <a:t>: </a:t>
            </a: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上限値の制約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800" b="1">
                <a:solidFill>
                  <a:srgbClr val="CCFFCC"/>
                </a:solidFill>
                <a:latin typeface="Tahoma" pitchFamily="34" charset="0"/>
              </a:rPr>
              <a:t>信頼性確保とのトレードオフ</a:t>
            </a: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として検討</a:t>
            </a:r>
          </a:p>
        </p:txBody>
      </p:sp>
      <p:sp>
        <p:nvSpPr>
          <p:cNvPr id="1056668" name="Rectangle 924"/>
          <p:cNvSpPr>
            <a:spLocks noChangeArrowheads="1"/>
          </p:cNvSpPr>
          <p:nvPr/>
        </p:nvSpPr>
        <p:spPr bwMode="auto">
          <a:xfrm>
            <a:off x="5651500" y="1431925"/>
            <a:ext cx="3386138" cy="558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400" b="1">
                <a:solidFill>
                  <a:srgbClr val="EAEAEA"/>
                </a:solidFill>
                <a:latin typeface="Tahoma" pitchFamily="34" charset="0"/>
              </a:rPr>
              <a:t>基幹部 </a:t>
            </a:r>
            <a:r>
              <a:rPr kumimoji="0"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kumimoji="0" lang="ja-JP" altLang="en-US" sz="1400" b="1">
                <a:solidFill>
                  <a:srgbClr val="EAEAEA"/>
                </a:solidFill>
                <a:latin typeface="Tahoma" pitchFamily="34" charset="0"/>
              </a:rPr>
              <a:t>電源系</a:t>
            </a:r>
            <a:r>
              <a:rPr kumimoji="0"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kumimoji="0" lang="ja-JP" altLang="en-US" sz="1400" b="1">
                <a:solidFill>
                  <a:srgbClr val="EAEAEA"/>
                </a:solidFill>
                <a:latin typeface="Tahoma" pitchFamily="34" charset="0"/>
              </a:rPr>
              <a:t>信号処理系</a:t>
            </a:r>
            <a:r>
              <a:rPr kumimoji="0"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kumimoji="0" lang="ja-JP" altLang="en-US" sz="1400" b="1">
                <a:solidFill>
                  <a:srgbClr val="EAEAEA"/>
                </a:solidFill>
                <a:latin typeface="Tahoma" pitchFamily="34" charset="0"/>
              </a:rPr>
              <a:t>熱制御系</a:t>
            </a:r>
            <a:r>
              <a:rPr kumimoji="0" lang="en-US" altLang="ja-JP" sz="14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kumimoji="0" lang="ja-JP" altLang="en-US" sz="1400" b="1">
                <a:solidFill>
                  <a:srgbClr val="EAEAEA"/>
                </a:solidFill>
                <a:latin typeface="Tahoma" pitchFamily="34" charset="0"/>
              </a:rPr>
              <a:t>バス部に準じた冗長性・信頼性の確保</a:t>
            </a:r>
            <a:endParaRPr lang="ja-JP" altLang="en-US" sz="1400" b="1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56669" name="Rectangle 925"/>
          <p:cNvSpPr>
            <a:spLocks noChangeArrowheads="1"/>
          </p:cNvSpPr>
          <p:nvPr/>
        </p:nvSpPr>
        <p:spPr bwMode="auto">
          <a:xfrm>
            <a:off x="5653088" y="1917700"/>
            <a:ext cx="3382962" cy="792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ミッション機器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 機能冗長構成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 重要度に応じて民生部品の使用を検討</a:t>
            </a:r>
          </a:p>
        </p:txBody>
      </p:sp>
      <p:sp>
        <p:nvSpPr>
          <p:cNvPr id="1056670" name="Rectangle 926"/>
          <p:cNvSpPr>
            <a:spLocks noChangeArrowheads="1"/>
          </p:cNvSpPr>
          <p:nvPr/>
        </p:nvSpPr>
        <p:spPr bwMode="auto">
          <a:xfrm>
            <a:off x="862014" y="1636753"/>
            <a:ext cx="4567242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構造系・電気系 </a:t>
            </a: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: </a:t>
            </a: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メーカーの概算を参照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ミッション機器 </a:t>
            </a: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光学系</a:t>
            </a: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民生部品　　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   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宇宙仕様部品　の間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 (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リスク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)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                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(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コスト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)</a:t>
            </a:r>
            <a:endParaRPr lang="ja-JP" altLang="en-US" sz="18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56671" name="Rectangle 927"/>
          <p:cNvSpPr>
            <a:spLocks noChangeArrowheads="1"/>
          </p:cNvSpPr>
          <p:nvPr/>
        </p:nvSpPr>
        <p:spPr bwMode="auto">
          <a:xfrm>
            <a:off x="5508625" y="1125538"/>
            <a:ext cx="3024188" cy="360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信頼性確保の考え方</a:t>
            </a:r>
          </a:p>
        </p:txBody>
      </p:sp>
      <p:sp>
        <p:nvSpPr>
          <p:cNvPr id="1056672" name="AutoShape 928"/>
          <p:cNvSpPr>
            <a:spLocks noChangeArrowheads="1"/>
          </p:cNvSpPr>
          <p:nvPr/>
        </p:nvSpPr>
        <p:spPr bwMode="auto">
          <a:xfrm>
            <a:off x="5508625" y="1125538"/>
            <a:ext cx="3455988" cy="16557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90"/>
          <p:cNvSpPr>
            <a:spLocks noChangeArrowheads="1"/>
          </p:cNvSpPr>
          <p:nvPr/>
        </p:nvSpPr>
        <p:spPr bwMode="auto">
          <a:xfrm>
            <a:off x="1428728" y="2500306"/>
            <a:ext cx="4929222" cy="1928826"/>
          </a:xfrm>
          <a:prstGeom prst="roundRect">
            <a:avLst>
              <a:gd name="adj" fmla="val 4412"/>
            </a:avLst>
          </a:prstGeom>
          <a:solidFill>
            <a:srgbClr val="CCECFF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の意義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1000127" y="1140725"/>
            <a:ext cx="7072335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今回の内容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「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単体での科学的成果」 が中心</a:t>
            </a:r>
            <a:endParaRPr kumimoji="1" lang="ja-JP" altLang="en-US" sz="20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" name="Rectangle 16"/>
          <p:cNvSpPr>
            <a:spLocks noChangeArrowheads="1"/>
          </p:cNvSpPr>
          <p:nvPr/>
        </p:nvSpPr>
        <p:spPr bwMode="auto">
          <a:xfrm>
            <a:off x="1500166" y="1643050"/>
            <a:ext cx="685804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しかし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, DPF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の意義は、単体だけの意義に限られない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1500166" y="2551695"/>
            <a:ext cx="535785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科学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の目標 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: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真理を知ること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我々の成り立ち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宇宙の始まり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1500166" y="3535450"/>
            <a:ext cx="4929222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宇宙開発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の目標 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: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人類のフロンティア・夢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  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人類の可能性を広げる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    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     </a:t>
            </a: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1428728" y="4786322"/>
            <a:ext cx="6643734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DECIGO : </a:t>
            </a:r>
            <a:r>
              <a:rPr lang="ja-JP" altLang="en-US" sz="2000" b="1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宇宙の始まりに最も肉薄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する可能性を持つ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 DPF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はその重要なステップ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1428728" y="5641319"/>
            <a:ext cx="664373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DPF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は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b="1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宇宙環境利用の新しい可能性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を切り拓く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過去の重力波観測による成果</a:t>
            </a:r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047567" name="Picture 15" descr="3c66b_20cm_op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E0000"/>
              </a:clrFrom>
              <a:clrTo>
                <a:srgbClr val="0E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088" y="2636838"/>
            <a:ext cx="2665412" cy="2381250"/>
          </a:xfrm>
          <a:prstGeom prst="rect">
            <a:avLst/>
          </a:prstGeom>
          <a:noFill/>
        </p:spPr>
      </p:pic>
      <p:sp>
        <p:nvSpPr>
          <p:cNvPr id="1047555" name="Rectangle 3"/>
          <p:cNvSpPr>
            <a:spLocks noChangeArrowheads="1"/>
          </p:cNvSpPr>
          <p:nvPr/>
        </p:nvSpPr>
        <p:spPr bwMode="auto">
          <a:xfrm>
            <a:off x="395288" y="1773238"/>
            <a:ext cx="4752975" cy="8969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2003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年，</a:t>
            </a:r>
            <a:r>
              <a:rPr lang="en-US" altLang="ja-JP" sz="1600" b="1">
                <a:solidFill>
                  <a:srgbClr val="FFFF99"/>
                </a:solidFill>
                <a:latin typeface="Tahoma" pitchFamily="34" charset="0"/>
              </a:rPr>
              <a:t>3C66B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が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5.4x10</a:t>
            </a:r>
            <a:r>
              <a:rPr lang="en-US" altLang="ja-JP" sz="1600" b="1" baseline="30000">
                <a:solidFill>
                  <a:srgbClr val="EAEAEA"/>
                </a:solidFill>
                <a:latin typeface="Tahoma" pitchFamily="34" charset="0"/>
              </a:rPr>
              <a:t>10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Msun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ブラックホール連星で，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5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年後に合体する，と発表</a:t>
            </a: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  <a:hlinkClick r:id="rId4" action="ppaction://hlinkfile"/>
              </a:rPr>
              <a:t> </a:t>
            </a:r>
            <a:endParaRPr lang="ja-JP" altLang="en-US" sz="1400" b="1">
              <a:solidFill>
                <a:srgbClr val="CCEC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  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Sudou et al., Science 300 1263 (2003)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．</a:t>
            </a:r>
          </a:p>
        </p:txBody>
      </p:sp>
      <p:sp>
        <p:nvSpPr>
          <p:cNvPr id="1047562" name="Rectangle 10"/>
          <p:cNvSpPr>
            <a:spLocks noChangeArrowheads="1"/>
          </p:cNvSpPr>
          <p:nvPr/>
        </p:nvSpPr>
        <p:spPr bwMode="auto">
          <a:xfrm>
            <a:off x="468313" y="908050"/>
            <a:ext cx="33115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ECFF"/>
                </a:solidFill>
                <a:latin typeface="Tahoma" pitchFamily="34" charset="0"/>
              </a:rPr>
              <a:t>重力波の観測による成果の例</a:t>
            </a:r>
          </a:p>
        </p:txBody>
      </p:sp>
      <p:sp>
        <p:nvSpPr>
          <p:cNvPr id="1047563" name="Rectangle 11"/>
          <p:cNvSpPr>
            <a:spLocks noChangeArrowheads="1"/>
          </p:cNvSpPr>
          <p:nvPr/>
        </p:nvSpPr>
        <p:spPr bwMode="auto">
          <a:xfrm>
            <a:off x="4932363" y="1773238"/>
            <a:ext cx="3960812" cy="22034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2007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年に観測された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GRB070201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FFFF99"/>
                </a:solidFill>
                <a:latin typeface="Tahoma" pitchFamily="34" charset="0"/>
              </a:rPr>
              <a:t>  (Konus-Wind, INTEGRAL, MESSENGER)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M31 (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アンドロメダ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  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銀河方向で発生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継続時間の短いガンマ線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バーストは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連星中性子星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の合体に起因していると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考えられている．</a:t>
            </a:r>
          </a:p>
        </p:txBody>
      </p:sp>
      <p:sp>
        <p:nvSpPr>
          <p:cNvPr id="1047564" name="Rectangle 12"/>
          <p:cNvSpPr>
            <a:spLocks noChangeArrowheads="1"/>
          </p:cNvSpPr>
          <p:nvPr/>
        </p:nvSpPr>
        <p:spPr bwMode="auto">
          <a:xfrm>
            <a:off x="395288" y="1412875"/>
            <a:ext cx="3671887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99CCFF"/>
                </a:solidFill>
                <a:latin typeface="Tahoma" pitchFamily="34" charset="0"/>
              </a:rPr>
              <a:t>連星ブラックホール</a:t>
            </a:r>
          </a:p>
        </p:txBody>
      </p:sp>
      <p:sp>
        <p:nvSpPr>
          <p:cNvPr id="1047565" name="Rectangle 13"/>
          <p:cNvSpPr>
            <a:spLocks noChangeArrowheads="1"/>
          </p:cNvSpPr>
          <p:nvPr/>
        </p:nvSpPr>
        <p:spPr bwMode="auto">
          <a:xfrm>
            <a:off x="755650" y="4941888"/>
            <a:ext cx="3960813" cy="14335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パルサータイミング法による観測データ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期待される重力波信号は見つからず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3C66B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が連星ブラックホールで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   あるという仮説は否定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   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Jenet et al., astro-ph/0310276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．</a:t>
            </a:r>
          </a:p>
        </p:txBody>
      </p:sp>
      <p:sp>
        <p:nvSpPr>
          <p:cNvPr id="1047568" name="Rectangle 16"/>
          <p:cNvSpPr>
            <a:spLocks noChangeArrowheads="1"/>
          </p:cNvSpPr>
          <p:nvPr/>
        </p:nvSpPr>
        <p:spPr bwMode="auto">
          <a:xfrm>
            <a:off x="5075238" y="1412875"/>
            <a:ext cx="1728787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99CCFF"/>
                </a:solidFill>
                <a:latin typeface="Tahoma" pitchFamily="34" charset="0"/>
              </a:rPr>
              <a:t>ガンマ線バースト</a:t>
            </a:r>
          </a:p>
        </p:txBody>
      </p:sp>
      <p:sp>
        <p:nvSpPr>
          <p:cNvPr id="1047570" name="Rectangle 18"/>
          <p:cNvSpPr>
            <a:spLocks noChangeArrowheads="1"/>
          </p:cNvSpPr>
          <p:nvPr/>
        </p:nvSpPr>
        <p:spPr bwMode="auto">
          <a:xfrm>
            <a:off x="4860925" y="4411663"/>
            <a:ext cx="4319588" cy="19700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米国の地上重力波検出器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LIGO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が、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　十分な感度で観測を行っていた．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データ解析の結果，信号はなかった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この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Short GRB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は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M31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で発生した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 連星中性子星合体に起因するものでは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 ない，と結論付けられた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Abbott et al, axiv:0711.1163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．</a:t>
            </a:r>
          </a:p>
        </p:txBody>
      </p:sp>
      <p:pic>
        <p:nvPicPr>
          <p:cNvPr id="1047571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2025" y="2420938"/>
            <a:ext cx="1508125" cy="19304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47572" name="AutoShape 20"/>
          <p:cNvSpPr>
            <a:spLocks noChangeArrowheads="1"/>
          </p:cNvSpPr>
          <p:nvPr/>
        </p:nvSpPr>
        <p:spPr bwMode="auto">
          <a:xfrm>
            <a:off x="4859338" y="1412875"/>
            <a:ext cx="4105275" cy="4968875"/>
          </a:xfrm>
          <a:prstGeom prst="roundRect">
            <a:avLst>
              <a:gd name="adj" fmla="val 4060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7573" name="AutoShape 21"/>
          <p:cNvSpPr>
            <a:spLocks noChangeArrowheads="1"/>
          </p:cNvSpPr>
          <p:nvPr/>
        </p:nvSpPr>
        <p:spPr bwMode="auto">
          <a:xfrm>
            <a:off x="323850" y="1412875"/>
            <a:ext cx="4392613" cy="4968875"/>
          </a:xfrm>
          <a:prstGeom prst="roundRect">
            <a:avLst>
              <a:gd name="adj" fmla="val 3181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7574" name="AutoShape 22"/>
          <p:cNvSpPr>
            <a:spLocks noChangeArrowheads="1"/>
          </p:cNvSpPr>
          <p:nvPr/>
        </p:nvSpPr>
        <p:spPr bwMode="auto">
          <a:xfrm>
            <a:off x="555625" y="4964113"/>
            <a:ext cx="200025" cy="336550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FF">
              <a:alpha val="50000"/>
            </a:srgbClr>
          </a:solidFill>
          <a:ln w="127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ja-JP" sz="800">
              <a:ea typeface="ＭＳ Ｐゴシック" pitchFamily="50" charset="-128"/>
            </a:endParaRPr>
          </a:p>
        </p:txBody>
      </p:sp>
      <p:sp>
        <p:nvSpPr>
          <p:cNvPr id="1047577" name="AutoShape 25"/>
          <p:cNvSpPr>
            <a:spLocks noChangeArrowheads="1"/>
          </p:cNvSpPr>
          <p:nvPr/>
        </p:nvSpPr>
        <p:spPr bwMode="auto">
          <a:xfrm rot="5400000">
            <a:off x="5804694" y="4085432"/>
            <a:ext cx="223837" cy="336550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FF">
              <a:alpha val="50000"/>
            </a:srgbClr>
          </a:solidFill>
          <a:ln w="127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rot="10800000" vert="eaVert" anchor="ctr">
            <a:spAutoFit/>
          </a:bodyPr>
          <a:lstStyle/>
          <a:p>
            <a:endParaRPr lang="ja-JP" altLang="ja-JP" sz="100"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DECIGO</a:t>
            </a:r>
            <a:r>
              <a:rPr lang="ja-JP" altLang="en-US" dirty="0" smtClean="0"/>
              <a:t>パスファインダー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71472" y="1393815"/>
            <a:ext cx="8386762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93675" marR="0" lvl="0" indent="-193675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en-US" altLang="ja-JP" sz="220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DECIGO</a:t>
            </a:r>
            <a:r>
              <a:rPr kumimoji="1" lang="ja-JP" altLang="en-US" sz="220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パスファインダー </a:t>
            </a:r>
            <a:r>
              <a:rPr kumimoji="1" lang="en-US" altLang="ja-JP" sz="220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(DPF) </a:t>
            </a:r>
            <a:endParaRPr kumimoji="1" lang="en-US" altLang="ja-JP" sz="2200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285852" y="2786058"/>
            <a:ext cx="4786346" cy="1214446"/>
          </a:xfrm>
          <a:prstGeom prst="roundRect">
            <a:avLst>
              <a:gd name="adj" fmla="val 3069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51"/>
          <p:cNvSpPr>
            <a:spLocks noChangeArrowheads="1"/>
          </p:cNvSpPr>
          <p:nvPr/>
        </p:nvSpPr>
        <p:spPr bwMode="auto">
          <a:xfrm>
            <a:off x="741376" y="1857364"/>
            <a:ext cx="5688012" cy="255454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のための最初の前哨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  <a:endParaRPr kumimoji="1" lang="en-US" altLang="ja-JP" sz="2000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DECIGO :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 基線長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1000km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編隊飛行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2000" dirty="0" smtClean="0">
                <a:solidFill>
                  <a:srgbClr val="E1FFE1"/>
                </a:solidFill>
                <a:latin typeface="Tahoma" pitchFamily="34" charset="0"/>
                <a:sym typeface="Wingdings" pitchFamily="2" charset="2"/>
              </a:rPr>
              <a:t>DPF</a:t>
            </a:r>
            <a:r>
              <a:rPr lang="en-US" altLang="ja-JP" sz="2000" dirty="0" smtClean="0">
                <a:solidFill>
                  <a:srgbClr val="E1FFE1"/>
                </a:solidFill>
                <a:latin typeface="Tahoma" pitchFamily="34" charset="0"/>
              </a:rPr>
              <a:t>  </a:t>
            </a:r>
            <a:r>
              <a:rPr lang="en-US" altLang="ja-JP" sz="2000" dirty="0" smtClean="0">
                <a:solidFill>
                  <a:srgbClr val="E1FFE1"/>
                </a:solidFill>
                <a:latin typeface="Tahoma" pitchFamily="34" charset="0"/>
                <a:ea typeface="HGP創英角ｺﾞｼｯｸUB" pitchFamily="50" charset="-128"/>
              </a:rPr>
              <a:t>1</a:t>
            </a:r>
            <a:r>
              <a:rPr lang="ja-JP" altLang="en-US" sz="2000" dirty="0" smtClean="0">
                <a:solidFill>
                  <a:srgbClr val="E1FFE1"/>
                </a:solidFill>
                <a:latin typeface="Tahoma" pitchFamily="34" charset="0"/>
                <a:ea typeface="HGP創英角ｺﾞｼｯｸUB" pitchFamily="50" charset="-128"/>
              </a:rPr>
              <a:t>機の衛星</a:t>
            </a:r>
            <a:r>
              <a:rPr lang="ja-JP" altLang="en-US" sz="2000" dirty="0" smtClean="0">
                <a:solidFill>
                  <a:srgbClr val="E1FFE1"/>
                </a:solidFill>
                <a:latin typeface="Tahoma" pitchFamily="34" charset="0"/>
              </a:rPr>
              <a:t>　</a:t>
            </a:r>
            <a:r>
              <a:rPr lang="en-US" altLang="ja-JP" sz="2000" dirty="0" smtClean="0">
                <a:solidFill>
                  <a:srgbClr val="E1FFE1"/>
                </a:solidFill>
                <a:latin typeface="Tahoma" pitchFamily="34" charset="0"/>
              </a:rPr>
              <a:t>(</a:t>
            </a:r>
            <a:r>
              <a:rPr lang="ja-JP" altLang="en-US" sz="2000" dirty="0" smtClean="0">
                <a:solidFill>
                  <a:srgbClr val="E1FFE1"/>
                </a:solidFill>
                <a:latin typeface="Tahoma" pitchFamily="34" charset="0"/>
              </a:rPr>
              <a:t>基線長</a:t>
            </a:r>
            <a:r>
              <a:rPr lang="en-US" altLang="ja-JP" sz="2000" dirty="0" smtClean="0">
                <a:solidFill>
                  <a:srgbClr val="E1FFE1"/>
                </a:solidFill>
                <a:latin typeface="Tahoma" pitchFamily="34" charset="0"/>
              </a:rPr>
              <a:t>30cm</a:t>
            </a:r>
            <a:r>
              <a:rPr lang="ja-JP" altLang="en-US" sz="2000" dirty="0" smtClean="0">
                <a:solidFill>
                  <a:srgbClr val="E1FFE1"/>
                </a:solidFill>
                <a:latin typeface="Tahoma" pitchFamily="34" charset="0"/>
              </a:rPr>
              <a:t>干渉計</a:t>
            </a:r>
            <a:r>
              <a:rPr lang="en-US" altLang="ja-JP" sz="2000" dirty="0" smtClean="0">
                <a:solidFill>
                  <a:srgbClr val="E1FFE1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zh-TW" altLang="en-US" sz="2000" dirty="0" smtClean="0">
                <a:solidFill>
                  <a:srgbClr val="E1FFE1"/>
                </a:solidFill>
                <a:latin typeface="Tahoma" pitchFamily="34" charset="0"/>
              </a:rPr>
              <a:t>                 </a:t>
            </a:r>
            <a:r>
              <a:rPr lang="en-US" altLang="zh-TW" sz="2000" dirty="0" smtClean="0">
                <a:solidFill>
                  <a:srgbClr val="E1FFE1"/>
                </a:solidFill>
                <a:latin typeface="Tahoma" pitchFamily="34" charset="0"/>
              </a:rPr>
              <a:t>350kg</a:t>
            </a:r>
            <a:r>
              <a:rPr lang="ja-JP" altLang="en-US" sz="2000" dirty="0" smtClean="0">
                <a:solidFill>
                  <a:srgbClr val="E1FFE1"/>
                </a:solidFill>
                <a:latin typeface="Tahoma" pitchFamily="34" charset="0"/>
              </a:rPr>
              <a:t>級 小型衛星</a:t>
            </a:r>
            <a:endParaRPr lang="en-US" altLang="zh-TW" sz="2000" dirty="0" smtClean="0">
              <a:solidFill>
                <a:srgbClr val="E1FFE1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zh-TW" sz="2000" dirty="0" smtClean="0">
                <a:solidFill>
                  <a:srgbClr val="E1FFE1"/>
                </a:solidFill>
                <a:latin typeface="Tahoma" pitchFamily="34" charset="0"/>
              </a:rPr>
              <a:t>                 </a:t>
            </a:r>
            <a:r>
              <a:rPr lang="zh-TW" altLang="en-US" sz="2000" dirty="0" smtClean="0">
                <a:solidFill>
                  <a:srgbClr val="E1FFE1"/>
                </a:solidFill>
                <a:latin typeface="Tahoma" pitchFamily="34" charset="0"/>
              </a:rPr>
              <a:t>地球周回軌道   </a:t>
            </a:r>
            <a:r>
              <a:rPr lang="en-US" altLang="zh-TW" sz="2000" dirty="0" smtClean="0">
                <a:solidFill>
                  <a:srgbClr val="E1FFE1"/>
                </a:solidFill>
                <a:latin typeface="Tahoma" pitchFamily="34" charset="0"/>
              </a:rPr>
              <a:t>(</a:t>
            </a:r>
            <a:r>
              <a:rPr lang="zh-TW" altLang="en-US" sz="2000" dirty="0" smtClean="0">
                <a:solidFill>
                  <a:srgbClr val="E1FFE1"/>
                </a:solidFill>
                <a:latin typeface="Tahoma" pitchFamily="34" charset="0"/>
              </a:rPr>
              <a:t>高度 </a:t>
            </a:r>
            <a:r>
              <a:rPr lang="en-US" altLang="zh-TW" sz="2000" dirty="0" smtClean="0">
                <a:solidFill>
                  <a:srgbClr val="E1FFE1"/>
                </a:solidFill>
                <a:latin typeface="Tahoma" pitchFamily="34" charset="0"/>
              </a:rPr>
              <a:t>500km)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" name="グループ化 12"/>
          <p:cNvGrpSpPr/>
          <p:nvPr/>
        </p:nvGrpSpPr>
        <p:grpSpPr>
          <a:xfrm>
            <a:off x="6286512" y="1285860"/>
            <a:ext cx="2234040" cy="2071702"/>
            <a:chOff x="9501222" y="714356"/>
            <a:chExt cx="5338763" cy="4864101"/>
          </a:xfrm>
        </p:grpSpPr>
        <p:sp>
          <p:nvSpPr>
            <p:cNvPr id="267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8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9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0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1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2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3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4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5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6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7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8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9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0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468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9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70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71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72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82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3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4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5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" name="Group 26"/>
            <p:cNvGrpSpPr>
              <a:grpSpLocks/>
            </p:cNvGrpSpPr>
            <p:nvPr/>
          </p:nvGrpSpPr>
          <p:grpSpPr bwMode="auto">
            <a:xfrm rot="7209001">
              <a:off x="11403005" y="2178095"/>
              <a:ext cx="600087" cy="500063"/>
              <a:chOff x="4785" y="11039"/>
              <a:chExt cx="829" cy="688"/>
            </a:xfrm>
          </p:grpSpPr>
          <p:sp>
            <p:nvSpPr>
              <p:cNvPr id="463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4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5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6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7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87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8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9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0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1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2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3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4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5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6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7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8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9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0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1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2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3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" name="Group 49"/>
            <p:cNvGrpSpPr>
              <a:grpSpLocks/>
            </p:cNvGrpSpPr>
            <p:nvPr/>
          </p:nvGrpSpPr>
          <p:grpSpPr bwMode="auto">
            <a:xfrm rot="3616332">
              <a:off x="12330179" y="2190800"/>
              <a:ext cx="600087" cy="503238"/>
              <a:chOff x="4785" y="11039"/>
              <a:chExt cx="829" cy="688"/>
            </a:xfrm>
          </p:grpSpPr>
          <p:sp>
            <p:nvSpPr>
              <p:cNvPr id="458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9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0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1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2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05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6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7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8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9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0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456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7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0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454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5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13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4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5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6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7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8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9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0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1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2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3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3" name="Group 78"/>
            <p:cNvGrpSpPr>
              <a:grpSpLocks/>
            </p:cNvGrpSpPr>
            <p:nvPr/>
          </p:nvGrpSpPr>
          <p:grpSpPr bwMode="auto">
            <a:xfrm flipH="1">
              <a:off x="12703127" y="4371956"/>
              <a:ext cx="600087" cy="495300"/>
              <a:chOff x="4785" y="11039"/>
              <a:chExt cx="829" cy="688"/>
            </a:xfrm>
          </p:grpSpPr>
          <p:sp>
            <p:nvSpPr>
              <p:cNvPr id="449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0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1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2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3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5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6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7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8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9" name="Group 88"/>
            <p:cNvGrpSpPr>
              <a:grpSpLocks/>
            </p:cNvGrpSpPr>
            <p:nvPr/>
          </p:nvGrpSpPr>
          <p:grpSpPr bwMode="auto">
            <a:xfrm flipH="1">
              <a:off x="12703127" y="4416406"/>
              <a:ext cx="600087" cy="500063"/>
              <a:chOff x="4785" y="11039"/>
              <a:chExt cx="829" cy="688"/>
            </a:xfrm>
          </p:grpSpPr>
          <p:sp>
            <p:nvSpPr>
              <p:cNvPr id="444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5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6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7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8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30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1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2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3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4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5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6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7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8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9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0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1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2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3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4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5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6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5" name="Group 111"/>
            <p:cNvGrpSpPr>
              <a:grpSpLocks/>
            </p:cNvGrpSpPr>
            <p:nvPr/>
          </p:nvGrpSpPr>
          <p:grpSpPr bwMode="auto">
            <a:xfrm rot="3592668" flipH="1">
              <a:off x="13154020" y="3611481"/>
              <a:ext cx="600087" cy="503238"/>
              <a:chOff x="4785" y="11039"/>
              <a:chExt cx="829" cy="688"/>
            </a:xfrm>
          </p:grpSpPr>
          <p:sp>
            <p:nvSpPr>
              <p:cNvPr id="439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0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1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2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3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48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9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0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1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2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3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2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437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8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5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435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6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56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7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8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9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0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1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2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3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4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6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6" name="Group 141"/>
            <p:cNvGrpSpPr>
              <a:grpSpLocks/>
            </p:cNvGrpSpPr>
            <p:nvPr/>
          </p:nvGrpSpPr>
          <p:grpSpPr bwMode="auto">
            <a:xfrm>
              <a:off x="11052281" y="4424344"/>
              <a:ext cx="600087" cy="500063"/>
              <a:chOff x="4785" y="11039"/>
              <a:chExt cx="829" cy="688"/>
            </a:xfrm>
          </p:grpSpPr>
          <p:sp>
            <p:nvSpPr>
              <p:cNvPr id="430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1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2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3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4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68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9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0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1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2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3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4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5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6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7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8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9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0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1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2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3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4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5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6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7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8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9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0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1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3" name="Group 171"/>
            <p:cNvGrpSpPr>
              <a:grpSpLocks/>
            </p:cNvGrpSpPr>
            <p:nvPr/>
          </p:nvGrpSpPr>
          <p:grpSpPr bwMode="auto">
            <a:xfrm rot="18007332">
              <a:off x="10577575" y="3603541"/>
              <a:ext cx="600087" cy="500063"/>
              <a:chOff x="4785" y="11039"/>
              <a:chExt cx="829" cy="688"/>
            </a:xfrm>
          </p:grpSpPr>
          <p:sp>
            <p:nvSpPr>
              <p:cNvPr id="425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6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7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8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9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93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4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5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6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7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8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9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0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1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2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3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4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5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6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7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8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9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0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1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2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3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4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5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4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423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4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55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421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2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418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9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0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477" name="AutoShape 49"/>
          <p:cNvSpPr>
            <a:spLocks noChangeArrowheads="1"/>
          </p:cNvSpPr>
          <p:nvPr/>
        </p:nvSpPr>
        <p:spPr bwMode="auto">
          <a:xfrm rot="5400000">
            <a:off x="7191577" y="3405371"/>
            <a:ext cx="344487" cy="702903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6350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8" name="Text Box 27"/>
          <p:cNvSpPr txBox="1">
            <a:spLocks noChangeAspect="1" noChangeArrowheads="1"/>
          </p:cNvSpPr>
          <p:nvPr/>
        </p:nvSpPr>
        <p:spPr bwMode="auto">
          <a:xfrm>
            <a:off x="6215074" y="1214422"/>
            <a:ext cx="935627" cy="24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endParaRPr kumimoji="1" lang="en-US" altLang="ja-JP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81" name="Text Box 27"/>
          <p:cNvSpPr txBox="1">
            <a:spLocks noChangeAspect="1" noChangeArrowheads="1"/>
          </p:cNvSpPr>
          <p:nvPr/>
        </p:nvSpPr>
        <p:spPr bwMode="auto">
          <a:xfrm>
            <a:off x="7000892" y="2687586"/>
            <a:ext cx="935627" cy="24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1000km</a:t>
            </a:r>
            <a:endParaRPr kumimoji="1" lang="en-US" altLang="ja-JP" sz="11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56" name="グループ化 261"/>
          <p:cNvGrpSpPr/>
          <p:nvPr/>
        </p:nvGrpSpPr>
        <p:grpSpPr>
          <a:xfrm>
            <a:off x="857224" y="4286256"/>
            <a:ext cx="5688012" cy="1643074"/>
            <a:chOff x="857224" y="4286256"/>
            <a:chExt cx="5688012" cy="1643074"/>
          </a:xfrm>
        </p:grpSpPr>
        <p:sp>
          <p:nvSpPr>
            <p:cNvPr id="12" name="Rectangle 51"/>
            <p:cNvSpPr>
              <a:spLocks noChangeArrowheads="1"/>
            </p:cNvSpPr>
            <p:nvPr/>
          </p:nvSpPr>
          <p:spPr bwMode="auto">
            <a:xfrm>
              <a:off x="857224" y="4729001"/>
              <a:ext cx="5688012" cy="120032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  <a:buClr>
                  <a:srgbClr val="003366"/>
                </a:buClr>
                <a:buSzPct val="70000"/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DECIGO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の主要技術の宇宙</a:t>
              </a:r>
              <a:r>
                <a:rPr kumimoji="1" lang="ja-JP" altLang="en-US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実証</a:t>
              </a:r>
              <a:endParaRPr lang="en-US" altLang="ja-JP" sz="2000" dirty="0" smtClean="0">
                <a:solidFill>
                  <a:srgbClr val="FFFFFF"/>
                </a:solidFill>
                <a:latin typeface="Tahoma" pitchFamily="34" charset="0"/>
              </a:endParaRPr>
            </a:p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</a:t>
              </a:r>
              <a:r>
                <a:rPr kumimoji="1" lang="ja-JP" altLang="en-US" sz="2000" kern="1200" dirty="0" smtClean="0">
                  <a:solidFill>
                    <a:srgbClr val="B2B2B2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レーザー干渉計</a:t>
              </a:r>
              <a:r>
                <a:rPr kumimoji="1" lang="en-US" altLang="ja-JP" sz="2000" kern="1200" dirty="0" smtClean="0">
                  <a:solidFill>
                    <a:srgbClr val="B2B2B2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, </a:t>
              </a:r>
              <a:r>
                <a:rPr kumimoji="1" lang="ja-JP" altLang="en-US" sz="2000" kern="1200" dirty="0" smtClean="0">
                  <a:solidFill>
                    <a:srgbClr val="B2B2B2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安定化レーザー光源</a:t>
              </a:r>
              <a:r>
                <a:rPr kumimoji="1" lang="en-US" altLang="ja-JP" sz="2000" kern="1200" dirty="0" smtClean="0">
                  <a:solidFill>
                    <a:srgbClr val="B2B2B2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,</a:t>
              </a:r>
            </a:p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dirty="0" smtClean="0">
                  <a:solidFill>
                    <a:srgbClr val="B2B2B2"/>
                  </a:solidFill>
                  <a:latin typeface="Tahoma" pitchFamily="34" charset="0"/>
                </a:rPr>
                <a:t>     </a:t>
              </a:r>
              <a:r>
                <a:rPr lang="ja-JP" altLang="en-US" sz="2000" dirty="0" smtClean="0">
                  <a:solidFill>
                    <a:srgbClr val="B2B2B2"/>
                  </a:solidFill>
                  <a:latin typeface="Tahoma" pitchFamily="34" charset="0"/>
                </a:rPr>
                <a:t>ドラッグフリーシステム、データ取得と解析</a:t>
              </a:r>
              <a:endParaRPr kumimoji="1" lang="ja-JP" altLang="en-US" sz="20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6" name="AutoShape 49"/>
            <p:cNvSpPr>
              <a:spLocks noChangeArrowheads="1"/>
            </p:cNvSpPr>
            <p:nvPr/>
          </p:nvSpPr>
          <p:spPr bwMode="auto">
            <a:xfrm rot="5400000">
              <a:off x="2190917" y="4107048"/>
              <a:ext cx="344487" cy="702903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63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57" name="グループ化 486"/>
          <p:cNvGrpSpPr/>
          <p:nvPr/>
        </p:nvGrpSpPr>
        <p:grpSpPr>
          <a:xfrm>
            <a:off x="6279579" y="4116346"/>
            <a:ext cx="2566805" cy="1955860"/>
            <a:chOff x="6279579" y="4116346"/>
            <a:chExt cx="2566805" cy="1955860"/>
          </a:xfrm>
        </p:grpSpPr>
        <p:sp>
          <p:nvSpPr>
            <p:cNvPr id="16" name="Oval 10"/>
            <p:cNvSpPr>
              <a:spLocks noChangeAspect="1" noChangeArrowheads="1"/>
            </p:cNvSpPr>
            <p:nvPr/>
          </p:nvSpPr>
          <p:spPr bwMode="auto">
            <a:xfrm>
              <a:off x="6455022" y="4116346"/>
              <a:ext cx="1903996" cy="1839141"/>
            </a:xfrm>
            <a:prstGeom prst="ellipse">
              <a:avLst/>
            </a:prstGeom>
            <a:solidFill>
              <a:srgbClr val="FFFFFF">
                <a:alpha val="3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7" name="Line 43"/>
            <p:cNvSpPr>
              <a:spLocks noChangeAspect="1" noChangeShapeType="1"/>
            </p:cNvSpPr>
            <p:nvPr/>
          </p:nvSpPr>
          <p:spPr bwMode="auto">
            <a:xfrm flipV="1">
              <a:off x="6709574" y="5052620"/>
              <a:ext cx="713708" cy="1124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4" name="AutoShape 8"/>
            <p:cNvSpPr>
              <a:spLocks noChangeAspect="1" noChangeArrowheads="1"/>
            </p:cNvSpPr>
            <p:nvPr/>
          </p:nvSpPr>
          <p:spPr bwMode="auto">
            <a:xfrm rot="5400000">
              <a:off x="6309833" y="4995382"/>
              <a:ext cx="151671" cy="125538"/>
            </a:xfrm>
            <a:prstGeom prst="flowChartManualOperation">
              <a:avLst/>
            </a:prstGeom>
            <a:solidFill>
              <a:srgbClr val="FF00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" name="AutoShape 9"/>
            <p:cNvSpPr>
              <a:spLocks noChangeAspect="1" noChangeArrowheads="1"/>
            </p:cNvSpPr>
            <p:nvPr/>
          </p:nvSpPr>
          <p:spPr bwMode="auto">
            <a:xfrm rot="16200000" flipH="1">
              <a:off x="8359534" y="4976349"/>
              <a:ext cx="151671" cy="126700"/>
            </a:xfrm>
            <a:prstGeom prst="flowChartManualOperation">
              <a:avLst/>
            </a:prstGeom>
            <a:solidFill>
              <a:srgbClr val="FF00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7" name="Text Box 11"/>
            <p:cNvSpPr txBox="1">
              <a:spLocks noChangeAspect="1" noChangeArrowheads="1"/>
            </p:cNvSpPr>
            <p:nvPr/>
          </p:nvSpPr>
          <p:spPr bwMode="auto">
            <a:xfrm>
              <a:off x="7215626" y="4504360"/>
              <a:ext cx="1499778" cy="34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Local Sensor</a:t>
              </a:r>
            </a:p>
          </p:txBody>
        </p:sp>
        <p:sp>
          <p:nvSpPr>
            <p:cNvPr id="18" name="Text Box 12"/>
            <p:cNvSpPr txBox="1">
              <a:spLocks noChangeAspect="1" noChangeArrowheads="1"/>
            </p:cNvSpPr>
            <p:nvPr/>
          </p:nvSpPr>
          <p:spPr bwMode="auto">
            <a:xfrm>
              <a:off x="7238093" y="5613348"/>
              <a:ext cx="977245" cy="217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Actuator</a:t>
              </a:r>
            </a:p>
          </p:txBody>
        </p:sp>
        <p:sp>
          <p:nvSpPr>
            <p:cNvPr id="20" name="Line 14"/>
            <p:cNvSpPr>
              <a:spLocks noChangeAspect="1" noChangeShapeType="1"/>
            </p:cNvSpPr>
            <p:nvPr/>
          </p:nvSpPr>
          <p:spPr bwMode="auto">
            <a:xfrm>
              <a:off x="6935078" y="5041385"/>
              <a:ext cx="1162" cy="287612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1" name="Line 15"/>
            <p:cNvSpPr>
              <a:spLocks noChangeAspect="1" noChangeShapeType="1"/>
            </p:cNvSpPr>
            <p:nvPr/>
          </p:nvSpPr>
          <p:spPr bwMode="auto">
            <a:xfrm>
              <a:off x="6932753" y="5416628"/>
              <a:ext cx="1162" cy="77521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2" name="Line 16"/>
            <p:cNvSpPr>
              <a:spLocks noChangeAspect="1" noChangeShapeType="1"/>
            </p:cNvSpPr>
            <p:nvPr/>
          </p:nvSpPr>
          <p:spPr bwMode="auto">
            <a:xfrm>
              <a:off x="6930428" y="5489654"/>
              <a:ext cx="196444" cy="1124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3" name="Line 17"/>
            <p:cNvSpPr>
              <a:spLocks noChangeAspect="1" noChangeShapeType="1"/>
            </p:cNvSpPr>
            <p:nvPr/>
          </p:nvSpPr>
          <p:spPr bwMode="auto">
            <a:xfrm flipV="1">
              <a:off x="7118735" y="5186314"/>
              <a:ext cx="0" cy="305587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4" name="Line 18"/>
            <p:cNvSpPr>
              <a:spLocks noChangeAspect="1" noChangeShapeType="1"/>
            </p:cNvSpPr>
            <p:nvPr/>
          </p:nvSpPr>
          <p:spPr bwMode="auto">
            <a:xfrm>
              <a:off x="7110598" y="5196425"/>
              <a:ext cx="126700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58" name="Group 19"/>
            <p:cNvGrpSpPr>
              <a:grpSpLocks noChangeAspect="1"/>
            </p:cNvGrpSpPr>
            <p:nvPr/>
          </p:nvGrpSpPr>
          <p:grpSpPr bwMode="auto">
            <a:xfrm>
              <a:off x="6858016" y="5317761"/>
              <a:ext cx="129025" cy="98866"/>
              <a:chOff x="5504" y="8144"/>
              <a:chExt cx="291" cy="236"/>
            </a:xfrm>
          </p:grpSpPr>
          <p:sp>
            <p:nvSpPr>
              <p:cNvPr id="51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2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26" name="Rectangle 22"/>
            <p:cNvSpPr>
              <a:spLocks noChangeAspect="1" noChangeArrowheads="1"/>
            </p:cNvSpPr>
            <p:nvPr/>
          </p:nvSpPr>
          <p:spPr bwMode="auto">
            <a:xfrm>
              <a:off x="7254735" y="5116671"/>
              <a:ext cx="40683" cy="142683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7" name="Line 23"/>
            <p:cNvSpPr>
              <a:spLocks noChangeAspect="1" noChangeShapeType="1"/>
            </p:cNvSpPr>
            <p:nvPr/>
          </p:nvSpPr>
          <p:spPr bwMode="auto">
            <a:xfrm flipH="1" flipV="1">
              <a:off x="8246255" y="4895332"/>
              <a:ext cx="1162" cy="146053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8" name="Line 24"/>
            <p:cNvSpPr>
              <a:spLocks noChangeAspect="1" noChangeShapeType="1"/>
            </p:cNvSpPr>
            <p:nvPr/>
          </p:nvSpPr>
          <p:spPr bwMode="auto">
            <a:xfrm flipH="1" flipV="1">
              <a:off x="8081195" y="4899826"/>
              <a:ext cx="168546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9" name="Line 25"/>
            <p:cNvSpPr>
              <a:spLocks noChangeAspect="1" noChangeShapeType="1"/>
            </p:cNvSpPr>
            <p:nvPr/>
          </p:nvSpPr>
          <p:spPr bwMode="auto">
            <a:xfrm flipH="1" flipV="1">
              <a:off x="8242767" y="5039138"/>
              <a:ext cx="101128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 type="triangle" w="med" len="med"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0" name="Rectangle 26"/>
            <p:cNvSpPr>
              <a:spLocks noChangeAspect="1" noChangeArrowheads="1"/>
            </p:cNvSpPr>
            <p:nvPr/>
          </p:nvSpPr>
          <p:spPr bwMode="auto">
            <a:xfrm flipH="1">
              <a:off x="8064922" y="4862751"/>
              <a:ext cx="40683" cy="142683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1" name="Text Box 27"/>
            <p:cNvSpPr txBox="1">
              <a:spLocks noChangeAspect="1" noChangeArrowheads="1"/>
            </p:cNvSpPr>
            <p:nvPr/>
          </p:nvSpPr>
          <p:spPr bwMode="auto">
            <a:xfrm>
              <a:off x="7910757" y="5766573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Thruster</a:t>
              </a:r>
            </a:p>
          </p:txBody>
        </p:sp>
        <p:sp>
          <p:nvSpPr>
            <p:cNvPr id="33" name="Line 29"/>
            <p:cNvSpPr>
              <a:spLocks noChangeAspect="1" noChangeShapeType="1"/>
            </p:cNvSpPr>
            <p:nvPr/>
          </p:nvSpPr>
          <p:spPr bwMode="auto">
            <a:xfrm>
              <a:off x="7896375" y="4703216"/>
              <a:ext cx="174359" cy="14043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4" name="Freeform 30"/>
            <p:cNvSpPr>
              <a:spLocks noChangeAspect="1"/>
            </p:cNvSpPr>
            <p:nvPr/>
          </p:nvSpPr>
          <p:spPr bwMode="auto">
            <a:xfrm>
              <a:off x="7407008" y="5017791"/>
              <a:ext cx="545161" cy="71903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31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59" name="Group 31"/>
            <p:cNvGrpSpPr>
              <a:grpSpLocks noChangeAspect="1"/>
            </p:cNvGrpSpPr>
            <p:nvPr/>
          </p:nvGrpSpPr>
          <p:grpSpPr bwMode="auto">
            <a:xfrm flipH="1">
              <a:off x="7692957" y="4923419"/>
              <a:ext cx="341743" cy="276377"/>
              <a:chOff x="4785" y="11039"/>
              <a:chExt cx="829" cy="688"/>
            </a:xfrm>
          </p:grpSpPr>
          <p:sp>
            <p:nvSpPr>
              <p:cNvPr id="46" name="Freeform 32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7" name="Line 33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8" name="Line 34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9" name="Line 35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" name="Arc 36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60" name="Group 37"/>
            <p:cNvGrpSpPr>
              <a:grpSpLocks noChangeAspect="1"/>
            </p:cNvGrpSpPr>
            <p:nvPr/>
          </p:nvGrpSpPr>
          <p:grpSpPr bwMode="auto">
            <a:xfrm>
              <a:off x="7325641" y="4932407"/>
              <a:ext cx="341743" cy="276377"/>
              <a:chOff x="4785" y="11039"/>
              <a:chExt cx="829" cy="688"/>
            </a:xfrm>
          </p:grpSpPr>
          <p:sp>
            <p:nvSpPr>
              <p:cNvPr id="41" name="Freeform 38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2" name="Line 39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3" name="Line 40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4" name="Line 41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5" name="Arc 42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38" name="Rectangle 44"/>
            <p:cNvSpPr>
              <a:spLocks noChangeAspect="1" noChangeArrowheads="1"/>
            </p:cNvSpPr>
            <p:nvPr/>
          </p:nvSpPr>
          <p:spPr bwMode="auto">
            <a:xfrm>
              <a:off x="6630531" y="4999815"/>
              <a:ext cx="199931" cy="102237"/>
            </a:xfrm>
            <a:prstGeom prst="rect">
              <a:avLst/>
            </a:prstGeom>
            <a:solidFill>
              <a:srgbClr val="00CCFF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0" name="Line 46"/>
            <p:cNvSpPr>
              <a:spLocks noChangeShapeType="1"/>
            </p:cNvSpPr>
            <p:nvPr/>
          </p:nvSpPr>
          <p:spPr bwMode="auto">
            <a:xfrm flipV="1">
              <a:off x="8346317" y="5123631"/>
              <a:ext cx="68679" cy="64294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4" name="Text Box 11"/>
            <p:cNvSpPr txBox="1">
              <a:spLocks noChangeAspect="1" noChangeArrowheads="1"/>
            </p:cNvSpPr>
            <p:nvPr/>
          </p:nvSpPr>
          <p:spPr bwMode="auto">
            <a:xfrm>
              <a:off x="6644122" y="4544974"/>
              <a:ext cx="1499778" cy="34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Laser</a:t>
              </a:r>
              <a:endParaRPr kumimoji="1" lang="en-US" altLang="ja-JP" sz="11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6" name="Line 46"/>
            <p:cNvSpPr>
              <a:spLocks noChangeShapeType="1"/>
            </p:cNvSpPr>
            <p:nvPr/>
          </p:nvSpPr>
          <p:spPr bwMode="auto">
            <a:xfrm flipH="1">
              <a:off x="6712381" y="4687850"/>
              <a:ext cx="145635" cy="28575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9" name="Text Box 27"/>
            <p:cNvSpPr txBox="1">
              <a:spLocks noChangeAspect="1" noChangeArrowheads="1"/>
            </p:cNvSpPr>
            <p:nvPr/>
          </p:nvSpPr>
          <p:spPr bwMode="auto">
            <a:xfrm>
              <a:off x="6279579" y="5830858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DPF</a:t>
              </a:r>
              <a:endParaRPr kumimoji="1" lang="en-US" altLang="ja-JP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2" name="Text Box 27"/>
            <p:cNvSpPr txBox="1">
              <a:spLocks noChangeAspect="1" noChangeArrowheads="1"/>
            </p:cNvSpPr>
            <p:nvPr/>
          </p:nvSpPr>
          <p:spPr bwMode="auto">
            <a:xfrm>
              <a:off x="7422587" y="5116478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30cm</a:t>
              </a:r>
              <a:endParaRPr kumimoji="1" lang="en-US" altLang="ja-JP" sz="11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3" name="Line 46"/>
            <p:cNvSpPr>
              <a:spLocks noChangeShapeType="1"/>
            </p:cNvSpPr>
            <p:nvPr/>
          </p:nvSpPr>
          <p:spPr bwMode="auto">
            <a:xfrm flipH="1" flipV="1">
              <a:off x="7283885" y="5330792"/>
              <a:ext cx="145635" cy="28575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9" name="Rectangle 45"/>
            <p:cNvSpPr>
              <a:spLocks noChangeAspect="1" noChangeArrowheads="1"/>
            </p:cNvSpPr>
            <p:nvPr/>
          </p:nvSpPr>
          <p:spPr bwMode="auto">
            <a:xfrm rot="2679310">
              <a:off x="6926474" y="4957489"/>
              <a:ext cx="45719" cy="213579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DECIGO</a:t>
            </a:r>
            <a:endParaRPr lang="ja-JP" altLang="en-US" dirty="0"/>
          </a:p>
        </p:txBody>
      </p:sp>
      <p:sp>
        <p:nvSpPr>
          <p:cNvPr id="3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36" name="Rectangle 39"/>
          <p:cNvSpPr>
            <a:spLocks noGrp="1" noChangeArrowheads="1"/>
          </p:cNvSpPr>
          <p:nvPr>
            <p:ph idx="4294967295"/>
          </p:nvPr>
        </p:nvSpPr>
        <p:spPr>
          <a:xfrm>
            <a:off x="928678" y="1000125"/>
            <a:ext cx="2286000" cy="530225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ja-JP" b="1" dirty="0">
                <a:solidFill>
                  <a:srgbClr val="FFCCFF"/>
                </a:solidFill>
              </a:rPr>
              <a:t>DECIGO</a:t>
            </a:r>
            <a:r>
              <a:rPr lang="ja-JP" altLang="en-US" b="1" dirty="0">
                <a:solidFill>
                  <a:srgbClr val="FFCCFF"/>
                </a:solidFill>
              </a:rPr>
              <a:t>　</a:t>
            </a:r>
          </a:p>
        </p:txBody>
      </p:sp>
      <p:sp>
        <p:nvSpPr>
          <p:cNvPr id="1144864" name="Rectangle 32"/>
          <p:cNvSpPr>
            <a:spLocks noChangeArrowheads="1"/>
          </p:cNvSpPr>
          <p:nvPr/>
        </p:nvSpPr>
        <p:spPr bwMode="auto">
          <a:xfrm>
            <a:off x="1009649" y="1500174"/>
            <a:ext cx="4276731" cy="7359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宇宙重力波望遠鏡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  (~2027)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</a:rPr>
              <a:t>観測周波数帯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~0.1 Hz </a:t>
            </a:r>
            <a:endParaRPr lang="ja-JP" altLang="en-US" sz="20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44835" name="AutoShape 3"/>
          <p:cNvSpPr>
            <a:spLocks noChangeAspect="1" noChangeArrowheads="1"/>
          </p:cNvSpPr>
          <p:nvPr/>
        </p:nvSpPr>
        <p:spPr bwMode="auto">
          <a:xfrm>
            <a:off x="900113" y="2309221"/>
            <a:ext cx="7632700" cy="4119190"/>
          </a:xfrm>
          <a:prstGeom prst="roundRect">
            <a:avLst>
              <a:gd name="adj" fmla="val 1917"/>
            </a:avLst>
          </a:prstGeom>
          <a:solidFill>
            <a:srgbClr val="FFFFFF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35" name="フリーフォーム 34"/>
          <p:cNvSpPr/>
          <p:nvPr/>
        </p:nvSpPr>
        <p:spPr bwMode="auto">
          <a:xfrm>
            <a:off x="4421875" y="2527984"/>
            <a:ext cx="1719618" cy="2263221"/>
          </a:xfrm>
          <a:custGeom>
            <a:avLst/>
            <a:gdLst>
              <a:gd name="connsiteX0" fmla="*/ 0 w 1719618"/>
              <a:gd name="connsiteY0" fmla="*/ 0 h 2320120"/>
              <a:gd name="connsiteX1" fmla="*/ 0 w 1719618"/>
              <a:gd name="connsiteY1" fmla="*/ 1760562 h 2320120"/>
              <a:gd name="connsiteX2" fmla="*/ 40943 w 1719618"/>
              <a:gd name="connsiteY2" fmla="*/ 1828800 h 2320120"/>
              <a:gd name="connsiteX3" fmla="*/ 504967 w 1719618"/>
              <a:gd name="connsiteY3" fmla="*/ 2265529 h 2320120"/>
              <a:gd name="connsiteX4" fmla="*/ 723331 w 1719618"/>
              <a:gd name="connsiteY4" fmla="*/ 2306472 h 2320120"/>
              <a:gd name="connsiteX5" fmla="*/ 1160059 w 1719618"/>
              <a:gd name="connsiteY5" fmla="*/ 2320120 h 2320120"/>
              <a:gd name="connsiteX6" fmla="*/ 1460310 w 1719618"/>
              <a:gd name="connsiteY6" fmla="*/ 2306472 h 2320120"/>
              <a:gd name="connsiteX7" fmla="*/ 1719618 w 1719618"/>
              <a:gd name="connsiteY7" fmla="*/ 2238233 h 2320120"/>
              <a:gd name="connsiteX8" fmla="*/ 1678674 w 1719618"/>
              <a:gd name="connsiteY8" fmla="*/ 0 h 2320120"/>
              <a:gd name="connsiteX9" fmla="*/ 0 w 1719618"/>
              <a:gd name="connsiteY9" fmla="*/ 0 h 232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9618" h="2320120">
                <a:moveTo>
                  <a:pt x="0" y="0"/>
                </a:moveTo>
                <a:lnTo>
                  <a:pt x="0" y="1760562"/>
                </a:lnTo>
                <a:lnTo>
                  <a:pt x="40943" y="1828800"/>
                </a:lnTo>
                <a:lnTo>
                  <a:pt x="504967" y="2265529"/>
                </a:lnTo>
                <a:lnTo>
                  <a:pt x="723331" y="2306472"/>
                </a:lnTo>
                <a:lnTo>
                  <a:pt x="1160059" y="2320120"/>
                </a:lnTo>
                <a:lnTo>
                  <a:pt x="1460310" y="2306472"/>
                </a:lnTo>
                <a:lnTo>
                  <a:pt x="1719618" y="2238233"/>
                </a:lnTo>
                <a:lnTo>
                  <a:pt x="167867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FF">
              <a:alpha val="14902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4" name="フリーフォーム 33"/>
          <p:cNvSpPr/>
          <p:nvPr/>
        </p:nvSpPr>
        <p:spPr bwMode="auto">
          <a:xfrm>
            <a:off x="2374710" y="2514672"/>
            <a:ext cx="2456597" cy="1224801"/>
          </a:xfrm>
          <a:custGeom>
            <a:avLst/>
            <a:gdLst>
              <a:gd name="connsiteX0" fmla="*/ 0 w 2456597"/>
              <a:gd name="connsiteY0" fmla="*/ 0 h 1255594"/>
              <a:gd name="connsiteX1" fmla="*/ 68239 w 2456597"/>
              <a:gd name="connsiteY1" fmla="*/ 163773 h 1255594"/>
              <a:gd name="connsiteX2" fmla="*/ 1201003 w 2456597"/>
              <a:gd name="connsiteY2" fmla="*/ 1201003 h 1255594"/>
              <a:gd name="connsiteX3" fmla="*/ 1405720 w 2456597"/>
              <a:gd name="connsiteY3" fmla="*/ 1241946 h 1255594"/>
              <a:gd name="connsiteX4" fmla="*/ 1705971 w 2456597"/>
              <a:gd name="connsiteY4" fmla="*/ 1255594 h 1255594"/>
              <a:gd name="connsiteX5" fmla="*/ 1856096 w 2456597"/>
              <a:gd name="connsiteY5" fmla="*/ 1214650 h 1255594"/>
              <a:gd name="connsiteX6" fmla="*/ 2060812 w 2456597"/>
              <a:gd name="connsiteY6" fmla="*/ 1064525 h 1255594"/>
              <a:gd name="connsiteX7" fmla="*/ 2088108 w 2456597"/>
              <a:gd name="connsiteY7" fmla="*/ 1037230 h 1255594"/>
              <a:gd name="connsiteX8" fmla="*/ 2197290 w 2456597"/>
              <a:gd name="connsiteY8" fmla="*/ 1091821 h 1255594"/>
              <a:gd name="connsiteX9" fmla="*/ 2265529 w 2456597"/>
              <a:gd name="connsiteY9" fmla="*/ 1050877 h 1255594"/>
              <a:gd name="connsiteX10" fmla="*/ 2306472 w 2456597"/>
              <a:gd name="connsiteY10" fmla="*/ 982639 h 1255594"/>
              <a:gd name="connsiteX11" fmla="*/ 2374711 w 2456597"/>
              <a:gd name="connsiteY11" fmla="*/ 1037230 h 1255594"/>
              <a:gd name="connsiteX12" fmla="*/ 2442950 w 2456597"/>
              <a:gd name="connsiteY12" fmla="*/ 955343 h 1255594"/>
              <a:gd name="connsiteX13" fmla="*/ 2456597 w 2456597"/>
              <a:gd name="connsiteY13" fmla="*/ 13647 h 1255594"/>
              <a:gd name="connsiteX14" fmla="*/ 0 w 2456597"/>
              <a:gd name="connsiteY14" fmla="*/ 0 h 125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6597" h="1255594">
                <a:moveTo>
                  <a:pt x="0" y="0"/>
                </a:moveTo>
                <a:lnTo>
                  <a:pt x="68239" y="163773"/>
                </a:lnTo>
                <a:lnTo>
                  <a:pt x="1201003" y="1201003"/>
                </a:lnTo>
                <a:lnTo>
                  <a:pt x="1405720" y="1241946"/>
                </a:lnTo>
                <a:lnTo>
                  <a:pt x="1705971" y="1255594"/>
                </a:lnTo>
                <a:lnTo>
                  <a:pt x="1856096" y="1214650"/>
                </a:lnTo>
                <a:lnTo>
                  <a:pt x="2060812" y="1064525"/>
                </a:lnTo>
                <a:lnTo>
                  <a:pt x="2088108" y="1037230"/>
                </a:lnTo>
                <a:lnTo>
                  <a:pt x="2197290" y="1091821"/>
                </a:lnTo>
                <a:lnTo>
                  <a:pt x="2265529" y="1050877"/>
                </a:lnTo>
                <a:lnTo>
                  <a:pt x="2306472" y="982639"/>
                </a:lnTo>
                <a:lnTo>
                  <a:pt x="2374711" y="1037230"/>
                </a:lnTo>
                <a:lnTo>
                  <a:pt x="2442950" y="955343"/>
                </a:lnTo>
                <a:lnTo>
                  <a:pt x="2456597" y="13647"/>
                </a:lnTo>
                <a:lnTo>
                  <a:pt x="0" y="0"/>
                </a:lnTo>
                <a:close/>
              </a:path>
            </a:pathLst>
          </a:custGeom>
          <a:solidFill>
            <a:srgbClr val="CCECFF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3" name="フリーフォーム 32"/>
          <p:cNvSpPr/>
          <p:nvPr/>
        </p:nvSpPr>
        <p:spPr bwMode="auto">
          <a:xfrm>
            <a:off x="5704764" y="2514672"/>
            <a:ext cx="2361063" cy="2223281"/>
          </a:xfrm>
          <a:custGeom>
            <a:avLst/>
            <a:gdLst>
              <a:gd name="connsiteX0" fmla="*/ 13648 w 2361063"/>
              <a:gd name="connsiteY0" fmla="*/ 0 h 2279176"/>
              <a:gd name="connsiteX1" fmla="*/ 0 w 2361063"/>
              <a:gd name="connsiteY1" fmla="*/ 1050877 h 2279176"/>
              <a:gd name="connsiteX2" fmla="*/ 81887 w 2361063"/>
              <a:gd name="connsiteY2" fmla="*/ 1460310 h 2279176"/>
              <a:gd name="connsiteX3" fmla="*/ 163773 w 2361063"/>
              <a:gd name="connsiteY3" fmla="*/ 1569492 h 2279176"/>
              <a:gd name="connsiteX4" fmla="*/ 873457 w 2361063"/>
              <a:gd name="connsiteY4" fmla="*/ 2210937 h 2279176"/>
              <a:gd name="connsiteX5" fmla="*/ 968991 w 2361063"/>
              <a:gd name="connsiteY5" fmla="*/ 2279176 h 2279176"/>
              <a:gd name="connsiteX6" fmla="*/ 1105469 w 2361063"/>
              <a:gd name="connsiteY6" fmla="*/ 2279176 h 2279176"/>
              <a:gd name="connsiteX7" fmla="*/ 1269242 w 2361063"/>
              <a:gd name="connsiteY7" fmla="*/ 2279176 h 2279176"/>
              <a:gd name="connsiteX8" fmla="*/ 1419367 w 2361063"/>
              <a:gd name="connsiteY8" fmla="*/ 2238233 h 2279176"/>
              <a:gd name="connsiteX9" fmla="*/ 2006221 w 2361063"/>
              <a:gd name="connsiteY9" fmla="*/ 1992573 h 2279176"/>
              <a:gd name="connsiteX10" fmla="*/ 2279176 w 2361063"/>
              <a:gd name="connsiteY10" fmla="*/ 1856095 h 2279176"/>
              <a:gd name="connsiteX11" fmla="*/ 2361063 w 2361063"/>
              <a:gd name="connsiteY11" fmla="*/ 1828800 h 2279176"/>
              <a:gd name="connsiteX12" fmla="*/ 2361063 w 2361063"/>
              <a:gd name="connsiteY12" fmla="*/ 0 h 2279176"/>
              <a:gd name="connsiteX13" fmla="*/ 13648 w 2361063"/>
              <a:gd name="connsiteY13" fmla="*/ 0 h 2279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61063" h="2279176">
                <a:moveTo>
                  <a:pt x="13648" y="0"/>
                </a:moveTo>
                <a:lnTo>
                  <a:pt x="0" y="1050877"/>
                </a:lnTo>
                <a:lnTo>
                  <a:pt x="81887" y="1460310"/>
                </a:lnTo>
                <a:lnTo>
                  <a:pt x="163773" y="1569492"/>
                </a:lnTo>
                <a:lnTo>
                  <a:pt x="873457" y="2210937"/>
                </a:lnTo>
                <a:lnTo>
                  <a:pt x="968991" y="2279176"/>
                </a:lnTo>
                <a:lnTo>
                  <a:pt x="1105469" y="2279176"/>
                </a:lnTo>
                <a:lnTo>
                  <a:pt x="1269242" y="2279176"/>
                </a:lnTo>
                <a:lnTo>
                  <a:pt x="1419367" y="2238233"/>
                </a:lnTo>
                <a:lnTo>
                  <a:pt x="2006221" y="1992573"/>
                </a:lnTo>
                <a:lnTo>
                  <a:pt x="2279176" y="1856095"/>
                </a:lnTo>
                <a:lnTo>
                  <a:pt x="2361063" y="1828800"/>
                </a:lnTo>
                <a:lnTo>
                  <a:pt x="2361063" y="0"/>
                </a:lnTo>
                <a:lnTo>
                  <a:pt x="13648" y="0"/>
                </a:lnTo>
                <a:close/>
              </a:path>
            </a:pathLst>
          </a:custGeom>
          <a:solidFill>
            <a:srgbClr val="FFCC99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1448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775" y="2285992"/>
            <a:ext cx="7343775" cy="41671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44844" name="Rectangle 12"/>
          <p:cNvSpPr>
            <a:spLocks noChangeAspect="1" noChangeArrowheads="1"/>
          </p:cNvSpPr>
          <p:nvPr/>
        </p:nvSpPr>
        <p:spPr bwMode="auto">
          <a:xfrm>
            <a:off x="5429256" y="2670571"/>
            <a:ext cx="264320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800" dirty="0" smtClean="0">
                <a:solidFill>
                  <a:srgbClr val="FFCC99"/>
                </a:solidFill>
                <a:latin typeface="+mj-lt"/>
              </a:rPr>
              <a:t>Terrestrial Detectors  </a:t>
            </a:r>
          </a:p>
          <a:p>
            <a:pPr algn="l">
              <a:buFontTx/>
              <a:buNone/>
            </a:pPr>
            <a:r>
              <a:rPr lang="en-US" altLang="ja-JP" sz="1600" dirty="0" smtClean="0">
                <a:solidFill>
                  <a:srgbClr val="FFCC99"/>
                </a:solidFill>
                <a:latin typeface="+mj-lt"/>
              </a:rPr>
              <a:t>    </a:t>
            </a:r>
            <a:r>
              <a:rPr lang="en-US" altLang="ja-JP" sz="1400" dirty="0" smtClean="0">
                <a:solidFill>
                  <a:srgbClr val="FFCC99"/>
                </a:solidFill>
                <a:latin typeface="+mj-lt"/>
              </a:rPr>
              <a:t>(Ad. LIGO,  LCGT, etc)</a:t>
            </a:r>
            <a:endParaRPr lang="en-US" altLang="ja-JP" sz="1400" dirty="0">
              <a:solidFill>
                <a:srgbClr val="FFCC99"/>
              </a:solidFill>
              <a:latin typeface="+mj-lt"/>
            </a:endParaRPr>
          </a:p>
        </p:txBody>
      </p:sp>
      <p:sp>
        <p:nvSpPr>
          <p:cNvPr id="1144838" name="Rectangle 6"/>
          <p:cNvSpPr>
            <a:spLocks noChangeAspect="1" noChangeArrowheads="1"/>
          </p:cNvSpPr>
          <p:nvPr/>
        </p:nvSpPr>
        <p:spPr bwMode="auto">
          <a:xfrm>
            <a:off x="4429124" y="4896887"/>
            <a:ext cx="1577676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buFontTx/>
              <a:buNone/>
            </a:pPr>
            <a:r>
              <a:rPr lang="en-US" altLang="ja-JP" dirty="0">
                <a:solidFill>
                  <a:srgbClr val="CC99FF"/>
                </a:solidFill>
                <a:latin typeface="+mj-lt"/>
              </a:rPr>
              <a:t>  DECIGO </a:t>
            </a:r>
          </a:p>
          <a:p>
            <a:pPr algn="l">
              <a:lnSpc>
                <a:spcPct val="90000"/>
              </a:lnSpc>
              <a:buFontTx/>
              <a:buNone/>
            </a:pPr>
            <a:endParaRPr lang="en-US" altLang="ja-JP" dirty="0">
              <a:solidFill>
                <a:srgbClr val="CC99FF"/>
              </a:solidFill>
              <a:latin typeface="+mj-lt"/>
            </a:endParaRPr>
          </a:p>
        </p:txBody>
      </p:sp>
      <p:sp>
        <p:nvSpPr>
          <p:cNvPr id="1144856" name="Rectangle 24"/>
          <p:cNvSpPr>
            <a:spLocks noChangeAspect="1" noChangeArrowheads="1"/>
          </p:cNvSpPr>
          <p:nvPr/>
        </p:nvSpPr>
        <p:spPr bwMode="auto">
          <a:xfrm>
            <a:off x="2778127" y="3712224"/>
            <a:ext cx="19367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dirty="0" smtClean="0">
                <a:solidFill>
                  <a:srgbClr val="99CCFF"/>
                </a:solidFill>
                <a:latin typeface="+mj-lt"/>
              </a:rPr>
              <a:t>LISA</a:t>
            </a:r>
            <a:endParaRPr lang="en-US" altLang="ja-JP" dirty="0">
              <a:solidFill>
                <a:srgbClr val="99CCFF"/>
              </a:solidFill>
              <a:latin typeface="+mj-lt"/>
            </a:endParaRPr>
          </a:p>
        </p:txBody>
      </p:sp>
      <p:sp>
        <p:nvSpPr>
          <p:cNvPr id="37" name="Rectangle 35"/>
          <p:cNvSpPr>
            <a:spLocks noChangeArrowheads="1"/>
          </p:cNvSpPr>
          <p:nvPr/>
        </p:nvSpPr>
        <p:spPr bwMode="auto">
          <a:xfrm>
            <a:off x="2206561" y="1000108"/>
            <a:ext cx="6477000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en-US" altLang="ja-JP" sz="1600" b="1" u="sng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Deci</a:t>
            </a:r>
            <a:r>
              <a:rPr lang="en-US" altLang="ja-JP" sz="1600" b="1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-hertz </a:t>
            </a: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interferometer </a:t>
            </a:r>
            <a:r>
              <a:rPr lang="en-US" altLang="ja-JP" sz="1600" b="1" u="sng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G</a:t>
            </a: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ravitational wave </a:t>
            </a:r>
            <a:r>
              <a:rPr lang="en-US" altLang="ja-JP" sz="1600" b="1" u="sng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O</a:t>
            </a:r>
            <a:r>
              <a:rPr lang="en-US" altLang="ja-JP" sz="16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rPr>
              <a:t>bservatory)</a:t>
            </a:r>
          </a:p>
        </p:txBody>
      </p:sp>
      <p:sp>
        <p:nvSpPr>
          <p:cNvPr id="39" name="Rectangle 32"/>
          <p:cNvSpPr>
            <a:spLocks noChangeArrowheads="1"/>
          </p:cNvSpPr>
          <p:nvPr/>
        </p:nvSpPr>
        <p:spPr bwMode="auto">
          <a:xfrm>
            <a:off x="4714908" y="1516551"/>
            <a:ext cx="3786182" cy="7359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LISA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ja-JP" altLang="en-US" sz="2000" dirty="0" smtClean="0">
                <a:solidFill>
                  <a:srgbClr val="F8F8F8"/>
                </a:solidFill>
              </a:rPr>
              <a:t>と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ja-JP" altLang="en-US" sz="2000" dirty="0" smtClean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</a:rPr>
              <a:t>地上重力波望遠鏡</a:t>
            </a:r>
            <a:endParaRPr lang="en-US" altLang="ja-JP" sz="2000" dirty="0" smtClean="0">
              <a:solidFill>
                <a:srgbClr val="FFCC99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</a:rPr>
              <a:t>               </a:t>
            </a:r>
            <a:r>
              <a:rPr lang="ja-JP" altLang="en-US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の間の周波数を狙う</a:t>
            </a:r>
            <a:endParaRPr lang="en-US" altLang="ja-JP" sz="20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1" name="下矢印 40"/>
          <p:cNvSpPr/>
          <p:nvPr/>
        </p:nvSpPr>
        <p:spPr bwMode="auto">
          <a:xfrm rot="5400000" flipV="1">
            <a:off x="4286248" y="1714488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DECIGO</a:t>
            </a:r>
            <a:r>
              <a:rPr lang="ja-JP" altLang="en-US" dirty="0" smtClean="0"/>
              <a:t>の観測対象</a:t>
            </a:r>
            <a:endParaRPr lang="ja-JP" altLang="en-US" dirty="0"/>
          </a:p>
        </p:txBody>
      </p:sp>
      <p:sp>
        <p:nvSpPr>
          <p:cNvPr id="3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1144835" name="AutoShape 3"/>
          <p:cNvSpPr>
            <a:spLocks noChangeAspect="1" noChangeArrowheads="1"/>
          </p:cNvSpPr>
          <p:nvPr/>
        </p:nvSpPr>
        <p:spPr bwMode="auto">
          <a:xfrm>
            <a:off x="868390" y="2102144"/>
            <a:ext cx="7632700" cy="4222750"/>
          </a:xfrm>
          <a:prstGeom prst="roundRect">
            <a:avLst>
              <a:gd name="adj" fmla="val 1917"/>
            </a:avLst>
          </a:prstGeom>
          <a:solidFill>
            <a:srgbClr val="FFFFFF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pic>
        <p:nvPicPr>
          <p:cNvPr id="1144836" name="Picture 4"/>
          <p:cNvPicPr>
            <a:picLocks noChangeAspect="1" noChangeArrowheads="1"/>
          </p:cNvPicPr>
          <p:nvPr/>
        </p:nvPicPr>
        <p:blipFill>
          <a:blip r:embed="rId3" cstate="print">
            <a:lum bright="-60000" contrast="-100000"/>
          </a:blip>
          <a:srcRect/>
          <a:stretch>
            <a:fillRect/>
          </a:stretch>
        </p:blipFill>
        <p:spPr bwMode="auto">
          <a:xfrm>
            <a:off x="962052" y="2078331"/>
            <a:ext cx="7343775" cy="4271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44838" name="Rectangle 6"/>
          <p:cNvSpPr>
            <a:spLocks noChangeAspect="1" noChangeArrowheads="1"/>
          </p:cNvSpPr>
          <p:nvPr/>
        </p:nvSpPr>
        <p:spPr bwMode="auto">
          <a:xfrm>
            <a:off x="6572264" y="3649967"/>
            <a:ext cx="1087157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400" b="1" dirty="0">
                <a:solidFill>
                  <a:srgbClr val="CC99FF"/>
                </a:solidFill>
                <a:latin typeface="Tahoma" pitchFamily="34" charset="0"/>
              </a:rPr>
              <a:t>  DECIGO </a:t>
            </a:r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400" b="1" dirty="0">
                <a:solidFill>
                  <a:srgbClr val="CC99FF"/>
                </a:solidFill>
                <a:latin typeface="Tahoma" pitchFamily="34" charset="0"/>
              </a:rPr>
              <a:t>  </a:t>
            </a:r>
            <a:r>
              <a:rPr lang="en-US" altLang="ja-JP" sz="1400" b="1" dirty="0" smtClean="0">
                <a:solidFill>
                  <a:srgbClr val="CC99FF"/>
                </a:solidFill>
                <a:latin typeface="Tahoma" pitchFamily="34" charset="0"/>
              </a:rPr>
              <a:t>  (1 unit)</a:t>
            </a:r>
            <a:endParaRPr lang="en-US" altLang="ja-JP" sz="1400" b="1" dirty="0">
              <a:solidFill>
                <a:srgbClr val="CC99FF"/>
              </a:solidFill>
              <a:latin typeface="Tahoma" pitchFamily="34" charset="0"/>
            </a:endParaRPr>
          </a:p>
        </p:txBody>
      </p:sp>
      <p:grpSp>
        <p:nvGrpSpPr>
          <p:cNvPr id="2" name="グループ化 43"/>
          <p:cNvGrpSpPr/>
          <p:nvPr/>
        </p:nvGrpSpPr>
        <p:grpSpPr>
          <a:xfrm>
            <a:off x="3435584" y="2773675"/>
            <a:ext cx="3422432" cy="1266811"/>
            <a:chOff x="3435584" y="2662547"/>
            <a:chExt cx="3422432" cy="1266811"/>
          </a:xfrm>
        </p:grpSpPr>
        <p:sp>
          <p:nvSpPr>
            <p:cNvPr id="35" name="爆発 2 34"/>
            <p:cNvSpPr/>
            <p:nvPr/>
          </p:nvSpPr>
          <p:spPr bwMode="auto">
            <a:xfrm>
              <a:off x="5254657" y="3357854"/>
              <a:ext cx="642942" cy="571504"/>
            </a:xfrm>
            <a:prstGeom prst="irregularSeal2">
              <a:avLst/>
            </a:prstGeom>
            <a:solidFill>
              <a:srgbClr val="FFCC99">
                <a:alpha val="50000"/>
              </a:srgbClr>
            </a:solidFill>
            <a:ln w="15875" cap="flat" cmpd="sng" algn="ctr">
              <a:solidFill>
                <a:srgbClr val="FFCC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34" name="直線矢印コネクタ 33"/>
            <p:cNvCxnSpPr/>
            <p:nvPr/>
          </p:nvCxnSpPr>
          <p:spPr bwMode="auto">
            <a:xfrm>
              <a:off x="3468707" y="3000664"/>
              <a:ext cx="2071702" cy="642942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270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37" name="Rectangle 32"/>
            <p:cNvSpPr>
              <a:spLocks noChangeArrowheads="1"/>
            </p:cNvSpPr>
            <p:nvPr/>
          </p:nvSpPr>
          <p:spPr bwMode="auto">
            <a:xfrm rot="1080139">
              <a:off x="3435584" y="2662547"/>
              <a:ext cx="2619645" cy="430887"/>
            </a:xfrm>
            <a:prstGeom prst="rect">
              <a:avLst/>
            </a:prstGeom>
            <a:solidFill>
              <a:srgbClr val="FFCC99">
                <a:alpha val="1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no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b="1" dirty="0" smtClean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</a:rPr>
                <a:t>IMBH</a:t>
              </a:r>
              <a:r>
                <a:rPr lang="en-US" altLang="ja-JP" sz="2000" b="1" dirty="0" smtClean="0">
                  <a:solidFill>
                    <a:srgbClr val="FFCC99"/>
                  </a:solidFill>
                  <a:latin typeface="Tahoma" pitchFamily="34" charset="0"/>
                </a:rPr>
                <a:t> </a:t>
              </a:r>
              <a:r>
                <a:rPr lang="en-US" altLang="ja-JP" sz="2000" b="1" dirty="0" smtClean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</a:rPr>
                <a:t>inspiral </a:t>
              </a:r>
              <a:r>
                <a:rPr lang="en-US" altLang="ja-JP" sz="1600" b="1" dirty="0" smtClean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</a:rPr>
                <a:t>(z~1)</a:t>
              </a:r>
              <a:endParaRPr lang="ja-JP" altLang="en-US" sz="1600" b="1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51" name="Rectangle 32"/>
            <p:cNvSpPr>
              <a:spLocks noChangeArrowheads="1"/>
            </p:cNvSpPr>
            <p:nvPr/>
          </p:nvSpPr>
          <p:spPr bwMode="auto">
            <a:xfrm>
              <a:off x="5772587" y="3538839"/>
              <a:ext cx="1085429" cy="3293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no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</a:rPr>
                <a:t>Merger</a:t>
              </a:r>
              <a:endParaRPr lang="ja-JP" altLang="en-US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4041440" y="5935983"/>
            <a:ext cx="2714644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Frequency   [Hz]</a:t>
            </a:r>
            <a:endParaRPr kumimoji="1" lang="en-US" altLang="ja-JP" sz="2000" b="1" kern="1200" dirty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sp>
        <p:nvSpPr>
          <p:cNvPr id="53" name="Text Box 3"/>
          <p:cNvSpPr txBox="1">
            <a:spLocks noChangeArrowheads="1"/>
          </p:cNvSpPr>
          <p:nvPr/>
        </p:nvSpPr>
        <p:spPr bwMode="auto">
          <a:xfrm rot="-5400000">
            <a:off x="-447860" y="3740606"/>
            <a:ext cx="33575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GW amplitude   [Hz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Tahoma" pitchFamily="34" charset="0"/>
              </a:rPr>
              <a:t>-1/2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]</a:t>
            </a:r>
            <a:endParaRPr kumimoji="1" lang="en-US" altLang="ja-JP" sz="2000" b="1" kern="1200" dirty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sp>
        <p:nvSpPr>
          <p:cNvPr id="54" name="正方形/長方形 53"/>
          <p:cNvSpPr/>
          <p:nvPr/>
        </p:nvSpPr>
        <p:spPr bwMode="auto">
          <a:xfrm>
            <a:off x="2214546" y="2292645"/>
            <a:ext cx="5786478" cy="3357586"/>
          </a:xfrm>
          <a:prstGeom prst="rect">
            <a:avLst/>
          </a:prstGeom>
          <a:noFill/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5" name="Text Box 3"/>
          <p:cNvSpPr txBox="1">
            <a:spLocks noChangeArrowheads="1"/>
          </p:cNvSpPr>
          <p:nvPr/>
        </p:nvSpPr>
        <p:spPr bwMode="auto">
          <a:xfrm>
            <a:off x="2571736" y="5650231"/>
            <a:ext cx="7858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Tahoma" pitchFamily="34" charset="0"/>
              </a:rPr>
              <a:t>-4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sp>
        <p:nvSpPr>
          <p:cNvPr id="56" name="Text Box 3"/>
          <p:cNvSpPr txBox="1">
            <a:spLocks noChangeArrowheads="1"/>
          </p:cNvSpPr>
          <p:nvPr/>
        </p:nvSpPr>
        <p:spPr bwMode="auto">
          <a:xfrm>
            <a:off x="3857620" y="5650231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Tahoma" pitchFamily="34" charset="0"/>
              </a:rPr>
              <a:t>-2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sp>
        <p:nvSpPr>
          <p:cNvPr id="57" name="Text Box 3"/>
          <p:cNvSpPr txBox="1">
            <a:spLocks noChangeArrowheads="1"/>
          </p:cNvSpPr>
          <p:nvPr/>
        </p:nvSpPr>
        <p:spPr bwMode="auto">
          <a:xfrm>
            <a:off x="5143504" y="5650231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Tahoma" pitchFamily="34" charset="0"/>
              </a:rPr>
              <a:t>0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sp>
        <p:nvSpPr>
          <p:cNvPr id="58" name="Text Box 3"/>
          <p:cNvSpPr txBox="1">
            <a:spLocks noChangeArrowheads="1"/>
          </p:cNvSpPr>
          <p:nvPr/>
        </p:nvSpPr>
        <p:spPr bwMode="auto">
          <a:xfrm>
            <a:off x="6500826" y="5650231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Tahoma" pitchFamily="34" charset="0"/>
              </a:rPr>
              <a:t>2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sp>
        <p:nvSpPr>
          <p:cNvPr id="59" name="Text Box 3"/>
          <p:cNvSpPr txBox="1">
            <a:spLocks noChangeArrowheads="1"/>
          </p:cNvSpPr>
          <p:nvPr/>
        </p:nvSpPr>
        <p:spPr bwMode="auto">
          <a:xfrm>
            <a:off x="7715272" y="5650231"/>
            <a:ext cx="7858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Tahoma" pitchFamily="34" charset="0"/>
              </a:rPr>
              <a:t>4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sp>
        <p:nvSpPr>
          <p:cNvPr id="60" name="Text Box 3"/>
          <p:cNvSpPr txBox="1">
            <a:spLocks noChangeArrowheads="1"/>
          </p:cNvSpPr>
          <p:nvPr/>
        </p:nvSpPr>
        <p:spPr bwMode="auto">
          <a:xfrm>
            <a:off x="1428728" y="4545624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Tahoma" pitchFamily="34" charset="0"/>
              </a:rPr>
              <a:t>-24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sp>
        <p:nvSpPr>
          <p:cNvPr id="61" name="Text Box 3"/>
          <p:cNvSpPr txBox="1">
            <a:spLocks noChangeArrowheads="1"/>
          </p:cNvSpPr>
          <p:nvPr/>
        </p:nvSpPr>
        <p:spPr bwMode="auto">
          <a:xfrm>
            <a:off x="1428728" y="3935719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Tahoma" pitchFamily="34" charset="0"/>
              </a:rPr>
              <a:t>-22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sp>
        <p:nvSpPr>
          <p:cNvPr id="62" name="Text Box 3"/>
          <p:cNvSpPr txBox="1">
            <a:spLocks noChangeArrowheads="1"/>
          </p:cNvSpPr>
          <p:nvPr/>
        </p:nvSpPr>
        <p:spPr bwMode="auto">
          <a:xfrm>
            <a:off x="1428728" y="3292777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Tahoma" pitchFamily="34" charset="0"/>
              </a:rPr>
              <a:t>-20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sp>
        <p:nvSpPr>
          <p:cNvPr id="63" name="Text Box 3"/>
          <p:cNvSpPr txBox="1">
            <a:spLocks noChangeArrowheads="1"/>
          </p:cNvSpPr>
          <p:nvPr/>
        </p:nvSpPr>
        <p:spPr bwMode="auto">
          <a:xfrm>
            <a:off x="1428728" y="2688236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Tahoma" pitchFamily="34" charset="0"/>
              </a:rPr>
              <a:t>-18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sp>
        <p:nvSpPr>
          <p:cNvPr id="64" name="Text Box 3"/>
          <p:cNvSpPr txBox="1">
            <a:spLocks noChangeArrowheads="1"/>
          </p:cNvSpPr>
          <p:nvPr/>
        </p:nvSpPr>
        <p:spPr bwMode="auto">
          <a:xfrm>
            <a:off x="1428728" y="2116732"/>
            <a:ext cx="928694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Tahoma" pitchFamily="34" charset="0"/>
              </a:rPr>
              <a:t>-16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sp>
        <p:nvSpPr>
          <p:cNvPr id="65" name="Text Box 3"/>
          <p:cNvSpPr txBox="1">
            <a:spLocks noChangeArrowheads="1"/>
          </p:cNvSpPr>
          <p:nvPr/>
        </p:nvSpPr>
        <p:spPr bwMode="auto">
          <a:xfrm>
            <a:off x="1428728" y="5150165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Tahoma" pitchFamily="34" charset="0"/>
              </a:rPr>
              <a:t>-26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grpSp>
        <p:nvGrpSpPr>
          <p:cNvPr id="3" name="グループ化 47"/>
          <p:cNvGrpSpPr/>
          <p:nvPr/>
        </p:nvGrpSpPr>
        <p:grpSpPr>
          <a:xfrm>
            <a:off x="2030956" y="2539996"/>
            <a:ext cx="5081089" cy="2928958"/>
            <a:chOff x="2030956" y="2428868"/>
            <a:chExt cx="5081089" cy="2928958"/>
          </a:xfrm>
        </p:grpSpPr>
        <p:sp>
          <p:nvSpPr>
            <p:cNvPr id="47" name="Rectangle 6"/>
            <p:cNvSpPr>
              <a:spLocks noChangeAspect="1" noChangeArrowheads="1"/>
            </p:cNvSpPr>
            <p:nvPr/>
          </p:nvSpPr>
          <p:spPr bwMode="auto">
            <a:xfrm>
              <a:off x="4929190" y="4572008"/>
              <a:ext cx="1414170" cy="480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l">
                <a:lnSpc>
                  <a:spcPct val="90000"/>
                </a:lnSpc>
                <a:buFontTx/>
                <a:buNone/>
              </a:pPr>
              <a:r>
                <a:rPr lang="en-US" altLang="ja-JP" sz="1400" b="1" dirty="0">
                  <a:solidFill>
                    <a:srgbClr val="CCECFF"/>
                  </a:solidFill>
                  <a:latin typeface="Tahoma" pitchFamily="34" charset="0"/>
                </a:rPr>
                <a:t>  DECIGO </a:t>
              </a:r>
            </a:p>
            <a:p>
              <a:pPr algn="l">
                <a:lnSpc>
                  <a:spcPct val="90000"/>
                </a:lnSpc>
                <a:buFontTx/>
                <a:buNone/>
              </a:pPr>
              <a:r>
                <a:rPr lang="en-US" altLang="ja-JP" sz="1400" b="1" dirty="0">
                  <a:solidFill>
                    <a:srgbClr val="CCECFF"/>
                  </a:solidFill>
                  <a:latin typeface="Tahoma" pitchFamily="34" charset="0"/>
                </a:rPr>
                <a:t> </a:t>
              </a:r>
              <a:r>
                <a:rPr lang="en-US" altLang="ja-JP" sz="1400" b="1" dirty="0" smtClean="0">
                  <a:solidFill>
                    <a:srgbClr val="CCECFF"/>
                  </a:solidFill>
                  <a:latin typeface="Tahoma" pitchFamily="34" charset="0"/>
                </a:rPr>
                <a:t>(Correlation)</a:t>
              </a:r>
              <a:endParaRPr lang="en-US" altLang="ja-JP" sz="1400" b="1" dirty="0">
                <a:solidFill>
                  <a:srgbClr val="CCECFF"/>
                </a:solidFill>
                <a:latin typeface="Tahoma" pitchFamily="34" charset="0"/>
              </a:endParaRPr>
            </a:p>
          </p:txBody>
        </p:sp>
        <p:sp>
          <p:nvSpPr>
            <p:cNvPr id="66" name="Rectangle 32"/>
            <p:cNvSpPr>
              <a:spLocks noChangeArrowheads="1"/>
            </p:cNvSpPr>
            <p:nvPr/>
          </p:nvSpPr>
          <p:spPr bwMode="auto">
            <a:xfrm rot="2610760">
              <a:off x="2030956" y="3593240"/>
              <a:ext cx="2307637" cy="701731"/>
            </a:xfrm>
            <a:prstGeom prst="rect">
              <a:avLst/>
            </a:prstGeom>
            <a:solidFill>
              <a:srgbClr val="CCFFCC">
                <a:alpha val="1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no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b="1" dirty="0" smtClean="0">
                  <a:solidFill>
                    <a:srgbClr val="CCFFCC"/>
                  </a:solidFill>
                  <a:latin typeface="Tahoma" pitchFamily="34" charset="0"/>
                </a:rPr>
                <a:t>Background GW</a:t>
              </a:r>
              <a:r>
                <a:rPr lang="en-US" altLang="ja-JP" sz="1600" b="1" dirty="0" smtClean="0">
                  <a:solidFill>
                    <a:srgbClr val="CCFFCC"/>
                  </a:solidFill>
                  <a:latin typeface="Tahoma" pitchFamily="34" charset="0"/>
                </a:rPr>
                <a:t> 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 smtClean="0">
                  <a:solidFill>
                    <a:srgbClr val="CCFFCC"/>
                  </a:solidFill>
                  <a:latin typeface="Tahoma" pitchFamily="34" charset="0"/>
                </a:rPr>
                <a:t>   </a:t>
              </a:r>
              <a:r>
                <a:rPr lang="en-US" altLang="ja-JP" sz="1600" b="1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</a:rPr>
                <a:t>(Ωgw ~ 2 x 10</a:t>
              </a:r>
              <a:r>
                <a:rPr lang="en-US" altLang="ja-JP" sz="1600" b="1" baseline="300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</a:rPr>
                <a:t>-16</a:t>
              </a:r>
              <a:r>
                <a:rPr lang="en-US" altLang="ja-JP" sz="1600" b="1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</a:rPr>
                <a:t>)</a:t>
              </a:r>
              <a:endParaRPr lang="ja-JP" altLang="en-US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42" name="直線コネクタ 41"/>
            <p:cNvCxnSpPr/>
            <p:nvPr/>
          </p:nvCxnSpPr>
          <p:spPr bwMode="auto">
            <a:xfrm rot="10800000">
              <a:off x="2214546" y="2428868"/>
              <a:ext cx="3214710" cy="2928958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88900" cap="flat" cmpd="sng" algn="ctr">
              <a:solidFill>
                <a:srgbClr val="CCFFCC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フリーフォーム 45"/>
            <p:cNvSpPr/>
            <p:nvPr/>
          </p:nvSpPr>
          <p:spPr bwMode="auto">
            <a:xfrm>
              <a:off x="4314254" y="4429132"/>
              <a:ext cx="2797791" cy="641444"/>
            </a:xfrm>
            <a:custGeom>
              <a:avLst/>
              <a:gdLst>
                <a:gd name="connsiteX0" fmla="*/ 0 w 2797791"/>
                <a:gd name="connsiteY0" fmla="*/ 0 h 641444"/>
                <a:gd name="connsiteX1" fmla="*/ 477672 w 2797791"/>
                <a:gd name="connsiteY1" fmla="*/ 409432 h 641444"/>
                <a:gd name="connsiteX2" fmla="*/ 627797 w 2797791"/>
                <a:gd name="connsiteY2" fmla="*/ 573206 h 641444"/>
                <a:gd name="connsiteX3" fmla="*/ 791570 w 2797791"/>
                <a:gd name="connsiteY3" fmla="*/ 627797 h 641444"/>
                <a:gd name="connsiteX4" fmla="*/ 1064526 w 2797791"/>
                <a:gd name="connsiteY4" fmla="*/ 641444 h 641444"/>
                <a:gd name="connsiteX5" fmla="*/ 1473958 w 2797791"/>
                <a:gd name="connsiteY5" fmla="*/ 627797 h 641444"/>
                <a:gd name="connsiteX6" fmla="*/ 1842448 w 2797791"/>
                <a:gd name="connsiteY6" fmla="*/ 559558 h 641444"/>
                <a:gd name="connsiteX7" fmla="*/ 2797791 w 2797791"/>
                <a:gd name="connsiteY7" fmla="*/ 150125 h 64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97791" h="641444">
                  <a:moveTo>
                    <a:pt x="0" y="0"/>
                  </a:moveTo>
                  <a:lnTo>
                    <a:pt x="477672" y="409432"/>
                  </a:lnTo>
                  <a:lnTo>
                    <a:pt x="627797" y="573206"/>
                  </a:lnTo>
                  <a:lnTo>
                    <a:pt x="791570" y="627797"/>
                  </a:lnTo>
                  <a:lnTo>
                    <a:pt x="1064526" y="641444"/>
                  </a:lnTo>
                  <a:lnTo>
                    <a:pt x="1473958" y="627797"/>
                  </a:lnTo>
                  <a:lnTo>
                    <a:pt x="1842448" y="559558"/>
                  </a:lnTo>
                  <a:lnTo>
                    <a:pt x="2797791" y="150125"/>
                  </a:lnTo>
                </a:path>
              </a:pathLst>
            </a:custGeom>
            <a:noFill/>
            <a:ln w="50800" cap="flat" cmpd="sng" algn="ctr">
              <a:solidFill>
                <a:srgbClr val="CCE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sp>
        <p:nvSpPr>
          <p:cNvPr id="45" name="フリーフォーム 44"/>
          <p:cNvSpPr/>
          <p:nvPr/>
        </p:nvSpPr>
        <p:spPr bwMode="auto">
          <a:xfrm>
            <a:off x="4240026" y="3969048"/>
            <a:ext cx="2797791" cy="641444"/>
          </a:xfrm>
          <a:custGeom>
            <a:avLst/>
            <a:gdLst>
              <a:gd name="connsiteX0" fmla="*/ 0 w 2797791"/>
              <a:gd name="connsiteY0" fmla="*/ 0 h 641444"/>
              <a:gd name="connsiteX1" fmla="*/ 477672 w 2797791"/>
              <a:gd name="connsiteY1" fmla="*/ 409432 h 641444"/>
              <a:gd name="connsiteX2" fmla="*/ 627797 w 2797791"/>
              <a:gd name="connsiteY2" fmla="*/ 573206 h 641444"/>
              <a:gd name="connsiteX3" fmla="*/ 791570 w 2797791"/>
              <a:gd name="connsiteY3" fmla="*/ 627797 h 641444"/>
              <a:gd name="connsiteX4" fmla="*/ 1064526 w 2797791"/>
              <a:gd name="connsiteY4" fmla="*/ 641444 h 641444"/>
              <a:gd name="connsiteX5" fmla="*/ 1473958 w 2797791"/>
              <a:gd name="connsiteY5" fmla="*/ 627797 h 641444"/>
              <a:gd name="connsiteX6" fmla="*/ 1842448 w 2797791"/>
              <a:gd name="connsiteY6" fmla="*/ 559558 h 641444"/>
              <a:gd name="connsiteX7" fmla="*/ 2797791 w 2797791"/>
              <a:gd name="connsiteY7" fmla="*/ 150125 h 64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7791" h="641444">
                <a:moveTo>
                  <a:pt x="0" y="0"/>
                </a:moveTo>
                <a:lnTo>
                  <a:pt x="477672" y="409432"/>
                </a:lnTo>
                <a:lnTo>
                  <a:pt x="627797" y="573206"/>
                </a:lnTo>
                <a:lnTo>
                  <a:pt x="791570" y="627797"/>
                </a:lnTo>
                <a:lnTo>
                  <a:pt x="1064526" y="641444"/>
                </a:lnTo>
                <a:lnTo>
                  <a:pt x="1473958" y="627797"/>
                </a:lnTo>
                <a:lnTo>
                  <a:pt x="1842448" y="559558"/>
                </a:lnTo>
                <a:lnTo>
                  <a:pt x="2797791" y="150125"/>
                </a:lnTo>
              </a:path>
            </a:pathLst>
          </a:custGeom>
          <a:noFill/>
          <a:ln w="50800" cap="flat" cmpd="sng" algn="ctr">
            <a:solidFill>
              <a:srgbClr val="CC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grpSp>
        <p:nvGrpSpPr>
          <p:cNvPr id="4" name="グループ化 72"/>
          <p:cNvGrpSpPr/>
          <p:nvPr/>
        </p:nvGrpSpPr>
        <p:grpSpPr>
          <a:xfrm>
            <a:off x="4254525" y="3891501"/>
            <a:ext cx="4032251" cy="1727134"/>
            <a:chOff x="4254525" y="3780373"/>
            <a:chExt cx="4032251" cy="1727134"/>
          </a:xfrm>
        </p:grpSpPr>
        <p:sp>
          <p:nvSpPr>
            <p:cNvPr id="40" name="爆発 2 39"/>
            <p:cNvSpPr/>
            <p:nvPr/>
          </p:nvSpPr>
          <p:spPr bwMode="auto">
            <a:xfrm>
              <a:off x="6969169" y="4572300"/>
              <a:ext cx="642942" cy="571504"/>
            </a:xfrm>
            <a:prstGeom prst="irregularSeal2">
              <a:avLst/>
            </a:prstGeom>
            <a:solidFill>
              <a:srgbClr val="FFFFCC">
                <a:alpha val="50000"/>
              </a:srgbClr>
            </a:solidFill>
            <a:ln w="15875" cap="flat" cmpd="sng" algn="ctr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38" name="直線矢印コネクタ 37"/>
            <p:cNvCxnSpPr/>
            <p:nvPr/>
          </p:nvCxnSpPr>
          <p:spPr bwMode="auto">
            <a:xfrm>
              <a:off x="4254525" y="3929358"/>
              <a:ext cx="3000396" cy="928694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270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49" name="Rectangle 32"/>
            <p:cNvSpPr>
              <a:spLocks noChangeArrowheads="1"/>
            </p:cNvSpPr>
            <p:nvPr/>
          </p:nvSpPr>
          <p:spPr bwMode="auto">
            <a:xfrm>
              <a:off x="5786446" y="5110475"/>
              <a:ext cx="2143139" cy="397032"/>
            </a:xfrm>
            <a:prstGeom prst="rect">
              <a:avLst/>
            </a:prstGeom>
            <a:solidFill>
              <a:srgbClr val="FFFFCC">
                <a:alpha val="1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no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dirty="0" smtClean="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</a:rPr>
                <a:t>NS</a:t>
              </a:r>
              <a:r>
                <a:rPr lang="en-US" altLang="ja-JP" sz="1800" b="1" dirty="0" smtClean="0">
                  <a:solidFill>
                    <a:srgbClr val="FFFFCC"/>
                  </a:solidFill>
                  <a:latin typeface="Tahoma" pitchFamily="34" charset="0"/>
                </a:rPr>
                <a:t> </a:t>
              </a:r>
              <a:r>
                <a:rPr lang="en-US" altLang="ja-JP" sz="1800" b="1" dirty="0" smtClean="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</a:rPr>
                <a:t>inspiral </a:t>
              </a:r>
              <a:r>
                <a:rPr lang="en-US" altLang="ja-JP" sz="1600" b="1" dirty="0" smtClean="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</a:rPr>
                <a:t>(z~1)</a:t>
              </a:r>
              <a:endParaRPr lang="ja-JP" altLang="en-US" sz="1600" b="1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50" name="Rectangle 32"/>
            <p:cNvSpPr>
              <a:spLocks noChangeArrowheads="1"/>
            </p:cNvSpPr>
            <p:nvPr/>
          </p:nvSpPr>
          <p:spPr bwMode="auto">
            <a:xfrm>
              <a:off x="7201347" y="4352526"/>
              <a:ext cx="1085429" cy="3293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no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</a:rPr>
                <a:t>Merger</a:t>
              </a:r>
              <a:endParaRPr lang="ja-JP" altLang="en-US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67" name="二等辺三角形 66"/>
            <p:cNvSpPr/>
            <p:nvPr/>
          </p:nvSpPr>
          <p:spPr bwMode="auto">
            <a:xfrm>
              <a:off x="4929190" y="4038905"/>
              <a:ext cx="45719" cy="71438"/>
            </a:xfrm>
            <a:prstGeom prst="triangle">
              <a:avLst/>
            </a:prstGeom>
            <a:solidFill>
              <a:srgbClr val="FAFFC9">
                <a:alpha val="50000"/>
              </a:srgbClr>
            </a:solidFill>
            <a:ln w="50800" cap="flat" cmpd="sng" algn="ctr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68" name="Rectangle 6"/>
            <p:cNvSpPr>
              <a:spLocks noChangeAspect="1" noChangeArrowheads="1"/>
            </p:cNvSpPr>
            <p:nvPr/>
          </p:nvSpPr>
          <p:spPr bwMode="auto">
            <a:xfrm>
              <a:off x="4502191" y="3780373"/>
              <a:ext cx="784189" cy="258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l">
                <a:lnSpc>
                  <a:spcPct val="90000"/>
                </a:lnSpc>
                <a:buFontTx/>
                <a:buNone/>
              </a:pPr>
              <a:r>
                <a:rPr lang="en-US" altLang="ja-JP" sz="1200" b="1" dirty="0" smtClean="0">
                  <a:solidFill>
                    <a:srgbClr val="FFFFCC"/>
                  </a:solidFill>
                  <a:latin typeface="Tahoma" pitchFamily="34" charset="0"/>
                </a:rPr>
                <a:t>3month</a:t>
              </a:r>
              <a:endParaRPr lang="en-US" altLang="ja-JP" sz="1200" b="1" dirty="0">
                <a:solidFill>
                  <a:srgbClr val="FFFFCC"/>
                </a:solidFill>
                <a:latin typeface="Tahoma" pitchFamily="34" charset="0"/>
              </a:endParaRPr>
            </a:p>
          </p:txBody>
        </p:sp>
      </p:grpSp>
      <p:sp>
        <p:nvSpPr>
          <p:cNvPr id="70" name="下矢印 69"/>
          <p:cNvSpPr/>
          <p:nvPr/>
        </p:nvSpPr>
        <p:spPr bwMode="auto">
          <a:xfrm rot="5400000" flipV="1">
            <a:off x="4143372" y="1396988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1" name="Text Box 3"/>
          <p:cNvSpPr txBox="1">
            <a:spLocks noChangeArrowheads="1"/>
          </p:cNvSpPr>
          <p:nvPr/>
        </p:nvSpPr>
        <p:spPr bwMode="auto">
          <a:xfrm>
            <a:off x="4929190" y="1111236"/>
            <a:ext cx="357190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宇宙の成り立ちと進化</a:t>
            </a:r>
            <a:endParaRPr lang="en-US" altLang="ja-JP" sz="1800" dirty="0" smtClean="0">
              <a:solidFill>
                <a:srgbClr val="DDDDDD"/>
              </a:solidFill>
              <a:latin typeface="Tahoma" pitchFamily="34" charset="0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銀河・超巨大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BH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の形成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43" name="Text Box 3"/>
          <p:cNvSpPr txBox="1">
            <a:spLocks noChangeArrowheads="1"/>
          </p:cNvSpPr>
          <p:nvPr/>
        </p:nvSpPr>
        <p:spPr bwMode="auto">
          <a:xfrm>
            <a:off x="1000100" y="896922"/>
            <a:ext cx="4848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2000" dirty="0" smtClean="0">
                <a:solidFill>
                  <a:srgbClr val="FFCC99"/>
                </a:solidFill>
                <a:latin typeface="Tahoma" pitchFamily="34" charset="0"/>
              </a:rPr>
              <a:t>中間質量</a:t>
            </a:r>
            <a:r>
              <a:rPr lang="en-US" altLang="ja-JP" sz="2000" dirty="0" smtClean="0">
                <a:solidFill>
                  <a:srgbClr val="FFCC99"/>
                </a:solidFill>
                <a:latin typeface="Tahoma" pitchFamily="34" charset="0"/>
              </a:rPr>
              <a:t>BH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連星の合体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 smtClean="0">
                <a:solidFill>
                  <a:srgbClr val="FFFFCC"/>
                </a:solidFill>
                <a:latin typeface="Tahoma" pitchFamily="34" charset="0"/>
                <a:cs typeface="+mn-cs"/>
              </a:rPr>
              <a:t>中性子星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cs typeface="+mn-cs"/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連星の合体</a:t>
            </a:r>
            <a:endParaRPr kumimoji="1" lang="en-US" altLang="ja-JP" sz="2000" kern="1200" dirty="0" smtClean="0">
              <a:solidFill>
                <a:srgbClr val="FFFFFF"/>
              </a:solidFill>
              <a:latin typeface="Tahoma" pitchFamily="34" charset="0"/>
              <a:cs typeface="+mn-cs"/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宇宙</a:t>
            </a:r>
            <a:r>
              <a:rPr kumimoji="1" lang="ja-JP" altLang="en-US" sz="2000" kern="1200" dirty="0" smtClean="0">
                <a:solidFill>
                  <a:srgbClr val="CCFFCC"/>
                </a:solidFill>
                <a:latin typeface="Tahoma" pitchFamily="34" charset="0"/>
                <a:cs typeface="+mn-cs"/>
              </a:rPr>
              <a:t>背景重力波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universe_mod_cut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30305"/>
              </a:clrFrom>
              <a:clrTo>
                <a:srgbClr val="0303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472" y="714356"/>
            <a:ext cx="8075941" cy="5724800"/>
          </a:xfrm>
          <a:prstGeom prst="rect">
            <a:avLst/>
          </a:prstGeom>
        </p:spPr>
      </p:pic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Stochastic Background GWs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 rot="20217738">
            <a:off x="3488308" y="2176735"/>
            <a:ext cx="250033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7C80"/>
                </a:solidFill>
                <a:uLnTx/>
                <a:uFillTx/>
                <a:latin typeface="+mj-lt"/>
                <a:ea typeface="+mj-ea"/>
                <a:cs typeface="+mj-cs"/>
              </a:rPr>
              <a:t>Stochastic 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7C80"/>
                </a:solidFill>
                <a:uLnTx/>
                <a:uFillTx/>
                <a:latin typeface="+mj-lt"/>
                <a:ea typeface="+mj-ea"/>
                <a:cs typeface="+mj-cs"/>
              </a:rPr>
              <a:t>Background GWs</a:t>
            </a:r>
            <a:endParaRPr kumimoji="1" lang="ja-JP" altLang="en-US" sz="1800" b="1" i="0" u="none" strike="noStrike" kern="0" cap="none" spc="0" normalizeH="0" baseline="0" noProof="0" dirty="0">
              <a:ln>
                <a:noFill/>
              </a:ln>
              <a:solidFill>
                <a:srgbClr val="FF7C8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55745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82" y="2124268"/>
            <a:ext cx="928694" cy="9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初期宇宙の観測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21" name="図 20" descr="universe_mod_cut_cro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275" y="785794"/>
            <a:ext cx="7965869" cy="5804736"/>
          </a:xfrm>
          <a:prstGeom prst="rect">
            <a:avLst/>
          </a:prstGeom>
        </p:spPr>
      </p:pic>
      <p:sp>
        <p:nvSpPr>
          <p:cNvPr id="6" name="Rectangle 42"/>
          <p:cNvSpPr>
            <a:spLocks noChangeArrowheads="1"/>
          </p:cNvSpPr>
          <p:nvPr/>
        </p:nvSpPr>
        <p:spPr bwMode="auto">
          <a:xfrm>
            <a:off x="557210" y="5570550"/>
            <a:ext cx="4014790" cy="93028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宇宙の誕生と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成り立ち</a:t>
            </a:r>
            <a:r>
              <a:rPr lang="ja-JP" altLang="en-US" sz="2000" dirty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に関する知見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DECIGO</a:t>
            </a:r>
            <a:r>
              <a:rPr lang="ja-JP" altLang="en-US" dirty="0" smtClean="0"/>
              <a:t>の概要</a:t>
            </a:r>
            <a:endParaRPr lang="en-US" altLang="ja-JP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131554" name="Text Box 34"/>
          <p:cNvSpPr txBox="1">
            <a:spLocks noChangeArrowheads="1"/>
          </p:cNvSpPr>
          <p:nvPr/>
        </p:nvSpPr>
        <p:spPr bwMode="auto">
          <a:xfrm>
            <a:off x="6912007" y="1214422"/>
            <a:ext cx="21605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CCFFCC"/>
                </a:solidFill>
                <a:latin typeface="Tahoma" pitchFamily="34" charset="0"/>
              </a:rPr>
              <a:t> </a:t>
            </a:r>
            <a:r>
              <a:rPr lang="ja-JP" altLang="en-US" sz="1200" dirty="0">
                <a:solidFill>
                  <a:srgbClr val="CCFFCC"/>
                </a:solidFill>
                <a:latin typeface="Tahoma" pitchFamily="34" charset="0"/>
              </a:rPr>
              <a:t>光共振型マイケルソン干渉計</a:t>
            </a:r>
          </a:p>
          <a:p>
            <a:pPr algn="l"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CCFFCC"/>
                </a:solidFill>
                <a:latin typeface="Tahoma" pitchFamily="34" charset="0"/>
              </a:rPr>
              <a:t> 　　　アーム長： </a:t>
            </a:r>
            <a:r>
              <a:rPr lang="en-US" altLang="ja-JP" sz="1200" dirty="0">
                <a:solidFill>
                  <a:srgbClr val="CCFFCC"/>
                </a:solidFill>
                <a:latin typeface="Tahoma" pitchFamily="34" charset="0"/>
              </a:rPr>
              <a:t>1000 km</a:t>
            </a:r>
          </a:p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CCFFCC"/>
                </a:solidFill>
                <a:latin typeface="Tahoma" pitchFamily="34" charset="0"/>
              </a:rPr>
              <a:t> </a:t>
            </a:r>
            <a:r>
              <a:rPr lang="ja-JP" altLang="en-US" sz="1200" dirty="0">
                <a:solidFill>
                  <a:srgbClr val="CCFFCC"/>
                </a:solidFill>
                <a:latin typeface="Tahoma" pitchFamily="34" charset="0"/>
              </a:rPr>
              <a:t>　　　レーザーパワー： </a:t>
            </a:r>
            <a:r>
              <a:rPr lang="en-US" altLang="ja-JP" sz="1200" dirty="0">
                <a:solidFill>
                  <a:srgbClr val="CCFFCC"/>
                </a:solidFill>
                <a:latin typeface="Tahoma" pitchFamily="34" charset="0"/>
              </a:rPr>
              <a:t>10 W, </a:t>
            </a:r>
          </a:p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CCFFCC"/>
                </a:solidFill>
                <a:latin typeface="Tahoma" pitchFamily="34" charset="0"/>
              </a:rPr>
              <a:t>        </a:t>
            </a:r>
            <a:r>
              <a:rPr lang="ja-JP" altLang="en-US" sz="1200" dirty="0">
                <a:solidFill>
                  <a:srgbClr val="CCFFCC"/>
                </a:solidFill>
                <a:latin typeface="Tahoma" pitchFamily="34" charset="0"/>
              </a:rPr>
              <a:t>レーザー波長： </a:t>
            </a:r>
            <a:r>
              <a:rPr lang="en-US" altLang="ja-JP" sz="1200" dirty="0">
                <a:solidFill>
                  <a:srgbClr val="CCFFCC"/>
                </a:solidFill>
                <a:latin typeface="Tahoma" pitchFamily="34" charset="0"/>
              </a:rPr>
              <a:t>532 nm</a:t>
            </a:r>
          </a:p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CCFFCC"/>
                </a:solidFill>
                <a:latin typeface="Tahoma" pitchFamily="34" charset="0"/>
              </a:rPr>
              <a:t> </a:t>
            </a:r>
            <a:r>
              <a:rPr lang="ja-JP" altLang="en-US" sz="1200" dirty="0">
                <a:solidFill>
                  <a:srgbClr val="CCFFCC"/>
                </a:solidFill>
                <a:latin typeface="Tahoma" pitchFamily="34" charset="0"/>
              </a:rPr>
              <a:t>　　　ミラー直径： </a:t>
            </a:r>
            <a:r>
              <a:rPr lang="en-US" altLang="ja-JP" sz="1200" dirty="0">
                <a:solidFill>
                  <a:srgbClr val="CCFFCC"/>
                </a:solidFill>
                <a:latin typeface="Tahoma" pitchFamily="34" charset="0"/>
              </a:rPr>
              <a:t>1 m</a:t>
            </a: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744536" y="1714488"/>
            <a:ext cx="4113216" cy="1828800"/>
            <a:chOff x="364" y="1738"/>
            <a:chExt cx="2276" cy="1152"/>
          </a:xfrm>
        </p:grpSpPr>
        <p:sp>
          <p:nvSpPr>
            <p:cNvPr id="1131558" name="Rectangle 38"/>
            <p:cNvSpPr>
              <a:spLocks noChangeArrowheads="1"/>
            </p:cNvSpPr>
            <p:nvPr/>
          </p:nvSpPr>
          <p:spPr bwMode="auto">
            <a:xfrm>
              <a:off x="364" y="1738"/>
              <a:ext cx="2276" cy="62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>
                  <a:solidFill>
                    <a:srgbClr val="DDDDDD"/>
                  </a:solidFill>
                  <a:latin typeface="Tahoma" pitchFamily="34" charset="0"/>
                </a:rPr>
                <a:t>互いに</a:t>
              </a:r>
              <a:r>
                <a:rPr lang="en-US" altLang="ja-JP" sz="2000" dirty="0">
                  <a:solidFill>
                    <a:srgbClr val="FFCCCC"/>
                  </a:solidFill>
                  <a:latin typeface="Tahoma" pitchFamily="34" charset="0"/>
                </a:rPr>
                <a:t>1000km</a:t>
              </a:r>
              <a:r>
                <a:rPr lang="ja-JP" altLang="en-US" sz="2000" dirty="0">
                  <a:solidFill>
                    <a:srgbClr val="DDDDDD"/>
                  </a:solidFill>
                  <a:latin typeface="Tahoma" pitchFamily="34" charset="0"/>
                </a:rPr>
                <a:t>離れた</a:t>
              </a:r>
              <a:r>
                <a:rPr lang="en-US" altLang="ja-JP" sz="2000" dirty="0">
                  <a:solidFill>
                    <a:srgbClr val="DDDDDD"/>
                  </a:solidFill>
                  <a:latin typeface="Tahoma" pitchFamily="34" charset="0"/>
                </a:rPr>
                <a:t>3</a:t>
              </a:r>
              <a:r>
                <a:rPr lang="ja-JP" altLang="en-US" sz="2000" dirty="0">
                  <a:solidFill>
                    <a:srgbClr val="DDDDDD"/>
                  </a:solidFill>
                  <a:latin typeface="Tahoma" pitchFamily="34" charset="0"/>
                </a:rPr>
                <a:t>機の</a:t>
              </a:r>
              <a:r>
                <a:rPr lang="en-US" altLang="ja-JP" sz="2000" dirty="0">
                  <a:solidFill>
                    <a:srgbClr val="DDDDDD"/>
                  </a:solidFill>
                  <a:latin typeface="Tahoma" pitchFamily="34" charset="0"/>
                </a:rPr>
                <a:t>S/C</a:t>
              </a:r>
            </a:p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>
                  <a:solidFill>
                    <a:srgbClr val="DDDDDD"/>
                  </a:solidFill>
                  <a:latin typeface="Tahoma" pitchFamily="34" charset="0"/>
                </a:rPr>
                <a:t>非接触保持された鏡間距離を</a:t>
              </a:r>
            </a:p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>
                  <a:solidFill>
                    <a:srgbClr val="FFCCCC"/>
                  </a:solidFill>
                  <a:latin typeface="Tahoma" pitchFamily="34" charset="0"/>
                </a:rPr>
                <a:t>　レーザー干渉計</a:t>
              </a:r>
              <a:r>
                <a:rPr lang="ja-JP" altLang="en-US" sz="2000" dirty="0">
                  <a:solidFill>
                    <a:srgbClr val="DDDDDD"/>
                  </a:solidFill>
                  <a:latin typeface="Tahoma" pitchFamily="34" charset="0"/>
                </a:rPr>
                <a:t>によって精密測距</a:t>
              </a:r>
            </a:p>
          </p:txBody>
        </p:sp>
        <p:sp>
          <p:nvSpPr>
            <p:cNvPr id="1131560" name="Rectangle 40"/>
            <p:cNvSpPr>
              <a:spLocks noChangeArrowheads="1"/>
            </p:cNvSpPr>
            <p:nvPr/>
          </p:nvSpPr>
          <p:spPr bwMode="auto">
            <a:xfrm>
              <a:off x="412" y="2410"/>
              <a:ext cx="2132" cy="24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>
                  <a:solidFill>
                    <a:srgbClr val="DDDDDD"/>
                  </a:solidFill>
                  <a:latin typeface="Tahoma" pitchFamily="34" charset="0"/>
                </a:rPr>
                <a:t>太陽公転軌道</a:t>
              </a:r>
            </a:p>
          </p:txBody>
        </p:sp>
        <p:sp>
          <p:nvSpPr>
            <p:cNvPr id="1131561" name="Rectangle 41"/>
            <p:cNvSpPr>
              <a:spLocks noChangeArrowheads="1"/>
            </p:cNvSpPr>
            <p:nvPr/>
          </p:nvSpPr>
          <p:spPr bwMode="auto">
            <a:xfrm>
              <a:off x="440" y="2642"/>
              <a:ext cx="2132" cy="24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>
                  <a:solidFill>
                    <a:srgbClr val="DDDDDD"/>
                  </a:solidFill>
                  <a:latin typeface="Tahoma" pitchFamily="34" charset="0"/>
                </a:rPr>
                <a:t>最大４ユニットで相関をとる</a:t>
              </a:r>
            </a:p>
          </p:txBody>
        </p:sp>
      </p:grp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642910" y="3690950"/>
            <a:ext cx="4014790" cy="1524000"/>
            <a:chOff x="336" y="2928"/>
            <a:chExt cx="2226" cy="960"/>
          </a:xfrm>
        </p:grpSpPr>
        <p:sp>
          <p:nvSpPr>
            <p:cNvPr id="1131562" name="Rectangle 42"/>
            <p:cNvSpPr>
              <a:spLocks noChangeArrowheads="1"/>
            </p:cNvSpPr>
            <p:nvPr/>
          </p:nvSpPr>
          <p:spPr bwMode="auto">
            <a:xfrm>
              <a:off x="336" y="3197"/>
              <a:ext cx="2226" cy="69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2000" dirty="0">
                  <a:solidFill>
                    <a:srgbClr val="CCECFF"/>
                  </a:solidFill>
                  <a:sym typeface="Wingdings" pitchFamily="2" charset="2"/>
                </a:rPr>
                <a:t>初期宇宙からの重力波</a:t>
              </a:r>
              <a:r>
                <a:rPr lang="en-US" altLang="ja-JP" sz="2000" dirty="0">
                  <a:solidFill>
                    <a:srgbClr val="CCECFF"/>
                  </a:solidFill>
                  <a:sym typeface="Wingdings" pitchFamily="2" charset="2"/>
                </a:rPr>
                <a:t>, </a:t>
              </a: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2000" dirty="0">
                  <a:solidFill>
                    <a:srgbClr val="CCECFF"/>
                  </a:solidFill>
                  <a:sym typeface="Wingdings" pitchFamily="2" charset="2"/>
                </a:rPr>
                <a:t>連星からの重力波 の</a:t>
              </a:r>
              <a:r>
                <a:rPr lang="ja-JP" altLang="en-US" sz="2000" dirty="0" smtClean="0">
                  <a:solidFill>
                    <a:srgbClr val="CCECFF"/>
                  </a:solidFill>
                  <a:sym typeface="Wingdings" pitchFamily="2" charset="2"/>
                </a:rPr>
                <a:t>観測</a:t>
              </a:r>
              <a:endParaRPr lang="ja-JP" altLang="en-US" sz="2000" dirty="0">
                <a:solidFill>
                  <a:srgbClr val="F8F8F8"/>
                </a:solidFill>
                <a:sym typeface="Wingdings" pitchFamily="2" charset="2"/>
              </a:endParaRP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2000" dirty="0" smtClean="0">
                  <a:solidFill>
                    <a:srgbClr val="FFCCCC"/>
                  </a:solidFill>
                  <a:sym typeface="Wingdings" pitchFamily="2" charset="2"/>
                </a:rPr>
                <a:t>   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</a:t>
              </a:r>
              <a:r>
                <a:rPr lang="ja-JP" altLang="en-US" sz="2000" dirty="0" smtClean="0">
                  <a:solidFill>
                    <a:srgbClr val="FFCCCC"/>
                  </a:solidFill>
                  <a:sym typeface="Wingdings" pitchFamily="2" charset="2"/>
                </a:rPr>
                <a:t>宇宙</a:t>
              </a:r>
              <a:r>
                <a:rPr lang="ja-JP" altLang="en-US" sz="2000" dirty="0">
                  <a:solidFill>
                    <a:srgbClr val="FFCCCC"/>
                  </a:solidFill>
                  <a:sym typeface="Wingdings" pitchFamily="2" charset="2"/>
                </a:rPr>
                <a:t>の成り立ち</a:t>
              </a:r>
              <a:r>
                <a:rPr lang="ja-JP" altLang="en-US" sz="2000" dirty="0">
                  <a:solidFill>
                    <a:srgbClr val="F8F8F8"/>
                  </a:solidFill>
                  <a:sym typeface="Wingdings" pitchFamily="2" charset="2"/>
                </a:rPr>
                <a:t>に関する知見</a:t>
              </a:r>
            </a:p>
          </p:txBody>
        </p:sp>
        <p:sp>
          <p:nvSpPr>
            <p:cNvPr id="1131563" name="AutoShape 43"/>
            <p:cNvSpPr>
              <a:spLocks noChangeArrowheads="1"/>
            </p:cNvSpPr>
            <p:nvPr/>
          </p:nvSpPr>
          <p:spPr bwMode="auto">
            <a:xfrm rot="5400000">
              <a:off x="1126" y="2911"/>
              <a:ext cx="182" cy="215"/>
            </a:xfrm>
            <a:custGeom>
              <a:avLst/>
              <a:gdLst>
                <a:gd name="G0" fmla="+- 10482 0 0"/>
                <a:gd name="G1" fmla="+- 3741 0 0"/>
                <a:gd name="G2" fmla="+- 21600 0 3741"/>
                <a:gd name="G3" fmla="+- 10800 0 3741"/>
                <a:gd name="G4" fmla="+- 21600 0 10482"/>
                <a:gd name="G5" fmla="*/ G4 G3 10800"/>
                <a:gd name="G6" fmla="+- 21600 0 G5"/>
                <a:gd name="T0" fmla="*/ 10482 w 21600"/>
                <a:gd name="T1" fmla="*/ 0 h 21600"/>
                <a:gd name="T2" fmla="*/ 0 w 21600"/>
                <a:gd name="T3" fmla="*/ 10800 h 21600"/>
                <a:gd name="T4" fmla="*/ 10482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482" y="0"/>
                  </a:moveTo>
                  <a:lnTo>
                    <a:pt x="10482" y="3741"/>
                  </a:lnTo>
                  <a:lnTo>
                    <a:pt x="3375" y="3741"/>
                  </a:lnTo>
                  <a:lnTo>
                    <a:pt x="3375" y="17859"/>
                  </a:lnTo>
                  <a:lnTo>
                    <a:pt x="10482" y="17859"/>
                  </a:lnTo>
                  <a:lnTo>
                    <a:pt x="10482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741"/>
                  </a:moveTo>
                  <a:lnTo>
                    <a:pt x="1350" y="17859"/>
                  </a:lnTo>
                  <a:lnTo>
                    <a:pt x="2700" y="17859"/>
                  </a:lnTo>
                  <a:lnTo>
                    <a:pt x="2700" y="3741"/>
                  </a:lnTo>
                  <a:close/>
                </a:path>
                <a:path w="21600" h="21600">
                  <a:moveTo>
                    <a:pt x="0" y="3741"/>
                  </a:moveTo>
                  <a:lnTo>
                    <a:pt x="0" y="17859"/>
                  </a:lnTo>
                  <a:lnTo>
                    <a:pt x="675" y="17859"/>
                  </a:lnTo>
                  <a:lnTo>
                    <a:pt x="675" y="3741"/>
                  </a:lnTo>
                  <a:close/>
                </a:path>
              </a:pathLst>
            </a:custGeom>
            <a:solidFill>
              <a:srgbClr val="3366FF">
                <a:alpha val="20000"/>
              </a:srgbClr>
            </a:solidFill>
            <a:ln w="3175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sz="2400">
                <a:solidFill>
                  <a:srgbClr val="003366"/>
                </a:solidFill>
              </a:endParaRPr>
            </a:p>
          </p:txBody>
        </p:sp>
      </p:grpSp>
      <p:grpSp>
        <p:nvGrpSpPr>
          <p:cNvPr id="4" name="グループ化 235"/>
          <p:cNvGrpSpPr/>
          <p:nvPr/>
        </p:nvGrpSpPr>
        <p:grpSpPr>
          <a:xfrm>
            <a:off x="4357686" y="1857364"/>
            <a:ext cx="4572032" cy="4572032"/>
            <a:chOff x="3590954" y="1196960"/>
            <a:chExt cx="5338763" cy="5018112"/>
          </a:xfrm>
        </p:grpSpPr>
        <p:sp>
          <p:nvSpPr>
            <p:cNvPr id="19" name="Oval 137"/>
            <p:cNvSpPr>
              <a:spLocks noChangeArrowheads="1"/>
            </p:cNvSpPr>
            <p:nvPr/>
          </p:nvSpPr>
          <p:spPr bwMode="auto">
            <a:xfrm>
              <a:off x="3590954" y="4259243"/>
              <a:ext cx="1804988" cy="1801810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0" name="Oval 209"/>
            <p:cNvSpPr>
              <a:spLocks noChangeArrowheads="1"/>
            </p:cNvSpPr>
            <p:nvPr/>
          </p:nvSpPr>
          <p:spPr bwMode="auto">
            <a:xfrm>
              <a:off x="5354667" y="1196960"/>
              <a:ext cx="1804988" cy="1801810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1" name="Oval 210"/>
            <p:cNvSpPr>
              <a:spLocks noChangeArrowheads="1"/>
            </p:cNvSpPr>
            <p:nvPr/>
          </p:nvSpPr>
          <p:spPr bwMode="auto">
            <a:xfrm>
              <a:off x="7124729" y="4259242"/>
              <a:ext cx="1804988" cy="1801810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2" name="Freeform 5"/>
            <p:cNvSpPr>
              <a:spLocks/>
            </p:cNvSpPr>
            <p:nvPr/>
          </p:nvSpPr>
          <p:spPr bwMode="auto">
            <a:xfrm rot="14397729">
              <a:off x="6053169" y="3727430"/>
              <a:ext cx="2165346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3" name="Freeform 6"/>
            <p:cNvSpPr>
              <a:spLocks/>
            </p:cNvSpPr>
            <p:nvPr/>
          </p:nvSpPr>
          <p:spPr bwMode="auto">
            <a:xfrm rot="14397729" flipV="1">
              <a:off x="6184931" y="3654406"/>
              <a:ext cx="2165346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4" name="Freeform 7"/>
            <p:cNvSpPr>
              <a:spLocks/>
            </p:cNvSpPr>
            <p:nvPr/>
          </p:nvSpPr>
          <p:spPr bwMode="auto">
            <a:xfrm rot="14397729">
              <a:off x="6137306" y="3506768"/>
              <a:ext cx="2006596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solidFill>
                  <a:srgbClr val="CCFFCC">
                    <a:lumMod val="50000"/>
                  </a:srgbClr>
                </a:solidFill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5" name="Rectangle 8"/>
            <p:cNvSpPr>
              <a:spLocks noChangeArrowheads="1"/>
            </p:cNvSpPr>
            <p:nvPr/>
          </p:nvSpPr>
          <p:spPr bwMode="auto">
            <a:xfrm rot="11744560">
              <a:off x="6373842" y="2201846"/>
              <a:ext cx="38100" cy="177799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6" name="Rectangle 9"/>
            <p:cNvSpPr>
              <a:spLocks noChangeArrowheads="1"/>
            </p:cNvSpPr>
            <p:nvPr/>
          </p:nvSpPr>
          <p:spPr bwMode="auto">
            <a:xfrm rot="9888311">
              <a:off x="6130954" y="2193909"/>
              <a:ext cx="39688" cy="177799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 rot="10780961">
              <a:off x="6227792" y="1901809"/>
              <a:ext cx="41275" cy="350837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8" name="Line 11"/>
            <p:cNvSpPr>
              <a:spLocks noChangeShapeType="1"/>
            </p:cNvSpPr>
            <p:nvPr/>
          </p:nvSpPr>
          <p:spPr bwMode="auto">
            <a:xfrm rot="7209001" flipV="1">
              <a:off x="5557868" y="2105008"/>
              <a:ext cx="1396998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9" name="Rectangle 12"/>
            <p:cNvSpPr>
              <a:spLocks noChangeArrowheads="1"/>
            </p:cNvSpPr>
            <p:nvPr/>
          </p:nvSpPr>
          <p:spPr bwMode="auto">
            <a:xfrm rot="7209001">
              <a:off x="6364317" y="1533509"/>
              <a:ext cx="350837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0" name="Freeform 13"/>
            <p:cNvSpPr>
              <a:spLocks/>
            </p:cNvSpPr>
            <p:nvPr/>
          </p:nvSpPr>
          <p:spPr bwMode="auto">
            <a:xfrm rot="7209001">
              <a:off x="6024592" y="2368532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1" name="Line 14"/>
            <p:cNvSpPr>
              <a:spLocks noChangeShapeType="1"/>
            </p:cNvSpPr>
            <p:nvPr/>
          </p:nvSpPr>
          <p:spPr bwMode="auto">
            <a:xfrm rot="7209001">
              <a:off x="6083329" y="2471720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2" name="Line 15"/>
            <p:cNvSpPr>
              <a:spLocks noChangeShapeType="1"/>
            </p:cNvSpPr>
            <p:nvPr/>
          </p:nvSpPr>
          <p:spPr bwMode="auto">
            <a:xfrm rot="7209001">
              <a:off x="5970617" y="2411395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grpSp>
          <p:nvGrpSpPr>
            <p:cNvPr id="5" name="Group 16"/>
            <p:cNvGrpSpPr>
              <a:grpSpLocks/>
            </p:cNvGrpSpPr>
            <p:nvPr/>
          </p:nvGrpSpPr>
          <p:grpSpPr bwMode="auto">
            <a:xfrm rot="7209001">
              <a:off x="5538794" y="2690827"/>
              <a:ext cx="600080" cy="495300"/>
              <a:chOff x="4785" y="11039"/>
              <a:chExt cx="829" cy="688"/>
            </a:xfrm>
          </p:grpSpPr>
          <p:sp>
            <p:nvSpPr>
              <p:cNvPr id="226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27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28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29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30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34" name="Freeform 22"/>
            <p:cNvSpPr>
              <a:spLocks/>
            </p:cNvSpPr>
            <p:nvPr/>
          </p:nvSpPr>
          <p:spPr bwMode="auto">
            <a:xfrm rot="9872463">
              <a:off x="5869017" y="2471720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5" name="Freeform 23"/>
            <p:cNvSpPr>
              <a:spLocks/>
            </p:cNvSpPr>
            <p:nvPr/>
          </p:nvSpPr>
          <p:spPr bwMode="auto">
            <a:xfrm rot="7209001">
              <a:off x="5748367" y="2481244"/>
              <a:ext cx="450849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6" name="Arc 24"/>
            <p:cNvSpPr>
              <a:spLocks/>
            </p:cNvSpPr>
            <p:nvPr/>
          </p:nvSpPr>
          <p:spPr bwMode="auto">
            <a:xfrm rot="14146499">
              <a:off x="6054754" y="2360594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7" name="Arc 25"/>
            <p:cNvSpPr>
              <a:spLocks/>
            </p:cNvSpPr>
            <p:nvPr/>
          </p:nvSpPr>
          <p:spPr bwMode="auto">
            <a:xfrm rot="271502" flipV="1">
              <a:off x="5770591" y="2198670"/>
              <a:ext cx="292100" cy="33496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grpSp>
          <p:nvGrpSpPr>
            <p:cNvPr id="6" name="Group 26"/>
            <p:cNvGrpSpPr>
              <a:grpSpLocks/>
            </p:cNvGrpSpPr>
            <p:nvPr/>
          </p:nvGrpSpPr>
          <p:grpSpPr bwMode="auto">
            <a:xfrm rot="7209001">
              <a:off x="5492757" y="2660664"/>
              <a:ext cx="600080" cy="500063"/>
              <a:chOff x="4785" y="11039"/>
              <a:chExt cx="829" cy="688"/>
            </a:xfrm>
          </p:grpSpPr>
          <p:sp>
            <p:nvSpPr>
              <p:cNvPr id="221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22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23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24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25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39" name="Arc 32"/>
            <p:cNvSpPr>
              <a:spLocks/>
            </p:cNvSpPr>
            <p:nvPr/>
          </p:nvSpPr>
          <p:spPr bwMode="auto">
            <a:xfrm rot="9872463" flipH="1" flipV="1">
              <a:off x="5767416" y="2468545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0" name="Arc 33"/>
            <p:cNvSpPr>
              <a:spLocks/>
            </p:cNvSpPr>
            <p:nvPr/>
          </p:nvSpPr>
          <p:spPr bwMode="auto">
            <a:xfrm rot="9872463">
              <a:off x="5840442" y="2330432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1" name="Arc 34"/>
            <p:cNvSpPr>
              <a:spLocks/>
            </p:cNvSpPr>
            <p:nvPr/>
          </p:nvSpPr>
          <p:spPr bwMode="auto">
            <a:xfrm rot="9872463">
              <a:off x="6024592" y="2311382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2" name="Arc 35"/>
            <p:cNvSpPr>
              <a:spLocks/>
            </p:cNvSpPr>
            <p:nvPr/>
          </p:nvSpPr>
          <p:spPr bwMode="auto">
            <a:xfrm rot="9872463" flipH="1" flipV="1">
              <a:off x="5957917" y="2428857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3" name="Line 36"/>
            <p:cNvSpPr>
              <a:spLocks noChangeShapeType="1"/>
            </p:cNvSpPr>
            <p:nvPr/>
          </p:nvSpPr>
          <p:spPr bwMode="auto">
            <a:xfrm rot="9016332" flipV="1">
              <a:off x="6453217" y="2035158"/>
              <a:ext cx="0" cy="733424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4" name="Freeform 37"/>
            <p:cNvSpPr>
              <a:spLocks/>
            </p:cNvSpPr>
            <p:nvPr/>
          </p:nvSpPr>
          <p:spPr bwMode="auto">
            <a:xfrm rot="3616332">
              <a:off x="6429404" y="2368532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5" name="Line 38"/>
            <p:cNvSpPr>
              <a:spLocks noChangeShapeType="1"/>
            </p:cNvSpPr>
            <p:nvPr/>
          </p:nvSpPr>
          <p:spPr bwMode="auto">
            <a:xfrm rot="3616332">
              <a:off x="6491317" y="2408220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6" name="Line 39"/>
            <p:cNvSpPr>
              <a:spLocks noChangeShapeType="1"/>
            </p:cNvSpPr>
            <p:nvPr/>
          </p:nvSpPr>
          <p:spPr bwMode="auto">
            <a:xfrm rot="3616332">
              <a:off x="6380192" y="2476482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7" name="Freeform 40"/>
            <p:cNvSpPr>
              <a:spLocks/>
            </p:cNvSpPr>
            <p:nvPr/>
          </p:nvSpPr>
          <p:spPr bwMode="auto">
            <a:xfrm rot="3616332">
              <a:off x="6553229" y="2549507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8" name="Line 41"/>
            <p:cNvSpPr>
              <a:spLocks noChangeShapeType="1"/>
            </p:cNvSpPr>
            <p:nvPr/>
          </p:nvSpPr>
          <p:spPr bwMode="auto">
            <a:xfrm rot="3616332">
              <a:off x="6594504" y="2462194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9" name="Line 42"/>
            <p:cNvSpPr>
              <a:spLocks noChangeShapeType="1"/>
            </p:cNvSpPr>
            <p:nvPr/>
          </p:nvSpPr>
          <p:spPr bwMode="auto">
            <a:xfrm rot="3616332">
              <a:off x="6707217" y="2638407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0" name="Line 43"/>
            <p:cNvSpPr>
              <a:spLocks noChangeShapeType="1"/>
            </p:cNvSpPr>
            <p:nvPr/>
          </p:nvSpPr>
          <p:spPr bwMode="auto">
            <a:xfrm rot="3616332">
              <a:off x="6380192" y="28257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1" name="Arc 44"/>
            <p:cNvSpPr>
              <a:spLocks/>
            </p:cNvSpPr>
            <p:nvPr/>
          </p:nvSpPr>
          <p:spPr bwMode="auto">
            <a:xfrm rot="17144832">
              <a:off x="6511954" y="2695557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2" name="Freeform 45"/>
            <p:cNvSpPr>
              <a:spLocks/>
            </p:cNvSpPr>
            <p:nvPr/>
          </p:nvSpPr>
          <p:spPr bwMode="auto">
            <a:xfrm rot="6279794">
              <a:off x="6440517" y="2478069"/>
              <a:ext cx="217487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3" name="Freeform 46"/>
            <p:cNvSpPr>
              <a:spLocks/>
            </p:cNvSpPr>
            <p:nvPr/>
          </p:nvSpPr>
          <p:spPr bwMode="auto">
            <a:xfrm rot="3616332">
              <a:off x="6332567" y="2482832"/>
              <a:ext cx="452437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4" name="Arc 47"/>
            <p:cNvSpPr>
              <a:spLocks/>
            </p:cNvSpPr>
            <p:nvPr/>
          </p:nvSpPr>
          <p:spPr bwMode="auto">
            <a:xfrm rot="10553830">
              <a:off x="6470679" y="2198670"/>
              <a:ext cx="290513" cy="336549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5" name="Arc 48"/>
            <p:cNvSpPr>
              <a:spLocks/>
            </p:cNvSpPr>
            <p:nvPr/>
          </p:nvSpPr>
          <p:spPr bwMode="auto">
            <a:xfrm rot="18278834" flipV="1">
              <a:off x="6186518" y="2365357"/>
              <a:ext cx="293687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grpSp>
          <p:nvGrpSpPr>
            <p:cNvPr id="7" name="Group 49"/>
            <p:cNvGrpSpPr>
              <a:grpSpLocks/>
            </p:cNvGrpSpPr>
            <p:nvPr/>
          </p:nvGrpSpPr>
          <p:grpSpPr bwMode="auto">
            <a:xfrm rot="3616332">
              <a:off x="6419895" y="2673364"/>
              <a:ext cx="600080" cy="503238"/>
              <a:chOff x="4785" y="11039"/>
              <a:chExt cx="829" cy="688"/>
            </a:xfrm>
          </p:grpSpPr>
          <p:sp>
            <p:nvSpPr>
              <p:cNvPr id="216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17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18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19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20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57" name="Arc 55"/>
            <p:cNvSpPr>
              <a:spLocks/>
            </p:cNvSpPr>
            <p:nvPr/>
          </p:nvSpPr>
          <p:spPr bwMode="auto">
            <a:xfrm rot="6279794" flipH="1" flipV="1">
              <a:off x="6413530" y="2471718"/>
              <a:ext cx="350837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8" name="Arc 56"/>
            <p:cNvSpPr>
              <a:spLocks/>
            </p:cNvSpPr>
            <p:nvPr/>
          </p:nvSpPr>
          <p:spPr bwMode="auto">
            <a:xfrm rot="6279794">
              <a:off x="6330979" y="2339957"/>
              <a:ext cx="349249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9" name="Arc 57"/>
            <p:cNvSpPr>
              <a:spLocks/>
            </p:cNvSpPr>
            <p:nvPr/>
          </p:nvSpPr>
          <p:spPr bwMode="auto">
            <a:xfrm rot="6279794">
              <a:off x="6369079" y="2314557"/>
              <a:ext cx="139699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0" name="Arc 58"/>
            <p:cNvSpPr>
              <a:spLocks/>
            </p:cNvSpPr>
            <p:nvPr/>
          </p:nvSpPr>
          <p:spPr bwMode="auto">
            <a:xfrm rot="6279794" flipH="1" flipV="1">
              <a:off x="6434167" y="2428858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1" name="Line 59"/>
            <p:cNvSpPr>
              <a:spLocks noChangeShapeType="1"/>
            </p:cNvSpPr>
            <p:nvPr/>
          </p:nvSpPr>
          <p:spPr bwMode="auto">
            <a:xfrm rot="7209001">
              <a:off x="5934104" y="1924033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2" name="Line 60"/>
            <p:cNvSpPr>
              <a:spLocks noChangeShapeType="1"/>
            </p:cNvSpPr>
            <p:nvPr/>
          </p:nvSpPr>
          <p:spPr bwMode="auto">
            <a:xfrm rot="14429284">
              <a:off x="6605617" y="1931970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grpSp>
          <p:nvGrpSpPr>
            <p:cNvPr id="8" name="Group 61"/>
            <p:cNvGrpSpPr>
              <a:grpSpLocks/>
            </p:cNvGrpSpPr>
            <p:nvPr/>
          </p:nvGrpSpPr>
          <p:grpSpPr bwMode="auto">
            <a:xfrm rot="14462297">
              <a:off x="6792952" y="1941512"/>
              <a:ext cx="223837" cy="180975"/>
              <a:chOff x="5504" y="8144"/>
              <a:chExt cx="291" cy="236"/>
            </a:xfrm>
          </p:grpSpPr>
          <p:sp>
            <p:nvSpPr>
              <p:cNvPr id="214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15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</p:grpSp>
        <p:grpSp>
          <p:nvGrpSpPr>
            <p:cNvPr id="9" name="Group 64"/>
            <p:cNvGrpSpPr>
              <a:grpSpLocks/>
            </p:cNvGrpSpPr>
            <p:nvPr/>
          </p:nvGrpSpPr>
          <p:grpSpPr bwMode="auto">
            <a:xfrm rot="7209001">
              <a:off x="5526106" y="1951037"/>
              <a:ext cx="227013" cy="180975"/>
              <a:chOff x="5504" y="8144"/>
              <a:chExt cx="291" cy="236"/>
            </a:xfrm>
          </p:grpSpPr>
          <p:sp>
            <p:nvSpPr>
              <p:cNvPr id="212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13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65" name="Rectangle 67"/>
            <p:cNvSpPr>
              <a:spLocks noChangeArrowheads="1"/>
            </p:cNvSpPr>
            <p:nvPr/>
          </p:nvSpPr>
          <p:spPr bwMode="auto">
            <a:xfrm rot="10780961">
              <a:off x="6224617" y="1900221"/>
              <a:ext cx="42863" cy="350837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6" name="Rectangle 68"/>
            <p:cNvSpPr>
              <a:spLocks noChangeArrowheads="1"/>
            </p:cNvSpPr>
            <p:nvPr/>
          </p:nvSpPr>
          <p:spPr bwMode="auto">
            <a:xfrm rot="9888311">
              <a:off x="6130954" y="2193907"/>
              <a:ext cx="39688" cy="177799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7" name="Rectangle 69"/>
            <p:cNvSpPr>
              <a:spLocks noChangeArrowheads="1"/>
            </p:cNvSpPr>
            <p:nvPr/>
          </p:nvSpPr>
          <p:spPr bwMode="auto">
            <a:xfrm rot="11744560">
              <a:off x="6373842" y="2201845"/>
              <a:ext cx="38100" cy="177799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8" name="Rectangle 70"/>
            <p:cNvSpPr>
              <a:spLocks noChangeArrowheads="1"/>
            </p:cNvSpPr>
            <p:nvPr/>
          </p:nvSpPr>
          <p:spPr bwMode="auto">
            <a:xfrm rot="17064441" flipH="1">
              <a:off x="7912128" y="4856139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9" name="Rectangle 71"/>
            <p:cNvSpPr>
              <a:spLocks noChangeArrowheads="1"/>
            </p:cNvSpPr>
            <p:nvPr/>
          </p:nvSpPr>
          <p:spPr bwMode="auto">
            <a:xfrm rot="18920690" flipH="1">
              <a:off x="7797829" y="5068865"/>
              <a:ext cx="39688" cy="177799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0" name="Rectangle 72"/>
            <p:cNvSpPr>
              <a:spLocks noChangeArrowheads="1"/>
            </p:cNvSpPr>
            <p:nvPr/>
          </p:nvSpPr>
          <p:spPr bwMode="auto">
            <a:xfrm rot="18028040" flipH="1">
              <a:off x="8023254" y="5000602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1" name="Line 73"/>
            <p:cNvSpPr>
              <a:spLocks noChangeShapeType="1"/>
            </p:cNvSpPr>
            <p:nvPr/>
          </p:nvSpPr>
          <p:spPr bwMode="auto">
            <a:xfrm flipH="1" flipV="1">
              <a:off x="7323167" y="5154589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2" name="Rectangle 74"/>
            <p:cNvSpPr>
              <a:spLocks noChangeArrowheads="1"/>
            </p:cNvSpPr>
            <p:nvPr/>
          </p:nvSpPr>
          <p:spPr bwMode="auto">
            <a:xfrm flipH="1">
              <a:off x="8405842" y="5059340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3" name="Freeform 75"/>
            <p:cNvSpPr>
              <a:spLocks/>
            </p:cNvSpPr>
            <p:nvPr/>
          </p:nvSpPr>
          <p:spPr bwMode="auto">
            <a:xfrm flipH="1">
              <a:off x="7597804" y="5083152"/>
              <a:ext cx="79374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4" name="Line 76"/>
            <p:cNvSpPr>
              <a:spLocks noChangeShapeType="1"/>
            </p:cNvSpPr>
            <p:nvPr/>
          </p:nvSpPr>
          <p:spPr bwMode="auto">
            <a:xfrm flipH="1">
              <a:off x="7600979" y="5091090"/>
              <a:ext cx="69849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5" name="Line 77"/>
            <p:cNvSpPr>
              <a:spLocks noChangeShapeType="1"/>
            </p:cNvSpPr>
            <p:nvPr/>
          </p:nvSpPr>
          <p:spPr bwMode="auto">
            <a:xfrm flipH="1">
              <a:off x="7599392" y="5219676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grpSp>
          <p:nvGrpSpPr>
            <p:cNvPr id="10" name="Group 78"/>
            <p:cNvGrpSpPr>
              <a:grpSpLocks/>
            </p:cNvGrpSpPr>
            <p:nvPr/>
          </p:nvGrpSpPr>
          <p:grpSpPr bwMode="auto">
            <a:xfrm flipH="1">
              <a:off x="6792903" y="4854552"/>
              <a:ext cx="600081" cy="495299"/>
              <a:chOff x="4785" y="11039"/>
              <a:chExt cx="829" cy="688"/>
            </a:xfrm>
          </p:grpSpPr>
          <p:sp>
            <p:nvSpPr>
              <p:cNvPr id="207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08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09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10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11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77" name="Freeform 84"/>
            <p:cNvSpPr>
              <a:spLocks/>
            </p:cNvSpPr>
            <p:nvPr/>
          </p:nvSpPr>
          <p:spPr bwMode="auto">
            <a:xfrm rot="18936538" flipH="1">
              <a:off x="7364442" y="5049815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8" name="Freeform 85"/>
            <p:cNvSpPr>
              <a:spLocks/>
            </p:cNvSpPr>
            <p:nvPr/>
          </p:nvSpPr>
          <p:spPr bwMode="auto">
            <a:xfrm flipH="1">
              <a:off x="7231091" y="5040290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9" name="Arc 86"/>
            <p:cNvSpPr>
              <a:spLocks/>
            </p:cNvSpPr>
            <p:nvPr/>
          </p:nvSpPr>
          <p:spPr bwMode="auto">
            <a:xfrm rot="14662502" flipH="1">
              <a:off x="7483504" y="4824389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0" name="Arc 87"/>
            <p:cNvSpPr>
              <a:spLocks/>
            </p:cNvSpPr>
            <p:nvPr/>
          </p:nvSpPr>
          <p:spPr bwMode="auto">
            <a:xfrm rot="6937498" flipH="1" flipV="1">
              <a:off x="7481917" y="5149826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grpSp>
          <p:nvGrpSpPr>
            <p:cNvPr id="11" name="Group 88"/>
            <p:cNvGrpSpPr>
              <a:grpSpLocks/>
            </p:cNvGrpSpPr>
            <p:nvPr/>
          </p:nvGrpSpPr>
          <p:grpSpPr bwMode="auto">
            <a:xfrm flipH="1">
              <a:off x="6792903" y="4899002"/>
              <a:ext cx="600081" cy="500063"/>
              <a:chOff x="4785" y="11039"/>
              <a:chExt cx="829" cy="688"/>
            </a:xfrm>
          </p:grpSpPr>
          <p:sp>
            <p:nvSpPr>
              <p:cNvPr id="202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03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04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05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06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82" name="Arc 94"/>
            <p:cNvSpPr>
              <a:spLocks/>
            </p:cNvSpPr>
            <p:nvPr/>
          </p:nvSpPr>
          <p:spPr bwMode="auto">
            <a:xfrm rot="18936538" flipV="1">
              <a:off x="7221566" y="4976790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3" name="Arc 95"/>
            <p:cNvSpPr>
              <a:spLocks/>
            </p:cNvSpPr>
            <p:nvPr/>
          </p:nvSpPr>
          <p:spPr bwMode="auto">
            <a:xfrm rot="18936538" flipH="1">
              <a:off x="7378728" y="4984727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4" name="Arc 96"/>
            <p:cNvSpPr>
              <a:spLocks/>
            </p:cNvSpPr>
            <p:nvPr/>
          </p:nvSpPr>
          <p:spPr bwMode="auto">
            <a:xfrm rot="18936538" flipH="1">
              <a:off x="7631142" y="5084740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5" name="Arc 97"/>
            <p:cNvSpPr>
              <a:spLocks/>
            </p:cNvSpPr>
            <p:nvPr/>
          </p:nvSpPr>
          <p:spPr bwMode="auto">
            <a:xfrm rot="18936538" flipV="1">
              <a:off x="7497792" y="5083152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6" name="Line 98"/>
            <p:cNvSpPr>
              <a:spLocks noChangeShapeType="1"/>
            </p:cNvSpPr>
            <p:nvPr/>
          </p:nvSpPr>
          <p:spPr bwMode="auto">
            <a:xfrm rot="19792668" flipH="1" flipV="1">
              <a:off x="7864503" y="4470378"/>
              <a:ext cx="0" cy="733424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7" name="Freeform 99"/>
            <p:cNvSpPr>
              <a:spLocks/>
            </p:cNvSpPr>
            <p:nvPr/>
          </p:nvSpPr>
          <p:spPr bwMode="auto">
            <a:xfrm rot="3592668" flipH="1">
              <a:off x="7802592" y="4732314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8" name="Line 100"/>
            <p:cNvSpPr>
              <a:spLocks noChangeShapeType="1"/>
            </p:cNvSpPr>
            <p:nvPr/>
          </p:nvSpPr>
          <p:spPr bwMode="auto">
            <a:xfrm rot="3592668" flipH="1">
              <a:off x="7861329" y="4770416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89" name="Line 101"/>
            <p:cNvSpPr>
              <a:spLocks noChangeShapeType="1"/>
            </p:cNvSpPr>
            <p:nvPr/>
          </p:nvSpPr>
          <p:spPr bwMode="auto">
            <a:xfrm rot="3592668" flipH="1">
              <a:off x="7747029" y="4830740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0" name="Freeform 102"/>
            <p:cNvSpPr>
              <a:spLocks/>
            </p:cNvSpPr>
            <p:nvPr/>
          </p:nvSpPr>
          <p:spPr bwMode="auto">
            <a:xfrm rot="3592668" flipH="1">
              <a:off x="7585104" y="4322740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1" name="Line 103"/>
            <p:cNvSpPr>
              <a:spLocks noChangeShapeType="1"/>
            </p:cNvSpPr>
            <p:nvPr/>
          </p:nvSpPr>
          <p:spPr bwMode="auto">
            <a:xfrm rot="3592668" flipH="1">
              <a:off x="7712104" y="4383065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2" name="Line 104"/>
            <p:cNvSpPr>
              <a:spLocks noChangeShapeType="1"/>
            </p:cNvSpPr>
            <p:nvPr/>
          </p:nvSpPr>
          <p:spPr bwMode="auto">
            <a:xfrm rot="3592668" flipH="1">
              <a:off x="7742267" y="4416403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3" name="Line 105"/>
            <p:cNvSpPr>
              <a:spLocks noChangeShapeType="1"/>
            </p:cNvSpPr>
            <p:nvPr/>
          </p:nvSpPr>
          <p:spPr bwMode="auto">
            <a:xfrm rot="3592668" flipH="1">
              <a:off x="7413654" y="4602139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4" name="Arc 106"/>
            <p:cNvSpPr>
              <a:spLocks/>
            </p:cNvSpPr>
            <p:nvPr/>
          </p:nvSpPr>
          <p:spPr bwMode="auto">
            <a:xfrm rot="11664170" flipH="1">
              <a:off x="7294592" y="4035403"/>
              <a:ext cx="500063" cy="511174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5" name="Freeform 107"/>
            <p:cNvSpPr>
              <a:spLocks/>
            </p:cNvSpPr>
            <p:nvPr/>
          </p:nvSpPr>
          <p:spPr bwMode="auto">
            <a:xfrm rot="929206" flipH="1">
              <a:off x="7647017" y="4552928"/>
              <a:ext cx="217488" cy="215899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6" name="Freeform 108"/>
            <p:cNvSpPr>
              <a:spLocks/>
            </p:cNvSpPr>
            <p:nvPr/>
          </p:nvSpPr>
          <p:spPr bwMode="auto">
            <a:xfrm rot="3592668" flipH="1">
              <a:off x="7523193" y="4532290"/>
              <a:ext cx="452437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7" name="Arc 109"/>
            <p:cNvSpPr>
              <a:spLocks/>
            </p:cNvSpPr>
            <p:nvPr/>
          </p:nvSpPr>
          <p:spPr bwMode="auto">
            <a:xfrm rot="18255170" flipH="1">
              <a:off x="7831167" y="454498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8" name="Arc 110"/>
            <p:cNvSpPr>
              <a:spLocks/>
            </p:cNvSpPr>
            <p:nvPr/>
          </p:nvSpPr>
          <p:spPr bwMode="auto">
            <a:xfrm rot="10530167" flipH="1" flipV="1">
              <a:off x="7547004" y="4708503"/>
              <a:ext cx="293688" cy="333374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grpSp>
          <p:nvGrpSpPr>
            <p:cNvPr id="12" name="Group 111"/>
            <p:cNvGrpSpPr>
              <a:grpSpLocks/>
            </p:cNvGrpSpPr>
            <p:nvPr/>
          </p:nvGrpSpPr>
          <p:grpSpPr bwMode="auto">
            <a:xfrm rot="3592668" flipH="1">
              <a:off x="7243771" y="4094108"/>
              <a:ext cx="600079" cy="503238"/>
              <a:chOff x="4785" y="11039"/>
              <a:chExt cx="829" cy="688"/>
            </a:xfrm>
          </p:grpSpPr>
          <p:sp>
            <p:nvSpPr>
              <p:cNvPr id="197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98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99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00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201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100" name="Arc 117"/>
            <p:cNvSpPr>
              <a:spLocks/>
            </p:cNvSpPr>
            <p:nvPr/>
          </p:nvSpPr>
          <p:spPr bwMode="auto">
            <a:xfrm rot="929206" flipV="1">
              <a:off x="7545416" y="4416403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1" name="Arc 118"/>
            <p:cNvSpPr>
              <a:spLocks/>
            </p:cNvSpPr>
            <p:nvPr/>
          </p:nvSpPr>
          <p:spPr bwMode="auto">
            <a:xfrm rot="929206" flipH="1">
              <a:off x="7616854" y="4556103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2" name="Arc 119"/>
            <p:cNvSpPr>
              <a:spLocks/>
            </p:cNvSpPr>
            <p:nvPr/>
          </p:nvSpPr>
          <p:spPr bwMode="auto">
            <a:xfrm rot="929206" flipH="1">
              <a:off x="7801004" y="478629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3" name="Arc 120"/>
            <p:cNvSpPr>
              <a:spLocks/>
            </p:cNvSpPr>
            <p:nvPr/>
          </p:nvSpPr>
          <p:spPr bwMode="auto">
            <a:xfrm rot="929206" flipV="1">
              <a:off x="7735917" y="4670402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4" name="Line 121"/>
            <p:cNvSpPr>
              <a:spLocks noChangeShapeType="1"/>
            </p:cNvSpPr>
            <p:nvPr/>
          </p:nvSpPr>
          <p:spPr bwMode="auto">
            <a:xfrm flipH="1">
              <a:off x="7793067" y="5133952"/>
              <a:ext cx="1588" cy="520699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5" name="Line 122"/>
            <p:cNvSpPr>
              <a:spLocks noChangeShapeType="1"/>
            </p:cNvSpPr>
            <p:nvPr/>
          </p:nvSpPr>
          <p:spPr bwMode="auto">
            <a:xfrm rot="14379716" flipH="1">
              <a:off x="8124854" y="4549753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grpSp>
          <p:nvGrpSpPr>
            <p:cNvPr id="13" name="Group 123"/>
            <p:cNvGrpSpPr>
              <a:grpSpLocks/>
            </p:cNvGrpSpPr>
            <p:nvPr/>
          </p:nvGrpSpPr>
          <p:grpSpPr bwMode="auto">
            <a:xfrm rot="14346703" flipH="1">
              <a:off x="8299469" y="4541797"/>
              <a:ext cx="223837" cy="180975"/>
              <a:chOff x="5504" y="8144"/>
              <a:chExt cx="291" cy="236"/>
            </a:xfrm>
          </p:grpSpPr>
          <p:sp>
            <p:nvSpPr>
              <p:cNvPr id="195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96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</p:grpSp>
        <p:grpSp>
          <p:nvGrpSpPr>
            <p:cNvPr id="14" name="Group 126"/>
            <p:cNvGrpSpPr>
              <a:grpSpLocks/>
            </p:cNvGrpSpPr>
            <p:nvPr/>
          </p:nvGrpSpPr>
          <p:grpSpPr bwMode="auto">
            <a:xfrm flipH="1">
              <a:off x="7654935" y="5632426"/>
              <a:ext cx="227014" cy="180975"/>
              <a:chOff x="5504" y="8144"/>
              <a:chExt cx="291" cy="236"/>
            </a:xfrm>
          </p:grpSpPr>
          <p:sp>
            <p:nvSpPr>
              <p:cNvPr id="193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94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108" name="Rectangle 129"/>
            <p:cNvSpPr>
              <a:spLocks noChangeArrowheads="1"/>
            </p:cNvSpPr>
            <p:nvPr/>
          </p:nvSpPr>
          <p:spPr bwMode="auto">
            <a:xfrm rot="18028040" flipH="1">
              <a:off x="8021668" y="500218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9" name="Rectangle 130"/>
            <p:cNvSpPr>
              <a:spLocks noChangeArrowheads="1"/>
            </p:cNvSpPr>
            <p:nvPr/>
          </p:nvSpPr>
          <p:spPr bwMode="auto">
            <a:xfrm rot="18920690" flipH="1">
              <a:off x="7797829" y="5068865"/>
              <a:ext cx="39688" cy="177799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0" name="Rectangle 131"/>
            <p:cNvSpPr>
              <a:spLocks noChangeArrowheads="1"/>
            </p:cNvSpPr>
            <p:nvPr/>
          </p:nvSpPr>
          <p:spPr bwMode="auto">
            <a:xfrm rot="17064441" flipH="1">
              <a:off x="7912129" y="4856139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1" name="Rectangle 132"/>
            <p:cNvSpPr>
              <a:spLocks noChangeArrowheads="1"/>
            </p:cNvSpPr>
            <p:nvPr/>
          </p:nvSpPr>
          <p:spPr bwMode="auto">
            <a:xfrm rot="4535559">
              <a:off x="4584730" y="4862489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2" name="Rectangle 133"/>
            <p:cNvSpPr>
              <a:spLocks noChangeArrowheads="1"/>
            </p:cNvSpPr>
            <p:nvPr/>
          </p:nvSpPr>
          <p:spPr bwMode="auto">
            <a:xfrm rot="2679310">
              <a:off x="4697442" y="5073627"/>
              <a:ext cx="39688" cy="177799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3" name="Rectangle 134"/>
            <p:cNvSpPr>
              <a:spLocks noChangeArrowheads="1"/>
            </p:cNvSpPr>
            <p:nvPr/>
          </p:nvSpPr>
          <p:spPr bwMode="auto">
            <a:xfrm rot="3571960">
              <a:off x="4472017" y="5006952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4" name="Line 135"/>
            <p:cNvSpPr>
              <a:spLocks noChangeShapeType="1"/>
            </p:cNvSpPr>
            <p:nvPr/>
          </p:nvSpPr>
          <p:spPr bwMode="auto">
            <a:xfrm flipV="1">
              <a:off x="3871268" y="5153681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5" name="Rectangle 136"/>
            <p:cNvSpPr>
              <a:spLocks noChangeArrowheads="1"/>
            </p:cNvSpPr>
            <p:nvPr/>
          </p:nvSpPr>
          <p:spPr bwMode="auto">
            <a:xfrm>
              <a:off x="3778279" y="5106633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6" name="Freeform 138"/>
            <p:cNvSpPr>
              <a:spLocks/>
            </p:cNvSpPr>
            <p:nvPr/>
          </p:nvSpPr>
          <p:spPr bwMode="auto">
            <a:xfrm>
              <a:off x="4857779" y="5089502"/>
              <a:ext cx="79374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7" name="Line 139"/>
            <p:cNvSpPr>
              <a:spLocks noChangeShapeType="1"/>
            </p:cNvSpPr>
            <p:nvPr/>
          </p:nvSpPr>
          <p:spPr bwMode="auto">
            <a:xfrm>
              <a:off x="4864129" y="5095852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8" name="Line 140"/>
            <p:cNvSpPr>
              <a:spLocks noChangeShapeType="1"/>
            </p:cNvSpPr>
            <p:nvPr/>
          </p:nvSpPr>
          <p:spPr bwMode="auto">
            <a:xfrm>
              <a:off x="4867304" y="5226027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grpSp>
          <p:nvGrpSpPr>
            <p:cNvPr id="15" name="Group 141"/>
            <p:cNvGrpSpPr>
              <a:grpSpLocks/>
            </p:cNvGrpSpPr>
            <p:nvPr/>
          </p:nvGrpSpPr>
          <p:grpSpPr bwMode="auto">
            <a:xfrm>
              <a:off x="5141977" y="4906940"/>
              <a:ext cx="600081" cy="500063"/>
              <a:chOff x="4785" y="11039"/>
              <a:chExt cx="829" cy="688"/>
            </a:xfrm>
          </p:grpSpPr>
          <p:sp>
            <p:nvSpPr>
              <p:cNvPr id="188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89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90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91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92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120" name="Freeform 147"/>
            <p:cNvSpPr>
              <a:spLocks/>
            </p:cNvSpPr>
            <p:nvPr/>
          </p:nvSpPr>
          <p:spPr bwMode="auto">
            <a:xfrm>
              <a:off x="5059392" y="5065690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21" name="Freeform 148"/>
            <p:cNvSpPr>
              <a:spLocks/>
            </p:cNvSpPr>
            <p:nvPr/>
          </p:nvSpPr>
          <p:spPr bwMode="auto">
            <a:xfrm flipV="1">
              <a:off x="5057804" y="5219676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22" name="Freeform 149"/>
            <p:cNvSpPr>
              <a:spLocks/>
            </p:cNvSpPr>
            <p:nvPr/>
          </p:nvSpPr>
          <p:spPr bwMode="auto">
            <a:xfrm rot="2663462">
              <a:off x="4953029" y="5056165"/>
              <a:ext cx="217488" cy="215899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23" name="Freeform 150"/>
            <p:cNvSpPr>
              <a:spLocks/>
            </p:cNvSpPr>
            <p:nvPr/>
          </p:nvSpPr>
          <p:spPr bwMode="auto">
            <a:xfrm>
              <a:off x="5251479" y="5065690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24" name="Freeform 151"/>
            <p:cNvSpPr>
              <a:spLocks/>
            </p:cNvSpPr>
            <p:nvPr/>
          </p:nvSpPr>
          <p:spPr bwMode="auto">
            <a:xfrm>
              <a:off x="4853017" y="5046640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25" name="Arc 152"/>
            <p:cNvSpPr>
              <a:spLocks/>
            </p:cNvSpPr>
            <p:nvPr/>
          </p:nvSpPr>
          <p:spPr bwMode="auto">
            <a:xfrm rot="6937498">
              <a:off x="4760943" y="483073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26" name="Arc 153"/>
            <p:cNvSpPr>
              <a:spLocks/>
            </p:cNvSpPr>
            <p:nvPr/>
          </p:nvSpPr>
          <p:spPr bwMode="auto">
            <a:xfrm rot="14662502" flipV="1">
              <a:off x="4760943" y="5156177"/>
              <a:ext cx="293687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27" name="Freeform 154"/>
            <p:cNvSpPr>
              <a:spLocks/>
            </p:cNvSpPr>
            <p:nvPr/>
          </p:nvSpPr>
          <p:spPr bwMode="auto">
            <a:xfrm flipH="1">
              <a:off x="7213629" y="4970440"/>
              <a:ext cx="168275" cy="3714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28" name="Line 155"/>
            <p:cNvSpPr>
              <a:spLocks noChangeShapeType="1"/>
            </p:cNvSpPr>
            <p:nvPr/>
          </p:nvSpPr>
          <p:spPr bwMode="auto">
            <a:xfrm flipH="1">
              <a:off x="7383492" y="4956153"/>
              <a:ext cx="0" cy="39846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29" name="Line 156"/>
            <p:cNvSpPr>
              <a:spLocks noChangeShapeType="1"/>
            </p:cNvSpPr>
            <p:nvPr/>
          </p:nvSpPr>
          <p:spPr bwMode="auto">
            <a:xfrm flipH="1">
              <a:off x="7210454" y="4967265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30" name="Line 157"/>
            <p:cNvSpPr>
              <a:spLocks noChangeShapeType="1"/>
            </p:cNvSpPr>
            <p:nvPr/>
          </p:nvSpPr>
          <p:spPr bwMode="auto">
            <a:xfrm flipH="1">
              <a:off x="7205693" y="5341915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31" name="Arc 158"/>
            <p:cNvSpPr>
              <a:spLocks/>
            </p:cNvSpPr>
            <p:nvPr/>
          </p:nvSpPr>
          <p:spPr bwMode="auto">
            <a:xfrm rot="8071501" flipH="1">
              <a:off x="6797705" y="4897414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32" name="Freeform 159"/>
            <p:cNvSpPr>
              <a:spLocks/>
            </p:cNvSpPr>
            <p:nvPr/>
          </p:nvSpPr>
          <p:spPr bwMode="auto">
            <a:xfrm>
              <a:off x="5153055" y="4976790"/>
              <a:ext cx="168275" cy="3714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33" name="Line 160"/>
            <p:cNvSpPr>
              <a:spLocks noChangeShapeType="1"/>
            </p:cNvSpPr>
            <p:nvPr/>
          </p:nvSpPr>
          <p:spPr bwMode="auto">
            <a:xfrm>
              <a:off x="5151468" y="4962502"/>
              <a:ext cx="0" cy="39846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34" name="Line 161"/>
            <p:cNvSpPr>
              <a:spLocks noChangeShapeType="1"/>
            </p:cNvSpPr>
            <p:nvPr/>
          </p:nvSpPr>
          <p:spPr bwMode="auto">
            <a:xfrm>
              <a:off x="5141943" y="534826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35" name="Arc 162"/>
            <p:cNvSpPr>
              <a:spLocks/>
            </p:cNvSpPr>
            <p:nvPr/>
          </p:nvSpPr>
          <p:spPr bwMode="auto">
            <a:xfrm rot="13528499">
              <a:off x="5235604" y="490376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36" name="Arc 163"/>
            <p:cNvSpPr>
              <a:spLocks/>
            </p:cNvSpPr>
            <p:nvPr/>
          </p:nvSpPr>
          <p:spPr bwMode="auto">
            <a:xfrm rot="2663462" flipH="1" flipV="1">
              <a:off x="4960967" y="4981552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37" name="Arc 164"/>
            <p:cNvSpPr>
              <a:spLocks/>
            </p:cNvSpPr>
            <p:nvPr/>
          </p:nvSpPr>
          <p:spPr bwMode="auto">
            <a:xfrm rot="2663462">
              <a:off x="4805392" y="4991077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38" name="Arc 165"/>
            <p:cNvSpPr>
              <a:spLocks/>
            </p:cNvSpPr>
            <p:nvPr/>
          </p:nvSpPr>
          <p:spPr bwMode="auto">
            <a:xfrm rot="2663462">
              <a:off x="4764117" y="5091090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39" name="Arc 166"/>
            <p:cNvSpPr>
              <a:spLocks/>
            </p:cNvSpPr>
            <p:nvPr/>
          </p:nvSpPr>
          <p:spPr bwMode="auto">
            <a:xfrm rot="2663462" flipH="1" flipV="1">
              <a:off x="4895879" y="5089502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40" name="Line 167"/>
            <p:cNvSpPr>
              <a:spLocks noChangeShapeType="1"/>
            </p:cNvSpPr>
            <p:nvPr/>
          </p:nvSpPr>
          <p:spPr bwMode="auto">
            <a:xfrm rot="1807332" flipH="1" flipV="1">
              <a:off x="4623135" y="4709461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41" name="Freeform 168"/>
            <p:cNvSpPr>
              <a:spLocks/>
            </p:cNvSpPr>
            <p:nvPr/>
          </p:nvSpPr>
          <p:spPr bwMode="auto">
            <a:xfrm rot="18007332">
              <a:off x="4654580" y="4737077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42" name="Line 169"/>
            <p:cNvSpPr>
              <a:spLocks noChangeShapeType="1"/>
            </p:cNvSpPr>
            <p:nvPr/>
          </p:nvSpPr>
          <p:spPr bwMode="auto">
            <a:xfrm rot="18007332">
              <a:off x="4605368" y="4773589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43" name="Line 170"/>
            <p:cNvSpPr>
              <a:spLocks noChangeShapeType="1"/>
            </p:cNvSpPr>
            <p:nvPr/>
          </p:nvSpPr>
          <p:spPr bwMode="auto">
            <a:xfrm rot="18007332">
              <a:off x="4719667" y="4835502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grpSp>
          <p:nvGrpSpPr>
            <p:cNvPr id="17" name="Group 171"/>
            <p:cNvGrpSpPr>
              <a:grpSpLocks/>
            </p:cNvGrpSpPr>
            <p:nvPr/>
          </p:nvGrpSpPr>
          <p:grpSpPr bwMode="auto">
            <a:xfrm rot="18007332">
              <a:off x="4667295" y="4086170"/>
              <a:ext cx="600079" cy="500063"/>
              <a:chOff x="4785" y="11039"/>
              <a:chExt cx="829" cy="688"/>
            </a:xfrm>
          </p:grpSpPr>
          <p:sp>
            <p:nvSpPr>
              <p:cNvPr id="183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84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85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86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87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145" name="Freeform 177"/>
            <p:cNvSpPr>
              <a:spLocks/>
            </p:cNvSpPr>
            <p:nvPr/>
          </p:nvSpPr>
          <p:spPr bwMode="auto">
            <a:xfrm rot="18007332">
              <a:off x="4171981" y="3673454"/>
              <a:ext cx="2165346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46" name="Freeform 178"/>
            <p:cNvSpPr>
              <a:spLocks/>
            </p:cNvSpPr>
            <p:nvPr/>
          </p:nvSpPr>
          <p:spPr bwMode="auto">
            <a:xfrm rot="18007332" flipV="1">
              <a:off x="4302157" y="3751241"/>
              <a:ext cx="2166935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47" name="Freeform 179"/>
            <p:cNvSpPr>
              <a:spLocks/>
            </p:cNvSpPr>
            <p:nvPr/>
          </p:nvSpPr>
          <p:spPr bwMode="auto">
            <a:xfrm rot="20670794">
              <a:off x="4670455" y="4559278"/>
              <a:ext cx="217488" cy="215899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48" name="Freeform 180"/>
            <p:cNvSpPr>
              <a:spLocks/>
            </p:cNvSpPr>
            <p:nvPr/>
          </p:nvSpPr>
          <p:spPr bwMode="auto">
            <a:xfrm rot="18007332">
              <a:off x="4379944" y="3519466"/>
              <a:ext cx="2006596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49" name="Freeform 181"/>
            <p:cNvSpPr>
              <a:spLocks/>
            </p:cNvSpPr>
            <p:nvPr/>
          </p:nvSpPr>
          <p:spPr bwMode="auto">
            <a:xfrm rot="18007332">
              <a:off x="4559330" y="4537053"/>
              <a:ext cx="450849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50" name="Arc 182"/>
            <p:cNvSpPr>
              <a:spLocks/>
            </p:cNvSpPr>
            <p:nvPr/>
          </p:nvSpPr>
          <p:spPr bwMode="auto">
            <a:xfrm rot="3344830">
              <a:off x="4413280" y="4549752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51" name="Arc 183"/>
            <p:cNvSpPr>
              <a:spLocks/>
            </p:cNvSpPr>
            <p:nvPr/>
          </p:nvSpPr>
          <p:spPr bwMode="auto">
            <a:xfrm rot="11069833" flipV="1">
              <a:off x="4694268" y="4711677"/>
              <a:ext cx="293688" cy="33496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52" name="Freeform 184"/>
            <p:cNvSpPr>
              <a:spLocks/>
            </p:cNvSpPr>
            <p:nvPr/>
          </p:nvSpPr>
          <p:spPr bwMode="auto">
            <a:xfrm rot="18007332" flipH="1">
              <a:off x="5810280" y="25447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53" name="Line 185"/>
            <p:cNvSpPr>
              <a:spLocks noChangeShapeType="1"/>
            </p:cNvSpPr>
            <p:nvPr/>
          </p:nvSpPr>
          <p:spPr bwMode="auto">
            <a:xfrm rot="18007332" flipH="1">
              <a:off x="5937280" y="24558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54" name="Line 186"/>
            <p:cNvSpPr>
              <a:spLocks noChangeShapeType="1"/>
            </p:cNvSpPr>
            <p:nvPr/>
          </p:nvSpPr>
          <p:spPr bwMode="auto">
            <a:xfrm rot="18007332" flipH="1">
              <a:off x="5643592" y="26320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55" name="Line 187"/>
            <p:cNvSpPr>
              <a:spLocks noChangeShapeType="1"/>
            </p:cNvSpPr>
            <p:nvPr/>
          </p:nvSpPr>
          <p:spPr bwMode="auto">
            <a:xfrm rot="18007332" flipH="1">
              <a:off x="5964267" y="28209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56" name="Arc 188"/>
            <p:cNvSpPr>
              <a:spLocks/>
            </p:cNvSpPr>
            <p:nvPr/>
          </p:nvSpPr>
          <p:spPr bwMode="auto">
            <a:xfrm rot="4478833" flipH="1">
              <a:off x="5515005" y="26892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57" name="Freeform 189"/>
            <p:cNvSpPr>
              <a:spLocks/>
            </p:cNvSpPr>
            <p:nvPr/>
          </p:nvSpPr>
          <p:spPr bwMode="auto">
            <a:xfrm rot="18007332">
              <a:off x="4781579" y="432750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58" name="Line 190"/>
            <p:cNvSpPr>
              <a:spLocks noChangeShapeType="1"/>
            </p:cNvSpPr>
            <p:nvPr/>
          </p:nvSpPr>
          <p:spPr bwMode="auto">
            <a:xfrm rot="18007332">
              <a:off x="4822855" y="4387828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59" name="Line 191"/>
            <p:cNvSpPr>
              <a:spLocks noChangeShapeType="1"/>
            </p:cNvSpPr>
            <p:nvPr/>
          </p:nvSpPr>
          <p:spPr bwMode="auto">
            <a:xfrm rot="18007332">
              <a:off x="4540279" y="4635415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60" name="Line 192"/>
            <p:cNvSpPr>
              <a:spLocks noChangeShapeType="1"/>
            </p:cNvSpPr>
            <p:nvPr/>
          </p:nvSpPr>
          <p:spPr bwMode="auto">
            <a:xfrm rot="18007332">
              <a:off x="4933979" y="460690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61" name="Arc 193"/>
            <p:cNvSpPr>
              <a:spLocks/>
            </p:cNvSpPr>
            <p:nvPr/>
          </p:nvSpPr>
          <p:spPr bwMode="auto">
            <a:xfrm rot="9935830">
              <a:off x="4738717" y="4040168"/>
              <a:ext cx="500063" cy="511174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62" name="Arc 194"/>
            <p:cNvSpPr>
              <a:spLocks/>
            </p:cNvSpPr>
            <p:nvPr/>
          </p:nvSpPr>
          <p:spPr bwMode="auto">
            <a:xfrm rot="20670794" flipH="1" flipV="1">
              <a:off x="4638704" y="4421167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63" name="Arc 195"/>
            <p:cNvSpPr>
              <a:spLocks/>
            </p:cNvSpPr>
            <p:nvPr/>
          </p:nvSpPr>
          <p:spPr bwMode="auto">
            <a:xfrm rot="20670794">
              <a:off x="4567267" y="4560867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64" name="Arc 196"/>
            <p:cNvSpPr>
              <a:spLocks/>
            </p:cNvSpPr>
            <p:nvPr/>
          </p:nvSpPr>
          <p:spPr bwMode="auto">
            <a:xfrm rot="20670794">
              <a:off x="4594254" y="479264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65" name="Arc 197"/>
            <p:cNvSpPr>
              <a:spLocks/>
            </p:cNvSpPr>
            <p:nvPr/>
          </p:nvSpPr>
          <p:spPr bwMode="auto">
            <a:xfrm rot="20670794" flipH="1" flipV="1">
              <a:off x="4657755" y="4676753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66" name="Line 198"/>
            <p:cNvSpPr>
              <a:spLocks noChangeShapeType="1"/>
            </p:cNvSpPr>
            <p:nvPr/>
          </p:nvSpPr>
          <p:spPr bwMode="auto">
            <a:xfrm>
              <a:off x="4740304" y="5140302"/>
              <a:ext cx="1588" cy="52069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67" name="Line 199"/>
            <p:cNvSpPr>
              <a:spLocks noChangeShapeType="1"/>
            </p:cNvSpPr>
            <p:nvPr/>
          </p:nvSpPr>
          <p:spPr bwMode="auto">
            <a:xfrm rot="7220284">
              <a:off x="4411692" y="4556104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grpSp>
          <p:nvGrpSpPr>
            <p:cNvPr id="18" name="Group 200"/>
            <p:cNvGrpSpPr>
              <a:grpSpLocks/>
            </p:cNvGrpSpPr>
            <p:nvPr/>
          </p:nvGrpSpPr>
          <p:grpSpPr bwMode="auto">
            <a:xfrm rot="7253297">
              <a:off x="3994168" y="4571994"/>
              <a:ext cx="227013" cy="180975"/>
              <a:chOff x="5504" y="8144"/>
              <a:chExt cx="291" cy="236"/>
            </a:xfrm>
          </p:grpSpPr>
          <p:sp>
            <p:nvSpPr>
              <p:cNvPr id="181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82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</p:grpSp>
        <p:grpSp>
          <p:nvGrpSpPr>
            <p:cNvPr id="231" name="Group 203"/>
            <p:cNvGrpSpPr>
              <a:grpSpLocks/>
            </p:cNvGrpSpPr>
            <p:nvPr/>
          </p:nvGrpSpPr>
          <p:grpSpPr bwMode="auto">
            <a:xfrm>
              <a:off x="4624398" y="5638777"/>
              <a:ext cx="223837" cy="180975"/>
              <a:chOff x="5504" y="8144"/>
              <a:chExt cx="291" cy="236"/>
            </a:xfrm>
          </p:grpSpPr>
          <p:sp>
            <p:nvSpPr>
              <p:cNvPr id="179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180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FontTx/>
                  <a:buNone/>
                </a:pPr>
                <a:endParaRPr lang="ja-JP" altLang="en-US" sz="2400" dirty="0">
                  <a:latin typeface="Arial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170" name="Rectangle 206"/>
            <p:cNvSpPr>
              <a:spLocks noChangeArrowheads="1"/>
            </p:cNvSpPr>
            <p:nvPr/>
          </p:nvSpPr>
          <p:spPr bwMode="auto">
            <a:xfrm rot="3571960">
              <a:off x="4470430" y="5006953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71" name="Rectangle 207"/>
            <p:cNvSpPr>
              <a:spLocks noChangeArrowheads="1"/>
            </p:cNvSpPr>
            <p:nvPr/>
          </p:nvSpPr>
          <p:spPr bwMode="auto">
            <a:xfrm rot="2679310">
              <a:off x="4697443" y="5073628"/>
              <a:ext cx="39688" cy="177799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72" name="Rectangle 208"/>
            <p:cNvSpPr>
              <a:spLocks noChangeArrowheads="1"/>
            </p:cNvSpPr>
            <p:nvPr/>
          </p:nvSpPr>
          <p:spPr bwMode="auto">
            <a:xfrm rot="4535559">
              <a:off x="4584730" y="4860904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FontTx/>
                <a:buNone/>
              </a:pPr>
              <a:endParaRPr lang="ja-JP" altLang="en-US" sz="2400" dirty="0"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73" name="Text Box 211"/>
            <p:cNvSpPr txBox="1">
              <a:spLocks noChangeArrowheads="1"/>
            </p:cNvSpPr>
            <p:nvPr/>
          </p:nvSpPr>
          <p:spPr bwMode="auto">
            <a:xfrm>
              <a:off x="3636993" y="5264128"/>
              <a:ext cx="957262" cy="285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>
                <a:buFontTx/>
                <a:buNone/>
              </a:pPr>
              <a:r>
                <a:rPr lang="en-US" altLang="ja-JP" sz="1200" b="1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</a:rPr>
                <a:t>Laser</a:t>
              </a:r>
            </a:p>
          </p:txBody>
        </p:sp>
        <p:sp>
          <p:nvSpPr>
            <p:cNvPr id="174" name="Text Box 212"/>
            <p:cNvSpPr txBox="1">
              <a:spLocks noChangeArrowheads="1"/>
            </p:cNvSpPr>
            <p:nvPr/>
          </p:nvSpPr>
          <p:spPr bwMode="auto">
            <a:xfrm>
              <a:off x="3929093" y="5489553"/>
              <a:ext cx="800100" cy="4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>
                <a:buFontTx/>
                <a:buNone/>
              </a:pPr>
              <a:r>
                <a:rPr lang="en-US" altLang="ja-JP" sz="1000" b="1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</a:rPr>
                <a:t>Photo-</a:t>
              </a:r>
            </a:p>
            <a:p>
              <a:pPr algn="just">
                <a:buFontTx/>
                <a:buNone/>
              </a:pPr>
              <a:r>
                <a:rPr lang="en-US" altLang="ja-JP" sz="1000" b="1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</a:rPr>
                <a:t>detector</a:t>
              </a:r>
            </a:p>
          </p:txBody>
        </p:sp>
        <p:sp>
          <p:nvSpPr>
            <p:cNvPr id="175" name="Text Box 214"/>
            <p:cNvSpPr txBox="1">
              <a:spLocks noChangeArrowheads="1"/>
            </p:cNvSpPr>
            <p:nvPr/>
          </p:nvSpPr>
          <p:spPr bwMode="auto">
            <a:xfrm>
              <a:off x="5632469" y="4740280"/>
              <a:ext cx="1582739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>
                <a:buFontTx/>
                <a:buNone/>
              </a:pPr>
              <a:r>
                <a:rPr lang="en-US" altLang="ja-JP" sz="1600" b="1" dirty="0">
                  <a:solidFill>
                    <a:srgbClr val="CCFFCC"/>
                  </a:solidFill>
                  <a:latin typeface="Tahoma"/>
                  <a:ea typeface="ＭＳ Ｐゴシック" pitchFamily="50" charset="-128"/>
                </a:rPr>
                <a:t>Arm cavity</a:t>
              </a:r>
            </a:p>
          </p:txBody>
        </p:sp>
        <p:sp>
          <p:nvSpPr>
            <p:cNvPr id="176" name="Text Box 215"/>
            <p:cNvSpPr txBox="1">
              <a:spLocks noChangeArrowheads="1"/>
            </p:cNvSpPr>
            <p:nvPr/>
          </p:nvSpPr>
          <p:spPr bwMode="auto">
            <a:xfrm>
              <a:off x="5200671" y="5811848"/>
              <a:ext cx="1943101" cy="403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>
                <a:buFontTx/>
                <a:buNone/>
              </a:pPr>
              <a:r>
                <a:rPr lang="en-US" altLang="ja-JP" sz="1600" b="1" dirty="0">
                  <a:solidFill>
                    <a:srgbClr val="FFCCFF"/>
                  </a:solidFill>
                  <a:latin typeface="Tahoma"/>
                  <a:ea typeface="ＭＳ Ｐゴシック" pitchFamily="50" charset="-128"/>
                </a:rPr>
                <a:t>Drag-free S/C</a:t>
              </a:r>
            </a:p>
          </p:txBody>
        </p:sp>
        <p:sp>
          <p:nvSpPr>
            <p:cNvPr id="177" name="Text Box 216"/>
            <p:cNvSpPr txBox="1">
              <a:spLocks noChangeArrowheads="1"/>
            </p:cNvSpPr>
            <p:nvPr/>
          </p:nvSpPr>
          <p:spPr bwMode="auto">
            <a:xfrm rot="17950394">
              <a:off x="4408789" y="3176415"/>
              <a:ext cx="154304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>
                <a:buFontTx/>
                <a:buNone/>
              </a:pPr>
              <a:r>
                <a:rPr lang="en-US" altLang="ja-JP" sz="1600" b="1" dirty="0">
                  <a:solidFill>
                    <a:srgbClr val="CCFFCC"/>
                  </a:solidFill>
                  <a:latin typeface="Tahoma"/>
                  <a:ea typeface="ＭＳ Ｐゴシック" pitchFamily="50" charset="-128"/>
                </a:rPr>
                <a:t>Arm cavity</a:t>
              </a:r>
            </a:p>
          </p:txBody>
        </p:sp>
        <p:sp>
          <p:nvSpPr>
            <p:cNvPr id="178" name="Text Box 218"/>
            <p:cNvSpPr txBox="1">
              <a:spLocks noChangeArrowheads="1"/>
            </p:cNvSpPr>
            <p:nvPr/>
          </p:nvSpPr>
          <p:spPr bwMode="auto">
            <a:xfrm>
              <a:off x="4760943" y="5314936"/>
              <a:ext cx="722313" cy="319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>
                <a:buFontTx/>
                <a:buNone/>
              </a:pPr>
              <a:r>
                <a:rPr lang="en-US" altLang="ja-JP" sz="1000" b="1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</a:rPr>
                <a:t>Mirror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/>
              <a:t>DECIGO</a:t>
            </a:r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131559" name="Rectangle 39"/>
          <p:cNvSpPr>
            <a:spLocks noGrp="1" noChangeArrowheads="1"/>
          </p:cNvSpPr>
          <p:nvPr>
            <p:ph type="body" idx="4294967295"/>
          </p:nvPr>
        </p:nvSpPr>
        <p:spPr>
          <a:xfrm>
            <a:off x="857240" y="1142984"/>
            <a:ext cx="2286000" cy="530225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ja-JP" sz="2200" b="1" dirty="0">
                <a:solidFill>
                  <a:srgbClr val="FFCCCC"/>
                </a:solidFill>
              </a:rPr>
              <a:t>DECIGO</a:t>
            </a:r>
            <a:r>
              <a:rPr lang="ja-JP" altLang="en-US" sz="2600" b="1" dirty="0">
                <a:solidFill>
                  <a:srgbClr val="FFCCCC"/>
                </a:solidFill>
              </a:rPr>
              <a:t>　</a:t>
            </a:r>
            <a:endParaRPr lang="ja-JP" altLang="en-US" b="1" dirty="0">
              <a:solidFill>
                <a:srgbClr val="FFCCCC"/>
              </a:solidFill>
            </a:endParaRPr>
          </a:p>
        </p:txBody>
      </p:sp>
      <p:sp>
        <p:nvSpPr>
          <p:cNvPr id="1131554" name="Text Box 34"/>
          <p:cNvSpPr txBox="1">
            <a:spLocks noChangeArrowheads="1"/>
          </p:cNvSpPr>
          <p:nvPr/>
        </p:nvSpPr>
        <p:spPr bwMode="auto">
          <a:xfrm>
            <a:off x="6715140" y="928670"/>
            <a:ext cx="21605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 </a:t>
            </a:r>
            <a:r>
              <a:rPr lang="ja-JP" altLang="en-US" sz="1200" b="1" dirty="0">
                <a:solidFill>
                  <a:srgbClr val="CCFFCC"/>
                </a:solidFill>
                <a:latin typeface="Tahoma" pitchFamily="34" charset="0"/>
              </a:rPr>
              <a:t>光共振型マイケルソン干渉計</a:t>
            </a:r>
          </a:p>
          <a:p>
            <a:pPr algn="l">
              <a:buSzPct val="70000"/>
              <a:buFont typeface="Wingdings" pitchFamily="2" charset="2"/>
              <a:buNone/>
            </a:pPr>
            <a:r>
              <a:rPr lang="ja-JP" altLang="en-US" sz="1200" b="1" dirty="0">
                <a:solidFill>
                  <a:srgbClr val="CCFFCC"/>
                </a:solidFill>
                <a:latin typeface="Tahoma" pitchFamily="34" charset="0"/>
              </a:rPr>
              <a:t> 　　　アーム長： </a:t>
            </a: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1000 km</a:t>
            </a:r>
          </a:p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 </a:t>
            </a:r>
            <a:r>
              <a:rPr lang="ja-JP" altLang="en-US" sz="1200" b="1" dirty="0">
                <a:solidFill>
                  <a:srgbClr val="CCFFCC"/>
                </a:solidFill>
                <a:latin typeface="Tahoma" pitchFamily="34" charset="0"/>
              </a:rPr>
              <a:t>　　　レーザーパワー： </a:t>
            </a: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10 </a:t>
            </a:r>
            <a:r>
              <a:rPr lang="en-US" altLang="ja-JP" sz="1200" b="1" dirty="0" smtClean="0">
                <a:solidFill>
                  <a:srgbClr val="CCFFCC"/>
                </a:solidFill>
                <a:latin typeface="Tahoma" pitchFamily="34" charset="0"/>
              </a:rPr>
              <a:t>W </a:t>
            </a:r>
            <a:endParaRPr lang="en-US" altLang="ja-JP" sz="1200" b="1" dirty="0">
              <a:solidFill>
                <a:srgbClr val="CCFFCC"/>
              </a:solidFill>
              <a:latin typeface="Tahoma" pitchFamily="34" charset="0"/>
            </a:endParaRPr>
          </a:p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        </a:t>
            </a:r>
            <a:r>
              <a:rPr lang="ja-JP" altLang="en-US" sz="1200" b="1" dirty="0">
                <a:solidFill>
                  <a:srgbClr val="CCFFCC"/>
                </a:solidFill>
                <a:latin typeface="Tahoma" pitchFamily="34" charset="0"/>
              </a:rPr>
              <a:t>レーザー波長： </a:t>
            </a: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532 nm</a:t>
            </a:r>
          </a:p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 </a:t>
            </a:r>
            <a:r>
              <a:rPr lang="ja-JP" altLang="en-US" sz="1200" b="1" dirty="0">
                <a:solidFill>
                  <a:srgbClr val="CCFFCC"/>
                </a:solidFill>
                <a:latin typeface="Tahoma" pitchFamily="34" charset="0"/>
              </a:rPr>
              <a:t>　　　ミラー直径： </a:t>
            </a: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1 m</a:t>
            </a:r>
          </a:p>
        </p:txBody>
      </p:sp>
      <p:sp>
        <p:nvSpPr>
          <p:cNvPr id="1131555" name="Rectangle 35"/>
          <p:cNvSpPr>
            <a:spLocks noChangeArrowheads="1"/>
          </p:cNvSpPr>
          <p:nvPr/>
        </p:nvSpPr>
        <p:spPr bwMode="auto">
          <a:xfrm>
            <a:off x="2166966" y="1191268"/>
            <a:ext cx="4405298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(DECI-hertz interferometer </a:t>
            </a:r>
            <a:endParaRPr lang="en-US" altLang="ja-JP" sz="1400" b="1" dirty="0" smtClean="0">
              <a:solidFill>
                <a:srgbClr val="DDDDDD"/>
              </a:solidFill>
              <a:latin typeface="Tahoma" pitchFamily="34" charset="0"/>
            </a:endParaRPr>
          </a:p>
          <a:p>
            <a:pPr algn="l"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        Gravitational </a:t>
            </a: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wave Observatory)</a:t>
            </a:r>
          </a:p>
        </p:txBody>
      </p:sp>
      <p:sp>
        <p:nvSpPr>
          <p:cNvPr id="1131557" name="Rectangle 37"/>
          <p:cNvSpPr>
            <a:spLocks noChangeArrowheads="1"/>
          </p:cNvSpPr>
          <p:nvPr/>
        </p:nvSpPr>
        <p:spPr bwMode="auto">
          <a:xfrm>
            <a:off x="928662" y="1928802"/>
            <a:ext cx="4643470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宇宙重力波望遠鏡  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(~2027)</a:t>
            </a:r>
          </a:p>
          <a:p>
            <a:pPr algn="l">
              <a:lnSpc>
                <a:spcPct val="12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 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他では得られない豊富なサイエンス</a:t>
            </a:r>
            <a:endParaRPr lang="ja-JP" altLang="en-US" sz="1800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131558" name="Rectangle 38"/>
          <p:cNvSpPr>
            <a:spLocks noChangeArrowheads="1"/>
          </p:cNvSpPr>
          <p:nvPr/>
        </p:nvSpPr>
        <p:spPr bwMode="auto">
          <a:xfrm>
            <a:off x="1387478" y="5072074"/>
            <a:ext cx="3613150" cy="8032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B2B2B2"/>
                </a:solidFill>
                <a:latin typeface="Tahoma" pitchFamily="34" charset="0"/>
              </a:rPr>
              <a:t>互いに</a:t>
            </a: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1000km</a:t>
            </a:r>
            <a:r>
              <a:rPr lang="ja-JP" altLang="en-US" sz="1400" b="1" dirty="0">
                <a:solidFill>
                  <a:srgbClr val="33CC33"/>
                </a:solidFill>
                <a:latin typeface="Tahoma" pitchFamily="34" charset="0"/>
              </a:rPr>
              <a:t>離れた</a:t>
            </a: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3</a:t>
            </a:r>
            <a:r>
              <a:rPr lang="ja-JP" altLang="en-US" sz="1400" b="1" dirty="0">
                <a:solidFill>
                  <a:srgbClr val="33CC33"/>
                </a:solidFill>
                <a:latin typeface="Tahoma" pitchFamily="34" charset="0"/>
              </a:rPr>
              <a:t>機の</a:t>
            </a: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S/C</a:t>
            </a:r>
          </a:p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B2B2B2"/>
                </a:solidFill>
                <a:latin typeface="Tahoma" pitchFamily="34" charset="0"/>
              </a:rPr>
              <a:t>非接触保持された鏡間距離を</a:t>
            </a:r>
          </a:p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B2B2B2"/>
                </a:solidFill>
                <a:latin typeface="Tahoma" pitchFamily="34" charset="0"/>
              </a:rPr>
              <a:t>　</a:t>
            </a:r>
            <a:r>
              <a:rPr lang="ja-JP" altLang="en-US" sz="1400" b="1" dirty="0" smtClean="0">
                <a:solidFill>
                  <a:srgbClr val="B2B2B2"/>
                </a:solidFill>
                <a:latin typeface="Tahoma" pitchFamily="34" charset="0"/>
              </a:rPr>
              <a:t>  レーザー</a:t>
            </a:r>
            <a:r>
              <a:rPr lang="ja-JP" altLang="en-US" sz="1400" b="1" dirty="0">
                <a:solidFill>
                  <a:srgbClr val="B2B2B2"/>
                </a:solidFill>
                <a:latin typeface="Tahoma" pitchFamily="34" charset="0"/>
              </a:rPr>
              <a:t>干渉計によって精密測距</a:t>
            </a:r>
          </a:p>
        </p:txBody>
      </p:sp>
      <p:sp>
        <p:nvSpPr>
          <p:cNvPr id="1131560" name="Rectangle 40"/>
          <p:cNvSpPr>
            <a:spLocks noChangeArrowheads="1"/>
          </p:cNvSpPr>
          <p:nvPr/>
        </p:nvSpPr>
        <p:spPr bwMode="auto">
          <a:xfrm>
            <a:off x="1431952" y="5786454"/>
            <a:ext cx="3384550" cy="3058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B2B2B2"/>
                </a:solidFill>
                <a:latin typeface="Tahoma" pitchFamily="34" charset="0"/>
              </a:rPr>
              <a:t>太陽公転軌道</a:t>
            </a:r>
          </a:p>
        </p:txBody>
      </p:sp>
      <p:sp>
        <p:nvSpPr>
          <p:cNvPr id="1131561" name="Rectangle 41"/>
          <p:cNvSpPr>
            <a:spLocks noChangeArrowheads="1"/>
          </p:cNvSpPr>
          <p:nvPr/>
        </p:nvSpPr>
        <p:spPr bwMode="auto">
          <a:xfrm>
            <a:off x="1458916" y="6052105"/>
            <a:ext cx="3384550" cy="3058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B2B2B2"/>
                </a:solidFill>
                <a:latin typeface="Tahoma" pitchFamily="34" charset="0"/>
              </a:rPr>
              <a:t>最大４ユニットで相関をとる</a:t>
            </a:r>
          </a:p>
        </p:txBody>
      </p:sp>
      <p:grpSp>
        <p:nvGrpSpPr>
          <p:cNvPr id="2" name="グループ化 231"/>
          <p:cNvGrpSpPr/>
          <p:nvPr/>
        </p:nvGrpSpPr>
        <p:grpSpPr>
          <a:xfrm>
            <a:off x="928662" y="2857496"/>
            <a:ext cx="3571900" cy="1928826"/>
            <a:chOff x="928662" y="2857496"/>
            <a:chExt cx="3571900" cy="1928826"/>
          </a:xfrm>
        </p:grpSpPr>
        <p:sp>
          <p:nvSpPr>
            <p:cNvPr id="231" name="角丸四角形 230"/>
            <p:cNvSpPr/>
            <p:nvPr/>
          </p:nvSpPr>
          <p:spPr bwMode="auto">
            <a:xfrm>
              <a:off x="928662" y="2857496"/>
              <a:ext cx="3429024" cy="1928826"/>
            </a:xfrm>
            <a:prstGeom prst="roundRect">
              <a:avLst>
                <a:gd name="adj" fmla="val 7392"/>
              </a:avLst>
            </a:prstGeom>
            <a:solidFill>
              <a:srgbClr val="FFCCCC">
                <a:alpha val="15000"/>
              </a:srgb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HGP創英角ｺﾞｼｯｸUB" pitchFamily="50" charset="-128"/>
              </a:endParaRPr>
            </a:p>
          </p:txBody>
        </p:sp>
        <p:sp>
          <p:nvSpPr>
            <p:cNvPr id="1131562" name="Rectangle 42"/>
            <p:cNvSpPr>
              <a:spLocks noChangeArrowheads="1"/>
            </p:cNvSpPr>
            <p:nvPr/>
          </p:nvSpPr>
          <p:spPr bwMode="auto">
            <a:xfrm>
              <a:off x="966787" y="2865796"/>
              <a:ext cx="3533775" cy="192052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800" b="1" dirty="0" smtClean="0">
                  <a:solidFill>
                    <a:srgbClr val="FFCCCC"/>
                  </a:solidFill>
                  <a:latin typeface="Tahoma" pitchFamily="34" charset="0"/>
                  <a:sym typeface="Wingdings" pitchFamily="2" charset="2"/>
                </a:rPr>
                <a:t>宇宙の成り立ち</a:t>
              </a:r>
              <a:r>
                <a:rPr lang="ja-JP" altLang="en-US" sz="1800" b="1" dirty="0" smtClean="0">
                  <a:solidFill>
                    <a:srgbClr val="F8F8F8"/>
                  </a:solidFill>
                  <a:latin typeface="Tahoma" pitchFamily="34" charset="0"/>
                  <a:sym typeface="Wingdings" pitchFamily="2" charset="2"/>
                </a:rPr>
                <a:t>に関する知見</a:t>
              </a: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800" b="1" dirty="0" smtClean="0">
                  <a:solidFill>
                    <a:srgbClr val="EAEAEA"/>
                  </a:solidFill>
                  <a:latin typeface="Tahoma" pitchFamily="34" charset="0"/>
                  <a:sym typeface="Wingdings" pitchFamily="2" charset="2"/>
                </a:rPr>
                <a:t>　　</a:t>
              </a:r>
              <a:r>
                <a:rPr lang="ja-JP" altLang="en-US" sz="1800" b="1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インフレーション</a:t>
              </a:r>
              <a:r>
                <a:rPr lang="ja-JP" altLang="en-US" sz="1800" b="1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の直接観測</a:t>
              </a:r>
              <a:endParaRPr lang="en-US" altLang="ja-JP" sz="1800" b="1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800" b="1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　　</a:t>
              </a:r>
              <a:r>
                <a:rPr lang="ja-JP" altLang="en-US" sz="1800" b="1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ダークエネルギー</a:t>
              </a:r>
              <a:r>
                <a:rPr lang="ja-JP" altLang="en-US" sz="1800" b="1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の性質</a:t>
              </a:r>
              <a:endParaRPr lang="en-US" altLang="ja-JP" sz="1800" b="1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800" b="1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　　ダークマター</a:t>
              </a:r>
              <a:r>
                <a:rPr lang="ja-JP" altLang="en-US" sz="1800" b="1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の探査</a:t>
              </a:r>
              <a:endParaRPr lang="en-US" altLang="ja-JP" sz="1800" b="1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10000"/>
                </a:lnSpc>
                <a:buNone/>
              </a:pPr>
              <a:r>
                <a:rPr lang="ja-JP" altLang="en-US" sz="1800" b="1" dirty="0" smtClean="0">
                  <a:solidFill>
                    <a:srgbClr val="FFCCCC"/>
                  </a:solidFill>
                  <a:latin typeface="Tahoma" pitchFamily="34" charset="0"/>
                  <a:sym typeface="Wingdings" pitchFamily="2" charset="2"/>
                </a:rPr>
                <a:t>銀河形成</a:t>
              </a:r>
              <a:r>
                <a:rPr lang="ja-JP" altLang="en-US" sz="1800" b="1" dirty="0" smtClean="0">
                  <a:solidFill>
                    <a:srgbClr val="F8F8F8"/>
                  </a:solidFill>
                  <a:latin typeface="Tahoma" pitchFamily="34" charset="0"/>
                  <a:sym typeface="Wingdings" pitchFamily="2" charset="2"/>
                </a:rPr>
                <a:t>に関する知見</a:t>
              </a: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800" b="1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     ブラックホール連星</a:t>
              </a:r>
              <a:r>
                <a:rPr lang="ja-JP" altLang="en-US" sz="1800" b="1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の観測</a:t>
              </a:r>
              <a:endParaRPr lang="ja-JP" altLang="en-US" sz="1800" b="1" dirty="0">
                <a:solidFill>
                  <a:srgbClr val="DDDDDD"/>
                </a:solidFill>
                <a:latin typeface="Tahoma" pitchFamily="34" charset="0"/>
                <a:sym typeface="Wingdings" pitchFamily="2" charset="2"/>
              </a:endParaRPr>
            </a:p>
          </p:txBody>
        </p:sp>
      </p:grpSp>
      <p:grpSp>
        <p:nvGrpSpPr>
          <p:cNvPr id="3" name="グループ化 235"/>
          <p:cNvGrpSpPr/>
          <p:nvPr/>
        </p:nvGrpSpPr>
        <p:grpSpPr>
          <a:xfrm>
            <a:off x="4286248" y="1785926"/>
            <a:ext cx="4624383" cy="4232303"/>
            <a:chOff x="3590955" y="1196961"/>
            <a:chExt cx="5338763" cy="5018121"/>
          </a:xfrm>
        </p:grpSpPr>
        <p:sp>
          <p:nvSpPr>
            <p:cNvPr id="19" name="Oval 137"/>
            <p:cNvSpPr>
              <a:spLocks noChangeArrowheads="1"/>
            </p:cNvSpPr>
            <p:nvPr/>
          </p:nvSpPr>
          <p:spPr bwMode="auto">
            <a:xfrm>
              <a:off x="3590955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Oval 209"/>
            <p:cNvSpPr>
              <a:spLocks noChangeArrowheads="1"/>
            </p:cNvSpPr>
            <p:nvPr/>
          </p:nvSpPr>
          <p:spPr bwMode="auto">
            <a:xfrm>
              <a:off x="5354668" y="1196961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Oval 210"/>
            <p:cNvSpPr>
              <a:spLocks noChangeArrowheads="1"/>
            </p:cNvSpPr>
            <p:nvPr/>
          </p:nvSpPr>
          <p:spPr bwMode="auto">
            <a:xfrm>
              <a:off x="7124730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5"/>
            <p:cNvSpPr>
              <a:spLocks/>
            </p:cNvSpPr>
            <p:nvPr/>
          </p:nvSpPr>
          <p:spPr bwMode="auto">
            <a:xfrm rot="14397729">
              <a:off x="6053168" y="372743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Freeform 6"/>
            <p:cNvSpPr>
              <a:spLocks/>
            </p:cNvSpPr>
            <p:nvPr/>
          </p:nvSpPr>
          <p:spPr bwMode="auto">
            <a:xfrm rot="14397729" flipV="1">
              <a:off x="6184930" y="365441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Freeform 7"/>
            <p:cNvSpPr>
              <a:spLocks/>
            </p:cNvSpPr>
            <p:nvPr/>
          </p:nvSpPr>
          <p:spPr bwMode="auto">
            <a:xfrm rot="14397729">
              <a:off x="6137305" y="3506773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8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Rectangle 9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 rot="10780961">
              <a:off x="6227793" y="19018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Line 11"/>
            <p:cNvSpPr>
              <a:spLocks noChangeShapeType="1"/>
            </p:cNvSpPr>
            <p:nvPr/>
          </p:nvSpPr>
          <p:spPr bwMode="auto">
            <a:xfrm rot="7209001" flipV="1">
              <a:off x="5557868" y="2105011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Rectangle 12"/>
            <p:cNvSpPr>
              <a:spLocks noChangeArrowheads="1"/>
            </p:cNvSpPr>
            <p:nvPr/>
          </p:nvSpPr>
          <p:spPr bwMode="auto">
            <a:xfrm rot="7209001">
              <a:off x="6364318" y="1533511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Freeform 13"/>
            <p:cNvSpPr>
              <a:spLocks/>
            </p:cNvSpPr>
            <p:nvPr/>
          </p:nvSpPr>
          <p:spPr bwMode="auto">
            <a:xfrm rot="7209001">
              <a:off x="6024593" y="236853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" name="Line 14"/>
            <p:cNvSpPr>
              <a:spLocks noChangeShapeType="1"/>
            </p:cNvSpPr>
            <p:nvPr/>
          </p:nvSpPr>
          <p:spPr bwMode="auto">
            <a:xfrm rot="7209001">
              <a:off x="6083330" y="24717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" name="Line 15"/>
            <p:cNvSpPr>
              <a:spLocks noChangeShapeType="1"/>
            </p:cNvSpPr>
            <p:nvPr/>
          </p:nvSpPr>
          <p:spPr bwMode="auto">
            <a:xfrm rot="7209001">
              <a:off x="5970618" y="2411399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" name="Group 16"/>
            <p:cNvGrpSpPr>
              <a:grpSpLocks/>
            </p:cNvGrpSpPr>
            <p:nvPr/>
          </p:nvGrpSpPr>
          <p:grpSpPr bwMode="auto">
            <a:xfrm rot="7209001">
              <a:off x="5538795" y="2690832"/>
              <a:ext cx="600081" cy="495300"/>
              <a:chOff x="4785" y="11039"/>
              <a:chExt cx="829" cy="688"/>
            </a:xfrm>
          </p:grpSpPr>
          <p:sp>
            <p:nvSpPr>
              <p:cNvPr id="226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7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8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9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0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4" name="Freeform 22"/>
            <p:cNvSpPr>
              <a:spLocks/>
            </p:cNvSpPr>
            <p:nvPr/>
          </p:nvSpPr>
          <p:spPr bwMode="auto">
            <a:xfrm rot="9872463">
              <a:off x="5869018" y="24717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Freeform 23"/>
            <p:cNvSpPr>
              <a:spLocks/>
            </p:cNvSpPr>
            <p:nvPr/>
          </p:nvSpPr>
          <p:spPr bwMode="auto">
            <a:xfrm rot="7209001">
              <a:off x="5748368" y="2481248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" name="Arc 24"/>
            <p:cNvSpPr>
              <a:spLocks/>
            </p:cNvSpPr>
            <p:nvPr/>
          </p:nvSpPr>
          <p:spPr bwMode="auto">
            <a:xfrm rot="14146499">
              <a:off x="6054755" y="23605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" name="Arc 25"/>
            <p:cNvSpPr>
              <a:spLocks/>
            </p:cNvSpPr>
            <p:nvPr/>
          </p:nvSpPr>
          <p:spPr bwMode="auto">
            <a:xfrm rot="271502" flipV="1">
              <a:off x="5770593" y="2198674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" name="Group 26"/>
            <p:cNvGrpSpPr>
              <a:grpSpLocks/>
            </p:cNvGrpSpPr>
            <p:nvPr/>
          </p:nvGrpSpPr>
          <p:grpSpPr bwMode="auto">
            <a:xfrm rot="7209001">
              <a:off x="5492757" y="2660668"/>
              <a:ext cx="600081" cy="500063"/>
              <a:chOff x="4785" y="11039"/>
              <a:chExt cx="829" cy="688"/>
            </a:xfrm>
          </p:grpSpPr>
          <p:sp>
            <p:nvSpPr>
              <p:cNvPr id="221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4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5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9" name="Arc 32"/>
            <p:cNvSpPr>
              <a:spLocks/>
            </p:cNvSpPr>
            <p:nvPr/>
          </p:nvSpPr>
          <p:spPr bwMode="auto">
            <a:xfrm rot="9872463" flipH="1" flipV="1">
              <a:off x="5767418" y="246854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3"/>
            <p:cNvSpPr>
              <a:spLocks/>
            </p:cNvSpPr>
            <p:nvPr/>
          </p:nvSpPr>
          <p:spPr bwMode="auto">
            <a:xfrm rot="9872463">
              <a:off x="5840443" y="23304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Arc 34"/>
            <p:cNvSpPr>
              <a:spLocks/>
            </p:cNvSpPr>
            <p:nvPr/>
          </p:nvSpPr>
          <p:spPr bwMode="auto">
            <a:xfrm rot="9872463">
              <a:off x="6024593" y="231138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Arc 35"/>
            <p:cNvSpPr>
              <a:spLocks/>
            </p:cNvSpPr>
            <p:nvPr/>
          </p:nvSpPr>
          <p:spPr bwMode="auto">
            <a:xfrm rot="9872463" flipH="1" flipV="1">
              <a:off x="5957918" y="24288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Line 36"/>
            <p:cNvSpPr>
              <a:spLocks noChangeShapeType="1"/>
            </p:cNvSpPr>
            <p:nvPr/>
          </p:nvSpPr>
          <p:spPr bwMode="auto">
            <a:xfrm rot="9016332" flipV="1">
              <a:off x="6453218" y="203516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Freeform 37"/>
            <p:cNvSpPr>
              <a:spLocks/>
            </p:cNvSpPr>
            <p:nvPr/>
          </p:nvSpPr>
          <p:spPr bwMode="auto">
            <a:xfrm rot="3616332">
              <a:off x="6429405" y="2368536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Line 38"/>
            <p:cNvSpPr>
              <a:spLocks noChangeShapeType="1"/>
            </p:cNvSpPr>
            <p:nvPr/>
          </p:nvSpPr>
          <p:spPr bwMode="auto">
            <a:xfrm rot="3616332">
              <a:off x="6491318" y="24082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Line 39"/>
            <p:cNvSpPr>
              <a:spLocks noChangeShapeType="1"/>
            </p:cNvSpPr>
            <p:nvPr/>
          </p:nvSpPr>
          <p:spPr bwMode="auto">
            <a:xfrm rot="3616332">
              <a:off x="6380193" y="2476486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Freeform 40"/>
            <p:cNvSpPr>
              <a:spLocks/>
            </p:cNvSpPr>
            <p:nvPr/>
          </p:nvSpPr>
          <p:spPr bwMode="auto">
            <a:xfrm rot="3616332">
              <a:off x="6553230" y="2549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1"/>
            <p:cNvSpPr>
              <a:spLocks noChangeShapeType="1"/>
            </p:cNvSpPr>
            <p:nvPr/>
          </p:nvSpPr>
          <p:spPr bwMode="auto">
            <a:xfrm rot="3616332">
              <a:off x="6594505" y="246219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Line 42"/>
            <p:cNvSpPr>
              <a:spLocks noChangeShapeType="1"/>
            </p:cNvSpPr>
            <p:nvPr/>
          </p:nvSpPr>
          <p:spPr bwMode="auto">
            <a:xfrm rot="3616332">
              <a:off x="6707218" y="2638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Line 43"/>
            <p:cNvSpPr>
              <a:spLocks noChangeShapeType="1"/>
            </p:cNvSpPr>
            <p:nvPr/>
          </p:nvSpPr>
          <p:spPr bwMode="auto">
            <a:xfrm rot="3616332">
              <a:off x="6380193" y="2825736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Arc 44"/>
            <p:cNvSpPr>
              <a:spLocks/>
            </p:cNvSpPr>
            <p:nvPr/>
          </p:nvSpPr>
          <p:spPr bwMode="auto">
            <a:xfrm rot="17144832">
              <a:off x="6511955" y="269556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Freeform 45"/>
            <p:cNvSpPr>
              <a:spLocks/>
            </p:cNvSpPr>
            <p:nvPr/>
          </p:nvSpPr>
          <p:spPr bwMode="auto">
            <a:xfrm rot="6279794">
              <a:off x="6440518" y="2478073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Freeform 46"/>
            <p:cNvSpPr>
              <a:spLocks/>
            </p:cNvSpPr>
            <p:nvPr/>
          </p:nvSpPr>
          <p:spPr bwMode="auto">
            <a:xfrm rot="3616332">
              <a:off x="6332568" y="2482836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4" name="Arc 47"/>
            <p:cNvSpPr>
              <a:spLocks/>
            </p:cNvSpPr>
            <p:nvPr/>
          </p:nvSpPr>
          <p:spPr bwMode="auto">
            <a:xfrm rot="10553830">
              <a:off x="6470680" y="2198674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5" name="Arc 48"/>
            <p:cNvSpPr>
              <a:spLocks/>
            </p:cNvSpPr>
            <p:nvPr/>
          </p:nvSpPr>
          <p:spPr bwMode="auto">
            <a:xfrm rot="18278834" flipV="1">
              <a:off x="6186518" y="236536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" name="Group 49"/>
            <p:cNvGrpSpPr>
              <a:grpSpLocks/>
            </p:cNvGrpSpPr>
            <p:nvPr/>
          </p:nvGrpSpPr>
          <p:grpSpPr bwMode="auto">
            <a:xfrm rot="3616332">
              <a:off x="6419896" y="2673369"/>
              <a:ext cx="600081" cy="503238"/>
              <a:chOff x="4785" y="11039"/>
              <a:chExt cx="829" cy="688"/>
            </a:xfrm>
          </p:grpSpPr>
          <p:sp>
            <p:nvSpPr>
              <p:cNvPr id="216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9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7" name="Arc 55"/>
            <p:cNvSpPr>
              <a:spLocks/>
            </p:cNvSpPr>
            <p:nvPr/>
          </p:nvSpPr>
          <p:spPr bwMode="auto">
            <a:xfrm rot="6279794" flipH="1" flipV="1">
              <a:off x="6413530" y="2471723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6"/>
            <p:cNvSpPr>
              <a:spLocks/>
            </p:cNvSpPr>
            <p:nvPr/>
          </p:nvSpPr>
          <p:spPr bwMode="auto">
            <a:xfrm rot="6279794">
              <a:off x="6330980" y="233996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Arc 57"/>
            <p:cNvSpPr>
              <a:spLocks/>
            </p:cNvSpPr>
            <p:nvPr/>
          </p:nvSpPr>
          <p:spPr bwMode="auto">
            <a:xfrm rot="6279794">
              <a:off x="6369080" y="231456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Arc 58"/>
            <p:cNvSpPr>
              <a:spLocks/>
            </p:cNvSpPr>
            <p:nvPr/>
          </p:nvSpPr>
          <p:spPr bwMode="auto">
            <a:xfrm rot="6279794" flipH="1" flipV="1">
              <a:off x="6434168" y="242886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1" name="Line 59"/>
            <p:cNvSpPr>
              <a:spLocks noChangeShapeType="1"/>
            </p:cNvSpPr>
            <p:nvPr/>
          </p:nvSpPr>
          <p:spPr bwMode="auto">
            <a:xfrm rot="7209001">
              <a:off x="5934105" y="192403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2" name="Line 60"/>
            <p:cNvSpPr>
              <a:spLocks noChangeShapeType="1"/>
            </p:cNvSpPr>
            <p:nvPr/>
          </p:nvSpPr>
          <p:spPr bwMode="auto">
            <a:xfrm rot="14429284">
              <a:off x="6605618" y="1931973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" name="Group 61"/>
            <p:cNvGrpSpPr>
              <a:grpSpLocks/>
            </p:cNvGrpSpPr>
            <p:nvPr/>
          </p:nvGrpSpPr>
          <p:grpSpPr bwMode="auto">
            <a:xfrm rot="14462297">
              <a:off x="6792953" y="1941515"/>
              <a:ext cx="223837" cy="180975"/>
              <a:chOff x="5504" y="8144"/>
              <a:chExt cx="291" cy="236"/>
            </a:xfrm>
          </p:grpSpPr>
          <p:sp>
            <p:nvSpPr>
              <p:cNvPr id="214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8" name="Group 64"/>
            <p:cNvGrpSpPr>
              <a:grpSpLocks/>
            </p:cNvGrpSpPr>
            <p:nvPr/>
          </p:nvGrpSpPr>
          <p:grpSpPr bwMode="auto">
            <a:xfrm rot="7209001">
              <a:off x="5526107" y="1951040"/>
              <a:ext cx="227014" cy="180975"/>
              <a:chOff x="5504" y="8144"/>
              <a:chExt cx="291" cy="236"/>
            </a:xfrm>
          </p:grpSpPr>
          <p:sp>
            <p:nvSpPr>
              <p:cNvPr id="212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5" name="Rectangle 67"/>
            <p:cNvSpPr>
              <a:spLocks noChangeArrowheads="1"/>
            </p:cNvSpPr>
            <p:nvPr/>
          </p:nvSpPr>
          <p:spPr bwMode="auto">
            <a:xfrm rot="10780961">
              <a:off x="6224618" y="1900224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68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69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0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Rectangle 71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Rectangle 72"/>
            <p:cNvSpPr>
              <a:spLocks noChangeArrowheads="1"/>
            </p:cNvSpPr>
            <p:nvPr/>
          </p:nvSpPr>
          <p:spPr bwMode="auto">
            <a:xfrm rot="18028040" flipH="1">
              <a:off x="8023255" y="50006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Line 73"/>
            <p:cNvSpPr>
              <a:spLocks noChangeShapeType="1"/>
            </p:cNvSpPr>
            <p:nvPr/>
          </p:nvSpPr>
          <p:spPr bwMode="auto">
            <a:xfrm flipH="1" flipV="1">
              <a:off x="7323168" y="5154599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Rectangle 74"/>
            <p:cNvSpPr>
              <a:spLocks noChangeArrowheads="1"/>
            </p:cNvSpPr>
            <p:nvPr/>
          </p:nvSpPr>
          <p:spPr bwMode="auto">
            <a:xfrm flipH="1">
              <a:off x="8405843" y="5059349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Freeform 75"/>
            <p:cNvSpPr>
              <a:spLocks/>
            </p:cNvSpPr>
            <p:nvPr/>
          </p:nvSpPr>
          <p:spPr bwMode="auto">
            <a:xfrm flipH="1">
              <a:off x="7597805" y="508316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" name="Line 76"/>
            <p:cNvSpPr>
              <a:spLocks noChangeShapeType="1"/>
            </p:cNvSpPr>
            <p:nvPr/>
          </p:nvSpPr>
          <p:spPr bwMode="auto">
            <a:xfrm flipH="1">
              <a:off x="7600980" y="509109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" name="Line 77"/>
            <p:cNvSpPr>
              <a:spLocks noChangeShapeType="1"/>
            </p:cNvSpPr>
            <p:nvPr/>
          </p:nvSpPr>
          <p:spPr bwMode="auto">
            <a:xfrm flipH="1">
              <a:off x="7599393" y="5219686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78"/>
            <p:cNvGrpSpPr>
              <a:grpSpLocks/>
            </p:cNvGrpSpPr>
            <p:nvPr/>
          </p:nvGrpSpPr>
          <p:grpSpPr bwMode="auto">
            <a:xfrm flipH="1">
              <a:off x="6792903" y="4854561"/>
              <a:ext cx="600081" cy="495300"/>
              <a:chOff x="4785" y="11039"/>
              <a:chExt cx="829" cy="688"/>
            </a:xfrm>
          </p:grpSpPr>
          <p:sp>
            <p:nvSpPr>
              <p:cNvPr id="207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9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7" name="Freeform 84"/>
            <p:cNvSpPr>
              <a:spLocks/>
            </p:cNvSpPr>
            <p:nvPr/>
          </p:nvSpPr>
          <p:spPr bwMode="auto">
            <a:xfrm rot="18936538" flipH="1">
              <a:off x="7364443" y="50498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Freeform 85"/>
            <p:cNvSpPr>
              <a:spLocks/>
            </p:cNvSpPr>
            <p:nvPr/>
          </p:nvSpPr>
          <p:spPr bwMode="auto">
            <a:xfrm flipH="1">
              <a:off x="7231093" y="504029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" name="Arc 86"/>
            <p:cNvSpPr>
              <a:spLocks/>
            </p:cNvSpPr>
            <p:nvPr/>
          </p:nvSpPr>
          <p:spPr bwMode="auto">
            <a:xfrm rot="14662502" flipH="1">
              <a:off x="7483505" y="48243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" name="Arc 87"/>
            <p:cNvSpPr>
              <a:spLocks/>
            </p:cNvSpPr>
            <p:nvPr/>
          </p:nvSpPr>
          <p:spPr bwMode="auto">
            <a:xfrm rot="6937498" flipH="1" flipV="1">
              <a:off x="7481918" y="5149836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" name="Group 88"/>
            <p:cNvGrpSpPr>
              <a:grpSpLocks/>
            </p:cNvGrpSpPr>
            <p:nvPr/>
          </p:nvGrpSpPr>
          <p:grpSpPr bwMode="auto">
            <a:xfrm flipH="1">
              <a:off x="6792903" y="4899011"/>
              <a:ext cx="600081" cy="500063"/>
              <a:chOff x="4785" y="11039"/>
              <a:chExt cx="829" cy="688"/>
            </a:xfrm>
          </p:grpSpPr>
          <p:sp>
            <p:nvSpPr>
              <p:cNvPr id="202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5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2" name="Arc 94"/>
            <p:cNvSpPr>
              <a:spLocks/>
            </p:cNvSpPr>
            <p:nvPr/>
          </p:nvSpPr>
          <p:spPr bwMode="auto">
            <a:xfrm rot="18936538" flipV="1">
              <a:off x="7221568" y="497679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5"/>
            <p:cNvSpPr>
              <a:spLocks/>
            </p:cNvSpPr>
            <p:nvPr/>
          </p:nvSpPr>
          <p:spPr bwMode="auto">
            <a:xfrm rot="18936538" flipH="1">
              <a:off x="7378730" y="49847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Arc 96"/>
            <p:cNvSpPr>
              <a:spLocks/>
            </p:cNvSpPr>
            <p:nvPr/>
          </p:nvSpPr>
          <p:spPr bwMode="auto">
            <a:xfrm rot="18936538" flipH="1">
              <a:off x="7631143" y="50847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Arc 97"/>
            <p:cNvSpPr>
              <a:spLocks/>
            </p:cNvSpPr>
            <p:nvPr/>
          </p:nvSpPr>
          <p:spPr bwMode="auto">
            <a:xfrm rot="18936538" flipV="1">
              <a:off x="7497793" y="50831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Line 98"/>
            <p:cNvSpPr>
              <a:spLocks noChangeShapeType="1"/>
            </p:cNvSpPr>
            <p:nvPr/>
          </p:nvSpPr>
          <p:spPr bwMode="auto">
            <a:xfrm rot="19792668" flipH="1" flipV="1">
              <a:off x="7864505" y="447038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Freeform 99"/>
            <p:cNvSpPr>
              <a:spLocks/>
            </p:cNvSpPr>
            <p:nvPr/>
          </p:nvSpPr>
          <p:spPr bwMode="auto">
            <a:xfrm rot="3592668" flipH="1">
              <a:off x="7802593" y="4732323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Line 100"/>
            <p:cNvSpPr>
              <a:spLocks noChangeShapeType="1"/>
            </p:cNvSpPr>
            <p:nvPr/>
          </p:nvSpPr>
          <p:spPr bwMode="auto">
            <a:xfrm rot="3592668" flipH="1">
              <a:off x="7861330" y="47704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Line 101"/>
            <p:cNvSpPr>
              <a:spLocks noChangeShapeType="1"/>
            </p:cNvSpPr>
            <p:nvPr/>
          </p:nvSpPr>
          <p:spPr bwMode="auto">
            <a:xfrm rot="3592668" flipH="1">
              <a:off x="7747030" y="4830748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Freeform 102"/>
            <p:cNvSpPr>
              <a:spLocks/>
            </p:cNvSpPr>
            <p:nvPr/>
          </p:nvSpPr>
          <p:spPr bwMode="auto">
            <a:xfrm rot="3592668" flipH="1">
              <a:off x="7585105" y="4322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3"/>
            <p:cNvSpPr>
              <a:spLocks noChangeShapeType="1"/>
            </p:cNvSpPr>
            <p:nvPr/>
          </p:nvSpPr>
          <p:spPr bwMode="auto">
            <a:xfrm rot="3592668" flipH="1">
              <a:off x="7712105" y="438307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Line 104"/>
            <p:cNvSpPr>
              <a:spLocks noChangeShapeType="1"/>
            </p:cNvSpPr>
            <p:nvPr/>
          </p:nvSpPr>
          <p:spPr bwMode="auto">
            <a:xfrm rot="3592668" flipH="1">
              <a:off x="7742268" y="4416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Line 105"/>
            <p:cNvSpPr>
              <a:spLocks noChangeShapeType="1"/>
            </p:cNvSpPr>
            <p:nvPr/>
          </p:nvSpPr>
          <p:spPr bwMode="auto">
            <a:xfrm rot="3592668" flipH="1">
              <a:off x="7413655" y="4602148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Arc 106"/>
            <p:cNvSpPr>
              <a:spLocks/>
            </p:cNvSpPr>
            <p:nvPr/>
          </p:nvSpPr>
          <p:spPr bwMode="auto">
            <a:xfrm rot="11664170" flipH="1">
              <a:off x="7294593" y="40354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Freeform 107"/>
            <p:cNvSpPr>
              <a:spLocks/>
            </p:cNvSpPr>
            <p:nvPr/>
          </p:nvSpPr>
          <p:spPr bwMode="auto">
            <a:xfrm rot="929206" flipH="1">
              <a:off x="7647018" y="455293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Freeform 108"/>
            <p:cNvSpPr>
              <a:spLocks/>
            </p:cNvSpPr>
            <p:nvPr/>
          </p:nvSpPr>
          <p:spPr bwMode="auto">
            <a:xfrm rot="3592668" flipH="1">
              <a:off x="7523193" y="4532298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7" name="Arc 109"/>
            <p:cNvSpPr>
              <a:spLocks/>
            </p:cNvSpPr>
            <p:nvPr/>
          </p:nvSpPr>
          <p:spPr bwMode="auto">
            <a:xfrm rot="18255170" flipH="1">
              <a:off x="7831168" y="454499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8" name="Arc 110"/>
            <p:cNvSpPr>
              <a:spLocks/>
            </p:cNvSpPr>
            <p:nvPr/>
          </p:nvSpPr>
          <p:spPr bwMode="auto">
            <a:xfrm rot="10530167" flipH="1" flipV="1">
              <a:off x="7547005" y="470851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" name="Group 111"/>
            <p:cNvGrpSpPr>
              <a:grpSpLocks/>
            </p:cNvGrpSpPr>
            <p:nvPr/>
          </p:nvGrpSpPr>
          <p:grpSpPr bwMode="auto">
            <a:xfrm rot="3592668" flipH="1">
              <a:off x="7243772" y="4094116"/>
              <a:ext cx="600081" cy="503238"/>
              <a:chOff x="4785" y="11039"/>
              <a:chExt cx="829" cy="688"/>
            </a:xfrm>
          </p:grpSpPr>
          <p:sp>
            <p:nvSpPr>
              <p:cNvPr id="197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0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0" name="Arc 117"/>
            <p:cNvSpPr>
              <a:spLocks/>
            </p:cNvSpPr>
            <p:nvPr/>
          </p:nvSpPr>
          <p:spPr bwMode="auto">
            <a:xfrm rot="929206" flipV="1">
              <a:off x="7545418" y="441641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18"/>
            <p:cNvSpPr>
              <a:spLocks/>
            </p:cNvSpPr>
            <p:nvPr/>
          </p:nvSpPr>
          <p:spPr bwMode="auto">
            <a:xfrm rot="929206" flipH="1">
              <a:off x="7616855" y="455611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Arc 119"/>
            <p:cNvSpPr>
              <a:spLocks/>
            </p:cNvSpPr>
            <p:nvPr/>
          </p:nvSpPr>
          <p:spPr bwMode="auto">
            <a:xfrm rot="929206" flipH="1">
              <a:off x="7801005" y="47862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Arc 120"/>
            <p:cNvSpPr>
              <a:spLocks/>
            </p:cNvSpPr>
            <p:nvPr/>
          </p:nvSpPr>
          <p:spPr bwMode="auto">
            <a:xfrm rot="929206" flipV="1">
              <a:off x="7735918" y="467041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" name="Line 121"/>
            <p:cNvSpPr>
              <a:spLocks noChangeShapeType="1"/>
            </p:cNvSpPr>
            <p:nvPr/>
          </p:nvSpPr>
          <p:spPr bwMode="auto">
            <a:xfrm flipH="1">
              <a:off x="7793068" y="513396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" name="Line 122"/>
            <p:cNvSpPr>
              <a:spLocks noChangeShapeType="1"/>
            </p:cNvSpPr>
            <p:nvPr/>
          </p:nvSpPr>
          <p:spPr bwMode="auto">
            <a:xfrm rot="14379716" flipH="1">
              <a:off x="8124855" y="4549761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2" name="Group 123"/>
            <p:cNvGrpSpPr>
              <a:grpSpLocks/>
            </p:cNvGrpSpPr>
            <p:nvPr/>
          </p:nvGrpSpPr>
          <p:grpSpPr bwMode="auto">
            <a:xfrm rot="14346703" flipH="1">
              <a:off x="8299470" y="4541806"/>
              <a:ext cx="223837" cy="180975"/>
              <a:chOff x="5504" y="8144"/>
              <a:chExt cx="291" cy="236"/>
            </a:xfrm>
          </p:grpSpPr>
          <p:sp>
            <p:nvSpPr>
              <p:cNvPr id="195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3" name="Group 126"/>
            <p:cNvGrpSpPr>
              <a:grpSpLocks/>
            </p:cNvGrpSpPr>
            <p:nvPr/>
          </p:nvGrpSpPr>
          <p:grpSpPr bwMode="auto">
            <a:xfrm flipH="1">
              <a:off x="7654936" y="5632436"/>
              <a:ext cx="227014" cy="180975"/>
              <a:chOff x="5504" y="8144"/>
              <a:chExt cx="291" cy="236"/>
            </a:xfrm>
          </p:grpSpPr>
          <p:sp>
            <p:nvSpPr>
              <p:cNvPr id="193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8" name="Rectangle 129"/>
            <p:cNvSpPr>
              <a:spLocks noChangeArrowheads="1"/>
            </p:cNvSpPr>
            <p:nvPr/>
          </p:nvSpPr>
          <p:spPr bwMode="auto">
            <a:xfrm rot="18028040" flipH="1">
              <a:off x="8021668" y="5002198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0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1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2"/>
            <p:cNvSpPr>
              <a:spLocks noChangeArrowheads="1"/>
            </p:cNvSpPr>
            <p:nvPr/>
          </p:nvSpPr>
          <p:spPr bwMode="auto">
            <a:xfrm rot="4535559">
              <a:off x="4584730" y="4862498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Rectangle 133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Rectangle 134"/>
            <p:cNvSpPr>
              <a:spLocks noChangeArrowheads="1"/>
            </p:cNvSpPr>
            <p:nvPr/>
          </p:nvSpPr>
          <p:spPr bwMode="auto">
            <a:xfrm rot="3571960">
              <a:off x="4472018" y="5006961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4" name="Line 135"/>
            <p:cNvSpPr>
              <a:spLocks noChangeShapeType="1"/>
            </p:cNvSpPr>
            <p:nvPr/>
          </p:nvSpPr>
          <p:spPr bwMode="auto">
            <a:xfrm flipV="1">
              <a:off x="3871268" y="5153690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Rectangle 136"/>
            <p:cNvSpPr>
              <a:spLocks noChangeArrowheads="1"/>
            </p:cNvSpPr>
            <p:nvPr/>
          </p:nvSpPr>
          <p:spPr bwMode="auto">
            <a:xfrm>
              <a:off x="3778280" y="5106643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Freeform 138"/>
            <p:cNvSpPr>
              <a:spLocks/>
            </p:cNvSpPr>
            <p:nvPr/>
          </p:nvSpPr>
          <p:spPr bwMode="auto">
            <a:xfrm>
              <a:off x="4857780" y="508951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39"/>
            <p:cNvSpPr>
              <a:spLocks noChangeShapeType="1"/>
            </p:cNvSpPr>
            <p:nvPr/>
          </p:nvSpPr>
          <p:spPr bwMode="auto">
            <a:xfrm>
              <a:off x="4864130" y="509586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8" name="Line 140"/>
            <p:cNvSpPr>
              <a:spLocks noChangeShapeType="1"/>
            </p:cNvSpPr>
            <p:nvPr/>
          </p:nvSpPr>
          <p:spPr bwMode="auto">
            <a:xfrm>
              <a:off x="4867305" y="522603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4" name="Group 141"/>
            <p:cNvGrpSpPr>
              <a:grpSpLocks/>
            </p:cNvGrpSpPr>
            <p:nvPr/>
          </p:nvGrpSpPr>
          <p:grpSpPr bwMode="auto">
            <a:xfrm>
              <a:off x="5141977" y="4906949"/>
              <a:ext cx="600081" cy="500063"/>
              <a:chOff x="4785" y="11039"/>
              <a:chExt cx="829" cy="688"/>
            </a:xfrm>
          </p:grpSpPr>
          <p:sp>
            <p:nvSpPr>
              <p:cNvPr id="188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0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20" name="Freeform 147"/>
            <p:cNvSpPr>
              <a:spLocks/>
            </p:cNvSpPr>
            <p:nvPr/>
          </p:nvSpPr>
          <p:spPr bwMode="auto">
            <a:xfrm>
              <a:off x="5059393" y="5065699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8"/>
            <p:cNvSpPr>
              <a:spLocks/>
            </p:cNvSpPr>
            <p:nvPr/>
          </p:nvSpPr>
          <p:spPr bwMode="auto">
            <a:xfrm flipV="1">
              <a:off x="5057805" y="5219686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49"/>
            <p:cNvSpPr>
              <a:spLocks/>
            </p:cNvSpPr>
            <p:nvPr/>
          </p:nvSpPr>
          <p:spPr bwMode="auto">
            <a:xfrm rot="2663462">
              <a:off x="4953030" y="5056174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0"/>
            <p:cNvSpPr>
              <a:spLocks/>
            </p:cNvSpPr>
            <p:nvPr/>
          </p:nvSpPr>
          <p:spPr bwMode="auto">
            <a:xfrm>
              <a:off x="5251480" y="5065699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Freeform 151"/>
            <p:cNvSpPr>
              <a:spLocks/>
            </p:cNvSpPr>
            <p:nvPr/>
          </p:nvSpPr>
          <p:spPr bwMode="auto">
            <a:xfrm>
              <a:off x="4853018" y="504664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2"/>
            <p:cNvSpPr>
              <a:spLocks/>
            </p:cNvSpPr>
            <p:nvPr/>
          </p:nvSpPr>
          <p:spPr bwMode="auto">
            <a:xfrm rot="6937498">
              <a:off x="4760943" y="483074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Arc 153"/>
            <p:cNvSpPr>
              <a:spLocks/>
            </p:cNvSpPr>
            <p:nvPr/>
          </p:nvSpPr>
          <p:spPr bwMode="auto">
            <a:xfrm rot="14662502" flipV="1">
              <a:off x="4760943" y="51561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Freeform 154"/>
            <p:cNvSpPr>
              <a:spLocks/>
            </p:cNvSpPr>
            <p:nvPr/>
          </p:nvSpPr>
          <p:spPr bwMode="auto">
            <a:xfrm flipH="1">
              <a:off x="7213630" y="497044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5"/>
            <p:cNvSpPr>
              <a:spLocks noChangeShapeType="1"/>
            </p:cNvSpPr>
            <p:nvPr/>
          </p:nvSpPr>
          <p:spPr bwMode="auto">
            <a:xfrm flipH="1">
              <a:off x="7383493" y="495616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6"/>
            <p:cNvSpPr>
              <a:spLocks noChangeShapeType="1"/>
            </p:cNvSpPr>
            <p:nvPr/>
          </p:nvSpPr>
          <p:spPr bwMode="auto">
            <a:xfrm flipH="1">
              <a:off x="7210455" y="4967274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Line 157"/>
            <p:cNvSpPr>
              <a:spLocks noChangeShapeType="1"/>
            </p:cNvSpPr>
            <p:nvPr/>
          </p:nvSpPr>
          <p:spPr bwMode="auto">
            <a:xfrm flipH="1">
              <a:off x="7205693" y="534192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Arc 158"/>
            <p:cNvSpPr>
              <a:spLocks/>
            </p:cNvSpPr>
            <p:nvPr/>
          </p:nvSpPr>
          <p:spPr bwMode="auto">
            <a:xfrm rot="8071501" flipH="1">
              <a:off x="6797705" y="489742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Freeform 159"/>
            <p:cNvSpPr>
              <a:spLocks/>
            </p:cNvSpPr>
            <p:nvPr/>
          </p:nvSpPr>
          <p:spPr bwMode="auto">
            <a:xfrm>
              <a:off x="5153055" y="497679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0"/>
            <p:cNvSpPr>
              <a:spLocks noChangeShapeType="1"/>
            </p:cNvSpPr>
            <p:nvPr/>
          </p:nvSpPr>
          <p:spPr bwMode="auto">
            <a:xfrm>
              <a:off x="5151468" y="496251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Line 161"/>
            <p:cNvSpPr>
              <a:spLocks noChangeShapeType="1"/>
            </p:cNvSpPr>
            <p:nvPr/>
          </p:nvSpPr>
          <p:spPr bwMode="auto">
            <a:xfrm>
              <a:off x="5141943" y="534827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2"/>
            <p:cNvSpPr>
              <a:spLocks/>
            </p:cNvSpPr>
            <p:nvPr/>
          </p:nvSpPr>
          <p:spPr bwMode="auto">
            <a:xfrm rot="13528499">
              <a:off x="5235605" y="490377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3"/>
            <p:cNvSpPr>
              <a:spLocks/>
            </p:cNvSpPr>
            <p:nvPr/>
          </p:nvSpPr>
          <p:spPr bwMode="auto">
            <a:xfrm rot="2663462" flipH="1" flipV="1">
              <a:off x="4960968" y="4981561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4"/>
            <p:cNvSpPr>
              <a:spLocks/>
            </p:cNvSpPr>
            <p:nvPr/>
          </p:nvSpPr>
          <p:spPr bwMode="auto">
            <a:xfrm rot="2663462">
              <a:off x="4805393" y="499108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5"/>
            <p:cNvSpPr>
              <a:spLocks/>
            </p:cNvSpPr>
            <p:nvPr/>
          </p:nvSpPr>
          <p:spPr bwMode="auto">
            <a:xfrm rot="2663462">
              <a:off x="4764118" y="50910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Arc 166"/>
            <p:cNvSpPr>
              <a:spLocks/>
            </p:cNvSpPr>
            <p:nvPr/>
          </p:nvSpPr>
          <p:spPr bwMode="auto">
            <a:xfrm rot="2663462" flipH="1" flipV="1">
              <a:off x="4895880" y="508951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Line 167"/>
            <p:cNvSpPr>
              <a:spLocks noChangeShapeType="1"/>
            </p:cNvSpPr>
            <p:nvPr/>
          </p:nvSpPr>
          <p:spPr bwMode="auto">
            <a:xfrm rot="1807332" flipH="1" flipV="1">
              <a:off x="4623135" y="4709470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Freeform 168"/>
            <p:cNvSpPr>
              <a:spLocks/>
            </p:cNvSpPr>
            <p:nvPr/>
          </p:nvSpPr>
          <p:spPr bwMode="auto">
            <a:xfrm rot="18007332">
              <a:off x="4654580" y="473708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69"/>
            <p:cNvSpPr>
              <a:spLocks noChangeShapeType="1"/>
            </p:cNvSpPr>
            <p:nvPr/>
          </p:nvSpPr>
          <p:spPr bwMode="auto">
            <a:xfrm rot="18007332">
              <a:off x="4605368" y="4773598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3" name="Line 170"/>
            <p:cNvSpPr>
              <a:spLocks noChangeShapeType="1"/>
            </p:cNvSpPr>
            <p:nvPr/>
          </p:nvSpPr>
          <p:spPr bwMode="auto">
            <a:xfrm rot="18007332">
              <a:off x="4719668" y="483551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5" name="Group 171"/>
            <p:cNvGrpSpPr>
              <a:grpSpLocks/>
            </p:cNvGrpSpPr>
            <p:nvPr/>
          </p:nvGrpSpPr>
          <p:grpSpPr bwMode="auto">
            <a:xfrm rot="18007332">
              <a:off x="4667295" y="4086178"/>
              <a:ext cx="600081" cy="500063"/>
              <a:chOff x="4785" y="11039"/>
              <a:chExt cx="829" cy="688"/>
            </a:xfrm>
          </p:grpSpPr>
          <p:sp>
            <p:nvSpPr>
              <p:cNvPr id="183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6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5" name="Freeform 177"/>
            <p:cNvSpPr>
              <a:spLocks/>
            </p:cNvSpPr>
            <p:nvPr/>
          </p:nvSpPr>
          <p:spPr bwMode="auto">
            <a:xfrm rot="18007332">
              <a:off x="4171980" y="3673461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8"/>
            <p:cNvSpPr>
              <a:spLocks/>
            </p:cNvSpPr>
            <p:nvPr/>
          </p:nvSpPr>
          <p:spPr bwMode="auto">
            <a:xfrm rot="18007332" flipV="1">
              <a:off x="4302155" y="3751248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79"/>
            <p:cNvSpPr>
              <a:spLocks/>
            </p:cNvSpPr>
            <p:nvPr/>
          </p:nvSpPr>
          <p:spPr bwMode="auto">
            <a:xfrm rot="20670794">
              <a:off x="4670455" y="455928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0"/>
            <p:cNvSpPr>
              <a:spLocks/>
            </p:cNvSpPr>
            <p:nvPr/>
          </p:nvSpPr>
          <p:spPr bwMode="auto">
            <a:xfrm rot="18007332">
              <a:off x="4379943" y="3519473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Freeform 181"/>
            <p:cNvSpPr>
              <a:spLocks/>
            </p:cNvSpPr>
            <p:nvPr/>
          </p:nvSpPr>
          <p:spPr bwMode="auto">
            <a:xfrm rot="18007332">
              <a:off x="4559330" y="4537061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2"/>
            <p:cNvSpPr>
              <a:spLocks/>
            </p:cNvSpPr>
            <p:nvPr/>
          </p:nvSpPr>
          <p:spPr bwMode="auto">
            <a:xfrm rot="3344830">
              <a:off x="4413280" y="4549761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Arc 183"/>
            <p:cNvSpPr>
              <a:spLocks/>
            </p:cNvSpPr>
            <p:nvPr/>
          </p:nvSpPr>
          <p:spPr bwMode="auto">
            <a:xfrm rot="11069833" flipV="1">
              <a:off x="4694268" y="47116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Freeform 184"/>
            <p:cNvSpPr>
              <a:spLocks/>
            </p:cNvSpPr>
            <p:nvPr/>
          </p:nvSpPr>
          <p:spPr bwMode="auto">
            <a:xfrm rot="18007332" flipH="1">
              <a:off x="5810280" y="2544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5"/>
            <p:cNvSpPr>
              <a:spLocks noChangeShapeType="1"/>
            </p:cNvSpPr>
            <p:nvPr/>
          </p:nvSpPr>
          <p:spPr bwMode="auto">
            <a:xfrm rot="18007332" flipH="1">
              <a:off x="5937280" y="2455848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6"/>
            <p:cNvSpPr>
              <a:spLocks noChangeShapeType="1"/>
            </p:cNvSpPr>
            <p:nvPr/>
          </p:nvSpPr>
          <p:spPr bwMode="auto">
            <a:xfrm rot="18007332" flipH="1">
              <a:off x="5643593" y="2632061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Line 187"/>
            <p:cNvSpPr>
              <a:spLocks noChangeShapeType="1"/>
            </p:cNvSpPr>
            <p:nvPr/>
          </p:nvSpPr>
          <p:spPr bwMode="auto">
            <a:xfrm rot="18007332" flipH="1">
              <a:off x="5964268" y="2820973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Arc 188"/>
            <p:cNvSpPr>
              <a:spLocks/>
            </p:cNvSpPr>
            <p:nvPr/>
          </p:nvSpPr>
          <p:spPr bwMode="auto">
            <a:xfrm rot="4478833" flipH="1">
              <a:off x="5515005" y="26892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Freeform 189"/>
            <p:cNvSpPr>
              <a:spLocks/>
            </p:cNvSpPr>
            <p:nvPr/>
          </p:nvSpPr>
          <p:spPr bwMode="auto">
            <a:xfrm rot="18007332">
              <a:off x="4781580" y="4327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0"/>
            <p:cNvSpPr>
              <a:spLocks noChangeShapeType="1"/>
            </p:cNvSpPr>
            <p:nvPr/>
          </p:nvSpPr>
          <p:spPr bwMode="auto">
            <a:xfrm rot="18007332">
              <a:off x="4822855" y="438783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1"/>
            <p:cNvSpPr>
              <a:spLocks noChangeShapeType="1"/>
            </p:cNvSpPr>
            <p:nvPr/>
          </p:nvSpPr>
          <p:spPr bwMode="auto">
            <a:xfrm rot="18007332">
              <a:off x="4540280" y="4635423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Line 192"/>
            <p:cNvSpPr>
              <a:spLocks noChangeShapeType="1"/>
            </p:cNvSpPr>
            <p:nvPr/>
          </p:nvSpPr>
          <p:spPr bwMode="auto">
            <a:xfrm rot="18007332">
              <a:off x="4933980" y="4606911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3"/>
            <p:cNvSpPr>
              <a:spLocks/>
            </p:cNvSpPr>
            <p:nvPr/>
          </p:nvSpPr>
          <p:spPr bwMode="auto">
            <a:xfrm rot="9935830">
              <a:off x="4738718" y="4040174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4"/>
            <p:cNvSpPr>
              <a:spLocks/>
            </p:cNvSpPr>
            <p:nvPr/>
          </p:nvSpPr>
          <p:spPr bwMode="auto">
            <a:xfrm rot="20670794" flipH="1" flipV="1">
              <a:off x="4638705" y="4421174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5"/>
            <p:cNvSpPr>
              <a:spLocks/>
            </p:cNvSpPr>
            <p:nvPr/>
          </p:nvSpPr>
          <p:spPr bwMode="auto">
            <a:xfrm rot="20670794">
              <a:off x="4567268" y="4560874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6"/>
            <p:cNvSpPr>
              <a:spLocks/>
            </p:cNvSpPr>
            <p:nvPr/>
          </p:nvSpPr>
          <p:spPr bwMode="auto">
            <a:xfrm rot="20670794">
              <a:off x="4594255" y="47926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Arc 197"/>
            <p:cNvSpPr>
              <a:spLocks/>
            </p:cNvSpPr>
            <p:nvPr/>
          </p:nvSpPr>
          <p:spPr bwMode="auto">
            <a:xfrm rot="20670794" flipH="1" flipV="1">
              <a:off x="4657755" y="46767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8"/>
            <p:cNvSpPr>
              <a:spLocks noChangeShapeType="1"/>
            </p:cNvSpPr>
            <p:nvPr/>
          </p:nvSpPr>
          <p:spPr bwMode="auto">
            <a:xfrm>
              <a:off x="4740305" y="5140311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7" name="Line 199"/>
            <p:cNvSpPr>
              <a:spLocks noChangeShapeType="1"/>
            </p:cNvSpPr>
            <p:nvPr/>
          </p:nvSpPr>
          <p:spPr bwMode="auto">
            <a:xfrm rot="7220284">
              <a:off x="4411693" y="4556111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7" name="Group 200"/>
            <p:cNvGrpSpPr>
              <a:grpSpLocks/>
            </p:cNvGrpSpPr>
            <p:nvPr/>
          </p:nvGrpSpPr>
          <p:grpSpPr bwMode="auto">
            <a:xfrm rot="7253297">
              <a:off x="3994169" y="4572002"/>
              <a:ext cx="227014" cy="180975"/>
              <a:chOff x="5504" y="8144"/>
              <a:chExt cx="291" cy="236"/>
            </a:xfrm>
          </p:grpSpPr>
          <p:sp>
            <p:nvSpPr>
              <p:cNvPr id="181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8" name="Group 203"/>
            <p:cNvGrpSpPr>
              <a:grpSpLocks/>
            </p:cNvGrpSpPr>
            <p:nvPr/>
          </p:nvGrpSpPr>
          <p:grpSpPr bwMode="auto">
            <a:xfrm>
              <a:off x="4624399" y="5638786"/>
              <a:ext cx="223837" cy="180975"/>
              <a:chOff x="5504" y="8144"/>
              <a:chExt cx="291" cy="236"/>
            </a:xfrm>
          </p:grpSpPr>
          <p:sp>
            <p:nvSpPr>
              <p:cNvPr id="179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70" name="Rectangle 206"/>
            <p:cNvSpPr>
              <a:spLocks noChangeArrowheads="1"/>
            </p:cNvSpPr>
            <p:nvPr/>
          </p:nvSpPr>
          <p:spPr bwMode="auto">
            <a:xfrm rot="3571960">
              <a:off x="4470430" y="5006961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7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2" name="Rectangle 208"/>
            <p:cNvSpPr>
              <a:spLocks noChangeArrowheads="1"/>
            </p:cNvSpPr>
            <p:nvPr/>
          </p:nvSpPr>
          <p:spPr bwMode="auto">
            <a:xfrm rot="4535559">
              <a:off x="4584730" y="4860911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3" name="Text Box 211"/>
            <p:cNvSpPr txBox="1">
              <a:spLocks noChangeArrowheads="1"/>
            </p:cNvSpPr>
            <p:nvPr/>
          </p:nvSpPr>
          <p:spPr bwMode="auto">
            <a:xfrm>
              <a:off x="3636993" y="5264136"/>
              <a:ext cx="957262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Laser</a:t>
              </a:r>
            </a:p>
          </p:txBody>
        </p:sp>
        <p:sp>
          <p:nvSpPr>
            <p:cNvPr id="174" name="Text Box 212"/>
            <p:cNvSpPr txBox="1">
              <a:spLocks noChangeArrowheads="1"/>
            </p:cNvSpPr>
            <p:nvPr/>
          </p:nvSpPr>
          <p:spPr bwMode="auto">
            <a:xfrm>
              <a:off x="3838376" y="5489561"/>
              <a:ext cx="890817" cy="4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Photo-</a:t>
              </a:r>
            </a:p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detector</a:t>
              </a:r>
            </a:p>
          </p:txBody>
        </p:sp>
        <p:sp>
          <p:nvSpPr>
            <p:cNvPr id="175" name="Text Box 214"/>
            <p:cNvSpPr txBox="1">
              <a:spLocks noChangeArrowheads="1"/>
            </p:cNvSpPr>
            <p:nvPr/>
          </p:nvSpPr>
          <p:spPr bwMode="auto">
            <a:xfrm>
              <a:off x="5632468" y="4740287"/>
              <a:ext cx="15827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176" name="Text Box 215"/>
            <p:cNvSpPr txBox="1">
              <a:spLocks noChangeArrowheads="1"/>
            </p:cNvSpPr>
            <p:nvPr/>
          </p:nvSpPr>
          <p:spPr bwMode="auto">
            <a:xfrm>
              <a:off x="5200668" y="5811857"/>
              <a:ext cx="19431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FFCCFF"/>
                  </a:solidFill>
                  <a:latin typeface="+mj-lt"/>
                  <a:ea typeface="ＭＳ Ｐゴシック" pitchFamily="50" charset="-128"/>
                  <a:cs typeface="+mn-cs"/>
                </a:rPr>
                <a:t>Drag-free S/C</a:t>
              </a:r>
            </a:p>
          </p:txBody>
        </p:sp>
        <p:sp>
          <p:nvSpPr>
            <p:cNvPr id="177" name="Text Box 216"/>
            <p:cNvSpPr txBox="1">
              <a:spLocks noChangeArrowheads="1"/>
            </p:cNvSpPr>
            <p:nvPr/>
          </p:nvSpPr>
          <p:spPr bwMode="auto">
            <a:xfrm rot="17950394">
              <a:off x="4408785" y="3176419"/>
              <a:ext cx="154305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178" name="Text Box 218"/>
            <p:cNvSpPr txBox="1">
              <a:spLocks noChangeArrowheads="1"/>
            </p:cNvSpPr>
            <p:nvPr/>
          </p:nvSpPr>
          <p:spPr bwMode="auto">
            <a:xfrm>
              <a:off x="4760943" y="5314936"/>
              <a:ext cx="722312" cy="319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Mirror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AutoShape 3"/>
          <p:cNvSpPr>
            <a:spLocks noChangeAspect="1" noChangeArrowheads="1"/>
          </p:cNvSpPr>
          <p:nvPr/>
        </p:nvSpPr>
        <p:spPr bwMode="auto">
          <a:xfrm>
            <a:off x="357158" y="2500306"/>
            <a:ext cx="8572560" cy="3929090"/>
          </a:xfrm>
          <a:prstGeom prst="roundRect">
            <a:avLst>
              <a:gd name="adj" fmla="val 1917"/>
            </a:avLst>
          </a:prstGeom>
          <a:noFill/>
          <a:ln w="3175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</a:endParaRPr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干渉計と宇宙機の制御</a:t>
            </a:r>
            <a:endParaRPr lang="en-US" altLang="ja-JP" dirty="0"/>
          </a:p>
        </p:txBody>
      </p:sp>
      <p:sp>
        <p:nvSpPr>
          <p:cNvPr id="6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41350" name="Text Box 6"/>
          <p:cNvSpPr txBox="1">
            <a:spLocks noChangeArrowheads="1"/>
          </p:cNvSpPr>
          <p:nvPr/>
        </p:nvSpPr>
        <p:spPr bwMode="auto">
          <a:xfrm>
            <a:off x="3927475" y="3074997"/>
            <a:ext cx="14224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ＭＳ Ｐゴシック" charset="-128"/>
                <a:cs typeface="+mn-cs"/>
              </a:rPr>
              <a:t>Local Sensor</a:t>
            </a:r>
          </a:p>
        </p:txBody>
      </p:sp>
      <p:sp>
        <p:nvSpPr>
          <p:cNvPr id="441351" name="Text Box 7"/>
          <p:cNvSpPr txBox="1">
            <a:spLocks noChangeArrowheads="1"/>
          </p:cNvSpPr>
          <p:nvPr/>
        </p:nvSpPr>
        <p:spPr bwMode="auto">
          <a:xfrm>
            <a:off x="3679825" y="5487988"/>
            <a:ext cx="15716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ＭＳ Ｐゴシック" charset="-128"/>
                <a:cs typeface="+mn-cs"/>
              </a:rPr>
              <a:t>Actuator</a:t>
            </a:r>
          </a:p>
        </p:txBody>
      </p:sp>
      <p:sp>
        <p:nvSpPr>
          <p:cNvPr id="441352" name="Text Box 8"/>
          <p:cNvSpPr txBox="1">
            <a:spLocks noChangeArrowheads="1"/>
          </p:cNvSpPr>
          <p:nvPr/>
        </p:nvSpPr>
        <p:spPr bwMode="auto">
          <a:xfrm>
            <a:off x="1644650" y="6146800"/>
            <a:ext cx="6888163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33CC33"/>
                </a:solidFill>
                <a:latin typeface="Tahoma" pitchFamily="34" charset="0"/>
                <a:ea typeface="ＭＳ Ｐゴシック" charset="-128"/>
                <a:cs typeface="+mn-cs"/>
              </a:rPr>
              <a:t>Displacement signal between the two Mirrors</a:t>
            </a:r>
          </a:p>
        </p:txBody>
      </p:sp>
      <p:sp>
        <p:nvSpPr>
          <p:cNvPr id="441353" name="Text Box 9"/>
          <p:cNvSpPr txBox="1">
            <a:spLocks noChangeArrowheads="1"/>
          </p:cNvSpPr>
          <p:nvPr/>
        </p:nvSpPr>
        <p:spPr bwMode="auto">
          <a:xfrm>
            <a:off x="395288" y="5230813"/>
            <a:ext cx="160972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ＭＳ Ｐゴシック" charset="-128"/>
                <a:cs typeface="+mn-cs"/>
              </a:rPr>
              <a:t>Thruster</a:t>
            </a:r>
          </a:p>
        </p:txBody>
      </p:sp>
      <p:sp>
        <p:nvSpPr>
          <p:cNvPr id="441354" name="AutoShape 10"/>
          <p:cNvSpPr>
            <a:spLocks noChangeArrowheads="1"/>
          </p:cNvSpPr>
          <p:nvPr/>
        </p:nvSpPr>
        <p:spPr bwMode="auto">
          <a:xfrm rot="5400000">
            <a:off x="1039813" y="4265612"/>
            <a:ext cx="419100" cy="333375"/>
          </a:xfrm>
          <a:prstGeom prst="flowChartManualOperation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55" name="Oval 11"/>
          <p:cNvSpPr>
            <a:spLocks noChangeArrowheads="1"/>
          </p:cNvSpPr>
          <p:nvPr/>
        </p:nvSpPr>
        <p:spPr bwMode="auto">
          <a:xfrm>
            <a:off x="1398588" y="3070225"/>
            <a:ext cx="2746375" cy="2743200"/>
          </a:xfrm>
          <a:prstGeom prst="ellipse">
            <a:avLst/>
          </a:prstGeom>
          <a:solidFill>
            <a:srgbClr val="FFFFFF">
              <a:alpha val="90000"/>
            </a:srgbClr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56" name="Rectangle 12"/>
          <p:cNvSpPr>
            <a:spLocks noChangeArrowheads="1"/>
          </p:cNvSpPr>
          <p:nvPr/>
        </p:nvSpPr>
        <p:spPr bwMode="auto">
          <a:xfrm rot="2679310">
            <a:off x="2555875" y="4311650"/>
            <a:ext cx="57150" cy="269875"/>
          </a:xfrm>
          <a:prstGeom prst="rect">
            <a:avLst/>
          </a:prstGeom>
          <a:solidFill>
            <a:srgbClr val="00CC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57" name="Line 13"/>
          <p:cNvSpPr>
            <a:spLocks noChangeShapeType="1"/>
          </p:cNvSpPr>
          <p:nvPr/>
        </p:nvSpPr>
        <p:spPr bwMode="auto">
          <a:xfrm>
            <a:off x="2619375" y="4410075"/>
            <a:ext cx="1588" cy="79375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58" name="Line 14"/>
          <p:cNvSpPr>
            <a:spLocks noChangeShapeType="1"/>
          </p:cNvSpPr>
          <p:nvPr/>
        </p:nvSpPr>
        <p:spPr bwMode="auto">
          <a:xfrm>
            <a:off x="2613025" y="5445125"/>
            <a:ext cx="3175" cy="212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59" name="Line 15"/>
          <p:cNvSpPr>
            <a:spLocks noChangeShapeType="1"/>
          </p:cNvSpPr>
          <p:nvPr/>
        </p:nvSpPr>
        <p:spPr bwMode="auto">
          <a:xfrm>
            <a:off x="2606675" y="5646738"/>
            <a:ext cx="52070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0" name="Line 16"/>
          <p:cNvSpPr>
            <a:spLocks noChangeShapeType="1"/>
          </p:cNvSpPr>
          <p:nvPr/>
        </p:nvSpPr>
        <p:spPr bwMode="auto">
          <a:xfrm flipV="1">
            <a:off x="3108325" y="4810125"/>
            <a:ext cx="0" cy="842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1" name="Line 17"/>
          <p:cNvSpPr>
            <a:spLocks noChangeShapeType="1"/>
          </p:cNvSpPr>
          <p:nvPr/>
        </p:nvSpPr>
        <p:spPr bwMode="auto">
          <a:xfrm>
            <a:off x="3087688" y="4837113"/>
            <a:ext cx="33655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441575" y="5170488"/>
            <a:ext cx="342900" cy="274637"/>
            <a:chOff x="5504" y="8144"/>
            <a:chExt cx="291" cy="236"/>
          </a:xfrm>
        </p:grpSpPr>
        <p:sp>
          <p:nvSpPr>
            <p:cNvPr id="441363" name="Rectangle 19"/>
            <p:cNvSpPr>
              <a:spLocks noChangeArrowheads="1"/>
            </p:cNvSpPr>
            <p:nvPr/>
          </p:nvSpPr>
          <p:spPr bwMode="auto">
            <a:xfrm>
              <a:off x="5577" y="8233"/>
              <a:ext cx="155" cy="147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64" name="Rectangle 20"/>
            <p:cNvSpPr>
              <a:spLocks noChangeArrowheads="1"/>
            </p:cNvSpPr>
            <p:nvPr/>
          </p:nvSpPr>
          <p:spPr bwMode="auto">
            <a:xfrm>
              <a:off x="5504" y="8144"/>
              <a:ext cx="291" cy="106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41365" name="Rectangle 21"/>
          <p:cNvSpPr>
            <a:spLocks noChangeArrowheads="1"/>
          </p:cNvSpPr>
          <p:nvPr/>
        </p:nvSpPr>
        <p:spPr bwMode="auto">
          <a:xfrm>
            <a:off x="3468688" y="4543425"/>
            <a:ext cx="107950" cy="393700"/>
          </a:xfrm>
          <a:prstGeom prst="rect">
            <a:avLst/>
          </a:prstGeom>
          <a:solidFill>
            <a:srgbClr val="0000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6" name="Line 22"/>
          <p:cNvSpPr>
            <a:spLocks noChangeShapeType="1"/>
          </p:cNvSpPr>
          <p:nvPr/>
        </p:nvSpPr>
        <p:spPr bwMode="auto">
          <a:xfrm flipV="1">
            <a:off x="1689100" y="4043363"/>
            <a:ext cx="1588" cy="3921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7" name="Line 23"/>
          <p:cNvSpPr>
            <a:spLocks noChangeShapeType="1"/>
          </p:cNvSpPr>
          <p:nvPr/>
        </p:nvSpPr>
        <p:spPr bwMode="auto">
          <a:xfrm flipV="1">
            <a:off x="1666875" y="4052888"/>
            <a:ext cx="1846263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8" name="Line 24"/>
          <p:cNvSpPr>
            <a:spLocks noChangeShapeType="1"/>
          </p:cNvSpPr>
          <p:nvPr/>
        </p:nvSpPr>
        <p:spPr bwMode="auto">
          <a:xfrm flipV="1">
            <a:off x="1431925" y="4429125"/>
            <a:ext cx="26828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69" name="Rectangle 25"/>
          <p:cNvSpPr>
            <a:spLocks noChangeArrowheads="1"/>
          </p:cNvSpPr>
          <p:nvPr/>
        </p:nvSpPr>
        <p:spPr bwMode="auto">
          <a:xfrm>
            <a:off x="3468688" y="3944938"/>
            <a:ext cx="107950" cy="393700"/>
          </a:xfrm>
          <a:prstGeom prst="rect">
            <a:avLst/>
          </a:prstGeom>
          <a:solidFill>
            <a:srgbClr val="FFCC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0" name="AutoShape 26"/>
          <p:cNvSpPr>
            <a:spLocks noChangeArrowheads="1"/>
          </p:cNvSpPr>
          <p:nvPr/>
        </p:nvSpPr>
        <p:spPr bwMode="auto">
          <a:xfrm rot="16200000" flipH="1">
            <a:off x="7747794" y="4237832"/>
            <a:ext cx="419100" cy="334962"/>
          </a:xfrm>
          <a:prstGeom prst="flowChartManualOperation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1" name="Oval 27"/>
          <p:cNvSpPr>
            <a:spLocks noChangeArrowheads="1"/>
          </p:cNvSpPr>
          <p:nvPr/>
        </p:nvSpPr>
        <p:spPr bwMode="auto">
          <a:xfrm flipH="1">
            <a:off x="5062538" y="3044825"/>
            <a:ext cx="2746375" cy="2743200"/>
          </a:xfrm>
          <a:prstGeom prst="ellipse">
            <a:avLst/>
          </a:prstGeom>
          <a:solidFill>
            <a:srgbClr val="FFFFFF">
              <a:alpha val="90000"/>
            </a:srgbClr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2" name="Line 28"/>
          <p:cNvSpPr>
            <a:spLocks noChangeShapeType="1"/>
          </p:cNvSpPr>
          <p:nvPr/>
        </p:nvSpPr>
        <p:spPr bwMode="auto">
          <a:xfrm flipH="1" flipV="1">
            <a:off x="7516813" y="4008438"/>
            <a:ext cx="1587" cy="401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3" name="Line 29"/>
          <p:cNvSpPr>
            <a:spLocks noChangeShapeType="1"/>
          </p:cNvSpPr>
          <p:nvPr/>
        </p:nvSpPr>
        <p:spPr bwMode="auto">
          <a:xfrm flipH="1" flipV="1">
            <a:off x="5673725" y="4021138"/>
            <a:ext cx="1865313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4" name="Line 30"/>
          <p:cNvSpPr>
            <a:spLocks noChangeShapeType="1"/>
          </p:cNvSpPr>
          <p:nvPr/>
        </p:nvSpPr>
        <p:spPr bwMode="auto">
          <a:xfrm flipH="1" flipV="1">
            <a:off x="7507288" y="4402138"/>
            <a:ext cx="268287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5" name="Rectangle 31"/>
          <p:cNvSpPr>
            <a:spLocks noChangeArrowheads="1"/>
          </p:cNvSpPr>
          <p:nvPr/>
        </p:nvSpPr>
        <p:spPr bwMode="auto">
          <a:xfrm flipH="1">
            <a:off x="5630863" y="3919538"/>
            <a:ext cx="106362" cy="392112"/>
          </a:xfrm>
          <a:prstGeom prst="rect">
            <a:avLst/>
          </a:prstGeom>
          <a:solidFill>
            <a:srgbClr val="FFCC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6" name="Line 32"/>
          <p:cNvSpPr>
            <a:spLocks noChangeShapeType="1"/>
          </p:cNvSpPr>
          <p:nvPr/>
        </p:nvSpPr>
        <p:spPr bwMode="auto">
          <a:xfrm flipV="1">
            <a:off x="977900" y="4656138"/>
            <a:ext cx="246063" cy="627062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7" name="Text Box 33"/>
          <p:cNvSpPr txBox="1">
            <a:spLocks noChangeArrowheads="1"/>
          </p:cNvSpPr>
          <p:nvPr/>
        </p:nvSpPr>
        <p:spPr bwMode="auto">
          <a:xfrm>
            <a:off x="7529513" y="5224463"/>
            <a:ext cx="1538287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ＭＳ Ｐゴシック" charset="-128"/>
                <a:cs typeface="+mn-cs"/>
              </a:rPr>
              <a:t>Thruster</a:t>
            </a:r>
          </a:p>
        </p:txBody>
      </p:sp>
      <p:sp>
        <p:nvSpPr>
          <p:cNvPr id="441378" name="Line 34"/>
          <p:cNvSpPr>
            <a:spLocks noChangeShapeType="1"/>
          </p:cNvSpPr>
          <p:nvPr/>
        </p:nvSpPr>
        <p:spPr bwMode="auto">
          <a:xfrm flipH="1" flipV="1">
            <a:off x="2797175" y="5675313"/>
            <a:ext cx="265113" cy="444500"/>
          </a:xfrm>
          <a:prstGeom prst="line">
            <a:avLst/>
          </a:prstGeom>
          <a:noFill/>
          <a:ln w="31750">
            <a:solidFill>
              <a:srgbClr val="33CC33"/>
            </a:solidFill>
            <a:round/>
            <a:headEnd/>
            <a:tailEnd type="stealth" w="lg" len="lg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79" name="Line 35"/>
          <p:cNvSpPr>
            <a:spLocks noChangeShapeType="1"/>
          </p:cNvSpPr>
          <p:nvPr/>
        </p:nvSpPr>
        <p:spPr bwMode="auto">
          <a:xfrm flipH="1" flipV="1">
            <a:off x="3562350" y="4989513"/>
            <a:ext cx="558800" cy="519112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0" name="Text Box 36"/>
          <p:cNvSpPr txBox="1">
            <a:spLocks noChangeArrowheads="1"/>
          </p:cNvSpPr>
          <p:nvPr/>
        </p:nvSpPr>
        <p:spPr bwMode="auto">
          <a:xfrm>
            <a:off x="2139950" y="2565400"/>
            <a:ext cx="5024438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FF5050"/>
                </a:solidFill>
                <a:latin typeface="Tahoma" pitchFamily="34" charset="0"/>
                <a:ea typeface="ＭＳ Ｐゴシック" charset="-128"/>
                <a:cs typeface="+mn-cs"/>
              </a:rPr>
              <a:t>Displacement Signal between S/C and Mirror</a:t>
            </a:r>
          </a:p>
        </p:txBody>
      </p:sp>
      <p:sp>
        <p:nvSpPr>
          <p:cNvPr id="441381" name="Line 37"/>
          <p:cNvSpPr>
            <a:spLocks noChangeShapeType="1"/>
          </p:cNvSpPr>
          <p:nvPr/>
        </p:nvSpPr>
        <p:spPr bwMode="auto">
          <a:xfrm flipH="1">
            <a:off x="2843213" y="2906713"/>
            <a:ext cx="592137" cy="1079500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 type="stealth" w="lg" len="lg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2" name="Line 38"/>
          <p:cNvSpPr>
            <a:spLocks noChangeShapeType="1"/>
          </p:cNvSpPr>
          <p:nvPr/>
        </p:nvSpPr>
        <p:spPr bwMode="auto">
          <a:xfrm flipH="1">
            <a:off x="3575050" y="3505200"/>
            <a:ext cx="465138" cy="385763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3" name="Line 39"/>
          <p:cNvSpPr>
            <a:spLocks noChangeShapeType="1"/>
          </p:cNvSpPr>
          <p:nvPr/>
        </p:nvSpPr>
        <p:spPr bwMode="auto">
          <a:xfrm flipH="1" flipV="1">
            <a:off x="7967663" y="4651375"/>
            <a:ext cx="246062" cy="625475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4" name="Line 40"/>
          <p:cNvSpPr>
            <a:spLocks noChangeShapeType="1"/>
          </p:cNvSpPr>
          <p:nvPr/>
        </p:nvSpPr>
        <p:spPr bwMode="auto">
          <a:xfrm>
            <a:off x="5180013" y="3478213"/>
            <a:ext cx="465137" cy="385762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5" name="Text Box 41"/>
          <p:cNvSpPr txBox="1">
            <a:spLocks noChangeArrowheads="1"/>
          </p:cNvSpPr>
          <p:nvPr/>
        </p:nvSpPr>
        <p:spPr bwMode="auto">
          <a:xfrm>
            <a:off x="4127500" y="4786322"/>
            <a:ext cx="104298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ＭＳ Ｐゴシック" charset="-128"/>
                <a:cs typeface="+mn-cs"/>
              </a:rPr>
              <a:t>Mirror</a:t>
            </a:r>
          </a:p>
        </p:txBody>
      </p:sp>
      <p:sp>
        <p:nvSpPr>
          <p:cNvPr id="441386" name="Line 42"/>
          <p:cNvSpPr>
            <a:spLocks noChangeShapeType="1"/>
          </p:cNvSpPr>
          <p:nvPr/>
        </p:nvSpPr>
        <p:spPr bwMode="auto">
          <a:xfrm flipH="1" flipV="1">
            <a:off x="3860800" y="4789488"/>
            <a:ext cx="320675" cy="147637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7" name="Line 43"/>
          <p:cNvSpPr>
            <a:spLocks noChangeShapeType="1"/>
          </p:cNvSpPr>
          <p:nvPr/>
        </p:nvSpPr>
        <p:spPr bwMode="auto">
          <a:xfrm flipV="1">
            <a:off x="5032375" y="4762500"/>
            <a:ext cx="320675" cy="147638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med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8" name="Line 44"/>
          <p:cNvSpPr>
            <a:spLocks noChangeShapeType="1"/>
          </p:cNvSpPr>
          <p:nvPr/>
        </p:nvSpPr>
        <p:spPr bwMode="auto">
          <a:xfrm>
            <a:off x="5718175" y="2852738"/>
            <a:ext cx="592138" cy="1081087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 type="stealth" w="lg" len="lg"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389" name="Freeform 45"/>
          <p:cNvSpPr>
            <a:spLocks/>
          </p:cNvSpPr>
          <p:nvPr/>
        </p:nvSpPr>
        <p:spPr bwMode="auto">
          <a:xfrm>
            <a:off x="3876675" y="4344988"/>
            <a:ext cx="1454150" cy="198437"/>
          </a:xfrm>
          <a:custGeom>
            <a:avLst/>
            <a:gdLst/>
            <a:ahLst/>
            <a:cxnLst>
              <a:cxn ang="0">
                <a:pos x="45" y="30"/>
              </a:cxn>
              <a:cxn ang="0">
                <a:pos x="30" y="171"/>
              </a:cxn>
              <a:cxn ang="0">
                <a:pos x="45" y="327"/>
              </a:cxn>
              <a:cxn ang="0">
                <a:pos x="126" y="315"/>
              </a:cxn>
              <a:cxn ang="0">
                <a:pos x="735" y="303"/>
              </a:cxn>
              <a:cxn ang="0">
                <a:pos x="1605" y="279"/>
              </a:cxn>
              <a:cxn ang="0">
                <a:pos x="2607" y="300"/>
              </a:cxn>
              <a:cxn ang="0">
                <a:pos x="3330" y="333"/>
              </a:cxn>
              <a:cxn ang="0">
                <a:pos x="3648" y="351"/>
              </a:cxn>
              <a:cxn ang="0">
                <a:pos x="3672" y="249"/>
              </a:cxn>
              <a:cxn ang="0">
                <a:pos x="3672" y="171"/>
              </a:cxn>
              <a:cxn ang="0">
                <a:pos x="3690" y="36"/>
              </a:cxn>
              <a:cxn ang="0">
                <a:pos x="3660" y="12"/>
              </a:cxn>
              <a:cxn ang="0">
                <a:pos x="3594" y="6"/>
              </a:cxn>
              <a:cxn ang="0">
                <a:pos x="2991" y="51"/>
              </a:cxn>
              <a:cxn ang="0">
                <a:pos x="1911" y="75"/>
              </a:cxn>
              <a:cxn ang="0">
                <a:pos x="1065" y="78"/>
              </a:cxn>
              <a:cxn ang="0">
                <a:pos x="303" y="51"/>
              </a:cxn>
              <a:cxn ang="0">
                <a:pos x="45" y="30"/>
              </a:cxn>
            </a:cxnLst>
            <a:rect l="0" t="0" r="r" b="b"/>
            <a:pathLst>
              <a:path w="3705" h="365">
                <a:moveTo>
                  <a:pt x="45" y="30"/>
                </a:moveTo>
                <a:cubicBezTo>
                  <a:pt x="0" y="50"/>
                  <a:pt x="30" y="122"/>
                  <a:pt x="30" y="171"/>
                </a:cubicBezTo>
                <a:cubicBezTo>
                  <a:pt x="30" y="220"/>
                  <a:pt x="29" y="303"/>
                  <a:pt x="45" y="327"/>
                </a:cubicBezTo>
                <a:cubicBezTo>
                  <a:pt x="61" y="351"/>
                  <a:pt x="11" y="319"/>
                  <a:pt x="126" y="315"/>
                </a:cubicBezTo>
                <a:cubicBezTo>
                  <a:pt x="241" y="311"/>
                  <a:pt x="489" y="309"/>
                  <a:pt x="735" y="303"/>
                </a:cubicBezTo>
                <a:cubicBezTo>
                  <a:pt x="981" y="297"/>
                  <a:pt x="1293" y="279"/>
                  <a:pt x="1605" y="279"/>
                </a:cubicBezTo>
                <a:cubicBezTo>
                  <a:pt x="1917" y="279"/>
                  <a:pt x="2320" y="291"/>
                  <a:pt x="2607" y="300"/>
                </a:cubicBezTo>
                <a:cubicBezTo>
                  <a:pt x="2894" y="309"/>
                  <a:pt x="3157" y="325"/>
                  <a:pt x="3330" y="333"/>
                </a:cubicBezTo>
                <a:cubicBezTo>
                  <a:pt x="3503" y="341"/>
                  <a:pt x="3591" y="365"/>
                  <a:pt x="3648" y="351"/>
                </a:cubicBezTo>
                <a:cubicBezTo>
                  <a:pt x="3705" y="337"/>
                  <a:pt x="3668" y="279"/>
                  <a:pt x="3672" y="249"/>
                </a:cubicBezTo>
                <a:cubicBezTo>
                  <a:pt x="3676" y="219"/>
                  <a:pt x="3669" y="207"/>
                  <a:pt x="3672" y="171"/>
                </a:cubicBezTo>
                <a:cubicBezTo>
                  <a:pt x="3675" y="135"/>
                  <a:pt x="3692" y="62"/>
                  <a:pt x="3690" y="36"/>
                </a:cubicBezTo>
                <a:cubicBezTo>
                  <a:pt x="3688" y="10"/>
                  <a:pt x="3676" y="17"/>
                  <a:pt x="3660" y="12"/>
                </a:cubicBezTo>
                <a:cubicBezTo>
                  <a:pt x="3644" y="7"/>
                  <a:pt x="3705" y="0"/>
                  <a:pt x="3594" y="6"/>
                </a:cubicBezTo>
                <a:cubicBezTo>
                  <a:pt x="3483" y="12"/>
                  <a:pt x="3271" y="40"/>
                  <a:pt x="2991" y="51"/>
                </a:cubicBezTo>
                <a:cubicBezTo>
                  <a:pt x="2711" y="62"/>
                  <a:pt x="2232" y="71"/>
                  <a:pt x="1911" y="75"/>
                </a:cubicBezTo>
                <a:cubicBezTo>
                  <a:pt x="1590" y="79"/>
                  <a:pt x="1333" y="82"/>
                  <a:pt x="1065" y="78"/>
                </a:cubicBezTo>
                <a:cubicBezTo>
                  <a:pt x="797" y="74"/>
                  <a:pt x="473" y="59"/>
                  <a:pt x="303" y="51"/>
                </a:cubicBezTo>
                <a:cubicBezTo>
                  <a:pt x="133" y="43"/>
                  <a:pt x="90" y="10"/>
                  <a:pt x="45" y="30"/>
                </a:cubicBezTo>
                <a:close/>
              </a:path>
            </a:pathLst>
          </a:custGeom>
          <a:solidFill>
            <a:srgbClr val="339933"/>
          </a:solidFill>
          <a:ln w="3175" cmpd="sng">
            <a:solidFill>
              <a:srgbClr val="339933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 flipH="1">
            <a:off x="4616450" y="4033838"/>
            <a:ext cx="914400" cy="758825"/>
            <a:chOff x="4785" y="11039"/>
            <a:chExt cx="829" cy="688"/>
          </a:xfrm>
        </p:grpSpPr>
        <p:sp>
          <p:nvSpPr>
            <p:cNvPr id="441391" name="Freeform 47"/>
            <p:cNvSpPr>
              <a:spLocks/>
            </p:cNvSpPr>
            <p:nvPr/>
          </p:nvSpPr>
          <p:spPr bwMode="auto">
            <a:xfrm>
              <a:off x="4800" y="11132"/>
              <a:ext cx="233" cy="5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2" name="Line 48"/>
            <p:cNvSpPr>
              <a:spLocks noChangeShapeType="1"/>
            </p:cNvSpPr>
            <p:nvPr/>
          </p:nvSpPr>
          <p:spPr bwMode="auto">
            <a:xfrm>
              <a:off x="4798" y="11113"/>
              <a:ext cx="1" cy="54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3" name="Line 49"/>
            <p:cNvSpPr>
              <a:spLocks noChangeShapeType="1"/>
            </p:cNvSpPr>
            <p:nvPr/>
          </p:nvSpPr>
          <p:spPr bwMode="auto">
            <a:xfrm>
              <a:off x="4787" y="11129"/>
              <a:ext cx="250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4" name="Line 50"/>
            <p:cNvSpPr>
              <a:spLocks noChangeShapeType="1"/>
            </p:cNvSpPr>
            <p:nvPr/>
          </p:nvSpPr>
          <p:spPr bwMode="auto">
            <a:xfrm>
              <a:off x="4785" y="11645"/>
              <a:ext cx="259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5" name="Arc 51"/>
            <p:cNvSpPr>
              <a:spLocks/>
            </p:cNvSpPr>
            <p:nvPr/>
          </p:nvSpPr>
          <p:spPr bwMode="auto">
            <a:xfrm rot="35128499">
              <a:off x="4917" y="11030"/>
              <a:ext cx="688" cy="706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41402" name="Line 58"/>
          <p:cNvSpPr>
            <a:spLocks noChangeShapeType="1"/>
          </p:cNvSpPr>
          <p:nvPr/>
        </p:nvSpPr>
        <p:spPr bwMode="auto">
          <a:xfrm flipV="1">
            <a:off x="2017713" y="4441825"/>
            <a:ext cx="1901825" cy="1588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403" name="Rectangle 59"/>
          <p:cNvSpPr>
            <a:spLocks noChangeArrowheads="1"/>
          </p:cNvSpPr>
          <p:nvPr/>
        </p:nvSpPr>
        <p:spPr bwMode="auto">
          <a:xfrm>
            <a:off x="1806575" y="4297363"/>
            <a:ext cx="534988" cy="280987"/>
          </a:xfrm>
          <a:prstGeom prst="rect">
            <a:avLst/>
          </a:prstGeom>
          <a:solidFill>
            <a:srgbClr val="00CC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404" name="Rectangle 60"/>
          <p:cNvSpPr>
            <a:spLocks noChangeArrowheads="1"/>
          </p:cNvSpPr>
          <p:nvPr/>
        </p:nvSpPr>
        <p:spPr bwMode="auto">
          <a:xfrm rot="2679310">
            <a:off x="2555875" y="4311650"/>
            <a:ext cx="57150" cy="2698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41405" name="Text Box 61"/>
          <p:cNvSpPr txBox="1">
            <a:spLocks noChangeArrowheads="1"/>
          </p:cNvSpPr>
          <p:nvPr/>
        </p:nvSpPr>
        <p:spPr bwMode="auto">
          <a:xfrm>
            <a:off x="1760538" y="3338513"/>
            <a:ext cx="10096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b="1" kern="1200" dirty="0">
                <a:solidFill>
                  <a:srgbClr val="5F5F5F"/>
                </a:solidFill>
                <a:latin typeface="Tahoma" pitchFamily="34" charset="0"/>
                <a:ea typeface="ＭＳ Ｐゴシック" charset="-128"/>
                <a:cs typeface="+mn-cs"/>
              </a:rPr>
              <a:t>S/C 1</a:t>
            </a:r>
          </a:p>
        </p:txBody>
      </p:sp>
      <p:sp>
        <p:nvSpPr>
          <p:cNvPr id="441406" name="Text Box 62"/>
          <p:cNvSpPr txBox="1">
            <a:spLocks noChangeArrowheads="1"/>
          </p:cNvSpPr>
          <p:nvPr/>
        </p:nvSpPr>
        <p:spPr bwMode="auto">
          <a:xfrm>
            <a:off x="6369050" y="3267075"/>
            <a:ext cx="10096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b="1" kern="1200" dirty="0">
                <a:solidFill>
                  <a:srgbClr val="5F5F5F"/>
                </a:solidFill>
                <a:latin typeface="Tahoma" pitchFamily="34" charset="0"/>
                <a:ea typeface="ＭＳ Ｐゴシック" charset="-128"/>
                <a:cs typeface="+mn-cs"/>
              </a:rPr>
              <a:t>S/C 2</a:t>
            </a:r>
          </a:p>
        </p:txBody>
      </p:sp>
      <p:sp>
        <p:nvSpPr>
          <p:cNvPr id="441407" name="Text Box 63"/>
          <p:cNvSpPr txBox="1">
            <a:spLocks noChangeArrowheads="1"/>
          </p:cNvSpPr>
          <p:nvPr/>
        </p:nvSpPr>
        <p:spPr bwMode="auto">
          <a:xfrm>
            <a:off x="7226300" y="6076950"/>
            <a:ext cx="180975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SzPct val="70000"/>
              <a:buNone/>
            </a:pPr>
            <a:r>
              <a:rPr kumimoji="1" lang="en-US" altLang="ja-JP" sz="1400" b="1" kern="1200" dirty="0">
                <a:solidFill>
                  <a:srgbClr val="5F5F5F"/>
                </a:solidFill>
                <a:latin typeface="Tahoma" pitchFamily="34" charset="0"/>
                <a:ea typeface="ＭＳ Ｐゴシック" charset="-128"/>
                <a:cs typeface="+mn-cs"/>
              </a:rPr>
              <a:t>Fig: S. Kawamura</a:t>
            </a:r>
          </a:p>
        </p:txBody>
      </p:sp>
      <p:sp>
        <p:nvSpPr>
          <p:cNvPr id="441408" name="Rectangle 64"/>
          <p:cNvSpPr>
            <a:spLocks noChangeArrowheads="1"/>
          </p:cNvSpPr>
          <p:nvPr/>
        </p:nvSpPr>
        <p:spPr bwMode="auto">
          <a:xfrm>
            <a:off x="1112840" y="857232"/>
            <a:ext cx="7173936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20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</a:t>
            </a:r>
            <a:r>
              <a:rPr kumimoji="1" lang="en-US" altLang="ja-JP" sz="20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(FP</a:t>
            </a:r>
            <a:r>
              <a:rPr kumimoji="1" lang="ja-JP" altLang="en-US" sz="20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共振器</a:t>
            </a:r>
            <a:r>
              <a:rPr kumimoji="1" lang="en-US" altLang="ja-JP" sz="20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  <a:r>
              <a:rPr kumimoji="1" lang="ja-JP" altLang="en-US" sz="20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の基線長制御</a:t>
            </a:r>
            <a:endParaRPr kumimoji="1" lang="en-US" altLang="ja-JP" sz="2000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干渉計信号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鏡の位置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と光源周波数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)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制御</a:t>
            </a:r>
            <a:endParaRPr kumimoji="1" lang="en-US" altLang="ja-JP" sz="1800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CCFF"/>
                </a:solidFill>
                <a:latin typeface="Tahoma" pitchFamily="34" charset="0"/>
                <a:sym typeface="Wingdings" pitchFamily="2" charset="2"/>
              </a:rPr>
              <a:t>宇宙機と鏡の相対位置</a:t>
            </a:r>
            <a:endParaRPr kumimoji="1" lang="en-US" altLang="ja-JP" sz="2000" kern="1200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ローカルセンサー信号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 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スラスタ 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ドラッグフリー制御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)</a:t>
            </a:r>
            <a:endParaRPr kumimoji="1" lang="en-US" altLang="ja-JP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4" name="Group 52"/>
          <p:cNvGrpSpPr>
            <a:grpSpLocks/>
          </p:cNvGrpSpPr>
          <p:nvPr/>
        </p:nvGrpSpPr>
        <p:grpSpPr bwMode="auto">
          <a:xfrm>
            <a:off x="3676650" y="4060825"/>
            <a:ext cx="914400" cy="758825"/>
            <a:chOff x="4785" y="11039"/>
            <a:chExt cx="829" cy="688"/>
          </a:xfrm>
        </p:grpSpPr>
        <p:sp>
          <p:nvSpPr>
            <p:cNvPr id="441397" name="Freeform 53"/>
            <p:cNvSpPr>
              <a:spLocks/>
            </p:cNvSpPr>
            <p:nvPr/>
          </p:nvSpPr>
          <p:spPr bwMode="auto">
            <a:xfrm>
              <a:off x="4800" y="11132"/>
              <a:ext cx="233" cy="5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8" name="Line 54"/>
            <p:cNvSpPr>
              <a:spLocks noChangeShapeType="1"/>
            </p:cNvSpPr>
            <p:nvPr/>
          </p:nvSpPr>
          <p:spPr bwMode="auto">
            <a:xfrm>
              <a:off x="4798" y="11113"/>
              <a:ext cx="1" cy="54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399" name="Line 55"/>
            <p:cNvSpPr>
              <a:spLocks noChangeShapeType="1"/>
            </p:cNvSpPr>
            <p:nvPr/>
          </p:nvSpPr>
          <p:spPr bwMode="auto">
            <a:xfrm>
              <a:off x="4787" y="11129"/>
              <a:ext cx="250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400" name="Line 56"/>
            <p:cNvSpPr>
              <a:spLocks noChangeShapeType="1"/>
            </p:cNvSpPr>
            <p:nvPr/>
          </p:nvSpPr>
          <p:spPr bwMode="auto">
            <a:xfrm>
              <a:off x="4785" y="11645"/>
              <a:ext cx="259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1401" name="Arc 57"/>
            <p:cNvSpPr>
              <a:spLocks/>
            </p:cNvSpPr>
            <p:nvPr/>
          </p:nvSpPr>
          <p:spPr bwMode="auto">
            <a:xfrm rot="35128499">
              <a:off x="4917" y="11030"/>
              <a:ext cx="688" cy="706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角丸四角形 71"/>
          <p:cNvSpPr/>
          <p:nvPr/>
        </p:nvSpPr>
        <p:spPr bwMode="auto">
          <a:xfrm>
            <a:off x="1315988" y="3786190"/>
            <a:ext cx="5214974" cy="1214446"/>
          </a:xfrm>
          <a:prstGeom prst="roundRect">
            <a:avLst>
              <a:gd name="adj" fmla="val 4342"/>
            </a:avLst>
          </a:prstGeom>
          <a:solidFill>
            <a:srgbClr val="FFCCFF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1" name="角丸四角形 70"/>
          <p:cNvSpPr/>
          <p:nvPr/>
        </p:nvSpPr>
        <p:spPr bwMode="auto">
          <a:xfrm>
            <a:off x="1244550" y="1071546"/>
            <a:ext cx="5214974" cy="1214446"/>
          </a:xfrm>
          <a:prstGeom prst="roundRect">
            <a:avLst>
              <a:gd name="adj" fmla="val 4342"/>
            </a:avLst>
          </a:prstGeom>
          <a:solidFill>
            <a:srgbClr val="CCFFCC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DECIGO</a:t>
            </a:r>
            <a:r>
              <a:rPr lang="ja-JP" altLang="en-US" dirty="0" smtClean="0"/>
              <a:t>の要求値</a:t>
            </a:r>
            <a:endParaRPr lang="en-US" altLang="ja-JP" dirty="0"/>
          </a:p>
        </p:txBody>
      </p:sp>
      <p:sp>
        <p:nvSpPr>
          <p:cNvPr id="6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41408" name="Rectangle 64"/>
          <p:cNvSpPr>
            <a:spLocks noChangeArrowheads="1"/>
          </p:cNvSpPr>
          <p:nvPr/>
        </p:nvSpPr>
        <p:spPr bwMode="auto">
          <a:xfrm>
            <a:off x="1285852" y="1071546"/>
            <a:ext cx="603092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20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干渉計による測距</a:t>
            </a:r>
            <a:endParaRPr kumimoji="1" lang="en-US" altLang="ja-JP" sz="2000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変位雑音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3 x 10</a:t>
            </a:r>
            <a:r>
              <a:rPr lang="en-US" altLang="ja-JP" sz="2000" baseline="30000" dirty="0" smtClean="0">
                <a:solidFill>
                  <a:srgbClr val="CCFFCC"/>
                </a:solidFill>
                <a:latin typeface="Tahoma" pitchFamily="34" charset="0"/>
              </a:rPr>
              <a:t>-18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 m/Hz</a:t>
            </a:r>
            <a:r>
              <a:rPr lang="en-US" altLang="ja-JP" sz="2000" baseline="30000" dirty="0" smtClean="0">
                <a:solidFill>
                  <a:srgbClr val="CCFFCC"/>
                </a:solidFill>
                <a:latin typeface="Tahoma" pitchFamily="34" charset="0"/>
              </a:rPr>
              <a:t>1/2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   </a:t>
            </a:r>
            <a:r>
              <a:rPr lang="en-US" altLang="ja-JP" sz="1200" dirty="0" smtClean="0">
                <a:solidFill>
                  <a:srgbClr val="CCFFCC"/>
                </a:solidFill>
                <a:latin typeface="Tahoma" pitchFamily="34" charset="0"/>
              </a:rPr>
              <a:t>(0.1 Hz)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 </a:t>
            </a:r>
          </a:p>
        </p:txBody>
      </p:sp>
      <p:sp>
        <p:nvSpPr>
          <p:cNvPr id="64" name="Rectangle 64"/>
          <p:cNvSpPr>
            <a:spLocks noChangeArrowheads="1"/>
          </p:cNvSpPr>
          <p:nvPr/>
        </p:nvSpPr>
        <p:spPr bwMode="auto">
          <a:xfrm>
            <a:off x="1387426" y="3786190"/>
            <a:ext cx="585791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CCFF"/>
                </a:solidFill>
                <a:latin typeface="Tahoma" pitchFamily="34" charset="0"/>
                <a:sym typeface="Wingdings" pitchFamily="2" charset="2"/>
              </a:rPr>
              <a:t>加速度雑音</a:t>
            </a:r>
            <a:endParaRPr kumimoji="1" lang="en-US" altLang="ja-JP" sz="2000" kern="1200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力の雑音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</a:t>
            </a:r>
            <a:r>
              <a:rPr lang="en-US" altLang="ja-JP" sz="2000" dirty="0" smtClean="0">
                <a:solidFill>
                  <a:srgbClr val="FFCCFF"/>
                </a:solidFill>
                <a:latin typeface="Tahoma" pitchFamily="34" charset="0"/>
              </a:rPr>
              <a:t>4x10</a:t>
            </a:r>
            <a:r>
              <a:rPr lang="en-US" altLang="ja-JP" sz="2000" baseline="30000" dirty="0" smtClean="0">
                <a:solidFill>
                  <a:srgbClr val="FFCCFF"/>
                </a:solidFill>
                <a:latin typeface="Tahoma" pitchFamily="34" charset="0"/>
              </a:rPr>
              <a:t>-17</a:t>
            </a:r>
            <a:r>
              <a:rPr lang="en-US" altLang="ja-JP" sz="2000" dirty="0" smtClean="0">
                <a:solidFill>
                  <a:srgbClr val="FFCCFF"/>
                </a:solidFill>
                <a:latin typeface="Tahoma" pitchFamily="34" charset="0"/>
              </a:rPr>
              <a:t> N/Hz</a:t>
            </a:r>
            <a:r>
              <a:rPr lang="en-US" altLang="ja-JP" sz="2000" baseline="30000" dirty="0" smtClean="0">
                <a:solidFill>
                  <a:srgbClr val="FFCCFF"/>
                </a:solidFill>
                <a:latin typeface="Tahoma" pitchFamily="34" charset="0"/>
              </a:rPr>
              <a:t>1/2</a:t>
            </a:r>
            <a:r>
              <a:rPr kumimoji="1" lang="en-US" altLang="ja-JP" sz="2000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</a:t>
            </a:r>
            <a:r>
              <a:rPr lang="en-US" altLang="ja-JP" sz="1200" dirty="0" smtClean="0">
                <a:solidFill>
                  <a:srgbClr val="FFCCFF"/>
                </a:solidFill>
                <a:latin typeface="Tahoma" pitchFamily="34" charset="0"/>
              </a:rPr>
              <a:t>(0.1 Hz)</a:t>
            </a:r>
            <a:r>
              <a:rPr kumimoji="1" lang="en-US" altLang="ja-JP" sz="2000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en-US" altLang="ja-JP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5" name="下矢印 64"/>
          <p:cNvSpPr/>
          <p:nvPr/>
        </p:nvSpPr>
        <p:spPr bwMode="auto">
          <a:xfrm rot="5400000" flipV="1">
            <a:off x="2285985" y="1928801"/>
            <a:ext cx="357190" cy="214315"/>
          </a:xfrm>
          <a:prstGeom prst="down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6" name="Rectangle 64"/>
          <p:cNvSpPr>
            <a:spLocks noChangeArrowheads="1"/>
          </p:cNvSpPr>
          <p:nvPr/>
        </p:nvSpPr>
        <p:spPr bwMode="auto">
          <a:xfrm>
            <a:off x="1643042" y="2463880"/>
            <a:ext cx="6858048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他の雑音は散射雑音以下であることが要求される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   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レーザー光源周波数雑音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:    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1 Hz/Hz</a:t>
            </a:r>
            <a:r>
              <a:rPr lang="en-US" altLang="ja-JP" sz="2000" baseline="30000" dirty="0" smtClean="0">
                <a:solidFill>
                  <a:srgbClr val="CCFFCC"/>
                </a:solidFill>
                <a:latin typeface="Tahoma" pitchFamily="34" charset="0"/>
              </a:rPr>
              <a:t>1/2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   </a:t>
            </a:r>
            <a:r>
              <a:rPr lang="en-US" altLang="ja-JP" sz="1200" dirty="0" smtClean="0">
                <a:solidFill>
                  <a:srgbClr val="CCFFCC"/>
                </a:solidFill>
                <a:latin typeface="Tahoma" pitchFamily="34" charset="0"/>
              </a:rPr>
              <a:t>(1Hz)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   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安定化ゲイン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10</a:t>
            </a:r>
            <a:r>
              <a:rPr lang="en-US" altLang="ja-JP" sz="2000" baseline="30000" dirty="0" smtClean="0">
                <a:solidFill>
                  <a:srgbClr val="FFFFFF"/>
                </a:solidFill>
                <a:latin typeface="Tahoma" pitchFamily="34" charset="0"/>
              </a:rPr>
              <a:t>5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,    CMRR   10</a:t>
            </a:r>
            <a:r>
              <a:rPr lang="en-US" altLang="ja-JP" sz="2000" baseline="30000" dirty="0" smtClean="0">
                <a:solidFill>
                  <a:srgbClr val="FFFFFF"/>
                </a:solidFill>
                <a:latin typeface="Tahoma" pitchFamily="34" charset="0"/>
              </a:rPr>
              <a:t>5</a:t>
            </a:r>
            <a:endParaRPr lang="en-US" altLang="ja-JP" sz="1200" baseline="30000" dirty="0" smtClean="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67" name="Rectangle 64"/>
          <p:cNvSpPr>
            <a:spLocks noChangeArrowheads="1"/>
          </p:cNvSpPr>
          <p:nvPr/>
        </p:nvSpPr>
        <p:spPr bwMode="auto">
          <a:xfrm>
            <a:off x="2571736" y="1855105"/>
            <a:ext cx="500066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　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LCGT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より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10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倍緩やか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  <a:endParaRPr lang="en-US" altLang="ja-JP" sz="1200" baseline="30000" dirty="0" smtClean="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68" name="下矢印 67"/>
          <p:cNvSpPr/>
          <p:nvPr/>
        </p:nvSpPr>
        <p:spPr bwMode="auto">
          <a:xfrm rot="5400000" flipV="1">
            <a:off x="2357421" y="4643445"/>
            <a:ext cx="357190" cy="214315"/>
          </a:xfrm>
          <a:prstGeom prst="down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9" name="Rectangle 64"/>
          <p:cNvSpPr>
            <a:spLocks noChangeArrowheads="1"/>
          </p:cNvSpPr>
          <p:nvPr/>
        </p:nvSpPr>
        <p:spPr bwMode="auto">
          <a:xfrm>
            <a:off x="2714612" y="4569749"/>
            <a:ext cx="500066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LISA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より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50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倍厳しい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  <a:endParaRPr lang="en-US" altLang="ja-JP" sz="1200" baseline="30000" dirty="0" smtClean="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70" name="Rectangle 64"/>
          <p:cNvSpPr>
            <a:spLocks noChangeArrowheads="1"/>
          </p:cNvSpPr>
          <p:nvPr/>
        </p:nvSpPr>
        <p:spPr bwMode="auto">
          <a:xfrm>
            <a:off x="1744616" y="5178524"/>
            <a:ext cx="664373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多くの外乱雑音源</a:t>
            </a:r>
            <a:endParaRPr lang="en-US" altLang="ja-JP" sz="2000" dirty="0" smtClean="0">
              <a:solidFill>
                <a:srgbClr val="DDDDDD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  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磁場変動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電場変動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宇宙機重力場変動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,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　温度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残留気体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など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.</a:t>
            </a:r>
            <a:r>
              <a:rPr kumimoji="1" lang="en-US" altLang="ja-JP" sz="20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en-US" altLang="ja-JP" sz="2000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64" grpId="0"/>
      <p:bldP spid="68" grpId="0" animBg="1"/>
      <p:bldP spid="69" grpId="0"/>
      <p:bldP spid="70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角丸四角形 1285"/>
          <p:cNvSpPr/>
          <p:nvPr/>
        </p:nvSpPr>
        <p:spPr bwMode="auto">
          <a:xfrm>
            <a:off x="642910" y="2071678"/>
            <a:ext cx="4429156" cy="1285884"/>
          </a:xfrm>
          <a:prstGeom prst="roundRect">
            <a:avLst>
              <a:gd name="adj" fmla="val 4342"/>
            </a:avLst>
          </a:prstGeom>
          <a:solidFill>
            <a:srgbClr val="FFCC99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軌道と配置</a:t>
            </a:r>
            <a:endParaRPr lang="en-US" altLang="ja-JP" dirty="0"/>
          </a:p>
        </p:txBody>
      </p:sp>
      <p:sp>
        <p:nvSpPr>
          <p:cNvPr id="6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pic>
        <p:nvPicPr>
          <p:cNvPr id="14" name="Picture 5" descr="LISAorb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845084"/>
            <a:ext cx="3643338" cy="272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64"/>
          <p:cNvSpPr>
            <a:spLocks noChangeArrowheads="1"/>
          </p:cNvSpPr>
          <p:nvPr/>
        </p:nvSpPr>
        <p:spPr bwMode="auto">
          <a:xfrm>
            <a:off x="642910" y="2103274"/>
            <a:ext cx="4857784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太陽周回のレコード盤軌道</a:t>
            </a:r>
            <a:endParaRPr kumimoji="1" lang="en-US" altLang="ja-JP" sz="2000" kern="1200" dirty="0">
              <a:solidFill>
                <a:srgbClr val="DDDDDD"/>
              </a:solidFill>
              <a:latin typeface="Tahoma" pitchFamily="34" charset="0"/>
              <a:cs typeface="+mn-cs"/>
            </a:endParaRPr>
          </a:p>
        </p:txBody>
      </p:sp>
      <p:sp>
        <p:nvSpPr>
          <p:cNvPr id="17" name="Rectangle 64"/>
          <p:cNvSpPr>
            <a:spLocks noChangeArrowheads="1"/>
          </p:cNvSpPr>
          <p:nvPr/>
        </p:nvSpPr>
        <p:spPr bwMode="auto">
          <a:xfrm>
            <a:off x="1214414" y="2529643"/>
            <a:ext cx="421484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相対加速度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     </a:t>
            </a:r>
            <a:r>
              <a:rPr lang="en-US" altLang="ja-JP" sz="2000" dirty="0" smtClean="0">
                <a:solidFill>
                  <a:srgbClr val="FFCC99"/>
                </a:solidFill>
                <a:latin typeface="Tahoma" pitchFamily="34" charset="0"/>
                <a:sym typeface="Wingdings" pitchFamily="2" charset="2"/>
              </a:rPr>
              <a:t>4x10</a:t>
            </a:r>
            <a:r>
              <a:rPr lang="en-US" altLang="ja-JP" sz="2000" baseline="30000" dirty="0" smtClean="0">
                <a:solidFill>
                  <a:srgbClr val="FFCC99"/>
                </a:solidFill>
                <a:latin typeface="Tahoma" pitchFamily="34" charset="0"/>
                <a:sym typeface="Wingdings" pitchFamily="2" charset="2"/>
              </a:rPr>
              <a:t>-12</a:t>
            </a:r>
            <a:r>
              <a:rPr lang="en-US" altLang="ja-JP" sz="2000" dirty="0" smtClean="0">
                <a:solidFill>
                  <a:srgbClr val="FFCC99"/>
                </a:solidFill>
                <a:latin typeface="Tahoma" pitchFamily="34" charset="0"/>
                <a:sym typeface="Wingdings" pitchFamily="2" charset="2"/>
              </a:rPr>
              <a:t> m/s</a:t>
            </a:r>
            <a:r>
              <a:rPr lang="en-US" altLang="ja-JP" sz="2000" baseline="30000" dirty="0" smtClean="0">
                <a:solidFill>
                  <a:srgbClr val="FFCC99"/>
                </a:solidFill>
                <a:latin typeface="Tahoma" pitchFamily="34" charset="0"/>
                <a:sym typeface="Wingdings" pitchFamily="2" charset="2"/>
              </a:rPr>
              <a:t>2</a:t>
            </a:r>
            <a:r>
              <a:rPr kumimoji="1" lang="en-US" altLang="ja-JP" sz="2000" kern="1200" dirty="0" smtClean="0">
                <a:solidFill>
                  <a:srgbClr val="FFCC99"/>
                </a:solidFill>
                <a:latin typeface="Tahoma" pitchFamily="34" charset="0"/>
                <a:cs typeface="+mn-cs"/>
                <a:sym typeface="Wingdings" pitchFamily="2" charset="2"/>
              </a:rPr>
              <a:t> </a:t>
            </a:r>
            <a:endParaRPr kumimoji="1" lang="en-US" altLang="ja-JP" sz="2000" kern="1200" dirty="0">
              <a:solidFill>
                <a:srgbClr val="FFCC99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0" name="Rectangle 64"/>
          <p:cNvSpPr>
            <a:spLocks noChangeArrowheads="1"/>
          </p:cNvSpPr>
          <p:nvPr/>
        </p:nvSpPr>
        <p:spPr bwMode="auto">
          <a:xfrm>
            <a:off x="1643042" y="2928934"/>
            <a:ext cx="3071834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(</a:t>
            </a:r>
            <a:r>
              <a:rPr lang="ja-JP" altLang="en-US" sz="18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鏡への制御力</a:t>
            </a:r>
            <a:r>
              <a:rPr lang="en-US" altLang="ja-JP" sz="18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  ~</a:t>
            </a:r>
            <a:r>
              <a:rPr lang="en-US" altLang="ja-JP" sz="1800" dirty="0" smtClean="0">
                <a:solidFill>
                  <a:srgbClr val="FFCC99"/>
                </a:solidFill>
                <a:latin typeface="Tahoma" pitchFamily="34" charset="0"/>
                <a:sym typeface="Wingdings" pitchFamily="2" charset="2"/>
              </a:rPr>
              <a:t>10</a:t>
            </a:r>
            <a:r>
              <a:rPr lang="en-US" altLang="ja-JP" sz="1800" baseline="30000" dirty="0" smtClean="0">
                <a:solidFill>
                  <a:srgbClr val="FFCC99"/>
                </a:solidFill>
                <a:latin typeface="Tahoma" pitchFamily="34" charset="0"/>
                <a:sym typeface="Wingdings" pitchFamily="2" charset="2"/>
              </a:rPr>
              <a:t>-9</a:t>
            </a:r>
            <a:r>
              <a:rPr lang="en-US" altLang="ja-JP" sz="1800" dirty="0" smtClean="0">
                <a:solidFill>
                  <a:srgbClr val="FFCC99"/>
                </a:solidFill>
                <a:latin typeface="Tahoma" pitchFamily="34" charset="0"/>
                <a:sym typeface="Wingdings" pitchFamily="2" charset="2"/>
              </a:rPr>
              <a:t> N</a:t>
            </a:r>
            <a:r>
              <a:rPr kumimoji="1" lang="en-US" altLang="ja-JP" sz="1800" kern="1200" dirty="0" smtClean="0">
                <a:solidFill>
                  <a:srgbClr val="DDDDDD"/>
                </a:solidFill>
                <a:latin typeface="Tahoma" pitchFamily="34" charset="0"/>
                <a:cs typeface="+mn-cs"/>
                <a:sym typeface="Wingdings" pitchFamily="2" charset="2"/>
              </a:rPr>
              <a:t> </a:t>
            </a:r>
            <a:r>
              <a:rPr lang="en-US" altLang="ja-JP" sz="18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)</a:t>
            </a:r>
            <a:endParaRPr kumimoji="1" lang="en-US" altLang="ja-JP" sz="1800" kern="1200" dirty="0">
              <a:solidFill>
                <a:srgbClr val="DDDDDD"/>
              </a:solidFill>
              <a:latin typeface="Tahoma" pitchFamily="34" charset="0"/>
              <a:cs typeface="+mn-cs"/>
            </a:endParaRPr>
          </a:p>
        </p:txBody>
      </p:sp>
      <p:grpSp>
        <p:nvGrpSpPr>
          <p:cNvPr id="2" name="グループ化 657"/>
          <p:cNvGrpSpPr/>
          <p:nvPr/>
        </p:nvGrpSpPr>
        <p:grpSpPr>
          <a:xfrm rot="15025950">
            <a:off x="6241154" y="3735691"/>
            <a:ext cx="468631" cy="386138"/>
            <a:chOff x="9501222" y="714356"/>
            <a:chExt cx="5338763" cy="4864101"/>
          </a:xfrm>
        </p:grpSpPr>
        <p:sp>
          <p:nvSpPr>
            <p:cNvPr id="659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60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61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62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63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64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65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66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67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68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69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70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71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72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860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61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62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63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64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674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75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76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77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 rot="7209001">
              <a:off x="11403004" y="2178095"/>
              <a:ext cx="600087" cy="500063"/>
              <a:chOff x="4785" y="11039"/>
              <a:chExt cx="829" cy="688"/>
            </a:xfrm>
          </p:grpSpPr>
          <p:sp>
            <p:nvSpPr>
              <p:cNvPr id="855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56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57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58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59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679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80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81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82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83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84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85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86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87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88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89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90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91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92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93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94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95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grpSp>
          <p:nvGrpSpPr>
            <p:cNvPr id="5" name="Group 49"/>
            <p:cNvGrpSpPr>
              <a:grpSpLocks/>
            </p:cNvGrpSpPr>
            <p:nvPr/>
          </p:nvGrpSpPr>
          <p:grpSpPr bwMode="auto">
            <a:xfrm rot="3616332">
              <a:off x="12330179" y="2190799"/>
              <a:ext cx="600087" cy="503238"/>
              <a:chOff x="4785" y="11039"/>
              <a:chExt cx="829" cy="688"/>
            </a:xfrm>
          </p:grpSpPr>
          <p:sp>
            <p:nvSpPr>
              <p:cNvPr id="850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51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52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53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54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697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98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699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00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01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02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grpSp>
          <p:nvGrpSpPr>
            <p:cNvPr id="6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848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49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</p:grpSp>
        <p:grpSp>
          <p:nvGrpSpPr>
            <p:cNvPr id="7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846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47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705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06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07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08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09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10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11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12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13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14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15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grpSp>
          <p:nvGrpSpPr>
            <p:cNvPr id="8" name="Group 78"/>
            <p:cNvGrpSpPr>
              <a:grpSpLocks/>
            </p:cNvGrpSpPr>
            <p:nvPr/>
          </p:nvGrpSpPr>
          <p:grpSpPr bwMode="auto">
            <a:xfrm flipH="1">
              <a:off x="12703128" y="4371956"/>
              <a:ext cx="600087" cy="495300"/>
              <a:chOff x="4785" y="11039"/>
              <a:chExt cx="829" cy="688"/>
            </a:xfrm>
          </p:grpSpPr>
          <p:sp>
            <p:nvSpPr>
              <p:cNvPr id="841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42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43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44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45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717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18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19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20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grpSp>
          <p:nvGrpSpPr>
            <p:cNvPr id="9" name="Group 88"/>
            <p:cNvGrpSpPr>
              <a:grpSpLocks/>
            </p:cNvGrpSpPr>
            <p:nvPr/>
          </p:nvGrpSpPr>
          <p:grpSpPr bwMode="auto">
            <a:xfrm flipH="1">
              <a:off x="12703128" y="4416406"/>
              <a:ext cx="600087" cy="500063"/>
              <a:chOff x="4785" y="11039"/>
              <a:chExt cx="829" cy="688"/>
            </a:xfrm>
          </p:grpSpPr>
          <p:sp>
            <p:nvSpPr>
              <p:cNvPr id="836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37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38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39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40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722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23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24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25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26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27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28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29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30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31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32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33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34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35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36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37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38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grpSp>
          <p:nvGrpSpPr>
            <p:cNvPr id="10" name="Group 111"/>
            <p:cNvGrpSpPr>
              <a:grpSpLocks/>
            </p:cNvGrpSpPr>
            <p:nvPr/>
          </p:nvGrpSpPr>
          <p:grpSpPr bwMode="auto">
            <a:xfrm rot="3592668" flipH="1">
              <a:off x="13154019" y="3611480"/>
              <a:ext cx="600087" cy="503238"/>
              <a:chOff x="4785" y="11039"/>
              <a:chExt cx="829" cy="688"/>
            </a:xfrm>
          </p:grpSpPr>
          <p:sp>
            <p:nvSpPr>
              <p:cNvPr id="831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32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33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34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35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740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41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42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43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44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45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grpSp>
          <p:nvGrpSpPr>
            <p:cNvPr id="11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829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30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</p:grpSp>
        <p:grpSp>
          <p:nvGrpSpPr>
            <p:cNvPr id="12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827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28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748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49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50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51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52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53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54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55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56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57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58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grpSp>
          <p:nvGrpSpPr>
            <p:cNvPr id="13" name="Group 141"/>
            <p:cNvGrpSpPr>
              <a:grpSpLocks/>
            </p:cNvGrpSpPr>
            <p:nvPr/>
          </p:nvGrpSpPr>
          <p:grpSpPr bwMode="auto">
            <a:xfrm>
              <a:off x="11052280" y="4424344"/>
              <a:ext cx="600087" cy="500063"/>
              <a:chOff x="4785" y="11039"/>
              <a:chExt cx="829" cy="688"/>
            </a:xfrm>
          </p:grpSpPr>
          <p:sp>
            <p:nvSpPr>
              <p:cNvPr id="822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23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24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25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26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760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61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62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63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64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65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66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67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68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69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70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71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72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73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74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75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76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77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78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79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80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81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82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83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grpSp>
          <p:nvGrpSpPr>
            <p:cNvPr id="15" name="Group 171"/>
            <p:cNvGrpSpPr>
              <a:grpSpLocks/>
            </p:cNvGrpSpPr>
            <p:nvPr/>
          </p:nvGrpSpPr>
          <p:grpSpPr bwMode="auto">
            <a:xfrm rot="18007332">
              <a:off x="10577576" y="3603541"/>
              <a:ext cx="600087" cy="500063"/>
              <a:chOff x="4785" y="11039"/>
              <a:chExt cx="829" cy="688"/>
            </a:xfrm>
          </p:grpSpPr>
          <p:sp>
            <p:nvSpPr>
              <p:cNvPr id="817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18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19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20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21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785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86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87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88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89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90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91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92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93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94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95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96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97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98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799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800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801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802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803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804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805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806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807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grpSp>
          <p:nvGrpSpPr>
            <p:cNvPr id="18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815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16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</p:grpSp>
        <p:grpSp>
          <p:nvGrpSpPr>
            <p:cNvPr id="19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813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814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810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811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812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</p:grpSp>
      <p:grpSp>
        <p:nvGrpSpPr>
          <p:cNvPr id="21" name="グループ化 1288"/>
          <p:cNvGrpSpPr/>
          <p:nvPr/>
        </p:nvGrpSpPr>
        <p:grpSpPr>
          <a:xfrm>
            <a:off x="571472" y="1500174"/>
            <a:ext cx="8572560" cy="4214842"/>
            <a:chOff x="571472" y="1857364"/>
            <a:chExt cx="8572560" cy="4214842"/>
          </a:xfrm>
        </p:grpSpPr>
        <p:sp>
          <p:nvSpPr>
            <p:cNvPr id="1281" name="下矢印 1280"/>
            <p:cNvSpPr/>
            <p:nvPr/>
          </p:nvSpPr>
          <p:spPr bwMode="auto">
            <a:xfrm rot="1710309" flipV="1">
              <a:off x="6167088" y="4514198"/>
              <a:ext cx="268500" cy="341599"/>
            </a:xfrm>
            <a:prstGeom prst="downArrow">
              <a:avLst/>
            </a:prstGeom>
            <a:solidFill>
              <a:srgbClr val="CCFFCC">
                <a:alpha val="10000"/>
              </a:srgbClr>
            </a:solidFill>
            <a:ln w="15875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84" name="Rectangle 64"/>
            <p:cNvSpPr>
              <a:spLocks noChangeArrowheads="1"/>
            </p:cNvSpPr>
            <p:nvPr/>
          </p:nvSpPr>
          <p:spPr bwMode="auto">
            <a:xfrm>
              <a:off x="5143504" y="4475728"/>
              <a:ext cx="1285884" cy="5439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en-US" altLang="ja-JP" sz="1400" dirty="0" smtClean="0">
                  <a:solidFill>
                    <a:srgbClr val="CCFFCC"/>
                  </a:solidFill>
                  <a:latin typeface="Tahoma" pitchFamily="34" charset="0"/>
                  <a:sym typeface="Wingdings" pitchFamily="2" charset="2"/>
                </a:rPr>
                <a:t>Separated</a:t>
              </a:r>
            </a:p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en-US" altLang="ja-JP" sz="1400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      unit</a:t>
              </a:r>
              <a:endParaRPr kumimoji="1" lang="en-US" altLang="ja-JP" sz="1400" kern="1200" dirty="0">
                <a:solidFill>
                  <a:srgbClr val="DDDDDD"/>
                </a:solidFill>
                <a:latin typeface="Tahoma" pitchFamily="34" charset="0"/>
                <a:cs typeface="+mn-cs"/>
              </a:endParaRPr>
            </a:p>
          </p:txBody>
        </p:sp>
        <p:grpSp>
          <p:nvGrpSpPr>
            <p:cNvPr id="25" name="グループ化 1278"/>
            <p:cNvGrpSpPr/>
            <p:nvPr/>
          </p:nvGrpSpPr>
          <p:grpSpPr>
            <a:xfrm>
              <a:off x="571472" y="1857364"/>
              <a:ext cx="8572560" cy="4214842"/>
              <a:chOff x="571472" y="1857364"/>
              <a:chExt cx="8572560" cy="4214842"/>
            </a:xfrm>
          </p:grpSpPr>
          <p:sp>
            <p:nvSpPr>
              <p:cNvPr id="1288" name="角丸四角形 1287"/>
              <p:cNvSpPr/>
              <p:nvPr/>
            </p:nvSpPr>
            <p:spPr bwMode="auto">
              <a:xfrm>
                <a:off x="1071538" y="5256351"/>
                <a:ext cx="5429288" cy="815855"/>
              </a:xfrm>
              <a:prstGeom prst="roundRect">
                <a:avLst>
                  <a:gd name="adj" fmla="val 4342"/>
                </a:avLst>
              </a:prstGeom>
              <a:solidFill>
                <a:srgbClr val="FFFFFF">
                  <a:alpha val="10000"/>
                </a:srgbClr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70" name="Rectangle 64"/>
              <p:cNvSpPr>
                <a:spLocks noChangeArrowheads="1"/>
              </p:cNvSpPr>
              <p:nvPr/>
            </p:nvSpPr>
            <p:spPr bwMode="auto">
              <a:xfrm>
                <a:off x="571472" y="4357694"/>
                <a:ext cx="4000528" cy="398892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ja-JP" altLang="en-US" sz="2000" dirty="0" smtClean="0">
                    <a:solidFill>
                      <a:srgbClr val="DDDDDD"/>
                    </a:solidFill>
                    <a:latin typeface="Tahoma" pitchFamily="34" charset="0"/>
                    <a:sym typeface="Wingdings" pitchFamily="2" charset="2"/>
                  </a:rPr>
                  <a:t>干渉計配置</a:t>
                </a:r>
                <a:r>
                  <a:rPr kumimoji="1" lang="en-US" altLang="ja-JP" sz="2000" kern="1200" dirty="0" smtClean="0">
                    <a:solidFill>
                      <a:srgbClr val="DDDDDD"/>
                    </a:solidFill>
                    <a:latin typeface="Tahoma" pitchFamily="34" charset="0"/>
                    <a:cs typeface="+mn-cs"/>
                    <a:sym typeface="Wingdings" pitchFamily="2" charset="2"/>
                  </a:rPr>
                  <a:t> </a:t>
                </a:r>
                <a:endParaRPr kumimoji="1" lang="en-US" altLang="ja-JP" sz="2000" kern="1200" dirty="0">
                  <a:solidFill>
                    <a:srgbClr val="DDDDDD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2" name="Rectangle 64"/>
              <p:cNvSpPr>
                <a:spLocks noChangeArrowheads="1"/>
              </p:cNvSpPr>
              <p:nvPr/>
            </p:nvSpPr>
            <p:spPr bwMode="auto">
              <a:xfrm>
                <a:off x="857224" y="4786322"/>
                <a:ext cx="4286280" cy="397353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2000" dirty="0" smtClean="0">
                    <a:solidFill>
                      <a:srgbClr val="DDDDDD"/>
                    </a:solidFill>
                    <a:latin typeface="Tahoma" pitchFamily="34" charset="0"/>
                    <a:sym typeface="Wingdings" pitchFamily="2" charset="2"/>
                  </a:rPr>
                  <a:t>4 </a:t>
                </a:r>
                <a:r>
                  <a:rPr lang="ja-JP" altLang="en-US" sz="2000" dirty="0" err="1" smtClean="0">
                    <a:solidFill>
                      <a:srgbClr val="DDDDDD"/>
                    </a:solidFill>
                    <a:latin typeface="Tahoma" pitchFamily="34" charset="0"/>
                    <a:sym typeface="Wingdings" pitchFamily="2" charset="2"/>
                  </a:rPr>
                  <a:t>つの</a:t>
                </a:r>
                <a:r>
                  <a:rPr lang="ja-JP" altLang="en-US" sz="2000" dirty="0" smtClean="0">
                    <a:solidFill>
                      <a:srgbClr val="DDDDDD"/>
                    </a:solidFill>
                    <a:latin typeface="Tahoma" pitchFamily="34" charset="0"/>
                    <a:sym typeface="Wingdings" pitchFamily="2" charset="2"/>
                  </a:rPr>
                  <a:t>干渉計ユニット</a:t>
                </a:r>
                <a:endParaRPr kumimoji="1" lang="en-US" altLang="ja-JP" sz="2000" kern="1200" dirty="0">
                  <a:solidFill>
                    <a:srgbClr val="DDDDDD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3" name="Rectangle 64"/>
              <p:cNvSpPr>
                <a:spLocks noChangeArrowheads="1"/>
              </p:cNvSpPr>
              <p:nvPr/>
            </p:nvSpPr>
            <p:spPr bwMode="auto">
              <a:xfrm>
                <a:off x="1071538" y="5256351"/>
                <a:ext cx="5500726" cy="43088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2000" dirty="0" smtClean="0">
                    <a:solidFill>
                      <a:srgbClr val="DDDDDD"/>
                    </a:solidFill>
                    <a:latin typeface="Tahoma" pitchFamily="34" charset="0"/>
                    <a:sym typeface="Wingdings" pitchFamily="2" charset="2"/>
                  </a:rPr>
                  <a:t>2 </a:t>
                </a:r>
                <a:r>
                  <a:rPr lang="en-US" altLang="ja-JP" sz="2000" dirty="0" smtClean="0">
                    <a:solidFill>
                      <a:srgbClr val="CCECFF"/>
                    </a:solidFill>
                    <a:latin typeface="Tahoma" pitchFamily="34" charset="0"/>
                    <a:sym typeface="Wingdings" pitchFamily="2" charset="2"/>
                  </a:rPr>
                  <a:t>overlapped</a:t>
                </a:r>
                <a:r>
                  <a:rPr lang="en-US" altLang="ja-JP" sz="2000" dirty="0" smtClean="0">
                    <a:solidFill>
                      <a:srgbClr val="DDDDDD"/>
                    </a:solidFill>
                    <a:latin typeface="Tahoma" pitchFamily="34" charset="0"/>
                    <a:sym typeface="Wingdings" pitchFamily="2" charset="2"/>
                  </a:rPr>
                  <a:t> units   </a:t>
                </a:r>
                <a:r>
                  <a:rPr lang="ja-JP" altLang="en-US" sz="2000" dirty="0" smtClean="0">
                    <a:solidFill>
                      <a:srgbClr val="DDDDDD"/>
                    </a:solidFill>
                    <a:latin typeface="Tahoma" pitchFamily="34" charset="0"/>
                    <a:sym typeface="Wingdings" pitchFamily="2" charset="2"/>
                  </a:rPr>
                  <a:t>相関解析</a:t>
                </a:r>
                <a:endParaRPr kumimoji="1" lang="en-US" altLang="ja-JP" sz="2000" kern="1200" dirty="0">
                  <a:solidFill>
                    <a:srgbClr val="DDDDDD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24" name="Rectangle 64"/>
              <p:cNvSpPr>
                <a:spLocks noChangeArrowheads="1"/>
              </p:cNvSpPr>
              <p:nvPr/>
            </p:nvSpPr>
            <p:spPr bwMode="auto">
              <a:xfrm>
                <a:off x="1071538" y="5641319"/>
                <a:ext cx="6000792" cy="43088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2000" dirty="0" smtClean="0">
                    <a:solidFill>
                      <a:srgbClr val="DDDDDD"/>
                    </a:solidFill>
                    <a:latin typeface="Tahoma" pitchFamily="34" charset="0"/>
                    <a:sym typeface="Wingdings" pitchFamily="2" charset="2"/>
                  </a:rPr>
                  <a:t>2 </a:t>
                </a:r>
                <a:r>
                  <a:rPr lang="en-US" altLang="ja-JP" sz="2000" dirty="0" smtClean="0">
                    <a:solidFill>
                      <a:srgbClr val="CCFFCC"/>
                    </a:solidFill>
                    <a:latin typeface="Tahoma" pitchFamily="34" charset="0"/>
                    <a:sym typeface="Wingdings" pitchFamily="2" charset="2"/>
                  </a:rPr>
                  <a:t>separated</a:t>
                </a:r>
                <a:r>
                  <a:rPr lang="en-US" altLang="ja-JP" sz="2000" dirty="0" smtClean="0">
                    <a:solidFill>
                      <a:srgbClr val="DDDDDD"/>
                    </a:solidFill>
                    <a:latin typeface="Tahoma" pitchFamily="34" charset="0"/>
                    <a:sym typeface="Wingdings" pitchFamily="2" charset="2"/>
                  </a:rPr>
                  <a:t> units     </a:t>
                </a:r>
                <a:r>
                  <a:rPr lang="ja-JP" altLang="en-US" sz="2000" dirty="0" smtClean="0">
                    <a:solidFill>
                      <a:srgbClr val="DDDDDD"/>
                    </a:solidFill>
                    <a:latin typeface="Tahoma" pitchFamily="34" charset="0"/>
                    <a:sym typeface="Wingdings" pitchFamily="2" charset="2"/>
                  </a:rPr>
                  <a:t>重力波源の同定</a:t>
                </a:r>
                <a:endParaRPr kumimoji="1" lang="en-US" altLang="ja-JP" sz="2000" kern="1200" dirty="0">
                  <a:solidFill>
                    <a:srgbClr val="DDDDDD"/>
                  </a:solidFill>
                  <a:latin typeface="Tahoma" pitchFamily="34" charset="0"/>
                  <a:cs typeface="+mn-cs"/>
                </a:endParaRPr>
              </a:p>
            </p:txBody>
          </p:sp>
          <p:grpSp>
            <p:nvGrpSpPr>
              <p:cNvPr id="739" name="グループ化 24"/>
              <p:cNvGrpSpPr/>
              <p:nvPr/>
            </p:nvGrpSpPr>
            <p:grpSpPr>
              <a:xfrm rot="15785392">
                <a:off x="8272319" y="3563211"/>
                <a:ext cx="468631" cy="386138"/>
                <a:chOff x="9501222" y="714356"/>
                <a:chExt cx="5338763" cy="4864101"/>
              </a:xfrm>
            </p:grpSpPr>
            <p:sp>
              <p:nvSpPr>
                <p:cNvPr id="26" name="Oval 137"/>
                <p:cNvSpPr>
                  <a:spLocks noChangeArrowheads="1"/>
                </p:cNvSpPr>
                <p:nvPr/>
              </p:nvSpPr>
              <p:spPr bwMode="auto">
                <a:xfrm>
                  <a:off x="9501222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7" name="Oval 209"/>
                <p:cNvSpPr>
                  <a:spLocks noChangeArrowheads="1"/>
                </p:cNvSpPr>
                <p:nvPr/>
              </p:nvSpPr>
              <p:spPr bwMode="auto">
                <a:xfrm>
                  <a:off x="11264935" y="714356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8" name="Oval 210"/>
                <p:cNvSpPr>
                  <a:spLocks noChangeArrowheads="1"/>
                </p:cNvSpPr>
                <p:nvPr/>
              </p:nvSpPr>
              <p:spPr bwMode="auto">
                <a:xfrm>
                  <a:off x="13034997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29" name="Freeform 5"/>
                <p:cNvSpPr>
                  <a:spLocks/>
                </p:cNvSpPr>
                <p:nvPr/>
              </p:nvSpPr>
              <p:spPr bwMode="auto">
                <a:xfrm rot="14397729">
                  <a:off x="11963435" y="3244831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30" name="Freeform 6"/>
                <p:cNvSpPr>
                  <a:spLocks/>
                </p:cNvSpPr>
                <p:nvPr/>
              </p:nvSpPr>
              <p:spPr bwMode="auto">
                <a:xfrm rot="14397729" flipV="1">
                  <a:off x="12095197" y="3171806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31" name="Freeform 7"/>
                <p:cNvSpPr>
                  <a:spLocks/>
                </p:cNvSpPr>
                <p:nvPr/>
              </p:nvSpPr>
              <p:spPr bwMode="auto">
                <a:xfrm rot="14397729">
                  <a:off x="12047572" y="3024168"/>
                  <a:ext cx="2006600" cy="190500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chemeClr val="bg1">
                        <a:lumMod val="50000"/>
                      </a:schemeClr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32" name="Rectangle 8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33" name="Rectangle 9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34" name="Rectangle 10"/>
                <p:cNvSpPr>
                  <a:spLocks noChangeArrowheads="1"/>
                </p:cNvSpPr>
                <p:nvPr/>
              </p:nvSpPr>
              <p:spPr bwMode="auto">
                <a:xfrm rot="10780961">
                  <a:off x="12138060" y="14192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35" name="Line 11"/>
                <p:cNvSpPr>
                  <a:spLocks noChangeShapeType="1"/>
                </p:cNvSpPr>
                <p:nvPr/>
              </p:nvSpPr>
              <p:spPr bwMode="auto">
                <a:xfrm rot="7209001" flipV="1">
                  <a:off x="11468135" y="1622406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36" name="Rectangle 12"/>
                <p:cNvSpPr>
                  <a:spLocks noChangeArrowheads="1"/>
                </p:cNvSpPr>
                <p:nvPr/>
              </p:nvSpPr>
              <p:spPr bwMode="auto">
                <a:xfrm rot="7209001">
                  <a:off x="12274585" y="1050906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37" name="Freeform 13"/>
                <p:cNvSpPr>
                  <a:spLocks/>
                </p:cNvSpPr>
                <p:nvPr/>
              </p:nvSpPr>
              <p:spPr bwMode="auto">
                <a:xfrm rot="7209001">
                  <a:off x="11934860" y="188593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38" name="Line 14"/>
                <p:cNvSpPr>
                  <a:spLocks noChangeShapeType="1"/>
                </p:cNvSpPr>
                <p:nvPr/>
              </p:nvSpPr>
              <p:spPr bwMode="auto">
                <a:xfrm rot="7209001">
                  <a:off x="11993597" y="19891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39" name="Line 15"/>
                <p:cNvSpPr>
                  <a:spLocks noChangeShapeType="1"/>
                </p:cNvSpPr>
                <p:nvPr/>
              </p:nvSpPr>
              <p:spPr bwMode="auto">
                <a:xfrm rot="7209001">
                  <a:off x="11880885" y="1928794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746" name="Group 16"/>
                <p:cNvGrpSpPr>
                  <a:grpSpLocks/>
                </p:cNvGrpSpPr>
                <p:nvPr/>
              </p:nvGrpSpPr>
              <p:grpSpPr bwMode="auto">
                <a:xfrm rot="7209001">
                  <a:off x="11449039" y="2208261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237" name="Freeform 1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38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39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4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41" name="Arc 2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41" name="Freeform 22"/>
                <p:cNvSpPr>
                  <a:spLocks/>
                </p:cNvSpPr>
                <p:nvPr/>
              </p:nvSpPr>
              <p:spPr bwMode="auto">
                <a:xfrm rot="9872463">
                  <a:off x="11779285" y="19891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42" name="Freeform 23"/>
                <p:cNvSpPr>
                  <a:spLocks/>
                </p:cNvSpPr>
                <p:nvPr/>
              </p:nvSpPr>
              <p:spPr bwMode="auto">
                <a:xfrm rot="7209001">
                  <a:off x="11658635" y="1998643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43" name="Arc 24"/>
                <p:cNvSpPr>
                  <a:spLocks/>
                </p:cNvSpPr>
                <p:nvPr/>
              </p:nvSpPr>
              <p:spPr bwMode="auto">
                <a:xfrm rot="14146499">
                  <a:off x="11965022" y="18779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44" name="Arc 25"/>
                <p:cNvSpPr>
                  <a:spLocks/>
                </p:cNvSpPr>
                <p:nvPr/>
              </p:nvSpPr>
              <p:spPr bwMode="auto">
                <a:xfrm rot="271502" flipV="1">
                  <a:off x="11680860" y="1716069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747" name="Group 26"/>
                <p:cNvGrpSpPr>
                  <a:grpSpLocks/>
                </p:cNvGrpSpPr>
                <p:nvPr/>
              </p:nvGrpSpPr>
              <p:grpSpPr bwMode="auto">
                <a:xfrm rot="7209001">
                  <a:off x="11403003" y="2178095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232" name="Freeform 2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33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34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35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36" name="Arc 3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46" name="Arc 32"/>
                <p:cNvSpPr>
                  <a:spLocks/>
                </p:cNvSpPr>
                <p:nvPr/>
              </p:nvSpPr>
              <p:spPr bwMode="auto">
                <a:xfrm rot="9872463" flipH="1" flipV="1">
                  <a:off x="11677685" y="198594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47" name="Arc 33"/>
                <p:cNvSpPr>
                  <a:spLocks/>
                </p:cNvSpPr>
                <p:nvPr/>
              </p:nvSpPr>
              <p:spPr bwMode="auto">
                <a:xfrm rot="9872463">
                  <a:off x="11750710" y="18478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48" name="Arc 34"/>
                <p:cNvSpPr>
                  <a:spLocks/>
                </p:cNvSpPr>
                <p:nvPr/>
              </p:nvSpPr>
              <p:spPr bwMode="auto">
                <a:xfrm rot="9872463">
                  <a:off x="11934860" y="1828781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49" name="Arc 35"/>
                <p:cNvSpPr>
                  <a:spLocks/>
                </p:cNvSpPr>
                <p:nvPr/>
              </p:nvSpPr>
              <p:spPr bwMode="auto">
                <a:xfrm rot="9872463" flipH="1" flipV="1">
                  <a:off x="11868185" y="19462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50" name="Line 36"/>
                <p:cNvSpPr>
                  <a:spLocks noChangeShapeType="1"/>
                </p:cNvSpPr>
                <p:nvPr/>
              </p:nvSpPr>
              <p:spPr bwMode="auto">
                <a:xfrm rot="9016332" flipV="1">
                  <a:off x="12363485" y="1552556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51" name="Freeform 37"/>
                <p:cNvSpPr>
                  <a:spLocks/>
                </p:cNvSpPr>
                <p:nvPr/>
              </p:nvSpPr>
              <p:spPr bwMode="auto">
                <a:xfrm rot="3616332">
                  <a:off x="12339672" y="1885931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52" name="Line 38"/>
                <p:cNvSpPr>
                  <a:spLocks noChangeShapeType="1"/>
                </p:cNvSpPr>
                <p:nvPr/>
              </p:nvSpPr>
              <p:spPr bwMode="auto">
                <a:xfrm rot="3616332">
                  <a:off x="12401585" y="19256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53" name="Line 39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1993881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54" name="Freeform 40"/>
                <p:cNvSpPr>
                  <a:spLocks/>
                </p:cNvSpPr>
                <p:nvPr/>
              </p:nvSpPr>
              <p:spPr bwMode="auto">
                <a:xfrm rot="3616332">
                  <a:off x="12463497" y="2066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55" name="Line 41"/>
                <p:cNvSpPr>
                  <a:spLocks noChangeShapeType="1"/>
                </p:cNvSpPr>
                <p:nvPr/>
              </p:nvSpPr>
              <p:spPr bwMode="auto">
                <a:xfrm rot="3616332">
                  <a:off x="12504772" y="197959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56" name="Line 42"/>
                <p:cNvSpPr>
                  <a:spLocks noChangeShapeType="1"/>
                </p:cNvSpPr>
                <p:nvPr/>
              </p:nvSpPr>
              <p:spPr bwMode="auto">
                <a:xfrm rot="3616332">
                  <a:off x="12617485" y="2155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57" name="Line 43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2343131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58" name="Arc 44"/>
                <p:cNvSpPr>
                  <a:spLocks/>
                </p:cNvSpPr>
                <p:nvPr/>
              </p:nvSpPr>
              <p:spPr bwMode="auto">
                <a:xfrm rot="17144832">
                  <a:off x="12422222" y="221295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59" name="Freeform 45"/>
                <p:cNvSpPr>
                  <a:spLocks/>
                </p:cNvSpPr>
                <p:nvPr/>
              </p:nvSpPr>
              <p:spPr bwMode="auto">
                <a:xfrm rot="6279794">
                  <a:off x="12350785" y="1995468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60" name="Freeform 46"/>
                <p:cNvSpPr>
                  <a:spLocks/>
                </p:cNvSpPr>
                <p:nvPr/>
              </p:nvSpPr>
              <p:spPr bwMode="auto">
                <a:xfrm rot="3616332">
                  <a:off x="12242835" y="2000231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61" name="Arc 47"/>
                <p:cNvSpPr>
                  <a:spLocks/>
                </p:cNvSpPr>
                <p:nvPr/>
              </p:nvSpPr>
              <p:spPr bwMode="auto">
                <a:xfrm rot="10553830">
                  <a:off x="12380947" y="1716069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62" name="Arc 48"/>
                <p:cNvSpPr>
                  <a:spLocks/>
                </p:cNvSpPr>
                <p:nvPr/>
              </p:nvSpPr>
              <p:spPr bwMode="auto">
                <a:xfrm rot="18278834" flipV="1">
                  <a:off x="12096785" y="188275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759" name="Group 49"/>
                <p:cNvGrpSpPr>
                  <a:grpSpLocks/>
                </p:cNvGrpSpPr>
                <p:nvPr/>
              </p:nvGrpSpPr>
              <p:grpSpPr bwMode="auto">
                <a:xfrm rot="3616332">
                  <a:off x="12330179" y="2190798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227" name="Freeform 50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28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29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30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31" name="Arc 54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74" name="Arc 55"/>
                <p:cNvSpPr>
                  <a:spLocks/>
                </p:cNvSpPr>
                <p:nvPr/>
              </p:nvSpPr>
              <p:spPr bwMode="auto">
                <a:xfrm rot="6279794" flipH="1" flipV="1">
                  <a:off x="12323797" y="1989118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75" name="Arc 56"/>
                <p:cNvSpPr>
                  <a:spLocks/>
                </p:cNvSpPr>
                <p:nvPr/>
              </p:nvSpPr>
              <p:spPr bwMode="auto">
                <a:xfrm rot="6279794">
                  <a:off x="12241247" y="185735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76" name="Arc 57"/>
                <p:cNvSpPr>
                  <a:spLocks/>
                </p:cNvSpPr>
                <p:nvPr/>
              </p:nvSpPr>
              <p:spPr bwMode="auto">
                <a:xfrm rot="6279794">
                  <a:off x="12279347" y="1831956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77" name="Arc 58"/>
                <p:cNvSpPr>
                  <a:spLocks/>
                </p:cNvSpPr>
                <p:nvPr/>
              </p:nvSpPr>
              <p:spPr bwMode="auto">
                <a:xfrm rot="6279794" flipH="1" flipV="1">
                  <a:off x="12344435" y="194625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78" name="Line 59"/>
                <p:cNvSpPr>
                  <a:spLocks noChangeShapeType="1"/>
                </p:cNvSpPr>
                <p:nvPr/>
              </p:nvSpPr>
              <p:spPr bwMode="auto">
                <a:xfrm rot="7209001">
                  <a:off x="11844372" y="1441431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79" name="Line 60"/>
                <p:cNvSpPr>
                  <a:spLocks noChangeShapeType="1"/>
                </p:cNvSpPr>
                <p:nvPr/>
              </p:nvSpPr>
              <p:spPr bwMode="auto">
                <a:xfrm rot="14429284">
                  <a:off x="12515885" y="1449368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40" name="Group 61"/>
                <p:cNvGrpSpPr>
                  <a:grpSpLocks/>
                </p:cNvGrpSpPr>
                <p:nvPr/>
              </p:nvGrpSpPr>
              <p:grpSpPr bwMode="auto">
                <a:xfrm rot="14462297">
                  <a:off x="12703220" y="1458910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225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26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grpSp>
              <p:nvGrpSpPr>
                <p:cNvPr id="45" name="Group 64"/>
                <p:cNvGrpSpPr>
                  <a:grpSpLocks/>
                </p:cNvGrpSpPr>
                <p:nvPr/>
              </p:nvGrpSpPr>
              <p:grpSpPr bwMode="auto">
                <a:xfrm rot="7209001">
                  <a:off x="11436374" y="1468435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223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24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82" name="Rectangle 67"/>
                <p:cNvSpPr>
                  <a:spLocks noChangeArrowheads="1"/>
                </p:cNvSpPr>
                <p:nvPr/>
              </p:nvSpPr>
              <p:spPr bwMode="auto">
                <a:xfrm rot="10780961">
                  <a:off x="12134885" y="1417619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3" name="Rectangle 68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4" name="Rectangle 69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5" name="Rectangle 70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6" name="Rectangle 71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7" name="Rectangle 72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3522" y="45180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8" name="Line 73"/>
                <p:cNvSpPr>
                  <a:spLocks noChangeShapeType="1"/>
                </p:cNvSpPr>
                <p:nvPr/>
              </p:nvSpPr>
              <p:spPr bwMode="auto">
                <a:xfrm flipH="1" flipV="1">
                  <a:off x="13233435" y="4671994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9" name="Rectangle 74"/>
                <p:cNvSpPr>
                  <a:spLocks noChangeArrowheads="1"/>
                </p:cNvSpPr>
                <p:nvPr/>
              </p:nvSpPr>
              <p:spPr bwMode="auto">
                <a:xfrm flipH="1">
                  <a:off x="14316110" y="4576744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0" name="Freeform 75"/>
                <p:cNvSpPr>
                  <a:spLocks/>
                </p:cNvSpPr>
                <p:nvPr/>
              </p:nvSpPr>
              <p:spPr bwMode="auto">
                <a:xfrm flipH="1">
                  <a:off x="13508072" y="460055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1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13511247" y="4608494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2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13509660" y="4737081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784" name="Group 78"/>
                <p:cNvGrpSpPr>
                  <a:grpSpLocks/>
                </p:cNvGrpSpPr>
                <p:nvPr/>
              </p:nvGrpSpPr>
              <p:grpSpPr bwMode="auto">
                <a:xfrm flipH="1">
                  <a:off x="12703129" y="4371956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218" name="Freeform 7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19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20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21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22" name="Arc 8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94" name="Freeform 84"/>
                <p:cNvSpPr>
                  <a:spLocks/>
                </p:cNvSpPr>
                <p:nvPr/>
              </p:nvSpPr>
              <p:spPr bwMode="auto">
                <a:xfrm rot="18936538" flipH="1">
                  <a:off x="13274710" y="45672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5" name="Freeform 85"/>
                <p:cNvSpPr>
                  <a:spLocks/>
                </p:cNvSpPr>
                <p:nvPr/>
              </p:nvSpPr>
              <p:spPr bwMode="auto">
                <a:xfrm flipH="1">
                  <a:off x="13141360" y="455769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6" name="Arc 86"/>
                <p:cNvSpPr>
                  <a:spLocks/>
                </p:cNvSpPr>
                <p:nvPr/>
              </p:nvSpPr>
              <p:spPr bwMode="auto">
                <a:xfrm rot="14662502" flipH="1">
                  <a:off x="13393772" y="43417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7" name="Arc 87"/>
                <p:cNvSpPr>
                  <a:spLocks/>
                </p:cNvSpPr>
                <p:nvPr/>
              </p:nvSpPr>
              <p:spPr bwMode="auto">
                <a:xfrm rot="6937498" flipH="1" flipV="1">
                  <a:off x="13392185" y="4667231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64" name="Group 88"/>
                <p:cNvGrpSpPr>
                  <a:grpSpLocks/>
                </p:cNvGrpSpPr>
                <p:nvPr/>
              </p:nvGrpSpPr>
              <p:grpSpPr bwMode="auto">
                <a:xfrm flipH="1">
                  <a:off x="12703129" y="4416406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213" name="Freeform 8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14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15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16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17" name="Arc 9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99" name="Arc 94"/>
                <p:cNvSpPr>
                  <a:spLocks/>
                </p:cNvSpPr>
                <p:nvPr/>
              </p:nvSpPr>
              <p:spPr bwMode="auto">
                <a:xfrm rot="18936538" flipV="1">
                  <a:off x="13131835" y="449419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0" name="Arc 95"/>
                <p:cNvSpPr>
                  <a:spLocks/>
                </p:cNvSpPr>
                <p:nvPr/>
              </p:nvSpPr>
              <p:spPr bwMode="auto">
                <a:xfrm rot="18936538" flipH="1">
                  <a:off x="13288997" y="45021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1" name="Arc 96"/>
                <p:cNvSpPr>
                  <a:spLocks/>
                </p:cNvSpPr>
                <p:nvPr/>
              </p:nvSpPr>
              <p:spPr bwMode="auto">
                <a:xfrm rot="18936538" flipH="1">
                  <a:off x="13541410" y="46021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2" name="Arc 97"/>
                <p:cNvSpPr>
                  <a:spLocks/>
                </p:cNvSpPr>
                <p:nvPr/>
              </p:nvSpPr>
              <p:spPr bwMode="auto">
                <a:xfrm rot="18936538" flipV="1">
                  <a:off x="13408060" y="46005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3" name="Line 98"/>
                <p:cNvSpPr>
                  <a:spLocks noChangeShapeType="1"/>
                </p:cNvSpPr>
                <p:nvPr/>
              </p:nvSpPr>
              <p:spPr bwMode="auto">
                <a:xfrm rot="19792668" flipH="1" flipV="1">
                  <a:off x="13774772" y="3987781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4" name="Freeform 99"/>
                <p:cNvSpPr>
                  <a:spLocks/>
                </p:cNvSpPr>
                <p:nvPr/>
              </p:nvSpPr>
              <p:spPr bwMode="auto">
                <a:xfrm rot="3592668" flipH="1">
                  <a:off x="13712860" y="4249718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5" name="Line 100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771597" y="42878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6" name="Line 101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7297" y="4348143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7" name="Freeform 102"/>
                <p:cNvSpPr>
                  <a:spLocks/>
                </p:cNvSpPr>
                <p:nvPr/>
              </p:nvSpPr>
              <p:spPr bwMode="auto">
                <a:xfrm rot="3592668" flipH="1">
                  <a:off x="13495372" y="3840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8" name="Line 103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22372" y="3900468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9" name="Line 104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2535" y="3933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0" name="Line 105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323922" y="4119543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1" name="Arc 106"/>
                <p:cNvSpPr>
                  <a:spLocks/>
                </p:cNvSpPr>
                <p:nvPr/>
              </p:nvSpPr>
              <p:spPr bwMode="auto">
                <a:xfrm rot="11664170" flipH="1">
                  <a:off x="13204860" y="35528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2" name="Freeform 107"/>
                <p:cNvSpPr>
                  <a:spLocks/>
                </p:cNvSpPr>
                <p:nvPr/>
              </p:nvSpPr>
              <p:spPr bwMode="auto">
                <a:xfrm rot="929206" flipH="1">
                  <a:off x="13557285" y="407033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3" name="Freeform 108"/>
                <p:cNvSpPr>
                  <a:spLocks/>
                </p:cNvSpPr>
                <p:nvPr/>
              </p:nvSpPr>
              <p:spPr bwMode="auto">
                <a:xfrm rot="3592668" flipH="1">
                  <a:off x="13433460" y="4049693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4" name="Arc 109"/>
                <p:cNvSpPr>
                  <a:spLocks/>
                </p:cNvSpPr>
                <p:nvPr/>
              </p:nvSpPr>
              <p:spPr bwMode="auto">
                <a:xfrm rot="18255170" flipH="1">
                  <a:off x="13741435" y="406239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5" name="Arc 110"/>
                <p:cNvSpPr>
                  <a:spLocks/>
                </p:cNvSpPr>
                <p:nvPr/>
              </p:nvSpPr>
              <p:spPr bwMode="auto">
                <a:xfrm rot="10530167" flipH="1" flipV="1">
                  <a:off x="13457272" y="422590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65" name="Group 111"/>
                <p:cNvGrpSpPr>
                  <a:grpSpLocks/>
                </p:cNvGrpSpPr>
                <p:nvPr/>
              </p:nvGrpSpPr>
              <p:grpSpPr bwMode="auto">
                <a:xfrm rot="3592668" flipH="1">
                  <a:off x="13154018" y="3611479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208" name="Freeform 11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09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10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11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12" name="Arc 11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117" name="Arc 117"/>
                <p:cNvSpPr>
                  <a:spLocks/>
                </p:cNvSpPr>
                <p:nvPr/>
              </p:nvSpPr>
              <p:spPr bwMode="auto">
                <a:xfrm rot="929206" flipV="1">
                  <a:off x="13455685" y="3933806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8" name="Arc 118"/>
                <p:cNvSpPr>
                  <a:spLocks/>
                </p:cNvSpPr>
                <p:nvPr/>
              </p:nvSpPr>
              <p:spPr bwMode="auto">
                <a:xfrm rot="929206" flipH="1">
                  <a:off x="13527122" y="407350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9" name="Arc 119"/>
                <p:cNvSpPr>
                  <a:spLocks/>
                </p:cNvSpPr>
                <p:nvPr/>
              </p:nvSpPr>
              <p:spPr bwMode="auto">
                <a:xfrm rot="929206" flipH="1">
                  <a:off x="13711272" y="43036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0" name="Arc 120"/>
                <p:cNvSpPr>
                  <a:spLocks/>
                </p:cNvSpPr>
                <p:nvPr/>
              </p:nvSpPr>
              <p:spPr bwMode="auto">
                <a:xfrm rot="929206" flipV="1">
                  <a:off x="13646185" y="418780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1" name="Line 121"/>
                <p:cNvSpPr>
                  <a:spLocks noChangeShapeType="1"/>
                </p:cNvSpPr>
                <p:nvPr/>
              </p:nvSpPr>
              <p:spPr bwMode="auto">
                <a:xfrm flipH="1">
                  <a:off x="13703335" y="465135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2" name="Line 122"/>
                <p:cNvSpPr>
                  <a:spLocks noChangeShapeType="1"/>
                </p:cNvSpPr>
                <p:nvPr/>
              </p:nvSpPr>
              <p:spPr bwMode="auto">
                <a:xfrm rot="14379716" flipH="1">
                  <a:off x="14035122" y="4067156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66" name="Group 123"/>
                <p:cNvGrpSpPr>
                  <a:grpSpLocks/>
                </p:cNvGrpSpPr>
                <p:nvPr/>
              </p:nvGrpSpPr>
              <p:grpSpPr bwMode="auto">
                <a:xfrm rot="14346703" flipH="1">
                  <a:off x="14209737" y="405920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206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07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grpSp>
              <p:nvGrpSpPr>
                <p:cNvPr id="67" name="Group 126"/>
                <p:cNvGrpSpPr>
                  <a:grpSpLocks/>
                </p:cNvGrpSpPr>
                <p:nvPr/>
              </p:nvGrpSpPr>
              <p:grpSpPr bwMode="auto">
                <a:xfrm flipH="1">
                  <a:off x="13565203" y="5149831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204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05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125" name="Rectangle 129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1935" y="4519593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6" name="Rectangle 130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7" name="Rectangle 131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8" name="Rectangle 132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9893"/>
                  <a:ext cx="38100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9" name="Rectangle 133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30" name="Rectangle 134"/>
                <p:cNvSpPr>
                  <a:spLocks noChangeArrowheads="1"/>
                </p:cNvSpPr>
                <p:nvPr/>
              </p:nvSpPr>
              <p:spPr bwMode="auto">
                <a:xfrm rot="3571960">
                  <a:off x="10382285" y="4524356"/>
                  <a:ext cx="41275" cy="350838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31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9781535" y="4671085"/>
                  <a:ext cx="1500198" cy="45719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32" name="Rectangle 136"/>
                <p:cNvSpPr>
                  <a:spLocks noChangeArrowheads="1"/>
                </p:cNvSpPr>
                <p:nvPr/>
              </p:nvSpPr>
              <p:spPr bwMode="auto">
                <a:xfrm>
                  <a:off x="9688547" y="4624038"/>
                  <a:ext cx="350838" cy="18415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33" name="Freeform 138"/>
                <p:cNvSpPr>
                  <a:spLocks/>
                </p:cNvSpPr>
                <p:nvPr/>
              </p:nvSpPr>
              <p:spPr bwMode="auto">
                <a:xfrm>
                  <a:off x="10768047" y="460690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34" name="Line 139"/>
                <p:cNvSpPr>
                  <a:spLocks noChangeShapeType="1"/>
                </p:cNvSpPr>
                <p:nvPr/>
              </p:nvSpPr>
              <p:spPr bwMode="auto">
                <a:xfrm>
                  <a:off x="10774397" y="461325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35" name="Line 140"/>
                <p:cNvSpPr>
                  <a:spLocks noChangeShapeType="1"/>
                </p:cNvSpPr>
                <p:nvPr/>
              </p:nvSpPr>
              <p:spPr bwMode="auto">
                <a:xfrm>
                  <a:off x="10777572" y="4743431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68" name="Group 141"/>
                <p:cNvGrpSpPr>
                  <a:grpSpLocks/>
                </p:cNvGrpSpPr>
                <p:nvPr/>
              </p:nvGrpSpPr>
              <p:grpSpPr bwMode="auto">
                <a:xfrm>
                  <a:off x="11052279" y="4424344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99" name="Freeform 14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00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01" name="Line 14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02" name="Line 14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203" name="Arc 14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137" name="Freeform 147"/>
                <p:cNvSpPr>
                  <a:spLocks/>
                </p:cNvSpPr>
                <p:nvPr/>
              </p:nvSpPr>
              <p:spPr bwMode="auto">
                <a:xfrm>
                  <a:off x="10969660" y="4583094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38" name="Freeform 148"/>
                <p:cNvSpPr>
                  <a:spLocks/>
                </p:cNvSpPr>
                <p:nvPr/>
              </p:nvSpPr>
              <p:spPr bwMode="auto">
                <a:xfrm flipV="1">
                  <a:off x="10968072" y="4737081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39" name="Freeform 149"/>
                <p:cNvSpPr>
                  <a:spLocks/>
                </p:cNvSpPr>
                <p:nvPr/>
              </p:nvSpPr>
              <p:spPr bwMode="auto">
                <a:xfrm rot="2663462">
                  <a:off x="10863297" y="4573569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40" name="Freeform 150"/>
                <p:cNvSpPr>
                  <a:spLocks/>
                </p:cNvSpPr>
                <p:nvPr/>
              </p:nvSpPr>
              <p:spPr bwMode="auto">
                <a:xfrm>
                  <a:off x="11161747" y="4583094"/>
                  <a:ext cx="2008188" cy="198438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41" name="Freeform 151"/>
                <p:cNvSpPr>
                  <a:spLocks/>
                </p:cNvSpPr>
                <p:nvPr/>
              </p:nvSpPr>
              <p:spPr bwMode="auto">
                <a:xfrm>
                  <a:off x="10763285" y="456404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42" name="Arc 152"/>
                <p:cNvSpPr>
                  <a:spLocks/>
                </p:cNvSpPr>
                <p:nvPr/>
              </p:nvSpPr>
              <p:spPr bwMode="auto">
                <a:xfrm rot="6937498">
                  <a:off x="10671210" y="434814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43" name="Arc 153"/>
                <p:cNvSpPr>
                  <a:spLocks/>
                </p:cNvSpPr>
                <p:nvPr/>
              </p:nvSpPr>
              <p:spPr bwMode="auto">
                <a:xfrm rot="14662502" flipV="1">
                  <a:off x="10671210" y="46735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44" name="Freeform 154"/>
                <p:cNvSpPr>
                  <a:spLocks/>
                </p:cNvSpPr>
                <p:nvPr/>
              </p:nvSpPr>
              <p:spPr bwMode="auto">
                <a:xfrm flipH="1">
                  <a:off x="13123897" y="448784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45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13293760" y="447355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46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13120722" y="4484669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47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13115960" y="485931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48" name="Arc 158"/>
                <p:cNvSpPr>
                  <a:spLocks/>
                </p:cNvSpPr>
                <p:nvPr/>
              </p:nvSpPr>
              <p:spPr bwMode="auto">
                <a:xfrm rot="8071501" flipH="1">
                  <a:off x="12707972" y="441481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49" name="Freeform 159"/>
                <p:cNvSpPr>
                  <a:spLocks/>
                </p:cNvSpPr>
                <p:nvPr/>
              </p:nvSpPr>
              <p:spPr bwMode="auto">
                <a:xfrm>
                  <a:off x="11063322" y="449419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50" name="Line 160"/>
                <p:cNvSpPr>
                  <a:spLocks noChangeShapeType="1"/>
                </p:cNvSpPr>
                <p:nvPr/>
              </p:nvSpPr>
              <p:spPr bwMode="auto">
                <a:xfrm>
                  <a:off x="11061735" y="447990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51" name="Line 161"/>
                <p:cNvSpPr>
                  <a:spLocks noChangeShapeType="1"/>
                </p:cNvSpPr>
                <p:nvPr/>
              </p:nvSpPr>
              <p:spPr bwMode="auto">
                <a:xfrm>
                  <a:off x="11052210" y="486566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52" name="Arc 162"/>
                <p:cNvSpPr>
                  <a:spLocks/>
                </p:cNvSpPr>
                <p:nvPr/>
              </p:nvSpPr>
              <p:spPr bwMode="auto">
                <a:xfrm rot="13528499">
                  <a:off x="11145872" y="442116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53" name="Arc 163"/>
                <p:cNvSpPr>
                  <a:spLocks/>
                </p:cNvSpPr>
                <p:nvPr/>
              </p:nvSpPr>
              <p:spPr bwMode="auto">
                <a:xfrm rot="2663462" flipH="1" flipV="1">
                  <a:off x="10871235" y="4498956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54" name="Arc 164"/>
                <p:cNvSpPr>
                  <a:spLocks/>
                </p:cNvSpPr>
                <p:nvPr/>
              </p:nvSpPr>
              <p:spPr bwMode="auto">
                <a:xfrm rot="2663462">
                  <a:off x="10715660" y="4508481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55" name="Arc 165"/>
                <p:cNvSpPr>
                  <a:spLocks/>
                </p:cNvSpPr>
                <p:nvPr/>
              </p:nvSpPr>
              <p:spPr bwMode="auto">
                <a:xfrm rot="2663462">
                  <a:off x="10674385" y="46084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56" name="Arc 166"/>
                <p:cNvSpPr>
                  <a:spLocks/>
                </p:cNvSpPr>
                <p:nvPr/>
              </p:nvSpPr>
              <p:spPr bwMode="auto">
                <a:xfrm rot="2663462" flipH="1" flipV="1">
                  <a:off x="10806147" y="460690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57" name="Line 167"/>
                <p:cNvSpPr>
                  <a:spLocks noChangeShapeType="1"/>
                </p:cNvSpPr>
                <p:nvPr/>
              </p:nvSpPr>
              <p:spPr bwMode="auto">
                <a:xfrm rot="1807332" flipH="1" flipV="1">
                  <a:off x="10533402" y="4226865"/>
                  <a:ext cx="45720" cy="48041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58" name="Freeform 168"/>
                <p:cNvSpPr>
                  <a:spLocks/>
                </p:cNvSpPr>
                <p:nvPr/>
              </p:nvSpPr>
              <p:spPr bwMode="auto">
                <a:xfrm rot="18007332">
                  <a:off x="10564847" y="425448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59" name="Line 169"/>
                <p:cNvSpPr>
                  <a:spLocks noChangeShapeType="1"/>
                </p:cNvSpPr>
                <p:nvPr/>
              </p:nvSpPr>
              <p:spPr bwMode="auto">
                <a:xfrm rot="18007332">
                  <a:off x="10515635" y="4290993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60" name="Line 170"/>
                <p:cNvSpPr>
                  <a:spLocks noChangeShapeType="1"/>
                </p:cNvSpPr>
                <p:nvPr/>
              </p:nvSpPr>
              <p:spPr bwMode="auto">
                <a:xfrm rot="18007332">
                  <a:off x="10629935" y="435290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69" name="Group 171"/>
                <p:cNvGrpSpPr>
                  <a:grpSpLocks/>
                </p:cNvGrpSpPr>
                <p:nvPr/>
              </p:nvGrpSpPr>
              <p:grpSpPr bwMode="auto">
                <a:xfrm rot="18007332">
                  <a:off x="10577577" y="3603541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94" name="Freeform 17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95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96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97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98" name="Arc 17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162" name="Freeform 177"/>
                <p:cNvSpPr>
                  <a:spLocks/>
                </p:cNvSpPr>
                <p:nvPr/>
              </p:nvSpPr>
              <p:spPr bwMode="auto">
                <a:xfrm rot="18007332">
                  <a:off x="10082247" y="3190856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63" name="Freeform 178"/>
                <p:cNvSpPr>
                  <a:spLocks/>
                </p:cNvSpPr>
                <p:nvPr/>
              </p:nvSpPr>
              <p:spPr bwMode="auto">
                <a:xfrm rot="18007332" flipV="1">
                  <a:off x="10212422" y="3268643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64" name="Freeform 179"/>
                <p:cNvSpPr>
                  <a:spLocks/>
                </p:cNvSpPr>
                <p:nvPr/>
              </p:nvSpPr>
              <p:spPr bwMode="auto">
                <a:xfrm rot="20670794">
                  <a:off x="10580722" y="407668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65" name="Freeform 180"/>
                <p:cNvSpPr>
                  <a:spLocks/>
                </p:cNvSpPr>
                <p:nvPr/>
              </p:nvSpPr>
              <p:spPr bwMode="auto">
                <a:xfrm rot="18007332">
                  <a:off x="10290210" y="3036868"/>
                  <a:ext cx="2006600" cy="198438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66" name="Freeform 181"/>
                <p:cNvSpPr>
                  <a:spLocks/>
                </p:cNvSpPr>
                <p:nvPr/>
              </p:nvSpPr>
              <p:spPr bwMode="auto">
                <a:xfrm rot="18007332">
                  <a:off x="10469597" y="4054456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67" name="Arc 182"/>
                <p:cNvSpPr>
                  <a:spLocks/>
                </p:cNvSpPr>
                <p:nvPr/>
              </p:nvSpPr>
              <p:spPr bwMode="auto">
                <a:xfrm rot="3344830">
                  <a:off x="10323547" y="4067156"/>
                  <a:ext cx="290513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68" name="Arc 183"/>
                <p:cNvSpPr>
                  <a:spLocks/>
                </p:cNvSpPr>
                <p:nvPr/>
              </p:nvSpPr>
              <p:spPr bwMode="auto">
                <a:xfrm rot="11069833" flipV="1">
                  <a:off x="10604535" y="42290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69" name="Freeform 184"/>
                <p:cNvSpPr>
                  <a:spLocks/>
                </p:cNvSpPr>
                <p:nvPr/>
              </p:nvSpPr>
              <p:spPr bwMode="auto">
                <a:xfrm rot="18007332" flipH="1">
                  <a:off x="11720547" y="2062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70" name="Line 185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47547" y="197324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71" name="Line 186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553860" y="214945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72" name="Line 187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74535" y="2338368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73" name="Arc 188"/>
                <p:cNvSpPr>
                  <a:spLocks/>
                </p:cNvSpPr>
                <p:nvPr/>
              </p:nvSpPr>
              <p:spPr bwMode="auto">
                <a:xfrm rot="4478833" flipH="1">
                  <a:off x="11425272" y="22066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74" name="Freeform 189"/>
                <p:cNvSpPr>
                  <a:spLocks/>
                </p:cNvSpPr>
                <p:nvPr/>
              </p:nvSpPr>
              <p:spPr bwMode="auto">
                <a:xfrm rot="18007332">
                  <a:off x="10691847" y="3844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75" name="Line 190"/>
                <p:cNvSpPr>
                  <a:spLocks noChangeShapeType="1"/>
                </p:cNvSpPr>
                <p:nvPr/>
              </p:nvSpPr>
              <p:spPr bwMode="auto">
                <a:xfrm rot="18007332">
                  <a:off x="10733122" y="3905231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76" name="Line 191"/>
                <p:cNvSpPr>
                  <a:spLocks noChangeShapeType="1"/>
                </p:cNvSpPr>
                <p:nvPr/>
              </p:nvSpPr>
              <p:spPr bwMode="auto">
                <a:xfrm rot="18007332">
                  <a:off x="10450547" y="4152818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77" name="Line 192"/>
                <p:cNvSpPr>
                  <a:spLocks noChangeShapeType="1"/>
                </p:cNvSpPr>
                <p:nvPr/>
              </p:nvSpPr>
              <p:spPr bwMode="auto">
                <a:xfrm rot="18007332">
                  <a:off x="10844247" y="4124306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78" name="Arc 193"/>
                <p:cNvSpPr>
                  <a:spLocks/>
                </p:cNvSpPr>
                <p:nvPr/>
              </p:nvSpPr>
              <p:spPr bwMode="auto">
                <a:xfrm rot="9935830">
                  <a:off x="10648985" y="3557569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79" name="Arc 194"/>
                <p:cNvSpPr>
                  <a:spLocks/>
                </p:cNvSpPr>
                <p:nvPr/>
              </p:nvSpPr>
              <p:spPr bwMode="auto">
                <a:xfrm rot="20670794" flipH="1" flipV="1">
                  <a:off x="10548972" y="3938569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80" name="Arc 195"/>
                <p:cNvSpPr>
                  <a:spLocks/>
                </p:cNvSpPr>
                <p:nvPr/>
              </p:nvSpPr>
              <p:spPr bwMode="auto">
                <a:xfrm rot="20670794">
                  <a:off x="10477535" y="4078269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81" name="Arc 196"/>
                <p:cNvSpPr>
                  <a:spLocks/>
                </p:cNvSpPr>
                <p:nvPr/>
              </p:nvSpPr>
              <p:spPr bwMode="auto">
                <a:xfrm rot="20670794">
                  <a:off x="10504522" y="43100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82" name="Arc 197"/>
                <p:cNvSpPr>
                  <a:spLocks/>
                </p:cNvSpPr>
                <p:nvPr/>
              </p:nvSpPr>
              <p:spPr bwMode="auto">
                <a:xfrm rot="20670794" flipH="1" flipV="1">
                  <a:off x="10568022" y="41941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83" name="Line 198"/>
                <p:cNvSpPr>
                  <a:spLocks noChangeShapeType="1"/>
                </p:cNvSpPr>
                <p:nvPr/>
              </p:nvSpPr>
              <p:spPr bwMode="auto">
                <a:xfrm>
                  <a:off x="10650572" y="465770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84" name="Line 199"/>
                <p:cNvSpPr>
                  <a:spLocks noChangeShapeType="1"/>
                </p:cNvSpPr>
                <p:nvPr/>
              </p:nvSpPr>
              <p:spPr bwMode="auto">
                <a:xfrm rot="7220284">
                  <a:off x="10321960" y="4073506"/>
                  <a:ext cx="0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71" name="Group 200"/>
                <p:cNvGrpSpPr>
                  <a:grpSpLocks/>
                </p:cNvGrpSpPr>
                <p:nvPr/>
              </p:nvGrpSpPr>
              <p:grpSpPr bwMode="auto">
                <a:xfrm rot="7253297">
                  <a:off x="9904436" y="4089397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92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93" name="Rectangle 202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grpSp>
              <p:nvGrpSpPr>
                <p:cNvPr id="72" name="Group 203"/>
                <p:cNvGrpSpPr>
                  <a:grpSpLocks/>
                </p:cNvGrpSpPr>
                <p:nvPr/>
              </p:nvGrpSpPr>
              <p:grpSpPr bwMode="auto">
                <a:xfrm>
                  <a:off x="10534666" y="515618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90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91" name="Rectangle 20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187" name="Rectangle 206"/>
                <p:cNvSpPr>
                  <a:spLocks noChangeArrowheads="1"/>
                </p:cNvSpPr>
                <p:nvPr/>
              </p:nvSpPr>
              <p:spPr bwMode="auto">
                <a:xfrm rot="3571960">
                  <a:off x="10380697" y="4524356"/>
                  <a:ext cx="42863" cy="350838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88" name="Rectangle 207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89" name="Rectangle 208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8306"/>
                  <a:ext cx="38100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</p:grpSp>
          <p:grpSp>
            <p:nvGrpSpPr>
              <p:cNvPr id="73" name="グループ化 864"/>
              <p:cNvGrpSpPr/>
              <p:nvPr/>
            </p:nvGrpSpPr>
            <p:grpSpPr>
              <a:xfrm rot="16975186" flipH="1">
                <a:off x="7026076" y="2637549"/>
                <a:ext cx="192265" cy="439894"/>
                <a:chOff x="9501222" y="714356"/>
                <a:chExt cx="5338763" cy="4864101"/>
              </a:xfrm>
            </p:grpSpPr>
            <p:sp>
              <p:nvSpPr>
                <p:cNvPr id="866" name="Oval 137"/>
                <p:cNvSpPr>
                  <a:spLocks noChangeArrowheads="1"/>
                </p:cNvSpPr>
                <p:nvPr/>
              </p:nvSpPr>
              <p:spPr bwMode="auto">
                <a:xfrm>
                  <a:off x="9501222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67" name="Oval 209"/>
                <p:cNvSpPr>
                  <a:spLocks noChangeArrowheads="1"/>
                </p:cNvSpPr>
                <p:nvPr/>
              </p:nvSpPr>
              <p:spPr bwMode="auto">
                <a:xfrm>
                  <a:off x="11264935" y="714356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68" name="Oval 210"/>
                <p:cNvSpPr>
                  <a:spLocks noChangeArrowheads="1"/>
                </p:cNvSpPr>
                <p:nvPr/>
              </p:nvSpPr>
              <p:spPr bwMode="auto">
                <a:xfrm>
                  <a:off x="13034997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69" name="Freeform 5"/>
                <p:cNvSpPr>
                  <a:spLocks/>
                </p:cNvSpPr>
                <p:nvPr/>
              </p:nvSpPr>
              <p:spPr bwMode="auto">
                <a:xfrm rot="14397729">
                  <a:off x="11963435" y="3244831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70" name="Freeform 6"/>
                <p:cNvSpPr>
                  <a:spLocks/>
                </p:cNvSpPr>
                <p:nvPr/>
              </p:nvSpPr>
              <p:spPr bwMode="auto">
                <a:xfrm rot="14397729" flipV="1">
                  <a:off x="12095197" y="3171806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71" name="Freeform 7"/>
                <p:cNvSpPr>
                  <a:spLocks/>
                </p:cNvSpPr>
                <p:nvPr/>
              </p:nvSpPr>
              <p:spPr bwMode="auto">
                <a:xfrm rot="14397729">
                  <a:off x="12047572" y="3024168"/>
                  <a:ext cx="2006600" cy="190500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chemeClr val="bg1">
                        <a:lumMod val="50000"/>
                      </a:schemeClr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72" name="Rectangle 8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73" name="Rectangle 9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74" name="Rectangle 10"/>
                <p:cNvSpPr>
                  <a:spLocks noChangeArrowheads="1"/>
                </p:cNvSpPr>
                <p:nvPr/>
              </p:nvSpPr>
              <p:spPr bwMode="auto">
                <a:xfrm rot="10780961">
                  <a:off x="12138060" y="14192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75" name="Line 11"/>
                <p:cNvSpPr>
                  <a:spLocks noChangeShapeType="1"/>
                </p:cNvSpPr>
                <p:nvPr/>
              </p:nvSpPr>
              <p:spPr bwMode="auto">
                <a:xfrm rot="7209001" flipV="1">
                  <a:off x="11468135" y="1622406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76" name="Rectangle 12"/>
                <p:cNvSpPr>
                  <a:spLocks noChangeArrowheads="1"/>
                </p:cNvSpPr>
                <p:nvPr/>
              </p:nvSpPr>
              <p:spPr bwMode="auto">
                <a:xfrm rot="7209001">
                  <a:off x="12274585" y="1050906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77" name="Freeform 13"/>
                <p:cNvSpPr>
                  <a:spLocks/>
                </p:cNvSpPr>
                <p:nvPr/>
              </p:nvSpPr>
              <p:spPr bwMode="auto">
                <a:xfrm rot="7209001">
                  <a:off x="11934860" y="188593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78" name="Line 14"/>
                <p:cNvSpPr>
                  <a:spLocks noChangeShapeType="1"/>
                </p:cNvSpPr>
                <p:nvPr/>
              </p:nvSpPr>
              <p:spPr bwMode="auto">
                <a:xfrm rot="7209001">
                  <a:off x="11993597" y="19891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79" name="Line 15"/>
                <p:cNvSpPr>
                  <a:spLocks noChangeShapeType="1"/>
                </p:cNvSpPr>
                <p:nvPr/>
              </p:nvSpPr>
              <p:spPr bwMode="auto">
                <a:xfrm rot="7209001">
                  <a:off x="11880885" y="1928794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80" name="Group 16"/>
                <p:cNvGrpSpPr>
                  <a:grpSpLocks/>
                </p:cNvGrpSpPr>
                <p:nvPr/>
              </p:nvGrpSpPr>
              <p:grpSpPr bwMode="auto">
                <a:xfrm rot="7209001">
                  <a:off x="11449039" y="2208261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1067" name="Freeform 1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68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69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7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71" name="Arc 2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881" name="Freeform 22"/>
                <p:cNvSpPr>
                  <a:spLocks/>
                </p:cNvSpPr>
                <p:nvPr/>
              </p:nvSpPr>
              <p:spPr bwMode="auto">
                <a:xfrm rot="9872463">
                  <a:off x="11779285" y="19891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82" name="Freeform 23"/>
                <p:cNvSpPr>
                  <a:spLocks/>
                </p:cNvSpPr>
                <p:nvPr/>
              </p:nvSpPr>
              <p:spPr bwMode="auto">
                <a:xfrm rot="7209001">
                  <a:off x="11658635" y="1998643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83" name="Arc 24"/>
                <p:cNvSpPr>
                  <a:spLocks/>
                </p:cNvSpPr>
                <p:nvPr/>
              </p:nvSpPr>
              <p:spPr bwMode="auto">
                <a:xfrm rot="14146499">
                  <a:off x="11965022" y="18779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84" name="Arc 25"/>
                <p:cNvSpPr>
                  <a:spLocks/>
                </p:cNvSpPr>
                <p:nvPr/>
              </p:nvSpPr>
              <p:spPr bwMode="auto">
                <a:xfrm rot="271502" flipV="1">
                  <a:off x="11680860" y="1716069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81" name="Group 26"/>
                <p:cNvGrpSpPr>
                  <a:grpSpLocks/>
                </p:cNvGrpSpPr>
                <p:nvPr/>
              </p:nvGrpSpPr>
              <p:grpSpPr bwMode="auto">
                <a:xfrm rot="7209001">
                  <a:off x="11403005" y="2178095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062" name="Freeform 2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63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64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65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66" name="Arc 3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886" name="Arc 32"/>
                <p:cNvSpPr>
                  <a:spLocks/>
                </p:cNvSpPr>
                <p:nvPr/>
              </p:nvSpPr>
              <p:spPr bwMode="auto">
                <a:xfrm rot="9872463" flipH="1" flipV="1">
                  <a:off x="11677685" y="198594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87" name="Arc 33"/>
                <p:cNvSpPr>
                  <a:spLocks/>
                </p:cNvSpPr>
                <p:nvPr/>
              </p:nvSpPr>
              <p:spPr bwMode="auto">
                <a:xfrm rot="9872463">
                  <a:off x="11750710" y="18478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88" name="Arc 34"/>
                <p:cNvSpPr>
                  <a:spLocks/>
                </p:cNvSpPr>
                <p:nvPr/>
              </p:nvSpPr>
              <p:spPr bwMode="auto">
                <a:xfrm rot="9872463">
                  <a:off x="11934860" y="1828781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89" name="Arc 35"/>
                <p:cNvSpPr>
                  <a:spLocks/>
                </p:cNvSpPr>
                <p:nvPr/>
              </p:nvSpPr>
              <p:spPr bwMode="auto">
                <a:xfrm rot="9872463" flipH="1" flipV="1">
                  <a:off x="11868185" y="19462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90" name="Line 36"/>
                <p:cNvSpPr>
                  <a:spLocks noChangeShapeType="1"/>
                </p:cNvSpPr>
                <p:nvPr/>
              </p:nvSpPr>
              <p:spPr bwMode="auto">
                <a:xfrm rot="9016332" flipV="1">
                  <a:off x="12363485" y="1552556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91" name="Freeform 37"/>
                <p:cNvSpPr>
                  <a:spLocks/>
                </p:cNvSpPr>
                <p:nvPr/>
              </p:nvSpPr>
              <p:spPr bwMode="auto">
                <a:xfrm rot="3616332">
                  <a:off x="12339672" y="1885931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92" name="Line 38"/>
                <p:cNvSpPr>
                  <a:spLocks noChangeShapeType="1"/>
                </p:cNvSpPr>
                <p:nvPr/>
              </p:nvSpPr>
              <p:spPr bwMode="auto">
                <a:xfrm rot="3616332">
                  <a:off x="12401585" y="19256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93" name="Line 39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1993881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94" name="Freeform 40"/>
                <p:cNvSpPr>
                  <a:spLocks/>
                </p:cNvSpPr>
                <p:nvPr/>
              </p:nvSpPr>
              <p:spPr bwMode="auto">
                <a:xfrm rot="3616332">
                  <a:off x="12463497" y="2066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95" name="Line 41"/>
                <p:cNvSpPr>
                  <a:spLocks noChangeShapeType="1"/>
                </p:cNvSpPr>
                <p:nvPr/>
              </p:nvSpPr>
              <p:spPr bwMode="auto">
                <a:xfrm rot="3616332">
                  <a:off x="12504772" y="197959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96" name="Line 42"/>
                <p:cNvSpPr>
                  <a:spLocks noChangeShapeType="1"/>
                </p:cNvSpPr>
                <p:nvPr/>
              </p:nvSpPr>
              <p:spPr bwMode="auto">
                <a:xfrm rot="3616332">
                  <a:off x="12617485" y="2155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97" name="Line 43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2343131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98" name="Arc 44"/>
                <p:cNvSpPr>
                  <a:spLocks/>
                </p:cNvSpPr>
                <p:nvPr/>
              </p:nvSpPr>
              <p:spPr bwMode="auto">
                <a:xfrm rot="17144832">
                  <a:off x="12422222" y="221295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899" name="Freeform 45"/>
                <p:cNvSpPr>
                  <a:spLocks/>
                </p:cNvSpPr>
                <p:nvPr/>
              </p:nvSpPr>
              <p:spPr bwMode="auto">
                <a:xfrm rot="6279794">
                  <a:off x="12350785" y="1995468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00" name="Freeform 46"/>
                <p:cNvSpPr>
                  <a:spLocks/>
                </p:cNvSpPr>
                <p:nvPr/>
              </p:nvSpPr>
              <p:spPr bwMode="auto">
                <a:xfrm rot="3616332">
                  <a:off x="12242835" y="2000231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01" name="Arc 47"/>
                <p:cNvSpPr>
                  <a:spLocks/>
                </p:cNvSpPr>
                <p:nvPr/>
              </p:nvSpPr>
              <p:spPr bwMode="auto">
                <a:xfrm rot="10553830">
                  <a:off x="12380947" y="1716069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02" name="Arc 48"/>
                <p:cNvSpPr>
                  <a:spLocks/>
                </p:cNvSpPr>
                <p:nvPr/>
              </p:nvSpPr>
              <p:spPr bwMode="auto">
                <a:xfrm rot="18278834" flipV="1">
                  <a:off x="12096785" y="188275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93" name="Group 49"/>
                <p:cNvGrpSpPr>
                  <a:grpSpLocks/>
                </p:cNvGrpSpPr>
                <p:nvPr/>
              </p:nvGrpSpPr>
              <p:grpSpPr bwMode="auto">
                <a:xfrm rot="3616332">
                  <a:off x="12330179" y="2190800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1057" name="Freeform 50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58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59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60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61" name="Arc 54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904" name="Arc 55"/>
                <p:cNvSpPr>
                  <a:spLocks/>
                </p:cNvSpPr>
                <p:nvPr/>
              </p:nvSpPr>
              <p:spPr bwMode="auto">
                <a:xfrm rot="6279794" flipH="1" flipV="1">
                  <a:off x="12323797" y="1989118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05" name="Arc 56"/>
                <p:cNvSpPr>
                  <a:spLocks/>
                </p:cNvSpPr>
                <p:nvPr/>
              </p:nvSpPr>
              <p:spPr bwMode="auto">
                <a:xfrm rot="6279794">
                  <a:off x="12241247" y="185735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06" name="Arc 57"/>
                <p:cNvSpPr>
                  <a:spLocks/>
                </p:cNvSpPr>
                <p:nvPr/>
              </p:nvSpPr>
              <p:spPr bwMode="auto">
                <a:xfrm rot="6279794">
                  <a:off x="12279347" y="1831956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07" name="Arc 58"/>
                <p:cNvSpPr>
                  <a:spLocks/>
                </p:cNvSpPr>
                <p:nvPr/>
              </p:nvSpPr>
              <p:spPr bwMode="auto">
                <a:xfrm rot="6279794" flipH="1" flipV="1">
                  <a:off x="12344435" y="194625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08" name="Line 59"/>
                <p:cNvSpPr>
                  <a:spLocks noChangeShapeType="1"/>
                </p:cNvSpPr>
                <p:nvPr/>
              </p:nvSpPr>
              <p:spPr bwMode="auto">
                <a:xfrm rot="7209001">
                  <a:off x="11844372" y="1441431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09" name="Line 60"/>
                <p:cNvSpPr>
                  <a:spLocks noChangeShapeType="1"/>
                </p:cNvSpPr>
                <p:nvPr/>
              </p:nvSpPr>
              <p:spPr bwMode="auto">
                <a:xfrm rot="14429284">
                  <a:off x="12515885" y="1449368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808" name="Group 61"/>
                <p:cNvGrpSpPr>
                  <a:grpSpLocks/>
                </p:cNvGrpSpPr>
                <p:nvPr/>
              </p:nvGrpSpPr>
              <p:grpSpPr bwMode="auto">
                <a:xfrm rot="14462297">
                  <a:off x="12703220" y="1458910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055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56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grpSp>
              <p:nvGrpSpPr>
                <p:cNvPr id="809" name="Group 64"/>
                <p:cNvGrpSpPr>
                  <a:grpSpLocks/>
                </p:cNvGrpSpPr>
                <p:nvPr/>
              </p:nvGrpSpPr>
              <p:grpSpPr bwMode="auto">
                <a:xfrm rot="7209001">
                  <a:off x="11436374" y="1468435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053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54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912" name="Rectangle 67"/>
                <p:cNvSpPr>
                  <a:spLocks noChangeArrowheads="1"/>
                </p:cNvSpPr>
                <p:nvPr/>
              </p:nvSpPr>
              <p:spPr bwMode="auto">
                <a:xfrm rot="10780961">
                  <a:off x="12134885" y="1417619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13" name="Rectangle 68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14" name="Rectangle 69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15" name="Rectangle 70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16" name="Rectangle 71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17" name="Rectangle 72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3522" y="45180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18" name="Line 73"/>
                <p:cNvSpPr>
                  <a:spLocks noChangeShapeType="1"/>
                </p:cNvSpPr>
                <p:nvPr/>
              </p:nvSpPr>
              <p:spPr bwMode="auto">
                <a:xfrm flipH="1" flipV="1">
                  <a:off x="13233435" y="4671994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19" name="Rectangle 74"/>
                <p:cNvSpPr>
                  <a:spLocks noChangeArrowheads="1"/>
                </p:cNvSpPr>
                <p:nvPr/>
              </p:nvSpPr>
              <p:spPr bwMode="auto">
                <a:xfrm flipH="1">
                  <a:off x="14316110" y="4576744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20" name="Freeform 75"/>
                <p:cNvSpPr>
                  <a:spLocks/>
                </p:cNvSpPr>
                <p:nvPr/>
              </p:nvSpPr>
              <p:spPr bwMode="auto">
                <a:xfrm flipH="1">
                  <a:off x="13508072" y="460055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21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13511247" y="4608494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22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13509660" y="4737081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98" name="Group 78"/>
                <p:cNvGrpSpPr>
                  <a:grpSpLocks/>
                </p:cNvGrpSpPr>
                <p:nvPr/>
              </p:nvGrpSpPr>
              <p:grpSpPr bwMode="auto">
                <a:xfrm flipH="1">
                  <a:off x="12703127" y="4371956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1048" name="Freeform 7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49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50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51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52" name="Arc 8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924" name="Freeform 84"/>
                <p:cNvSpPr>
                  <a:spLocks/>
                </p:cNvSpPr>
                <p:nvPr/>
              </p:nvSpPr>
              <p:spPr bwMode="auto">
                <a:xfrm rot="18936538" flipH="1">
                  <a:off x="13274710" y="45672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25" name="Freeform 85"/>
                <p:cNvSpPr>
                  <a:spLocks/>
                </p:cNvSpPr>
                <p:nvPr/>
              </p:nvSpPr>
              <p:spPr bwMode="auto">
                <a:xfrm flipH="1">
                  <a:off x="13141360" y="455769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26" name="Arc 86"/>
                <p:cNvSpPr>
                  <a:spLocks/>
                </p:cNvSpPr>
                <p:nvPr/>
              </p:nvSpPr>
              <p:spPr bwMode="auto">
                <a:xfrm rot="14662502" flipH="1">
                  <a:off x="13393772" y="43417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27" name="Arc 87"/>
                <p:cNvSpPr>
                  <a:spLocks/>
                </p:cNvSpPr>
                <p:nvPr/>
              </p:nvSpPr>
              <p:spPr bwMode="auto">
                <a:xfrm rot="6937498" flipH="1" flipV="1">
                  <a:off x="13392185" y="4667231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116" name="Group 88"/>
                <p:cNvGrpSpPr>
                  <a:grpSpLocks/>
                </p:cNvGrpSpPr>
                <p:nvPr/>
              </p:nvGrpSpPr>
              <p:grpSpPr bwMode="auto">
                <a:xfrm flipH="1">
                  <a:off x="12703127" y="4416406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043" name="Freeform 8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44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45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46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47" name="Arc 9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929" name="Arc 94"/>
                <p:cNvSpPr>
                  <a:spLocks/>
                </p:cNvSpPr>
                <p:nvPr/>
              </p:nvSpPr>
              <p:spPr bwMode="auto">
                <a:xfrm rot="18936538" flipV="1">
                  <a:off x="13131835" y="449419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30" name="Arc 95"/>
                <p:cNvSpPr>
                  <a:spLocks/>
                </p:cNvSpPr>
                <p:nvPr/>
              </p:nvSpPr>
              <p:spPr bwMode="auto">
                <a:xfrm rot="18936538" flipH="1">
                  <a:off x="13288997" y="45021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31" name="Arc 96"/>
                <p:cNvSpPr>
                  <a:spLocks/>
                </p:cNvSpPr>
                <p:nvPr/>
              </p:nvSpPr>
              <p:spPr bwMode="auto">
                <a:xfrm rot="18936538" flipH="1">
                  <a:off x="13541410" y="46021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32" name="Arc 97"/>
                <p:cNvSpPr>
                  <a:spLocks/>
                </p:cNvSpPr>
                <p:nvPr/>
              </p:nvSpPr>
              <p:spPr bwMode="auto">
                <a:xfrm rot="18936538" flipV="1">
                  <a:off x="13408060" y="46005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33" name="Line 98"/>
                <p:cNvSpPr>
                  <a:spLocks noChangeShapeType="1"/>
                </p:cNvSpPr>
                <p:nvPr/>
              </p:nvSpPr>
              <p:spPr bwMode="auto">
                <a:xfrm rot="19792668" flipH="1" flipV="1">
                  <a:off x="13774772" y="3987781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34" name="Freeform 99"/>
                <p:cNvSpPr>
                  <a:spLocks/>
                </p:cNvSpPr>
                <p:nvPr/>
              </p:nvSpPr>
              <p:spPr bwMode="auto">
                <a:xfrm rot="3592668" flipH="1">
                  <a:off x="13712860" y="4249718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35" name="Line 100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771597" y="42878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36" name="Line 101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7297" y="4348143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37" name="Freeform 102"/>
                <p:cNvSpPr>
                  <a:spLocks/>
                </p:cNvSpPr>
                <p:nvPr/>
              </p:nvSpPr>
              <p:spPr bwMode="auto">
                <a:xfrm rot="3592668" flipH="1">
                  <a:off x="13495372" y="3840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38" name="Line 103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22372" y="3900468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39" name="Line 104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2535" y="3933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40" name="Line 105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323922" y="4119543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41" name="Arc 106"/>
                <p:cNvSpPr>
                  <a:spLocks/>
                </p:cNvSpPr>
                <p:nvPr/>
              </p:nvSpPr>
              <p:spPr bwMode="auto">
                <a:xfrm rot="11664170" flipH="1">
                  <a:off x="13204860" y="35528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42" name="Freeform 107"/>
                <p:cNvSpPr>
                  <a:spLocks/>
                </p:cNvSpPr>
                <p:nvPr/>
              </p:nvSpPr>
              <p:spPr bwMode="auto">
                <a:xfrm rot="929206" flipH="1">
                  <a:off x="13557285" y="407033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43" name="Freeform 108"/>
                <p:cNvSpPr>
                  <a:spLocks/>
                </p:cNvSpPr>
                <p:nvPr/>
              </p:nvSpPr>
              <p:spPr bwMode="auto">
                <a:xfrm rot="3592668" flipH="1">
                  <a:off x="13433460" y="4049693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44" name="Arc 109"/>
                <p:cNvSpPr>
                  <a:spLocks/>
                </p:cNvSpPr>
                <p:nvPr/>
              </p:nvSpPr>
              <p:spPr bwMode="auto">
                <a:xfrm rot="18255170" flipH="1">
                  <a:off x="13741435" y="406239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45" name="Arc 110"/>
                <p:cNvSpPr>
                  <a:spLocks/>
                </p:cNvSpPr>
                <p:nvPr/>
              </p:nvSpPr>
              <p:spPr bwMode="auto">
                <a:xfrm rot="10530167" flipH="1" flipV="1">
                  <a:off x="13457272" y="422590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123" name="Group 111"/>
                <p:cNvGrpSpPr>
                  <a:grpSpLocks/>
                </p:cNvGrpSpPr>
                <p:nvPr/>
              </p:nvGrpSpPr>
              <p:grpSpPr bwMode="auto">
                <a:xfrm rot="3592668" flipH="1">
                  <a:off x="13154020" y="3611481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1038" name="Freeform 11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39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40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41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42" name="Arc 11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947" name="Arc 117"/>
                <p:cNvSpPr>
                  <a:spLocks/>
                </p:cNvSpPr>
                <p:nvPr/>
              </p:nvSpPr>
              <p:spPr bwMode="auto">
                <a:xfrm rot="929206" flipV="1">
                  <a:off x="13455685" y="3933806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48" name="Arc 118"/>
                <p:cNvSpPr>
                  <a:spLocks/>
                </p:cNvSpPr>
                <p:nvPr/>
              </p:nvSpPr>
              <p:spPr bwMode="auto">
                <a:xfrm rot="929206" flipH="1">
                  <a:off x="13527122" y="407350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49" name="Arc 119"/>
                <p:cNvSpPr>
                  <a:spLocks/>
                </p:cNvSpPr>
                <p:nvPr/>
              </p:nvSpPr>
              <p:spPr bwMode="auto">
                <a:xfrm rot="929206" flipH="1">
                  <a:off x="13711272" y="43036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50" name="Arc 120"/>
                <p:cNvSpPr>
                  <a:spLocks/>
                </p:cNvSpPr>
                <p:nvPr/>
              </p:nvSpPr>
              <p:spPr bwMode="auto">
                <a:xfrm rot="929206" flipV="1">
                  <a:off x="13646185" y="418780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51" name="Line 121"/>
                <p:cNvSpPr>
                  <a:spLocks noChangeShapeType="1"/>
                </p:cNvSpPr>
                <p:nvPr/>
              </p:nvSpPr>
              <p:spPr bwMode="auto">
                <a:xfrm flipH="1">
                  <a:off x="13703335" y="465135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52" name="Line 122"/>
                <p:cNvSpPr>
                  <a:spLocks noChangeShapeType="1"/>
                </p:cNvSpPr>
                <p:nvPr/>
              </p:nvSpPr>
              <p:spPr bwMode="auto">
                <a:xfrm rot="14379716" flipH="1">
                  <a:off x="14035122" y="4067156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124" name="Group 123"/>
                <p:cNvGrpSpPr>
                  <a:grpSpLocks/>
                </p:cNvGrpSpPr>
                <p:nvPr/>
              </p:nvGrpSpPr>
              <p:grpSpPr bwMode="auto">
                <a:xfrm rot="14346703" flipH="1">
                  <a:off x="14209737" y="405920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036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37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grpSp>
              <p:nvGrpSpPr>
                <p:cNvPr id="865" name="Group 126"/>
                <p:cNvGrpSpPr>
                  <a:grpSpLocks/>
                </p:cNvGrpSpPr>
                <p:nvPr/>
              </p:nvGrpSpPr>
              <p:grpSpPr bwMode="auto">
                <a:xfrm flipH="1">
                  <a:off x="13565203" y="5149831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034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35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955" name="Rectangle 129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1935" y="4519593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56" name="Rectangle 130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57" name="Rectangle 131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58" name="Rectangle 132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9893"/>
                  <a:ext cx="38100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59" name="Rectangle 133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60" name="Rectangle 134"/>
                <p:cNvSpPr>
                  <a:spLocks noChangeArrowheads="1"/>
                </p:cNvSpPr>
                <p:nvPr/>
              </p:nvSpPr>
              <p:spPr bwMode="auto">
                <a:xfrm rot="3571960">
                  <a:off x="10382285" y="4524356"/>
                  <a:ext cx="41275" cy="350838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61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9781535" y="4671085"/>
                  <a:ext cx="1500198" cy="45719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62" name="Rectangle 136"/>
                <p:cNvSpPr>
                  <a:spLocks noChangeArrowheads="1"/>
                </p:cNvSpPr>
                <p:nvPr/>
              </p:nvSpPr>
              <p:spPr bwMode="auto">
                <a:xfrm>
                  <a:off x="9688547" y="4624038"/>
                  <a:ext cx="350838" cy="18415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63" name="Freeform 138"/>
                <p:cNvSpPr>
                  <a:spLocks/>
                </p:cNvSpPr>
                <p:nvPr/>
              </p:nvSpPr>
              <p:spPr bwMode="auto">
                <a:xfrm>
                  <a:off x="10768047" y="460690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64" name="Line 139"/>
                <p:cNvSpPr>
                  <a:spLocks noChangeShapeType="1"/>
                </p:cNvSpPr>
                <p:nvPr/>
              </p:nvSpPr>
              <p:spPr bwMode="auto">
                <a:xfrm>
                  <a:off x="10774397" y="461325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65" name="Line 140"/>
                <p:cNvSpPr>
                  <a:spLocks noChangeShapeType="1"/>
                </p:cNvSpPr>
                <p:nvPr/>
              </p:nvSpPr>
              <p:spPr bwMode="auto">
                <a:xfrm>
                  <a:off x="10777572" y="4743431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880" name="Group 141"/>
                <p:cNvGrpSpPr>
                  <a:grpSpLocks/>
                </p:cNvGrpSpPr>
                <p:nvPr/>
              </p:nvGrpSpPr>
              <p:grpSpPr bwMode="auto">
                <a:xfrm>
                  <a:off x="11052281" y="4424344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029" name="Freeform 14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30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31" name="Line 14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32" name="Line 14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33" name="Arc 14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967" name="Freeform 147"/>
                <p:cNvSpPr>
                  <a:spLocks/>
                </p:cNvSpPr>
                <p:nvPr/>
              </p:nvSpPr>
              <p:spPr bwMode="auto">
                <a:xfrm>
                  <a:off x="10969660" y="4583094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68" name="Freeform 148"/>
                <p:cNvSpPr>
                  <a:spLocks/>
                </p:cNvSpPr>
                <p:nvPr/>
              </p:nvSpPr>
              <p:spPr bwMode="auto">
                <a:xfrm flipV="1">
                  <a:off x="10968072" y="4737081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69" name="Freeform 149"/>
                <p:cNvSpPr>
                  <a:spLocks/>
                </p:cNvSpPr>
                <p:nvPr/>
              </p:nvSpPr>
              <p:spPr bwMode="auto">
                <a:xfrm rot="2663462">
                  <a:off x="10863297" y="4573569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70" name="Freeform 150"/>
                <p:cNvSpPr>
                  <a:spLocks/>
                </p:cNvSpPr>
                <p:nvPr/>
              </p:nvSpPr>
              <p:spPr bwMode="auto">
                <a:xfrm>
                  <a:off x="11161747" y="4583094"/>
                  <a:ext cx="2008188" cy="198438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71" name="Freeform 151"/>
                <p:cNvSpPr>
                  <a:spLocks/>
                </p:cNvSpPr>
                <p:nvPr/>
              </p:nvSpPr>
              <p:spPr bwMode="auto">
                <a:xfrm>
                  <a:off x="10763285" y="456404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72" name="Arc 152"/>
                <p:cNvSpPr>
                  <a:spLocks/>
                </p:cNvSpPr>
                <p:nvPr/>
              </p:nvSpPr>
              <p:spPr bwMode="auto">
                <a:xfrm rot="6937498">
                  <a:off x="10671210" y="434814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73" name="Arc 153"/>
                <p:cNvSpPr>
                  <a:spLocks/>
                </p:cNvSpPr>
                <p:nvPr/>
              </p:nvSpPr>
              <p:spPr bwMode="auto">
                <a:xfrm rot="14662502" flipV="1">
                  <a:off x="10671210" y="46735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74" name="Freeform 154"/>
                <p:cNvSpPr>
                  <a:spLocks/>
                </p:cNvSpPr>
                <p:nvPr/>
              </p:nvSpPr>
              <p:spPr bwMode="auto">
                <a:xfrm flipH="1">
                  <a:off x="13123897" y="448784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75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13293760" y="447355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76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13120722" y="4484669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77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13115960" y="485931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78" name="Arc 158"/>
                <p:cNvSpPr>
                  <a:spLocks/>
                </p:cNvSpPr>
                <p:nvPr/>
              </p:nvSpPr>
              <p:spPr bwMode="auto">
                <a:xfrm rot="8071501" flipH="1">
                  <a:off x="12707972" y="441481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79" name="Freeform 159"/>
                <p:cNvSpPr>
                  <a:spLocks/>
                </p:cNvSpPr>
                <p:nvPr/>
              </p:nvSpPr>
              <p:spPr bwMode="auto">
                <a:xfrm>
                  <a:off x="11063322" y="449419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80" name="Line 160"/>
                <p:cNvSpPr>
                  <a:spLocks noChangeShapeType="1"/>
                </p:cNvSpPr>
                <p:nvPr/>
              </p:nvSpPr>
              <p:spPr bwMode="auto">
                <a:xfrm>
                  <a:off x="11061735" y="447990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81" name="Line 161"/>
                <p:cNvSpPr>
                  <a:spLocks noChangeShapeType="1"/>
                </p:cNvSpPr>
                <p:nvPr/>
              </p:nvSpPr>
              <p:spPr bwMode="auto">
                <a:xfrm>
                  <a:off x="11052210" y="486566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82" name="Arc 162"/>
                <p:cNvSpPr>
                  <a:spLocks/>
                </p:cNvSpPr>
                <p:nvPr/>
              </p:nvSpPr>
              <p:spPr bwMode="auto">
                <a:xfrm rot="13528499">
                  <a:off x="11145872" y="442116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83" name="Arc 163"/>
                <p:cNvSpPr>
                  <a:spLocks/>
                </p:cNvSpPr>
                <p:nvPr/>
              </p:nvSpPr>
              <p:spPr bwMode="auto">
                <a:xfrm rot="2663462" flipH="1" flipV="1">
                  <a:off x="10871235" y="4498956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84" name="Arc 164"/>
                <p:cNvSpPr>
                  <a:spLocks/>
                </p:cNvSpPr>
                <p:nvPr/>
              </p:nvSpPr>
              <p:spPr bwMode="auto">
                <a:xfrm rot="2663462">
                  <a:off x="10715660" y="4508481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85" name="Arc 165"/>
                <p:cNvSpPr>
                  <a:spLocks/>
                </p:cNvSpPr>
                <p:nvPr/>
              </p:nvSpPr>
              <p:spPr bwMode="auto">
                <a:xfrm rot="2663462">
                  <a:off x="10674385" y="46084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86" name="Arc 166"/>
                <p:cNvSpPr>
                  <a:spLocks/>
                </p:cNvSpPr>
                <p:nvPr/>
              </p:nvSpPr>
              <p:spPr bwMode="auto">
                <a:xfrm rot="2663462" flipH="1" flipV="1">
                  <a:off x="10806147" y="460690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87" name="Line 167"/>
                <p:cNvSpPr>
                  <a:spLocks noChangeShapeType="1"/>
                </p:cNvSpPr>
                <p:nvPr/>
              </p:nvSpPr>
              <p:spPr bwMode="auto">
                <a:xfrm rot="1807332" flipH="1" flipV="1">
                  <a:off x="10533402" y="4226865"/>
                  <a:ext cx="45720" cy="48041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88" name="Freeform 168"/>
                <p:cNvSpPr>
                  <a:spLocks/>
                </p:cNvSpPr>
                <p:nvPr/>
              </p:nvSpPr>
              <p:spPr bwMode="auto">
                <a:xfrm rot="18007332">
                  <a:off x="10564847" y="425448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89" name="Line 169"/>
                <p:cNvSpPr>
                  <a:spLocks noChangeShapeType="1"/>
                </p:cNvSpPr>
                <p:nvPr/>
              </p:nvSpPr>
              <p:spPr bwMode="auto">
                <a:xfrm rot="18007332">
                  <a:off x="10515635" y="4290993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90" name="Line 170"/>
                <p:cNvSpPr>
                  <a:spLocks noChangeShapeType="1"/>
                </p:cNvSpPr>
                <p:nvPr/>
              </p:nvSpPr>
              <p:spPr bwMode="auto">
                <a:xfrm rot="18007332">
                  <a:off x="10629935" y="435290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885" name="Group 171"/>
                <p:cNvGrpSpPr>
                  <a:grpSpLocks/>
                </p:cNvGrpSpPr>
                <p:nvPr/>
              </p:nvGrpSpPr>
              <p:grpSpPr bwMode="auto">
                <a:xfrm rot="18007332">
                  <a:off x="10577575" y="3603541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024" name="Freeform 17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25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26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27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28" name="Arc 17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992" name="Freeform 177"/>
                <p:cNvSpPr>
                  <a:spLocks/>
                </p:cNvSpPr>
                <p:nvPr/>
              </p:nvSpPr>
              <p:spPr bwMode="auto">
                <a:xfrm rot="18007332">
                  <a:off x="10082247" y="3190856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93" name="Freeform 178"/>
                <p:cNvSpPr>
                  <a:spLocks/>
                </p:cNvSpPr>
                <p:nvPr/>
              </p:nvSpPr>
              <p:spPr bwMode="auto">
                <a:xfrm rot="18007332" flipV="1">
                  <a:off x="10212422" y="3268643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94" name="Freeform 179"/>
                <p:cNvSpPr>
                  <a:spLocks/>
                </p:cNvSpPr>
                <p:nvPr/>
              </p:nvSpPr>
              <p:spPr bwMode="auto">
                <a:xfrm rot="20670794">
                  <a:off x="10580722" y="407668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95" name="Freeform 180"/>
                <p:cNvSpPr>
                  <a:spLocks/>
                </p:cNvSpPr>
                <p:nvPr/>
              </p:nvSpPr>
              <p:spPr bwMode="auto">
                <a:xfrm rot="18007332">
                  <a:off x="10290209" y="3036875"/>
                  <a:ext cx="2006606" cy="198431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96" name="Freeform 181"/>
                <p:cNvSpPr>
                  <a:spLocks/>
                </p:cNvSpPr>
                <p:nvPr/>
              </p:nvSpPr>
              <p:spPr bwMode="auto">
                <a:xfrm rot="18007332">
                  <a:off x="10469597" y="4054456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97" name="Arc 182"/>
                <p:cNvSpPr>
                  <a:spLocks/>
                </p:cNvSpPr>
                <p:nvPr/>
              </p:nvSpPr>
              <p:spPr bwMode="auto">
                <a:xfrm rot="3344830">
                  <a:off x="10323547" y="4067156"/>
                  <a:ext cx="290513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98" name="Arc 183"/>
                <p:cNvSpPr>
                  <a:spLocks/>
                </p:cNvSpPr>
                <p:nvPr/>
              </p:nvSpPr>
              <p:spPr bwMode="auto">
                <a:xfrm rot="11069833" flipV="1">
                  <a:off x="10604535" y="42290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999" name="Freeform 184"/>
                <p:cNvSpPr>
                  <a:spLocks/>
                </p:cNvSpPr>
                <p:nvPr/>
              </p:nvSpPr>
              <p:spPr bwMode="auto">
                <a:xfrm rot="18007332" flipH="1">
                  <a:off x="11720547" y="2062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00" name="Line 185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47547" y="197324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01" name="Line 186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553860" y="214945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02" name="Line 187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74535" y="2338368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03" name="Arc 188"/>
                <p:cNvSpPr>
                  <a:spLocks/>
                </p:cNvSpPr>
                <p:nvPr/>
              </p:nvSpPr>
              <p:spPr bwMode="auto">
                <a:xfrm rot="4478833" flipH="1">
                  <a:off x="11425272" y="22066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04" name="Freeform 189"/>
                <p:cNvSpPr>
                  <a:spLocks/>
                </p:cNvSpPr>
                <p:nvPr/>
              </p:nvSpPr>
              <p:spPr bwMode="auto">
                <a:xfrm rot="18007332">
                  <a:off x="10691847" y="3844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05" name="Line 190"/>
                <p:cNvSpPr>
                  <a:spLocks noChangeShapeType="1"/>
                </p:cNvSpPr>
                <p:nvPr/>
              </p:nvSpPr>
              <p:spPr bwMode="auto">
                <a:xfrm rot="18007332">
                  <a:off x="10733122" y="3905231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06" name="Line 191"/>
                <p:cNvSpPr>
                  <a:spLocks noChangeShapeType="1"/>
                </p:cNvSpPr>
                <p:nvPr/>
              </p:nvSpPr>
              <p:spPr bwMode="auto">
                <a:xfrm rot="18007332">
                  <a:off x="10450547" y="4152818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07" name="Line 192"/>
                <p:cNvSpPr>
                  <a:spLocks noChangeShapeType="1"/>
                </p:cNvSpPr>
                <p:nvPr/>
              </p:nvSpPr>
              <p:spPr bwMode="auto">
                <a:xfrm rot="18007332">
                  <a:off x="10844247" y="4124306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08" name="Arc 193"/>
                <p:cNvSpPr>
                  <a:spLocks/>
                </p:cNvSpPr>
                <p:nvPr/>
              </p:nvSpPr>
              <p:spPr bwMode="auto">
                <a:xfrm rot="9935830">
                  <a:off x="10648985" y="3557569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09" name="Arc 194"/>
                <p:cNvSpPr>
                  <a:spLocks/>
                </p:cNvSpPr>
                <p:nvPr/>
              </p:nvSpPr>
              <p:spPr bwMode="auto">
                <a:xfrm rot="20670794" flipH="1" flipV="1">
                  <a:off x="10548972" y="3938569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10" name="Arc 195"/>
                <p:cNvSpPr>
                  <a:spLocks/>
                </p:cNvSpPr>
                <p:nvPr/>
              </p:nvSpPr>
              <p:spPr bwMode="auto">
                <a:xfrm rot="20670794">
                  <a:off x="10477535" y="4078269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11" name="Arc 196"/>
                <p:cNvSpPr>
                  <a:spLocks/>
                </p:cNvSpPr>
                <p:nvPr/>
              </p:nvSpPr>
              <p:spPr bwMode="auto">
                <a:xfrm rot="20670794">
                  <a:off x="10504522" y="43100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12" name="Arc 197"/>
                <p:cNvSpPr>
                  <a:spLocks/>
                </p:cNvSpPr>
                <p:nvPr/>
              </p:nvSpPr>
              <p:spPr bwMode="auto">
                <a:xfrm rot="20670794" flipH="1" flipV="1">
                  <a:off x="10568022" y="41941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13" name="Line 198"/>
                <p:cNvSpPr>
                  <a:spLocks noChangeShapeType="1"/>
                </p:cNvSpPr>
                <p:nvPr/>
              </p:nvSpPr>
              <p:spPr bwMode="auto">
                <a:xfrm>
                  <a:off x="10650572" y="465770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14" name="Line 199"/>
                <p:cNvSpPr>
                  <a:spLocks noChangeShapeType="1"/>
                </p:cNvSpPr>
                <p:nvPr/>
              </p:nvSpPr>
              <p:spPr bwMode="auto">
                <a:xfrm rot="7220284">
                  <a:off x="10321960" y="4073506"/>
                  <a:ext cx="0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136" name="Group 200"/>
                <p:cNvGrpSpPr>
                  <a:grpSpLocks/>
                </p:cNvGrpSpPr>
                <p:nvPr/>
              </p:nvGrpSpPr>
              <p:grpSpPr bwMode="auto">
                <a:xfrm rot="7253297">
                  <a:off x="9904436" y="4089397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022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23" name="Rectangle 202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grpSp>
              <p:nvGrpSpPr>
                <p:cNvPr id="903" name="Group 203"/>
                <p:cNvGrpSpPr>
                  <a:grpSpLocks/>
                </p:cNvGrpSpPr>
                <p:nvPr/>
              </p:nvGrpSpPr>
              <p:grpSpPr bwMode="auto">
                <a:xfrm>
                  <a:off x="10534666" y="515618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020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021" name="Rectangle 20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1017" name="Rectangle 206"/>
                <p:cNvSpPr>
                  <a:spLocks noChangeArrowheads="1"/>
                </p:cNvSpPr>
                <p:nvPr/>
              </p:nvSpPr>
              <p:spPr bwMode="auto">
                <a:xfrm rot="3571960">
                  <a:off x="10380697" y="4524356"/>
                  <a:ext cx="42863" cy="350838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18" name="Rectangle 207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19" name="Rectangle 208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8306"/>
                  <a:ext cx="38100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</p:grpSp>
          <p:grpSp>
            <p:nvGrpSpPr>
              <p:cNvPr id="910" name="グループ化 1071"/>
              <p:cNvGrpSpPr/>
              <p:nvPr/>
            </p:nvGrpSpPr>
            <p:grpSpPr>
              <a:xfrm rot="19664887">
                <a:off x="8272319" y="3519113"/>
                <a:ext cx="468631" cy="386138"/>
                <a:chOff x="9501222" y="714356"/>
                <a:chExt cx="5338763" cy="4864101"/>
              </a:xfrm>
            </p:grpSpPr>
            <p:sp>
              <p:nvSpPr>
                <p:cNvPr id="1073" name="Oval 137"/>
                <p:cNvSpPr>
                  <a:spLocks noChangeArrowheads="1"/>
                </p:cNvSpPr>
                <p:nvPr/>
              </p:nvSpPr>
              <p:spPr bwMode="auto">
                <a:xfrm>
                  <a:off x="9501222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74" name="Oval 209"/>
                <p:cNvSpPr>
                  <a:spLocks noChangeArrowheads="1"/>
                </p:cNvSpPr>
                <p:nvPr/>
              </p:nvSpPr>
              <p:spPr bwMode="auto">
                <a:xfrm>
                  <a:off x="11264935" y="714356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75" name="Oval 210"/>
                <p:cNvSpPr>
                  <a:spLocks noChangeArrowheads="1"/>
                </p:cNvSpPr>
                <p:nvPr/>
              </p:nvSpPr>
              <p:spPr bwMode="auto">
                <a:xfrm>
                  <a:off x="13034997" y="3776644"/>
                  <a:ext cx="1804988" cy="1801813"/>
                </a:xfrm>
                <a:prstGeom prst="ellipse">
                  <a:avLst/>
                </a:prstGeom>
                <a:solidFill>
                  <a:srgbClr val="DDDDDD">
                    <a:alpha val="50000"/>
                  </a:srgbClr>
                </a:solidFill>
                <a:ln w="2857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76" name="Freeform 5"/>
                <p:cNvSpPr>
                  <a:spLocks/>
                </p:cNvSpPr>
                <p:nvPr/>
              </p:nvSpPr>
              <p:spPr bwMode="auto">
                <a:xfrm rot="14397729">
                  <a:off x="11963435" y="3244831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77" name="Freeform 6"/>
                <p:cNvSpPr>
                  <a:spLocks/>
                </p:cNvSpPr>
                <p:nvPr/>
              </p:nvSpPr>
              <p:spPr bwMode="auto">
                <a:xfrm rot="14397729" flipV="1">
                  <a:off x="12095197" y="3171806"/>
                  <a:ext cx="2165350" cy="381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78" name="Freeform 7"/>
                <p:cNvSpPr>
                  <a:spLocks/>
                </p:cNvSpPr>
                <p:nvPr/>
              </p:nvSpPr>
              <p:spPr bwMode="auto">
                <a:xfrm rot="14397729">
                  <a:off x="12047572" y="3024168"/>
                  <a:ext cx="2006600" cy="190500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  <a:alpha val="5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chemeClr val="bg1">
                        <a:lumMod val="50000"/>
                      </a:schemeClr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79" name="Rectangle 8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80" name="Rectangle 9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81" name="Rectangle 10"/>
                <p:cNvSpPr>
                  <a:spLocks noChangeArrowheads="1"/>
                </p:cNvSpPr>
                <p:nvPr/>
              </p:nvSpPr>
              <p:spPr bwMode="auto">
                <a:xfrm rot="10780961">
                  <a:off x="12138060" y="14192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82" name="Line 11"/>
                <p:cNvSpPr>
                  <a:spLocks noChangeShapeType="1"/>
                </p:cNvSpPr>
                <p:nvPr/>
              </p:nvSpPr>
              <p:spPr bwMode="auto">
                <a:xfrm rot="7209001" flipV="1">
                  <a:off x="11468135" y="1622406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83" name="Rectangle 12"/>
                <p:cNvSpPr>
                  <a:spLocks noChangeArrowheads="1"/>
                </p:cNvSpPr>
                <p:nvPr/>
              </p:nvSpPr>
              <p:spPr bwMode="auto">
                <a:xfrm rot="7209001">
                  <a:off x="12274585" y="1050906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84" name="Freeform 13"/>
                <p:cNvSpPr>
                  <a:spLocks/>
                </p:cNvSpPr>
                <p:nvPr/>
              </p:nvSpPr>
              <p:spPr bwMode="auto">
                <a:xfrm rot="7209001">
                  <a:off x="11934860" y="188593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85" name="Line 14"/>
                <p:cNvSpPr>
                  <a:spLocks noChangeShapeType="1"/>
                </p:cNvSpPr>
                <p:nvPr/>
              </p:nvSpPr>
              <p:spPr bwMode="auto">
                <a:xfrm rot="7209001">
                  <a:off x="11993597" y="19891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86" name="Line 15"/>
                <p:cNvSpPr>
                  <a:spLocks noChangeShapeType="1"/>
                </p:cNvSpPr>
                <p:nvPr/>
              </p:nvSpPr>
              <p:spPr bwMode="auto">
                <a:xfrm rot="7209001">
                  <a:off x="11880885" y="1928794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911" name="Group 16"/>
                <p:cNvGrpSpPr>
                  <a:grpSpLocks/>
                </p:cNvGrpSpPr>
                <p:nvPr/>
              </p:nvGrpSpPr>
              <p:grpSpPr bwMode="auto">
                <a:xfrm rot="7209001">
                  <a:off x="11449039" y="2208261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1274" name="Freeform 1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75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76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77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78" name="Arc 2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1088" name="Freeform 22"/>
                <p:cNvSpPr>
                  <a:spLocks/>
                </p:cNvSpPr>
                <p:nvPr/>
              </p:nvSpPr>
              <p:spPr bwMode="auto">
                <a:xfrm rot="9872463">
                  <a:off x="11779285" y="19891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89" name="Freeform 23"/>
                <p:cNvSpPr>
                  <a:spLocks/>
                </p:cNvSpPr>
                <p:nvPr/>
              </p:nvSpPr>
              <p:spPr bwMode="auto">
                <a:xfrm rot="7209001">
                  <a:off x="11658635" y="1998643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90" name="Arc 24"/>
                <p:cNvSpPr>
                  <a:spLocks/>
                </p:cNvSpPr>
                <p:nvPr/>
              </p:nvSpPr>
              <p:spPr bwMode="auto">
                <a:xfrm rot="14146499">
                  <a:off x="11965022" y="18779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91" name="Arc 25"/>
                <p:cNvSpPr>
                  <a:spLocks/>
                </p:cNvSpPr>
                <p:nvPr/>
              </p:nvSpPr>
              <p:spPr bwMode="auto">
                <a:xfrm rot="271502" flipV="1">
                  <a:off x="11680860" y="1716069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923" name="Group 26"/>
                <p:cNvGrpSpPr>
                  <a:grpSpLocks/>
                </p:cNvGrpSpPr>
                <p:nvPr/>
              </p:nvGrpSpPr>
              <p:grpSpPr bwMode="auto">
                <a:xfrm rot="7209001">
                  <a:off x="11403006" y="2178095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269" name="Freeform 27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70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71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72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73" name="Arc 31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1093" name="Arc 32"/>
                <p:cNvSpPr>
                  <a:spLocks/>
                </p:cNvSpPr>
                <p:nvPr/>
              </p:nvSpPr>
              <p:spPr bwMode="auto">
                <a:xfrm rot="9872463" flipH="1" flipV="1">
                  <a:off x="11677685" y="198594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94" name="Arc 33"/>
                <p:cNvSpPr>
                  <a:spLocks/>
                </p:cNvSpPr>
                <p:nvPr/>
              </p:nvSpPr>
              <p:spPr bwMode="auto">
                <a:xfrm rot="9872463">
                  <a:off x="11750710" y="18478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95" name="Arc 34"/>
                <p:cNvSpPr>
                  <a:spLocks/>
                </p:cNvSpPr>
                <p:nvPr/>
              </p:nvSpPr>
              <p:spPr bwMode="auto">
                <a:xfrm rot="9872463">
                  <a:off x="11934860" y="1828781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96" name="Arc 35"/>
                <p:cNvSpPr>
                  <a:spLocks/>
                </p:cNvSpPr>
                <p:nvPr/>
              </p:nvSpPr>
              <p:spPr bwMode="auto">
                <a:xfrm rot="9872463" flipH="1" flipV="1">
                  <a:off x="11868185" y="19462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97" name="Line 36"/>
                <p:cNvSpPr>
                  <a:spLocks noChangeShapeType="1"/>
                </p:cNvSpPr>
                <p:nvPr/>
              </p:nvSpPr>
              <p:spPr bwMode="auto">
                <a:xfrm rot="9016332" flipV="1">
                  <a:off x="12363485" y="1552556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98" name="Freeform 37"/>
                <p:cNvSpPr>
                  <a:spLocks/>
                </p:cNvSpPr>
                <p:nvPr/>
              </p:nvSpPr>
              <p:spPr bwMode="auto">
                <a:xfrm rot="3616332">
                  <a:off x="12339672" y="1885931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099" name="Line 38"/>
                <p:cNvSpPr>
                  <a:spLocks noChangeShapeType="1"/>
                </p:cNvSpPr>
                <p:nvPr/>
              </p:nvSpPr>
              <p:spPr bwMode="auto">
                <a:xfrm rot="3616332">
                  <a:off x="12401585" y="19256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00" name="Line 39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1993881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01" name="Freeform 40"/>
                <p:cNvSpPr>
                  <a:spLocks/>
                </p:cNvSpPr>
                <p:nvPr/>
              </p:nvSpPr>
              <p:spPr bwMode="auto">
                <a:xfrm rot="3616332">
                  <a:off x="12463497" y="2066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02" name="Line 41"/>
                <p:cNvSpPr>
                  <a:spLocks noChangeShapeType="1"/>
                </p:cNvSpPr>
                <p:nvPr/>
              </p:nvSpPr>
              <p:spPr bwMode="auto">
                <a:xfrm rot="3616332">
                  <a:off x="12504772" y="197959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03" name="Line 42"/>
                <p:cNvSpPr>
                  <a:spLocks noChangeShapeType="1"/>
                </p:cNvSpPr>
                <p:nvPr/>
              </p:nvSpPr>
              <p:spPr bwMode="auto">
                <a:xfrm rot="3616332">
                  <a:off x="12617485" y="2155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04" name="Line 43"/>
                <p:cNvSpPr>
                  <a:spLocks noChangeShapeType="1"/>
                </p:cNvSpPr>
                <p:nvPr/>
              </p:nvSpPr>
              <p:spPr bwMode="auto">
                <a:xfrm rot="3616332">
                  <a:off x="12290460" y="2343131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05" name="Arc 44"/>
                <p:cNvSpPr>
                  <a:spLocks/>
                </p:cNvSpPr>
                <p:nvPr/>
              </p:nvSpPr>
              <p:spPr bwMode="auto">
                <a:xfrm rot="17144832">
                  <a:off x="12422222" y="221295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06" name="Freeform 45"/>
                <p:cNvSpPr>
                  <a:spLocks/>
                </p:cNvSpPr>
                <p:nvPr/>
              </p:nvSpPr>
              <p:spPr bwMode="auto">
                <a:xfrm rot="6279794">
                  <a:off x="12350785" y="1995468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07" name="Freeform 46"/>
                <p:cNvSpPr>
                  <a:spLocks/>
                </p:cNvSpPr>
                <p:nvPr/>
              </p:nvSpPr>
              <p:spPr bwMode="auto">
                <a:xfrm rot="3616332">
                  <a:off x="12242835" y="2000231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08" name="Arc 47"/>
                <p:cNvSpPr>
                  <a:spLocks/>
                </p:cNvSpPr>
                <p:nvPr/>
              </p:nvSpPr>
              <p:spPr bwMode="auto">
                <a:xfrm rot="10553830">
                  <a:off x="12380947" y="1716069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09" name="Arc 48"/>
                <p:cNvSpPr>
                  <a:spLocks/>
                </p:cNvSpPr>
                <p:nvPr/>
              </p:nvSpPr>
              <p:spPr bwMode="auto">
                <a:xfrm rot="18278834" flipV="1">
                  <a:off x="12096785" y="188275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161" name="Group 49"/>
                <p:cNvGrpSpPr>
                  <a:grpSpLocks/>
                </p:cNvGrpSpPr>
                <p:nvPr/>
              </p:nvGrpSpPr>
              <p:grpSpPr bwMode="auto">
                <a:xfrm rot="3616332">
                  <a:off x="12330179" y="2190801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1264" name="Freeform 50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65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66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67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68" name="Arc 54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1111" name="Arc 55"/>
                <p:cNvSpPr>
                  <a:spLocks/>
                </p:cNvSpPr>
                <p:nvPr/>
              </p:nvSpPr>
              <p:spPr bwMode="auto">
                <a:xfrm rot="6279794" flipH="1" flipV="1">
                  <a:off x="12323797" y="1989118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12" name="Arc 56"/>
                <p:cNvSpPr>
                  <a:spLocks/>
                </p:cNvSpPr>
                <p:nvPr/>
              </p:nvSpPr>
              <p:spPr bwMode="auto">
                <a:xfrm rot="6279794">
                  <a:off x="12241247" y="185735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13" name="Arc 57"/>
                <p:cNvSpPr>
                  <a:spLocks/>
                </p:cNvSpPr>
                <p:nvPr/>
              </p:nvSpPr>
              <p:spPr bwMode="auto">
                <a:xfrm rot="6279794">
                  <a:off x="12279347" y="1831956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14" name="Arc 58"/>
                <p:cNvSpPr>
                  <a:spLocks/>
                </p:cNvSpPr>
                <p:nvPr/>
              </p:nvSpPr>
              <p:spPr bwMode="auto">
                <a:xfrm rot="6279794" flipH="1" flipV="1">
                  <a:off x="12344435" y="194625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15" name="Line 59"/>
                <p:cNvSpPr>
                  <a:spLocks noChangeShapeType="1"/>
                </p:cNvSpPr>
                <p:nvPr/>
              </p:nvSpPr>
              <p:spPr bwMode="auto">
                <a:xfrm rot="7209001">
                  <a:off x="11844372" y="1441431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16" name="Line 60"/>
                <p:cNvSpPr>
                  <a:spLocks noChangeShapeType="1"/>
                </p:cNvSpPr>
                <p:nvPr/>
              </p:nvSpPr>
              <p:spPr bwMode="auto">
                <a:xfrm rot="14429284">
                  <a:off x="12515885" y="1449368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185" name="Group 61"/>
                <p:cNvGrpSpPr>
                  <a:grpSpLocks/>
                </p:cNvGrpSpPr>
                <p:nvPr/>
              </p:nvGrpSpPr>
              <p:grpSpPr bwMode="auto">
                <a:xfrm rot="14462297">
                  <a:off x="12703220" y="1458910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262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63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grpSp>
              <p:nvGrpSpPr>
                <p:cNvPr id="186" name="Group 64"/>
                <p:cNvGrpSpPr>
                  <a:grpSpLocks/>
                </p:cNvGrpSpPr>
                <p:nvPr/>
              </p:nvGrpSpPr>
              <p:grpSpPr bwMode="auto">
                <a:xfrm rot="7209001">
                  <a:off x="11436374" y="1468435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260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61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1119" name="Rectangle 67"/>
                <p:cNvSpPr>
                  <a:spLocks noChangeArrowheads="1"/>
                </p:cNvSpPr>
                <p:nvPr/>
              </p:nvSpPr>
              <p:spPr bwMode="auto">
                <a:xfrm rot="10780961">
                  <a:off x="12134885" y="1417619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20" name="Rectangle 68"/>
                <p:cNvSpPr>
                  <a:spLocks noChangeArrowheads="1"/>
                </p:cNvSpPr>
                <p:nvPr/>
              </p:nvSpPr>
              <p:spPr bwMode="auto">
                <a:xfrm rot="9888311">
                  <a:off x="12041222" y="1711306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21" name="Rectangle 69"/>
                <p:cNvSpPr>
                  <a:spLocks noChangeArrowheads="1"/>
                </p:cNvSpPr>
                <p:nvPr/>
              </p:nvSpPr>
              <p:spPr bwMode="auto">
                <a:xfrm rot="11744560">
                  <a:off x="12284110" y="1719244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22" name="Rectangle 70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23" name="Rectangle 71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24" name="Rectangle 72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3522" y="4518006"/>
                  <a:ext cx="41275" cy="350838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25" name="Line 73"/>
                <p:cNvSpPr>
                  <a:spLocks noChangeShapeType="1"/>
                </p:cNvSpPr>
                <p:nvPr/>
              </p:nvSpPr>
              <p:spPr bwMode="auto">
                <a:xfrm flipH="1" flipV="1">
                  <a:off x="13233435" y="4671994"/>
                  <a:ext cx="1397000" cy="1588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26" name="Rectangle 74"/>
                <p:cNvSpPr>
                  <a:spLocks noChangeArrowheads="1"/>
                </p:cNvSpPr>
                <p:nvPr/>
              </p:nvSpPr>
              <p:spPr bwMode="auto">
                <a:xfrm flipH="1">
                  <a:off x="14316110" y="4576744"/>
                  <a:ext cx="350838" cy="184150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27" name="Freeform 75"/>
                <p:cNvSpPr>
                  <a:spLocks/>
                </p:cNvSpPr>
                <p:nvPr/>
              </p:nvSpPr>
              <p:spPr bwMode="auto">
                <a:xfrm flipH="1">
                  <a:off x="13508072" y="460055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28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13511247" y="4608494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29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13509660" y="4737081"/>
                  <a:ext cx="68263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928" name="Group 78"/>
                <p:cNvGrpSpPr>
                  <a:grpSpLocks/>
                </p:cNvGrpSpPr>
                <p:nvPr/>
              </p:nvGrpSpPr>
              <p:grpSpPr bwMode="auto">
                <a:xfrm flipH="1">
                  <a:off x="12703126" y="4371956"/>
                  <a:ext cx="600087" cy="495300"/>
                  <a:chOff x="4785" y="11039"/>
                  <a:chExt cx="829" cy="688"/>
                </a:xfrm>
              </p:grpSpPr>
              <p:sp>
                <p:nvSpPr>
                  <p:cNvPr id="1255" name="Freeform 7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56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57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58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59" name="Arc 8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1131" name="Freeform 84"/>
                <p:cNvSpPr>
                  <a:spLocks/>
                </p:cNvSpPr>
                <p:nvPr/>
              </p:nvSpPr>
              <p:spPr bwMode="auto">
                <a:xfrm rot="18936538" flipH="1">
                  <a:off x="13274710" y="4567219"/>
                  <a:ext cx="217488" cy="214313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32" name="Freeform 85"/>
                <p:cNvSpPr>
                  <a:spLocks/>
                </p:cNvSpPr>
                <p:nvPr/>
              </p:nvSpPr>
              <p:spPr bwMode="auto">
                <a:xfrm flipH="1">
                  <a:off x="13141360" y="455769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33" name="Arc 86"/>
                <p:cNvSpPr>
                  <a:spLocks/>
                </p:cNvSpPr>
                <p:nvPr/>
              </p:nvSpPr>
              <p:spPr bwMode="auto">
                <a:xfrm rot="14662502" flipH="1">
                  <a:off x="13393772" y="4341793"/>
                  <a:ext cx="288925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34" name="Arc 87"/>
                <p:cNvSpPr>
                  <a:spLocks/>
                </p:cNvSpPr>
                <p:nvPr/>
              </p:nvSpPr>
              <p:spPr bwMode="auto">
                <a:xfrm rot="6937498" flipH="1" flipV="1">
                  <a:off x="13392185" y="4667231"/>
                  <a:ext cx="292100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946" name="Group 88"/>
                <p:cNvGrpSpPr>
                  <a:grpSpLocks/>
                </p:cNvGrpSpPr>
                <p:nvPr/>
              </p:nvGrpSpPr>
              <p:grpSpPr bwMode="auto">
                <a:xfrm flipH="1">
                  <a:off x="12703126" y="4416406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250" name="Freeform 89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51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52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53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54" name="Arc 93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1136" name="Arc 94"/>
                <p:cNvSpPr>
                  <a:spLocks/>
                </p:cNvSpPr>
                <p:nvPr/>
              </p:nvSpPr>
              <p:spPr bwMode="auto">
                <a:xfrm rot="18936538" flipV="1">
                  <a:off x="13131835" y="4494194"/>
                  <a:ext cx="352425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37" name="Arc 95"/>
                <p:cNvSpPr>
                  <a:spLocks/>
                </p:cNvSpPr>
                <p:nvPr/>
              </p:nvSpPr>
              <p:spPr bwMode="auto">
                <a:xfrm rot="18936538" flipH="1">
                  <a:off x="13288997" y="4502131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38" name="Arc 96"/>
                <p:cNvSpPr>
                  <a:spLocks/>
                </p:cNvSpPr>
                <p:nvPr/>
              </p:nvSpPr>
              <p:spPr bwMode="auto">
                <a:xfrm rot="18936538" flipH="1">
                  <a:off x="13541410" y="46021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39" name="Arc 97"/>
                <p:cNvSpPr>
                  <a:spLocks/>
                </p:cNvSpPr>
                <p:nvPr/>
              </p:nvSpPr>
              <p:spPr bwMode="auto">
                <a:xfrm rot="18936538" flipV="1">
                  <a:off x="13408060" y="46005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40" name="Line 98"/>
                <p:cNvSpPr>
                  <a:spLocks noChangeShapeType="1"/>
                </p:cNvSpPr>
                <p:nvPr/>
              </p:nvSpPr>
              <p:spPr bwMode="auto">
                <a:xfrm rot="19792668" flipH="1" flipV="1">
                  <a:off x="13774772" y="3987781"/>
                  <a:ext cx="0" cy="733425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41" name="Freeform 99"/>
                <p:cNvSpPr>
                  <a:spLocks/>
                </p:cNvSpPr>
                <p:nvPr/>
              </p:nvSpPr>
              <p:spPr bwMode="auto">
                <a:xfrm rot="3592668" flipH="1">
                  <a:off x="13712860" y="4249718"/>
                  <a:ext cx="77788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42" name="Line 100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771597" y="4287819"/>
                  <a:ext cx="69850" cy="0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43" name="Line 101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7297" y="4348143"/>
                  <a:ext cx="69850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44" name="Freeform 102"/>
                <p:cNvSpPr>
                  <a:spLocks/>
                </p:cNvSpPr>
                <p:nvPr/>
              </p:nvSpPr>
              <p:spPr bwMode="auto">
                <a:xfrm rot="3592668" flipH="1">
                  <a:off x="13495372" y="3840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45" name="Line 103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22372" y="3900468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46" name="Line 104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652535" y="393380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47" name="Line 105"/>
                <p:cNvSpPr>
                  <a:spLocks noChangeShapeType="1"/>
                </p:cNvSpPr>
                <p:nvPr/>
              </p:nvSpPr>
              <p:spPr bwMode="auto">
                <a:xfrm rot="3592668" flipH="1">
                  <a:off x="13323922" y="4119543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48" name="Arc 106"/>
                <p:cNvSpPr>
                  <a:spLocks/>
                </p:cNvSpPr>
                <p:nvPr/>
              </p:nvSpPr>
              <p:spPr bwMode="auto">
                <a:xfrm rot="11664170" flipH="1">
                  <a:off x="13204860" y="35528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49" name="Freeform 107"/>
                <p:cNvSpPr>
                  <a:spLocks/>
                </p:cNvSpPr>
                <p:nvPr/>
              </p:nvSpPr>
              <p:spPr bwMode="auto">
                <a:xfrm rot="929206" flipH="1">
                  <a:off x="13557285" y="407033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50" name="Freeform 108"/>
                <p:cNvSpPr>
                  <a:spLocks/>
                </p:cNvSpPr>
                <p:nvPr/>
              </p:nvSpPr>
              <p:spPr bwMode="auto">
                <a:xfrm rot="3592668" flipH="1">
                  <a:off x="13433460" y="4049693"/>
                  <a:ext cx="452438" cy="228600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C0C0C0"/>
                </a:solidFill>
                <a:ln w="3175" cmpd="sng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51" name="Arc 109"/>
                <p:cNvSpPr>
                  <a:spLocks/>
                </p:cNvSpPr>
                <p:nvPr/>
              </p:nvSpPr>
              <p:spPr bwMode="auto">
                <a:xfrm rot="18255170" flipH="1">
                  <a:off x="13741435" y="406239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52" name="Arc 110"/>
                <p:cNvSpPr>
                  <a:spLocks/>
                </p:cNvSpPr>
                <p:nvPr/>
              </p:nvSpPr>
              <p:spPr bwMode="auto">
                <a:xfrm rot="10530167" flipH="1" flipV="1">
                  <a:off x="13457272" y="4225906"/>
                  <a:ext cx="293688" cy="333375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953" name="Group 111"/>
                <p:cNvGrpSpPr>
                  <a:grpSpLocks/>
                </p:cNvGrpSpPr>
                <p:nvPr/>
              </p:nvGrpSpPr>
              <p:grpSpPr bwMode="auto">
                <a:xfrm rot="3592668" flipH="1">
                  <a:off x="13154021" y="3611482"/>
                  <a:ext cx="600087" cy="503238"/>
                  <a:chOff x="4785" y="11039"/>
                  <a:chExt cx="829" cy="688"/>
                </a:xfrm>
              </p:grpSpPr>
              <p:sp>
                <p:nvSpPr>
                  <p:cNvPr id="1245" name="Freeform 11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46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47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48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49" name="Arc 11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1154" name="Arc 117"/>
                <p:cNvSpPr>
                  <a:spLocks/>
                </p:cNvSpPr>
                <p:nvPr/>
              </p:nvSpPr>
              <p:spPr bwMode="auto">
                <a:xfrm rot="929206" flipV="1">
                  <a:off x="13455685" y="3933806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55" name="Arc 118"/>
                <p:cNvSpPr>
                  <a:spLocks/>
                </p:cNvSpPr>
                <p:nvPr/>
              </p:nvSpPr>
              <p:spPr bwMode="auto">
                <a:xfrm rot="929206" flipH="1">
                  <a:off x="13527122" y="4073506"/>
                  <a:ext cx="349250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56" name="Arc 119"/>
                <p:cNvSpPr>
                  <a:spLocks/>
                </p:cNvSpPr>
                <p:nvPr/>
              </p:nvSpPr>
              <p:spPr bwMode="auto">
                <a:xfrm rot="929206" flipH="1">
                  <a:off x="13711272" y="43036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57" name="Arc 120"/>
                <p:cNvSpPr>
                  <a:spLocks/>
                </p:cNvSpPr>
                <p:nvPr/>
              </p:nvSpPr>
              <p:spPr bwMode="auto">
                <a:xfrm rot="929206" flipV="1">
                  <a:off x="13646185" y="4187806"/>
                  <a:ext cx="141288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58" name="Line 121"/>
                <p:cNvSpPr>
                  <a:spLocks noChangeShapeType="1"/>
                </p:cNvSpPr>
                <p:nvPr/>
              </p:nvSpPr>
              <p:spPr bwMode="auto">
                <a:xfrm flipH="1">
                  <a:off x="13703335" y="465135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59" name="Line 122"/>
                <p:cNvSpPr>
                  <a:spLocks noChangeShapeType="1"/>
                </p:cNvSpPr>
                <p:nvPr/>
              </p:nvSpPr>
              <p:spPr bwMode="auto">
                <a:xfrm rot="14379716" flipH="1">
                  <a:off x="14035122" y="4067156"/>
                  <a:ext cx="0" cy="519113"/>
                </a:xfrm>
                <a:prstGeom prst="line">
                  <a:avLst/>
                </a:prstGeom>
                <a:noFill/>
                <a:ln w="57150">
                  <a:solidFill>
                    <a:srgbClr val="C0C0C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954" name="Group 123"/>
                <p:cNvGrpSpPr>
                  <a:grpSpLocks/>
                </p:cNvGrpSpPr>
                <p:nvPr/>
              </p:nvGrpSpPr>
              <p:grpSpPr bwMode="auto">
                <a:xfrm rot="14346703" flipH="1">
                  <a:off x="14209737" y="405920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243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44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grpSp>
              <p:nvGrpSpPr>
                <p:cNvPr id="966" name="Group 126"/>
                <p:cNvGrpSpPr>
                  <a:grpSpLocks/>
                </p:cNvGrpSpPr>
                <p:nvPr/>
              </p:nvGrpSpPr>
              <p:grpSpPr bwMode="auto">
                <a:xfrm flipH="1">
                  <a:off x="13565203" y="5149831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241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42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C0C0C0"/>
                  </a:solidFill>
                  <a:ln w="28575">
                    <a:solidFill>
                      <a:srgbClr val="C0C0C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1162" name="Rectangle 129"/>
                <p:cNvSpPr>
                  <a:spLocks noChangeArrowheads="1"/>
                </p:cNvSpPr>
                <p:nvPr/>
              </p:nvSpPr>
              <p:spPr bwMode="auto">
                <a:xfrm rot="18028040" flipH="1">
                  <a:off x="13931935" y="4519593"/>
                  <a:ext cx="42863" cy="350838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63" name="Rectangle 130"/>
                <p:cNvSpPr>
                  <a:spLocks noChangeArrowheads="1"/>
                </p:cNvSpPr>
                <p:nvPr/>
              </p:nvSpPr>
              <p:spPr bwMode="auto">
                <a:xfrm rot="18920690" flipH="1">
                  <a:off x="13708097" y="4586269"/>
                  <a:ext cx="39688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64" name="Rectangle 131"/>
                <p:cNvSpPr>
                  <a:spLocks noChangeArrowheads="1"/>
                </p:cNvSpPr>
                <p:nvPr/>
              </p:nvSpPr>
              <p:spPr bwMode="auto">
                <a:xfrm rot="17064441" flipH="1">
                  <a:off x="13822397" y="4373543"/>
                  <a:ext cx="38100" cy="177800"/>
                </a:xfrm>
                <a:prstGeom prst="rect">
                  <a:avLst/>
                </a:prstGeom>
                <a:noFill/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65" name="Rectangle 132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9893"/>
                  <a:ext cx="38100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66" name="Rectangle 133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67" name="Rectangle 134"/>
                <p:cNvSpPr>
                  <a:spLocks noChangeArrowheads="1"/>
                </p:cNvSpPr>
                <p:nvPr/>
              </p:nvSpPr>
              <p:spPr bwMode="auto">
                <a:xfrm rot="3571960">
                  <a:off x="10382285" y="4524356"/>
                  <a:ext cx="41275" cy="350838"/>
                </a:xfrm>
                <a:prstGeom prst="rect">
                  <a:avLst/>
                </a:prstGeom>
                <a:solidFill>
                  <a:srgbClr val="00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68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9781535" y="4671085"/>
                  <a:ext cx="1500198" cy="45719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69" name="Rectangle 136"/>
                <p:cNvSpPr>
                  <a:spLocks noChangeArrowheads="1"/>
                </p:cNvSpPr>
                <p:nvPr/>
              </p:nvSpPr>
              <p:spPr bwMode="auto">
                <a:xfrm>
                  <a:off x="9688547" y="4624038"/>
                  <a:ext cx="350838" cy="18415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70" name="Freeform 138"/>
                <p:cNvSpPr>
                  <a:spLocks/>
                </p:cNvSpPr>
                <p:nvPr/>
              </p:nvSpPr>
              <p:spPr bwMode="auto">
                <a:xfrm>
                  <a:off x="10768047" y="4606906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71" name="Line 139"/>
                <p:cNvSpPr>
                  <a:spLocks noChangeShapeType="1"/>
                </p:cNvSpPr>
                <p:nvPr/>
              </p:nvSpPr>
              <p:spPr bwMode="auto">
                <a:xfrm>
                  <a:off x="10774397" y="461325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72" name="Line 140"/>
                <p:cNvSpPr>
                  <a:spLocks noChangeShapeType="1"/>
                </p:cNvSpPr>
                <p:nvPr/>
              </p:nvSpPr>
              <p:spPr bwMode="auto">
                <a:xfrm>
                  <a:off x="10777572" y="4743431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991" name="Group 141"/>
                <p:cNvGrpSpPr>
                  <a:grpSpLocks/>
                </p:cNvGrpSpPr>
                <p:nvPr/>
              </p:nvGrpSpPr>
              <p:grpSpPr bwMode="auto">
                <a:xfrm>
                  <a:off x="11052282" y="4424344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236" name="Freeform 14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37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38" name="Line 14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39" name="Line 14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40" name="Arc 14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1174" name="Freeform 147"/>
                <p:cNvSpPr>
                  <a:spLocks/>
                </p:cNvSpPr>
                <p:nvPr/>
              </p:nvSpPr>
              <p:spPr bwMode="auto">
                <a:xfrm>
                  <a:off x="10969660" y="4583094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75" name="Freeform 148"/>
                <p:cNvSpPr>
                  <a:spLocks/>
                </p:cNvSpPr>
                <p:nvPr/>
              </p:nvSpPr>
              <p:spPr bwMode="auto">
                <a:xfrm flipV="1">
                  <a:off x="10968072" y="4737081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76" name="Freeform 149"/>
                <p:cNvSpPr>
                  <a:spLocks/>
                </p:cNvSpPr>
                <p:nvPr/>
              </p:nvSpPr>
              <p:spPr bwMode="auto">
                <a:xfrm rot="2663462">
                  <a:off x="10863297" y="4573569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77" name="Freeform 150"/>
                <p:cNvSpPr>
                  <a:spLocks/>
                </p:cNvSpPr>
                <p:nvPr/>
              </p:nvSpPr>
              <p:spPr bwMode="auto">
                <a:xfrm>
                  <a:off x="11161747" y="4583094"/>
                  <a:ext cx="2008188" cy="198438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78" name="Freeform 151"/>
                <p:cNvSpPr>
                  <a:spLocks/>
                </p:cNvSpPr>
                <p:nvPr/>
              </p:nvSpPr>
              <p:spPr bwMode="auto">
                <a:xfrm>
                  <a:off x="10763285" y="4564044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79" name="Arc 152"/>
                <p:cNvSpPr>
                  <a:spLocks/>
                </p:cNvSpPr>
                <p:nvPr/>
              </p:nvSpPr>
              <p:spPr bwMode="auto">
                <a:xfrm rot="6937498">
                  <a:off x="10671210" y="4348143"/>
                  <a:ext cx="290513" cy="336550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80" name="Arc 153"/>
                <p:cNvSpPr>
                  <a:spLocks/>
                </p:cNvSpPr>
                <p:nvPr/>
              </p:nvSpPr>
              <p:spPr bwMode="auto">
                <a:xfrm rot="14662502" flipV="1">
                  <a:off x="10671210" y="46735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81" name="Freeform 154"/>
                <p:cNvSpPr>
                  <a:spLocks/>
                </p:cNvSpPr>
                <p:nvPr/>
              </p:nvSpPr>
              <p:spPr bwMode="auto">
                <a:xfrm flipH="1">
                  <a:off x="13123897" y="448784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82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13293760" y="447355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83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13120722" y="4484669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84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13115960" y="485931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85" name="Arc 158"/>
                <p:cNvSpPr>
                  <a:spLocks/>
                </p:cNvSpPr>
                <p:nvPr/>
              </p:nvSpPr>
              <p:spPr bwMode="auto">
                <a:xfrm rot="8071501" flipH="1">
                  <a:off x="12707972" y="441481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86" name="Freeform 159"/>
                <p:cNvSpPr>
                  <a:spLocks/>
                </p:cNvSpPr>
                <p:nvPr/>
              </p:nvSpPr>
              <p:spPr bwMode="auto">
                <a:xfrm>
                  <a:off x="11063322" y="4494194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87" name="Line 160"/>
                <p:cNvSpPr>
                  <a:spLocks noChangeShapeType="1"/>
                </p:cNvSpPr>
                <p:nvPr/>
              </p:nvSpPr>
              <p:spPr bwMode="auto">
                <a:xfrm>
                  <a:off x="11061735" y="4479906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88" name="Line 161"/>
                <p:cNvSpPr>
                  <a:spLocks noChangeShapeType="1"/>
                </p:cNvSpPr>
                <p:nvPr/>
              </p:nvSpPr>
              <p:spPr bwMode="auto">
                <a:xfrm>
                  <a:off x="11052210" y="4865669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89" name="Arc 162"/>
                <p:cNvSpPr>
                  <a:spLocks/>
                </p:cNvSpPr>
                <p:nvPr/>
              </p:nvSpPr>
              <p:spPr bwMode="auto">
                <a:xfrm rot="13528499">
                  <a:off x="11145872" y="4421168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90" name="Arc 163"/>
                <p:cNvSpPr>
                  <a:spLocks/>
                </p:cNvSpPr>
                <p:nvPr/>
              </p:nvSpPr>
              <p:spPr bwMode="auto">
                <a:xfrm rot="2663462" flipH="1" flipV="1">
                  <a:off x="10871235" y="4498956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91" name="Arc 164"/>
                <p:cNvSpPr>
                  <a:spLocks/>
                </p:cNvSpPr>
                <p:nvPr/>
              </p:nvSpPr>
              <p:spPr bwMode="auto">
                <a:xfrm rot="2663462">
                  <a:off x="10715660" y="4508481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92" name="Arc 165"/>
                <p:cNvSpPr>
                  <a:spLocks/>
                </p:cNvSpPr>
                <p:nvPr/>
              </p:nvSpPr>
              <p:spPr bwMode="auto">
                <a:xfrm rot="2663462">
                  <a:off x="10674385" y="460849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93" name="Arc 166"/>
                <p:cNvSpPr>
                  <a:spLocks/>
                </p:cNvSpPr>
                <p:nvPr/>
              </p:nvSpPr>
              <p:spPr bwMode="auto">
                <a:xfrm rot="2663462" flipH="1" flipV="1">
                  <a:off x="10806147" y="460690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94" name="Line 167"/>
                <p:cNvSpPr>
                  <a:spLocks noChangeShapeType="1"/>
                </p:cNvSpPr>
                <p:nvPr/>
              </p:nvSpPr>
              <p:spPr bwMode="auto">
                <a:xfrm rot="1807332" flipH="1" flipV="1">
                  <a:off x="10533402" y="4226865"/>
                  <a:ext cx="45720" cy="48041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95" name="Freeform 168"/>
                <p:cNvSpPr>
                  <a:spLocks/>
                </p:cNvSpPr>
                <p:nvPr/>
              </p:nvSpPr>
              <p:spPr bwMode="auto">
                <a:xfrm rot="18007332">
                  <a:off x="10564847" y="4254481"/>
                  <a:ext cx="79375" cy="141288"/>
                </a:xfrm>
                <a:custGeom>
                  <a:avLst/>
                  <a:gdLst/>
                  <a:ahLst/>
                  <a:cxnLst>
                    <a:cxn ang="0">
                      <a:pos x="23" y="13"/>
                    </a:cxn>
                    <a:cxn ang="0">
                      <a:pos x="164" y="16"/>
                    </a:cxn>
                    <a:cxn ang="0">
                      <a:pos x="140" y="109"/>
                    </a:cxn>
                    <a:cxn ang="0">
                      <a:pos x="143" y="226"/>
                    </a:cxn>
                    <a:cxn ang="0">
                      <a:pos x="173" y="307"/>
                    </a:cxn>
                    <a:cxn ang="0">
                      <a:pos x="113" y="328"/>
                    </a:cxn>
                    <a:cxn ang="0">
                      <a:pos x="29" y="322"/>
                    </a:cxn>
                    <a:cxn ang="0">
                      <a:pos x="23" y="298"/>
                    </a:cxn>
                    <a:cxn ang="0">
                      <a:pos x="53" y="214"/>
                    </a:cxn>
                    <a:cxn ang="0">
                      <a:pos x="53" y="115"/>
                    </a:cxn>
                    <a:cxn ang="0">
                      <a:pos x="23" y="37"/>
                    </a:cxn>
                    <a:cxn ang="0">
                      <a:pos x="23" y="13"/>
                    </a:cxn>
                  </a:cxnLst>
                  <a:rect l="0" t="0" r="r" b="b"/>
                  <a:pathLst>
                    <a:path w="183" h="331">
                      <a:moveTo>
                        <a:pt x="23" y="13"/>
                      </a:moveTo>
                      <a:cubicBezTo>
                        <a:pt x="46" y="10"/>
                        <a:pt x="145" y="0"/>
                        <a:pt x="164" y="16"/>
                      </a:cubicBezTo>
                      <a:cubicBezTo>
                        <a:pt x="183" y="32"/>
                        <a:pt x="143" y="74"/>
                        <a:pt x="140" y="109"/>
                      </a:cubicBezTo>
                      <a:cubicBezTo>
                        <a:pt x="137" y="144"/>
                        <a:pt x="138" y="193"/>
                        <a:pt x="143" y="226"/>
                      </a:cubicBezTo>
                      <a:cubicBezTo>
                        <a:pt x="148" y="259"/>
                        <a:pt x="178" y="290"/>
                        <a:pt x="173" y="307"/>
                      </a:cubicBezTo>
                      <a:cubicBezTo>
                        <a:pt x="168" y="324"/>
                        <a:pt x="137" y="325"/>
                        <a:pt x="113" y="328"/>
                      </a:cubicBezTo>
                      <a:cubicBezTo>
                        <a:pt x="89" y="331"/>
                        <a:pt x="44" y="327"/>
                        <a:pt x="29" y="322"/>
                      </a:cubicBezTo>
                      <a:cubicBezTo>
                        <a:pt x="14" y="317"/>
                        <a:pt x="19" y="316"/>
                        <a:pt x="23" y="298"/>
                      </a:cubicBezTo>
                      <a:cubicBezTo>
                        <a:pt x="27" y="280"/>
                        <a:pt x="48" y="244"/>
                        <a:pt x="53" y="214"/>
                      </a:cubicBezTo>
                      <a:cubicBezTo>
                        <a:pt x="58" y="184"/>
                        <a:pt x="58" y="144"/>
                        <a:pt x="53" y="115"/>
                      </a:cubicBezTo>
                      <a:cubicBezTo>
                        <a:pt x="48" y="86"/>
                        <a:pt x="28" y="53"/>
                        <a:pt x="23" y="37"/>
                      </a:cubicBezTo>
                      <a:cubicBezTo>
                        <a:pt x="18" y="21"/>
                        <a:pt x="0" y="16"/>
                        <a:pt x="23" y="13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96" name="Line 169"/>
                <p:cNvSpPr>
                  <a:spLocks noChangeShapeType="1"/>
                </p:cNvSpPr>
                <p:nvPr/>
              </p:nvSpPr>
              <p:spPr bwMode="auto">
                <a:xfrm rot="18007332">
                  <a:off x="10515635" y="4290993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197" name="Line 170"/>
                <p:cNvSpPr>
                  <a:spLocks noChangeShapeType="1"/>
                </p:cNvSpPr>
                <p:nvPr/>
              </p:nvSpPr>
              <p:spPr bwMode="auto">
                <a:xfrm rot="18007332">
                  <a:off x="10629935" y="4352906"/>
                  <a:ext cx="68263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242" name="Group 171"/>
                <p:cNvGrpSpPr>
                  <a:grpSpLocks/>
                </p:cNvGrpSpPr>
                <p:nvPr/>
              </p:nvGrpSpPr>
              <p:grpSpPr bwMode="auto">
                <a:xfrm rot="18007332">
                  <a:off x="10577574" y="3603541"/>
                  <a:ext cx="600087" cy="500063"/>
                  <a:chOff x="4785" y="11039"/>
                  <a:chExt cx="829" cy="688"/>
                </a:xfrm>
              </p:grpSpPr>
              <p:sp>
                <p:nvSpPr>
                  <p:cNvPr id="1231" name="Freeform 172"/>
                  <p:cNvSpPr>
                    <a:spLocks/>
                  </p:cNvSpPr>
                  <p:nvPr/>
                </p:nvSpPr>
                <p:spPr bwMode="auto">
                  <a:xfrm>
                    <a:off x="4800" y="11132"/>
                    <a:ext cx="233" cy="5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687"/>
                      </a:cxn>
                      <a:cxn ang="0">
                        <a:pos x="312" y="687"/>
                      </a:cxn>
                      <a:cxn ang="0">
                        <a:pos x="258" y="501"/>
                      </a:cxn>
                      <a:cxn ang="0">
                        <a:pos x="246" y="345"/>
                      </a:cxn>
                      <a:cxn ang="0">
                        <a:pos x="261" y="171"/>
                      </a:cxn>
                      <a:cxn ang="0">
                        <a:pos x="30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2" h="687">
                        <a:moveTo>
                          <a:pt x="0" y="0"/>
                        </a:moveTo>
                        <a:lnTo>
                          <a:pt x="3" y="687"/>
                        </a:lnTo>
                        <a:lnTo>
                          <a:pt x="312" y="687"/>
                        </a:lnTo>
                        <a:lnTo>
                          <a:pt x="258" y="501"/>
                        </a:lnTo>
                        <a:lnTo>
                          <a:pt x="246" y="345"/>
                        </a:lnTo>
                        <a:lnTo>
                          <a:pt x="261" y="171"/>
                        </a:lnTo>
                        <a:lnTo>
                          <a:pt x="3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CC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32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4798" y="11113"/>
                    <a:ext cx="1" cy="54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33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4787" y="11129"/>
                    <a:ext cx="250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34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4785" y="11645"/>
                    <a:ext cx="259" cy="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35" name="Arc 176"/>
                  <p:cNvSpPr>
                    <a:spLocks/>
                  </p:cNvSpPr>
                  <p:nvPr/>
                </p:nvSpPr>
                <p:spPr bwMode="auto">
                  <a:xfrm rot="35128499">
                    <a:off x="4917" y="11030"/>
                    <a:ext cx="688" cy="706"/>
                  </a:xfrm>
                  <a:custGeom>
                    <a:avLst/>
                    <a:gdLst>
                      <a:gd name="G0" fmla="+- 0 0 0"/>
                      <a:gd name="G1" fmla="+- 19786 0 0"/>
                      <a:gd name="G2" fmla="+- 21600 0 0"/>
                      <a:gd name="T0" fmla="*/ 8665 w 19558"/>
                      <a:gd name="T1" fmla="*/ 0 h 19786"/>
                      <a:gd name="T2" fmla="*/ 19558 w 19558"/>
                      <a:gd name="T3" fmla="*/ 10618 h 19786"/>
                      <a:gd name="T4" fmla="*/ 0 w 19558"/>
                      <a:gd name="T5" fmla="*/ 19786 h 19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558" h="19786" fill="none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</a:path>
                      <a:path w="19558" h="19786" stroke="0" extrusionOk="0">
                        <a:moveTo>
                          <a:pt x="8664" y="0"/>
                        </a:moveTo>
                        <a:cubicBezTo>
                          <a:pt x="13463" y="2101"/>
                          <a:pt x="17334" y="5875"/>
                          <a:pt x="19557" y="10618"/>
                        </a:cubicBezTo>
                        <a:lnTo>
                          <a:pt x="0" y="19786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1199" name="Freeform 177"/>
                <p:cNvSpPr>
                  <a:spLocks/>
                </p:cNvSpPr>
                <p:nvPr/>
              </p:nvSpPr>
              <p:spPr bwMode="auto">
                <a:xfrm rot="18007332">
                  <a:off x="10082247" y="3190856"/>
                  <a:ext cx="2165350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00" name="Freeform 178"/>
                <p:cNvSpPr>
                  <a:spLocks/>
                </p:cNvSpPr>
                <p:nvPr/>
              </p:nvSpPr>
              <p:spPr bwMode="auto">
                <a:xfrm rot="18007332" flipV="1">
                  <a:off x="10212422" y="3268643"/>
                  <a:ext cx="216693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0" y="27"/>
                    </a:cxn>
                    <a:cxn ang="0">
                      <a:pos x="549" y="51"/>
                    </a:cxn>
                    <a:cxn ang="0">
                      <a:pos x="804" y="57"/>
                    </a:cxn>
                    <a:cxn ang="0">
                      <a:pos x="1044" y="57"/>
                    </a:cxn>
                    <a:cxn ang="0">
                      <a:pos x="1290" y="51"/>
                    </a:cxn>
                    <a:cxn ang="0">
                      <a:pos x="1539" y="39"/>
                    </a:cxn>
                    <a:cxn ang="0">
                      <a:pos x="1737" y="18"/>
                    </a:cxn>
                    <a:cxn ang="0">
                      <a:pos x="1884" y="6"/>
                    </a:cxn>
                  </a:cxnLst>
                  <a:rect l="0" t="0" r="r" b="b"/>
                  <a:pathLst>
                    <a:path w="1884" h="58">
                      <a:moveTo>
                        <a:pt x="0" y="0"/>
                      </a:moveTo>
                      <a:cubicBezTo>
                        <a:pt x="74" y="9"/>
                        <a:pt x="149" y="19"/>
                        <a:pt x="240" y="27"/>
                      </a:cubicBezTo>
                      <a:cubicBezTo>
                        <a:pt x="331" y="35"/>
                        <a:pt x="455" y="46"/>
                        <a:pt x="549" y="51"/>
                      </a:cubicBezTo>
                      <a:cubicBezTo>
                        <a:pt x="643" y="56"/>
                        <a:pt x="722" y="56"/>
                        <a:pt x="804" y="57"/>
                      </a:cubicBezTo>
                      <a:cubicBezTo>
                        <a:pt x="886" y="58"/>
                        <a:pt x="963" y="58"/>
                        <a:pt x="1044" y="57"/>
                      </a:cubicBezTo>
                      <a:cubicBezTo>
                        <a:pt x="1125" y="56"/>
                        <a:pt x="1208" y="54"/>
                        <a:pt x="1290" y="51"/>
                      </a:cubicBezTo>
                      <a:cubicBezTo>
                        <a:pt x="1372" y="48"/>
                        <a:pt x="1465" y="44"/>
                        <a:pt x="1539" y="39"/>
                      </a:cubicBezTo>
                      <a:cubicBezTo>
                        <a:pt x="1613" y="34"/>
                        <a:pt x="1680" y="23"/>
                        <a:pt x="1737" y="18"/>
                      </a:cubicBezTo>
                      <a:cubicBezTo>
                        <a:pt x="1794" y="13"/>
                        <a:pt x="1839" y="9"/>
                        <a:pt x="1884" y="6"/>
                      </a:cubicBezTo>
                    </a:path>
                  </a:pathLst>
                </a:custGeom>
                <a:noFill/>
                <a:ln w="28575" cmpd="sng">
                  <a:solidFill>
                    <a:srgbClr val="339933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01" name="Freeform 179"/>
                <p:cNvSpPr>
                  <a:spLocks/>
                </p:cNvSpPr>
                <p:nvPr/>
              </p:nvSpPr>
              <p:spPr bwMode="auto">
                <a:xfrm rot="20670794">
                  <a:off x="10580722" y="4076681"/>
                  <a:ext cx="217488" cy="215900"/>
                </a:xfrm>
                <a:custGeom>
                  <a:avLst/>
                  <a:gdLst/>
                  <a:ahLst/>
                  <a:cxnLst>
                    <a:cxn ang="0">
                      <a:pos x="8" y="7"/>
                    </a:cxn>
                    <a:cxn ang="0">
                      <a:pos x="20" y="70"/>
                    </a:cxn>
                    <a:cxn ang="0">
                      <a:pos x="86" y="142"/>
                    </a:cxn>
                    <a:cxn ang="0">
                      <a:pos x="155" y="187"/>
                    </a:cxn>
                    <a:cxn ang="0">
                      <a:pos x="203" y="193"/>
                    </a:cxn>
                    <a:cxn ang="0">
                      <a:pos x="170" y="118"/>
                    </a:cxn>
                    <a:cxn ang="0">
                      <a:pos x="116" y="61"/>
                    </a:cxn>
                    <a:cxn ang="0">
                      <a:pos x="68" y="31"/>
                    </a:cxn>
                    <a:cxn ang="0">
                      <a:pos x="8" y="7"/>
                    </a:cxn>
                  </a:cxnLst>
                  <a:rect l="0" t="0" r="r" b="b"/>
                  <a:pathLst>
                    <a:path w="205" h="204">
                      <a:moveTo>
                        <a:pt x="8" y="7"/>
                      </a:moveTo>
                      <a:cubicBezTo>
                        <a:pt x="0" y="14"/>
                        <a:pt x="7" y="47"/>
                        <a:pt x="20" y="70"/>
                      </a:cubicBezTo>
                      <a:cubicBezTo>
                        <a:pt x="33" y="93"/>
                        <a:pt x="64" y="123"/>
                        <a:pt x="86" y="142"/>
                      </a:cubicBezTo>
                      <a:cubicBezTo>
                        <a:pt x="108" y="161"/>
                        <a:pt x="136" y="179"/>
                        <a:pt x="155" y="187"/>
                      </a:cubicBezTo>
                      <a:cubicBezTo>
                        <a:pt x="174" y="195"/>
                        <a:pt x="201" y="204"/>
                        <a:pt x="203" y="193"/>
                      </a:cubicBezTo>
                      <a:cubicBezTo>
                        <a:pt x="205" y="182"/>
                        <a:pt x="184" y="140"/>
                        <a:pt x="170" y="118"/>
                      </a:cubicBezTo>
                      <a:cubicBezTo>
                        <a:pt x="156" y="96"/>
                        <a:pt x="133" y="75"/>
                        <a:pt x="116" y="61"/>
                      </a:cubicBezTo>
                      <a:cubicBezTo>
                        <a:pt x="99" y="47"/>
                        <a:pt x="86" y="39"/>
                        <a:pt x="68" y="31"/>
                      </a:cubicBezTo>
                      <a:cubicBezTo>
                        <a:pt x="50" y="23"/>
                        <a:pt x="16" y="0"/>
                        <a:pt x="8" y="7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02" name="Freeform 180"/>
                <p:cNvSpPr>
                  <a:spLocks/>
                </p:cNvSpPr>
                <p:nvPr/>
              </p:nvSpPr>
              <p:spPr bwMode="auto">
                <a:xfrm rot="18007332">
                  <a:off x="10290210" y="3036868"/>
                  <a:ext cx="2006600" cy="198438"/>
                </a:xfrm>
                <a:custGeom>
                  <a:avLst/>
                  <a:gdLst/>
                  <a:ahLst/>
                  <a:cxnLst>
                    <a:cxn ang="0">
                      <a:pos x="45" y="30"/>
                    </a:cxn>
                    <a:cxn ang="0">
                      <a:pos x="30" y="171"/>
                    </a:cxn>
                    <a:cxn ang="0">
                      <a:pos x="45" y="327"/>
                    </a:cxn>
                    <a:cxn ang="0">
                      <a:pos x="126" y="315"/>
                    </a:cxn>
                    <a:cxn ang="0">
                      <a:pos x="735" y="303"/>
                    </a:cxn>
                    <a:cxn ang="0">
                      <a:pos x="1605" y="279"/>
                    </a:cxn>
                    <a:cxn ang="0">
                      <a:pos x="2607" y="300"/>
                    </a:cxn>
                    <a:cxn ang="0">
                      <a:pos x="3330" y="333"/>
                    </a:cxn>
                    <a:cxn ang="0">
                      <a:pos x="3648" y="351"/>
                    </a:cxn>
                    <a:cxn ang="0">
                      <a:pos x="3672" y="249"/>
                    </a:cxn>
                    <a:cxn ang="0">
                      <a:pos x="3672" y="171"/>
                    </a:cxn>
                    <a:cxn ang="0">
                      <a:pos x="3690" y="36"/>
                    </a:cxn>
                    <a:cxn ang="0">
                      <a:pos x="3660" y="12"/>
                    </a:cxn>
                    <a:cxn ang="0">
                      <a:pos x="3594" y="6"/>
                    </a:cxn>
                    <a:cxn ang="0">
                      <a:pos x="2991" y="51"/>
                    </a:cxn>
                    <a:cxn ang="0">
                      <a:pos x="1911" y="75"/>
                    </a:cxn>
                    <a:cxn ang="0">
                      <a:pos x="1065" y="78"/>
                    </a:cxn>
                    <a:cxn ang="0">
                      <a:pos x="303" y="51"/>
                    </a:cxn>
                    <a:cxn ang="0">
                      <a:pos x="45" y="30"/>
                    </a:cxn>
                  </a:cxnLst>
                  <a:rect l="0" t="0" r="r" b="b"/>
                  <a:pathLst>
                    <a:path w="3705" h="365">
                      <a:moveTo>
                        <a:pt x="45" y="30"/>
                      </a:moveTo>
                      <a:cubicBezTo>
                        <a:pt x="0" y="50"/>
                        <a:pt x="30" y="122"/>
                        <a:pt x="30" y="171"/>
                      </a:cubicBezTo>
                      <a:cubicBezTo>
                        <a:pt x="30" y="220"/>
                        <a:pt x="29" y="303"/>
                        <a:pt x="45" y="327"/>
                      </a:cubicBezTo>
                      <a:cubicBezTo>
                        <a:pt x="61" y="351"/>
                        <a:pt x="11" y="319"/>
                        <a:pt x="126" y="315"/>
                      </a:cubicBezTo>
                      <a:cubicBezTo>
                        <a:pt x="241" y="311"/>
                        <a:pt x="489" y="309"/>
                        <a:pt x="735" y="303"/>
                      </a:cubicBezTo>
                      <a:cubicBezTo>
                        <a:pt x="981" y="297"/>
                        <a:pt x="1293" y="279"/>
                        <a:pt x="1605" y="279"/>
                      </a:cubicBezTo>
                      <a:cubicBezTo>
                        <a:pt x="1917" y="279"/>
                        <a:pt x="2320" y="291"/>
                        <a:pt x="2607" y="300"/>
                      </a:cubicBezTo>
                      <a:cubicBezTo>
                        <a:pt x="2894" y="309"/>
                        <a:pt x="3157" y="325"/>
                        <a:pt x="3330" y="333"/>
                      </a:cubicBezTo>
                      <a:cubicBezTo>
                        <a:pt x="3503" y="341"/>
                        <a:pt x="3591" y="365"/>
                        <a:pt x="3648" y="351"/>
                      </a:cubicBezTo>
                      <a:cubicBezTo>
                        <a:pt x="3705" y="337"/>
                        <a:pt x="3668" y="279"/>
                        <a:pt x="3672" y="249"/>
                      </a:cubicBezTo>
                      <a:cubicBezTo>
                        <a:pt x="3676" y="219"/>
                        <a:pt x="3669" y="207"/>
                        <a:pt x="3672" y="171"/>
                      </a:cubicBezTo>
                      <a:cubicBezTo>
                        <a:pt x="3675" y="135"/>
                        <a:pt x="3692" y="62"/>
                        <a:pt x="3690" y="36"/>
                      </a:cubicBezTo>
                      <a:cubicBezTo>
                        <a:pt x="3688" y="10"/>
                        <a:pt x="3676" y="17"/>
                        <a:pt x="3660" y="12"/>
                      </a:cubicBezTo>
                      <a:cubicBezTo>
                        <a:pt x="3644" y="7"/>
                        <a:pt x="3705" y="0"/>
                        <a:pt x="3594" y="6"/>
                      </a:cubicBezTo>
                      <a:cubicBezTo>
                        <a:pt x="3483" y="12"/>
                        <a:pt x="3271" y="40"/>
                        <a:pt x="2991" y="51"/>
                      </a:cubicBezTo>
                      <a:cubicBezTo>
                        <a:pt x="2711" y="62"/>
                        <a:pt x="2232" y="71"/>
                        <a:pt x="1911" y="75"/>
                      </a:cubicBezTo>
                      <a:cubicBezTo>
                        <a:pt x="1590" y="79"/>
                        <a:pt x="1333" y="82"/>
                        <a:pt x="1065" y="78"/>
                      </a:cubicBezTo>
                      <a:cubicBezTo>
                        <a:pt x="797" y="74"/>
                        <a:pt x="473" y="59"/>
                        <a:pt x="303" y="51"/>
                      </a:cubicBezTo>
                      <a:cubicBezTo>
                        <a:pt x="133" y="43"/>
                        <a:pt x="90" y="10"/>
                        <a:pt x="45" y="3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alpha val="80000"/>
                  </a:schemeClr>
                </a:solidFill>
                <a:ln w="3175" cmpd="sng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03" name="Freeform 181"/>
                <p:cNvSpPr>
                  <a:spLocks/>
                </p:cNvSpPr>
                <p:nvPr/>
              </p:nvSpPr>
              <p:spPr bwMode="auto">
                <a:xfrm rot="18007332">
                  <a:off x="10469597" y="4054456"/>
                  <a:ext cx="450850" cy="227013"/>
                </a:xfrm>
                <a:custGeom>
                  <a:avLst/>
                  <a:gdLst/>
                  <a:ahLst/>
                  <a:cxnLst>
                    <a:cxn ang="0">
                      <a:pos x="23" y="176"/>
                    </a:cxn>
                    <a:cxn ang="0">
                      <a:pos x="59" y="177"/>
                    </a:cxn>
                    <a:cxn ang="0">
                      <a:pos x="143" y="171"/>
                    </a:cxn>
                    <a:cxn ang="0">
                      <a:pos x="203" y="147"/>
                    </a:cxn>
                    <a:cxn ang="0">
                      <a:pos x="269" y="111"/>
                    </a:cxn>
                    <a:cxn ang="0">
                      <a:pos x="311" y="87"/>
                    </a:cxn>
                    <a:cxn ang="0">
                      <a:pos x="353" y="60"/>
                    </a:cxn>
                    <a:cxn ang="0">
                      <a:pos x="376" y="8"/>
                    </a:cxn>
                    <a:cxn ang="0">
                      <a:pos x="400" y="14"/>
                    </a:cxn>
                    <a:cxn ang="0">
                      <a:pos x="478" y="20"/>
                    </a:cxn>
                    <a:cxn ang="0">
                      <a:pos x="544" y="23"/>
                    </a:cxn>
                    <a:cxn ang="0">
                      <a:pos x="738" y="38"/>
                    </a:cxn>
                    <a:cxn ang="0">
                      <a:pos x="822" y="47"/>
                    </a:cxn>
                    <a:cxn ang="0">
                      <a:pos x="816" y="77"/>
                    </a:cxn>
                    <a:cxn ang="0">
                      <a:pos x="816" y="122"/>
                    </a:cxn>
                    <a:cxn ang="0">
                      <a:pos x="813" y="173"/>
                    </a:cxn>
                    <a:cxn ang="0">
                      <a:pos x="813" y="239"/>
                    </a:cxn>
                    <a:cxn ang="0">
                      <a:pos x="813" y="290"/>
                    </a:cxn>
                    <a:cxn ang="0">
                      <a:pos x="825" y="347"/>
                    </a:cxn>
                    <a:cxn ang="0">
                      <a:pos x="830" y="377"/>
                    </a:cxn>
                    <a:cxn ang="0">
                      <a:pos x="810" y="386"/>
                    </a:cxn>
                    <a:cxn ang="0">
                      <a:pos x="735" y="392"/>
                    </a:cxn>
                    <a:cxn ang="0">
                      <a:pos x="643" y="398"/>
                    </a:cxn>
                    <a:cxn ang="0">
                      <a:pos x="541" y="401"/>
                    </a:cxn>
                    <a:cxn ang="0">
                      <a:pos x="463" y="407"/>
                    </a:cxn>
                    <a:cxn ang="0">
                      <a:pos x="394" y="413"/>
                    </a:cxn>
                    <a:cxn ang="0">
                      <a:pos x="376" y="413"/>
                    </a:cxn>
                    <a:cxn ang="0">
                      <a:pos x="333" y="372"/>
                    </a:cxn>
                    <a:cxn ang="0">
                      <a:pos x="303" y="333"/>
                    </a:cxn>
                    <a:cxn ang="0">
                      <a:pos x="243" y="306"/>
                    </a:cxn>
                    <a:cxn ang="0">
                      <a:pos x="198" y="276"/>
                    </a:cxn>
                    <a:cxn ang="0">
                      <a:pos x="153" y="252"/>
                    </a:cxn>
                    <a:cxn ang="0">
                      <a:pos x="96" y="231"/>
                    </a:cxn>
                    <a:cxn ang="0">
                      <a:pos x="52" y="234"/>
                    </a:cxn>
                    <a:cxn ang="0">
                      <a:pos x="5" y="228"/>
                    </a:cxn>
                    <a:cxn ang="0">
                      <a:pos x="23" y="176"/>
                    </a:cxn>
                  </a:cxnLst>
                  <a:rect l="0" t="0" r="r" b="b"/>
                  <a:pathLst>
                    <a:path w="835" h="420">
                      <a:moveTo>
                        <a:pt x="23" y="176"/>
                      </a:moveTo>
                      <a:cubicBezTo>
                        <a:pt x="32" y="168"/>
                        <a:pt x="39" y="178"/>
                        <a:pt x="59" y="177"/>
                      </a:cubicBezTo>
                      <a:cubicBezTo>
                        <a:pt x="79" y="176"/>
                        <a:pt x="119" y="176"/>
                        <a:pt x="143" y="171"/>
                      </a:cubicBezTo>
                      <a:cubicBezTo>
                        <a:pt x="167" y="166"/>
                        <a:pt x="182" y="157"/>
                        <a:pt x="203" y="147"/>
                      </a:cubicBezTo>
                      <a:cubicBezTo>
                        <a:pt x="224" y="137"/>
                        <a:pt x="251" y="121"/>
                        <a:pt x="269" y="111"/>
                      </a:cubicBezTo>
                      <a:cubicBezTo>
                        <a:pt x="287" y="101"/>
                        <a:pt x="297" y="95"/>
                        <a:pt x="311" y="87"/>
                      </a:cubicBezTo>
                      <a:cubicBezTo>
                        <a:pt x="325" y="79"/>
                        <a:pt x="342" y="73"/>
                        <a:pt x="353" y="60"/>
                      </a:cubicBezTo>
                      <a:cubicBezTo>
                        <a:pt x="364" y="47"/>
                        <a:pt x="368" y="16"/>
                        <a:pt x="376" y="8"/>
                      </a:cubicBezTo>
                      <a:cubicBezTo>
                        <a:pt x="384" y="0"/>
                        <a:pt x="384" y="12"/>
                        <a:pt x="400" y="14"/>
                      </a:cubicBezTo>
                      <a:cubicBezTo>
                        <a:pt x="416" y="16"/>
                        <a:pt x="455" y="18"/>
                        <a:pt x="478" y="20"/>
                      </a:cubicBezTo>
                      <a:cubicBezTo>
                        <a:pt x="501" y="22"/>
                        <a:pt x="501" y="20"/>
                        <a:pt x="544" y="23"/>
                      </a:cubicBezTo>
                      <a:cubicBezTo>
                        <a:pt x="587" y="26"/>
                        <a:pt x="692" y="34"/>
                        <a:pt x="738" y="38"/>
                      </a:cubicBezTo>
                      <a:cubicBezTo>
                        <a:pt x="784" y="42"/>
                        <a:pt x="809" y="41"/>
                        <a:pt x="822" y="47"/>
                      </a:cubicBezTo>
                      <a:cubicBezTo>
                        <a:pt x="835" y="53"/>
                        <a:pt x="817" y="65"/>
                        <a:pt x="816" y="77"/>
                      </a:cubicBezTo>
                      <a:cubicBezTo>
                        <a:pt x="815" y="89"/>
                        <a:pt x="816" y="106"/>
                        <a:pt x="816" y="122"/>
                      </a:cubicBezTo>
                      <a:cubicBezTo>
                        <a:pt x="816" y="138"/>
                        <a:pt x="813" y="154"/>
                        <a:pt x="813" y="173"/>
                      </a:cubicBezTo>
                      <a:cubicBezTo>
                        <a:pt x="813" y="192"/>
                        <a:pt x="813" y="220"/>
                        <a:pt x="813" y="239"/>
                      </a:cubicBezTo>
                      <a:cubicBezTo>
                        <a:pt x="813" y="258"/>
                        <a:pt x="811" y="272"/>
                        <a:pt x="813" y="290"/>
                      </a:cubicBezTo>
                      <a:cubicBezTo>
                        <a:pt x="815" y="308"/>
                        <a:pt x="822" y="333"/>
                        <a:pt x="825" y="347"/>
                      </a:cubicBezTo>
                      <a:cubicBezTo>
                        <a:pt x="828" y="361"/>
                        <a:pt x="832" y="371"/>
                        <a:pt x="830" y="377"/>
                      </a:cubicBezTo>
                      <a:cubicBezTo>
                        <a:pt x="828" y="383"/>
                        <a:pt x="826" y="384"/>
                        <a:pt x="810" y="386"/>
                      </a:cubicBezTo>
                      <a:cubicBezTo>
                        <a:pt x="794" y="388"/>
                        <a:pt x="763" y="390"/>
                        <a:pt x="735" y="392"/>
                      </a:cubicBezTo>
                      <a:cubicBezTo>
                        <a:pt x="707" y="394"/>
                        <a:pt x="674" y="397"/>
                        <a:pt x="643" y="398"/>
                      </a:cubicBezTo>
                      <a:cubicBezTo>
                        <a:pt x="611" y="399"/>
                        <a:pt x="571" y="400"/>
                        <a:pt x="541" y="401"/>
                      </a:cubicBezTo>
                      <a:cubicBezTo>
                        <a:pt x="511" y="402"/>
                        <a:pt x="486" y="405"/>
                        <a:pt x="463" y="407"/>
                      </a:cubicBezTo>
                      <a:cubicBezTo>
                        <a:pt x="438" y="409"/>
                        <a:pt x="407" y="412"/>
                        <a:pt x="394" y="413"/>
                      </a:cubicBezTo>
                      <a:cubicBezTo>
                        <a:pt x="381" y="414"/>
                        <a:pt x="386" y="420"/>
                        <a:pt x="376" y="413"/>
                      </a:cubicBezTo>
                      <a:cubicBezTo>
                        <a:pt x="366" y="406"/>
                        <a:pt x="345" y="385"/>
                        <a:pt x="333" y="372"/>
                      </a:cubicBezTo>
                      <a:cubicBezTo>
                        <a:pt x="321" y="359"/>
                        <a:pt x="318" y="344"/>
                        <a:pt x="303" y="333"/>
                      </a:cubicBezTo>
                      <a:cubicBezTo>
                        <a:pt x="288" y="322"/>
                        <a:pt x="260" y="315"/>
                        <a:pt x="243" y="306"/>
                      </a:cubicBezTo>
                      <a:cubicBezTo>
                        <a:pt x="226" y="297"/>
                        <a:pt x="213" y="285"/>
                        <a:pt x="198" y="276"/>
                      </a:cubicBezTo>
                      <a:cubicBezTo>
                        <a:pt x="183" y="267"/>
                        <a:pt x="170" y="259"/>
                        <a:pt x="153" y="252"/>
                      </a:cubicBezTo>
                      <a:cubicBezTo>
                        <a:pt x="136" y="245"/>
                        <a:pt x="113" y="234"/>
                        <a:pt x="96" y="231"/>
                      </a:cubicBezTo>
                      <a:cubicBezTo>
                        <a:pt x="79" y="228"/>
                        <a:pt x="67" y="234"/>
                        <a:pt x="52" y="234"/>
                      </a:cubicBezTo>
                      <a:cubicBezTo>
                        <a:pt x="37" y="234"/>
                        <a:pt x="10" y="238"/>
                        <a:pt x="5" y="228"/>
                      </a:cubicBezTo>
                      <a:cubicBezTo>
                        <a:pt x="0" y="218"/>
                        <a:pt x="19" y="187"/>
                        <a:pt x="23" y="176"/>
                      </a:cubicBezTo>
                      <a:close/>
                    </a:path>
                  </a:pathLst>
                </a:custGeom>
                <a:solidFill>
                  <a:srgbClr val="00FF00"/>
                </a:solidFill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04" name="Arc 182"/>
                <p:cNvSpPr>
                  <a:spLocks/>
                </p:cNvSpPr>
                <p:nvPr/>
              </p:nvSpPr>
              <p:spPr bwMode="auto">
                <a:xfrm rot="3344830">
                  <a:off x="10323547" y="4067156"/>
                  <a:ext cx="290513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05" name="Arc 183"/>
                <p:cNvSpPr>
                  <a:spLocks/>
                </p:cNvSpPr>
                <p:nvPr/>
              </p:nvSpPr>
              <p:spPr bwMode="auto">
                <a:xfrm rot="11069833" flipV="1">
                  <a:off x="10604535" y="4229081"/>
                  <a:ext cx="293688" cy="334963"/>
                </a:xfrm>
                <a:custGeom>
                  <a:avLst/>
                  <a:gdLst>
                    <a:gd name="G0" fmla="+- 0 0 0"/>
                    <a:gd name="G1" fmla="+- 20060 0 0"/>
                    <a:gd name="G2" fmla="+- 21600 0 0"/>
                    <a:gd name="T0" fmla="*/ 8010 w 17311"/>
                    <a:gd name="T1" fmla="*/ 0 h 20060"/>
                    <a:gd name="T2" fmla="*/ 17311 w 17311"/>
                    <a:gd name="T3" fmla="*/ 7141 h 20060"/>
                    <a:gd name="T4" fmla="*/ 0 w 17311"/>
                    <a:gd name="T5" fmla="*/ 20060 h 20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311" h="20060" fill="none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</a:path>
                    <a:path w="17311" h="20060" stroke="0" extrusionOk="0">
                      <a:moveTo>
                        <a:pt x="8009" y="0"/>
                      </a:moveTo>
                      <a:cubicBezTo>
                        <a:pt x="11709" y="1477"/>
                        <a:pt x="14928" y="3948"/>
                        <a:pt x="17310" y="7141"/>
                      </a:cubicBezTo>
                      <a:lnTo>
                        <a:pt x="0" y="2006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06" name="Freeform 184"/>
                <p:cNvSpPr>
                  <a:spLocks/>
                </p:cNvSpPr>
                <p:nvPr/>
              </p:nvSpPr>
              <p:spPr bwMode="auto">
                <a:xfrm rot="18007332" flipH="1">
                  <a:off x="11720547" y="2062143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07" name="Line 185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47547" y="1973243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08" name="Line 186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553860" y="2149456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09" name="Line 187"/>
                <p:cNvSpPr>
                  <a:spLocks noChangeShapeType="1"/>
                </p:cNvSpPr>
                <p:nvPr/>
              </p:nvSpPr>
              <p:spPr bwMode="auto">
                <a:xfrm rot="18007332" flipH="1">
                  <a:off x="11874535" y="2338368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10" name="Arc 188"/>
                <p:cNvSpPr>
                  <a:spLocks/>
                </p:cNvSpPr>
                <p:nvPr/>
              </p:nvSpPr>
              <p:spPr bwMode="auto">
                <a:xfrm rot="4478833" flipH="1">
                  <a:off x="11425272" y="2206606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11" name="Freeform 189"/>
                <p:cNvSpPr>
                  <a:spLocks/>
                </p:cNvSpPr>
                <p:nvPr/>
              </p:nvSpPr>
              <p:spPr bwMode="auto">
                <a:xfrm rot="18007332">
                  <a:off x="10691847" y="3844906"/>
                  <a:ext cx="168275" cy="37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12" name="Line 190"/>
                <p:cNvSpPr>
                  <a:spLocks noChangeShapeType="1"/>
                </p:cNvSpPr>
                <p:nvPr/>
              </p:nvSpPr>
              <p:spPr bwMode="auto">
                <a:xfrm rot="18007332">
                  <a:off x="10733122" y="3905231"/>
                  <a:ext cx="0" cy="3984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13" name="Line 191"/>
                <p:cNvSpPr>
                  <a:spLocks noChangeShapeType="1"/>
                </p:cNvSpPr>
                <p:nvPr/>
              </p:nvSpPr>
              <p:spPr bwMode="auto">
                <a:xfrm rot="18007332">
                  <a:off x="10450547" y="4152818"/>
                  <a:ext cx="18097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14" name="Line 192"/>
                <p:cNvSpPr>
                  <a:spLocks noChangeShapeType="1"/>
                </p:cNvSpPr>
                <p:nvPr/>
              </p:nvSpPr>
              <p:spPr bwMode="auto">
                <a:xfrm rot="18007332">
                  <a:off x="10844247" y="4124306"/>
                  <a:ext cx="187325" cy="15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15" name="Arc 193"/>
                <p:cNvSpPr>
                  <a:spLocks/>
                </p:cNvSpPr>
                <p:nvPr/>
              </p:nvSpPr>
              <p:spPr bwMode="auto">
                <a:xfrm rot="9935830">
                  <a:off x="10648985" y="3557569"/>
                  <a:ext cx="500063" cy="511175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16" name="Arc 194"/>
                <p:cNvSpPr>
                  <a:spLocks/>
                </p:cNvSpPr>
                <p:nvPr/>
              </p:nvSpPr>
              <p:spPr bwMode="auto">
                <a:xfrm rot="20670794" flipH="1" flipV="1">
                  <a:off x="10548972" y="3938569"/>
                  <a:ext cx="352425" cy="3571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17" name="Arc 195"/>
                <p:cNvSpPr>
                  <a:spLocks/>
                </p:cNvSpPr>
                <p:nvPr/>
              </p:nvSpPr>
              <p:spPr bwMode="auto">
                <a:xfrm rot="20670794">
                  <a:off x="10477535" y="4078269"/>
                  <a:ext cx="350838" cy="355600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18" name="Arc 196"/>
                <p:cNvSpPr>
                  <a:spLocks/>
                </p:cNvSpPr>
                <p:nvPr/>
              </p:nvSpPr>
              <p:spPr bwMode="auto">
                <a:xfrm rot="20670794">
                  <a:off x="10504522" y="4310044"/>
                  <a:ext cx="139700" cy="142875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19" name="Arc 197"/>
                <p:cNvSpPr>
                  <a:spLocks/>
                </p:cNvSpPr>
                <p:nvPr/>
              </p:nvSpPr>
              <p:spPr bwMode="auto">
                <a:xfrm rot="20670794" flipH="1" flipV="1">
                  <a:off x="10568022" y="4194156"/>
                  <a:ext cx="141288" cy="141288"/>
                </a:xfrm>
                <a:custGeom>
                  <a:avLst/>
                  <a:gdLst>
                    <a:gd name="G0" fmla="+- 0 0 0"/>
                    <a:gd name="G1" fmla="+- 20823 0 0"/>
                    <a:gd name="G2" fmla="+- 21600 0 0"/>
                    <a:gd name="T0" fmla="*/ 5743 w 20700"/>
                    <a:gd name="T1" fmla="*/ 0 h 20823"/>
                    <a:gd name="T2" fmla="*/ 20700 w 20700"/>
                    <a:gd name="T3" fmla="*/ 14655 h 20823"/>
                    <a:gd name="T4" fmla="*/ 0 w 20700"/>
                    <a:gd name="T5" fmla="*/ 20823 h 20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700" h="20823" fill="none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</a:path>
                    <a:path w="20700" h="20823" stroke="0" extrusionOk="0">
                      <a:moveTo>
                        <a:pt x="5742" y="0"/>
                      </a:moveTo>
                      <a:cubicBezTo>
                        <a:pt x="12921" y="1980"/>
                        <a:pt x="18574" y="7518"/>
                        <a:pt x="20700" y="14654"/>
                      </a:cubicBezTo>
                      <a:lnTo>
                        <a:pt x="0" y="20823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20" name="Line 198"/>
                <p:cNvSpPr>
                  <a:spLocks noChangeShapeType="1"/>
                </p:cNvSpPr>
                <p:nvPr/>
              </p:nvSpPr>
              <p:spPr bwMode="auto">
                <a:xfrm>
                  <a:off x="10650572" y="4657706"/>
                  <a:ext cx="1588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21" name="Line 199"/>
                <p:cNvSpPr>
                  <a:spLocks noChangeShapeType="1"/>
                </p:cNvSpPr>
                <p:nvPr/>
              </p:nvSpPr>
              <p:spPr bwMode="auto">
                <a:xfrm rot="7220284">
                  <a:off x="10321960" y="4073506"/>
                  <a:ext cx="0" cy="52070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grpSp>
              <p:nvGrpSpPr>
                <p:cNvPr id="243" name="Group 200"/>
                <p:cNvGrpSpPr>
                  <a:grpSpLocks/>
                </p:cNvGrpSpPr>
                <p:nvPr/>
              </p:nvGrpSpPr>
              <p:grpSpPr bwMode="auto">
                <a:xfrm rot="7253297">
                  <a:off x="9904436" y="4089397"/>
                  <a:ext cx="227014" cy="180975"/>
                  <a:chOff x="5504" y="8144"/>
                  <a:chExt cx="291" cy="236"/>
                </a:xfrm>
              </p:grpSpPr>
              <p:sp>
                <p:nvSpPr>
                  <p:cNvPr id="1229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30" name="Rectangle 202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grpSp>
              <p:nvGrpSpPr>
                <p:cNvPr id="244" name="Group 203"/>
                <p:cNvGrpSpPr>
                  <a:grpSpLocks/>
                </p:cNvGrpSpPr>
                <p:nvPr/>
              </p:nvGrpSpPr>
              <p:grpSpPr bwMode="auto">
                <a:xfrm>
                  <a:off x="10534666" y="5156181"/>
                  <a:ext cx="223837" cy="180975"/>
                  <a:chOff x="5504" y="8144"/>
                  <a:chExt cx="291" cy="236"/>
                </a:xfrm>
              </p:grpSpPr>
              <p:sp>
                <p:nvSpPr>
                  <p:cNvPr id="1227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5577" y="8233"/>
                    <a:ext cx="155" cy="147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  <p:sp>
                <p:nvSpPr>
                  <p:cNvPr id="1228" name="Rectangle 205"/>
                  <p:cNvSpPr>
                    <a:spLocks noChangeArrowheads="1"/>
                  </p:cNvSpPr>
                  <p:nvPr/>
                </p:nvSpPr>
                <p:spPr bwMode="auto">
                  <a:xfrm>
                    <a:off x="5504" y="8144"/>
                    <a:ext cx="291" cy="106"/>
                  </a:xfrm>
                  <a:prstGeom prst="rect">
                    <a:avLst/>
                  </a:prstGeom>
                  <a:solidFill>
                    <a:srgbClr val="00FFFF"/>
                  </a:solidFill>
                  <a:ln w="285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74295" tIns="8890" rIns="74295" bIns="8890"/>
                  <a:lstStyle/>
                  <a:p>
                    <a:pPr algn="l">
                      <a:buNone/>
                    </a:pPr>
                    <a:endParaRPr kumimoji="1" lang="ja-JP" altLang="en-US" kern="1200" dirty="0">
                      <a:solidFill>
                        <a:srgbClr val="000000"/>
                      </a:solidFill>
                      <a:latin typeface="Tahoma" pitchFamily="34" charset="0"/>
                      <a:cs typeface="+mn-cs"/>
                    </a:endParaRPr>
                  </a:p>
                </p:txBody>
              </p:sp>
            </p:grpSp>
            <p:sp>
              <p:nvSpPr>
                <p:cNvPr id="1224" name="Rectangle 206"/>
                <p:cNvSpPr>
                  <a:spLocks noChangeArrowheads="1"/>
                </p:cNvSpPr>
                <p:nvPr/>
              </p:nvSpPr>
              <p:spPr bwMode="auto">
                <a:xfrm rot="3571960">
                  <a:off x="10380697" y="4524356"/>
                  <a:ext cx="42863" cy="350838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25" name="Rectangle 207"/>
                <p:cNvSpPr>
                  <a:spLocks noChangeArrowheads="1"/>
                </p:cNvSpPr>
                <p:nvPr/>
              </p:nvSpPr>
              <p:spPr bwMode="auto">
                <a:xfrm rot="2679310">
                  <a:off x="10607710" y="4591031"/>
                  <a:ext cx="39688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  <p:sp>
              <p:nvSpPr>
                <p:cNvPr id="1226" name="Rectangle 208"/>
                <p:cNvSpPr>
                  <a:spLocks noChangeArrowheads="1"/>
                </p:cNvSpPr>
                <p:nvPr/>
              </p:nvSpPr>
              <p:spPr bwMode="auto">
                <a:xfrm rot="4535559">
                  <a:off x="10494997" y="4378306"/>
                  <a:ext cx="38100" cy="177800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Tahoma" pitchFamily="34" charset="0"/>
                    <a:cs typeface="+mn-cs"/>
                  </a:endParaRPr>
                </a:p>
              </p:txBody>
            </p:sp>
          </p:grpSp>
          <p:sp>
            <p:nvSpPr>
              <p:cNvPr id="1280" name="下矢印 1279"/>
              <p:cNvSpPr/>
              <p:nvPr/>
            </p:nvSpPr>
            <p:spPr bwMode="auto">
              <a:xfrm rot="8239608" flipV="1">
                <a:off x="6738940" y="2403942"/>
                <a:ext cx="268337" cy="335601"/>
              </a:xfrm>
              <a:prstGeom prst="downArrow">
                <a:avLst/>
              </a:prstGeom>
              <a:solidFill>
                <a:srgbClr val="CCFFCC">
                  <a:alpha val="10000"/>
                </a:srgbClr>
              </a:solidFill>
              <a:ln w="15875" cap="flat" cmpd="sng" algn="ctr">
                <a:solidFill>
                  <a:srgbClr val="CC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1282" name="下矢印 1281"/>
              <p:cNvSpPr/>
              <p:nvPr/>
            </p:nvSpPr>
            <p:spPr bwMode="auto">
              <a:xfrm rot="21421127" flipV="1">
                <a:off x="8389957" y="4276692"/>
                <a:ext cx="318192" cy="287236"/>
              </a:xfrm>
              <a:prstGeom prst="downArrow">
                <a:avLst/>
              </a:prstGeom>
              <a:solidFill>
                <a:srgbClr val="CCECFF">
                  <a:alpha val="10000"/>
                </a:srgbClr>
              </a:solidFill>
              <a:ln w="15875" cap="flat" cmpd="sng" algn="ctr">
                <a:solidFill>
                  <a:srgbClr val="CCEC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1283" name="Rectangle 64"/>
              <p:cNvSpPr>
                <a:spLocks noChangeArrowheads="1"/>
              </p:cNvSpPr>
              <p:nvPr/>
            </p:nvSpPr>
            <p:spPr bwMode="auto">
              <a:xfrm>
                <a:off x="7858148" y="4572008"/>
                <a:ext cx="1285884" cy="543931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1400" dirty="0" smtClean="0">
                    <a:solidFill>
                      <a:srgbClr val="CCECFF"/>
                    </a:solidFill>
                    <a:latin typeface="Tahoma" pitchFamily="34" charset="0"/>
                    <a:sym typeface="Wingdings" pitchFamily="2" charset="2"/>
                  </a:rPr>
                  <a:t>overlapped</a:t>
                </a:r>
                <a:r>
                  <a:rPr lang="en-US" altLang="ja-JP" sz="1400" dirty="0" smtClean="0">
                    <a:solidFill>
                      <a:srgbClr val="DDDDDD"/>
                    </a:solidFill>
                    <a:latin typeface="Tahoma" pitchFamily="34" charset="0"/>
                    <a:sym typeface="Wingdings" pitchFamily="2" charset="2"/>
                  </a:rPr>
                  <a:t> </a:t>
                </a:r>
              </a:p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1400" dirty="0" smtClean="0">
                    <a:solidFill>
                      <a:srgbClr val="DDDDDD"/>
                    </a:solidFill>
                    <a:latin typeface="Tahoma" pitchFamily="34" charset="0"/>
                    <a:sym typeface="Wingdings" pitchFamily="2" charset="2"/>
                  </a:rPr>
                  <a:t>      units</a:t>
                </a:r>
                <a:endParaRPr kumimoji="1" lang="en-US" altLang="ja-JP" sz="1400" kern="1200" dirty="0">
                  <a:solidFill>
                    <a:srgbClr val="DDDDDD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285" name="Rectangle 64"/>
              <p:cNvSpPr>
                <a:spLocks noChangeArrowheads="1"/>
              </p:cNvSpPr>
              <p:nvPr/>
            </p:nvSpPr>
            <p:spPr bwMode="auto">
              <a:xfrm>
                <a:off x="6072198" y="1857364"/>
                <a:ext cx="1285884" cy="543931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1400" dirty="0" smtClean="0">
                    <a:solidFill>
                      <a:srgbClr val="CCFFCC"/>
                    </a:solidFill>
                    <a:latin typeface="Tahoma" pitchFamily="34" charset="0"/>
                    <a:sym typeface="Wingdings" pitchFamily="2" charset="2"/>
                  </a:rPr>
                  <a:t>Separated</a:t>
                </a:r>
              </a:p>
              <a:p>
                <a:pPr algn="l">
                  <a:lnSpc>
                    <a:spcPct val="110000"/>
                  </a:lnSpc>
                  <a:buClr>
                    <a:srgbClr val="003366"/>
                  </a:buClr>
                  <a:buSzPct val="70000"/>
                  <a:buNone/>
                </a:pPr>
                <a:r>
                  <a:rPr lang="en-US" altLang="ja-JP" sz="1400" dirty="0" smtClean="0">
                    <a:solidFill>
                      <a:srgbClr val="DDDDDD"/>
                    </a:solidFill>
                    <a:latin typeface="Tahoma" pitchFamily="34" charset="0"/>
                    <a:sym typeface="Wingdings" pitchFamily="2" charset="2"/>
                  </a:rPr>
                  <a:t>      unit</a:t>
                </a:r>
                <a:endParaRPr kumimoji="1" lang="en-US" altLang="ja-JP" sz="1400" kern="1200" dirty="0">
                  <a:solidFill>
                    <a:srgbClr val="DDDDDD"/>
                  </a:solidFill>
                  <a:latin typeface="Tahoma" pitchFamily="34" charset="0"/>
                  <a:cs typeface="+mn-cs"/>
                </a:endParaRPr>
              </a:p>
            </p:txBody>
          </p:sp>
        </p:grpSp>
      </p:grpSp>
      <p:sp>
        <p:nvSpPr>
          <p:cNvPr id="1287" name="Rectangle 64"/>
          <p:cNvSpPr>
            <a:spLocks noChangeArrowheads="1"/>
          </p:cNvSpPr>
          <p:nvPr/>
        </p:nvSpPr>
        <p:spPr bwMode="auto">
          <a:xfrm>
            <a:off x="500034" y="1643050"/>
            <a:ext cx="4857784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候補軌道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感度を上げる必要性</a:t>
            </a:r>
            <a:endParaRPr lang="en-US" altLang="ja-JP" dirty="0"/>
          </a:p>
        </p:txBody>
      </p:sp>
      <p:sp>
        <p:nvSpPr>
          <p:cNvPr id="6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70" name="Rectangle 64"/>
          <p:cNvSpPr>
            <a:spLocks noChangeArrowheads="1"/>
          </p:cNvSpPr>
          <p:nvPr/>
        </p:nvSpPr>
        <p:spPr bwMode="auto">
          <a:xfrm>
            <a:off x="1000100" y="1571612"/>
            <a:ext cx="7215238" cy="411375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インフレーションからの重力波をより確実に受けたい</a:t>
            </a:r>
            <a:endParaRPr lang="en-US" altLang="ja-JP" sz="2000" dirty="0" smtClean="0">
              <a:solidFill>
                <a:srgbClr val="DDDDDD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                           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ja-JP" altLang="en-US" sz="20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感度を数倍上げる必要がある？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endParaRPr lang="en-US" altLang="ja-JP" sz="2000" dirty="0" smtClean="0">
              <a:solidFill>
                <a:srgbClr val="DDDDDD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     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・パラメターの最適化が必要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     ・感度の向上と技術的難しさの評価が必要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     　　　基線長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:      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歪み感度向上 と 光損失増加の兼ね合い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           鏡のサイズ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: 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光の損失低減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　　　　　鏡の質量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: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　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  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輻射圧雑音・力の雑音低減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endParaRPr lang="en-US" altLang="ja-JP" sz="2000" dirty="0" smtClean="0">
              <a:solidFill>
                <a:srgbClr val="DDDDDD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                      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                      </a:t>
            </a:r>
            <a:r>
              <a:rPr lang="ja-JP" altLang="en-US" sz="20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阿久津氏のもと検討開始</a:t>
            </a:r>
          </a:p>
        </p:txBody>
      </p:sp>
      <p:sp>
        <p:nvSpPr>
          <p:cNvPr id="14" name="下矢印 13"/>
          <p:cNvSpPr/>
          <p:nvPr/>
        </p:nvSpPr>
        <p:spPr bwMode="auto">
          <a:xfrm rot="10800000" flipV="1">
            <a:off x="3643307" y="4673661"/>
            <a:ext cx="714380" cy="428628"/>
          </a:xfrm>
          <a:prstGeom prst="down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/>
              <a:t>DECIGO</a:t>
            </a:r>
            <a:r>
              <a:rPr lang="ja-JP" altLang="en-US"/>
              <a:t>のための根幹技術実証</a:t>
            </a:r>
          </a:p>
        </p:txBody>
      </p:sp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39563" name="Rectangle 203"/>
          <p:cNvSpPr>
            <a:spLocks noChangeArrowheads="1"/>
          </p:cNvSpPr>
          <p:nvPr/>
        </p:nvSpPr>
        <p:spPr bwMode="auto">
          <a:xfrm>
            <a:off x="5857884" y="947725"/>
            <a:ext cx="2879725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800" dirty="0">
                <a:solidFill>
                  <a:srgbClr val="FFCCCC"/>
                </a:solidFill>
                <a:latin typeface="Tahoma" pitchFamily="34" charset="0"/>
              </a:rPr>
              <a:t>DECIGO</a:t>
            </a:r>
            <a:r>
              <a:rPr kumimoji="0" lang="ja-JP" altLang="en-US" sz="1800" dirty="0">
                <a:solidFill>
                  <a:srgbClr val="FFCCCC"/>
                </a:solidFill>
                <a:latin typeface="Tahoma" pitchFamily="34" charset="0"/>
              </a:rPr>
              <a:t>で必要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800" dirty="0">
                <a:solidFill>
                  <a:srgbClr val="FFCCCC"/>
                </a:solidFill>
                <a:latin typeface="Tahoma" pitchFamily="34" charset="0"/>
              </a:rPr>
              <a:t>     とされる主要技術</a:t>
            </a:r>
            <a:endParaRPr lang="ja-JP" altLang="en-US" sz="1800" dirty="0">
              <a:solidFill>
                <a:srgbClr val="FFCCCC"/>
              </a:solidFill>
              <a:latin typeface="Tahoma" pitchFamily="34" charset="0"/>
            </a:endParaRPr>
          </a:p>
        </p:txBody>
      </p:sp>
      <p:sp>
        <p:nvSpPr>
          <p:cNvPr id="1039564" name="Rectangle 204"/>
          <p:cNvSpPr>
            <a:spLocks noChangeArrowheads="1"/>
          </p:cNvSpPr>
          <p:nvPr/>
        </p:nvSpPr>
        <p:spPr bwMode="auto">
          <a:xfrm>
            <a:off x="5942012" y="1827213"/>
            <a:ext cx="2592387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基線長</a:t>
            </a:r>
            <a:r>
              <a:rPr lang="en-US" altLang="ja-JP" sz="1400" dirty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1000km</a:t>
            </a:r>
            <a:r>
              <a:rPr lang="ja-JP" altLang="en-US" sz="1400" dirty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の</a:t>
            </a:r>
            <a:r>
              <a:rPr lang="en-US" altLang="ja-JP" sz="1400" dirty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FP</a:t>
            </a:r>
            <a:r>
              <a:rPr lang="ja-JP" altLang="en-US" sz="1400" dirty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干渉計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　　</a:t>
            </a:r>
            <a:r>
              <a:rPr lang="ja-JP" altLang="en-US" sz="1400" dirty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宇宙における干渉計制御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　　試験マスに対する外乱抑圧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 </a:t>
            </a:r>
            <a:r>
              <a:rPr lang="ja-JP" altLang="en-US" sz="1400" dirty="0">
                <a:solidFill>
                  <a:srgbClr val="808080"/>
                </a:solidFill>
                <a:latin typeface="Tahoma" pitchFamily="34" charset="0"/>
                <a:sym typeface="Wingdings" pitchFamily="2" charset="2"/>
              </a:rPr>
              <a:t>大型光学系の製作・制御</a:t>
            </a:r>
          </a:p>
        </p:txBody>
      </p:sp>
      <p:sp>
        <p:nvSpPr>
          <p:cNvPr id="1039565" name="Rectangle 205"/>
          <p:cNvSpPr>
            <a:spLocks noChangeArrowheads="1"/>
          </p:cNvSpPr>
          <p:nvPr/>
        </p:nvSpPr>
        <p:spPr bwMode="auto">
          <a:xfrm>
            <a:off x="5654674" y="2924175"/>
            <a:ext cx="2951163" cy="792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400">
                <a:solidFill>
                  <a:srgbClr val="DDDDDD"/>
                </a:solidFill>
                <a:latin typeface="Tahoma" pitchFamily="34" charset="0"/>
              </a:rPr>
              <a:t>安定化レーザー光源による精密計測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>
                <a:solidFill>
                  <a:srgbClr val="CCFFCC"/>
                </a:solidFill>
                <a:latin typeface="Tahoma" pitchFamily="34" charset="0"/>
              </a:rPr>
              <a:t>光源の周波数・強度安定化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>
                <a:solidFill>
                  <a:srgbClr val="808080"/>
                </a:solidFill>
                <a:latin typeface="Tahoma" pitchFamily="34" charset="0"/>
              </a:rPr>
              <a:t>長基線長を利用した安定化制御</a:t>
            </a:r>
          </a:p>
        </p:txBody>
      </p:sp>
      <p:sp>
        <p:nvSpPr>
          <p:cNvPr id="1039567" name="AutoShape 207"/>
          <p:cNvSpPr>
            <a:spLocks noChangeArrowheads="1"/>
          </p:cNvSpPr>
          <p:nvPr/>
        </p:nvSpPr>
        <p:spPr bwMode="auto">
          <a:xfrm>
            <a:off x="5870574" y="1827213"/>
            <a:ext cx="2592388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39568" name="Rectangle 208"/>
          <p:cNvSpPr>
            <a:spLocks noChangeArrowheads="1"/>
          </p:cNvSpPr>
          <p:nvPr/>
        </p:nvSpPr>
        <p:spPr bwMode="auto">
          <a:xfrm>
            <a:off x="5653087" y="3825875"/>
            <a:ext cx="2089150" cy="12588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DDDDDD"/>
                </a:solidFill>
                <a:latin typeface="Tahoma" pitchFamily="34" charset="0"/>
              </a:rPr>
              <a:t>フォーメーションフライト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>
                <a:solidFill>
                  <a:srgbClr val="808080"/>
                </a:solidFill>
                <a:latin typeface="Tahoma" pitchFamily="34" charset="0"/>
              </a:rPr>
              <a:t>安定な軌道の実現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808080"/>
                </a:solidFill>
                <a:latin typeface="Tahoma" pitchFamily="34" charset="0"/>
              </a:rPr>
              <a:t>   宇宙機間の距離制御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>
                <a:solidFill>
                  <a:srgbClr val="CCFFCC"/>
                </a:solidFill>
                <a:latin typeface="Tahoma" pitchFamily="34" charset="0"/>
              </a:rPr>
              <a:t>ドラッグフリー制御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CCFFCC"/>
                </a:solidFill>
                <a:latin typeface="Tahoma" pitchFamily="34" charset="0"/>
              </a:rPr>
              <a:t>   低雑音スラスタ</a:t>
            </a:r>
          </a:p>
        </p:txBody>
      </p:sp>
      <p:sp>
        <p:nvSpPr>
          <p:cNvPr id="1039569" name="Rectangle 209"/>
          <p:cNvSpPr>
            <a:spLocks noChangeArrowheads="1"/>
          </p:cNvSpPr>
          <p:nvPr/>
        </p:nvSpPr>
        <p:spPr bwMode="auto">
          <a:xfrm>
            <a:off x="5654674" y="5157788"/>
            <a:ext cx="2592388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400">
                <a:solidFill>
                  <a:srgbClr val="DDDDDD"/>
                </a:solidFill>
                <a:latin typeface="Tahoma" pitchFamily="34" charset="0"/>
              </a:rPr>
              <a:t>観測運用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>
                <a:solidFill>
                  <a:srgbClr val="CCFFCC"/>
                </a:solidFill>
                <a:latin typeface="Tahoma" pitchFamily="34" charset="0"/>
              </a:rPr>
              <a:t>時系列連続データの処理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CCFFCC"/>
                </a:solidFill>
                <a:latin typeface="Tahoma" pitchFamily="34" charset="0"/>
              </a:rPr>
              <a:t>   データの解析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CCFFCC"/>
                </a:solidFill>
                <a:latin typeface="Tahoma" pitchFamily="34" charset="0"/>
              </a:rPr>
              <a:t>   理論予測・他の観測との比較</a:t>
            </a:r>
          </a:p>
        </p:txBody>
      </p:sp>
      <p:sp>
        <p:nvSpPr>
          <p:cNvPr id="1039574" name="AutoShape 214"/>
          <p:cNvSpPr>
            <a:spLocks noChangeArrowheads="1"/>
          </p:cNvSpPr>
          <p:nvPr/>
        </p:nvSpPr>
        <p:spPr bwMode="auto">
          <a:xfrm>
            <a:off x="5654674" y="2924175"/>
            <a:ext cx="2881313" cy="7921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39575" name="AutoShape 215"/>
          <p:cNvSpPr>
            <a:spLocks noChangeArrowheads="1"/>
          </p:cNvSpPr>
          <p:nvPr/>
        </p:nvSpPr>
        <p:spPr bwMode="auto">
          <a:xfrm>
            <a:off x="5653087" y="3860800"/>
            <a:ext cx="1943100" cy="1189038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39576" name="AutoShape 216"/>
          <p:cNvSpPr>
            <a:spLocks noChangeArrowheads="1"/>
          </p:cNvSpPr>
          <p:nvPr/>
        </p:nvSpPr>
        <p:spPr bwMode="auto">
          <a:xfrm>
            <a:off x="5654674" y="5157788"/>
            <a:ext cx="2520950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39577" name="Rectangle 217"/>
          <p:cNvSpPr>
            <a:spLocks noChangeArrowheads="1"/>
          </p:cNvSpPr>
          <p:nvPr/>
        </p:nvSpPr>
        <p:spPr bwMode="auto">
          <a:xfrm>
            <a:off x="827088" y="1077913"/>
            <a:ext cx="28797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800">
                <a:solidFill>
                  <a:srgbClr val="CCFFCC"/>
                </a:solidFill>
                <a:latin typeface="Tahoma" pitchFamily="34" charset="0"/>
              </a:rPr>
              <a:t>DPF</a:t>
            </a:r>
            <a:r>
              <a:rPr kumimoji="0" lang="ja-JP" altLang="en-US" sz="1800">
                <a:solidFill>
                  <a:srgbClr val="CCFFCC"/>
                </a:solidFill>
                <a:latin typeface="Tahoma" pitchFamily="34" charset="0"/>
              </a:rPr>
              <a:t>で実証される技術</a:t>
            </a:r>
            <a:endParaRPr lang="ja-JP" altLang="en-US" sz="180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1039578" name="Line 218"/>
          <p:cNvSpPr>
            <a:spLocks noChangeShapeType="1"/>
          </p:cNvSpPr>
          <p:nvPr/>
        </p:nvSpPr>
        <p:spPr bwMode="auto">
          <a:xfrm flipV="1">
            <a:off x="3421062" y="5661025"/>
            <a:ext cx="2160587" cy="144463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39579" name="Rectangle 219"/>
          <p:cNvSpPr>
            <a:spLocks noChangeArrowheads="1"/>
          </p:cNvSpPr>
          <p:nvPr/>
        </p:nvSpPr>
        <p:spPr bwMode="auto">
          <a:xfrm>
            <a:off x="3421062" y="4149725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>
                <a:solidFill>
                  <a:srgbClr val="EAEAEA"/>
                </a:solidFill>
                <a:latin typeface="Tahoma" pitchFamily="34" charset="0"/>
              </a:rPr>
              <a:t>衛星変動安定度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200">
                <a:solidFill>
                  <a:srgbClr val="CCCCFF"/>
                </a:solidFill>
                <a:latin typeface="Tahoma" pitchFamily="34" charset="0"/>
              </a:rPr>
              <a:t>10</a:t>
            </a:r>
            <a:r>
              <a:rPr lang="en-US" altLang="ja-JP" sz="1200" baseline="30000">
                <a:solidFill>
                  <a:srgbClr val="CCCCFF"/>
                </a:solidFill>
                <a:latin typeface="Tahoma" pitchFamily="34" charset="0"/>
              </a:rPr>
              <a:t>-9</a:t>
            </a:r>
            <a:r>
              <a:rPr lang="en-US" altLang="ja-JP" sz="1200">
                <a:solidFill>
                  <a:srgbClr val="CCCCFF"/>
                </a:solidFill>
                <a:latin typeface="Tahoma" pitchFamily="34" charset="0"/>
              </a:rPr>
              <a:t> m/Hz</a:t>
            </a:r>
            <a:r>
              <a:rPr lang="en-US" altLang="ja-JP" sz="1200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endParaRPr lang="en-US" altLang="ja-JP" sz="120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39580" name="Line 220"/>
          <p:cNvSpPr>
            <a:spLocks noChangeShapeType="1"/>
          </p:cNvSpPr>
          <p:nvPr/>
        </p:nvSpPr>
        <p:spPr bwMode="auto">
          <a:xfrm>
            <a:off x="3357554" y="4572009"/>
            <a:ext cx="2439995" cy="152392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39581" name="Line 221"/>
          <p:cNvSpPr>
            <a:spLocks noChangeShapeType="1"/>
          </p:cNvSpPr>
          <p:nvPr/>
        </p:nvSpPr>
        <p:spPr bwMode="auto">
          <a:xfrm>
            <a:off x="3421062" y="3284538"/>
            <a:ext cx="2376487" cy="7302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39582" name="Rectangle 222"/>
          <p:cNvSpPr>
            <a:spLocks noChangeArrowheads="1"/>
          </p:cNvSpPr>
          <p:nvPr/>
        </p:nvSpPr>
        <p:spPr bwMode="auto">
          <a:xfrm>
            <a:off x="3415344" y="2799706"/>
            <a:ext cx="14398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CCCCFF"/>
                </a:solidFill>
                <a:latin typeface="Tahoma" pitchFamily="34" charset="0"/>
              </a:rPr>
              <a:t>0.5 Hz/Hz</a:t>
            </a:r>
            <a:r>
              <a:rPr lang="en-US" altLang="ja-JP" sz="1200" baseline="30000" dirty="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aseline="30000" dirty="0">
                <a:solidFill>
                  <a:srgbClr val="EAEAEA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EAEAEA"/>
                </a:solidFill>
                <a:latin typeface="Tahoma" pitchFamily="34" charset="0"/>
              </a:rPr>
              <a:t>の周波数安定度</a:t>
            </a:r>
          </a:p>
        </p:txBody>
      </p:sp>
      <p:sp>
        <p:nvSpPr>
          <p:cNvPr id="1039583" name="Rectangle 223"/>
          <p:cNvSpPr>
            <a:spLocks noChangeArrowheads="1"/>
          </p:cNvSpPr>
          <p:nvPr/>
        </p:nvSpPr>
        <p:spPr bwMode="auto">
          <a:xfrm>
            <a:off x="3275014" y="1576378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CCCCFF"/>
                </a:solidFill>
                <a:latin typeface="Tahoma" pitchFamily="34" charset="0"/>
              </a:rPr>
              <a:t>6x10</a:t>
            </a:r>
            <a:r>
              <a:rPr lang="en-US" altLang="ja-JP" sz="1200" baseline="30000" dirty="0">
                <a:solidFill>
                  <a:srgbClr val="CCCCFF"/>
                </a:solidFill>
                <a:latin typeface="Tahoma" pitchFamily="34" charset="0"/>
              </a:rPr>
              <a:t>-16</a:t>
            </a:r>
            <a:r>
              <a:rPr lang="en-US" altLang="ja-JP" sz="1200" dirty="0">
                <a:solidFill>
                  <a:srgbClr val="CCCCFF"/>
                </a:solidFill>
                <a:latin typeface="Tahoma" pitchFamily="34" charset="0"/>
              </a:rPr>
              <a:t> m/Hz</a:t>
            </a:r>
            <a:r>
              <a:rPr lang="en-US" altLang="ja-JP" sz="1200" baseline="30000" dirty="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aseline="30000" dirty="0">
                <a:solidFill>
                  <a:srgbClr val="EAEAEA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EAEAEA"/>
                </a:solidFill>
                <a:latin typeface="Tahoma" pitchFamily="34" charset="0"/>
              </a:rPr>
              <a:t>　　　の変位感度</a:t>
            </a:r>
          </a:p>
        </p:txBody>
      </p:sp>
      <p:sp>
        <p:nvSpPr>
          <p:cNvPr id="1039584" name="Line 224"/>
          <p:cNvSpPr>
            <a:spLocks noChangeShapeType="1"/>
          </p:cNvSpPr>
          <p:nvPr/>
        </p:nvSpPr>
        <p:spPr bwMode="auto">
          <a:xfrm>
            <a:off x="3214679" y="2071677"/>
            <a:ext cx="2725746" cy="204797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39586" name="Rectangle 226"/>
          <p:cNvSpPr>
            <a:spLocks noChangeArrowheads="1"/>
          </p:cNvSpPr>
          <p:nvPr/>
        </p:nvSpPr>
        <p:spPr bwMode="auto">
          <a:xfrm>
            <a:off x="4702188" y="1571612"/>
            <a:ext cx="16557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>
                <a:solidFill>
                  <a:srgbClr val="FFCCCC"/>
                </a:solidFill>
                <a:latin typeface="Tahoma" pitchFamily="34" charset="0"/>
              </a:rPr>
              <a:t>4x10</a:t>
            </a:r>
            <a:r>
              <a:rPr lang="en-US" altLang="ja-JP" sz="1200" baseline="30000">
                <a:solidFill>
                  <a:srgbClr val="FFCCCC"/>
                </a:solidFill>
                <a:latin typeface="Tahoma" pitchFamily="34" charset="0"/>
              </a:rPr>
              <a:t>-18</a:t>
            </a:r>
            <a:r>
              <a:rPr lang="en-US" altLang="ja-JP" sz="1200">
                <a:solidFill>
                  <a:srgbClr val="FFCCCC"/>
                </a:solidFill>
                <a:latin typeface="Tahoma" pitchFamily="34" charset="0"/>
              </a:rPr>
              <a:t> m/Hz</a:t>
            </a:r>
            <a:r>
              <a:rPr lang="en-US" altLang="ja-JP" sz="1200" baseline="30000">
                <a:solidFill>
                  <a:srgbClr val="FFCCCC"/>
                </a:solidFill>
                <a:latin typeface="Tahoma" pitchFamily="34" charset="0"/>
              </a:rPr>
              <a:t>1/2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aseline="30000">
                <a:solidFill>
                  <a:srgbClr val="EAEAEA"/>
                </a:solidFill>
                <a:latin typeface="Tahoma" pitchFamily="34" charset="0"/>
              </a:rPr>
              <a:t>         </a:t>
            </a:r>
            <a:r>
              <a:rPr lang="ja-JP" altLang="en-US" sz="1200">
                <a:solidFill>
                  <a:srgbClr val="EAEAEA"/>
                </a:solidFill>
                <a:latin typeface="Tahoma" pitchFamily="34" charset="0"/>
              </a:rPr>
              <a:t>の変位感度</a:t>
            </a:r>
          </a:p>
        </p:txBody>
      </p:sp>
      <p:sp>
        <p:nvSpPr>
          <p:cNvPr id="1039587" name="Rectangle 227"/>
          <p:cNvSpPr>
            <a:spLocks noChangeArrowheads="1"/>
          </p:cNvSpPr>
          <p:nvPr/>
        </p:nvSpPr>
        <p:spPr bwMode="auto">
          <a:xfrm>
            <a:off x="3275014" y="2219320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 smtClean="0">
                <a:solidFill>
                  <a:srgbClr val="CCCCFF"/>
                </a:solidFill>
                <a:latin typeface="Tahoma" pitchFamily="34" charset="0"/>
              </a:rPr>
              <a:t>10</a:t>
            </a:r>
            <a:r>
              <a:rPr lang="en-US" altLang="ja-JP" sz="1200" baseline="30000" dirty="0" smtClean="0">
                <a:solidFill>
                  <a:srgbClr val="CCCCFF"/>
                </a:solidFill>
                <a:latin typeface="Tahoma" pitchFamily="34" charset="0"/>
              </a:rPr>
              <a:t>-15</a:t>
            </a:r>
            <a:r>
              <a:rPr lang="en-US" altLang="ja-JP" sz="1200" dirty="0" smtClean="0">
                <a:solidFill>
                  <a:srgbClr val="CCCCFF"/>
                </a:solidFill>
                <a:latin typeface="Tahoma" pitchFamily="34" charset="0"/>
              </a:rPr>
              <a:t> </a:t>
            </a:r>
            <a:r>
              <a:rPr lang="en-US" altLang="ja-JP" sz="1200" dirty="0">
                <a:solidFill>
                  <a:srgbClr val="CCCCFF"/>
                </a:solidFill>
                <a:latin typeface="Tahoma" pitchFamily="34" charset="0"/>
              </a:rPr>
              <a:t>N/Hz</a:t>
            </a:r>
            <a:r>
              <a:rPr lang="en-US" altLang="ja-JP" sz="1200" baseline="30000" dirty="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aseline="30000" dirty="0">
                <a:solidFill>
                  <a:srgbClr val="EAEAEA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EAEAEA"/>
                </a:solidFill>
                <a:latin typeface="Tahoma" pitchFamily="34" charset="0"/>
              </a:rPr>
              <a:t>　　の外力雑音</a:t>
            </a:r>
          </a:p>
        </p:txBody>
      </p:sp>
      <p:sp>
        <p:nvSpPr>
          <p:cNvPr id="1039588" name="Rectangle 228"/>
          <p:cNvSpPr>
            <a:spLocks noChangeArrowheads="1"/>
          </p:cNvSpPr>
          <p:nvPr/>
        </p:nvSpPr>
        <p:spPr bwMode="auto">
          <a:xfrm>
            <a:off x="4643437" y="2349500"/>
            <a:ext cx="12239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>
                <a:solidFill>
                  <a:srgbClr val="FFCCCC"/>
                </a:solidFill>
                <a:latin typeface="Tahoma" pitchFamily="34" charset="0"/>
              </a:rPr>
              <a:t>10</a:t>
            </a:r>
            <a:r>
              <a:rPr lang="en-US" altLang="ja-JP" sz="1200" baseline="30000">
                <a:solidFill>
                  <a:srgbClr val="FFCCCC"/>
                </a:solidFill>
                <a:latin typeface="Tahoma" pitchFamily="34" charset="0"/>
              </a:rPr>
              <a:t>-17</a:t>
            </a:r>
            <a:r>
              <a:rPr lang="en-US" altLang="ja-JP" sz="1200">
                <a:solidFill>
                  <a:srgbClr val="FFCCCC"/>
                </a:solidFill>
                <a:latin typeface="Tahoma" pitchFamily="34" charset="0"/>
              </a:rPr>
              <a:t> N/Hz</a:t>
            </a:r>
            <a:r>
              <a:rPr lang="en-US" altLang="ja-JP" sz="1200" baseline="30000">
                <a:solidFill>
                  <a:srgbClr val="FFCCCC"/>
                </a:solidFill>
                <a:latin typeface="Tahoma" pitchFamily="34" charset="0"/>
              </a:rPr>
              <a:t>1/2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aseline="30000">
                <a:solidFill>
                  <a:srgbClr val="EAEAEA"/>
                </a:solidFill>
                <a:latin typeface="Tahoma" pitchFamily="34" charset="0"/>
              </a:rPr>
              <a:t>     </a:t>
            </a:r>
            <a:r>
              <a:rPr lang="ja-JP" altLang="en-US" sz="1200">
                <a:solidFill>
                  <a:srgbClr val="EAEAEA"/>
                </a:solidFill>
                <a:latin typeface="Tahoma" pitchFamily="34" charset="0"/>
              </a:rPr>
              <a:t>の外力雑音</a:t>
            </a:r>
          </a:p>
        </p:txBody>
      </p:sp>
      <p:sp>
        <p:nvSpPr>
          <p:cNvPr id="1039589" name="Rectangle 229"/>
          <p:cNvSpPr>
            <a:spLocks noChangeArrowheads="1"/>
          </p:cNvSpPr>
          <p:nvPr/>
        </p:nvSpPr>
        <p:spPr bwMode="auto">
          <a:xfrm>
            <a:off x="3421062" y="4662488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>
                <a:solidFill>
                  <a:srgbClr val="EAEAEA"/>
                </a:solidFill>
                <a:latin typeface="Tahoma" pitchFamily="34" charset="0"/>
              </a:rPr>
              <a:t>スラスタ雑音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200">
                <a:solidFill>
                  <a:srgbClr val="CCCCFF"/>
                </a:solidFill>
                <a:latin typeface="Tahoma" pitchFamily="34" charset="0"/>
              </a:rPr>
              <a:t>10</a:t>
            </a:r>
            <a:r>
              <a:rPr lang="en-US" altLang="ja-JP" sz="1200" baseline="30000">
                <a:solidFill>
                  <a:srgbClr val="CCCCFF"/>
                </a:solidFill>
                <a:latin typeface="Tahoma" pitchFamily="34" charset="0"/>
              </a:rPr>
              <a:t>-7</a:t>
            </a:r>
            <a:r>
              <a:rPr lang="en-US" altLang="ja-JP" sz="1200">
                <a:solidFill>
                  <a:srgbClr val="CCCCFF"/>
                </a:solidFill>
                <a:latin typeface="Tahoma" pitchFamily="34" charset="0"/>
              </a:rPr>
              <a:t> N/Hz</a:t>
            </a:r>
            <a:r>
              <a:rPr lang="en-US" altLang="ja-JP" sz="1200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endParaRPr lang="en-US" altLang="ja-JP" sz="120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39590" name="Rectangle 230"/>
          <p:cNvSpPr>
            <a:spLocks noChangeArrowheads="1"/>
          </p:cNvSpPr>
          <p:nvPr/>
        </p:nvSpPr>
        <p:spPr bwMode="auto">
          <a:xfrm>
            <a:off x="3349624" y="5813425"/>
            <a:ext cx="18716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CCCCFF"/>
                </a:solidFill>
                <a:latin typeface="Tahoma" pitchFamily="34" charset="0"/>
              </a:rPr>
              <a:t>0.1 </a:t>
            </a:r>
            <a:r>
              <a:rPr lang="en-US" altLang="ja-JP" sz="1200" dirty="0" smtClean="0">
                <a:solidFill>
                  <a:srgbClr val="CCCCFF"/>
                </a:solidFill>
                <a:latin typeface="Tahoma" pitchFamily="34" charset="0"/>
              </a:rPr>
              <a:t>Hz</a:t>
            </a:r>
            <a:r>
              <a:rPr lang="ja-JP" altLang="en-US" sz="1200" dirty="0" smtClean="0">
                <a:solidFill>
                  <a:srgbClr val="CCCCFF"/>
                </a:solidFill>
                <a:latin typeface="Tahoma" pitchFamily="34" charset="0"/>
              </a:rPr>
              <a:t>以下</a:t>
            </a:r>
            <a:r>
              <a:rPr lang="ja-JP" altLang="en-US" sz="1200" dirty="0">
                <a:solidFill>
                  <a:srgbClr val="EAEAEA"/>
                </a:solidFill>
                <a:latin typeface="Tahoma" pitchFamily="34" charset="0"/>
              </a:rPr>
              <a:t>で</a:t>
            </a:r>
            <a:r>
              <a:rPr lang="ja-JP" altLang="en-US" sz="1200" dirty="0" smtClean="0">
                <a:solidFill>
                  <a:srgbClr val="EAEAEA"/>
                </a:solidFill>
                <a:latin typeface="Tahoma" pitchFamily="34" charset="0"/>
              </a:rPr>
              <a:t>の</a:t>
            </a:r>
            <a:r>
              <a:rPr lang="ja-JP" altLang="en-US" sz="1200" dirty="0">
                <a:solidFill>
                  <a:srgbClr val="EAEAEA"/>
                </a:solidFill>
                <a:latin typeface="Tahoma" pitchFamily="34" charset="0"/>
              </a:rPr>
              <a:t>連続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EAEAEA"/>
                </a:solidFill>
                <a:latin typeface="Tahoma" pitchFamily="34" charset="0"/>
              </a:rPr>
              <a:t>観測とデータ解析</a:t>
            </a:r>
          </a:p>
        </p:txBody>
      </p:sp>
      <p:sp>
        <p:nvSpPr>
          <p:cNvPr id="30" name="AutoShape 207"/>
          <p:cNvSpPr>
            <a:spLocks noChangeArrowheads="1"/>
          </p:cNvSpPr>
          <p:nvPr/>
        </p:nvSpPr>
        <p:spPr bwMode="auto">
          <a:xfrm>
            <a:off x="928662" y="1643050"/>
            <a:ext cx="2357454" cy="928694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31" name="Rectangle 204"/>
          <p:cNvSpPr>
            <a:spLocks noChangeArrowheads="1"/>
          </p:cNvSpPr>
          <p:nvPr/>
        </p:nvSpPr>
        <p:spPr bwMode="auto">
          <a:xfrm>
            <a:off x="928630" y="1785926"/>
            <a:ext cx="1643106" cy="6429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FP</a:t>
            </a:r>
            <a:r>
              <a:rPr lang="ja-JP" altLang="en-US" sz="14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干渉計の</a:t>
            </a:r>
            <a:endParaRPr lang="en-US" altLang="ja-JP" sz="1400" dirty="0" smtClean="0">
              <a:solidFill>
                <a:srgbClr val="CCFFCC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   動作実証</a:t>
            </a:r>
            <a:endParaRPr lang="ja-JP" altLang="en-US" sz="1400" dirty="0">
              <a:solidFill>
                <a:srgbClr val="808080"/>
              </a:solidFill>
              <a:latin typeface="Tahoma" pitchFamily="34" charset="0"/>
              <a:sym typeface="Wingdings" pitchFamily="2" charset="2"/>
            </a:endParaRPr>
          </a:p>
        </p:txBody>
      </p:sp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9059" y="1712777"/>
            <a:ext cx="1205619" cy="78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204"/>
          <p:cNvSpPr>
            <a:spLocks noChangeArrowheads="1"/>
          </p:cNvSpPr>
          <p:nvPr/>
        </p:nvSpPr>
        <p:spPr bwMode="auto">
          <a:xfrm>
            <a:off x="785786" y="3071810"/>
            <a:ext cx="1857388" cy="71438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安定化レーザー</a:t>
            </a:r>
            <a:endParaRPr lang="en-US" altLang="ja-JP" sz="1400" dirty="0" smtClean="0">
              <a:solidFill>
                <a:srgbClr val="CCFFCC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　光源の動作実証</a:t>
            </a:r>
            <a:endParaRPr lang="ja-JP" altLang="en-US" sz="1400" dirty="0">
              <a:solidFill>
                <a:srgbClr val="808080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34" name="AutoShape 207"/>
          <p:cNvSpPr>
            <a:spLocks noChangeArrowheads="1"/>
          </p:cNvSpPr>
          <p:nvPr/>
        </p:nvSpPr>
        <p:spPr bwMode="auto">
          <a:xfrm>
            <a:off x="785786" y="2857496"/>
            <a:ext cx="2592388" cy="928694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pic>
        <p:nvPicPr>
          <p:cNvPr id="3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2928934"/>
            <a:ext cx="1045117" cy="857255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36" name="Rectangle 204"/>
          <p:cNvSpPr>
            <a:spLocks noChangeArrowheads="1"/>
          </p:cNvSpPr>
          <p:nvPr/>
        </p:nvSpPr>
        <p:spPr bwMode="auto">
          <a:xfrm>
            <a:off x="1214414" y="4286256"/>
            <a:ext cx="1857388" cy="71438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ドラッグフリー</a:t>
            </a:r>
            <a:endParaRPr lang="en-US" altLang="ja-JP" sz="1400" dirty="0" smtClean="0">
              <a:solidFill>
                <a:srgbClr val="CCFFCC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　制御の実現</a:t>
            </a:r>
            <a:endParaRPr lang="en-US" altLang="ja-JP" sz="1400" dirty="0" smtClean="0">
              <a:solidFill>
                <a:srgbClr val="CCFFCC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37" name="AutoShape 207"/>
          <p:cNvSpPr>
            <a:spLocks noChangeArrowheads="1"/>
          </p:cNvSpPr>
          <p:nvPr/>
        </p:nvSpPr>
        <p:spPr bwMode="auto">
          <a:xfrm>
            <a:off x="1142976" y="4071942"/>
            <a:ext cx="2163760" cy="928694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4129465"/>
            <a:ext cx="714380" cy="84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204"/>
          <p:cNvSpPr>
            <a:spLocks noChangeArrowheads="1"/>
          </p:cNvSpPr>
          <p:nvPr/>
        </p:nvSpPr>
        <p:spPr bwMode="auto">
          <a:xfrm>
            <a:off x="1214414" y="5589240"/>
            <a:ext cx="1500198" cy="57150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重力・</a:t>
            </a:r>
            <a:endParaRPr lang="en-US" altLang="ja-JP" sz="1400" dirty="0" smtClean="0">
              <a:solidFill>
                <a:srgbClr val="CCEC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重力波の観測</a:t>
            </a:r>
            <a:endParaRPr lang="en-US" altLang="ja-JP" sz="1400" dirty="0" smtClean="0">
              <a:solidFill>
                <a:srgbClr val="CCECFF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41" name="AutoShape 207"/>
          <p:cNvSpPr>
            <a:spLocks noChangeArrowheads="1"/>
          </p:cNvSpPr>
          <p:nvPr/>
        </p:nvSpPr>
        <p:spPr bwMode="auto">
          <a:xfrm>
            <a:off x="1214414" y="5357826"/>
            <a:ext cx="2092322" cy="928694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pic>
        <p:nvPicPr>
          <p:cNvPr id="43" name="Picture 1031" descr="bh-bh2"/>
          <p:cNvPicPr>
            <a:picLocks noChangeAspect="1" noChangeArrowheads="1"/>
          </p:cNvPicPr>
          <p:nvPr/>
        </p:nvPicPr>
        <p:blipFill>
          <a:blip r:embed="rId6" cstate="print"/>
          <a:srcRect b="16933"/>
          <a:stretch>
            <a:fillRect/>
          </a:stretch>
        </p:blipFill>
        <p:spPr bwMode="auto">
          <a:xfrm>
            <a:off x="2428860" y="5424196"/>
            <a:ext cx="785817" cy="813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ectangle 222"/>
          <p:cNvSpPr>
            <a:spLocks noChangeArrowheads="1"/>
          </p:cNvSpPr>
          <p:nvPr/>
        </p:nvSpPr>
        <p:spPr bwMode="auto">
          <a:xfrm>
            <a:off x="4500562" y="3362328"/>
            <a:ext cx="14398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FFCCCC"/>
                </a:solidFill>
                <a:latin typeface="Tahoma" pitchFamily="34" charset="0"/>
              </a:rPr>
              <a:t>0.5 Hz/Hz</a:t>
            </a:r>
            <a:r>
              <a:rPr lang="en-US" altLang="ja-JP" sz="1200" baseline="30000" dirty="0">
                <a:solidFill>
                  <a:srgbClr val="FFCCCC"/>
                </a:solidFill>
                <a:latin typeface="Tahoma" pitchFamily="34" charset="0"/>
              </a:rPr>
              <a:t>1/2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EAEAEA"/>
                </a:solidFill>
                <a:latin typeface="Tahoma" pitchFamily="34" charset="0"/>
              </a:rPr>
              <a:t>の周波数安定度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76"/>
          <p:cNvSpPr>
            <a:spLocks noChangeArrowheads="1"/>
          </p:cNvSpPr>
          <p:nvPr/>
        </p:nvSpPr>
        <p:spPr bwMode="auto">
          <a:xfrm>
            <a:off x="214282" y="5214950"/>
            <a:ext cx="8786874" cy="1221761"/>
          </a:xfrm>
          <a:prstGeom prst="rect">
            <a:avLst/>
          </a:prstGeom>
          <a:solidFill>
            <a:srgbClr val="CCFFCC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6332" name="Rectangle 76"/>
          <p:cNvSpPr>
            <a:spLocks noChangeArrowheads="1"/>
          </p:cNvSpPr>
          <p:nvPr/>
        </p:nvSpPr>
        <p:spPr bwMode="auto">
          <a:xfrm>
            <a:off x="214282" y="4143381"/>
            <a:ext cx="3071834" cy="1071570"/>
          </a:xfrm>
          <a:prstGeom prst="rect">
            <a:avLst/>
          </a:prstGeom>
          <a:solidFill>
            <a:srgbClr val="CCFFCC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6298" name="AutoShape 42"/>
          <p:cNvSpPr>
            <a:spLocks noChangeArrowheads="1"/>
          </p:cNvSpPr>
          <p:nvPr/>
        </p:nvSpPr>
        <p:spPr bwMode="auto">
          <a:xfrm>
            <a:off x="260339" y="5449908"/>
            <a:ext cx="1454141" cy="908050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t"/>
          <a:lstStyle/>
          <a:p>
            <a:pPr algn="l">
              <a:lnSpc>
                <a:spcPct val="110000"/>
              </a:lnSpc>
              <a:buNone/>
            </a:pPr>
            <a:r>
              <a:rPr lang="zh-TW" altLang="en-US" sz="1200" dirty="0" smtClean="0">
                <a:solidFill>
                  <a:srgbClr val="CCFFCC"/>
                </a:solidFill>
                <a:latin typeface="Tahoma" pitchFamily="34" charset="0"/>
              </a:rPr>
              <a:t>    </a:t>
            </a:r>
            <a:r>
              <a:rPr lang="zh-TW" altLang="en-US" sz="1400" dirty="0" smtClean="0">
                <a:solidFill>
                  <a:srgbClr val="CCFFCC"/>
                </a:solidFill>
                <a:latin typeface="Tahoma" pitchFamily="34" charset="0"/>
              </a:rPr>
              <a:t>干渉計</a:t>
            </a:r>
            <a:endParaRPr lang="zh-TW" altLang="en-US" sz="1200" dirty="0" smtClean="0">
              <a:solidFill>
                <a:srgbClr val="CCFFCC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zh-TW" altLang="en-US" sz="1200" dirty="0" smtClean="0">
                <a:solidFill>
                  <a:srgbClr val="CCFFCC"/>
                </a:solidFill>
                <a:latin typeface="Tahoma" pitchFamily="34" charset="0"/>
              </a:rPr>
              <a:t>佐藤 </a:t>
            </a:r>
            <a:r>
              <a:rPr lang="en-US" altLang="zh-TW" sz="1200" dirty="0" smtClean="0">
                <a:solidFill>
                  <a:srgbClr val="CCFFCC"/>
                </a:solidFill>
                <a:latin typeface="Tahoma" pitchFamily="34" charset="0"/>
              </a:rPr>
              <a:t>(</a:t>
            </a:r>
            <a:r>
              <a:rPr lang="zh-TW" altLang="en-US" sz="1200" dirty="0" smtClean="0">
                <a:solidFill>
                  <a:srgbClr val="CCFFCC"/>
                </a:solidFill>
                <a:latin typeface="Tahoma" pitchFamily="34" charset="0"/>
              </a:rPr>
              <a:t>法政大工</a:t>
            </a:r>
            <a:r>
              <a:rPr lang="en-US" altLang="zh-TW" sz="1200" dirty="0" smtClean="0">
                <a:solidFill>
                  <a:srgbClr val="CCFFCC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zh-TW" altLang="en-US" sz="1200" dirty="0" smtClean="0">
                <a:solidFill>
                  <a:srgbClr val="CCFFCC"/>
                </a:solidFill>
                <a:latin typeface="Tahoma" pitchFamily="34" charset="0"/>
              </a:rPr>
              <a:t>上田 </a:t>
            </a:r>
            <a:r>
              <a:rPr lang="en-US" altLang="zh-TW" sz="1200" dirty="0" smtClean="0">
                <a:solidFill>
                  <a:srgbClr val="CCFFCC"/>
                </a:solidFill>
                <a:latin typeface="Tahoma" pitchFamily="34" charset="0"/>
              </a:rPr>
              <a:t>(</a:t>
            </a:r>
            <a:r>
              <a:rPr lang="zh-TW" altLang="en-US" sz="1200" dirty="0" smtClean="0">
                <a:solidFill>
                  <a:srgbClr val="CCFFCC"/>
                </a:solidFill>
                <a:latin typeface="Tahoma" pitchFamily="34" charset="0"/>
              </a:rPr>
              <a:t>国立天文台</a:t>
            </a:r>
            <a:r>
              <a:rPr lang="en-US" altLang="zh-TW" sz="1200" dirty="0" smtClean="0">
                <a:solidFill>
                  <a:srgbClr val="CCFFCC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zh-TW" altLang="en-US" sz="1200" dirty="0" smtClean="0">
                <a:solidFill>
                  <a:srgbClr val="CCFFCC"/>
                </a:solidFill>
                <a:latin typeface="Tahoma" pitchFamily="34" charset="0"/>
              </a:rPr>
              <a:t>麻生 </a:t>
            </a:r>
            <a:r>
              <a:rPr lang="en-US" altLang="zh-TW" sz="1200" dirty="0" smtClean="0">
                <a:solidFill>
                  <a:srgbClr val="CCFFCC"/>
                </a:solidFill>
                <a:latin typeface="Tahoma" pitchFamily="34" charset="0"/>
              </a:rPr>
              <a:t>(</a:t>
            </a:r>
            <a:r>
              <a:rPr lang="zh-TW" altLang="en-US" sz="1200" dirty="0" smtClean="0">
                <a:solidFill>
                  <a:srgbClr val="CCFFCC"/>
                </a:solidFill>
                <a:latin typeface="Tahoma" pitchFamily="34" charset="0"/>
              </a:rPr>
              <a:t>東大理</a:t>
            </a:r>
            <a:r>
              <a:rPr lang="en-US" altLang="zh-TW" sz="1200" dirty="0" smtClean="0">
                <a:solidFill>
                  <a:srgbClr val="CCFFCC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96333" name="Rectangle 77"/>
          <p:cNvSpPr>
            <a:spLocks noChangeArrowheads="1"/>
          </p:cNvSpPr>
          <p:nvPr/>
        </p:nvSpPr>
        <p:spPr bwMode="auto">
          <a:xfrm>
            <a:off x="2141538" y="3068639"/>
            <a:ext cx="6840537" cy="1074742"/>
          </a:xfrm>
          <a:prstGeom prst="rect">
            <a:avLst/>
          </a:prstGeom>
          <a:solidFill>
            <a:srgbClr val="DDDDDD">
              <a:alpha val="10000"/>
            </a:srgbClr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" charset="0"/>
              </a:rPr>
              <a:t>DECIGO</a:t>
            </a:r>
            <a:r>
              <a:rPr lang="ja-JP" altLang="en-US" dirty="0" smtClean="0">
                <a:latin typeface="Arial" charset="0"/>
              </a:rPr>
              <a:t>暫定組織</a:t>
            </a:r>
            <a:endParaRPr lang="en-US" altLang="ja-JP" dirty="0">
              <a:latin typeface="Arial" charset="0"/>
            </a:endParaRPr>
          </a:p>
        </p:txBody>
      </p:sp>
      <p:sp>
        <p:nvSpPr>
          <p:cNvPr id="96288" name="AutoShape 32"/>
          <p:cNvSpPr>
            <a:spLocks noChangeArrowheads="1"/>
          </p:cNvSpPr>
          <p:nvPr/>
        </p:nvSpPr>
        <p:spPr bwMode="auto">
          <a:xfrm>
            <a:off x="1698625" y="928689"/>
            <a:ext cx="2609850" cy="714361"/>
          </a:xfrm>
          <a:prstGeom prst="roundRect">
            <a:avLst>
              <a:gd name="adj" fmla="val 16667"/>
            </a:avLst>
          </a:prstGeom>
          <a:solidFill>
            <a:srgbClr val="FFFFCC">
              <a:alpha val="1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10000"/>
              </a:lnSpc>
              <a:buNone/>
            </a:pP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</a:rPr>
              <a:t>代表： 川村 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</a:rPr>
              <a:t>(</a:t>
            </a: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</a:rPr>
              <a:t>国立天文台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</a:rPr>
              <a:t>)</a:t>
            </a:r>
          </a:p>
          <a:p>
            <a:pPr>
              <a:lnSpc>
                <a:spcPct val="110000"/>
              </a:lnSpc>
              <a:buNone/>
            </a:pP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</a:rPr>
              <a:t>副代表： 安東 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</a:rPr>
              <a:t>(</a:t>
            </a: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</a:rPr>
              <a:t>京大理</a:t>
            </a: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96290" name="AutoShape 34"/>
          <p:cNvSpPr>
            <a:spLocks noChangeArrowheads="1"/>
          </p:cNvSpPr>
          <p:nvPr/>
        </p:nvSpPr>
        <p:spPr bwMode="auto">
          <a:xfrm>
            <a:off x="3402013" y="1687192"/>
            <a:ext cx="5027639" cy="1214446"/>
          </a:xfrm>
          <a:prstGeom prst="roundRect">
            <a:avLst>
              <a:gd name="adj" fmla="val 16667"/>
            </a:avLst>
          </a:prstGeom>
          <a:solidFill>
            <a:srgbClr val="CCFFCC">
              <a:alpha val="15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lIns="0" rIns="0" anchor="ctr"/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600" dirty="0" smtClean="0">
                <a:solidFill>
                  <a:srgbClr val="FFFFFF"/>
                </a:solidFill>
                <a:latin typeface="Tahoma" pitchFamily="34" charset="0"/>
              </a:rPr>
              <a:t>                           運営委員会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300" dirty="0" smtClean="0">
                <a:solidFill>
                  <a:srgbClr val="FFFFFF"/>
                </a:solidFill>
                <a:latin typeface="Tahoma" pitchFamily="34" charset="0"/>
              </a:rPr>
              <a:t>  川村 </a:t>
            </a:r>
            <a:r>
              <a:rPr lang="en-US" altLang="ja-JP" sz="1300" dirty="0" smtClean="0">
                <a:solidFill>
                  <a:srgbClr val="FFFFFF"/>
                </a:solidFill>
                <a:latin typeface="Tahoma" pitchFamily="34" charset="0"/>
              </a:rPr>
              <a:t>(</a:t>
            </a:r>
            <a:r>
              <a:rPr lang="ja-JP" altLang="en-US" sz="1300" dirty="0" smtClean="0">
                <a:solidFill>
                  <a:srgbClr val="FFFFFF"/>
                </a:solidFill>
                <a:latin typeface="Tahoma" pitchFamily="34" charset="0"/>
              </a:rPr>
              <a:t>国立天文台</a:t>
            </a:r>
            <a:r>
              <a:rPr lang="en-US" altLang="ja-JP" sz="1300" dirty="0" smtClean="0">
                <a:solidFill>
                  <a:srgbClr val="FFFFFF"/>
                </a:solidFill>
                <a:latin typeface="Tahoma" pitchFamily="34" charset="0"/>
              </a:rPr>
              <a:t>)</a:t>
            </a:r>
            <a:r>
              <a:rPr lang="ja-JP" altLang="en-US" sz="1300" dirty="0" err="1" smtClean="0">
                <a:solidFill>
                  <a:srgbClr val="FFFFFF"/>
                </a:solidFill>
                <a:latin typeface="Tahoma" pitchFamily="34" charset="0"/>
              </a:rPr>
              <a:t>，</a:t>
            </a:r>
            <a:r>
              <a:rPr lang="ja-JP" altLang="en-US" sz="1300" dirty="0" smtClean="0">
                <a:solidFill>
                  <a:srgbClr val="FFFFFF"/>
                </a:solidFill>
                <a:latin typeface="Tahoma" pitchFamily="34" charset="0"/>
              </a:rPr>
              <a:t>安東 </a:t>
            </a:r>
            <a:r>
              <a:rPr lang="en-US" altLang="ja-JP" sz="1300" dirty="0" smtClean="0">
                <a:solidFill>
                  <a:srgbClr val="FFFFFF"/>
                </a:solidFill>
                <a:latin typeface="Tahoma" pitchFamily="34" charset="0"/>
              </a:rPr>
              <a:t>(</a:t>
            </a:r>
            <a:r>
              <a:rPr lang="ja-JP" altLang="en-US" sz="1300" dirty="0" smtClean="0">
                <a:solidFill>
                  <a:srgbClr val="FFFFFF"/>
                </a:solidFill>
                <a:latin typeface="Tahoma" pitchFamily="34" charset="0"/>
              </a:rPr>
              <a:t>京大理</a:t>
            </a:r>
            <a:r>
              <a:rPr lang="en-US" altLang="ja-JP" sz="1300" dirty="0" smtClean="0">
                <a:solidFill>
                  <a:srgbClr val="FFFFFF"/>
                </a:solidFill>
                <a:latin typeface="Tahoma" pitchFamily="34" charset="0"/>
              </a:rPr>
              <a:t>)</a:t>
            </a:r>
            <a:r>
              <a:rPr lang="ja-JP" altLang="en-US" sz="1300" dirty="0" err="1" smtClean="0">
                <a:solidFill>
                  <a:srgbClr val="FFFFFF"/>
                </a:solidFill>
                <a:latin typeface="Tahoma" pitchFamily="34" charset="0"/>
              </a:rPr>
              <a:t>，</a:t>
            </a:r>
            <a:r>
              <a:rPr lang="ja-JP" altLang="en-US" sz="1300" dirty="0" smtClean="0">
                <a:solidFill>
                  <a:srgbClr val="FFFFFF"/>
                </a:solidFill>
                <a:latin typeface="Tahoma" pitchFamily="34" charset="0"/>
              </a:rPr>
              <a:t>瀬戸 </a:t>
            </a:r>
            <a:r>
              <a:rPr lang="en-US" altLang="ja-JP" sz="1300" dirty="0" smtClean="0">
                <a:solidFill>
                  <a:srgbClr val="FFFFFF"/>
                </a:solidFill>
                <a:latin typeface="Tahoma" pitchFamily="34" charset="0"/>
              </a:rPr>
              <a:t>(</a:t>
            </a:r>
            <a:r>
              <a:rPr lang="ja-JP" altLang="en-US" sz="1300" dirty="0" smtClean="0">
                <a:solidFill>
                  <a:srgbClr val="FFFFFF"/>
                </a:solidFill>
                <a:latin typeface="Tahoma" pitchFamily="34" charset="0"/>
              </a:rPr>
              <a:t>京大理</a:t>
            </a:r>
            <a:r>
              <a:rPr lang="en-US" altLang="ja-JP" sz="1300" dirty="0" smtClean="0">
                <a:solidFill>
                  <a:srgbClr val="FFFFFF"/>
                </a:solidFill>
                <a:latin typeface="Tahoma" pitchFamily="34" charset="0"/>
              </a:rPr>
              <a:t>)</a:t>
            </a:r>
            <a:r>
              <a:rPr lang="ja-JP" altLang="en-US" sz="1300" dirty="0" err="1" smtClean="0">
                <a:solidFill>
                  <a:srgbClr val="FFFFFF"/>
                </a:solidFill>
                <a:latin typeface="Tahoma" pitchFamily="34" charset="0"/>
              </a:rPr>
              <a:t>，</a:t>
            </a:r>
            <a:r>
              <a:rPr lang="ja-JP" altLang="en-US" sz="1300" dirty="0" smtClean="0">
                <a:solidFill>
                  <a:srgbClr val="FFFFFF"/>
                </a:solidFill>
                <a:latin typeface="Tahoma" pitchFamily="34" charset="0"/>
              </a:rPr>
              <a:t>中村 </a:t>
            </a:r>
            <a:r>
              <a:rPr lang="en-US" altLang="ja-JP" sz="1300" dirty="0" smtClean="0">
                <a:solidFill>
                  <a:srgbClr val="FFFFFF"/>
                </a:solidFill>
                <a:latin typeface="Tahoma" pitchFamily="34" charset="0"/>
              </a:rPr>
              <a:t>(</a:t>
            </a:r>
            <a:r>
              <a:rPr lang="ja-JP" altLang="en-US" sz="1300" dirty="0" smtClean="0">
                <a:solidFill>
                  <a:srgbClr val="FFFFFF"/>
                </a:solidFill>
                <a:latin typeface="Tahoma" pitchFamily="34" charset="0"/>
              </a:rPr>
              <a:t>京大理</a:t>
            </a:r>
            <a:r>
              <a:rPr lang="en-US" altLang="ja-JP" sz="1300" dirty="0" smtClean="0">
                <a:solidFill>
                  <a:srgbClr val="FFFFFF"/>
                </a:solidFill>
                <a:latin typeface="Tahoma" pitchFamily="34" charset="0"/>
              </a:rPr>
              <a:t>)</a:t>
            </a:r>
            <a:r>
              <a:rPr lang="ja-JP" altLang="en-US" sz="1300" dirty="0" err="1" smtClean="0">
                <a:solidFill>
                  <a:srgbClr val="FFFFFF"/>
                </a:solidFill>
                <a:latin typeface="Tahoma" pitchFamily="34" charset="0"/>
              </a:rPr>
              <a:t>，</a:t>
            </a:r>
            <a:endParaRPr lang="en-US" altLang="ja-JP" sz="13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300" dirty="0" smtClean="0">
                <a:solidFill>
                  <a:srgbClr val="FFFFFF"/>
                </a:solidFill>
                <a:latin typeface="Tahoma" pitchFamily="34" charset="0"/>
              </a:rPr>
              <a:t>  坪野 </a:t>
            </a:r>
            <a:r>
              <a:rPr lang="en-US" altLang="ja-JP" sz="1300" dirty="0" smtClean="0">
                <a:solidFill>
                  <a:srgbClr val="FFFFFF"/>
                </a:solidFill>
                <a:latin typeface="Tahoma" pitchFamily="34" charset="0"/>
              </a:rPr>
              <a:t>(</a:t>
            </a:r>
            <a:r>
              <a:rPr lang="ja-JP" altLang="en-US" sz="1300" dirty="0" smtClean="0">
                <a:solidFill>
                  <a:srgbClr val="FFFFFF"/>
                </a:solidFill>
                <a:latin typeface="Tahoma" pitchFamily="34" charset="0"/>
              </a:rPr>
              <a:t>東大理</a:t>
            </a:r>
            <a:r>
              <a:rPr lang="en-US" altLang="ja-JP" sz="1300" dirty="0" smtClean="0">
                <a:solidFill>
                  <a:srgbClr val="FFFFFF"/>
                </a:solidFill>
                <a:latin typeface="Tahoma" pitchFamily="34" charset="0"/>
              </a:rPr>
              <a:t>)</a:t>
            </a:r>
            <a:r>
              <a:rPr lang="ja-JP" altLang="en-US" sz="1300" dirty="0" err="1" smtClean="0">
                <a:solidFill>
                  <a:srgbClr val="FFFFFF"/>
                </a:solidFill>
                <a:latin typeface="Tahoma" pitchFamily="34" charset="0"/>
              </a:rPr>
              <a:t>，</a:t>
            </a:r>
            <a:r>
              <a:rPr lang="ja-JP" altLang="en-US" sz="1300" dirty="0" smtClean="0">
                <a:solidFill>
                  <a:srgbClr val="FFFFFF"/>
                </a:solidFill>
                <a:latin typeface="Tahoma" pitchFamily="34" charset="0"/>
              </a:rPr>
              <a:t>佐藤 </a:t>
            </a:r>
            <a:r>
              <a:rPr lang="en-US" altLang="ja-JP" sz="1300" dirty="0" smtClean="0">
                <a:solidFill>
                  <a:srgbClr val="FFFFFF"/>
                </a:solidFill>
                <a:latin typeface="Tahoma" pitchFamily="34" charset="0"/>
              </a:rPr>
              <a:t>(</a:t>
            </a:r>
            <a:r>
              <a:rPr lang="ja-JP" altLang="en-US" sz="1300" dirty="0" smtClean="0">
                <a:solidFill>
                  <a:srgbClr val="FFFFFF"/>
                </a:solidFill>
                <a:latin typeface="Tahoma" pitchFamily="34" charset="0"/>
              </a:rPr>
              <a:t>法政大工</a:t>
            </a:r>
            <a:r>
              <a:rPr lang="en-US" altLang="ja-JP" sz="1300" dirty="0" smtClean="0">
                <a:solidFill>
                  <a:srgbClr val="FFFFFF"/>
                </a:solidFill>
                <a:latin typeface="Tahoma" pitchFamily="34" charset="0"/>
              </a:rPr>
              <a:t>)</a:t>
            </a:r>
            <a:r>
              <a:rPr lang="ja-JP" altLang="en-US" sz="1300" dirty="0" err="1" smtClean="0">
                <a:solidFill>
                  <a:srgbClr val="FFFFFF"/>
                </a:solidFill>
                <a:latin typeface="Tahoma" pitchFamily="34" charset="0"/>
              </a:rPr>
              <a:t>，</a:t>
            </a:r>
            <a:r>
              <a:rPr lang="ja-JP" altLang="en-US" sz="1300" dirty="0" smtClean="0">
                <a:solidFill>
                  <a:srgbClr val="FFFFFF"/>
                </a:solidFill>
                <a:latin typeface="Tahoma" pitchFamily="34" charset="0"/>
              </a:rPr>
              <a:t>田中 </a:t>
            </a:r>
            <a:r>
              <a:rPr lang="en-US" altLang="ja-JP" sz="1300" dirty="0" smtClean="0">
                <a:solidFill>
                  <a:srgbClr val="FFFFFF"/>
                </a:solidFill>
                <a:latin typeface="Tahoma" pitchFamily="34" charset="0"/>
              </a:rPr>
              <a:t>(</a:t>
            </a:r>
            <a:r>
              <a:rPr lang="ja-JP" altLang="en-US" sz="1300" dirty="0" smtClean="0">
                <a:solidFill>
                  <a:srgbClr val="FFFFFF"/>
                </a:solidFill>
                <a:latin typeface="Tahoma" pitchFamily="34" charset="0"/>
              </a:rPr>
              <a:t>京大基研</a:t>
            </a:r>
            <a:r>
              <a:rPr lang="en-US" altLang="ja-JP" sz="1300" dirty="0" smtClean="0">
                <a:solidFill>
                  <a:srgbClr val="FFFFFF"/>
                </a:solidFill>
                <a:latin typeface="Tahoma" pitchFamily="34" charset="0"/>
              </a:rPr>
              <a:t>)</a:t>
            </a:r>
            <a:r>
              <a:rPr lang="ja-JP" altLang="en-US" sz="1300" dirty="0" err="1" smtClean="0">
                <a:solidFill>
                  <a:srgbClr val="FFFFFF"/>
                </a:solidFill>
                <a:latin typeface="Tahoma" pitchFamily="34" charset="0"/>
              </a:rPr>
              <a:t>，</a:t>
            </a:r>
            <a:r>
              <a:rPr lang="ja-JP" altLang="en-US" sz="1300" dirty="0" smtClean="0">
                <a:solidFill>
                  <a:srgbClr val="FFFFFF"/>
                </a:solidFill>
                <a:latin typeface="Tahoma" pitchFamily="34" charset="0"/>
              </a:rPr>
              <a:t>船木 </a:t>
            </a:r>
            <a:r>
              <a:rPr lang="en-US" altLang="ja-JP" sz="1300" dirty="0" smtClean="0">
                <a:solidFill>
                  <a:srgbClr val="FFFFFF"/>
                </a:solidFill>
                <a:latin typeface="Tahoma" pitchFamily="34" charset="0"/>
              </a:rPr>
              <a:t>(JAXA)</a:t>
            </a:r>
            <a:r>
              <a:rPr lang="ja-JP" altLang="en-US" sz="1300" dirty="0" err="1" smtClean="0">
                <a:solidFill>
                  <a:srgbClr val="FFFFFF"/>
                </a:solidFill>
                <a:latin typeface="Tahoma" pitchFamily="34" charset="0"/>
              </a:rPr>
              <a:t>，</a:t>
            </a:r>
            <a:endParaRPr lang="en-US" altLang="ja-JP" sz="13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300" dirty="0" smtClean="0">
                <a:solidFill>
                  <a:srgbClr val="FFFFFF"/>
                </a:solidFill>
                <a:latin typeface="Tahoma" pitchFamily="34" charset="0"/>
              </a:rPr>
              <a:t>  沼田 </a:t>
            </a:r>
            <a:r>
              <a:rPr lang="en-US" altLang="ja-JP" sz="1300" dirty="0" smtClean="0">
                <a:solidFill>
                  <a:srgbClr val="FFFFFF"/>
                </a:solidFill>
                <a:latin typeface="Tahoma" pitchFamily="34" charset="0"/>
              </a:rPr>
              <a:t>(Maryland)</a:t>
            </a:r>
            <a:r>
              <a:rPr lang="ja-JP" altLang="en-US" sz="1300" dirty="0" err="1" smtClean="0">
                <a:solidFill>
                  <a:srgbClr val="FFFFFF"/>
                </a:solidFill>
                <a:latin typeface="Tahoma" pitchFamily="34" charset="0"/>
              </a:rPr>
              <a:t>，</a:t>
            </a:r>
            <a:r>
              <a:rPr lang="ja-JP" altLang="en-US" sz="1300" dirty="0" smtClean="0">
                <a:solidFill>
                  <a:srgbClr val="FFFFFF"/>
                </a:solidFill>
                <a:latin typeface="Tahoma" pitchFamily="34" charset="0"/>
              </a:rPr>
              <a:t>神田 </a:t>
            </a:r>
            <a:r>
              <a:rPr lang="en-US" altLang="ja-JP" sz="1300" dirty="0" smtClean="0">
                <a:solidFill>
                  <a:srgbClr val="FFFFFF"/>
                </a:solidFill>
                <a:latin typeface="Tahoma" pitchFamily="34" charset="0"/>
              </a:rPr>
              <a:t>(</a:t>
            </a:r>
            <a:r>
              <a:rPr lang="ja-JP" altLang="en-US" sz="1300" dirty="0" smtClean="0">
                <a:solidFill>
                  <a:srgbClr val="FFFFFF"/>
                </a:solidFill>
                <a:latin typeface="Tahoma" pitchFamily="34" charset="0"/>
              </a:rPr>
              <a:t>阪市大理</a:t>
            </a:r>
            <a:r>
              <a:rPr lang="en-US" altLang="ja-JP" sz="1300" dirty="0" smtClean="0">
                <a:solidFill>
                  <a:srgbClr val="FFFFFF"/>
                </a:solidFill>
                <a:latin typeface="Tahoma" pitchFamily="34" charset="0"/>
              </a:rPr>
              <a:t>)</a:t>
            </a:r>
            <a:r>
              <a:rPr lang="ja-JP" altLang="en-US" sz="1300" dirty="0" err="1" smtClean="0">
                <a:solidFill>
                  <a:srgbClr val="FFFFFF"/>
                </a:solidFill>
                <a:latin typeface="Tahoma" pitchFamily="34" charset="0"/>
              </a:rPr>
              <a:t>，</a:t>
            </a:r>
            <a:r>
              <a:rPr lang="ja-JP" altLang="en-US" sz="1300" dirty="0" smtClean="0">
                <a:solidFill>
                  <a:srgbClr val="FFFFFF"/>
                </a:solidFill>
                <a:latin typeface="Tahoma" pitchFamily="34" charset="0"/>
              </a:rPr>
              <a:t>井岡 </a:t>
            </a:r>
            <a:r>
              <a:rPr lang="en-US" altLang="ja-JP" sz="1300" dirty="0" smtClean="0">
                <a:solidFill>
                  <a:srgbClr val="FFFFFF"/>
                </a:solidFill>
                <a:latin typeface="Tahoma" pitchFamily="34" charset="0"/>
              </a:rPr>
              <a:t>(KEK)</a:t>
            </a:r>
            <a:r>
              <a:rPr lang="ja-JP" altLang="en-US" sz="1300" dirty="0" err="1" smtClean="0">
                <a:solidFill>
                  <a:srgbClr val="FFFFFF"/>
                </a:solidFill>
                <a:latin typeface="Tahoma" pitchFamily="34" charset="0"/>
              </a:rPr>
              <a:t>，</a:t>
            </a:r>
            <a:r>
              <a:rPr lang="ja-JP" altLang="en-US" sz="1300" dirty="0" smtClean="0">
                <a:solidFill>
                  <a:srgbClr val="FFFFFF"/>
                </a:solidFill>
                <a:latin typeface="Tahoma" pitchFamily="34" charset="0"/>
              </a:rPr>
              <a:t>高島 </a:t>
            </a:r>
            <a:r>
              <a:rPr lang="en-US" altLang="ja-JP" sz="1300" dirty="0" smtClean="0">
                <a:solidFill>
                  <a:srgbClr val="FFFFFF"/>
                </a:solidFill>
                <a:latin typeface="Tahoma" pitchFamily="34" charset="0"/>
              </a:rPr>
              <a:t>(JAXA)</a:t>
            </a:r>
            <a:r>
              <a:rPr lang="ja-JP" altLang="en-US" sz="1300" dirty="0" err="1" smtClean="0">
                <a:solidFill>
                  <a:srgbClr val="FFFFFF"/>
                </a:solidFill>
                <a:latin typeface="Tahoma" pitchFamily="34" charset="0"/>
              </a:rPr>
              <a:t>，</a:t>
            </a:r>
            <a:endParaRPr lang="en-US" altLang="ja-JP" sz="13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300" dirty="0" smtClean="0">
                <a:solidFill>
                  <a:srgbClr val="FFFFFF"/>
                </a:solidFill>
                <a:latin typeface="Tahoma" pitchFamily="34" charset="0"/>
              </a:rPr>
              <a:t>  </a:t>
            </a:r>
            <a:r>
              <a:rPr lang="ja-JP" altLang="en-US" sz="1300" dirty="0" smtClean="0">
                <a:solidFill>
                  <a:srgbClr val="FFFFFF"/>
                </a:solidFill>
                <a:latin typeface="Tahoma" pitchFamily="34" charset="0"/>
              </a:rPr>
              <a:t>横山（東大理）</a:t>
            </a:r>
          </a:p>
        </p:txBody>
      </p:sp>
      <p:sp>
        <p:nvSpPr>
          <p:cNvPr id="96291" name="AutoShape 35"/>
          <p:cNvSpPr>
            <a:spLocks noChangeArrowheads="1"/>
          </p:cNvSpPr>
          <p:nvPr/>
        </p:nvSpPr>
        <p:spPr bwMode="auto">
          <a:xfrm>
            <a:off x="2232025" y="3159125"/>
            <a:ext cx="1530350" cy="900113"/>
          </a:xfrm>
          <a:prstGeom prst="roundRect">
            <a:avLst>
              <a:gd name="adj" fmla="val 16667"/>
            </a:avLst>
          </a:prstGeom>
          <a:solidFill>
            <a:srgbClr val="FFCCFF">
              <a:alpha val="15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 smtClean="0">
                <a:solidFill>
                  <a:srgbClr val="FFCCCC"/>
                </a:solidFill>
                <a:latin typeface="Tahoma" pitchFamily="34" charset="0"/>
              </a:rPr>
              <a:t> Pre-DECIGO</a:t>
            </a:r>
            <a:endParaRPr kumimoji="1" lang="en-US" altLang="ja-JP" sz="1600" kern="1200" dirty="0">
              <a:solidFill>
                <a:srgbClr val="FFCCCC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en-US" altLang="ja-JP" sz="1300" kern="1200" dirty="0">
              <a:solidFill>
                <a:srgbClr val="FFCCCC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300" dirty="0" smtClean="0">
                <a:solidFill>
                  <a:srgbClr val="FFCCCC"/>
                </a:solidFill>
                <a:latin typeface="Tahoma" pitchFamily="34" charset="0"/>
              </a:rPr>
              <a:t> 佐藤</a:t>
            </a:r>
            <a:r>
              <a:rPr lang="en-US" altLang="ja-JP" sz="1300" dirty="0" smtClean="0">
                <a:solidFill>
                  <a:srgbClr val="FFCCCC"/>
                </a:solidFill>
                <a:latin typeface="Tahoma" pitchFamily="34" charset="0"/>
              </a:rPr>
              <a:t>(</a:t>
            </a:r>
            <a:r>
              <a:rPr lang="ja-JP" altLang="en-US" sz="1300" dirty="0" smtClean="0">
                <a:solidFill>
                  <a:srgbClr val="FFCCCC"/>
                </a:solidFill>
                <a:latin typeface="Tahoma" pitchFamily="34" charset="0"/>
              </a:rPr>
              <a:t>法政大工</a:t>
            </a:r>
            <a:r>
              <a:rPr lang="en-US" altLang="ja-JP" sz="1300" dirty="0" smtClean="0">
                <a:solidFill>
                  <a:srgbClr val="FFCCCC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96295" name="AutoShape 39"/>
          <p:cNvSpPr>
            <a:spLocks noChangeArrowheads="1"/>
          </p:cNvSpPr>
          <p:nvPr/>
        </p:nvSpPr>
        <p:spPr bwMode="auto">
          <a:xfrm>
            <a:off x="7643834" y="3159125"/>
            <a:ext cx="1247754" cy="900113"/>
          </a:xfrm>
          <a:prstGeom prst="roundRect">
            <a:avLst>
              <a:gd name="adj" fmla="val 16667"/>
            </a:avLst>
          </a:prstGeom>
          <a:solidFill>
            <a:srgbClr val="FFCCFF">
              <a:alpha val="15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600" dirty="0" smtClean="0">
                <a:solidFill>
                  <a:srgbClr val="FFFFCC"/>
                </a:solidFill>
                <a:latin typeface="Tahoma" pitchFamily="34" charset="0"/>
              </a:rPr>
              <a:t>   衛星</a:t>
            </a:r>
          </a:p>
          <a:p>
            <a:pPr algn="l">
              <a:lnSpc>
                <a:spcPct val="110000"/>
              </a:lnSpc>
              <a:buNone/>
            </a:pPr>
            <a:endParaRPr lang="ja-JP" altLang="en-US" sz="1300" dirty="0" smtClean="0">
              <a:solidFill>
                <a:srgbClr val="FFFFCC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300" dirty="0" smtClean="0">
                <a:solidFill>
                  <a:srgbClr val="FFFFCC"/>
                </a:solidFill>
                <a:latin typeface="Tahoma" pitchFamily="34" charset="0"/>
              </a:rPr>
              <a:t>船木 </a:t>
            </a:r>
            <a:r>
              <a:rPr lang="en-US" altLang="ja-JP" sz="1300" dirty="0" smtClean="0">
                <a:solidFill>
                  <a:srgbClr val="FFFFCC"/>
                </a:solidFill>
                <a:latin typeface="Tahoma" pitchFamily="34" charset="0"/>
              </a:rPr>
              <a:t>(JAXA)</a:t>
            </a:r>
          </a:p>
        </p:txBody>
      </p:sp>
      <p:sp>
        <p:nvSpPr>
          <p:cNvPr id="96296" name="AutoShape 40"/>
          <p:cNvSpPr>
            <a:spLocks noChangeArrowheads="1"/>
          </p:cNvSpPr>
          <p:nvPr/>
        </p:nvSpPr>
        <p:spPr bwMode="auto">
          <a:xfrm>
            <a:off x="5572132" y="3159125"/>
            <a:ext cx="1928826" cy="900113"/>
          </a:xfrm>
          <a:prstGeom prst="roundRect">
            <a:avLst>
              <a:gd name="adj" fmla="val 16667"/>
            </a:avLst>
          </a:prstGeom>
          <a:solidFill>
            <a:srgbClr val="FFCCFF">
              <a:alpha val="15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600" dirty="0" smtClean="0">
                <a:solidFill>
                  <a:srgbClr val="FFFFCC"/>
                </a:solidFill>
                <a:latin typeface="Tahoma" pitchFamily="34" charset="0"/>
              </a:rPr>
              <a:t>サイエンス・データ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300" dirty="0" smtClean="0">
                <a:solidFill>
                  <a:srgbClr val="FFFFCC"/>
                </a:solidFill>
                <a:latin typeface="Tahoma" pitchFamily="34" charset="0"/>
              </a:rPr>
              <a:t>    田中 </a:t>
            </a:r>
            <a:r>
              <a:rPr lang="en-US" altLang="ja-JP" sz="1300" dirty="0" smtClean="0">
                <a:solidFill>
                  <a:srgbClr val="FFFFCC"/>
                </a:solidFill>
                <a:latin typeface="Tahoma" pitchFamily="34" charset="0"/>
              </a:rPr>
              <a:t>(</a:t>
            </a:r>
            <a:r>
              <a:rPr lang="ja-JP" altLang="en-US" sz="1300" dirty="0" smtClean="0">
                <a:solidFill>
                  <a:srgbClr val="FFFFCC"/>
                </a:solidFill>
                <a:latin typeface="Tahoma" pitchFamily="34" charset="0"/>
              </a:rPr>
              <a:t>京大基研</a:t>
            </a:r>
            <a:r>
              <a:rPr lang="en-US" altLang="ja-JP" sz="1300" dirty="0" smtClean="0">
                <a:solidFill>
                  <a:srgbClr val="FFFFCC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300" dirty="0" smtClean="0">
                <a:solidFill>
                  <a:srgbClr val="FFFFCC"/>
                </a:solidFill>
                <a:latin typeface="Tahoma" pitchFamily="34" charset="0"/>
              </a:rPr>
              <a:t>    瀬戸 </a:t>
            </a:r>
            <a:r>
              <a:rPr lang="en-US" altLang="ja-JP" sz="1300" dirty="0" smtClean="0">
                <a:solidFill>
                  <a:srgbClr val="FFFFCC"/>
                </a:solidFill>
                <a:latin typeface="Tahoma" pitchFamily="34" charset="0"/>
              </a:rPr>
              <a:t>(</a:t>
            </a:r>
            <a:r>
              <a:rPr lang="ja-JP" altLang="en-US" sz="1300" dirty="0" smtClean="0">
                <a:solidFill>
                  <a:srgbClr val="FFFFCC"/>
                </a:solidFill>
                <a:latin typeface="Tahoma" pitchFamily="34" charset="0"/>
              </a:rPr>
              <a:t>京大理</a:t>
            </a:r>
            <a:r>
              <a:rPr lang="en-US" altLang="ja-JP" sz="1300" dirty="0" smtClean="0">
                <a:solidFill>
                  <a:srgbClr val="FFFFCC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300" dirty="0" smtClean="0">
                <a:solidFill>
                  <a:srgbClr val="FFFFCC"/>
                </a:solidFill>
                <a:latin typeface="Tahoma" pitchFamily="34" charset="0"/>
              </a:rPr>
              <a:t>    神田 </a:t>
            </a:r>
            <a:r>
              <a:rPr lang="en-US" altLang="ja-JP" sz="1300" dirty="0" smtClean="0">
                <a:solidFill>
                  <a:srgbClr val="FFFFCC"/>
                </a:solidFill>
                <a:latin typeface="Tahoma" pitchFamily="34" charset="0"/>
              </a:rPr>
              <a:t>(</a:t>
            </a:r>
            <a:r>
              <a:rPr lang="ja-JP" altLang="en-US" sz="1300" dirty="0" smtClean="0">
                <a:solidFill>
                  <a:srgbClr val="FFFFCC"/>
                </a:solidFill>
                <a:latin typeface="Tahoma" pitchFamily="34" charset="0"/>
              </a:rPr>
              <a:t>阪市大理</a:t>
            </a:r>
            <a:r>
              <a:rPr lang="en-US" altLang="ja-JP" sz="1300" dirty="0" smtClean="0">
                <a:solidFill>
                  <a:srgbClr val="FFFFCC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96297" name="AutoShape 41"/>
          <p:cNvSpPr>
            <a:spLocks noChangeArrowheads="1"/>
          </p:cNvSpPr>
          <p:nvPr/>
        </p:nvSpPr>
        <p:spPr bwMode="auto">
          <a:xfrm>
            <a:off x="250825" y="4214817"/>
            <a:ext cx="2881313" cy="874728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10000"/>
              </a:lnSpc>
              <a:buNone/>
            </a:pPr>
            <a:r>
              <a:rPr lang="en-US" altLang="ja-JP" sz="1600" dirty="0" smtClean="0">
                <a:solidFill>
                  <a:srgbClr val="CCFFCC"/>
                </a:solidFill>
                <a:latin typeface="Tahoma" pitchFamily="34" charset="0"/>
              </a:rPr>
              <a:t>DECIGO </a:t>
            </a:r>
            <a:r>
              <a:rPr lang="ja-JP" altLang="en-US" sz="1600" dirty="0" smtClean="0">
                <a:solidFill>
                  <a:srgbClr val="CCFFCC"/>
                </a:solidFill>
                <a:latin typeface="Tahoma" pitchFamily="34" charset="0"/>
              </a:rPr>
              <a:t>パスファインダー</a:t>
            </a:r>
          </a:p>
          <a:p>
            <a:pPr>
              <a:lnSpc>
                <a:spcPct val="110000"/>
              </a:lnSpc>
              <a:buNone/>
            </a:pPr>
            <a:r>
              <a:rPr lang="ja-JP" altLang="en-US" sz="1600" dirty="0" smtClean="0">
                <a:solidFill>
                  <a:srgbClr val="CCFFCC"/>
                </a:solidFill>
                <a:latin typeface="Tahoma" pitchFamily="34" charset="0"/>
              </a:rPr>
              <a:t>リーダー： 安東 </a:t>
            </a:r>
            <a:r>
              <a:rPr lang="en-US" altLang="ja-JP" sz="1600" dirty="0" smtClean="0">
                <a:solidFill>
                  <a:srgbClr val="CCFFCC"/>
                </a:solidFill>
                <a:latin typeface="Tahoma" pitchFamily="34" charset="0"/>
              </a:rPr>
              <a:t>(</a:t>
            </a:r>
            <a:r>
              <a:rPr lang="ja-JP" altLang="en-US" sz="1600" dirty="0" smtClean="0">
                <a:solidFill>
                  <a:srgbClr val="CCFFCC"/>
                </a:solidFill>
                <a:latin typeface="Tahoma" pitchFamily="34" charset="0"/>
              </a:rPr>
              <a:t>京大理</a:t>
            </a:r>
            <a:r>
              <a:rPr lang="en-US" altLang="ja-JP" sz="1600" dirty="0" smtClean="0">
                <a:solidFill>
                  <a:srgbClr val="CCFFCC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96300" name="AutoShape 44"/>
          <p:cNvSpPr>
            <a:spLocks noChangeArrowheads="1"/>
          </p:cNvSpPr>
          <p:nvPr/>
        </p:nvSpPr>
        <p:spPr bwMode="auto">
          <a:xfrm>
            <a:off x="1785918" y="5449907"/>
            <a:ext cx="1214446" cy="908050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t"/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400" dirty="0" smtClean="0">
                <a:solidFill>
                  <a:srgbClr val="CCFFCC"/>
                </a:solidFill>
                <a:latin typeface="Tahoma" pitchFamily="34" charset="0"/>
              </a:rPr>
              <a:t>   レーザー</a:t>
            </a:r>
            <a:endParaRPr lang="ja-JP" altLang="en-US" sz="1200" dirty="0" smtClean="0">
              <a:solidFill>
                <a:srgbClr val="CCFFCC"/>
              </a:solidFill>
              <a:latin typeface="Tahoma" pitchFamily="34" charset="0"/>
            </a:endParaRPr>
          </a:p>
          <a:p>
            <a:pPr algn="l">
              <a:lnSpc>
                <a:spcPct val="150000"/>
              </a:lnSpc>
              <a:buNone/>
            </a:pPr>
            <a:r>
              <a:rPr lang="ja-JP" altLang="en-US" sz="1200" dirty="0" smtClean="0">
                <a:solidFill>
                  <a:srgbClr val="CCFFCC"/>
                </a:solidFill>
                <a:latin typeface="Tahoma" pitchFamily="34" charset="0"/>
              </a:rPr>
              <a:t>武者 </a:t>
            </a:r>
            <a:r>
              <a:rPr lang="en-US" altLang="ja-JP" sz="1200" dirty="0" smtClean="0">
                <a:solidFill>
                  <a:srgbClr val="CCFFCC"/>
                </a:solidFill>
                <a:latin typeface="Tahoma" pitchFamily="34" charset="0"/>
              </a:rPr>
              <a:t>(</a:t>
            </a:r>
            <a:r>
              <a:rPr lang="ja-JP" altLang="en-US" sz="1200" dirty="0" smtClean="0">
                <a:solidFill>
                  <a:srgbClr val="CCFFCC"/>
                </a:solidFill>
                <a:latin typeface="Tahoma" pitchFamily="34" charset="0"/>
              </a:rPr>
              <a:t>電通大</a:t>
            </a:r>
            <a:r>
              <a:rPr lang="en-US" altLang="ja-JP" sz="1200" dirty="0" smtClean="0">
                <a:solidFill>
                  <a:srgbClr val="CCFFCC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200" dirty="0" smtClean="0">
                <a:solidFill>
                  <a:srgbClr val="CCFFCC"/>
                </a:solidFill>
                <a:latin typeface="Tahoma" pitchFamily="34" charset="0"/>
              </a:rPr>
              <a:t>植田 </a:t>
            </a:r>
            <a:r>
              <a:rPr lang="en-US" altLang="ja-JP" sz="1200" dirty="0" smtClean="0">
                <a:solidFill>
                  <a:srgbClr val="CCFFCC"/>
                </a:solidFill>
                <a:latin typeface="Tahoma" pitchFamily="34" charset="0"/>
              </a:rPr>
              <a:t>(</a:t>
            </a:r>
            <a:r>
              <a:rPr lang="ja-JP" altLang="en-US" sz="1200" dirty="0" smtClean="0">
                <a:solidFill>
                  <a:srgbClr val="CCFFCC"/>
                </a:solidFill>
                <a:latin typeface="Tahoma" pitchFamily="34" charset="0"/>
              </a:rPr>
              <a:t>電通大</a:t>
            </a:r>
            <a:r>
              <a:rPr lang="en-US" altLang="ja-JP" sz="1200" dirty="0" smtClean="0">
                <a:solidFill>
                  <a:srgbClr val="CCFFCC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96301" name="AutoShape 45"/>
          <p:cNvSpPr>
            <a:spLocks noChangeArrowheads="1"/>
          </p:cNvSpPr>
          <p:nvPr/>
        </p:nvSpPr>
        <p:spPr bwMode="auto">
          <a:xfrm>
            <a:off x="3071802" y="5449907"/>
            <a:ext cx="1320779" cy="908050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t"/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400" dirty="0" smtClean="0">
                <a:solidFill>
                  <a:srgbClr val="CCFFCC"/>
                </a:solidFill>
                <a:latin typeface="Tahoma" pitchFamily="34" charset="0"/>
              </a:rPr>
              <a:t>ドラッグフリー</a:t>
            </a:r>
            <a:endParaRPr lang="ja-JP" altLang="en-US" sz="1200" dirty="0" smtClean="0">
              <a:solidFill>
                <a:srgbClr val="CCFFCC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200" dirty="0" smtClean="0">
                <a:solidFill>
                  <a:srgbClr val="CCFFCC"/>
                </a:solidFill>
                <a:latin typeface="Tahoma" pitchFamily="34" charset="0"/>
              </a:rPr>
              <a:t>森脇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200" dirty="0" smtClean="0">
                <a:solidFill>
                  <a:srgbClr val="CCFFCC"/>
                </a:solidFill>
                <a:latin typeface="Tahoma" pitchFamily="34" charset="0"/>
              </a:rPr>
              <a:t> </a:t>
            </a:r>
            <a:r>
              <a:rPr lang="en-US" altLang="ja-JP" sz="1200" dirty="0" smtClean="0">
                <a:solidFill>
                  <a:srgbClr val="CCFFCC"/>
                </a:solidFill>
                <a:latin typeface="Tahoma" pitchFamily="34" charset="0"/>
              </a:rPr>
              <a:t>(</a:t>
            </a:r>
            <a:r>
              <a:rPr lang="ja-JP" altLang="en-US" sz="1200" dirty="0" smtClean="0">
                <a:solidFill>
                  <a:srgbClr val="CCFFCC"/>
                </a:solidFill>
                <a:latin typeface="Tahoma" pitchFamily="34" charset="0"/>
              </a:rPr>
              <a:t>東大新領域</a:t>
            </a:r>
            <a:r>
              <a:rPr lang="en-US" altLang="ja-JP" sz="1200" dirty="0" smtClean="0">
                <a:solidFill>
                  <a:srgbClr val="CCFFCC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200" dirty="0" smtClean="0">
                <a:solidFill>
                  <a:srgbClr val="CCFFCC"/>
                </a:solidFill>
                <a:latin typeface="Tahoma" pitchFamily="34" charset="0"/>
              </a:rPr>
              <a:t>坂井 </a:t>
            </a:r>
            <a:r>
              <a:rPr lang="en-US" altLang="ja-JP" sz="1200" dirty="0" smtClean="0">
                <a:solidFill>
                  <a:srgbClr val="CCFFCC"/>
                </a:solidFill>
                <a:latin typeface="Tahoma" pitchFamily="34" charset="0"/>
              </a:rPr>
              <a:t>(JAXA)</a:t>
            </a:r>
          </a:p>
        </p:txBody>
      </p:sp>
      <p:sp>
        <p:nvSpPr>
          <p:cNvPr id="96302" name="AutoShape 46"/>
          <p:cNvSpPr>
            <a:spLocks noChangeArrowheads="1"/>
          </p:cNvSpPr>
          <p:nvPr/>
        </p:nvSpPr>
        <p:spPr bwMode="auto">
          <a:xfrm>
            <a:off x="5643570" y="5449907"/>
            <a:ext cx="1152526" cy="908050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t"/>
          <a:lstStyle/>
          <a:p>
            <a:pPr algn="l">
              <a:lnSpc>
                <a:spcPct val="110000"/>
              </a:lnSpc>
              <a:buNone/>
            </a:pPr>
            <a:r>
              <a:rPr lang="zh-CN" altLang="en-US" sz="1400" dirty="0" smtClean="0">
                <a:solidFill>
                  <a:srgbClr val="CCFFCC"/>
                </a:solidFill>
                <a:latin typeface="Tahoma" pitchFamily="34" charset="0"/>
              </a:rPr>
              <a:t>信号処理</a:t>
            </a:r>
            <a:endParaRPr lang="zh-CN" altLang="en-US" sz="1200" dirty="0" smtClean="0">
              <a:solidFill>
                <a:srgbClr val="CCFFCC"/>
              </a:solidFill>
              <a:latin typeface="Tahoma" pitchFamily="34" charset="0"/>
            </a:endParaRPr>
          </a:p>
          <a:p>
            <a:pPr algn="l">
              <a:lnSpc>
                <a:spcPct val="150000"/>
              </a:lnSpc>
              <a:buNone/>
            </a:pPr>
            <a:r>
              <a:rPr lang="zh-CN" altLang="en-US" sz="1200" dirty="0" smtClean="0">
                <a:solidFill>
                  <a:srgbClr val="CCFFCC"/>
                </a:solidFill>
                <a:latin typeface="Tahoma" pitchFamily="34" charset="0"/>
              </a:rPr>
              <a:t>阿久津</a:t>
            </a:r>
          </a:p>
          <a:p>
            <a:pPr algn="l">
              <a:lnSpc>
                <a:spcPct val="110000"/>
              </a:lnSpc>
              <a:buNone/>
            </a:pPr>
            <a:r>
              <a:rPr lang="zh-CN" altLang="en-US" sz="1200" dirty="0" smtClean="0">
                <a:solidFill>
                  <a:srgbClr val="CCFFCC"/>
                </a:solidFill>
                <a:latin typeface="Tahoma" pitchFamily="34" charset="0"/>
              </a:rPr>
              <a:t> </a:t>
            </a:r>
            <a:r>
              <a:rPr lang="en-US" altLang="zh-CN" sz="1200" dirty="0" smtClean="0">
                <a:solidFill>
                  <a:srgbClr val="CCFFCC"/>
                </a:solidFill>
                <a:latin typeface="Tahoma" pitchFamily="34" charset="0"/>
              </a:rPr>
              <a:t>(</a:t>
            </a:r>
            <a:r>
              <a:rPr lang="zh-CN" altLang="en-US" sz="1200" dirty="0" smtClean="0">
                <a:solidFill>
                  <a:srgbClr val="CCFFCC"/>
                </a:solidFill>
                <a:latin typeface="Tahoma" pitchFamily="34" charset="0"/>
              </a:rPr>
              <a:t>国立天文台</a:t>
            </a:r>
            <a:r>
              <a:rPr lang="en-US" altLang="zh-CN" sz="1200" dirty="0" smtClean="0">
                <a:solidFill>
                  <a:srgbClr val="CCFFCC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96303" name="AutoShape 47"/>
          <p:cNvSpPr>
            <a:spLocks noChangeArrowheads="1"/>
          </p:cNvSpPr>
          <p:nvPr/>
        </p:nvSpPr>
        <p:spPr bwMode="auto">
          <a:xfrm>
            <a:off x="6858016" y="5449907"/>
            <a:ext cx="857256" cy="908050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t"/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200" dirty="0" smtClean="0">
                <a:solidFill>
                  <a:srgbClr val="CCFFCC"/>
                </a:solidFill>
                <a:latin typeface="Tahoma" pitchFamily="34" charset="0"/>
              </a:rPr>
              <a:t>  </a:t>
            </a:r>
            <a:r>
              <a:rPr lang="ja-JP" altLang="en-US" sz="1400" dirty="0" smtClean="0">
                <a:solidFill>
                  <a:srgbClr val="CCFFCC"/>
                </a:solidFill>
                <a:latin typeface="Tahoma" pitchFamily="34" charset="0"/>
              </a:rPr>
              <a:t>バス</a:t>
            </a:r>
            <a:endParaRPr lang="ja-JP" altLang="en-US" sz="1200" dirty="0" smtClean="0">
              <a:solidFill>
                <a:srgbClr val="CCFFCC"/>
              </a:solidFill>
              <a:latin typeface="Tahoma" pitchFamily="34" charset="0"/>
            </a:endParaRPr>
          </a:p>
          <a:p>
            <a:pPr algn="l">
              <a:lnSpc>
                <a:spcPct val="150000"/>
              </a:lnSpc>
              <a:buNone/>
            </a:pPr>
            <a:r>
              <a:rPr lang="ja-JP" altLang="en-US" sz="1200" dirty="0" smtClean="0">
                <a:solidFill>
                  <a:srgbClr val="CCFFCC"/>
                </a:solidFill>
                <a:latin typeface="Tahoma" pitchFamily="34" charset="0"/>
              </a:rPr>
              <a:t> 高島   </a:t>
            </a:r>
            <a:r>
              <a:rPr lang="en-US" altLang="ja-JP" sz="1200" dirty="0" smtClean="0">
                <a:solidFill>
                  <a:srgbClr val="CCFFCC"/>
                </a:solidFill>
                <a:latin typeface="Tahoma" pitchFamily="34" charset="0"/>
              </a:rPr>
              <a:t>(JAXA)</a:t>
            </a:r>
          </a:p>
        </p:txBody>
      </p:sp>
      <p:sp>
        <p:nvSpPr>
          <p:cNvPr id="96304" name="AutoShape 48"/>
          <p:cNvSpPr>
            <a:spLocks noChangeArrowheads="1"/>
          </p:cNvSpPr>
          <p:nvPr/>
        </p:nvSpPr>
        <p:spPr bwMode="auto">
          <a:xfrm>
            <a:off x="7786710" y="5449907"/>
            <a:ext cx="1143008" cy="908050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t"/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400" dirty="0" smtClean="0">
                <a:solidFill>
                  <a:srgbClr val="CCFFCC"/>
                </a:solidFill>
                <a:latin typeface="Tahoma" pitchFamily="34" charset="0"/>
              </a:rPr>
              <a:t>データ解析</a:t>
            </a:r>
            <a:endParaRPr lang="ja-JP" altLang="en-US" sz="1200" dirty="0" smtClean="0">
              <a:solidFill>
                <a:srgbClr val="CCFFCC"/>
              </a:solidFill>
              <a:latin typeface="Tahoma" pitchFamily="34" charset="0"/>
            </a:endParaRPr>
          </a:p>
          <a:p>
            <a:pPr algn="l">
              <a:lnSpc>
                <a:spcPct val="150000"/>
              </a:lnSpc>
              <a:buNone/>
            </a:pPr>
            <a:r>
              <a:rPr lang="ja-JP" altLang="en-US" sz="1200" dirty="0" smtClean="0">
                <a:solidFill>
                  <a:srgbClr val="CCFFCC"/>
                </a:solidFill>
                <a:latin typeface="Tahoma" pitchFamily="34" charset="0"/>
              </a:rPr>
              <a:t>神田 </a:t>
            </a:r>
            <a:endParaRPr lang="en-US" altLang="ja-JP" sz="1200" dirty="0" smtClean="0">
              <a:solidFill>
                <a:srgbClr val="CCFFCC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200" dirty="0" smtClean="0">
                <a:solidFill>
                  <a:srgbClr val="CCFFCC"/>
                </a:solidFill>
                <a:latin typeface="Tahoma" pitchFamily="34" charset="0"/>
              </a:rPr>
              <a:t>(</a:t>
            </a:r>
            <a:r>
              <a:rPr lang="ja-JP" altLang="en-US" sz="1200" dirty="0" smtClean="0">
                <a:solidFill>
                  <a:srgbClr val="CCFFCC"/>
                </a:solidFill>
                <a:latin typeface="Tahoma" pitchFamily="34" charset="0"/>
              </a:rPr>
              <a:t>阪市大理</a:t>
            </a:r>
            <a:r>
              <a:rPr lang="en-US" altLang="ja-JP" sz="1200" dirty="0" smtClean="0">
                <a:solidFill>
                  <a:srgbClr val="CCFFCC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96312" name="Line 56"/>
          <p:cNvSpPr>
            <a:spLocks noChangeShapeType="1"/>
          </p:cNvSpPr>
          <p:nvPr/>
        </p:nvSpPr>
        <p:spPr bwMode="auto">
          <a:xfrm flipH="1">
            <a:off x="2997200" y="1643051"/>
            <a:ext cx="3164" cy="1336688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kumimoji="1" lang="ja-JP" altLang="en-US" kern="12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6313" name="Line 57"/>
          <p:cNvSpPr>
            <a:spLocks noChangeShapeType="1"/>
          </p:cNvSpPr>
          <p:nvPr/>
        </p:nvSpPr>
        <p:spPr bwMode="auto">
          <a:xfrm flipH="1" flipV="1">
            <a:off x="1708128" y="2973076"/>
            <a:ext cx="6352" cy="1241742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6314" name="Line 58"/>
          <p:cNvSpPr>
            <a:spLocks noChangeShapeType="1"/>
          </p:cNvSpPr>
          <p:nvPr/>
        </p:nvSpPr>
        <p:spPr bwMode="auto">
          <a:xfrm>
            <a:off x="1692275" y="2979738"/>
            <a:ext cx="6435725" cy="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6315" name="AutoShape 59"/>
          <p:cNvSpPr>
            <a:spLocks noChangeArrowheads="1"/>
          </p:cNvSpPr>
          <p:nvPr/>
        </p:nvSpPr>
        <p:spPr bwMode="auto">
          <a:xfrm>
            <a:off x="3941763" y="3159125"/>
            <a:ext cx="1530350" cy="900113"/>
          </a:xfrm>
          <a:prstGeom prst="roundRect">
            <a:avLst>
              <a:gd name="adj" fmla="val 16667"/>
            </a:avLst>
          </a:prstGeom>
          <a:solidFill>
            <a:srgbClr val="FFCCFF">
              <a:alpha val="15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600" dirty="0" smtClean="0">
                <a:solidFill>
                  <a:srgbClr val="FFFFCC"/>
                </a:solidFill>
                <a:latin typeface="Tahoma" pitchFamily="34" charset="0"/>
              </a:rPr>
              <a:t>   検出器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300" dirty="0" smtClean="0">
                <a:solidFill>
                  <a:srgbClr val="FFFFCC"/>
                </a:solidFill>
                <a:latin typeface="Tahoma" pitchFamily="34" charset="0"/>
              </a:rPr>
              <a:t>阿久津 </a:t>
            </a:r>
            <a:endParaRPr lang="en-US" altLang="ja-JP" sz="1300" dirty="0" smtClean="0">
              <a:solidFill>
                <a:srgbClr val="FFFFCC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300" dirty="0" smtClean="0">
                <a:solidFill>
                  <a:srgbClr val="FFFFCC"/>
                </a:solidFill>
                <a:latin typeface="Tahoma" pitchFamily="34" charset="0"/>
              </a:rPr>
              <a:t>   (</a:t>
            </a:r>
            <a:r>
              <a:rPr lang="ja-JP" altLang="en-US" sz="1300" dirty="0" smtClean="0">
                <a:solidFill>
                  <a:srgbClr val="FFFFCC"/>
                </a:solidFill>
                <a:latin typeface="Tahoma" pitchFamily="34" charset="0"/>
              </a:rPr>
              <a:t>国立天文台</a:t>
            </a:r>
            <a:r>
              <a:rPr lang="en-US" altLang="ja-JP" sz="1300" dirty="0" smtClean="0">
                <a:solidFill>
                  <a:srgbClr val="FFFFCC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300" dirty="0" smtClean="0">
                <a:solidFill>
                  <a:srgbClr val="FFFFCC"/>
                </a:solidFill>
                <a:latin typeface="Tahoma" pitchFamily="34" charset="0"/>
              </a:rPr>
              <a:t>沼田 </a:t>
            </a:r>
            <a:r>
              <a:rPr lang="en-US" altLang="ja-JP" sz="1300" dirty="0" smtClean="0">
                <a:solidFill>
                  <a:srgbClr val="FFFFCC"/>
                </a:solidFill>
                <a:latin typeface="Tahoma" pitchFamily="34" charset="0"/>
              </a:rPr>
              <a:t>(Maryland)</a:t>
            </a:r>
          </a:p>
        </p:txBody>
      </p:sp>
      <p:sp>
        <p:nvSpPr>
          <p:cNvPr id="96316" name="Line 60"/>
          <p:cNvSpPr>
            <a:spLocks noChangeShapeType="1"/>
          </p:cNvSpPr>
          <p:nvPr/>
        </p:nvSpPr>
        <p:spPr bwMode="auto">
          <a:xfrm flipV="1">
            <a:off x="2997200" y="2979738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6317" name="Line 61"/>
          <p:cNvSpPr>
            <a:spLocks noChangeShapeType="1"/>
          </p:cNvSpPr>
          <p:nvPr/>
        </p:nvSpPr>
        <p:spPr bwMode="auto">
          <a:xfrm flipV="1">
            <a:off x="8128000" y="2979738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6318" name="Line 62"/>
          <p:cNvSpPr>
            <a:spLocks noChangeShapeType="1"/>
          </p:cNvSpPr>
          <p:nvPr/>
        </p:nvSpPr>
        <p:spPr bwMode="auto">
          <a:xfrm flipV="1">
            <a:off x="4706938" y="2979738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6319" name="Line 63"/>
          <p:cNvSpPr>
            <a:spLocks noChangeShapeType="1"/>
          </p:cNvSpPr>
          <p:nvPr/>
        </p:nvSpPr>
        <p:spPr bwMode="auto">
          <a:xfrm flipV="1">
            <a:off x="6416675" y="2979738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6321" name="Line 65"/>
          <p:cNvSpPr>
            <a:spLocks noChangeShapeType="1"/>
          </p:cNvSpPr>
          <p:nvPr/>
        </p:nvSpPr>
        <p:spPr bwMode="auto">
          <a:xfrm>
            <a:off x="1692275" y="5089545"/>
            <a:ext cx="0" cy="180975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6322" name="Line 66"/>
          <p:cNvSpPr>
            <a:spLocks noChangeShapeType="1"/>
          </p:cNvSpPr>
          <p:nvPr/>
        </p:nvSpPr>
        <p:spPr bwMode="auto">
          <a:xfrm>
            <a:off x="685830" y="5270520"/>
            <a:ext cx="7559675" cy="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6323" name="Line 67"/>
          <p:cNvSpPr>
            <a:spLocks noChangeShapeType="1"/>
          </p:cNvSpPr>
          <p:nvPr/>
        </p:nvSpPr>
        <p:spPr bwMode="auto">
          <a:xfrm flipV="1">
            <a:off x="679453" y="5270520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6324" name="Line 68"/>
          <p:cNvSpPr>
            <a:spLocks noChangeShapeType="1"/>
          </p:cNvSpPr>
          <p:nvPr/>
        </p:nvSpPr>
        <p:spPr bwMode="auto">
          <a:xfrm flipV="1">
            <a:off x="6215074" y="5270520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6325" name="Line 69"/>
          <p:cNvSpPr>
            <a:spLocks noChangeShapeType="1"/>
          </p:cNvSpPr>
          <p:nvPr/>
        </p:nvSpPr>
        <p:spPr bwMode="auto">
          <a:xfrm flipV="1">
            <a:off x="3643306" y="5270520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6328" name="Line 72"/>
          <p:cNvSpPr>
            <a:spLocks noChangeShapeType="1"/>
          </p:cNvSpPr>
          <p:nvPr/>
        </p:nvSpPr>
        <p:spPr bwMode="auto">
          <a:xfrm flipV="1">
            <a:off x="2357422" y="5270520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6329" name="Line 73"/>
          <p:cNvSpPr>
            <a:spLocks noChangeShapeType="1"/>
          </p:cNvSpPr>
          <p:nvPr/>
        </p:nvSpPr>
        <p:spPr bwMode="auto">
          <a:xfrm flipV="1">
            <a:off x="8245505" y="5270520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6330" name="Line 74"/>
          <p:cNvSpPr>
            <a:spLocks noChangeShapeType="1"/>
          </p:cNvSpPr>
          <p:nvPr/>
        </p:nvSpPr>
        <p:spPr bwMode="auto">
          <a:xfrm flipV="1">
            <a:off x="7215206" y="5270520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6331" name="Line 75"/>
          <p:cNvSpPr>
            <a:spLocks noChangeShapeType="1"/>
          </p:cNvSpPr>
          <p:nvPr/>
        </p:nvSpPr>
        <p:spPr bwMode="auto">
          <a:xfrm flipH="1">
            <a:off x="2997200" y="2349500"/>
            <a:ext cx="404813" cy="0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96334" name="Text Box 78"/>
          <p:cNvSpPr txBox="1">
            <a:spLocks noChangeArrowheads="1"/>
          </p:cNvSpPr>
          <p:nvPr/>
        </p:nvSpPr>
        <p:spPr bwMode="auto">
          <a:xfrm>
            <a:off x="4751388" y="4857759"/>
            <a:ext cx="1935162" cy="36933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spcBef>
                <a:spcPct val="50000"/>
              </a:spcBef>
              <a:buNone/>
            </a:pPr>
            <a:r>
              <a:rPr kumimoji="1" lang="en-US" altLang="ja-JP" sz="1800" kern="1200" dirty="0">
                <a:solidFill>
                  <a:srgbClr val="FFFFFF"/>
                </a:solidFill>
                <a:latin typeface="Tahoma" pitchFamily="34" charset="0"/>
              </a:rPr>
              <a:t>Mission phase</a:t>
            </a:r>
          </a:p>
        </p:txBody>
      </p:sp>
      <p:sp>
        <p:nvSpPr>
          <p:cNvPr id="96335" name="Text Box 79"/>
          <p:cNvSpPr txBox="1">
            <a:spLocks noChangeArrowheads="1"/>
          </p:cNvSpPr>
          <p:nvPr/>
        </p:nvSpPr>
        <p:spPr bwMode="auto">
          <a:xfrm>
            <a:off x="4751388" y="4103687"/>
            <a:ext cx="1800225" cy="36933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spcBef>
                <a:spcPct val="50000"/>
              </a:spcBef>
              <a:buNone/>
            </a:pPr>
            <a:r>
              <a:rPr kumimoji="1" lang="en-US" altLang="ja-JP" sz="1800" kern="1200" dirty="0">
                <a:solidFill>
                  <a:srgbClr val="FFFFFF"/>
                </a:solidFill>
                <a:latin typeface="Tahoma" pitchFamily="34" charset="0"/>
              </a:rPr>
              <a:t>Design phase</a:t>
            </a:r>
          </a:p>
        </p:txBody>
      </p:sp>
      <p:sp>
        <p:nvSpPr>
          <p:cNvPr id="41" name="フッター プレースホルダ 4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38" name="AutoShape 45"/>
          <p:cNvSpPr>
            <a:spLocks noChangeArrowheads="1"/>
          </p:cNvSpPr>
          <p:nvPr/>
        </p:nvSpPr>
        <p:spPr bwMode="auto">
          <a:xfrm>
            <a:off x="4465667" y="5465775"/>
            <a:ext cx="1106465" cy="908050"/>
          </a:xfrm>
          <a:prstGeom prst="roundRect">
            <a:avLst>
              <a:gd name="adj" fmla="val 16667"/>
            </a:avLst>
          </a:prstGeom>
          <a:solidFill>
            <a:srgbClr val="333333">
              <a:alpha val="50000"/>
            </a:srgbClr>
          </a:solidFill>
          <a:ln w="3175">
            <a:solidFill>
              <a:srgbClr val="B2B2B2"/>
            </a:solidFill>
            <a:round/>
            <a:headEnd/>
            <a:tailEnd/>
          </a:ln>
          <a:effectLst/>
        </p:spPr>
        <p:txBody>
          <a:bodyPr anchor="t"/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400" dirty="0" smtClean="0">
                <a:solidFill>
                  <a:srgbClr val="CCFFCC"/>
                </a:solidFill>
                <a:latin typeface="Tahoma" pitchFamily="34" charset="0"/>
              </a:rPr>
              <a:t>スラスター</a:t>
            </a:r>
            <a:endParaRPr lang="en-US" altLang="ja-JP" sz="1200" dirty="0" smtClean="0">
              <a:solidFill>
                <a:srgbClr val="CCFFCC"/>
              </a:solidFill>
              <a:latin typeface="Tahoma" pitchFamily="34" charset="0"/>
            </a:endParaRPr>
          </a:p>
          <a:p>
            <a:pPr algn="l">
              <a:lnSpc>
                <a:spcPct val="170000"/>
              </a:lnSpc>
              <a:buNone/>
            </a:pPr>
            <a:r>
              <a:rPr lang="ja-JP" altLang="en-US" sz="1200" dirty="0" smtClean="0">
                <a:solidFill>
                  <a:srgbClr val="CCFFCC"/>
                </a:solidFill>
                <a:latin typeface="Tahoma" pitchFamily="34" charset="0"/>
              </a:rPr>
              <a:t>船木 </a:t>
            </a:r>
            <a:r>
              <a:rPr lang="en-US" altLang="ja-JP" sz="1200" dirty="0" smtClean="0">
                <a:solidFill>
                  <a:srgbClr val="CCFFCC"/>
                </a:solidFill>
                <a:latin typeface="Tahoma" pitchFamily="34" charset="0"/>
              </a:rPr>
              <a:t>(JAXA)</a:t>
            </a:r>
          </a:p>
        </p:txBody>
      </p:sp>
      <p:sp>
        <p:nvSpPr>
          <p:cNvPr id="39" name="Line 69"/>
          <p:cNvSpPr>
            <a:spLocks noChangeShapeType="1"/>
          </p:cNvSpPr>
          <p:nvPr/>
        </p:nvSpPr>
        <p:spPr bwMode="auto">
          <a:xfrm flipV="1">
            <a:off x="5000628" y="5286388"/>
            <a:ext cx="0" cy="179387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kern="1200" dirty="0">
              <a:solidFill>
                <a:srgbClr val="FFFF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サポート・協力体制</a:t>
            </a:r>
            <a:endParaRPr lang="ja-JP" altLang="en-US" dirty="0"/>
          </a:p>
        </p:txBody>
      </p:sp>
      <p:sp>
        <p:nvSpPr>
          <p:cNvPr id="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857224" y="951623"/>
            <a:ext cx="7929618" cy="554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en-US" altLang="ja-JP" sz="18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LISA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との協力関係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LISA/LPF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の技術情報や経験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サポートレターの提供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            LISA-DECIGO workshop 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(2008.11)</a:t>
            </a:r>
            <a:endParaRPr lang="en-US" altLang="ja-JP" sz="16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60000"/>
              </a:lnSpc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ja-JP" altLang="en-US" sz="18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スタンフォード大グループ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との協力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DPF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の帯電制御，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ja-JP" altLang="en-US" sz="1800" dirty="0" smtClean="0">
                <a:solidFill>
                  <a:srgbClr val="CCFFCC"/>
                </a:solidFill>
                <a:latin typeface="Tahoma" pitchFamily="34" charset="0"/>
              </a:rPr>
              <a:t> </a:t>
            </a:r>
            <a:r>
              <a:rPr lang="ja-JP" altLang="en-US" sz="18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ドラッグフリーへの協力</a:t>
            </a:r>
            <a:endParaRPr lang="en-US" altLang="ja-JP" sz="1800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60000"/>
              </a:lnSpc>
              <a:buNone/>
            </a:pPr>
            <a:r>
              <a:rPr lang="ja-JP" altLang="en-US" sz="1800" dirty="0" smtClean="0">
                <a:solidFill>
                  <a:srgbClr val="CCFFCC"/>
                </a:solidFill>
                <a:latin typeface="Tahoma" pitchFamily="34" charset="0"/>
              </a:rPr>
              <a:t>・</a:t>
            </a:r>
            <a:r>
              <a:rPr lang="en-US" altLang="ja-JP" sz="1800" dirty="0" smtClean="0">
                <a:solidFill>
                  <a:srgbClr val="CCFFCC"/>
                </a:solidFill>
                <a:latin typeface="Tahoma" pitchFamily="34" charset="0"/>
              </a:rPr>
              <a:t>NASA/GSFC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との協力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CCFFCC"/>
                </a:solidFill>
                <a:latin typeface="Tahoma" pitchFamily="34" charset="0"/>
              </a:rPr>
              <a:t>      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ファイバーレーザー光源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,  GRACE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との共同観測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.</a:t>
            </a:r>
            <a:endParaRPr lang="ja-JP" altLang="en-US" sz="18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60000"/>
              </a:lnSpc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en-US" altLang="ja-JP" sz="18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JAXA</a:t>
            </a:r>
            <a:r>
              <a:rPr lang="ja-JP" altLang="en-US" sz="18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研究開発本部・誘導制御グループ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との協力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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DECIGO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のフォーメーションフライト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,  DPF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のドラッグフリー制御への協力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60000"/>
              </a:lnSpc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・東京大学ビッグバンセンター</a:t>
            </a:r>
            <a:r>
              <a:rPr lang="en-US" altLang="ja-JP" sz="1800" dirty="0" smtClean="0">
                <a:solidFill>
                  <a:srgbClr val="99FF99"/>
                </a:solidFill>
                <a:latin typeface="Tahoma" pitchFamily="34" charset="0"/>
              </a:rPr>
              <a:t>   (RESCEU)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　　 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DECIGO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を主要プロジェクトとしてサポート　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	(2009.4-)</a:t>
            </a:r>
          </a:p>
          <a:p>
            <a:pPr algn="l">
              <a:lnSpc>
                <a:spcPct val="160000"/>
              </a:lnSpc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・地球重力場観測グループ</a:t>
            </a:r>
            <a:r>
              <a:rPr lang="en-US" altLang="ja-JP" sz="1800" dirty="0" smtClean="0">
                <a:solidFill>
                  <a:srgbClr val="99FF99"/>
                </a:solidFill>
                <a:latin typeface="Tahoma" pitchFamily="34" charset="0"/>
              </a:rPr>
              <a:t>   (</a:t>
            </a:r>
            <a:r>
              <a:rPr lang="ja-JP" altLang="en-US" sz="1800" dirty="0" smtClean="0">
                <a:solidFill>
                  <a:srgbClr val="99FF99"/>
                </a:solidFill>
                <a:latin typeface="Tahoma" pitchFamily="34" charset="0"/>
              </a:rPr>
              <a:t>京大理</a:t>
            </a:r>
            <a:r>
              <a:rPr lang="en-US" altLang="ja-JP" sz="1800" dirty="0" smtClean="0">
                <a:solidFill>
                  <a:srgbClr val="99FF99"/>
                </a:solidFill>
                <a:latin typeface="Tahoma" pitchFamily="34" charset="0"/>
              </a:rPr>
              <a:t>, </a:t>
            </a:r>
            <a:r>
              <a:rPr lang="ja-JP" altLang="en-US" sz="1800" dirty="0" smtClean="0">
                <a:solidFill>
                  <a:srgbClr val="99FF99"/>
                </a:solidFill>
                <a:latin typeface="Tahoma" pitchFamily="34" charset="0"/>
              </a:rPr>
              <a:t>東大地震研</a:t>
            </a:r>
            <a:r>
              <a:rPr lang="en-US" altLang="ja-JP" sz="1800" dirty="0" smtClean="0">
                <a:solidFill>
                  <a:srgbClr val="99FF99"/>
                </a:solidFill>
                <a:latin typeface="Tahoma" pitchFamily="34" charset="0"/>
              </a:rPr>
              <a:t>, </a:t>
            </a:r>
            <a:r>
              <a:rPr lang="ja-JP" altLang="en-US" sz="1800" dirty="0" smtClean="0">
                <a:solidFill>
                  <a:srgbClr val="99FF99"/>
                </a:solidFill>
                <a:latin typeface="Tahoma" pitchFamily="34" charset="0"/>
              </a:rPr>
              <a:t>地球研</a:t>
            </a:r>
            <a:r>
              <a:rPr lang="en-US" altLang="ja-JP" sz="1800" dirty="0" smtClean="0">
                <a:solidFill>
                  <a:srgbClr val="99FF99"/>
                </a:solidFill>
                <a:latin typeface="Tahoma" pitchFamily="34" charset="0"/>
              </a:rPr>
              <a:t>, NAOJ)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　　 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  <a:r>
              <a:rPr lang="ja-JP" altLang="en-US" sz="1800" dirty="0" err="1" smtClean="0">
                <a:solidFill>
                  <a:srgbClr val="F8F8F8"/>
                </a:solidFill>
                <a:latin typeface="Tahoma" pitchFamily="34" charset="0"/>
              </a:rPr>
              <a:t>での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観測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データ解析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得られる科学的成果の検討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60000"/>
              </a:lnSpc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・国立天文台 先端技術センター</a:t>
            </a:r>
            <a:r>
              <a:rPr lang="en-US" altLang="ja-JP" sz="1800" dirty="0" smtClean="0">
                <a:solidFill>
                  <a:srgbClr val="99FF99"/>
                </a:solidFill>
                <a:latin typeface="Tahoma" pitchFamily="34" charset="0"/>
              </a:rPr>
              <a:t>   (ATC)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　　   中核機関としての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DECIGO/DPF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サポート　議論中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6229" name="Group 5"/>
          <p:cNvGraphicFramePr>
            <a:graphicFrameLocks noGrp="1"/>
          </p:cNvGraphicFramePr>
          <p:nvPr/>
        </p:nvGraphicFramePr>
        <p:xfrm>
          <a:off x="611188" y="1412875"/>
          <a:ext cx="8280400" cy="4836923"/>
        </p:xfrm>
        <a:graphic>
          <a:graphicData uri="http://schemas.openxmlformats.org/drawingml/2006/table">
            <a:tbl>
              <a:tblPr/>
              <a:tblGrid>
                <a:gridCol w="395287"/>
                <a:gridCol w="393700"/>
                <a:gridCol w="393700"/>
                <a:gridCol w="393700"/>
                <a:gridCol w="395288"/>
                <a:gridCol w="395287"/>
                <a:gridCol w="393700"/>
                <a:gridCol w="395288"/>
                <a:gridCol w="120650"/>
                <a:gridCol w="273050"/>
                <a:gridCol w="393700"/>
                <a:gridCol w="395287"/>
                <a:gridCol w="392113"/>
                <a:gridCol w="395287"/>
                <a:gridCol w="395288"/>
                <a:gridCol w="392112"/>
                <a:gridCol w="395288"/>
                <a:gridCol w="395287"/>
                <a:gridCol w="393700"/>
                <a:gridCol w="395288"/>
                <a:gridCol w="392112"/>
                <a:gridCol w="395288"/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2010</a:t>
                      </a: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0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ミッション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971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目的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</a:t>
                      </a: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  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根幹技術の宇宙実証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銀河系内観測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重力波の検出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(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最小限のスペック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間での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FP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干渉計実証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</a:t>
                      </a: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重力波天文学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構成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小型衛星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短基線長</a:t>
                      </a: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FP</a:t>
                      </a:r>
                      <a:r>
                        <a:rPr kumimoji="0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共振器 </a:t>
                      </a: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0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 S/C 3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  干渉計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 3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干渉計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3-4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ユニット</a:t>
                      </a: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143116"/>
            <a:ext cx="1305302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9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0615" y="3071810"/>
            <a:ext cx="133968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solidFill>
                  <a:srgbClr val="DDDDDD"/>
                </a:solidFill>
              </a:rPr>
              <a:t>DECIGO</a:t>
            </a:r>
            <a:r>
              <a:rPr lang="ja-JP" altLang="en-US">
                <a:solidFill>
                  <a:srgbClr val="DDDDDD"/>
                </a:solidFill>
              </a:rPr>
              <a:t>のロードマップ</a:t>
            </a:r>
          </a:p>
        </p:txBody>
      </p:sp>
      <p:sp>
        <p:nvSpPr>
          <p:cNvPr id="3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6805613" y="850900"/>
            <a:ext cx="2303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Figure: S.Kawamura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029200" y="2528888"/>
            <a:ext cx="1044575" cy="957262"/>
            <a:chOff x="741" y="473"/>
            <a:chExt cx="3836" cy="3504"/>
          </a:xfrm>
        </p:grpSpPr>
        <p:sp>
          <p:nvSpPr>
            <p:cNvPr id="1076272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273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274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76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7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8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9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0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82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3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4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5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6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1076288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9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0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1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2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107629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299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0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1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2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3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4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5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6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1076308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09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0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1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2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13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4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5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6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7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8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9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0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1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2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3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4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5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6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7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8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9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0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1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2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3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4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5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8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1076337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38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39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40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41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4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9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1076366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67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1076369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70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71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2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3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7183438" y="2347913"/>
            <a:ext cx="1531937" cy="1401762"/>
            <a:chOff x="335" y="1710"/>
            <a:chExt cx="2393" cy="2190"/>
          </a:xfrm>
        </p:grpSpPr>
        <p:sp>
          <p:nvSpPr>
            <p:cNvPr id="10763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2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107638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8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8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9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9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9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3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10764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1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4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1076436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37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5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1076439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40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41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2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3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4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5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6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7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8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9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0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1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2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3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4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6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1076456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7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8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9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60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61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2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3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4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5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6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7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8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9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0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1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2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3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4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5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6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7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107647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7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83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4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5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6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7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8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9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0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1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2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3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4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5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6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7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8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1076499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00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9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1076502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03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04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5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6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7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8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9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0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1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2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3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4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0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1076516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7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8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9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20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21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2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3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4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5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6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7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8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9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0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1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2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3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4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5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6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1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1076538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39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0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1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2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43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4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5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6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7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8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9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0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1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2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3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4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5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6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7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2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1076559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60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23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1076562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63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64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65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66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076567" name="Text Box 343"/>
          <p:cNvSpPr txBox="1">
            <a:spLocks noChangeArrowheads="1"/>
          </p:cNvSpPr>
          <p:nvPr/>
        </p:nvSpPr>
        <p:spPr bwMode="auto">
          <a:xfrm>
            <a:off x="2932113" y="3435350"/>
            <a:ext cx="1495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DECIGO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Pathfinder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  (DPF)</a:t>
            </a:r>
          </a:p>
        </p:txBody>
      </p:sp>
      <p:sp>
        <p:nvSpPr>
          <p:cNvPr id="1076568" name="Text Box 344"/>
          <p:cNvSpPr txBox="1">
            <a:spLocks noChangeArrowheads="1"/>
          </p:cNvSpPr>
          <p:nvPr/>
        </p:nvSpPr>
        <p:spPr bwMode="auto">
          <a:xfrm>
            <a:off x="4859338" y="3716338"/>
            <a:ext cx="1857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FFCCFF"/>
                </a:solidFill>
                <a:latin typeface="Arial" charset="0"/>
                <a:ea typeface="ＭＳ Ｐゴシック" pitchFamily="50" charset="-128"/>
                <a:cs typeface="+mn-cs"/>
              </a:rPr>
              <a:t>Pre-DECIGO</a:t>
            </a:r>
          </a:p>
        </p:txBody>
      </p:sp>
      <p:sp>
        <p:nvSpPr>
          <p:cNvPr id="1076569" name="Text Box 345"/>
          <p:cNvSpPr txBox="1">
            <a:spLocks noChangeArrowheads="1"/>
          </p:cNvSpPr>
          <p:nvPr/>
        </p:nvSpPr>
        <p:spPr bwMode="auto">
          <a:xfrm>
            <a:off x="7575550" y="3790950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FF9999"/>
                </a:solidFill>
                <a:latin typeface="Arial" charset="0"/>
                <a:ea typeface="ＭＳ Ｐゴシック" pitchFamily="50" charset="-128"/>
                <a:cs typeface="+mn-cs"/>
              </a:rPr>
              <a:t>DECIGO</a:t>
            </a:r>
          </a:p>
        </p:txBody>
      </p:sp>
      <p:sp>
        <p:nvSpPr>
          <p:cNvPr id="1076570" name="AutoShape 346"/>
          <p:cNvSpPr>
            <a:spLocks noChangeArrowheads="1"/>
          </p:cNvSpPr>
          <p:nvPr/>
        </p:nvSpPr>
        <p:spPr bwMode="auto">
          <a:xfrm>
            <a:off x="1036638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1" name="Text Box 347"/>
          <p:cNvSpPr txBox="1">
            <a:spLocks noChangeArrowheads="1"/>
          </p:cNvSpPr>
          <p:nvPr/>
        </p:nvSpPr>
        <p:spPr bwMode="auto">
          <a:xfrm>
            <a:off x="917575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2" name="Text Box 348"/>
          <p:cNvSpPr txBox="1">
            <a:spLocks noChangeArrowheads="1"/>
          </p:cNvSpPr>
          <p:nvPr/>
        </p:nvSpPr>
        <p:spPr bwMode="auto">
          <a:xfrm>
            <a:off x="3708400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3" name="Text Box 349"/>
          <p:cNvSpPr txBox="1">
            <a:spLocks noChangeArrowheads="1"/>
          </p:cNvSpPr>
          <p:nvPr/>
        </p:nvSpPr>
        <p:spPr bwMode="auto">
          <a:xfrm>
            <a:off x="6048375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4" name="AutoShape 350"/>
          <p:cNvSpPr>
            <a:spLocks noChangeArrowheads="1"/>
          </p:cNvSpPr>
          <p:nvPr/>
        </p:nvSpPr>
        <p:spPr bwMode="auto">
          <a:xfrm>
            <a:off x="3016250" y="1808163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5" name="AutoShape 351"/>
          <p:cNvSpPr>
            <a:spLocks noChangeArrowheads="1"/>
          </p:cNvSpPr>
          <p:nvPr/>
        </p:nvSpPr>
        <p:spPr bwMode="auto">
          <a:xfrm>
            <a:off x="7754938" y="1808163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6" name="AutoShape 352"/>
          <p:cNvSpPr>
            <a:spLocks noChangeArrowheads="1"/>
          </p:cNvSpPr>
          <p:nvPr/>
        </p:nvSpPr>
        <p:spPr bwMode="auto">
          <a:xfrm>
            <a:off x="5386388" y="1808163"/>
            <a:ext cx="360362" cy="360362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7" name="AutoShape 353"/>
          <p:cNvSpPr>
            <a:spLocks noChangeArrowheads="1"/>
          </p:cNvSpPr>
          <p:nvPr/>
        </p:nvSpPr>
        <p:spPr bwMode="auto">
          <a:xfrm>
            <a:off x="3887788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8" name="AutoShape 354"/>
          <p:cNvSpPr>
            <a:spLocks noChangeArrowheads="1"/>
          </p:cNvSpPr>
          <p:nvPr/>
        </p:nvSpPr>
        <p:spPr bwMode="auto">
          <a:xfrm>
            <a:off x="6138863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80" name="Text Box 356"/>
          <p:cNvSpPr txBox="1">
            <a:spLocks noChangeArrowheads="1"/>
          </p:cNvSpPr>
          <p:nvPr/>
        </p:nvSpPr>
        <p:spPr bwMode="auto">
          <a:xfrm>
            <a:off x="1147749" y="4005263"/>
            <a:ext cx="1495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SDS-1/SWIM</a:t>
            </a:r>
          </a:p>
        </p:txBody>
      </p:sp>
      <p:sp>
        <p:nvSpPr>
          <p:cNvPr id="1076581" name="AutoShape 357"/>
          <p:cNvSpPr>
            <a:spLocks noChangeArrowheads="1"/>
          </p:cNvSpPr>
          <p:nvPr/>
        </p:nvSpPr>
        <p:spPr bwMode="auto">
          <a:xfrm>
            <a:off x="1071538" y="2214554"/>
            <a:ext cx="3119462" cy="2071702"/>
          </a:xfrm>
          <a:prstGeom prst="roundRect">
            <a:avLst>
              <a:gd name="adj" fmla="val 10097"/>
            </a:avLst>
          </a:prstGeom>
          <a:noFill/>
          <a:ln w="50800">
            <a:solidFill>
              <a:srgbClr val="CCFF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6581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DECIGO</a:t>
            </a:r>
            <a:r>
              <a:rPr lang="ja-JP" altLang="en-US" dirty="0" smtClean="0"/>
              <a:t>パスファインダー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71472" y="1393815"/>
            <a:ext cx="8386762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93675" marR="0" lvl="0" indent="-193675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en-US" altLang="ja-JP" sz="220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DECIGO</a:t>
            </a:r>
            <a:r>
              <a:rPr kumimoji="1" lang="ja-JP" altLang="en-US" sz="220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パスファインダー </a:t>
            </a:r>
            <a:r>
              <a:rPr kumimoji="1" lang="en-US" altLang="ja-JP" sz="220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(DPF) </a:t>
            </a:r>
            <a:endParaRPr kumimoji="1" lang="en-US" altLang="ja-JP" sz="2200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285852" y="2786058"/>
            <a:ext cx="4786346" cy="1214446"/>
          </a:xfrm>
          <a:prstGeom prst="roundRect">
            <a:avLst>
              <a:gd name="adj" fmla="val 3069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51"/>
          <p:cNvSpPr>
            <a:spLocks noChangeArrowheads="1"/>
          </p:cNvSpPr>
          <p:nvPr/>
        </p:nvSpPr>
        <p:spPr bwMode="auto">
          <a:xfrm>
            <a:off x="741376" y="1857364"/>
            <a:ext cx="5688012" cy="255454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のための最初の前哨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  <a:endParaRPr kumimoji="1" lang="en-US" altLang="ja-JP" sz="2000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DECIGO :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 基線長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1000km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編隊飛行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2000" dirty="0" smtClean="0">
                <a:solidFill>
                  <a:srgbClr val="E1FFE1"/>
                </a:solidFill>
                <a:latin typeface="Tahoma" pitchFamily="34" charset="0"/>
                <a:sym typeface="Wingdings" pitchFamily="2" charset="2"/>
              </a:rPr>
              <a:t>DPF</a:t>
            </a:r>
            <a:r>
              <a:rPr lang="en-US" altLang="ja-JP" sz="2000" dirty="0" smtClean="0">
                <a:solidFill>
                  <a:srgbClr val="E1FFE1"/>
                </a:solidFill>
                <a:latin typeface="Tahoma" pitchFamily="34" charset="0"/>
              </a:rPr>
              <a:t>  </a:t>
            </a:r>
            <a:r>
              <a:rPr lang="en-US" altLang="ja-JP" sz="2000" dirty="0" smtClean="0">
                <a:solidFill>
                  <a:srgbClr val="E1FFE1"/>
                </a:solidFill>
                <a:latin typeface="Tahoma" pitchFamily="34" charset="0"/>
                <a:ea typeface="HGP創英角ｺﾞｼｯｸUB" pitchFamily="50" charset="-128"/>
              </a:rPr>
              <a:t>1</a:t>
            </a:r>
            <a:r>
              <a:rPr lang="ja-JP" altLang="en-US" sz="2000" dirty="0" smtClean="0">
                <a:solidFill>
                  <a:srgbClr val="E1FFE1"/>
                </a:solidFill>
                <a:latin typeface="Tahoma" pitchFamily="34" charset="0"/>
                <a:ea typeface="HGP創英角ｺﾞｼｯｸUB" pitchFamily="50" charset="-128"/>
              </a:rPr>
              <a:t>機の衛星</a:t>
            </a:r>
            <a:r>
              <a:rPr lang="ja-JP" altLang="en-US" sz="2000" dirty="0" smtClean="0">
                <a:solidFill>
                  <a:srgbClr val="E1FFE1"/>
                </a:solidFill>
                <a:latin typeface="Tahoma" pitchFamily="34" charset="0"/>
              </a:rPr>
              <a:t>　</a:t>
            </a:r>
            <a:r>
              <a:rPr lang="en-US" altLang="ja-JP" sz="2000" dirty="0" smtClean="0">
                <a:solidFill>
                  <a:srgbClr val="E1FFE1"/>
                </a:solidFill>
                <a:latin typeface="Tahoma" pitchFamily="34" charset="0"/>
              </a:rPr>
              <a:t>(</a:t>
            </a:r>
            <a:r>
              <a:rPr lang="ja-JP" altLang="en-US" sz="2000" dirty="0" smtClean="0">
                <a:solidFill>
                  <a:srgbClr val="E1FFE1"/>
                </a:solidFill>
                <a:latin typeface="Tahoma" pitchFamily="34" charset="0"/>
              </a:rPr>
              <a:t>基線長</a:t>
            </a:r>
            <a:r>
              <a:rPr lang="en-US" altLang="ja-JP" sz="2000" dirty="0" smtClean="0">
                <a:solidFill>
                  <a:srgbClr val="E1FFE1"/>
                </a:solidFill>
                <a:latin typeface="Tahoma" pitchFamily="34" charset="0"/>
              </a:rPr>
              <a:t>30cm</a:t>
            </a:r>
            <a:r>
              <a:rPr lang="ja-JP" altLang="en-US" sz="2000" dirty="0" smtClean="0">
                <a:solidFill>
                  <a:srgbClr val="E1FFE1"/>
                </a:solidFill>
                <a:latin typeface="Tahoma" pitchFamily="34" charset="0"/>
              </a:rPr>
              <a:t>干渉計</a:t>
            </a:r>
            <a:r>
              <a:rPr lang="en-US" altLang="ja-JP" sz="2000" dirty="0" smtClean="0">
                <a:solidFill>
                  <a:srgbClr val="E1FFE1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zh-TW" altLang="en-US" sz="2000" dirty="0" smtClean="0">
                <a:solidFill>
                  <a:srgbClr val="E1FFE1"/>
                </a:solidFill>
                <a:latin typeface="Tahoma" pitchFamily="34" charset="0"/>
              </a:rPr>
              <a:t>                 </a:t>
            </a:r>
            <a:r>
              <a:rPr lang="en-US" altLang="zh-TW" sz="2000" dirty="0" smtClean="0">
                <a:solidFill>
                  <a:srgbClr val="E1FFE1"/>
                </a:solidFill>
                <a:latin typeface="Tahoma" pitchFamily="34" charset="0"/>
              </a:rPr>
              <a:t>350kg</a:t>
            </a:r>
            <a:r>
              <a:rPr lang="ja-JP" altLang="en-US" sz="2000" dirty="0" smtClean="0">
                <a:solidFill>
                  <a:srgbClr val="E1FFE1"/>
                </a:solidFill>
                <a:latin typeface="Tahoma" pitchFamily="34" charset="0"/>
              </a:rPr>
              <a:t>級 小型衛星</a:t>
            </a:r>
            <a:endParaRPr lang="en-US" altLang="zh-TW" sz="2000" dirty="0" smtClean="0">
              <a:solidFill>
                <a:srgbClr val="E1FFE1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zh-TW" sz="2000" dirty="0" smtClean="0">
                <a:solidFill>
                  <a:srgbClr val="E1FFE1"/>
                </a:solidFill>
                <a:latin typeface="Tahoma" pitchFamily="34" charset="0"/>
              </a:rPr>
              <a:t>                 </a:t>
            </a:r>
            <a:r>
              <a:rPr lang="zh-TW" altLang="en-US" sz="2000" dirty="0" smtClean="0">
                <a:solidFill>
                  <a:srgbClr val="E1FFE1"/>
                </a:solidFill>
                <a:latin typeface="Tahoma" pitchFamily="34" charset="0"/>
              </a:rPr>
              <a:t>地球周回軌道   </a:t>
            </a:r>
            <a:r>
              <a:rPr lang="en-US" altLang="zh-TW" sz="2000" dirty="0" smtClean="0">
                <a:solidFill>
                  <a:srgbClr val="E1FFE1"/>
                </a:solidFill>
                <a:latin typeface="Tahoma" pitchFamily="34" charset="0"/>
              </a:rPr>
              <a:t>(</a:t>
            </a:r>
            <a:r>
              <a:rPr lang="zh-TW" altLang="en-US" sz="2000" dirty="0" smtClean="0">
                <a:solidFill>
                  <a:srgbClr val="E1FFE1"/>
                </a:solidFill>
                <a:latin typeface="Tahoma" pitchFamily="34" charset="0"/>
              </a:rPr>
              <a:t>高度 </a:t>
            </a:r>
            <a:r>
              <a:rPr lang="en-US" altLang="zh-TW" sz="2000" dirty="0" smtClean="0">
                <a:solidFill>
                  <a:srgbClr val="E1FFE1"/>
                </a:solidFill>
                <a:latin typeface="Tahoma" pitchFamily="34" charset="0"/>
              </a:rPr>
              <a:t>500km)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" name="グループ化 12"/>
          <p:cNvGrpSpPr/>
          <p:nvPr/>
        </p:nvGrpSpPr>
        <p:grpSpPr>
          <a:xfrm>
            <a:off x="6286512" y="1285860"/>
            <a:ext cx="2234040" cy="2071702"/>
            <a:chOff x="9501222" y="714356"/>
            <a:chExt cx="5338763" cy="4864101"/>
          </a:xfrm>
        </p:grpSpPr>
        <p:sp>
          <p:nvSpPr>
            <p:cNvPr id="267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8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9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0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1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2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3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4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5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6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7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8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9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0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468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9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70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71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72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82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3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4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5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" name="Group 26"/>
            <p:cNvGrpSpPr>
              <a:grpSpLocks/>
            </p:cNvGrpSpPr>
            <p:nvPr/>
          </p:nvGrpSpPr>
          <p:grpSpPr bwMode="auto">
            <a:xfrm rot="7209001">
              <a:off x="11403005" y="2178095"/>
              <a:ext cx="600087" cy="500063"/>
              <a:chOff x="4785" y="11039"/>
              <a:chExt cx="829" cy="688"/>
            </a:xfrm>
          </p:grpSpPr>
          <p:sp>
            <p:nvSpPr>
              <p:cNvPr id="463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4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5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6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7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87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8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9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0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1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2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3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4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5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6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7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8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9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0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1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2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3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" name="Group 49"/>
            <p:cNvGrpSpPr>
              <a:grpSpLocks/>
            </p:cNvGrpSpPr>
            <p:nvPr/>
          </p:nvGrpSpPr>
          <p:grpSpPr bwMode="auto">
            <a:xfrm rot="3616332">
              <a:off x="12330179" y="2190800"/>
              <a:ext cx="600087" cy="503238"/>
              <a:chOff x="4785" y="11039"/>
              <a:chExt cx="829" cy="688"/>
            </a:xfrm>
          </p:grpSpPr>
          <p:sp>
            <p:nvSpPr>
              <p:cNvPr id="458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9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0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1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2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05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6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7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8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9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0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456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7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0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454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5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13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4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5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6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7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8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9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0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1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2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3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3" name="Group 78"/>
            <p:cNvGrpSpPr>
              <a:grpSpLocks/>
            </p:cNvGrpSpPr>
            <p:nvPr/>
          </p:nvGrpSpPr>
          <p:grpSpPr bwMode="auto">
            <a:xfrm flipH="1">
              <a:off x="12703127" y="4371956"/>
              <a:ext cx="600087" cy="495300"/>
              <a:chOff x="4785" y="11039"/>
              <a:chExt cx="829" cy="688"/>
            </a:xfrm>
          </p:grpSpPr>
          <p:sp>
            <p:nvSpPr>
              <p:cNvPr id="449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0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1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2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3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5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6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7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8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9" name="Group 88"/>
            <p:cNvGrpSpPr>
              <a:grpSpLocks/>
            </p:cNvGrpSpPr>
            <p:nvPr/>
          </p:nvGrpSpPr>
          <p:grpSpPr bwMode="auto">
            <a:xfrm flipH="1">
              <a:off x="12703127" y="4416406"/>
              <a:ext cx="600087" cy="500063"/>
              <a:chOff x="4785" y="11039"/>
              <a:chExt cx="829" cy="688"/>
            </a:xfrm>
          </p:grpSpPr>
          <p:sp>
            <p:nvSpPr>
              <p:cNvPr id="444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5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6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7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8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30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1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2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3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4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5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6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7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8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9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0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1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2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3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4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5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6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5" name="Group 111"/>
            <p:cNvGrpSpPr>
              <a:grpSpLocks/>
            </p:cNvGrpSpPr>
            <p:nvPr/>
          </p:nvGrpSpPr>
          <p:grpSpPr bwMode="auto">
            <a:xfrm rot="3592668" flipH="1">
              <a:off x="13154020" y="3611481"/>
              <a:ext cx="600087" cy="503238"/>
              <a:chOff x="4785" y="11039"/>
              <a:chExt cx="829" cy="688"/>
            </a:xfrm>
          </p:grpSpPr>
          <p:sp>
            <p:nvSpPr>
              <p:cNvPr id="439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0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1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2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3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48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9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0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1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2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3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2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437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8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5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435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6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56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7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8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9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0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1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2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3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4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6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6" name="Group 141"/>
            <p:cNvGrpSpPr>
              <a:grpSpLocks/>
            </p:cNvGrpSpPr>
            <p:nvPr/>
          </p:nvGrpSpPr>
          <p:grpSpPr bwMode="auto">
            <a:xfrm>
              <a:off x="11052281" y="4424344"/>
              <a:ext cx="600087" cy="500063"/>
              <a:chOff x="4785" y="11039"/>
              <a:chExt cx="829" cy="688"/>
            </a:xfrm>
          </p:grpSpPr>
          <p:sp>
            <p:nvSpPr>
              <p:cNvPr id="430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1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2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3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4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68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9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0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1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2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3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4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5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6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7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8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9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0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1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2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3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4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5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6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7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8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9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0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1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3" name="Group 171"/>
            <p:cNvGrpSpPr>
              <a:grpSpLocks/>
            </p:cNvGrpSpPr>
            <p:nvPr/>
          </p:nvGrpSpPr>
          <p:grpSpPr bwMode="auto">
            <a:xfrm rot="18007332">
              <a:off x="10577575" y="3603541"/>
              <a:ext cx="600087" cy="500063"/>
              <a:chOff x="4785" y="11039"/>
              <a:chExt cx="829" cy="688"/>
            </a:xfrm>
          </p:grpSpPr>
          <p:sp>
            <p:nvSpPr>
              <p:cNvPr id="425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6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7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8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9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93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4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5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6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7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8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9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0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1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2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3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4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5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6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7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8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9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0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1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2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3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4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5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4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423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4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55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421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2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418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9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0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477" name="AutoShape 49"/>
          <p:cNvSpPr>
            <a:spLocks noChangeArrowheads="1"/>
          </p:cNvSpPr>
          <p:nvPr/>
        </p:nvSpPr>
        <p:spPr bwMode="auto">
          <a:xfrm rot="5400000">
            <a:off x="7191577" y="3405371"/>
            <a:ext cx="344487" cy="702903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6350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8" name="Text Box 27"/>
          <p:cNvSpPr txBox="1">
            <a:spLocks noChangeAspect="1" noChangeArrowheads="1"/>
          </p:cNvSpPr>
          <p:nvPr/>
        </p:nvSpPr>
        <p:spPr bwMode="auto">
          <a:xfrm>
            <a:off x="6215074" y="1214422"/>
            <a:ext cx="935627" cy="24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endParaRPr kumimoji="1" lang="en-US" altLang="ja-JP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81" name="Text Box 27"/>
          <p:cNvSpPr txBox="1">
            <a:spLocks noChangeAspect="1" noChangeArrowheads="1"/>
          </p:cNvSpPr>
          <p:nvPr/>
        </p:nvSpPr>
        <p:spPr bwMode="auto">
          <a:xfrm>
            <a:off x="7000892" y="2687586"/>
            <a:ext cx="935627" cy="24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1000km</a:t>
            </a:r>
            <a:endParaRPr kumimoji="1" lang="en-US" altLang="ja-JP" sz="11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56" name="グループ化 261"/>
          <p:cNvGrpSpPr/>
          <p:nvPr/>
        </p:nvGrpSpPr>
        <p:grpSpPr>
          <a:xfrm>
            <a:off x="857224" y="4286256"/>
            <a:ext cx="5688012" cy="1643074"/>
            <a:chOff x="857224" y="4286256"/>
            <a:chExt cx="5688012" cy="1643074"/>
          </a:xfrm>
        </p:grpSpPr>
        <p:sp>
          <p:nvSpPr>
            <p:cNvPr id="12" name="Rectangle 51"/>
            <p:cNvSpPr>
              <a:spLocks noChangeArrowheads="1"/>
            </p:cNvSpPr>
            <p:nvPr/>
          </p:nvSpPr>
          <p:spPr bwMode="auto">
            <a:xfrm>
              <a:off x="857224" y="4729001"/>
              <a:ext cx="5688012" cy="120032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  <a:buClr>
                  <a:srgbClr val="003366"/>
                </a:buClr>
                <a:buSzPct val="70000"/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DECIGO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の主要技術の宇宙</a:t>
              </a:r>
              <a:r>
                <a:rPr kumimoji="1" lang="ja-JP" altLang="en-US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実証</a:t>
              </a:r>
              <a:endParaRPr lang="en-US" altLang="ja-JP" sz="2000" dirty="0" smtClean="0">
                <a:solidFill>
                  <a:srgbClr val="FFFFFF"/>
                </a:solidFill>
                <a:latin typeface="Tahoma" pitchFamily="34" charset="0"/>
              </a:endParaRPr>
            </a:p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レーザー干渉計</a:t>
              </a:r>
              <a:r>
                <a:rPr kumimoji="1" lang="en-US" altLang="ja-JP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, </a:t>
              </a:r>
              <a:r>
                <a:rPr kumimoji="1" lang="ja-JP" altLang="en-US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安定化レーザー光源</a:t>
              </a:r>
              <a:r>
                <a:rPr kumimoji="1" lang="en-US" altLang="ja-JP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,</a:t>
              </a:r>
            </a:p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     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ドラッグフリーシステム、データ取得と解析</a:t>
              </a:r>
              <a:endPara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6" name="AutoShape 49"/>
            <p:cNvSpPr>
              <a:spLocks noChangeArrowheads="1"/>
            </p:cNvSpPr>
            <p:nvPr/>
          </p:nvSpPr>
          <p:spPr bwMode="auto">
            <a:xfrm rot="5400000">
              <a:off x="2190917" y="4107048"/>
              <a:ext cx="344487" cy="702903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63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57" name="グループ化 486"/>
          <p:cNvGrpSpPr/>
          <p:nvPr/>
        </p:nvGrpSpPr>
        <p:grpSpPr>
          <a:xfrm>
            <a:off x="6279579" y="4116346"/>
            <a:ext cx="2566805" cy="1955860"/>
            <a:chOff x="6279579" y="4116346"/>
            <a:chExt cx="2566805" cy="1955860"/>
          </a:xfrm>
        </p:grpSpPr>
        <p:sp>
          <p:nvSpPr>
            <p:cNvPr id="16" name="Oval 10"/>
            <p:cNvSpPr>
              <a:spLocks noChangeAspect="1" noChangeArrowheads="1"/>
            </p:cNvSpPr>
            <p:nvPr/>
          </p:nvSpPr>
          <p:spPr bwMode="auto">
            <a:xfrm>
              <a:off x="6455022" y="4116346"/>
              <a:ext cx="1903996" cy="1839141"/>
            </a:xfrm>
            <a:prstGeom prst="ellipse">
              <a:avLst/>
            </a:prstGeom>
            <a:solidFill>
              <a:srgbClr val="FFFFFF">
                <a:alpha val="3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7" name="Line 43"/>
            <p:cNvSpPr>
              <a:spLocks noChangeAspect="1" noChangeShapeType="1"/>
            </p:cNvSpPr>
            <p:nvPr/>
          </p:nvSpPr>
          <p:spPr bwMode="auto">
            <a:xfrm flipV="1">
              <a:off x="6709574" y="5052620"/>
              <a:ext cx="713708" cy="1124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4" name="AutoShape 8"/>
            <p:cNvSpPr>
              <a:spLocks noChangeAspect="1" noChangeArrowheads="1"/>
            </p:cNvSpPr>
            <p:nvPr/>
          </p:nvSpPr>
          <p:spPr bwMode="auto">
            <a:xfrm rot="5400000">
              <a:off x="6309833" y="4995382"/>
              <a:ext cx="151671" cy="125538"/>
            </a:xfrm>
            <a:prstGeom prst="flowChartManualOperation">
              <a:avLst/>
            </a:prstGeom>
            <a:solidFill>
              <a:srgbClr val="FF00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" name="AutoShape 9"/>
            <p:cNvSpPr>
              <a:spLocks noChangeAspect="1" noChangeArrowheads="1"/>
            </p:cNvSpPr>
            <p:nvPr/>
          </p:nvSpPr>
          <p:spPr bwMode="auto">
            <a:xfrm rot="16200000" flipH="1">
              <a:off x="8359534" y="4976349"/>
              <a:ext cx="151671" cy="126700"/>
            </a:xfrm>
            <a:prstGeom prst="flowChartManualOperation">
              <a:avLst/>
            </a:prstGeom>
            <a:solidFill>
              <a:srgbClr val="FF00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7" name="Text Box 11"/>
            <p:cNvSpPr txBox="1">
              <a:spLocks noChangeAspect="1" noChangeArrowheads="1"/>
            </p:cNvSpPr>
            <p:nvPr/>
          </p:nvSpPr>
          <p:spPr bwMode="auto">
            <a:xfrm>
              <a:off x="7215626" y="4504360"/>
              <a:ext cx="1499778" cy="34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Local Sensor</a:t>
              </a:r>
            </a:p>
          </p:txBody>
        </p:sp>
        <p:sp>
          <p:nvSpPr>
            <p:cNvPr id="18" name="Text Box 12"/>
            <p:cNvSpPr txBox="1">
              <a:spLocks noChangeAspect="1" noChangeArrowheads="1"/>
            </p:cNvSpPr>
            <p:nvPr/>
          </p:nvSpPr>
          <p:spPr bwMode="auto">
            <a:xfrm>
              <a:off x="7238093" y="5613348"/>
              <a:ext cx="977245" cy="217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Actuator</a:t>
              </a:r>
            </a:p>
          </p:txBody>
        </p:sp>
        <p:sp>
          <p:nvSpPr>
            <p:cNvPr id="20" name="Line 14"/>
            <p:cNvSpPr>
              <a:spLocks noChangeAspect="1" noChangeShapeType="1"/>
            </p:cNvSpPr>
            <p:nvPr/>
          </p:nvSpPr>
          <p:spPr bwMode="auto">
            <a:xfrm>
              <a:off x="6935078" y="5041385"/>
              <a:ext cx="1162" cy="287612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1" name="Line 15"/>
            <p:cNvSpPr>
              <a:spLocks noChangeAspect="1" noChangeShapeType="1"/>
            </p:cNvSpPr>
            <p:nvPr/>
          </p:nvSpPr>
          <p:spPr bwMode="auto">
            <a:xfrm>
              <a:off x="6932753" y="5416628"/>
              <a:ext cx="1162" cy="77521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2" name="Line 16"/>
            <p:cNvSpPr>
              <a:spLocks noChangeAspect="1" noChangeShapeType="1"/>
            </p:cNvSpPr>
            <p:nvPr/>
          </p:nvSpPr>
          <p:spPr bwMode="auto">
            <a:xfrm>
              <a:off x="6930428" y="5489654"/>
              <a:ext cx="196444" cy="1124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3" name="Line 17"/>
            <p:cNvSpPr>
              <a:spLocks noChangeAspect="1" noChangeShapeType="1"/>
            </p:cNvSpPr>
            <p:nvPr/>
          </p:nvSpPr>
          <p:spPr bwMode="auto">
            <a:xfrm flipV="1">
              <a:off x="7118735" y="5186314"/>
              <a:ext cx="0" cy="305587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4" name="Line 18"/>
            <p:cNvSpPr>
              <a:spLocks noChangeAspect="1" noChangeShapeType="1"/>
            </p:cNvSpPr>
            <p:nvPr/>
          </p:nvSpPr>
          <p:spPr bwMode="auto">
            <a:xfrm>
              <a:off x="7110598" y="5196425"/>
              <a:ext cx="126700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58" name="Group 19"/>
            <p:cNvGrpSpPr>
              <a:grpSpLocks noChangeAspect="1"/>
            </p:cNvGrpSpPr>
            <p:nvPr/>
          </p:nvGrpSpPr>
          <p:grpSpPr bwMode="auto">
            <a:xfrm>
              <a:off x="6858016" y="5317761"/>
              <a:ext cx="129025" cy="98866"/>
              <a:chOff x="5504" y="8144"/>
              <a:chExt cx="291" cy="236"/>
            </a:xfrm>
          </p:grpSpPr>
          <p:sp>
            <p:nvSpPr>
              <p:cNvPr id="51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2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26" name="Rectangle 22"/>
            <p:cNvSpPr>
              <a:spLocks noChangeAspect="1" noChangeArrowheads="1"/>
            </p:cNvSpPr>
            <p:nvPr/>
          </p:nvSpPr>
          <p:spPr bwMode="auto">
            <a:xfrm>
              <a:off x="7254735" y="5116671"/>
              <a:ext cx="40683" cy="142683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7" name="Line 23"/>
            <p:cNvSpPr>
              <a:spLocks noChangeAspect="1" noChangeShapeType="1"/>
            </p:cNvSpPr>
            <p:nvPr/>
          </p:nvSpPr>
          <p:spPr bwMode="auto">
            <a:xfrm flipH="1" flipV="1">
              <a:off x="8246255" y="4895332"/>
              <a:ext cx="1162" cy="146053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8" name="Line 24"/>
            <p:cNvSpPr>
              <a:spLocks noChangeAspect="1" noChangeShapeType="1"/>
            </p:cNvSpPr>
            <p:nvPr/>
          </p:nvSpPr>
          <p:spPr bwMode="auto">
            <a:xfrm flipH="1" flipV="1">
              <a:off x="8081195" y="4899826"/>
              <a:ext cx="168546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9" name="Line 25"/>
            <p:cNvSpPr>
              <a:spLocks noChangeAspect="1" noChangeShapeType="1"/>
            </p:cNvSpPr>
            <p:nvPr/>
          </p:nvSpPr>
          <p:spPr bwMode="auto">
            <a:xfrm flipH="1" flipV="1">
              <a:off x="8242767" y="5039138"/>
              <a:ext cx="101128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 type="triangle" w="med" len="med"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0" name="Rectangle 26"/>
            <p:cNvSpPr>
              <a:spLocks noChangeAspect="1" noChangeArrowheads="1"/>
            </p:cNvSpPr>
            <p:nvPr/>
          </p:nvSpPr>
          <p:spPr bwMode="auto">
            <a:xfrm flipH="1">
              <a:off x="8064922" y="4862751"/>
              <a:ext cx="40683" cy="142683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1" name="Text Box 27"/>
            <p:cNvSpPr txBox="1">
              <a:spLocks noChangeAspect="1" noChangeArrowheads="1"/>
            </p:cNvSpPr>
            <p:nvPr/>
          </p:nvSpPr>
          <p:spPr bwMode="auto">
            <a:xfrm>
              <a:off x="7910757" y="5766573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Thruster</a:t>
              </a:r>
            </a:p>
          </p:txBody>
        </p:sp>
        <p:sp>
          <p:nvSpPr>
            <p:cNvPr id="33" name="Line 29"/>
            <p:cNvSpPr>
              <a:spLocks noChangeAspect="1" noChangeShapeType="1"/>
            </p:cNvSpPr>
            <p:nvPr/>
          </p:nvSpPr>
          <p:spPr bwMode="auto">
            <a:xfrm>
              <a:off x="7896375" y="4703216"/>
              <a:ext cx="174359" cy="14043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4" name="Freeform 30"/>
            <p:cNvSpPr>
              <a:spLocks noChangeAspect="1"/>
            </p:cNvSpPr>
            <p:nvPr/>
          </p:nvSpPr>
          <p:spPr bwMode="auto">
            <a:xfrm>
              <a:off x="7407008" y="5017791"/>
              <a:ext cx="545161" cy="71903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31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59" name="Group 31"/>
            <p:cNvGrpSpPr>
              <a:grpSpLocks noChangeAspect="1"/>
            </p:cNvGrpSpPr>
            <p:nvPr/>
          </p:nvGrpSpPr>
          <p:grpSpPr bwMode="auto">
            <a:xfrm flipH="1">
              <a:off x="7692957" y="4923419"/>
              <a:ext cx="341743" cy="276377"/>
              <a:chOff x="4785" y="11039"/>
              <a:chExt cx="829" cy="688"/>
            </a:xfrm>
          </p:grpSpPr>
          <p:sp>
            <p:nvSpPr>
              <p:cNvPr id="46" name="Freeform 32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7" name="Line 33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8" name="Line 34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9" name="Line 35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" name="Arc 36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60" name="Group 37"/>
            <p:cNvGrpSpPr>
              <a:grpSpLocks noChangeAspect="1"/>
            </p:cNvGrpSpPr>
            <p:nvPr/>
          </p:nvGrpSpPr>
          <p:grpSpPr bwMode="auto">
            <a:xfrm>
              <a:off x="7325641" y="4932407"/>
              <a:ext cx="341743" cy="276377"/>
              <a:chOff x="4785" y="11039"/>
              <a:chExt cx="829" cy="688"/>
            </a:xfrm>
          </p:grpSpPr>
          <p:sp>
            <p:nvSpPr>
              <p:cNvPr id="41" name="Freeform 38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2" name="Line 39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3" name="Line 40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4" name="Line 41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5" name="Arc 42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38" name="Rectangle 44"/>
            <p:cNvSpPr>
              <a:spLocks noChangeAspect="1" noChangeArrowheads="1"/>
            </p:cNvSpPr>
            <p:nvPr/>
          </p:nvSpPr>
          <p:spPr bwMode="auto">
            <a:xfrm>
              <a:off x="6630531" y="4999815"/>
              <a:ext cx="199931" cy="102237"/>
            </a:xfrm>
            <a:prstGeom prst="rect">
              <a:avLst/>
            </a:prstGeom>
            <a:solidFill>
              <a:srgbClr val="00CCFF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0" name="Line 46"/>
            <p:cNvSpPr>
              <a:spLocks noChangeShapeType="1"/>
            </p:cNvSpPr>
            <p:nvPr/>
          </p:nvSpPr>
          <p:spPr bwMode="auto">
            <a:xfrm flipV="1">
              <a:off x="8346317" y="5123631"/>
              <a:ext cx="68679" cy="64294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4" name="Text Box 11"/>
            <p:cNvSpPr txBox="1">
              <a:spLocks noChangeAspect="1" noChangeArrowheads="1"/>
            </p:cNvSpPr>
            <p:nvPr/>
          </p:nvSpPr>
          <p:spPr bwMode="auto">
            <a:xfrm>
              <a:off x="6644122" y="4544974"/>
              <a:ext cx="1499778" cy="34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Laser</a:t>
              </a:r>
              <a:endParaRPr kumimoji="1" lang="en-US" altLang="ja-JP" sz="11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6" name="Line 46"/>
            <p:cNvSpPr>
              <a:spLocks noChangeShapeType="1"/>
            </p:cNvSpPr>
            <p:nvPr/>
          </p:nvSpPr>
          <p:spPr bwMode="auto">
            <a:xfrm flipH="1">
              <a:off x="6712381" y="4687850"/>
              <a:ext cx="145635" cy="28575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9" name="Text Box 27"/>
            <p:cNvSpPr txBox="1">
              <a:spLocks noChangeAspect="1" noChangeArrowheads="1"/>
            </p:cNvSpPr>
            <p:nvPr/>
          </p:nvSpPr>
          <p:spPr bwMode="auto">
            <a:xfrm>
              <a:off x="6279579" y="5830858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DPF</a:t>
              </a:r>
              <a:endParaRPr kumimoji="1" lang="en-US" altLang="ja-JP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2" name="Text Box 27"/>
            <p:cNvSpPr txBox="1">
              <a:spLocks noChangeAspect="1" noChangeArrowheads="1"/>
            </p:cNvSpPr>
            <p:nvPr/>
          </p:nvSpPr>
          <p:spPr bwMode="auto">
            <a:xfrm>
              <a:off x="7422587" y="5116478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30cm</a:t>
              </a:r>
              <a:endParaRPr kumimoji="1" lang="en-US" altLang="ja-JP" sz="11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3" name="Line 46"/>
            <p:cNvSpPr>
              <a:spLocks noChangeShapeType="1"/>
            </p:cNvSpPr>
            <p:nvPr/>
          </p:nvSpPr>
          <p:spPr bwMode="auto">
            <a:xfrm flipH="1" flipV="1">
              <a:off x="7283885" y="5330792"/>
              <a:ext cx="145635" cy="28575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9" name="Rectangle 45"/>
            <p:cNvSpPr>
              <a:spLocks noChangeAspect="1" noChangeArrowheads="1"/>
            </p:cNvSpPr>
            <p:nvPr/>
          </p:nvSpPr>
          <p:spPr bwMode="auto">
            <a:xfrm rot="2679310">
              <a:off x="6926474" y="4957489"/>
              <a:ext cx="45719" cy="213579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システム概要</a:t>
            </a:r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13766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313" y="781050"/>
            <a:ext cx="6408737" cy="5683250"/>
          </a:xfrm>
          <a:prstGeom prst="rect">
            <a:avLst/>
          </a:prstGeom>
          <a:noFill/>
        </p:spPr>
      </p:pic>
      <p:sp>
        <p:nvSpPr>
          <p:cNvPr id="1137668" name="Text Box 4"/>
          <p:cNvSpPr txBox="1">
            <a:spLocks noChangeAspect="1" noChangeArrowheads="1"/>
          </p:cNvSpPr>
          <p:nvPr/>
        </p:nvSpPr>
        <p:spPr bwMode="auto">
          <a:xfrm>
            <a:off x="6948488" y="1797050"/>
            <a:ext cx="2036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</a:t>
            </a:r>
          </a:p>
        </p:txBody>
      </p:sp>
      <p:sp>
        <p:nvSpPr>
          <p:cNvPr id="1137669" name="Text Box 5"/>
          <p:cNvSpPr txBox="1">
            <a:spLocks noChangeAspect="1" noChangeArrowheads="1"/>
          </p:cNvSpPr>
          <p:nvPr/>
        </p:nvSpPr>
        <p:spPr bwMode="auto">
          <a:xfrm>
            <a:off x="7164388" y="4508500"/>
            <a:ext cx="1908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干渉計モジュール</a:t>
            </a:r>
          </a:p>
        </p:txBody>
      </p:sp>
      <p:sp>
        <p:nvSpPr>
          <p:cNvPr id="1137670" name="Text Box 6"/>
          <p:cNvSpPr txBox="1">
            <a:spLocks noChangeAspect="1" noChangeArrowheads="1"/>
          </p:cNvSpPr>
          <p:nvPr/>
        </p:nvSpPr>
        <p:spPr bwMode="auto">
          <a:xfrm>
            <a:off x="3348038" y="5157788"/>
            <a:ext cx="1103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</a:t>
            </a:r>
          </a:p>
        </p:txBody>
      </p:sp>
      <p:sp>
        <p:nvSpPr>
          <p:cNvPr id="1137671" name="Text Box 7"/>
          <p:cNvSpPr txBox="1">
            <a:spLocks noChangeAspect="1" noChangeArrowheads="1"/>
          </p:cNvSpPr>
          <p:nvPr/>
        </p:nvSpPr>
        <p:spPr bwMode="auto">
          <a:xfrm>
            <a:off x="5148263" y="6045200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太陽電池パドル</a:t>
            </a:r>
          </a:p>
        </p:txBody>
      </p:sp>
      <p:sp>
        <p:nvSpPr>
          <p:cNvPr id="1137672" name="Text Box 8"/>
          <p:cNvSpPr txBox="1">
            <a:spLocks noChangeAspect="1" noChangeArrowheads="1"/>
          </p:cNvSpPr>
          <p:nvPr/>
        </p:nvSpPr>
        <p:spPr bwMode="auto">
          <a:xfrm>
            <a:off x="3708400" y="1484313"/>
            <a:ext cx="1511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スラスタヘッド</a:t>
            </a:r>
          </a:p>
        </p:txBody>
      </p:sp>
      <p:sp>
        <p:nvSpPr>
          <p:cNvPr id="1137673" name="Text Box 9"/>
          <p:cNvSpPr txBox="1">
            <a:spLocks noChangeAspect="1" noChangeArrowheads="1"/>
          </p:cNvSpPr>
          <p:nvPr/>
        </p:nvSpPr>
        <p:spPr bwMode="auto">
          <a:xfrm>
            <a:off x="7235825" y="2636838"/>
            <a:ext cx="1908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中央処理演算器</a:t>
            </a:r>
          </a:p>
        </p:txBody>
      </p:sp>
      <p:sp>
        <p:nvSpPr>
          <p:cNvPr id="1137674" name="Text Box 10"/>
          <p:cNvSpPr txBox="1">
            <a:spLocks noChangeAspect="1" noChangeArrowheads="1"/>
          </p:cNvSpPr>
          <p:nvPr/>
        </p:nvSpPr>
        <p:spPr bwMode="auto">
          <a:xfrm>
            <a:off x="3779838" y="5688013"/>
            <a:ext cx="10999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3N</a:t>
            </a: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</a:t>
            </a:r>
          </a:p>
        </p:txBody>
      </p:sp>
      <p:sp>
        <p:nvSpPr>
          <p:cNvPr id="1137675" name="Line 11"/>
          <p:cNvSpPr>
            <a:spLocks noChangeShapeType="1"/>
          </p:cNvSpPr>
          <p:nvPr/>
        </p:nvSpPr>
        <p:spPr bwMode="auto">
          <a:xfrm flipH="1" flipV="1">
            <a:off x="6443663" y="4005263"/>
            <a:ext cx="792162" cy="57626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76" name="Line 12"/>
          <p:cNvSpPr>
            <a:spLocks noChangeShapeType="1"/>
          </p:cNvSpPr>
          <p:nvPr/>
        </p:nvSpPr>
        <p:spPr bwMode="auto">
          <a:xfrm flipH="1">
            <a:off x="6804025" y="2852738"/>
            <a:ext cx="431800" cy="2159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77" name="Line 13"/>
          <p:cNvSpPr>
            <a:spLocks noChangeShapeType="1"/>
          </p:cNvSpPr>
          <p:nvPr/>
        </p:nvSpPr>
        <p:spPr bwMode="auto">
          <a:xfrm flipH="1">
            <a:off x="6156325" y="2133600"/>
            <a:ext cx="1008063" cy="8636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78" name="Line 14"/>
          <p:cNvSpPr>
            <a:spLocks noChangeShapeType="1"/>
          </p:cNvSpPr>
          <p:nvPr/>
        </p:nvSpPr>
        <p:spPr bwMode="auto">
          <a:xfrm>
            <a:off x="4572000" y="2060575"/>
            <a:ext cx="576263" cy="108108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79" name="Line 15"/>
          <p:cNvSpPr>
            <a:spLocks noChangeShapeType="1"/>
          </p:cNvSpPr>
          <p:nvPr/>
        </p:nvSpPr>
        <p:spPr bwMode="auto">
          <a:xfrm flipV="1">
            <a:off x="6732588" y="5949950"/>
            <a:ext cx="719137" cy="28733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80" name="Line 16"/>
          <p:cNvSpPr>
            <a:spLocks noChangeShapeType="1"/>
          </p:cNvSpPr>
          <p:nvPr/>
        </p:nvSpPr>
        <p:spPr bwMode="auto">
          <a:xfrm flipV="1">
            <a:off x="4716463" y="5300663"/>
            <a:ext cx="576262" cy="433387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81" name="Line 17"/>
          <p:cNvSpPr>
            <a:spLocks noChangeShapeType="1"/>
          </p:cNvSpPr>
          <p:nvPr/>
        </p:nvSpPr>
        <p:spPr bwMode="auto">
          <a:xfrm flipV="1">
            <a:off x="4356100" y="4652963"/>
            <a:ext cx="792163" cy="57626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82" name="Text Box 18"/>
          <p:cNvSpPr txBox="1">
            <a:spLocks noChangeAspect="1" noChangeArrowheads="1"/>
          </p:cNvSpPr>
          <p:nvPr/>
        </p:nvSpPr>
        <p:spPr bwMode="auto">
          <a:xfrm>
            <a:off x="7237413" y="908050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マスト構造</a:t>
            </a:r>
          </a:p>
        </p:txBody>
      </p:sp>
      <p:sp>
        <p:nvSpPr>
          <p:cNvPr id="1137683" name="Line 19"/>
          <p:cNvSpPr>
            <a:spLocks noChangeShapeType="1"/>
          </p:cNvSpPr>
          <p:nvPr/>
        </p:nvSpPr>
        <p:spPr bwMode="auto">
          <a:xfrm flipH="1">
            <a:off x="6372225" y="1125538"/>
            <a:ext cx="936625" cy="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84" name="AutoShape 20"/>
          <p:cNvSpPr>
            <a:spLocks noChangeArrowheads="1"/>
          </p:cNvSpPr>
          <p:nvPr/>
        </p:nvSpPr>
        <p:spPr bwMode="auto">
          <a:xfrm>
            <a:off x="539750" y="3571876"/>
            <a:ext cx="2808288" cy="2857520"/>
          </a:xfrm>
          <a:prstGeom prst="roundRect">
            <a:avLst>
              <a:gd name="adj" fmla="val 6731"/>
            </a:avLst>
          </a:prstGeom>
          <a:solidFill>
            <a:srgbClr val="99CC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85" name="Text Box 21"/>
          <p:cNvSpPr txBox="1">
            <a:spLocks noChangeAspect="1" noChangeArrowheads="1"/>
          </p:cNvSpPr>
          <p:nvPr/>
        </p:nvSpPr>
        <p:spPr bwMode="auto">
          <a:xfrm>
            <a:off x="541338" y="3571876"/>
            <a:ext cx="29590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Satellite Bus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(‘Standard bus’ system)</a:t>
            </a:r>
          </a:p>
        </p:txBody>
      </p:sp>
      <p:sp>
        <p:nvSpPr>
          <p:cNvPr id="1137686" name="AutoShape 22"/>
          <p:cNvSpPr>
            <a:spLocks noChangeArrowheads="1"/>
          </p:cNvSpPr>
          <p:nvPr/>
        </p:nvSpPr>
        <p:spPr bwMode="auto">
          <a:xfrm>
            <a:off x="538163" y="1071546"/>
            <a:ext cx="2808287" cy="1785949"/>
          </a:xfrm>
          <a:prstGeom prst="roundRect">
            <a:avLst>
              <a:gd name="adj" fmla="val 6731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87" name="Text Box 23"/>
          <p:cNvSpPr txBox="1">
            <a:spLocks noChangeAspect="1" noChangeArrowheads="1"/>
          </p:cNvSpPr>
          <p:nvPr/>
        </p:nvSpPr>
        <p:spPr bwMode="auto">
          <a:xfrm>
            <a:off x="539750" y="1071546"/>
            <a:ext cx="2735263" cy="170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 Payload</a:t>
            </a:r>
          </a:p>
        </p:txBody>
      </p:sp>
      <p:sp>
        <p:nvSpPr>
          <p:cNvPr id="1137688" name="Rectangle 24"/>
          <p:cNvSpPr>
            <a:spLocks noChangeArrowheads="1"/>
          </p:cNvSpPr>
          <p:nvPr/>
        </p:nvSpPr>
        <p:spPr bwMode="auto">
          <a:xfrm>
            <a:off x="611188" y="1471613"/>
            <a:ext cx="2952750" cy="14335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Size :         950mm cube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Weight :    150kg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Power :      130W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Data Rate: 800kbps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Mission thruster x12</a:t>
            </a:r>
          </a:p>
        </p:txBody>
      </p:sp>
      <p:sp>
        <p:nvSpPr>
          <p:cNvPr id="1137689" name="Rectangle 25"/>
          <p:cNvSpPr>
            <a:spLocks noChangeArrowheads="1"/>
          </p:cNvSpPr>
          <p:nvPr/>
        </p:nvSpPr>
        <p:spPr bwMode="auto">
          <a:xfrm>
            <a:off x="684213" y="2997200"/>
            <a:ext cx="2160587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Power Supply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400" b="1" kern="1200" dirty="0" err="1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SpW</a:t>
            </a: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Comm.</a:t>
            </a:r>
          </a:p>
        </p:txBody>
      </p:sp>
      <p:sp>
        <p:nvSpPr>
          <p:cNvPr id="1137690" name="Line 26"/>
          <p:cNvSpPr>
            <a:spLocks noChangeShapeType="1"/>
          </p:cNvSpPr>
          <p:nvPr/>
        </p:nvSpPr>
        <p:spPr bwMode="auto">
          <a:xfrm>
            <a:off x="2195513" y="2928934"/>
            <a:ext cx="0" cy="576263"/>
          </a:xfrm>
          <a:prstGeom prst="line">
            <a:avLst/>
          </a:prstGeom>
          <a:noFill/>
          <a:ln w="25400">
            <a:solidFill>
              <a:srgbClr val="DDDDDD"/>
            </a:solidFill>
            <a:round/>
            <a:headEnd type="stealth" w="lg" len="lg"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91" name="Rectangle 27"/>
          <p:cNvSpPr>
            <a:spLocks noChangeArrowheads="1"/>
          </p:cNvSpPr>
          <p:nvPr/>
        </p:nvSpPr>
        <p:spPr bwMode="auto">
          <a:xfrm>
            <a:off x="827088" y="4214818"/>
            <a:ext cx="2449512" cy="225908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Size :        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950x950x1100mm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Weight :    200kg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SAP :          960W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Battery:     50AH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Downlink : 2Mpbs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DR:             1GByte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3N Thrusters x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0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4143372" y="1249644"/>
            <a:ext cx="4519747" cy="49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AutoShape 20"/>
          <p:cNvSpPr>
            <a:spLocks noChangeArrowheads="1"/>
          </p:cNvSpPr>
          <p:nvPr/>
        </p:nvSpPr>
        <p:spPr bwMode="auto">
          <a:xfrm>
            <a:off x="5429256" y="1500174"/>
            <a:ext cx="1357322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2" name="AutoShape 20"/>
          <p:cNvSpPr>
            <a:spLocks noChangeArrowheads="1"/>
          </p:cNvSpPr>
          <p:nvPr/>
        </p:nvSpPr>
        <p:spPr bwMode="auto">
          <a:xfrm>
            <a:off x="7215206" y="1785926"/>
            <a:ext cx="1214446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3" name="AutoShape 20"/>
          <p:cNvSpPr>
            <a:spLocks noChangeArrowheads="1"/>
          </p:cNvSpPr>
          <p:nvPr/>
        </p:nvSpPr>
        <p:spPr bwMode="auto">
          <a:xfrm>
            <a:off x="7572396" y="2643182"/>
            <a:ext cx="1000132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4" name="AutoShape 20"/>
          <p:cNvSpPr>
            <a:spLocks noChangeArrowheads="1"/>
          </p:cNvSpPr>
          <p:nvPr/>
        </p:nvSpPr>
        <p:spPr bwMode="auto">
          <a:xfrm>
            <a:off x="7358082" y="4286256"/>
            <a:ext cx="1428760" cy="428628"/>
          </a:xfrm>
          <a:prstGeom prst="roundRect">
            <a:avLst>
              <a:gd name="adj" fmla="val 6731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システム概要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1137668" name="Text Box 4"/>
          <p:cNvSpPr txBox="1">
            <a:spLocks noChangeAspect="1" noChangeArrowheads="1"/>
          </p:cNvSpPr>
          <p:nvPr/>
        </p:nvSpPr>
        <p:spPr bwMode="auto">
          <a:xfrm>
            <a:off x="7178708" y="1714488"/>
            <a:ext cx="14652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Stabilized. 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Laser source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69" name="Text Box 5"/>
          <p:cNvSpPr txBox="1">
            <a:spLocks noChangeAspect="1" noChangeArrowheads="1"/>
          </p:cNvSpPr>
          <p:nvPr/>
        </p:nvSpPr>
        <p:spPr bwMode="auto">
          <a:xfrm>
            <a:off x="7307264" y="4214818"/>
            <a:ext cx="15510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Interferometer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        module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0" name="Text Box 6"/>
          <p:cNvSpPr txBox="1">
            <a:spLocks noChangeAspect="1" noChangeArrowheads="1"/>
          </p:cNvSpPr>
          <p:nvPr/>
        </p:nvSpPr>
        <p:spPr bwMode="auto">
          <a:xfrm>
            <a:off x="3786182" y="5643578"/>
            <a:ext cx="14382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Satellite 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Bus system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1" name="Text Box 7"/>
          <p:cNvSpPr txBox="1">
            <a:spLocks noChangeAspect="1" noChangeArrowheads="1"/>
          </p:cNvSpPr>
          <p:nvPr/>
        </p:nvSpPr>
        <p:spPr bwMode="auto">
          <a:xfrm>
            <a:off x="5916634" y="6196034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Solar Paddle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2" name="Text Box 8"/>
          <p:cNvSpPr txBox="1">
            <a:spLocks noChangeAspect="1" noChangeArrowheads="1"/>
          </p:cNvSpPr>
          <p:nvPr/>
        </p:nvSpPr>
        <p:spPr bwMode="auto">
          <a:xfrm>
            <a:off x="5357818" y="1428736"/>
            <a:ext cx="1511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Mission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Thruster head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3" name="Text Box 9"/>
          <p:cNvSpPr txBox="1">
            <a:spLocks noChangeAspect="1" noChangeArrowheads="1"/>
          </p:cNvSpPr>
          <p:nvPr/>
        </p:nvSpPr>
        <p:spPr bwMode="auto">
          <a:xfrm>
            <a:off x="7521577" y="2571744"/>
            <a:ext cx="12652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On-board</a:t>
            </a: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Computer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4" name="Text Box 10"/>
          <p:cNvSpPr txBox="1">
            <a:spLocks noChangeAspect="1" noChangeArrowheads="1"/>
          </p:cNvSpPr>
          <p:nvPr/>
        </p:nvSpPr>
        <p:spPr bwMode="auto">
          <a:xfrm>
            <a:off x="4620951" y="6121619"/>
            <a:ext cx="13083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Bus</a:t>
            </a:r>
            <a:r>
              <a:rPr lang="ja-JP" altLang="en-US" sz="14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thruster</a:t>
            </a:r>
            <a:endParaRPr lang="ja-JP" altLang="en-US" sz="14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5" name="Line 11"/>
          <p:cNvSpPr>
            <a:spLocks noChangeShapeType="1"/>
          </p:cNvSpPr>
          <p:nvPr/>
        </p:nvSpPr>
        <p:spPr bwMode="auto">
          <a:xfrm flipH="1" flipV="1">
            <a:off x="6443662" y="4005263"/>
            <a:ext cx="914419" cy="352431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6" name="Line 12"/>
          <p:cNvSpPr>
            <a:spLocks noChangeShapeType="1"/>
          </p:cNvSpPr>
          <p:nvPr/>
        </p:nvSpPr>
        <p:spPr bwMode="auto">
          <a:xfrm flipH="1">
            <a:off x="7143767" y="2857496"/>
            <a:ext cx="428627" cy="142876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7" name="Line 13"/>
          <p:cNvSpPr>
            <a:spLocks noChangeShapeType="1"/>
          </p:cNvSpPr>
          <p:nvPr/>
        </p:nvSpPr>
        <p:spPr bwMode="auto">
          <a:xfrm flipH="1">
            <a:off x="6643701" y="2133600"/>
            <a:ext cx="520686" cy="866772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8" name="Line 14"/>
          <p:cNvSpPr>
            <a:spLocks noChangeShapeType="1"/>
          </p:cNvSpPr>
          <p:nvPr/>
        </p:nvSpPr>
        <p:spPr bwMode="auto">
          <a:xfrm>
            <a:off x="5715008" y="2000241"/>
            <a:ext cx="71438" cy="107157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79" name="Line 15"/>
          <p:cNvSpPr>
            <a:spLocks noChangeShapeType="1"/>
          </p:cNvSpPr>
          <p:nvPr/>
        </p:nvSpPr>
        <p:spPr bwMode="auto">
          <a:xfrm flipV="1">
            <a:off x="6732588" y="5643578"/>
            <a:ext cx="839808" cy="59371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80" name="Line 16"/>
          <p:cNvSpPr>
            <a:spLocks noChangeShapeType="1"/>
          </p:cNvSpPr>
          <p:nvPr/>
        </p:nvSpPr>
        <p:spPr bwMode="auto">
          <a:xfrm flipV="1">
            <a:off x="5286379" y="5564389"/>
            <a:ext cx="292097" cy="579254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81" name="Line 17"/>
          <p:cNvSpPr>
            <a:spLocks noChangeShapeType="1"/>
          </p:cNvSpPr>
          <p:nvPr/>
        </p:nvSpPr>
        <p:spPr bwMode="auto">
          <a:xfrm flipV="1">
            <a:off x="4714876" y="5214950"/>
            <a:ext cx="857256" cy="571504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84" name="AutoShape 20"/>
          <p:cNvSpPr>
            <a:spLocks noChangeArrowheads="1"/>
          </p:cNvSpPr>
          <p:nvPr/>
        </p:nvSpPr>
        <p:spPr bwMode="auto">
          <a:xfrm>
            <a:off x="539750" y="3651250"/>
            <a:ext cx="2808288" cy="2706708"/>
          </a:xfrm>
          <a:prstGeom prst="roundRect">
            <a:avLst>
              <a:gd name="adj" fmla="val 6731"/>
            </a:avLst>
          </a:prstGeom>
          <a:solidFill>
            <a:srgbClr val="99CC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5" name="Text Box 21"/>
          <p:cNvSpPr txBox="1">
            <a:spLocks noChangeAspect="1" noChangeArrowheads="1"/>
          </p:cNvSpPr>
          <p:nvPr/>
        </p:nvSpPr>
        <p:spPr bwMode="auto">
          <a:xfrm>
            <a:off x="541338" y="3644900"/>
            <a:ext cx="2735262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Satellite Bus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en-US" altLang="ja-JP" sz="14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(‘Standard bus’ system)</a:t>
            </a:r>
          </a:p>
        </p:txBody>
      </p:sp>
      <p:sp>
        <p:nvSpPr>
          <p:cNvPr id="1137686" name="AutoShape 22"/>
          <p:cNvSpPr>
            <a:spLocks noChangeArrowheads="1"/>
          </p:cNvSpPr>
          <p:nvPr/>
        </p:nvSpPr>
        <p:spPr bwMode="auto">
          <a:xfrm>
            <a:off x="538163" y="1196974"/>
            <a:ext cx="2808287" cy="1660521"/>
          </a:xfrm>
          <a:prstGeom prst="roundRect">
            <a:avLst>
              <a:gd name="adj" fmla="val 6731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87" name="Text Box 23"/>
          <p:cNvSpPr txBox="1">
            <a:spLocks noChangeAspect="1" noChangeArrowheads="1"/>
          </p:cNvSpPr>
          <p:nvPr/>
        </p:nvSpPr>
        <p:spPr bwMode="auto">
          <a:xfrm>
            <a:off x="539750" y="1220788"/>
            <a:ext cx="2735263" cy="170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DPF Payload</a:t>
            </a:r>
          </a:p>
        </p:txBody>
      </p:sp>
      <p:sp>
        <p:nvSpPr>
          <p:cNvPr id="1137688" name="Rectangle 24"/>
          <p:cNvSpPr>
            <a:spLocks noChangeArrowheads="1"/>
          </p:cNvSpPr>
          <p:nvPr/>
        </p:nvSpPr>
        <p:spPr bwMode="auto">
          <a:xfrm>
            <a:off x="611188" y="1471613"/>
            <a:ext cx="2952750" cy="14335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Size :         950mm cube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Weight :    150kg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Power :      130W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Data Rate: 800kbps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Mission thruster x12</a:t>
            </a:r>
          </a:p>
        </p:txBody>
      </p:sp>
      <p:sp>
        <p:nvSpPr>
          <p:cNvPr id="1137689" name="Rectangle 25"/>
          <p:cNvSpPr>
            <a:spLocks noChangeArrowheads="1"/>
          </p:cNvSpPr>
          <p:nvPr/>
        </p:nvSpPr>
        <p:spPr bwMode="auto">
          <a:xfrm>
            <a:off x="684213" y="2997200"/>
            <a:ext cx="2160587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Power Supply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SpW Comm.</a:t>
            </a:r>
          </a:p>
        </p:txBody>
      </p:sp>
      <p:sp>
        <p:nvSpPr>
          <p:cNvPr id="1137690" name="Line 26"/>
          <p:cNvSpPr>
            <a:spLocks noChangeShapeType="1"/>
          </p:cNvSpPr>
          <p:nvPr/>
        </p:nvSpPr>
        <p:spPr bwMode="auto">
          <a:xfrm>
            <a:off x="2195513" y="2997200"/>
            <a:ext cx="0" cy="576263"/>
          </a:xfrm>
          <a:prstGeom prst="line">
            <a:avLst/>
          </a:prstGeom>
          <a:noFill/>
          <a:ln w="25400">
            <a:solidFill>
              <a:srgbClr val="DDDDDD"/>
            </a:solidFill>
            <a:round/>
            <a:headEnd type="stealth" w="lg" len="lg"/>
            <a:tailEnd type="stealth" w="lg" len="lg"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ea typeface="HGP創英角ｺﾞｼｯｸUB" pitchFamily="50" charset="-128"/>
            </a:endParaRPr>
          </a:p>
        </p:txBody>
      </p:sp>
      <p:sp>
        <p:nvSpPr>
          <p:cNvPr id="1137691" name="Rectangle 27"/>
          <p:cNvSpPr>
            <a:spLocks noChangeArrowheads="1"/>
          </p:cNvSpPr>
          <p:nvPr/>
        </p:nvSpPr>
        <p:spPr bwMode="auto">
          <a:xfrm>
            <a:off x="827088" y="4149725"/>
            <a:ext cx="2449512" cy="22383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Size :        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950x950x1100mm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Weight :    200kg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SAP :          960W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Battery:     50AH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Downlink : 2Mpbs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DR:             1GByte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3N Thrusters x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が目指す科学的成果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143811" name="Picture 3" descr="objective0811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3" y="984250"/>
            <a:ext cx="9144000" cy="546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6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81" y="1509699"/>
            <a:ext cx="878684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の目指す科学的</a:t>
            </a:r>
            <a:r>
              <a:rPr lang="ja-JP" altLang="en-US" dirty="0"/>
              <a:t>成果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2</a:t>
            </a:r>
            <a:r>
              <a:rPr lang="ja-JP" altLang="en-US" smtClean="0"/>
              <a:t>回 小型科学衛星シンポジウム </a:t>
            </a:r>
            <a:r>
              <a:rPr lang="en-US" altLang="ja-JP" smtClean="0"/>
              <a:t>(2012</a:t>
            </a:r>
            <a:r>
              <a:rPr lang="ja-JP" altLang="en-US" smtClean="0"/>
              <a:t>年</a:t>
            </a:r>
            <a:r>
              <a:rPr lang="en-US" altLang="ja-JP" smtClean="0"/>
              <a:t>3</a:t>
            </a:r>
            <a:r>
              <a:rPr lang="ja-JP" altLang="en-US" smtClean="0"/>
              <a:t>月</a:t>
            </a:r>
            <a:r>
              <a:rPr lang="en-US" altLang="ja-JP" smtClean="0"/>
              <a:t>7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宇宙科学研究所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" name="AutoShape 49"/>
          <p:cNvSpPr>
            <a:spLocks noChangeArrowheads="1"/>
          </p:cNvSpPr>
          <p:nvPr/>
        </p:nvSpPr>
        <p:spPr bwMode="auto">
          <a:xfrm>
            <a:off x="5786446" y="4786322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AutoShape 49"/>
          <p:cNvSpPr>
            <a:spLocks noChangeArrowheads="1"/>
          </p:cNvSpPr>
          <p:nvPr/>
        </p:nvSpPr>
        <p:spPr bwMode="auto">
          <a:xfrm>
            <a:off x="1366815" y="5278631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CCFF">
              <a:alpha val="20000"/>
            </a:srgbClr>
          </a:solidFill>
          <a:ln w="3175">
            <a:solidFill>
              <a:srgbClr val="CC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AutoShape 49"/>
          <p:cNvSpPr>
            <a:spLocks noChangeArrowheads="1"/>
          </p:cNvSpPr>
          <p:nvPr/>
        </p:nvSpPr>
        <p:spPr bwMode="auto">
          <a:xfrm>
            <a:off x="1347765" y="3406956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CCFF">
              <a:alpha val="20000"/>
            </a:srgbClr>
          </a:solidFill>
          <a:ln w="3175">
            <a:solidFill>
              <a:srgbClr val="CC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 t="13895" r="68272"/>
          <a:stretch>
            <a:fillRect/>
          </a:stretch>
        </p:blipFill>
        <p:spPr bwMode="auto">
          <a:xfrm>
            <a:off x="3332998" y="2285992"/>
            <a:ext cx="1969037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の観測目標</a:t>
            </a:r>
            <a:endParaRPr lang="en-US" altLang="ja-JP" dirty="0"/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8" name="Rectangle 6"/>
          <p:cNvSpPr>
            <a:spLocks noChangeArrowheads="1"/>
          </p:cNvSpPr>
          <p:nvPr/>
        </p:nvSpPr>
        <p:spPr bwMode="auto">
          <a:xfrm>
            <a:off x="642910" y="1142984"/>
            <a:ext cx="4724400" cy="116371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CCECFF"/>
                </a:solidFill>
                <a:latin typeface="Tahoma" pitchFamily="34" charset="0"/>
              </a:rPr>
              <a:t>重力波により宇宙を見る</a:t>
            </a:r>
            <a:r>
              <a:rPr kumimoji="1" lang="ja-JP" altLang="en-US" sz="20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kumimoji="1" lang="en-US" altLang="ja-JP" sz="2000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  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銀河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系内の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BH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連星合体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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巨大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BH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形成への知見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.</a:t>
            </a: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857224" y="2512955"/>
            <a:ext cx="407196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DPF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の感度では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~30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個の球状星団</a:t>
            </a:r>
            <a:r>
              <a:rPr lang="ja-JP" altLang="en-US" sz="2000" dirty="0" smtClean="0">
                <a:solidFill>
                  <a:srgbClr val="FFFFFF"/>
                </a:solidFill>
              </a:rPr>
              <a:t>を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観測</a:t>
            </a:r>
            <a:r>
              <a:rPr lang="ja-JP" altLang="en-US" sz="2000" dirty="0" smtClean="0">
                <a:solidFill>
                  <a:srgbClr val="FFFFFF"/>
                </a:solidFill>
              </a:rPr>
              <a:t>可能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grpSp>
        <p:nvGrpSpPr>
          <p:cNvPr id="2" name="グループ化 31"/>
          <p:cNvGrpSpPr>
            <a:grpSpLocks noChangeAspect="1"/>
          </p:cNvGrpSpPr>
          <p:nvPr/>
        </p:nvGrpSpPr>
        <p:grpSpPr>
          <a:xfrm>
            <a:off x="4714876" y="1071546"/>
            <a:ext cx="4071966" cy="2664743"/>
            <a:chOff x="3618423" y="3000372"/>
            <a:chExt cx="5239857" cy="3429024"/>
          </a:xfrm>
        </p:grpSpPr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18423" y="3000372"/>
              <a:ext cx="5239857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6072198" y="4171249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NGC6441</a:t>
              </a:r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>
              <a:off x="5429256" y="4622254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NGC6256</a:t>
              </a:r>
            </a:p>
          </p:txBody>
        </p:sp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5500694" y="3143248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NGC7078</a:t>
              </a: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4500562" y="3286124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NGC7093</a:t>
              </a: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4643438" y="4429132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NGC104</a:t>
              </a:r>
            </a:p>
          </p:txBody>
        </p:sp>
        <p:cxnSp>
          <p:nvCxnSpPr>
            <p:cNvPr id="27" name="直線コネクタ 26"/>
            <p:cNvCxnSpPr/>
            <p:nvPr/>
          </p:nvCxnSpPr>
          <p:spPr bwMode="auto">
            <a:xfrm>
              <a:off x="6072198" y="4071942"/>
              <a:ext cx="214314" cy="142876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28" name="直線コネクタ 27"/>
            <p:cNvCxnSpPr/>
            <p:nvPr/>
          </p:nvCxnSpPr>
          <p:spPr bwMode="auto">
            <a:xfrm rot="16200000" flipH="1">
              <a:off x="5464975" y="4321975"/>
              <a:ext cx="357190" cy="285752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29" name="直線コネクタ 28"/>
            <p:cNvCxnSpPr>
              <a:endCxn id="25" idx="3"/>
            </p:cNvCxnSpPr>
            <p:nvPr/>
          </p:nvCxnSpPr>
          <p:spPr bwMode="auto">
            <a:xfrm rot="5400000" flipH="1" flipV="1">
              <a:off x="5351782" y="3494404"/>
              <a:ext cx="583576" cy="428627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0" name="直線コネクタ 29"/>
            <p:cNvCxnSpPr/>
            <p:nvPr/>
          </p:nvCxnSpPr>
          <p:spPr bwMode="auto">
            <a:xfrm rot="16200000" flipV="1">
              <a:off x="4929190" y="3643314"/>
              <a:ext cx="428628" cy="285752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1" name="直線コネクタ 30"/>
            <p:cNvCxnSpPr/>
            <p:nvPr/>
          </p:nvCxnSpPr>
          <p:spPr bwMode="auto">
            <a:xfrm>
              <a:off x="4500562" y="4500570"/>
              <a:ext cx="214314" cy="71438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grpSp>
        <p:nvGrpSpPr>
          <p:cNvPr id="3" name="グループ化 31"/>
          <p:cNvGrpSpPr/>
          <p:nvPr/>
        </p:nvGrpSpPr>
        <p:grpSpPr>
          <a:xfrm>
            <a:off x="642910" y="3714752"/>
            <a:ext cx="8292899" cy="2678692"/>
            <a:chOff x="642910" y="3714752"/>
            <a:chExt cx="8292899" cy="2678692"/>
          </a:xfrm>
        </p:grpSpPr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642910" y="3714752"/>
              <a:ext cx="3000396" cy="144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重力で地球を見る</a:t>
              </a:r>
              <a:r>
                <a:rPr kumimoji="1" lang="ja-JP" altLang="en-US" sz="2000" kern="1200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</a:t>
              </a:r>
              <a:endParaRPr kumimoji="1" lang="en-US" altLang="ja-JP" sz="20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dirty="0" smtClean="0">
                  <a:solidFill>
                    <a:srgbClr val="CCECFF"/>
                  </a:solidFill>
                  <a:latin typeface="Tahoma" pitchFamily="34" charset="0"/>
                  <a:sym typeface="Wingdings" pitchFamily="2" charset="2"/>
                </a:rPr>
                <a:t>   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地球重力場の観測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　　　  地球</a:t>
              </a:r>
              <a:r>
                <a:rPr kumimoji="1" lang="ja-JP" altLang="en-US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形状の計測</a:t>
              </a:r>
              <a:endPara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　　 　 </a:t>
              </a:r>
              <a:r>
                <a:rPr kumimoji="1" lang="ja-JP" altLang="en-US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地球環境モニタ</a:t>
              </a:r>
              <a:r>
                <a:rPr kumimoji="1" lang="en-US" altLang="ja-JP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 </a:t>
              </a:r>
              <a:endPara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785786" y="5230481"/>
              <a:ext cx="3929090" cy="97629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  <a:latin typeface="Tahoma" pitchFamily="34" charset="0"/>
                </a:rPr>
                <a:t>他の</a:t>
              </a:r>
              <a:r>
                <a:rPr lang="ja-JP" altLang="en-US" sz="1800" dirty="0" smtClean="0">
                  <a:solidFill>
                    <a:srgbClr val="FFFFFF"/>
                  </a:solidFill>
                </a:rPr>
                <a:t>海外</a:t>
              </a:r>
              <a:r>
                <a:rPr lang="ja-JP" altLang="en-US" sz="1800" dirty="0" smtClean="0">
                  <a:solidFill>
                    <a:srgbClr val="FFFFFF"/>
                  </a:solidFill>
                  <a:latin typeface="Tahoma" pitchFamily="34" charset="0"/>
                </a:rPr>
                <a:t>ミッションに匹敵する感度</a:t>
              </a:r>
              <a:endParaRPr lang="en-US" altLang="ja-JP" sz="1800" dirty="0" smtClean="0">
                <a:solidFill>
                  <a:srgbClr val="FFFFFF"/>
                </a:solidFill>
                <a:latin typeface="Tahoma" pitchFamily="34" charset="0"/>
              </a:endParaRP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国際観測網への貢献</a:t>
              </a:r>
              <a:r>
                <a:rPr lang="en-US" altLang="ja-JP" sz="1800" dirty="0" smtClean="0">
                  <a:solidFill>
                    <a:srgbClr val="FFFFFF"/>
                  </a:solidFill>
                </a:rPr>
                <a:t>, </a:t>
              </a:r>
              <a:r>
                <a:rPr lang="ja-JP" altLang="en-US" sz="1800" dirty="0" smtClean="0">
                  <a:solidFill>
                    <a:srgbClr val="FFFFFF"/>
                  </a:solidFill>
                </a:rPr>
                <a:t>独自の観測</a:t>
              </a:r>
              <a:endParaRPr lang="en-US" altLang="ja-JP" sz="1800" dirty="0" smtClean="0">
                <a:solidFill>
                  <a:srgbClr val="FFFFFF"/>
                </a:solidFill>
              </a:endParaRP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FFFFFF"/>
                  </a:solidFill>
                  <a:latin typeface="Tahoma" pitchFamily="34" charset="0"/>
                </a:rPr>
                <a:t>  (2012-2016</a:t>
              </a:r>
              <a:r>
                <a:rPr lang="ja-JP" altLang="en-US" sz="1800" dirty="0" smtClean="0">
                  <a:solidFill>
                    <a:srgbClr val="FFFFFF"/>
                  </a:solidFill>
                  <a:latin typeface="Tahoma" pitchFamily="34" charset="0"/>
                </a:rPr>
                <a:t>に国際観測網にギャップ</a:t>
              </a:r>
              <a:r>
                <a:rPr lang="en-US" altLang="ja-JP" sz="1800" dirty="0" smtClean="0">
                  <a:solidFill>
                    <a:srgbClr val="FFFFFF"/>
                  </a:solidFill>
                  <a:latin typeface="Tahoma" pitchFamily="34" charset="0"/>
                </a:rPr>
                <a:t>)</a:t>
              </a:r>
            </a:p>
          </p:txBody>
        </p:sp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74834" y="3839043"/>
              <a:ext cx="4260975" cy="2554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7" name="Rectangle 5"/>
            <p:cNvSpPr>
              <a:spLocks noChangeArrowheads="1"/>
            </p:cNvSpPr>
            <p:nvPr/>
          </p:nvSpPr>
          <p:spPr bwMode="auto">
            <a:xfrm rot="16200000">
              <a:off x="8180565" y="5341823"/>
              <a:ext cx="796733" cy="4001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000" b="1" dirty="0" smtClean="0">
                  <a:solidFill>
                    <a:srgbClr val="FFCCFF"/>
                  </a:solidFill>
                  <a:latin typeface="Tahoma" pitchFamily="34" charset="0"/>
                </a:rPr>
                <a:t>空間</a:t>
              </a:r>
              <a:endParaRPr lang="en-US" altLang="ja-JP" sz="1000" b="1" dirty="0" smtClean="0">
                <a:solidFill>
                  <a:srgbClr val="FFCCFF"/>
                </a:solidFill>
                <a:latin typeface="Tahoma" pitchFamily="34" charset="0"/>
              </a:endParaRP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000" b="1" dirty="0" smtClean="0">
                  <a:solidFill>
                    <a:srgbClr val="FFCCFF"/>
                  </a:solidFill>
                  <a:latin typeface="Tahoma" pitchFamily="34" charset="0"/>
                </a:rPr>
                <a:t>スケール</a:t>
              </a:r>
              <a:endParaRPr lang="ja-JP" altLang="en-US" sz="10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38" name="Rectangle 5"/>
            <p:cNvSpPr>
              <a:spLocks noChangeArrowheads="1"/>
            </p:cNvSpPr>
            <p:nvPr/>
          </p:nvSpPr>
          <p:spPr bwMode="auto">
            <a:xfrm rot="16200000">
              <a:off x="7870959" y="5413195"/>
              <a:ext cx="576801" cy="47729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CCFF"/>
                  </a:solidFill>
                  <a:latin typeface="Tahoma" pitchFamily="34" charset="0"/>
                </a:rPr>
                <a:t>8</a:t>
              </a:r>
              <a:r>
                <a:rPr lang="en-US" altLang="ja-JP" sz="1000" b="1" dirty="0" smtClean="0">
                  <a:solidFill>
                    <a:srgbClr val="FFCCFF"/>
                  </a:solidFill>
                  <a:latin typeface="Tahoma" pitchFamily="34" charset="0"/>
                  <a:ea typeface="HGP創英角ｺﾞｼｯｸUB" pitchFamily="50" charset="-128"/>
                </a:rPr>
                <a:t>0km</a:t>
              </a:r>
              <a:endParaRPr lang="ja-JP" altLang="en-US" sz="10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39" name="Rectangle 5"/>
            <p:cNvSpPr>
              <a:spLocks noChangeArrowheads="1"/>
            </p:cNvSpPr>
            <p:nvPr/>
          </p:nvSpPr>
          <p:spPr bwMode="auto">
            <a:xfrm rot="16200000">
              <a:off x="7208132" y="5471150"/>
              <a:ext cx="758623" cy="2462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CCFF"/>
                  </a:solidFill>
                  <a:latin typeface="Tahoma" pitchFamily="34" charset="0"/>
                </a:rPr>
                <a:t>1</a:t>
              </a:r>
              <a:r>
                <a:rPr lang="en-US" altLang="ja-JP" sz="1000" b="1" dirty="0" smtClean="0">
                  <a:solidFill>
                    <a:srgbClr val="FFCCFF"/>
                  </a:solidFill>
                  <a:latin typeface="Tahoma" pitchFamily="34" charset="0"/>
                  <a:ea typeface="HGP創英角ｺﾞｼｯｸUB" pitchFamily="50" charset="-128"/>
                </a:rPr>
                <a:t>00km</a:t>
              </a:r>
              <a:endParaRPr lang="ja-JP" altLang="en-US" sz="10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pic>
          <p:nvPicPr>
            <p:cNvPr id="42" name="Picture 7" descr="cham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09824" y="4273161"/>
              <a:ext cx="435983" cy="307482"/>
            </a:xfrm>
            <a:prstGeom prst="rect">
              <a:avLst/>
            </a:prstGeom>
            <a:noFill/>
          </p:spPr>
        </p:pic>
        <p:pic>
          <p:nvPicPr>
            <p:cNvPr id="43" name="Picture 9" descr="GOCE Satellit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292888" y="4351765"/>
              <a:ext cx="395720" cy="270079"/>
            </a:xfrm>
            <a:prstGeom prst="rect">
              <a:avLst/>
            </a:prstGeom>
            <a:noFill/>
          </p:spPr>
        </p:pic>
        <p:pic>
          <p:nvPicPr>
            <p:cNvPr id="44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12882" y="4127443"/>
              <a:ext cx="351325" cy="282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"/>
            <p:cNvPicPr>
              <a:picLocks noChangeAspect="1" noChangeArrowheads="1"/>
            </p:cNvPicPr>
            <p:nvPr/>
          </p:nvPicPr>
          <p:blipFill>
            <a:blip r:embed="rId8" cstate="print"/>
            <a:srcRect t="13895" r="68272" b="29528"/>
            <a:stretch>
              <a:fillRect/>
            </a:stretch>
          </p:blipFill>
          <p:spPr bwMode="auto">
            <a:xfrm>
              <a:off x="7535008" y="4126983"/>
              <a:ext cx="370800" cy="371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角丸四角形 71"/>
          <p:cNvSpPr/>
          <p:nvPr/>
        </p:nvSpPr>
        <p:spPr bwMode="auto">
          <a:xfrm>
            <a:off x="1315988" y="3286124"/>
            <a:ext cx="5684904" cy="1214446"/>
          </a:xfrm>
          <a:prstGeom prst="roundRect">
            <a:avLst>
              <a:gd name="adj" fmla="val 4342"/>
            </a:avLst>
          </a:prstGeom>
          <a:solidFill>
            <a:srgbClr val="FFCCFF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1" name="角丸四角形 70"/>
          <p:cNvSpPr/>
          <p:nvPr/>
        </p:nvSpPr>
        <p:spPr bwMode="auto">
          <a:xfrm>
            <a:off x="1244550" y="1071546"/>
            <a:ext cx="5542028" cy="1214446"/>
          </a:xfrm>
          <a:prstGeom prst="roundRect">
            <a:avLst>
              <a:gd name="adj" fmla="val 4342"/>
            </a:avLst>
          </a:prstGeom>
          <a:solidFill>
            <a:srgbClr val="CCFFCC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要求値</a:t>
            </a:r>
            <a:endParaRPr lang="en-US" altLang="ja-JP" dirty="0"/>
          </a:p>
        </p:txBody>
      </p:sp>
      <p:sp>
        <p:nvSpPr>
          <p:cNvPr id="6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2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回 小型科学衛星シンポジウム 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(2012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3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7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宇宙科学研究所</a:t>
            </a:r>
            <a:r>
              <a:rPr lang="en-US" altLang="ja-JP" sz="1200" b="1" kern="1200" smtClean="0">
                <a:solidFill>
                  <a:srgbClr val="DDDDDD"/>
                </a:solidFill>
                <a:latin typeface="Tahoma"/>
                <a:ea typeface="HGP創英角ｺﾞｼｯｸUB"/>
                <a:cs typeface="+mn-cs"/>
              </a:rPr>
              <a:t>)</a:t>
            </a:r>
            <a:endParaRPr lang="en-US" altLang="ja-JP" sz="1200" b="1" kern="1200" dirty="0">
              <a:solidFill>
                <a:srgbClr val="DDDDDD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41408" name="Rectangle 64"/>
          <p:cNvSpPr>
            <a:spLocks noChangeArrowheads="1"/>
          </p:cNvSpPr>
          <p:nvPr/>
        </p:nvSpPr>
        <p:spPr bwMode="auto">
          <a:xfrm>
            <a:off x="1285852" y="1071546"/>
            <a:ext cx="6030928" cy="7359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20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干渉計感度</a:t>
            </a:r>
            <a:endParaRPr kumimoji="1" lang="en-US" altLang="ja-JP" sz="2000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変位雑音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6 x 10</a:t>
            </a:r>
            <a:r>
              <a:rPr lang="en-US" altLang="ja-JP" sz="2000" baseline="30000" dirty="0" smtClean="0">
                <a:solidFill>
                  <a:srgbClr val="CCFFCC"/>
                </a:solidFill>
                <a:latin typeface="Tahoma" pitchFamily="34" charset="0"/>
              </a:rPr>
              <a:t>-16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 m/Hz</a:t>
            </a:r>
            <a:r>
              <a:rPr lang="en-US" altLang="ja-JP" sz="2000" baseline="30000" dirty="0" smtClean="0">
                <a:solidFill>
                  <a:srgbClr val="CCFFCC"/>
                </a:solidFill>
                <a:latin typeface="Tahoma" pitchFamily="34" charset="0"/>
              </a:rPr>
              <a:t>1/2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   </a:t>
            </a:r>
            <a:r>
              <a:rPr lang="en-US" altLang="ja-JP" sz="1200" dirty="0" smtClean="0">
                <a:solidFill>
                  <a:srgbClr val="CCFFCC"/>
                </a:solidFill>
                <a:latin typeface="Tahoma" pitchFamily="34" charset="0"/>
              </a:rPr>
              <a:t>(0.1 Hz)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 </a:t>
            </a:r>
          </a:p>
        </p:txBody>
      </p:sp>
      <p:sp>
        <p:nvSpPr>
          <p:cNvPr id="64" name="Rectangle 64"/>
          <p:cNvSpPr>
            <a:spLocks noChangeArrowheads="1"/>
          </p:cNvSpPr>
          <p:nvPr/>
        </p:nvSpPr>
        <p:spPr bwMode="auto">
          <a:xfrm>
            <a:off x="1387426" y="3286124"/>
            <a:ext cx="585791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CCFF"/>
                </a:solidFill>
                <a:latin typeface="Tahoma" pitchFamily="34" charset="0"/>
                <a:sym typeface="Wingdings" pitchFamily="2" charset="2"/>
              </a:rPr>
              <a:t>加速度雑音</a:t>
            </a:r>
            <a:endParaRPr kumimoji="1" lang="en-US" altLang="ja-JP" sz="2000" kern="1200" dirty="0">
              <a:solidFill>
                <a:srgbClr val="FFCC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力の雑音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</a:t>
            </a:r>
            <a:r>
              <a:rPr lang="en-US" altLang="ja-JP" sz="2000" dirty="0" smtClean="0">
                <a:solidFill>
                  <a:srgbClr val="FFCCFF"/>
                </a:solidFill>
                <a:latin typeface="Tahoma" pitchFamily="34" charset="0"/>
                <a:sym typeface="Wingdings" pitchFamily="2" charset="2"/>
              </a:rPr>
              <a:t>1</a:t>
            </a:r>
            <a:r>
              <a:rPr lang="en-US" altLang="ja-JP" sz="2000" dirty="0" smtClean="0">
                <a:solidFill>
                  <a:srgbClr val="FFCCFF"/>
                </a:solidFill>
                <a:latin typeface="Tahoma" pitchFamily="34" charset="0"/>
              </a:rPr>
              <a:t>x10</a:t>
            </a:r>
            <a:r>
              <a:rPr lang="en-US" altLang="ja-JP" sz="2000" baseline="30000" dirty="0" smtClean="0">
                <a:solidFill>
                  <a:srgbClr val="FFCCFF"/>
                </a:solidFill>
                <a:latin typeface="Tahoma" pitchFamily="34" charset="0"/>
              </a:rPr>
              <a:t>-15</a:t>
            </a:r>
            <a:r>
              <a:rPr lang="en-US" altLang="ja-JP" sz="2000" dirty="0" smtClean="0">
                <a:solidFill>
                  <a:srgbClr val="FFCCFF"/>
                </a:solidFill>
                <a:latin typeface="Tahoma" pitchFamily="34" charset="0"/>
              </a:rPr>
              <a:t> m/s</a:t>
            </a:r>
            <a:r>
              <a:rPr lang="en-US" altLang="ja-JP" sz="2000" baseline="30000" dirty="0" smtClean="0">
                <a:solidFill>
                  <a:srgbClr val="FFCCFF"/>
                </a:solidFill>
                <a:latin typeface="Tahoma" pitchFamily="34" charset="0"/>
              </a:rPr>
              <a:t>2</a:t>
            </a:r>
            <a:r>
              <a:rPr lang="en-US" altLang="ja-JP" sz="2000" dirty="0" smtClean="0">
                <a:solidFill>
                  <a:srgbClr val="FFCCFF"/>
                </a:solidFill>
                <a:latin typeface="Tahoma" pitchFamily="34" charset="0"/>
              </a:rPr>
              <a:t>/Hz</a:t>
            </a:r>
            <a:r>
              <a:rPr lang="en-US" altLang="ja-JP" sz="2000" baseline="30000" dirty="0" smtClean="0">
                <a:solidFill>
                  <a:srgbClr val="FFCCFF"/>
                </a:solidFill>
                <a:latin typeface="Tahoma" pitchFamily="34" charset="0"/>
              </a:rPr>
              <a:t>1/2</a:t>
            </a:r>
            <a:r>
              <a:rPr kumimoji="1" lang="en-US" altLang="ja-JP" sz="2000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</a:t>
            </a:r>
            <a:r>
              <a:rPr lang="en-US" altLang="ja-JP" sz="1200" dirty="0" smtClean="0">
                <a:solidFill>
                  <a:srgbClr val="FFCCFF"/>
                </a:solidFill>
                <a:latin typeface="Tahoma" pitchFamily="34" charset="0"/>
              </a:rPr>
              <a:t>(0.1 Hz)</a:t>
            </a:r>
            <a:r>
              <a:rPr kumimoji="1" lang="en-US" altLang="ja-JP" sz="2000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en-US" altLang="ja-JP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5" name="下矢印 64"/>
          <p:cNvSpPr/>
          <p:nvPr/>
        </p:nvSpPr>
        <p:spPr bwMode="auto">
          <a:xfrm rot="5400000" flipV="1">
            <a:off x="2214547" y="1901505"/>
            <a:ext cx="357190" cy="214315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6" name="Rectangle 64"/>
          <p:cNvSpPr>
            <a:spLocks noChangeArrowheads="1"/>
          </p:cNvSpPr>
          <p:nvPr/>
        </p:nvSpPr>
        <p:spPr bwMode="auto">
          <a:xfrm>
            <a:off x="1643042" y="2357430"/>
            <a:ext cx="685804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他の雑音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レーザー光源周波数雑音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:    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0.5 Hz/Hz</a:t>
            </a:r>
            <a:r>
              <a:rPr lang="en-US" altLang="ja-JP" sz="2000" baseline="30000" dirty="0" smtClean="0">
                <a:solidFill>
                  <a:srgbClr val="CCFFCC"/>
                </a:solidFill>
                <a:latin typeface="Tahoma" pitchFamily="34" charset="0"/>
              </a:rPr>
              <a:t>1/2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   </a:t>
            </a:r>
            <a:r>
              <a:rPr lang="en-US" altLang="ja-JP" sz="1200" dirty="0" smtClean="0">
                <a:solidFill>
                  <a:srgbClr val="CCFFCC"/>
                </a:solidFill>
                <a:latin typeface="Tahoma" pitchFamily="34" charset="0"/>
              </a:rPr>
              <a:t>(1Hz)</a:t>
            </a:r>
          </a:p>
        </p:txBody>
      </p:sp>
      <p:sp>
        <p:nvSpPr>
          <p:cNvPr id="67" name="Rectangle 64"/>
          <p:cNvSpPr>
            <a:spLocks noChangeArrowheads="1"/>
          </p:cNvSpPr>
          <p:nvPr/>
        </p:nvSpPr>
        <p:spPr bwMode="auto">
          <a:xfrm>
            <a:off x="2571736" y="1785926"/>
            <a:ext cx="5000660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x 200 of DECIGO  in disp. noise</a:t>
            </a:r>
            <a:endParaRPr lang="en-US" altLang="ja-JP" sz="1200" baseline="30000" dirty="0" smtClean="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68" name="下矢印 67"/>
          <p:cNvSpPr/>
          <p:nvPr/>
        </p:nvSpPr>
        <p:spPr bwMode="auto">
          <a:xfrm rot="5400000" flipV="1">
            <a:off x="2244683" y="4143379"/>
            <a:ext cx="357190" cy="214315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9" name="Rectangle 64"/>
          <p:cNvSpPr>
            <a:spLocks noChangeArrowheads="1"/>
          </p:cNvSpPr>
          <p:nvPr/>
        </p:nvSpPr>
        <p:spPr bwMode="auto">
          <a:xfrm>
            <a:off x="2673310" y="4069683"/>
            <a:ext cx="5000660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x 250 of DECIGO</a:t>
            </a:r>
            <a:endParaRPr lang="en-US" altLang="ja-JP" sz="1200" baseline="30000" dirty="0" smtClean="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70" name="Rectangle 64"/>
          <p:cNvSpPr>
            <a:spLocks noChangeArrowheads="1"/>
          </p:cNvSpPr>
          <p:nvPr/>
        </p:nvSpPr>
        <p:spPr bwMode="auto">
          <a:xfrm>
            <a:off x="1744616" y="5321400"/>
            <a:ext cx="664373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外力雑音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: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 　残留気体変動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磁場勾配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-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変動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熱輻射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,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   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温度変動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電場変動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重力場変動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,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 など</a:t>
            </a:r>
            <a:r>
              <a:rPr lang="en-US" altLang="ja-JP" sz="20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.</a:t>
            </a:r>
            <a:r>
              <a:rPr kumimoji="1" lang="en-US" altLang="ja-JP" sz="20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en-US" altLang="ja-JP" sz="2000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64"/>
          <p:cNvSpPr>
            <a:spLocks noChangeArrowheads="1"/>
          </p:cNvSpPr>
          <p:nvPr/>
        </p:nvSpPr>
        <p:spPr bwMode="auto">
          <a:xfrm>
            <a:off x="1857356" y="4500570"/>
            <a:ext cx="5857916" cy="7359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衛星変動</a:t>
            </a:r>
            <a:endParaRPr kumimoji="1" lang="en-US" altLang="ja-JP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変位雑音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</a:t>
            </a:r>
            <a:r>
              <a:rPr lang="en-US" altLang="ja-JP" sz="2000" dirty="0" smtClean="0">
                <a:solidFill>
                  <a:srgbClr val="FFCCFF"/>
                </a:solidFill>
                <a:latin typeface="Tahoma" pitchFamily="34" charset="0"/>
                <a:sym typeface="Wingdings" pitchFamily="2" charset="2"/>
              </a:rPr>
              <a:t>1</a:t>
            </a:r>
            <a:r>
              <a:rPr lang="en-US" altLang="ja-JP" sz="2000" dirty="0" smtClean="0">
                <a:solidFill>
                  <a:srgbClr val="FFCCFF"/>
                </a:solidFill>
                <a:latin typeface="Tahoma" pitchFamily="34" charset="0"/>
              </a:rPr>
              <a:t>x10</a:t>
            </a:r>
            <a:r>
              <a:rPr lang="en-US" altLang="ja-JP" sz="2000" baseline="30000" dirty="0" smtClean="0">
                <a:solidFill>
                  <a:srgbClr val="FFCCFF"/>
                </a:solidFill>
                <a:latin typeface="Tahoma" pitchFamily="34" charset="0"/>
              </a:rPr>
              <a:t>-9</a:t>
            </a:r>
            <a:r>
              <a:rPr lang="en-US" altLang="ja-JP" sz="2000" dirty="0" smtClean="0">
                <a:solidFill>
                  <a:srgbClr val="FFCCFF"/>
                </a:solidFill>
                <a:latin typeface="Tahoma" pitchFamily="34" charset="0"/>
              </a:rPr>
              <a:t> m/Hz</a:t>
            </a:r>
            <a:r>
              <a:rPr lang="en-US" altLang="ja-JP" sz="2000" baseline="30000" dirty="0" smtClean="0">
                <a:solidFill>
                  <a:srgbClr val="FFCCFF"/>
                </a:solidFill>
                <a:latin typeface="Tahoma" pitchFamily="34" charset="0"/>
              </a:rPr>
              <a:t>1/2</a:t>
            </a:r>
            <a:r>
              <a:rPr kumimoji="1" lang="en-US" altLang="ja-JP" sz="2000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</a:t>
            </a:r>
            <a:r>
              <a:rPr lang="en-US" altLang="ja-JP" sz="1200" dirty="0" smtClean="0">
                <a:solidFill>
                  <a:srgbClr val="FFCCFF"/>
                </a:solidFill>
                <a:latin typeface="Tahoma" pitchFamily="34" charset="0"/>
              </a:rPr>
              <a:t>(0.1 Hz)</a:t>
            </a:r>
            <a:r>
              <a:rPr kumimoji="1" lang="en-US" altLang="ja-JP" sz="2000" kern="1200" dirty="0" smtClean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en-US" altLang="ja-JP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64" grpId="0"/>
      <p:bldP spid="68" grpId="0" animBg="1"/>
      <p:bldP spid="69" grpId="0"/>
      <p:bldP spid="70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U(r,\lambda,\phi)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85"/>
  <p:tag name="PICTUREFILESIZE" val="404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G,\ M,\ R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88.75"/>
  <p:tag name="PICTUREFILESIZE" val="385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r,\ \lambda,\ \phi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68.875"/>
  <p:tag name="PICTUREFILESIZE" val="290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={GM\over r}&#10;      \sum_{l=0}^\infty \sum_{m=0}^n&#10;     \left({R\over r}\right)^l P_{lm} (\sin\phi) 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98.8006"/>
  <p:tag name="PICTUREFILESIZE" val="364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 \times \left[{&#10;    C_{lm}\cos(m\lambda) + S_{lm}\sin(m\lambda)&#10;     }\right]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96.8806"/>
  <p:tag name="PICTUREFILESIZE" val="1363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P_{lm} 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33.84008"/>
  <p:tag name="PICTUREFILESIZE" val="164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$$ \overline{x^2(t)}= \int^\infty_{0}{G(f) df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86"/>
  <p:tag name="PICTUREFILESIZE" val="17562"/>
</p:tagLst>
</file>

<file path=ppt/theme/theme1.xml><?xml version="1.0" encoding="utf-8"?>
<a:theme xmlns:a="http://schemas.openxmlformats.org/drawingml/2006/main" name="1_Straight Edge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HGPゴシック+Tahoma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CCFFCC">
            <a:alpha val="10000"/>
          </a:srgbClr>
        </a:solidFill>
        <a:ln w="15875">
          <a:noFill/>
          <a:round/>
          <a:headEnd/>
          <a:tailEnd/>
        </a:ln>
      </a:spPr>
      <a:bodyPr anchor="ctr">
        <a:noAutofit/>
      </a:bodyPr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HGP創英角ｺﾞｼｯｸUB" pitchFamily="50" charset="-128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/>
      <a:lstStyle>
        <a:defPPr algn="just" rtl="0" fontAlgn="base">
          <a:spcBef>
            <a:spcPct val="0"/>
          </a:spcBef>
          <a:spcAft>
            <a:spcPct val="0"/>
          </a:spcAft>
          <a:buNone/>
          <a:defRPr kumimoji="1" sz="1100" b="1" kern="1200" dirty="0" smtClean="0">
            <a:solidFill>
              <a:srgbClr val="FFFFFF"/>
            </a:solidFill>
            <a:latin typeface="Tahoma" pitchFamily="34" charset="0"/>
            <a:ea typeface="HGP創英角ｺﾞｼｯｸUB" pitchFamily="50" charset="-128"/>
            <a:cs typeface="+mn-cs"/>
          </a:defRPr>
        </a:defPPr>
      </a:lstStyle>
    </a:txDef>
  </a:objectDefaults>
  <a:extraClrSchemeLst>
    <a:extraClrScheme>
      <a:clrScheme name="1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40843</TotalTime>
  <Words>16130</Words>
  <Application>Microsoft Office PowerPoint</Application>
  <PresentationFormat>画面に合わせる (4:3)</PresentationFormat>
  <Paragraphs>3423</Paragraphs>
  <Slides>153</Slides>
  <Notes>150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153</vt:i4>
      </vt:variant>
    </vt:vector>
  </HeadingPairs>
  <TitlesOfParts>
    <vt:vector size="155" baseType="lpstr">
      <vt:lpstr>1_Straight Edge</vt:lpstr>
      <vt:lpstr>Drawing</vt:lpstr>
      <vt:lpstr>小型重力波観測衛星  DECIGOパスファインダー</vt:lpstr>
      <vt:lpstr>DPF WG members</vt:lpstr>
      <vt:lpstr>サポート・協力体制</vt:lpstr>
      <vt:lpstr>DECIGOパスファインダー</vt:lpstr>
      <vt:lpstr>DECIGO</vt:lpstr>
      <vt:lpstr>初期宇宙の観測</vt:lpstr>
      <vt:lpstr>DECIGOのロードマップ</vt:lpstr>
      <vt:lpstr>DECIGOパスファインダー</vt:lpstr>
      <vt:lpstr>DECIGOのための根幹技術実証</vt:lpstr>
      <vt:lpstr>DPFシステム概要</vt:lpstr>
      <vt:lpstr>DPFミッション機器構成</vt:lpstr>
      <vt:lpstr>DPFの目指す科学的成果</vt:lpstr>
      <vt:lpstr>DPFの観測目標</vt:lpstr>
      <vt:lpstr>地球重力場の観測</vt:lpstr>
      <vt:lpstr>DPFシステム概要</vt:lpstr>
      <vt:lpstr>推進体制</vt:lpstr>
      <vt:lpstr>干渉計モジュール</vt:lpstr>
      <vt:lpstr>安定化レーザー光源</vt:lpstr>
      <vt:lpstr>姿勢・ドラッグフリー制御</vt:lpstr>
      <vt:lpstr>信号処理・制御システム</vt:lpstr>
      <vt:lpstr>SWIM観測運用</vt:lpstr>
      <vt:lpstr>PowerPoint プレゼンテーション</vt:lpstr>
      <vt:lpstr>DECIGO Pathfinder</vt:lpstr>
      <vt:lpstr>小型重力波観測衛星DPF</vt:lpstr>
      <vt:lpstr>PowerPoint プレゼンテーション</vt:lpstr>
      <vt:lpstr>PowerPoint プレゼンテーション</vt:lpstr>
      <vt:lpstr>LCGT and DECIGO</vt:lpstr>
      <vt:lpstr>重力波天文学のロードマップ </vt:lpstr>
      <vt:lpstr>メンバー構成</vt:lpstr>
      <vt:lpstr>衛星重力ミッション</vt:lpstr>
      <vt:lpstr>GOCEとDPF</vt:lpstr>
      <vt:lpstr>地球重力モデル</vt:lpstr>
      <vt:lpstr>観測精度</vt:lpstr>
      <vt:lpstr>DPFシステム要求値</vt:lpstr>
      <vt:lpstr>SWIMによる宇宙実証</vt:lpstr>
      <vt:lpstr>SWIMによる実証とDPF</vt:lpstr>
      <vt:lpstr>SWIMmn</vt:lpstr>
      <vt:lpstr>DPFによる重力波観測</vt:lpstr>
      <vt:lpstr>DPFによる重力波の観測</vt:lpstr>
      <vt:lpstr>衛星による地球重力場観測</vt:lpstr>
      <vt:lpstr>DPFの観測精度</vt:lpstr>
      <vt:lpstr>地球重力場観測の現状</vt:lpstr>
      <vt:lpstr>SWIM による観測運転</vt:lpstr>
      <vt:lpstr>DECIGOのロードマップ</vt:lpstr>
      <vt:lpstr>重力波による天文学</vt:lpstr>
      <vt:lpstr>重力波で宇宙を探る</vt:lpstr>
      <vt:lpstr>DECIGO-PF</vt:lpstr>
      <vt:lpstr>他プロジェクトとの関係</vt:lpstr>
      <vt:lpstr>PowerPoint プレゼンテーション</vt:lpstr>
      <vt:lpstr>DPFの観測目標</vt:lpstr>
      <vt:lpstr>DECIGOパスファインダー</vt:lpstr>
      <vt:lpstr>DPF　スケジュール</vt:lpstr>
      <vt:lpstr>DPF成功基準</vt:lpstr>
      <vt:lpstr>パワースペクトル</vt:lpstr>
      <vt:lpstr>衛星への要求</vt:lpstr>
      <vt:lpstr>衛星変動</vt:lpstr>
      <vt:lpstr>温度変動</vt:lpstr>
      <vt:lpstr>DPFによる重力波の観測</vt:lpstr>
      <vt:lpstr>DPFの観測対象</vt:lpstr>
      <vt:lpstr>DPFによる重力波の観測</vt:lpstr>
      <vt:lpstr>DPFで期待できる成果</vt:lpstr>
      <vt:lpstr>DPFの観測距離</vt:lpstr>
      <vt:lpstr>球状星団のブラックホール</vt:lpstr>
      <vt:lpstr>DPFによる重力波の観測</vt:lpstr>
      <vt:lpstr>Comparison with LPF</vt:lpstr>
      <vt:lpstr>要求値</vt:lpstr>
      <vt:lpstr>DPF概要</vt:lpstr>
      <vt:lpstr>衛星スケールの検討</vt:lpstr>
      <vt:lpstr>観測周波数帯と観測対象</vt:lpstr>
      <vt:lpstr>DPFミッション機器構成</vt:lpstr>
      <vt:lpstr>DECIGOのための根幹技術実証</vt:lpstr>
      <vt:lpstr>DPFで実証される科学技術</vt:lpstr>
      <vt:lpstr>宇宙干渉計による精密計測</vt:lpstr>
      <vt:lpstr>安定化レーザー光源の実現</vt:lpstr>
      <vt:lpstr>ドラッグフリー制御の実現</vt:lpstr>
      <vt:lpstr>DECIGOのための根幹技術実証</vt:lpstr>
      <vt:lpstr>DPFコスト検討</vt:lpstr>
      <vt:lpstr>DPFの意義</vt:lpstr>
      <vt:lpstr>過去の重力波観測による成果</vt:lpstr>
      <vt:lpstr>DECIGO</vt:lpstr>
      <vt:lpstr>DECIGOの観測対象</vt:lpstr>
      <vt:lpstr>Stochastic Background GWs</vt:lpstr>
      <vt:lpstr>初期宇宙の観測</vt:lpstr>
      <vt:lpstr>DECIGOの概要</vt:lpstr>
      <vt:lpstr>DECIGO</vt:lpstr>
      <vt:lpstr>干渉計と宇宙機の制御</vt:lpstr>
      <vt:lpstr>DECIGOの要求値</vt:lpstr>
      <vt:lpstr>軌道と配置</vt:lpstr>
      <vt:lpstr>感度を上げる必要性</vt:lpstr>
      <vt:lpstr>DECIGO暫定組織</vt:lpstr>
      <vt:lpstr>サポート・協力体制</vt:lpstr>
      <vt:lpstr>DECIGOのロードマップ</vt:lpstr>
      <vt:lpstr>DECIGOパスファインダー</vt:lpstr>
      <vt:lpstr>DPFシステム概要</vt:lpstr>
      <vt:lpstr>DPFシステム概要</vt:lpstr>
      <vt:lpstr>DPFが目指す科学的成果</vt:lpstr>
      <vt:lpstr>DPFの目指す科学的成果</vt:lpstr>
      <vt:lpstr>DPFの観測目標</vt:lpstr>
      <vt:lpstr>要求値</vt:lpstr>
      <vt:lpstr>DECIGOのための根幹技術実証</vt:lpstr>
      <vt:lpstr>小型科学衛星シリーズ</vt:lpstr>
      <vt:lpstr>小型科学衛星シリーズ</vt:lpstr>
      <vt:lpstr>小型科学衛星シリーズ選定</vt:lpstr>
      <vt:lpstr>DECIGOのロードマップ</vt:lpstr>
      <vt:lpstr>結論</vt:lpstr>
      <vt:lpstr>DECIGOパスファインダー</vt:lpstr>
      <vt:lpstr>まとめ</vt:lpstr>
      <vt:lpstr>期待できる科学的知見</vt:lpstr>
      <vt:lpstr>ダークエネルギーに対する知見</vt:lpstr>
      <vt:lpstr>衛星スケールの検討</vt:lpstr>
      <vt:lpstr>地球重力場・重力波の観測</vt:lpstr>
      <vt:lpstr>推進体制</vt:lpstr>
      <vt:lpstr>干渉計モジュール</vt:lpstr>
      <vt:lpstr>安定化レーザー光源</vt:lpstr>
      <vt:lpstr>姿勢・ドラッグフリー制御</vt:lpstr>
      <vt:lpstr>信号処理・制御システム</vt:lpstr>
      <vt:lpstr>DPF技術開発</vt:lpstr>
      <vt:lpstr>DPF技術開発</vt:lpstr>
      <vt:lpstr>DPF構造検討</vt:lpstr>
      <vt:lpstr>DPF構造　再検討</vt:lpstr>
      <vt:lpstr>地球重力場観測</vt:lpstr>
      <vt:lpstr>地球重力場観測</vt:lpstr>
      <vt:lpstr>地球重力場観測の観測網</vt:lpstr>
      <vt:lpstr>PowerPoint プレゼンテーション</vt:lpstr>
      <vt:lpstr>衛星重力ミッション (1)</vt:lpstr>
      <vt:lpstr>衛星重力ミッション (2)</vt:lpstr>
      <vt:lpstr>衛星重力ミッション (3)</vt:lpstr>
      <vt:lpstr>地球重力場観測の観測網</vt:lpstr>
      <vt:lpstr>DPFの目指す科学的成果</vt:lpstr>
      <vt:lpstr>DPFで実証される科学技術</vt:lpstr>
      <vt:lpstr>今後の方針</vt:lpstr>
      <vt:lpstr>観測周波数帯と観測対象</vt:lpstr>
      <vt:lpstr>LCGT and DECIGO</vt:lpstr>
      <vt:lpstr>他プロジェクトとの関係</vt:lpstr>
      <vt:lpstr>DPFが目指す科学的成果</vt:lpstr>
      <vt:lpstr>SWIMによる実証とDPF</vt:lpstr>
      <vt:lpstr>SWIMによる実証とDPF</vt:lpstr>
      <vt:lpstr>SWIMによる実証とDPF</vt:lpstr>
      <vt:lpstr>DPF技術開発</vt:lpstr>
      <vt:lpstr>SWIMmn　センサーモジュール</vt:lpstr>
      <vt:lpstr>SWIMmn</vt:lpstr>
      <vt:lpstr>SWIMmn 軌道上実証</vt:lpstr>
      <vt:lpstr>SWIM運用</vt:lpstr>
      <vt:lpstr>SWIM による観測運転</vt:lpstr>
      <vt:lpstr>DPF技術開発</vt:lpstr>
      <vt:lpstr>DPF技術開発</vt:lpstr>
      <vt:lpstr>DPF概要</vt:lpstr>
      <vt:lpstr>DECIGOのための根幹技術実証</vt:lpstr>
      <vt:lpstr>宇宙干渉計による精密計測</vt:lpstr>
      <vt:lpstr>安定化レーザー光源の実現</vt:lpstr>
      <vt:lpstr>ドラッグフリー制御の実現</vt:lpstr>
      <vt:lpstr>DPFの意義</vt:lpstr>
      <vt:lpstr>日本物理学会声明</vt:lpstr>
    </vt:vector>
  </TitlesOfParts>
  <Company>東京大学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安東 正樹</dc:creator>
  <cp:lastModifiedBy>ando</cp:lastModifiedBy>
  <cp:revision>2559</cp:revision>
  <dcterms:created xsi:type="dcterms:W3CDTF">2002-03-19T09:15:24Z</dcterms:created>
  <dcterms:modified xsi:type="dcterms:W3CDTF">2012-03-07T02:39:17Z</dcterms:modified>
</cp:coreProperties>
</file>