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30279975" cy="42808525"/>
  <p:notesSz cx="6735763" cy="9869488"/>
  <p:defaultTextStyle>
    <a:defPPr>
      <a:defRPr lang="ja-JP"/>
    </a:defPPr>
    <a:lvl1pPr marL="0" algn="l" defTabSz="4320220" rtl="0" eaLnBrk="1" latinLnBrk="0" hangingPunct="1">
      <a:defRPr kumimoji="1" sz="8500" kern="1200">
        <a:solidFill>
          <a:schemeClr val="tx1"/>
        </a:solidFill>
        <a:latin typeface="+mn-lt"/>
        <a:ea typeface="+mn-ea"/>
        <a:cs typeface="+mn-cs"/>
      </a:defRPr>
    </a:lvl1pPr>
    <a:lvl2pPr marL="2160110" algn="l" defTabSz="4320220" rtl="0" eaLnBrk="1" latinLnBrk="0" hangingPunct="1">
      <a:defRPr kumimoji="1" sz="8500" kern="1200">
        <a:solidFill>
          <a:schemeClr val="tx1"/>
        </a:solidFill>
        <a:latin typeface="+mn-lt"/>
        <a:ea typeface="+mn-ea"/>
        <a:cs typeface="+mn-cs"/>
      </a:defRPr>
    </a:lvl2pPr>
    <a:lvl3pPr marL="4320220" algn="l" defTabSz="4320220" rtl="0" eaLnBrk="1" latinLnBrk="0" hangingPunct="1">
      <a:defRPr kumimoji="1" sz="8500" kern="1200">
        <a:solidFill>
          <a:schemeClr val="tx1"/>
        </a:solidFill>
        <a:latin typeface="+mn-lt"/>
        <a:ea typeface="+mn-ea"/>
        <a:cs typeface="+mn-cs"/>
      </a:defRPr>
    </a:lvl3pPr>
    <a:lvl4pPr marL="6480327" algn="l" defTabSz="4320220" rtl="0" eaLnBrk="1" latinLnBrk="0" hangingPunct="1">
      <a:defRPr kumimoji="1" sz="8500" kern="1200">
        <a:solidFill>
          <a:schemeClr val="tx1"/>
        </a:solidFill>
        <a:latin typeface="+mn-lt"/>
        <a:ea typeface="+mn-ea"/>
        <a:cs typeface="+mn-cs"/>
      </a:defRPr>
    </a:lvl4pPr>
    <a:lvl5pPr marL="8640437" algn="l" defTabSz="4320220" rtl="0" eaLnBrk="1" latinLnBrk="0" hangingPunct="1">
      <a:defRPr kumimoji="1" sz="8500" kern="1200">
        <a:solidFill>
          <a:schemeClr val="tx1"/>
        </a:solidFill>
        <a:latin typeface="+mn-lt"/>
        <a:ea typeface="+mn-ea"/>
        <a:cs typeface="+mn-cs"/>
      </a:defRPr>
    </a:lvl5pPr>
    <a:lvl6pPr marL="10800547" algn="l" defTabSz="4320220" rtl="0" eaLnBrk="1" latinLnBrk="0" hangingPunct="1">
      <a:defRPr kumimoji="1" sz="8500" kern="1200">
        <a:solidFill>
          <a:schemeClr val="tx1"/>
        </a:solidFill>
        <a:latin typeface="+mn-lt"/>
        <a:ea typeface="+mn-ea"/>
        <a:cs typeface="+mn-cs"/>
      </a:defRPr>
    </a:lvl6pPr>
    <a:lvl7pPr marL="12960657" algn="l" defTabSz="4320220" rtl="0" eaLnBrk="1" latinLnBrk="0" hangingPunct="1">
      <a:defRPr kumimoji="1" sz="8500" kern="1200">
        <a:solidFill>
          <a:schemeClr val="tx1"/>
        </a:solidFill>
        <a:latin typeface="+mn-lt"/>
        <a:ea typeface="+mn-ea"/>
        <a:cs typeface="+mn-cs"/>
      </a:defRPr>
    </a:lvl7pPr>
    <a:lvl8pPr marL="15120764" algn="l" defTabSz="4320220" rtl="0" eaLnBrk="1" latinLnBrk="0" hangingPunct="1">
      <a:defRPr kumimoji="1" sz="8500" kern="1200">
        <a:solidFill>
          <a:schemeClr val="tx1"/>
        </a:solidFill>
        <a:latin typeface="+mn-lt"/>
        <a:ea typeface="+mn-ea"/>
        <a:cs typeface="+mn-cs"/>
      </a:defRPr>
    </a:lvl8pPr>
    <a:lvl9pPr marL="17280874" algn="l" defTabSz="4320220" rtl="0" eaLnBrk="1" latinLnBrk="0" hangingPunct="1">
      <a:defRPr kumimoji="1" sz="8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FFFFFF"/>
    <a:srgbClr val="B2B2B2"/>
    <a:srgbClr val="99CCFF"/>
    <a:srgbClr val="333333"/>
    <a:srgbClr val="5F5F5F"/>
    <a:srgbClr val="DDDDDD"/>
    <a:srgbClr val="969696"/>
    <a:srgbClr val="6699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8537" autoAdjust="0"/>
    <p:restoredTop sz="94660"/>
  </p:normalViewPr>
  <p:slideViewPr>
    <p:cSldViewPr>
      <p:cViewPr>
        <p:scale>
          <a:sx n="30" d="100"/>
          <a:sy n="30" d="100"/>
        </p:scale>
        <p:origin x="-2124" y="1776"/>
      </p:cViewPr>
      <p:guideLst>
        <p:guide orient="horz" pos="13483"/>
        <p:guide pos="953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D101A-C991-42B9-9B68-4CE72D9273CA}" type="datetimeFigureOut">
              <a:rPr kumimoji="1" lang="ja-JP" altLang="en-US" smtClean="0"/>
              <a:pPr/>
              <a:t>2013/1/7</a:t>
            </a:fld>
            <a:endParaRPr kumimoji="1" lang="ja-JP" altLang="en-US" dirty="0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2058988" y="739775"/>
            <a:ext cx="261778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11C34-1DD8-499E-AE11-C3E5370FF971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0187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3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3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3pPr>
    <a:lvl4pPr marL="1371497" algn="l" defTabSz="914333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4pPr>
    <a:lvl5pPr marL="1828663" algn="l" defTabSz="914333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3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6pPr>
    <a:lvl7pPr marL="2742997" algn="l" defTabSz="914333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7pPr>
    <a:lvl8pPr marL="3200163" algn="l" defTabSz="914333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3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2058988" y="739775"/>
            <a:ext cx="2617787" cy="37020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11C34-1DD8-499E-AE11-C3E5370FF971}" type="slidenum">
              <a:rPr kumimoji="1" lang="ja-JP" altLang="en-US" smtClean="0"/>
              <a:pPr/>
              <a:t>1</a:t>
            </a:fld>
            <a:endParaRPr kumimoji="1" lang="ja-JP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http://www.scphys.kyoto-u.ac.jp/gcoe/common/img/share/cover-jp-Blue.png"/>
          <p:cNvPicPr>
            <a:picLocks noChangeAspect="1" noChangeArrowheads="1"/>
          </p:cNvPicPr>
          <p:nvPr userDrawn="1"/>
        </p:nvPicPr>
        <p:blipFill>
          <a:blip r:embed="rId2" cstate="print">
            <a:lum bright="80000" contrast="10000"/>
          </a:blip>
          <a:srcRect/>
          <a:stretch>
            <a:fillRect/>
          </a:stretch>
        </p:blipFill>
        <p:spPr bwMode="auto">
          <a:xfrm rot="5400000">
            <a:off x="-6238137" y="6238142"/>
            <a:ext cx="42756255" cy="3027997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96A67-326D-48EB-81F8-3ADBA501237B}" type="datetimeFigureOut">
              <a:rPr kumimoji="1" lang="ja-JP" altLang="en-US" smtClean="0"/>
              <a:pPr/>
              <a:t>2013/1/7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0EDC3-E6DB-43F1-A65A-8D1B3436ED8B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21952982" y="1714329"/>
            <a:ext cx="6812994" cy="36525979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514002" y="1714329"/>
            <a:ext cx="19934317" cy="36525979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96A67-326D-48EB-81F8-3ADBA501237B}" type="datetimeFigureOut">
              <a:rPr kumimoji="1" lang="ja-JP" altLang="en-US" smtClean="0"/>
              <a:pPr/>
              <a:t>2013/1/7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0EDC3-E6DB-43F1-A65A-8D1B3436ED8B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96A67-326D-48EB-81F8-3ADBA501237B}" type="datetimeFigureOut">
              <a:rPr kumimoji="1" lang="ja-JP" altLang="en-US" smtClean="0"/>
              <a:pPr/>
              <a:t>2013/1/7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0EDC3-E6DB-43F1-A65A-8D1B3436ED8B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91910" y="27508443"/>
            <a:ext cx="25737979" cy="8502249"/>
          </a:xfrm>
        </p:spPr>
        <p:txBody>
          <a:bodyPr anchor="t"/>
          <a:lstStyle>
            <a:lvl1pPr algn="l">
              <a:defRPr sz="189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2391910" y="18144084"/>
            <a:ext cx="25737979" cy="9364361"/>
          </a:xfrm>
        </p:spPr>
        <p:txBody>
          <a:bodyPr anchor="b"/>
          <a:lstStyle>
            <a:lvl1pPr marL="0" indent="0">
              <a:buNone/>
              <a:defRPr sz="9500">
                <a:solidFill>
                  <a:schemeClr val="tx1">
                    <a:tint val="75000"/>
                  </a:schemeClr>
                </a:solidFill>
              </a:defRPr>
            </a:lvl1pPr>
            <a:lvl2pPr marL="2160110" indent="0">
              <a:buNone/>
              <a:defRPr sz="8500">
                <a:solidFill>
                  <a:schemeClr val="tx1">
                    <a:tint val="75000"/>
                  </a:schemeClr>
                </a:solidFill>
              </a:defRPr>
            </a:lvl2pPr>
            <a:lvl3pPr marL="4320220" indent="0">
              <a:buNone/>
              <a:defRPr sz="7500">
                <a:solidFill>
                  <a:schemeClr val="tx1">
                    <a:tint val="75000"/>
                  </a:schemeClr>
                </a:solidFill>
              </a:defRPr>
            </a:lvl3pPr>
            <a:lvl4pPr marL="6480327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4pPr>
            <a:lvl5pPr marL="8640437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5pPr>
            <a:lvl6pPr marL="10800547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6pPr>
            <a:lvl7pPr marL="12960657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7pPr>
            <a:lvl8pPr marL="15120764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8pPr>
            <a:lvl9pPr marL="17280874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96A67-326D-48EB-81F8-3ADBA501237B}" type="datetimeFigureOut">
              <a:rPr kumimoji="1" lang="ja-JP" altLang="en-US" smtClean="0"/>
              <a:pPr/>
              <a:t>2013/1/7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0EDC3-E6DB-43F1-A65A-8D1B3436ED8B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513999" y="9988659"/>
            <a:ext cx="13373656" cy="28251647"/>
          </a:xfrm>
        </p:spPr>
        <p:txBody>
          <a:bodyPr/>
          <a:lstStyle>
            <a:lvl1pPr>
              <a:defRPr sz="13000"/>
            </a:lvl1pPr>
            <a:lvl2pPr>
              <a:defRPr sz="11400"/>
            </a:lvl2pPr>
            <a:lvl3pPr>
              <a:defRPr sz="9500"/>
            </a:lvl3pPr>
            <a:lvl4pPr>
              <a:defRPr sz="8500"/>
            </a:lvl4pPr>
            <a:lvl5pPr>
              <a:defRPr sz="8500"/>
            </a:lvl5pPr>
            <a:lvl6pPr>
              <a:defRPr sz="8500"/>
            </a:lvl6pPr>
            <a:lvl7pPr>
              <a:defRPr sz="8500"/>
            </a:lvl7pPr>
            <a:lvl8pPr>
              <a:defRPr sz="8500"/>
            </a:lvl8pPr>
            <a:lvl9pPr>
              <a:defRPr sz="85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15392320" y="9988659"/>
            <a:ext cx="13373656" cy="28251647"/>
          </a:xfrm>
        </p:spPr>
        <p:txBody>
          <a:bodyPr/>
          <a:lstStyle>
            <a:lvl1pPr>
              <a:defRPr sz="13000"/>
            </a:lvl1pPr>
            <a:lvl2pPr>
              <a:defRPr sz="11400"/>
            </a:lvl2pPr>
            <a:lvl3pPr>
              <a:defRPr sz="9500"/>
            </a:lvl3pPr>
            <a:lvl4pPr>
              <a:defRPr sz="8500"/>
            </a:lvl4pPr>
            <a:lvl5pPr>
              <a:defRPr sz="8500"/>
            </a:lvl5pPr>
            <a:lvl6pPr>
              <a:defRPr sz="8500"/>
            </a:lvl6pPr>
            <a:lvl7pPr>
              <a:defRPr sz="8500"/>
            </a:lvl7pPr>
            <a:lvl8pPr>
              <a:defRPr sz="8500"/>
            </a:lvl8pPr>
            <a:lvl9pPr>
              <a:defRPr sz="85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96A67-326D-48EB-81F8-3ADBA501237B}" type="datetimeFigureOut">
              <a:rPr kumimoji="1" lang="ja-JP" altLang="en-US" smtClean="0"/>
              <a:pPr/>
              <a:t>2013/1/7</a:t>
            </a:fld>
            <a:endParaRPr kumimoji="1"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0EDC3-E6DB-43F1-A65A-8D1B3436ED8B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1514000" y="9582375"/>
            <a:ext cx="13378913" cy="3993479"/>
          </a:xfrm>
        </p:spPr>
        <p:txBody>
          <a:bodyPr anchor="b"/>
          <a:lstStyle>
            <a:lvl1pPr marL="0" indent="0">
              <a:buNone/>
              <a:defRPr sz="11400" b="1"/>
            </a:lvl1pPr>
            <a:lvl2pPr marL="2160110" indent="0">
              <a:buNone/>
              <a:defRPr sz="9500" b="1"/>
            </a:lvl2pPr>
            <a:lvl3pPr marL="4320220" indent="0">
              <a:buNone/>
              <a:defRPr sz="8500" b="1"/>
            </a:lvl3pPr>
            <a:lvl4pPr marL="6480327" indent="0">
              <a:buNone/>
              <a:defRPr sz="7500" b="1"/>
            </a:lvl4pPr>
            <a:lvl5pPr marL="8640437" indent="0">
              <a:buNone/>
              <a:defRPr sz="7500" b="1"/>
            </a:lvl5pPr>
            <a:lvl6pPr marL="10800547" indent="0">
              <a:buNone/>
              <a:defRPr sz="7500" b="1"/>
            </a:lvl6pPr>
            <a:lvl7pPr marL="12960657" indent="0">
              <a:buNone/>
              <a:defRPr sz="7500" b="1"/>
            </a:lvl7pPr>
            <a:lvl8pPr marL="15120764" indent="0">
              <a:buNone/>
              <a:defRPr sz="7500" b="1"/>
            </a:lvl8pPr>
            <a:lvl9pPr marL="17280874" indent="0">
              <a:buNone/>
              <a:defRPr sz="75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1514000" y="13575853"/>
            <a:ext cx="13378913" cy="24664453"/>
          </a:xfrm>
        </p:spPr>
        <p:txBody>
          <a:bodyPr/>
          <a:lstStyle>
            <a:lvl1pPr>
              <a:defRPr sz="11400"/>
            </a:lvl1pPr>
            <a:lvl2pPr>
              <a:defRPr sz="9500"/>
            </a:lvl2pPr>
            <a:lvl3pPr>
              <a:defRPr sz="8500"/>
            </a:lvl3pPr>
            <a:lvl4pPr>
              <a:defRPr sz="7500"/>
            </a:lvl4pPr>
            <a:lvl5pPr>
              <a:defRPr sz="7500"/>
            </a:lvl5pPr>
            <a:lvl6pPr>
              <a:defRPr sz="7500"/>
            </a:lvl6pPr>
            <a:lvl7pPr>
              <a:defRPr sz="7500"/>
            </a:lvl7pPr>
            <a:lvl8pPr>
              <a:defRPr sz="7500"/>
            </a:lvl8pPr>
            <a:lvl9pPr>
              <a:defRPr sz="75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15381809" y="9582375"/>
            <a:ext cx="13384170" cy="3993479"/>
          </a:xfrm>
        </p:spPr>
        <p:txBody>
          <a:bodyPr anchor="b"/>
          <a:lstStyle>
            <a:lvl1pPr marL="0" indent="0">
              <a:buNone/>
              <a:defRPr sz="11400" b="1"/>
            </a:lvl1pPr>
            <a:lvl2pPr marL="2160110" indent="0">
              <a:buNone/>
              <a:defRPr sz="9500" b="1"/>
            </a:lvl2pPr>
            <a:lvl3pPr marL="4320220" indent="0">
              <a:buNone/>
              <a:defRPr sz="8500" b="1"/>
            </a:lvl3pPr>
            <a:lvl4pPr marL="6480327" indent="0">
              <a:buNone/>
              <a:defRPr sz="7500" b="1"/>
            </a:lvl4pPr>
            <a:lvl5pPr marL="8640437" indent="0">
              <a:buNone/>
              <a:defRPr sz="7500" b="1"/>
            </a:lvl5pPr>
            <a:lvl6pPr marL="10800547" indent="0">
              <a:buNone/>
              <a:defRPr sz="7500" b="1"/>
            </a:lvl6pPr>
            <a:lvl7pPr marL="12960657" indent="0">
              <a:buNone/>
              <a:defRPr sz="7500" b="1"/>
            </a:lvl7pPr>
            <a:lvl8pPr marL="15120764" indent="0">
              <a:buNone/>
              <a:defRPr sz="7500" b="1"/>
            </a:lvl8pPr>
            <a:lvl9pPr marL="17280874" indent="0">
              <a:buNone/>
              <a:defRPr sz="75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15381809" y="13575853"/>
            <a:ext cx="13384170" cy="24664453"/>
          </a:xfrm>
        </p:spPr>
        <p:txBody>
          <a:bodyPr/>
          <a:lstStyle>
            <a:lvl1pPr>
              <a:defRPr sz="11400"/>
            </a:lvl1pPr>
            <a:lvl2pPr>
              <a:defRPr sz="9500"/>
            </a:lvl2pPr>
            <a:lvl3pPr>
              <a:defRPr sz="8500"/>
            </a:lvl3pPr>
            <a:lvl4pPr>
              <a:defRPr sz="7500"/>
            </a:lvl4pPr>
            <a:lvl5pPr>
              <a:defRPr sz="7500"/>
            </a:lvl5pPr>
            <a:lvl6pPr>
              <a:defRPr sz="7500"/>
            </a:lvl6pPr>
            <a:lvl7pPr>
              <a:defRPr sz="7500"/>
            </a:lvl7pPr>
            <a:lvl8pPr>
              <a:defRPr sz="7500"/>
            </a:lvl8pPr>
            <a:lvl9pPr>
              <a:defRPr sz="75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96A67-326D-48EB-81F8-3ADBA501237B}" type="datetimeFigureOut">
              <a:rPr kumimoji="1" lang="ja-JP" altLang="en-US" smtClean="0"/>
              <a:pPr/>
              <a:t>2013/1/7</a:t>
            </a:fld>
            <a:endParaRPr kumimoji="1" lang="ja-JP" altLang="en-US" dirty="0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0EDC3-E6DB-43F1-A65A-8D1B3436ED8B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96A67-326D-48EB-81F8-3ADBA501237B}" type="datetimeFigureOut">
              <a:rPr kumimoji="1" lang="ja-JP" altLang="en-US" smtClean="0"/>
              <a:pPr/>
              <a:t>2013/1/7</a:t>
            </a:fld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0EDC3-E6DB-43F1-A65A-8D1B3436ED8B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96A67-326D-48EB-81F8-3ADBA501237B}" type="datetimeFigureOut">
              <a:rPr kumimoji="1" lang="ja-JP" altLang="en-US" smtClean="0"/>
              <a:pPr/>
              <a:t>2013/1/7</a:t>
            </a:fld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0EDC3-E6DB-43F1-A65A-8D1B3436ED8B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14004" y="1704416"/>
            <a:ext cx="9961904" cy="7253667"/>
          </a:xfrm>
        </p:spPr>
        <p:txBody>
          <a:bodyPr anchor="b"/>
          <a:lstStyle>
            <a:lvl1pPr algn="l">
              <a:defRPr sz="95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1838632" y="1704418"/>
            <a:ext cx="16927346" cy="36535890"/>
          </a:xfrm>
        </p:spPr>
        <p:txBody>
          <a:bodyPr/>
          <a:lstStyle>
            <a:lvl1pPr>
              <a:defRPr sz="15000"/>
            </a:lvl1pPr>
            <a:lvl2pPr>
              <a:defRPr sz="13000"/>
            </a:lvl2pPr>
            <a:lvl3pPr>
              <a:defRPr sz="11400"/>
            </a:lvl3pPr>
            <a:lvl4pPr>
              <a:defRPr sz="9500"/>
            </a:lvl4pPr>
            <a:lvl5pPr>
              <a:defRPr sz="9500"/>
            </a:lvl5pPr>
            <a:lvl6pPr>
              <a:defRPr sz="9500"/>
            </a:lvl6pPr>
            <a:lvl7pPr>
              <a:defRPr sz="9500"/>
            </a:lvl7pPr>
            <a:lvl8pPr>
              <a:defRPr sz="9500"/>
            </a:lvl8pPr>
            <a:lvl9pPr>
              <a:defRPr sz="95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514004" y="8958084"/>
            <a:ext cx="9961904" cy="29282224"/>
          </a:xfrm>
        </p:spPr>
        <p:txBody>
          <a:bodyPr/>
          <a:lstStyle>
            <a:lvl1pPr marL="0" indent="0">
              <a:buNone/>
              <a:defRPr sz="6500"/>
            </a:lvl1pPr>
            <a:lvl2pPr marL="2160110" indent="0">
              <a:buNone/>
              <a:defRPr sz="5500"/>
            </a:lvl2pPr>
            <a:lvl3pPr marL="4320220" indent="0">
              <a:buNone/>
              <a:defRPr sz="4600"/>
            </a:lvl3pPr>
            <a:lvl4pPr marL="6480327" indent="0">
              <a:buNone/>
              <a:defRPr sz="4200"/>
            </a:lvl4pPr>
            <a:lvl5pPr marL="8640437" indent="0">
              <a:buNone/>
              <a:defRPr sz="4200"/>
            </a:lvl5pPr>
            <a:lvl6pPr marL="10800547" indent="0">
              <a:buNone/>
              <a:defRPr sz="4200"/>
            </a:lvl6pPr>
            <a:lvl7pPr marL="12960657" indent="0">
              <a:buNone/>
              <a:defRPr sz="4200"/>
            </a:lvl7pPr>
            <a:lvl8pPr marL="15120764" indent="0">
              <a:buNone/>
              <a:defRPr sz="4200"/>
            </a:lvl8pPr>
            <a:lvl9pPr marL="17280874" indent="0">
              <a:buNone/>
              <a:defRPr sz="42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96A67-326D-48EB-81F8-3ADBA501237B}" type="datetimeFigureOut">
              <a:rPr kumimoji="1" lang="ja-JP" altLang="en-US" smtClean="0"/>
              <a:pPr/>
              <a:t>2013/1/7</a:t>
            </a:fld>
            <a:endParaRPr kumimoji="1"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0EDC3-E6DB-43F1-A65A-8D1B3436ED8B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35089" y="29965969"/>
            <a:ext cx="18167985" cy="3537652"/>
          </a:xfrm>
        </p:spPr>
        <p:txBody>
          <a:bodyPr anchor="b"/>
          <a:lstStyle>
            <a:lvl1pPr algn="l">
              <a:defRPr sz="95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5935089" y="3825022"/>
            <a:ext cx="18167985" cy="25685115"/>
          </a:xfrm>
        </p:spPr>
        <p:txBody>
          <a:bodyPr/>
          <a:lstStyle>
            <a:lvl1pPr marL="0" indent="0">
              <a:buNone/>
              <a:defRPr sz="15000"/>
            </a:lvl1pPr>
            <a:lvl2pPr marL="2160110" indent="0">
              <a:buNone/>
              <a:defRPr sz="13000"/>
            </a:lvl2pPr>
            <a:lvl3pPr marL="4320220" indent="0">
              <a:buNone/>
              <a:defRPr sz="11400"/>
            </a:lvl3pPr>
            <a:lvl4pPr marL="6480327" indent="0">
              <a:buNone/>
              <a:defRPr sz="9500"/>
            </a:lvl4pPr>
            <a:lvl5pPr marL="8640437" indent="0">
              <a:buNone/>
              <a:defRPr sz="9500"/>
            </a:lvl5pPr>
            <a:lvl6pPr marL="10800547" indent="0">
              <a:buNone/>
              <a:defRPr sz="9500"/>
            </a:lvl6pPr>
            <a:lvl7pPr marL="12960657" indent="0">
              <a:buNone/>
              <a:defRPr sz="9500"/>
            </a:lvl7pPr>
            <a:lvl8pPr marL="15120764" indent="0">
              <a:buNone/>
              <a:defRPr sz="9500"/>
            </a:lvl8pPr>
            <a:lvl9pPr marL="17280874" indent="0">
              <a:buNone/>
              <a:defRPr sz="95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5935089" y="33503621"/>
            <a:ext cx="18167985" cy="5024053"/>
          </a:xfrm>
        </p:spPr>
        <p:txBody>
          <a:bodyPr/>
          <a:lstStyle>
            <a:lvl1pPr marL="0" indent="0">
              <a:buNone/>
              <a:defRPr sz="6500"/>
            </a:lvl1pPr>
            <a:lvl2pPr marL="2160110" indent="0">
              <a:buNone/>
              <a:defRPr sz="5500"/>
            </a:lvl2pPr>
            <a:lvl3pPr marL="4320220" indent="0">
              <a:buNone/>
              <a:defRPr sz="4600"/>
            </a:lvl3pPr>
            <a:lvl4pPr marL="6480327" indent="0">
              <a:buNone/>
              <a:defRPr sz="4200"/>
            </a:lvl4pPr>
            <a:lvl5pPr marL="8640437" indent="0">
              <a:buNone/>
              <a:defRPr sz="4200"/>
            </a:lvl5pPr>
            <a:lvl6pPr marL="10800547" indent="0">
              <a:buNone/>
              <a:defRPr sz="4200"/>
            </a:lvl6pPr>
            <a:lvl7pPr marL="12960657" indent="0">
              <a:buNone/>
              <a:defRPr sz="4200"/>
            </a:lvl7pPr>
            <a:lvl8pPr marL="15120764" indent="0">
              <a:buNone/>
              <a:defRPr sz="4200"/>
            </a:lvl8pPr>
            <a:lvl9pPr marL="17280874" indent="0">
              <a:buNone/>
              <a:defRPr sz="42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96A67-326D-48EB-81F8-3ADBA501237B}" type="datetimeFigureOut">
              <a:rPr kumimoji="1" lang="ja-JP" altLang="en-US" smtClean="0"/>
              <a:pPr/>
              <a:t>2013/1/7</a:t>
            </a:fld>
            <a:endParaRPr kumimoji="1"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0EDC3-E6DB-43F1-A65A-8D1B3436ED8B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1513999" y="1714327"/>
            <a:ext cx="27251978" cy="7134754"/>
          </a:xfrm>
          <a:prstGeom prst="rect">
            <a:avLst/>
          </a:prstGeom>
        </p:spPr>
        <p:txBody>
          <a:bodyPr vert="horz" lIns="432023" tIns="216010" rIns="432023" bIns="21601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1513999" y="9988659"/>
            <a:ext cx="27251978" cy="28251647"/>
          </a:xfrm>
          <a:prstGeom prst="rect">
            <a:avLst/>
          </a:prstGeom>
        </p:spPr>
        <p:txBody>
          <a:bodyPr vert="horz" lIns="432023" tIns="216010" rIns="432023" bIns="21601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1513998" y="39677167"/>
            <a:ext cx="7065328" cy="2279159"/>
          </a:xfrm>
          <a:prstGeom prst="rect">
            <a:avLst/>
          </a:prstGeom>
        </p:spPr>
        <p:txBody>
          <a:bodyPr vert="horz" lIns="432023" tIns="216010" rIns="432023" bIns="216010" rtlCol="0" anchor="ctr"/>
          <a:lstStyle>
            <a:lvl1pPr algn="l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96A67-326D-48EB-81F8-3ADBA501237B}" type="datetimeFigureOut">
              <a:rPr kumimoji="1" lang="ja-JP" altLang="en-US" smtClean="0"/>
              <a:pPr/>
              <a:t>2013/1/7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10345661" y="39677167"/>
            <a:ext cx="9588659" cy="2279159"/>
          </a:xfrm>
          <a:prstGeom prst="rect">
            <a:avLst/>
          </a:prstGeom>
        </p:spPr>
        <p:txBody>
          <a:bodyPr vert="horz" lIns="432023" tIns="216010" rIns="432023" bIns="216010" rtlCol="0" anchor="ctr"/>
          <a:lstStyle>
            <a:lvl1pPr algn="ct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21700649" y="39677167"/>
            <a:ext cx="7065328" cy="2279159"/>
          </a:xfrm>
          <a:prstGeom prst="rect">
            <a:avLst/>
          </a:prstGeom>
        </p:spPr>
        <p:txBody>
          <a:bodyPr vert="horz" lIns="432023" tIns="216010" rIns="432023" bIns="216010" rtlCol="0" anchor="ctr"/>
          <a:lstStyle>
            <a:lvl1pPr algn="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0EDC3-E6DB-43F1-A65A-8D1B3436ED8B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320220" rtl="0" eaLnBrk="1" latinLnBrk="0" hangingPunct="1">
        <a:spcBef>
          <a:spcPct val="0"/>
        </a:spcBef>
        <a:buNone/>
        <a:defRPr kumimoji="1" sz="20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082" indent="-1620082" algn="l" defTabSz="4320220" rtl="0" eaLnBrk="1" latinLnBrk="0" hangingPunct="1">
        <a:spcBef>
          <a:spcPct val="20000"/>
        </a:spcBef>
        <a:buFont typeface="Arial" pitchFamily="34" charset="0"/>
        <a:buChar char="•"/>
        <a:defRPr kumimoji="1" sz="15000" kern="1200">
          <a:solidFill>
            <a:schemeClr val="tx1"/>
          </a:solidFill>
          <a:latin typeface="+mn-lt"/>
          <a:ea typeface="+mn-ea"/>
          <a:cs typeface="+mn-cs"/>
        </a:defRPr>
      </a:lvl1pPr>
      <a:lvl2pPr marL="3510179" indent="-1350069" algn="l" defTabSz="4320220" rtl="0" eaLnBrk="1" latinLnBrk="0" hangingPunct="1">
        <a:spcBef>
          <a:spcPct val="20000"/>
        </a:spcBef>
        <a:buFont typeface="Arial" pitchFamily="34" charset="0"/>
        <a:buChar char="–"/>
        <a:defRPr kumimoji="1" sz="130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274" indent="-1080053" algn="l" defTabSz="4320220" rtl="0" eaLnBrk="1" latinLnBrk="0" hangingPunct="1">
        <a:spcBef>
          <a:spcPct val="20000"/>
        </a:spcBef>
        <a:buFont typeface="Arial" pitchFamily="34" charset="0"/>
        <a:buChar char="•"/>
        <a:defRPr kumimoji="1" sz="114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384" indent="-1080053" algn="l" defTabSz="4320220" rtl="0" eaLnBrk="1" latinLnBrk="0" hangingPunct="1">
        <a:spcBef>
          <a:spcPct val="20000"/>
        </a:spcBef>
        <a:buFont typeface="Arial" pitchFamily="34" charset="0"/>
        <a:buChar char="–"/>
        <a:defRPr kumimoji="1" sz="9500" kern="1200">
          <a:solidFill>
            <a:schemeClr val="tx1"/>
          </a:solidFill>
          <a:latin typeface="+mn-lt"/>
          <a:ea typeface="+mn-ea"/>
          <a:cs typeface="+mn-cs"/>
        </a:defRPr>
      </a:lvl4pPr>
      <a:lvl5pPr marL="9720490" indent="-1080053" algn="l" defTabSz="4320220" rtl="0" eaLnBrk="1" latinLnBrk="0" hangingPunct="1">
        <a:spcBef>
          <a:spcPct val="20000"/>
        </a:spcBef>
        <a:buFont typeface="Arial" pitchFamily="34" charset="0"/>
        <a:buChar char="»"/>
        <a:defRPr kumimoji="1" sz="9500" kern="1200">
          <a:solidFill>
            <a:schemeClr val="tx1"/>
          </a:solidFill>
          <a:latin typeface="+mn-lt"/>
          <a:ea typeface="+mn-ea"/>
          <a:cs typeface="+mn-cs"/>
        </a:defRPr>
      </a:lvl5pPr>
      <a:lvl6pPr marL="11880601" indent="-1080053" algn="l" defTabSz="4320220" rtl="0" eaLnBrk="1" latinLnBrk="0" hangingPunct="1">
        <a:spcBef>
          <a:spcPct val="20000"/>
        </a:spcBef>
        <a:buFont typeface="Arial" pitchFamily="34" charset="0"/>
        <a:buChar char="•"/>
        <a:defRPr kumimoji="1" sz="9500" kern="1200">
          <a:solidFill>
            <a:schemeClr val="tx1"/>
          </a:solidFill>
          <a:latin typeface="+mn-lt"/>
          <a:ea typeface="+mn-ea"/>
          <a:cs typeface="+mn-cs"/>
        </a:defRPr>
      </a:lvl6pPr>
      <a:lvl7pPr marL="14040711" indent="-1080053" algn="l" defTabSz="4320220" rtl="0" eaLnBrk="1" latinLnBrk="0" hangingPunct="1">
        <a:spcBef>
          <a:spcPct val="20000"/>
        </a:spcBef>
        <a:buFont typeface="Arial" pitchFamily="34" charset="0"/>
        <a:buChar char="•"/>
        <a:defRPr kumimoji="1" sz="95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0821" indent="-1080053" algn="l" defTabSz="4320220" rtl="0" eaLnBrk="1" latinLnBrk="0" hangingPunct="1">
        <a:spcBef>
          <a:spcPct val="20000"/>
        </a:spcBef>
        <a:buFont typeface="Arial" pitchFamily="34" charset="0"/>
        <a:buChar char="•"/>
        <a:defRPr kumimoji="1" sz="9500" kern="1200">
          <a:solidFill>
            <a:schemeClr val="tx1"/>
          </a:solidFill>
          <a:latin typeface="+mn-lt"/>
          <a:ea typeface="+mn-ea"/>
          <a:cs typeface="+mn-cs"/>
        </a:defRPr>
      </a:lvl8pPr>
      <a:lvl9pPr marL="18360927" indent="-1080053" algn="l" defTabSz="4320220" rtl="0" eaLnBrk="1" latinLnBrk="0" hangingPunct="1">
        <a:spcBef>
          <a:spcPct val="20000"/>
        </a:spcBef>
        <a:buFont typeface="Arial" pitchFamily="34" charset="0"/>
        <a:buChar char="•"/>
        <a:defRPr kumimoji="1" sz="9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320220" rtl="0" eaLnBrk="1" latinLnBrk="0" hangingPunct="1">
        <a:defRPr kumimoji="1"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110" algn="l" defTabSz="4320220" rtl="0" eaLnBrk="1" latinLnBrk="0" hangingPunct="1">
        <a:defRPr kumimoji="1" sz="85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220" algn="l" defTabSz="4320220" rtl="0" eaLnBrk="1" latinLnBrk="0" hangingPunct="1">
        <a:defRPr kumimoji="1" sz="8500" kern="1200">
          <a:solidFill>
            <a:schemeClr val="tx1"/>
          </a:solidFill>
          <a:latin typeface="+mn-lt"/>
          <a:ea typeface="+mn-ea"/>
          <a:cs typeface="+mn-cs"/>
        </a:defRPr>
      </a:lvl3pPr>
      <a:lvl4pPr marL="6480327" algn="l" defTabSz="4320220" rtl="0" eaLnBrk="1" latinLnBrk="0" hangingPunct="1">
        <a:defRPr kumimoji="1" sz="85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437" algn="l" defTabSz="4320220" rtl="0" eaLnBrk="1" latinLnBrk="0" hangingPunct="1">
        <a:defRPr kumimoji="1" sz="85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547" algn="l" defTabSz="4320220" rtl="0" eaLnBrk="1" latinLnBrk="0" hangingPunct="1">
        <a:defRPr kumimoji="1" sz="8500" kern="1200">
          <a:solidFill>
            <a:schemeClr val="tx1"/>
          </a:solidFill>
          <a:latin typeface="+mn-lt"/>
          <a:ea typeface="+mn-ea"/>
          <a:cs typeface="+mn-cs"/>
        </a:defRPr>
      </a:lvl6pPr>
      <a:lvl7pPr marL="12960657" algn="l" defTabSz="4320220" rtl="0" eaLnBrk="1" latinLnBrk="0" hangingPunct="1">
        <a:defRPr kumimoji="1" sz="8500" kern="1200">
          <a:solidFill>
            <a:schemeClr val="tx1"/>
          </a:solidFill>
          <a:latin typeface="+mn-lt"/>
          <a:ea typeface="+mn-ea"/>
          <a:cs typeface="+mn-cs"/>
        </a:defRPr>
      </a:lvl7pPr>
      <a:lvl8pPr marL="15120764" algn="l" defTabSz="4320220" rtl="0" eaLnBrk="1" latinLnBrk="0" hangingPunct="1">
        <a:defRPr kumimoji="1" sz="85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0874" algn="l" defTabSz="4320220" rtl="0" eaLnBrk="1" latinLnBrk="0" hangingPunct="1">
        <a:defRPr kumimoji="1" sz="8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jpeg"/><Relationship Id="rId19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11" y="34293694"/>
            <a:ext cx="13194112" cy="70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3" name="角丸四角形 482"/>
          <p:cNvSpPr/>
          <p:nvPr/>
        </p:nvSpPr>
        <p:spPr bwMode="auto">
          <a:xfrm>
            <a:off x="4285828" y="35968775"/>
            <a:ext cx="3175209" cy="5127959"/>
          </a:xfrm>
          <a:prstGeom prst="roundRect">
            <a:avLst>
              <a:gd name="adj" fmla="val 4041"/>
            </a:avLst>
          </a:prstGeom>
          <a:solidFill>
            <a:schemeClr val="accent2">
              <a:lumMod val="20000"/>
              <a:lumOff val="80000"/>
              <a:alpha val="15000"/>
            </a:schemeClr>
          </a:solidFill>
          <a:ln w="3175">
            <a:solidFill>
              <a:schemeClr val="accent2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50" charset="-128"/>
              <a:cs typeface="Tahoma" pitchFamily="34" charset="0"/>
            </a:endParaRPr>
          </a:p>
        </p:txBody>
      </p:sp>
      <p:sp>
        <p:nvSpPr>
          <p:cNvPr id="3" name="角丸四角形 2"/>
          <p:cNvSpPr/>
          <p:nvPr/>
        </p:nvSpPr>
        <p:spPr bwMode="auto">
          <a:xfrm>
            <a:off x="17029093" y="14694070"/>
            <a:ext cx="10864409" cy="2215399"/>
          </a:xfrm>
          <a:prstGeom prst="roundRect">
            <a:avLst/>
          </a:prstGeom>
          <a:solidFill>
            <a:schemeClr val="tx1">
              <a:alpha val="80000"/>
            </a:schemeClr>
          </a:solidFill>
          <a:ln w="22225">
            <a:solidFill>
              <a:schemeClr val="tx1">
                <a:alpha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50" charset="-128"/>
              <a:cs typeface="Tahoma" pitchFamily="34" charset="0"/>
            </a:endParaRPr>
          </a:p>
        </p:txBody>
      </p:sp>
      <p:sp>
        <p:nvSpPr>
          <p:cNvPr id="118" name="角丸四角形 117"/>
          <p:cNvSpPr/>
          <p:nvPr/>
        </p:nvSpPr>
        <p:spPr bwMode="auto">
          <a:xfrm>
            <a:off x="21604277" y="35129555"/>
            <a:ext cx="7721286" cy="5779071"/>
          </a:xfrm>
          <a:prstGeom prst="roundRect">
            <a:avLst>
              <a:gd name="adj" fmla="val 5131"/>
            </a:avLst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298314" tIns="149157" rIns="298314" bIns="149157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2983139" fontAlgn="base">
              <a:spcBef>
                <a:spcPct val="0"/>
              </a:spcBef>
              <a:spcAft>
                <a:spcPct val="0"/>
              </a:spcAft>
            </a:pPr>
            <a:endParaRPr lang="ja-JP" altLang="en-US" sz="31300" b="1" dirty="0">
              <a:latin typeface="Tahoma" pitchFamily="34" charset="0"/>
              <a:ea typeface="ＭＳ Ｐゴシック" pitchFamily="50" charset="-128"/>
              <a:cs typeface="Tahoma" pitchFamily="34" charset="0"/>
            </a:endParaRPr>
          </a:p>
        </p:txBody>
      </p:sp>
      <p:sp>
        <p:nvSpPr>
          <p:cNvPr id="175" name="AutoShape 194"/>
          <p:cNvSpPr>
            <a:spLocks noChangeArrowheads="1"/>
          </p:cNvSpPr>
          <p:nvPr/>
        </p:nvSpPr>
        <p:spPr bwMode="auto">
          <a:xfrm>
            <a:off x="378706" y="33945937"/>
            <a:ext cx="29295468" cy="7737744"/>
          </a:xfrm>
          <a:prstGeom prst="roundRect">
            <a:avLst>
              <a:gd name="adj" fmla="val 5120"/>
            </a:avLst>
          </a:prstGeom>
          <a:noFill/>
          <a:ln w="317500">
            <a:solidFill>
              <a:schemeClr val="accent4">
                <a:lumMod val="75000"/>
                <a:alpha val="40000"/>
              </a:schemeClr>
            </a:solidFill>
            <a:round/>
            <a:headEnd/>
            <a:tailEnd/>
          </a:ln>
        </p:spPr>
        <p:txBody>
          <a:bodyPr wrap="none" lIns="298314" tIns="149157" rIns="298314" bIns="149157" anchor="ctr"/>
          <a:lstStyle/>
          <a:p>
            <a:endParaRPr lang="ja-JP" altLang="en-US" dirty="0"/>
          </a:p>
        </p:txBody>
      </p:sp>
      <p:sp>
        <p:nvSpPr>
          <p:cNvPr id="177" name="Rectangle 195"/>
          <p:cNvSpPr>
            <a:spLocks noChangeArrowheads="1"/>
          </p:cNvSpPr>
          <p:nvPr/>
        </p:nvSpPr>
        <p:spPr bwMode="auto">
          <a:xfrm>
            <a:off x="15472667" y="33737459"/>
            <a:ext cx="7161510" cy="483535"/>
          </a:xfrm>
          <a:prstGeom prst="rect">
            <a:avLst/>
          </a:prstGeom>
          <a:solidFill>
            <a:schemeClr val="accent4">
              <a:lumMod val="40000"/>
              <a:lumOff val="60000"/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298314" tIns="149157" rIns="298314" bIns="149157" anchor="ctr"/>
          <a:lstStyle/>
          <a:p>
            <a:endParaRPr lang="ja-JP" altLang="en-US" dirty="0"/>
          </a:p>
        </p:txBody>
      </p:sp>
      <p:sp>
        <p:nvSpPr>
          <p:cNvPr id="529" name="Text Box 208"/>
          <p:cNvSpPr txBox="1">
            <a:spLocks noChangeArrowheads="1"/>
          </p:cNvSpPr>
          <p:nvPr/>
        </p:nvSpPr>
        <p:spPr bwMode="auto">
          <a:xfrm>
            <a:off x="15365576" y="33357590"/>
            <a:ext cx="8631395" cy="144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98281" tIns="149141" rIns="298281" bIns="149141">
            <a:spAutoFit/>
          </a:bodyPr>
          <a:lstStyle/>
          <a:p>
            <a:pPr>
              <a:lnSpc>
                <a:spcPct val="110000"/>
              </a:lnSpc>
            </a:pPr>
            <a:r>
              <a:rPr kumimoji="0" lang="ja-JP" altLang="en-US" sz="6500" dirty="0">
                <a:latin typeface="HGP創英角ﾎﾟｯﾌﾟ体" pitchFamily="50" charset="-128"/>
                <a:ea typeface="HGP創英角ﾎﾟｯﾌﾟ体" pitchFamily="50" charset="-128"/>
              </a:rPr>
              <a:t>将来計画</a:t>
            </a:r>
            <a:r>
              <a:rPr kumimoji="0" lang="ja-JP" altLang="en-US" sz="6500" dirty="0">
                <a:latin typeface="HGP創英角ﾎﾟｯﾌﾟ体" pitchFamily="50" charset="-128"/>
                <a:ea typeface="HGP創英角ﾎﾟｯﾌﾟ体" pitchFamily="50" charset="-128"/>
              </a:rPr>
              <a:t>： </a:t>
            </a:r>
            <a:r>
              <a:rPr kumimoji="0" lang="en-US" altLang="ja-JP" sz="6500" dirty="0">
                <a:solidFill>
                  <a:schemeClr val="accent4">
                    <a:lumMod val="50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DECIGO</a:t>
            </a:r>
            <a:endParaRPr kumimoji="0" lang="en-US" altLang="ja-JP" sz="6500" dirty="0">
              <a:solidFill>
                <a:schemeClr val="accent4">
                  <a:lumMod val="50000"/>
                </a:schemeClr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BFBFC"/>
              </a:clrFrom>
              <a:clrTo>
                <a:srgbClr val="FBFBFC">
                  <a:alpha val="0"/>
                </a:srgbClr>
              </a:clrTo>
            </a:clrChange>
            <a:lum contrast="-10000"/>
          </a:blip>
          <a:srcRect/>
          <a:stretch>
            <a:fillRect/>
          </a:stretch>
        </p:blipFill>
        <p:spPr bwMode="auto">
          <a:xfrm>
            <a:off x="11279344" y="18755522"/>
            <a:ext cx="18621926" cy="13775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" name="AutoShape 198"/>
          <p:cNvSpPr>
            <a:spLocks noChangeArrowheads="1"/>
          </p:cNvSpPr>
          <p:nvPr/>
        </p:nvSpPr>
        <p:spPr bwMode="auto">
          <a:xfrm>
            <a:off x="11506441" y="22960444"/>
            <a:ext cx="3179353" cy="4528934"/>
          </a:xfrm>
          <a:prstGeom prst="roundRect">
            <a:avLst>
              <a:gd name="adj" fmla="val 3537"/>
            </a:avLst>
          </a:prstGeom>
          <a:solidFill>
            <a:schemeClr val="bg1">
              <a:lumMod val="95000"/>
              <a:alpha val="10000"/>
            </a:schemeClr>
          </a:solidFill>
          <a:ln w="6350">
            <a:solidFill>
              <a:schemeClr val="bg1">
                <a:alpha val="30000"/>
              </a:schemeClr>
            </a:solidFill>
            <a:round/>
            <a:headEnd/>
            <a:tailEnd/>
          </a:ln>
        </p:spPr>
        <p:txBody>
          <a:bodyPr wrap="none" lIns="298314" tIns="149157" rIns="298314" bIns="149157" anchor="ctr"/>
          <a:lstStyle/>
          <a:p>
            <a:endParaRPr lang="ja-JP" altLang="en-US" dirty="0"/>
          </a:p>
        </p:txBody>
      </p:sp>
      <p:sp>
        <p:nvSpPr>
          <p:cNvPr id="151" name="AutoShape 198"/>
          <p:cNvSpPr>
            <a:spLocks noChangeArrowheads="1"/>
          </p:cNvSpPr>
          <p:nvPr/>
        </p:nvSpPr>
        <p:spPr bwMode="auto">
          <a:xfrm>
            <a:off x="15367084" y="19452486"/>
            <a:ext cx="7267093" cy="2809771"/>
          </a:xfrm>
          <a:prstGeom prst="roundRect">
            <a:avLst>
              <a:gd name="adj" fmla="val 3537"/>
            </a:avLst>
          </a:prstGeom>
          <a:solidFill>
            <a:schemeClr val="bg1">
              <a:lumMod val="95000"/>
              <a:alpha val="10000"/>
            </a:schemeClr>
          </a:solidFill>
          <a:ln w="6350">
            <a:solidFill>
              <a:schemeClr val="bg1">
                <a:alpha val="30000"/>
              </a:schemeClr>
            </a:solidFill>
            <a:round/>
            <a:headEnd/>
            <a:tailEnd/>
          </a:ln>
        </p:spPr>
        <p:txBody>
          <a:bodyPr wrap="none" lIns="298314" tIns="149157" rIns="298314" bIns="149157" anchor="ctr"/>
          <a:lstStyle/>
          <a:p>
            <a:endParaRPr lang="ja-JP" altLang="en-US" dirty="0"/>
          </a:p>
        </p:txBody>
      </p:sp>
      <p:sp>
        <p:nvSpPr>
          <p:cNvPr id="142" name="AutoShape 198"/>
          <p:cNvSpPr>
            <a:spLocks noChangeArrowheads="1"/>
          </p:cNvSpPr>
          <p:nvPr/>
        </p:nvSpPr>
        <p:spPr bwMode="auto">
          <a:xfrm>
            <a:off x="22861274" y="27107210"/>
            <a:ext cx="6585803" cy="4334303"/>
          </a:xfrm>
          <a:prstGeom prst="roundRect">
            <a:avLst>
              <a:gd name="adj" fmla="val 3537"/>
            </a:avLst>
          </a:prstGeom>
          <a:solidFill>
            <a:schemeClr val="bg1">
              <a:lumMod val="95000"/>
              <a:alpha val="10000"/>
            </a:schemeClr>
          </a:solidFill>
          <a:ln w="6350">
            <a:solidFill>
              <a:schemeClr val="bg1">
                <a:alpha val="30000"/>
              </a:schemeClr>
            </a:solidFill>
            <a:round/>
            <a:headEnd/>
            <a:tailEnd/>
          </a:ln>
        </p:spPr>
        <p:txBody>
          <a:bodyPr wrap="none" lIns="298314" tIns="149157" rIns="298314" bIns="149157" anchor="ctr"/>
          <a:lstStyle/>
          <a:p>
            <a:endParaRPr lang="ja-JP" altLang="en-US" dirty="0"/>
          </a:p>
        </p:txBody>
      </p:sp>
      <p:sp>
        <p:nvSpPr>
          <p:cNvPr id="139" name="AutoShape 198"/>
          <p:cNvSpPr>
            <a:spLocks noChangeArrowheads="1"/>
          </p:cNvSpPr>
          <p:nvPr/>
        </p:nvSpPr>
        <p:spPr bwMode="auto">
          <a:xfrm>
            <a:off x="22861274" y="22130290"/>
            <a:ext cx="6358706" cy="4168531"/>
          </a:xfrm>
          <a:prstGeom prst="roundRect">
            <a:avLst>
              <a:gd name="adj" fmla="val 3537"/>
            </a:avLst>
          </a:prstGeom>
          <a:solidFill>
            <a:schemeClr val="bg1">
              <a:lumMod val="95000"/>
              <a:alpha val="10000"/>
            </a:schemeClr>
          </a:solidFill>
          <a:ln w="6350">
            <a:solidFill>
              <a:schemeClr val="bg1">
                <a:alpha val="30000"/>
              </a:schemeClr>
            </a:solidFill>
            <a:round/>
            <a:headEnd/>
            <a:tailEnd/>
          </a:ln>
        </p:spPr>
        <p:txBody>
          <a:bodyPr wrap="none" lIns="298314" tIns="149157" rIns="298314" bIns="149157" anchor="ctr"/>
          <a:lstStyle/>
          <a:p>
            <a:endParaRPr lang="ja-JP" altLang="en-US" dirty="0"/>
          </a:p>
        </p:txBody>
      </p:sp>
      <p:sp>
        <p:nvSpPr>
          <p:cNvPr id="119" name="AutoShape 198"/>
          <p:cNvSpPr>
            <a:spLocks noChangeArrowheads="1"/>
          </p:cNvSpPr>
          <p:nvPr/>
        </p:nvSpPr>
        <p:spPr bwMode="auto">
          <a:xfrm>
            <a:off x="832898" y="26373030"/>
            <a:ext cx="10219350" cy="6058298"/>
          </a:xfrm>
          <a:prstGeom prst="roundRect">
            <a:avLst>
              <a:gd name="adj" fmla="val 3537"/>
            </a:avLst>
          </a:prstGeom>
          <a:solidFill>
            <a:schemeClr val="accent4">
              <a:lumMod val="20000"/>
              <a:lumOff val="80000"/>
              <a:alpha val="30000"/>
            </a:schemeClr>
          </a:solidFill>
          <a:ln w="6350">
            <a:solidFill>
              <a:srgbClr val="DDDDDD">
                <a:alpha val="50000"/>
              </a:srgbClr>
            </a:solidFill>
            <a:round/>
            <a:headEnd/>
            <a:tailEnd/>
          </a:ln>
        </p:spPr>
        <p:txBody>
          <a:bodyPr wrap="none" lIns="298314" tIns="149157" rIns="298314" bIns="149157" anchor="ctr"/>
          <a:lstStyle/>
          <a:p>
            <a:endParaRPr lang="ja-JP" altLang="en-US" dirty="0"/>
          </a:p>
        </p:txBody>
      </p:sp>
      <p:sp>
        <p:nvSpPr>
          <p:cNvPr id="124" name="AutoShape 198"/>
          <p:cNvSpPr>
            <a:spLocks noChangeArrowheads="1"/>
          </p:cNvSpPr>
          <p:nvPr/>
        </p:nvSpPr>
        <p:spPr bwMode="auto">
          <a:xfrm>
            <a:off x="1741284" y="25940929"/>
            <a:ext cx="2952257" cy="760816"/>
          </a:xfrm>
          <a:prstGeom prst="roundRect">
            <a:avLst>
              <a:gd name="adj" fmla="val 3537"/>
            </a:avLst>
          </a:prstGeom>
          <a:solidFill>
            <a:schemeClr val="accent4">
              <a:lumMod val="60000"/>
              <a:lumOff val="40000"/>
              <a:alpha val="50000"/>
            </a:schemeClr>
          </a:solidFill>
          <a:ln w="6350">
            <a:noFill/>
            <a:round/>
            <a:headEnd/>
            <a:tailEnd/>
          </a:ln>
        </p:spPr>
        <p:txBody>
          <a:bodyPr wrap="none" lIns="298314" tIns="149157" rIns="298314" bIns="149157" anchor="ctr"/>
          <a:lstStyle/>
          <a:p>
            <a:endParaRPr lang="ja-JP" altLang="en-US" dirty="0"/>
          </a:p>
        </p:txBody>
      </p:sp>
      <p:sp>
        <p:nvSpPr>
          <p:cNvPr id="116" name="AutoShape 198"/>
          <p:cNvSpPr>
            <a:spLocks noChangeArrowheads="1"/>
          </p:cNvSpPr>
          <p:nvPr/>
        </p:nvSpPr>
        <p:spPr bwMode="auto">
          <a:xfrm>
            <a:off x="832898" y="18957886"/>
            <a:ext cx="10219350" cy="6539887"/>
          </a:xfrm>
          <a:prstGeom prst="roundRect">
            <a:avLst>
              <a:gd name="adj" fmla="val 3537"/>
            </a:avLst>
          </a:prstGeom>
          <a:solidFill>
            <a:schemeClr val="accent1">
              <a:lumMod val="20000"/>
              <a:lumOff val="80000"/>
              <a:alpha val="30000"/>
            </a:schemeClr>
          </a:solidFill>
          <a:ln w="6350">
            <a:solidFill>
              <a:srgbClr val="DDDDDD">
                <a:alpha val="50000"/>
              </a:srgbClr>
            </a:solidFill>
            <a:round/>
            <a:headEnd/>
            <a:tailEnd/>
          </a:ln>
        </p:spPr>
        <p:txBody>
          <a:bodyPr wrap="none" lIns="298314" tIns="149157" rIns="298314" bIns="149157" anchor="ctr"/>
          <a:lstStyle/>
          <a:p>
            <a:endParaRPr lang="ja-JP" altLang="en-US" dirty="0"/>
          </a:p>
        </p:txBody>
      </p:sp>
      <p:sp>
        <p:nvSpPr>
          <p:cNvPr id="123" name="AutoShape 198"/>
          <p:cNvSpPr>
            <a:spLocks noChangeArrowheads="1"/>
          </p:cNvSpPr>
          <p:nvPr/>
        </p:nvSpPr>
        <p:spPr bwMode="auto">
          <a:xfrm>
            <a:off x="1853637" y="18516006"/>
            <a:ext cx="1589677" cy="760816"/>
          </a:xfrm>
          <a:prstGeom prst="roundRect">
            <a:avLst>
              <a:gd name="adj" fmla="val 353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 w="6350">
            <a:noFill/>
            <a:round/>
            <a:headEnd/>
            <a:tailEnd/>
          </a:ln>
        </p:spPr>
        <p:txBody>
          <a:bodyPr wrap="none" lIns="298314" tIns="149157" rIns="298314" bIns="149157" anchor="ctr"/>
          <a:lstStyle/>
          <a:p>
            <a:endParaRPr lang="ja-JP" altLang="en-US" dirty="0"/>
          </a:p>
        </p:txBody>
      </p:sp>
      <p:sp>
        <p:nvSpPr>
          <p:cNvPr id="117" name="AutoShape 194"/>
          <p:cNvSpPr>
            <a:spLocks noChangeArrowheads="1"/>
          </p:cNvSpPr>
          <p:nvPr/>
        </p:nvSpPr>
        <p:spPr bwMode="auto">
          <a:xfrm>
            <a:off x="378705" y="18194512"/>
            <a:ext cx="29522566" cy="14527097"/>
          </a:xfrm>
          <a:prstGeom prst="roundRect">
            <a:avLst>
              <a:gd name="adj" fmla="val 5120"/>
            </a:avLst>
          </a:prstGeom>
          <a:noFill/>
          <a:ln w="317500">
            <a:solidFill>
              <a:schemeClr val="accent1">
                <a:lumMod val="75000"/>
                <a:alpha val="60000"/>
              </a:schemeClr>
            </a:solidFill>
            <a:round/>
            <a:headEnd/>
            <a:tailEnd/>
          </a:ln>
        </p:spPr>
        <p:txBody>
          <a:bodyPr wrap="none" lIns="298314" tIns="149157" rIns="298314" bIns="149157" anchor="ctr"/>
          <a:lstStyle/>
          <a:p>
            <a:endParaRPr lang="ja-JP" altLang="en-US" dirty="0"/>
          </a:p>
        </p:txBody>
      </p:sp>
      <p:sp>
        <p:nvSpPr>
          <p:cNvPr id="20" name="AutoShape 194"/>
          <p:cNvSpPr>
            <a:spLocks noChangeArrowheads="1"/>
          </p:cNvSpPr>
          <p:nvPr/>
        </p:nvSpPr>
        <p:spPr bwMode="auto">
          <a:xfrm>
            <a:off x="0" y="695926"/>
            <a:ext cx="30279975" cy="722384"/>
          </a:xfrm>
          <a:prstGeom prst="roundRect">
            <a:avLst>
              <a:gd name="adj" fmla="val 28188"/>
            </a:avLst>
          </a:prstGeom>
          <a:solidFill>
            <a:schemeClr val="bg1">
              <a:lumMod val="85000"/>
              <a:alpha val="50000"/>
            </a:schemeClr>
          </a:solidFill>
          <a:ln w="254000">
            <a:noFill/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defTabSz="914333">
              <a:defRPr/>
            </a:pPr>
            <a:endParaRPr kumimoji="0" lang="ja-JP" altLang="en-US" sz="2000" kern="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96" name="AutoShape 194"/>
          <p:cNvSpPr>
            <a:spLocks noChangeArrowheads="1"/>
          </p:cNvSpPr>
          <p:nvPr/>
        </p:nvSpPr>
        <p:spPr bwMode="auto">
          <a:xfrm>
            <a:off x="720851" y="6201886"/>
            <a:ext cx="14419137" cy="10868074"/>
          </a:xfrm>
          <a:prstGeom prst="roundRect">
            <a:avLst>
              <a:gd name="adj" fmla="val 5120"/>
            </a:avLst>
          </a:prstGeom>
          <a:noFill/>
          <a:ln w="317500">
            <a:solidFill>
              <a:schemeClr val="accent1">
                <a:lumMod val="75000"/>
                <a:alpha val="40000"/>
              </a:schemeClr>
            </a:solidFill>
            <a:round/>
            <a:headEnd/>
            <a:tailEnd/>
          </a:ln>
        </p:spPr>
        <p:txBody>
          <a:bodyPr wrap="none" lIns="298314" tIns="149157" rIns="298314" bIns="149157" anchor="ctr"/>
          <a:lstStyle/>
          <a:p>
            <a:endParaRPr lang="ja-JP" altLang="en-US" dirty="0"/>
          </a:p>
        </p:txBody>
      </p:sp>
      <p:pic>
        <p:nvPicPr>
          <p:cNvPr id="99" name="Picture 5"/>
          <p:cNvPicPr>
            <a:picLocks noChangeAspect="1" noChangeArrowheads="1"/>
          </p:cNvPicPr>
          <p:nvPr/>
        </p:nvPicPr>
        <p:blipFill>
          <a:blip r:embed="rId6" cstate="print"/>
          <a:srcRect l="47429" r="7548" b="2255"/>
          <a:stretch>
            <a:fillRect/>
          </a:stretch>
        </p:blipFill>
        <p:spPr bwMode="auto">
          <a:xfrm>
            <a:off x="1059995" y="8010064"/>
            <a:ext cx="3406450" cy="4484800"/>
          </a:xfrm>
          <a:prstGeom prst="roundRect">
            <a:avLst>
              <a:gd name="adj" fmla="val 15139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" name="Picture 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14922600" y="22651995"/>
            <a:ext cx="7400078" cy="862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7" name="Rectangle 195"/>
          <p:cNvSpPr>
            <a:spLocks noChangeArrowheads="1"/>
          </p:cNvSpPr>
          <p:nvPr/>
        </p:nvSpPr>
        <p:spPr bwMode="auto">
          <a:xfrm>
            <a:off x="2117697" y="5989595"/>
            <a:ext cx="5414894" cy="477777"/>
          </a:xfrm>
          <a:prstGeom prst="rect">
            <a:avLst/>
          </a:prstGeom>
          <a:solidFill>
            <a:srgbClr val="E6F0FF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298314" tIns="149157" rIns="298314" bIns="149157" anchor="ctr"/>
          <a:lstStyle/>
          <a:p>
            <a:endParaRPr lang="ja-JP" altLang="en-US" dirty="0"/>
          </a:p>
        </p:txBody>
      </p:sp>
      <p:sp>
        <p:nvSpPr>
          <p:cNvPr id="501" name="Text Box 47"/>
          <p:cNvSpPr txBox="1">
            <a:spLocks noChangeArrowheads="1"/>
          </p:cNvSpPr>
          <p:nvPr/>
        </p:nvSpPr>
        <p:spPr bwMode="auto">
          <a:xfrm>
            <a:off x="882403" y="6806093"/>
            <a:ext cx="14433097" cy="1261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98281" tIns="149141" rIns="298281" bIns="149141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5200" dirty="0">
                <a:latin typeface="HGP創英角ﾎﾟｯﾌﾟ体" pitchFamily="50" charset="-128"/>
                <a:ea typeface="HGP創英角ﾎﾟｯﾌﾟ体" pitchFamily="50" charset="-128"/>
              </a:rPr>
              <a:t>時空の歪みが波となって</a:t>
            </a:r>
            <a:r>
              <a:rPr lang="ja-JP" altLang="en-US" sz="5200" dirty="0">
                <a:latin typeface="HGP創英角ﾎﾟｯﾌﾟ体" pitchFamily="50" charset="-128"/>
                <a:ea typeface="HGP創英角ﾎﾟｯﾌﾟ体" pitchFamily="50" charset="-128"/>
              </a:rPr>
              <a:t>伝わる「</a:t>
            </a:r>
            <a:r>
              <a:rPr lang="ja-JP" altLang="en-US" sz="5200" dirty="0">
                <a:solidFill>
                  <a:schemeClr val="accent1">
                    <a:lumMod val="7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時空のさざなみ</a:t>
            </a:r>
            <a:r>
              <a:rPr lang="ja-JP" altLang="en-US" sz="5200" dirty="0">
                <a:latin typeface="HGP創英角ﾎﾟｯﾌﾟ体" pitchFamily="50" charset="-128"/>
                <a:ea typeface="HGP創英角ﾎﾟｯﾌﾟ体" pitchFamily="50" charset="-128"/>
              </a:rPr>
              <a:t>」</a:t>
            </a:r>
            <a:r>
              <a:rPr lang="en-US" altLang="ja-JP" sz="5200" dirty="0">
                <a:latin typeface="HGP創英角ﾎﾟｯﾌﾟ体" pitchFamily="50" charset="-128"/>
                <a:ea typeface="HGP創英角ﾎﾟｯﾌﾟ体" pitchFamily="50" charset="-128"/>
              </a:rPr>
              <a:t>.</a:t>
            </a:r>
            <a:endParaRPr lang="ja-JP" altLang="en-US" sz="52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503" name="Rectangle 63"/>
          <p:cNvSpPr>
            <a:spLocks noChangeArrowheads="1"/>
          </p:cNvSpPr>
          <p:nvPr/>
        </p:nvSpPr>
        <p:spPr bwMode="auto">
          <a:xfrm>
            <a:off x="1059995" y="12494862"/>
            <a:ext cx="7267093" cy="12009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pPr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5900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HGP創英角ﾎﾟｯﾌﾟ体" pitchFamily="50" charset="-128"/>
              </a:rPr>
              <a:t>宇宙を見る新しい</a:t>
            </a:r>
            <a:r>
              <a:rPr lang="ja-JP" altLang="en-US" sz="5900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HGP創英角ﾎﾟｯﾌﾟ体" pitchFamily="50" charset="-128"/>
              </a:rPr>
              <a:t>目</a:t>
            </a:r>
            <a:endParaRPr lang="ja-JP" altLang="en-US" sz="5900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ea typeface="HGP創英角ﾎﾟｯﾌﾟ体" pitchFamily="50" charset="-128"/>
            </a:endParaRPr>
          </a:p>
        </p:txBody>
      </p:sp>
      <p:sp>
        <p:nvSpPr>
          <p:cNvPr id="504" name="Text Box 66"/>
          <p:cNvSpPr txBox="1">
            <a:spLocks noChangeArrowheads="1"/>
          </p:cNvSpPr>
          <p:nvPr/>
        </p:nvSpPr>
        <p:spPr bwMode="auto">
          <a:xfrm>
            <a:off x="946152" y="13680000"/>
            <a:ext cx="10669246" cy="3181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98281" tIns="149141" rIns="298281" bIns="149141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・他</a:t>
            </a:r>
            <a:r>
              <a:rPr lang="ja-JP" altLang="en-US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の天文観測では得られない</a:t>
            </a:r>
            <a:r>
              <a:rPr lang="ja-JP" altLang="en-US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情報</a:t>
            </a:r>
            <a:r>
              <a:rPr lang="en-US" altLang="ja-JP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.</a:t>
            </a:r>
            <a:endParaRPr lang="ja-JP" altLang="en-US" sz="5200" dirty="0">
              <a:solidFill>
                <a:srgbClr val="4D4D4D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・激しい</a:t>
            </a:r>
            <a:r>
              <a:rPr lang="ja-JP" altLang="en-US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天体現象の内部や</a:t>
            </a:r>
            <a:r>
              <a:rPr lang="en-US" altLang="ja-JP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en-US" altLang="ja-JP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  </a:t>
            </a:r>
            <a:r>
              <a:rPr lang="ja-JP" altLang="en-US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宇宙</a:t>
            </a:r>
            <a:r>
              <a:rPr lang="ja-JP" altLang="en-US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が出来た直後を直接</a:t>
            </a:r>
            <a:r>
              <a:rPr lang="ja-JP" altLang="en-US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観測</a:t>
            </a:r>
            <a:r>
              <a:rPr lang="en-US" altLang="ja-JP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!!?</a:t>
            </a:r>
            <a:endParaRPr lang="en-US" altLang="ja-JP" sz="5200" dirty="0">
              <a:solidFill>
                <a:srgbClr val="4D4D4D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536" name="Text Box 213"/>
          <p:cNvSpPr txBox="1">
            <a:spLocks noChangeArrowheads="1"/>
          </p:cNvSpPr>
          <p:nvPr/>
        </p:nvSpPr>
        <p:spPr bwMode="auto">
          <a:xfrm>
            <a:off x="15572035" y="695926"/>
            <a:ext cx="10705674" cy="91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pPr>
              <a:lnSpc>
                <a:spcPct val="110000"/>
              </a:lnSpc>
            </a:pPr>
            <a:r>
              <a:rPr kumimoji="0" lang="ja-JP" altLang="en-US" sz="3600" dirty="0">
                <a:latin typeface="HGP創英角ﾎﾟｯﾌﾟ体" pitchFamily="50" charset="-128"/>
                <a:ea typeface="HGP創英角ﾎﾟｯﾌﾟ体" pitchFamily="50" charset="-128"/>
              </a:rPr>
              <a:t>安東正樹</a:t>
            </a:r>
            <a:r>
              <a:rPr kumimoji="0" lang="en-US" altLang="ja-JP" sz="3600" dirty="0">
                <a:latin typeface="HGP創英角ﾎﾟｯﾌﾟ体" pitchFamily="50" charset="-128"/>
                <a:ea typeface="HGP創英角ﾎﾟｯﾌﾟ体" pitchFamily="50" charset="-128"/>
              </a:rPr>
              <a:t> </a:t>
            </a:r>
            <a:r>
              <a:rPr kumimoji="0" lang="en-US" altLang="ja-JP" sz="3600" dirty="0" smtClean="0">
                <a:latin typeface="HGP創英角ﾎﾟｯﾌﾟ体" pitchFamily="50" charset="-128"/>
                <a:ea typeface="HGP創英角ﾎﾟｯﾌﾟ体" pitchFamily="50" charset="-128"/>
              </a:rPr>
              <a:t>(</a:t>
            </a:r>
            <a:r>
              <a:rPr kumimoji="0" lang="ja-JP" altLang="en-US" sz="3600" dirty="0">
                <a:latin typeface="HGP創英角ﾎﾟｯﾌﾟ体" pitchFamily="50" charset="-128"/>
                <a:ea typeface="HGP創英角ﾎﾟｯﾌﾟ体" pitchFamily="50" charset="-128"/>
              </a:rPr>
              <a:t>国立天文台</a:t>
            </a:r>
            <a:r>
              <a:rPr kumimoji="0" lang="en-US" altLang="ja-JP" sz="3600" dirty="0" smtClean="0">
                <a:latin typeface="HGP創英角ﾎﾟｯﾌﾟ体" pitchFamily="50" charset="-128"/>
                <a:ea typeface="HGP創英角ﾎﾟｯﾌﾟ体" pitchFamily="50" charset="-128"/>
              </a:rPr>
              <a:t>) </a:t>
            </a:r>
            <a:r>
              <a:rPr kumimoji="0" lang="en-US" altLang="ja-JP" sz="3600" dirty="0">
                <a:latin typeface="HGP創英角ﾎﾟｯﾌﾟ体" pitchFamily="50" charset="-128"/>
                <a:ea typeface="HGP創英角ﾎﾟｯﾌﾟ体" pitchFamily="50" charset="-128"/>
              </a:rPr>
              <a:t>+ DPF</a:t>
            </a:r>
            <a:r>
              <a:rPr kumimoji="0" lang="ja-JP" altLang="en-US" sz="3600" dirty="0">
                <a:latin typeface="HGP創英角ﾎﾟｯﾌﾟ体" pitchFamily="50" charset="-128"/>
                <a:ea typeface="HGP創英角ﾎﾟｯﾌﾟ体" pitchFamily="50" charset="-128"/>
              </a:rPr>
              <a:t>ワーキンググループ</a:t>
            </a:r>
            <a:endParaRPr kumimoji="0" lang="en-US" altLang="ja-JP" sz="36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510" name="Text Box 91"/>
          <p:cNvSpPr txBox="1">
            <a:spLocks noChangeAspect="1" noChangeArrowheads="1"/>
          </p:cNvSpPr>
          <p:nvPr/>
        </p:nvSpPr>
        <p:spPr bwMode="auto">
          <a:xfrm>
            <a:off x="23017196" y="21605864"/>
            <a:ext cx="5748591" cy="92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r>
              <a:rPr lang="ja-JP" altLang="en-US" sz="3900" b="1" dirty="0">
                <a:solidFill>
                  <a:srgbClr val="99CCFF"/>
                </a:solidFill>
                <a:latin typeface="HGP創英角ﾎﾟｯﾌﾟ体" pitchFamily="50" charset="-128"/>
                <a:ea typeface="HGP創英角ﾎﾟｯﾌﾟ体" pitchFamily="50" charset="-128"/>
              </a:rPr>
              <a:t>安定化レーザー光源</a:t>
            </a:r>
          </a:p>
        </p:txBody>
      </p:sp>
      <p:sp>
        <p:nvSpPr>
          <p:cNvPr id="511" name="Text Box 93"/>
          <p:cNvSpPr txBox="1">
            <a:spLocks noChangeAspect="1" noChangeArrowheads="1"/>
          </p:cNvSpPr>
          <p:nvPr/>
        </p:nvSpPr>
        <p:spPr bwMode="auto">
          <a:xfrm>
            <a:off x="22861274" y="26572446"/>
            <a:ext cx="6358706" cy="92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r>
              <a:rPr lang="ja-JP" altLang="en-US" sz="3900" b="1" dirty="0">
                <a:solidFill>
                  <a:srgbClr val="99CCFF"/>
                </a:solidFill>
                <a:latin typeface="HGP創英角ﾎﾟｯﾌﾟ体" pitchFamily="50" charset="-128"/>
                <a:ea typeface="HGP創英角ﾎﾟｯﾌﾟ体" pitchFamily="50" charset="-128"/>
              </a:rPr>
              <a:t>試験マス・レーザー</a:t>
            </a:r>
            <a:r>
              <a:rPr lang="ja-JP" altLang="en-US" sz="3900" b="1" dirty="0">
                <a:solidFill>
                  <a:srgbClr val="99CCFF"/>
                </a:solidFill>
                <a:latin typeface="HGP創英角ﾎﾟｯﾌﾟ体" pitchFamily="50" charset="-128"/>
                <a:ea typeface="HGP創英角ﾎﾟｯﾌﾟ体" pitchFamily="50" charset="-128"/>
              </a:rPr>
              <a:t>干渉計</a:t>
            </a:r>
          </a:p>
        </p:txBody>
      </p:sp>
      <p:sp>
        <p:nvSpPr>
          <p:cNvPr id="512" name="Text Box 95"/>
          <p:cNvSpPr txBox="1">
            <a:spLocks noChangeAspect="1" noChangeArrowheads="1"/>
          </p:cNvSpPr>
          <p:nvPr/>
        </p:nvSpPr>
        <p:spPr bwMode="auto">
          <a:xfrm>
            <a:off x="11928952" y="30392088"/>
            <a:ext cx="3151162" cy="1316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98281" tIns="149141" rIns="298281" bIns="149141">
            <a:spAutoFit/>
          </a:bodyPr>
          <a:lstStyle/>
          <a:p>
            <a:r>
              <a:rPr lang="ja-JP" altLang="en-US" sz="3300" b="1" dirty="0">
                <a:solidFill>
                  <a:srgbClr val="99CCFF"/>
                </a:solidFill>
                <a:latin typeface="HGP創英角ﾎﾟｯﾌﾟ体" pitchFamily="50" charset="-128"/>
                <a:ea typeface="HGP創英角ﾎﾟｯﾌﾟ体" pitchFamily="50" charset="-128"/>
              </a:rPr>
              <a:t>小型科学衛星</a:t>
            </a:r>
          </a:p>
          <a:p>
            <a:r>
              <a:rPr lang="ja-JP" altLang="en-US" sz="3300" b="1" dirty="0">
                <a:solidFill>
                  <a:srgbClr val="99CCFF"/>
                </a:solidFill>
                <a:latin typeface="HGP創英角ﾎﾟｯﾌﾟ体" pitchFamily="50" charset="-128"/>
                <a:ea typeface="HGP創英角ﾎﾟｯﾌﾟ体" pitchFamily="50" charset="-128"/>
              </a:rPr>
              <a:t>      標準バス</a:t>
            </a:r>
          </a:p>
        </p:txBody>
      </p:sp>
      <p:sp>
        <p:nvSpPr>
          <p:cNvPr id="513" name="Text Box 96"/>
          <p:cNvSpPr txBox="1">
            <a:spLocks noChangeAspect="1" noChangeArrowheads="1"/>
          </p:cNvSpPr>
          <p:nvPr/>
        </p:nvSpPr>
        <p:spPr bwMode="auto">
          <a:xfrm>
            <a:off x="11960636" y="28348113"/>
            <a:ext cx="2301571" cy="1316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98281" tIns="149141" rIns="298281" bIns="149141">
            <a:spAutoFit/>
          </a:bodyPr>
          <a:lstStyle/>
          <a:p>
            <a:r>
              <a:rPr lang="ja-JP" altLang="en-US" sz="3300" b="1" dirty="0">
                <a:solidFill>
                  <a:srgbClr val="99CCFF"/>
                </a:solidFill>
                <a:latin typeface="HGP創英角ﾎﾟｯﾌﾟ体" pitchFamily="50" charset="-128"/>
                <a:ea typeface="HGP創英角ﾎﾟｯﾌﾟ体" pitchFamily="50" charset="-128"/>
              </a:rPr>
              <a:t>太陽</a:t>
            </a:r>
            <a:r>
              <a:rPr lang="ja-JP" altLang="en-US" sz="3300" b="1" dirty="0">
                <a:solidFill>
                  <a:srgbClr val="99CCFF"/>
                </a:solidFill>
                <a:latin typeface="HGP創英角ﾎﾟｯﾌﾟ体" pitchFamily="50" charset="-128"/>
                <a:ea typeface="HGP創英角ﾎﾟｯﾌﾟ体" pitchFamily="50" charset="-128"/>
              </a:rPr>
              <a:t>電池</a:t>
            </a:r>
            <a:endParaRPr lang="en-US" altLang="ja-JP" sz="3300" b="1" dirty="0">
              <a:solidFill>
                <a:srgbClr val="99CCFF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en-US" altLang="ja-JP" sz="3300" b="1" dirty="0">
                <a:solidFill>
                  <a:srgbClr val="99CCFF"/>
                </a:solidFill>
                <a:latin typeface="HGP創英角ﾎﾟｯﾌﾟ体" pitchFamily="50" charset="-128"/>
                <a:ea typeface="HGP創英角ﾎﾟｯﾌﾟ体" pitchFamily="50" charset="-128"/>
              </a:rPr>
              <a:t>   </a:t>
            </a:r>
            <a:r>
              <a:rPr lang="ja-JP" altLang="en-US" sz="3300" b="1" dirty="0">
                <a:solidFill>
                  <a:srgbClr val="99CCFF"/>
                </a:solidFill>
                <a:latin typeface="HGP創英角ﾎﾟｯﾌﾟ体" pitchFamily="50" charset="-128"/>
                <a:ea typeface="HGP創英角ﾎﾟｯﾌﾟ体" pitchFamily="50" charset="-128"/>
              </a:rPr>
              <a:t>パドル</a:t>
            </a:r>
            <a:endParaRPr lang="ja-JP" altLang="en-US" sz="3300" b="1" dirty="0">
              <a:solidFill>
                <a:srgbClr val="99CCFF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514" name="Text Box 99"/>
          <p:cNvSpPr txBox="1">
            <a:spLocks noChangeAspect="1" noChangeArrowheads="1"/>
          </p:cNvSpPr>
          <p:nvPr/>
        </p:nvSpPr>
        <p:spPr bwMode="auto">
          <a:xfrm>
            <a:off x="15367084" y="19716435"/>
            <a:ext cx="5223223" cy="92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r>
              <a:rPr lang="ja-JP" altLang="en-US" sz="3900" b="1" dirty="0">
                <a:solidFill>
                  <a:srgbClr val="99CCFF"/>
                </a:solidFill>
                <a:latin typeface="HGP創英角ﾎﾟｯﾌﾟ体" pitchFamily="50" charset="-128"/>
                <a:ea typeface="HGP創英角ﾎﾟｯﾌﾟ体" pitchFamily="50" charset="-128"/>
              </a:rPr>
              <a:t>ミッションスラスタ</a:t>
            </a:r>
            <a:endParaRPr lang="ja-JP" altLang="en-US" sz="3900" b="1" dirty="0">
              <a:solidFill>
                <a:srgbClr val="99CCFF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515" name="Text Box 100"/>
          <p:cNvSpPr txBox="1">
            <a:spLocks noChangeAspect="1" noChangeArrowheads="1"/>
          </p:cNvSpPr>
          <p:nvPr/>
        </p:nvSpPr>
        <p:spPr bwMode="auto">
          <a:xfrm>
            <a:off x="11279346" y="22468097"/>
            <a:ext cx="3575959" cy="80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98281" tIns="149141" rIns="298281" bIns="149141">
            <a:spAutoFit/>
          </a:bodyPr>
          <a:lstStyle/>
          <a:p>
            <a:r>
              <a:rPr lang="ja-JP" altLang="en-US" sz="3300" b="1" dirty="0">
                <a:solidFill>
                  <a:srgbClr val="99CCFF"/>
                </a:solidFill>
                <a:latin typeface="HGP創英角ﾎﾟｯﾌﾟ体" pitchFamily="50" charset="-128"/>
                <a:ea typeface="HGP創英角ﾎﾟｯﾌﾟ体" pitchFamily="50" charset="-128"/>
              </a:rPr>
              <a:t>中央</a:t>
            </a:r>
            <a:r>
              <a:rPr lang="ja-JP" altLang="en-US" sz="3300" b="1" dirty="0">
                <a:solidFill>
                  <a:srgbClr val="99CCFF"/>
                </a:solidFill>
                <a:latin typeface="HGP創英角ﾎﾟｯﾌﾟ体" pitchFamily="50" charset="-128"/>
                <a:ea typeface="HGP創英角ﾎﾟｯﾌﾟ体" pitchFamily="50" charset="-128"/>
              </a:rPr>
              <a:t>処理計算機</a:t>
            </a:r>
            <a:endParaRPr lang="ja-JP" altLang="en-US" sz="3300" b="1" dirty="0">
              <a:solidFill>
                <a:srgbClr val="99CCFF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517" name="Line 181"/>
          <p:cNvSpPr>
            <a:spLocks noChangeShapeType="1"/>
          </p:cNvSpPr>
          <p:nvPr/>
        </p:nvSpPr>
        <p:spPr bwMode="auto">
          <a:xfrm flipV="1">
            <a:off x="14004507" y="27734161"/>
            <a:ext cx="1278261" cy="854743"/>
          </a:xfrm>
          <a:prstGeom prst="line">
            <a:avLst/>
          </a:prstGeom>
          <a:noFill/>
          <a:ln w="63500">
            <a:solidFill>
              <a:schemeClr val="bg1">
                <a:alpha val="70000"/>
              </a:schemeClr>
            </a:solidFill>
            <a:round/>
            <a:headEnd/>
            <a:tailEnd type="oval" w="med" len="med"/>
          </a:ln>
        </p:spPr>
        <p:txBody>
          <a:bodyPr lIns="298314" tIns="149157" rIns="298314" bIns="149157"/>
          <a:lstStyle/>
          <a:p>
            <a:endParaRPr lang="ja-JP" altLang="en-US" dirty="0"/>
          </a:p>
        </p:txBody>
      </p:sp>
      <p:sp>
        <p:nvSpPr>
          <p:cNvPr id="518" name="Line 183"/>
          <p:cNvSpPr>
            <a:spLocks noChangeShapeType="1"/>
          </p:cNvSpPr>
          <p:nvPr/>
        </p:nvSpPr>
        <p:spPr bwMode="auto">
          <a:xfrm flipV="1">
            <a:off x="14912892" y="29901306"/>
            <a:ext cx="2497524" cy="854749"/>
          </a:xfrm>
          <a:prstGeom prst="line">
            <a:avLst/>
          </a:prstGeom>
          <a:noFill/>
          <a:ln w="63500">
            <a:solidFill>
              <a:schemeClr val="bg1">
                <a:alpha val="70000"/>
              </a:schemeClr>
            </a:solidFill>
            <a:round/>
            <a:headEnd/>
            <a:tailEnd type="oval" w="med" len="med"/>
          </a:ln>
        </p:spPr>
        <p:txBody>
          <a:bodyPr lIns="298314" tIns="149157" rIns="298314" bIns="149157"/>
          <a:lstStyle/>
          <a:p>
            <a:endParaRPr lang="ja-JP" altLang="en-US" dirty="0"/>
          </a:p>
        </p:txBody>
      </p:sp>
      <p:sp>
        <p:nvSpPr>
          <p:cNvPr id="519" name="Line 184"/>
          <p:cNvSpPr>
            <a:spLocks noChangeShapeType="1"/>
          </p:cNvSpPr>
          <p:nvPr/>
        </p:nvSpPr>
        <p:spPr bwMode="auto">
          <a:xfrm>
            <a:off x="14685796" y="25497772"/>
            <a:ext cx="3170784" cy="466538"/>
          </a:xfrm>
          <a:prstGeom prst="line">
            <a:avLst/>
          </a:prstGeom>
          <a:noFill/>
          <a:ln w="63500">
            <a:solidFill>
              <a:schemeClr val="bg1">
                <a:alpha val="70000"/>
              </a:schemeClr>
            </a:solidFill>
            <a:round/>
            <a:headEnd/>
            <a:tailEnd type="oval" w="med" len="med"/>
          </a:ln>
        </p:spPr>
        <p:txBody>
          <a:bodyPr lIns="298314" tIns="149157" rIns="298314" bIns="149157"/>
          <a:lstStyle/>
          <a:p>
            <a:endParaRPr lang="ja-JP" altLang="en-US" dirty="0"/>
          </a:p>
        </p:txBody>
      </p:sp>
      <p:sp>
        <p:nvSpPr>
          <p:cNvPr id="520" name="Line 186"/>
          <p:cNvSpPr>
            <a:spLocks noChangeShapeType="1"/>
          </p:cNvSpPr>
          <p:nvPr/>
        </p:nvSpPr>
        <p:spPr bwMode="auto">
          <a:xfrm flipH="1">
            <a:off x="19681921" y="23532219"/>
            <a:ext cx="3179353" cy="2167151"/>
          </a:xfrm>
          <a:prstGeom prst="line">
            <a:avLst/>
          </a:prstGeom>
          <a:noFill/>
          <a:ln w="63500">
            <a:solidFill>
              <a:schemeClr val="bg1">
                <a:alpha val="70000"/>
              </a:schemeClr>
            </a:solidFill>
            <a:round/>
            <a:headEnd/>
            <a:tailEnd type="oval" w="med" len="med"/>
          </a:ln>
        </p:spPr>
        <p:txBody>
          <a:bodyPr lIns="298314" tIns="149157" rIns="298314" bIns="149157"/>
          <a:lstStyle/>
          <a:p>
            <a:endParaRPr lang="ja-JP" altLang="en-US" dirty="0"/>
          </a:p>
        </p:txBody>
      </p:sp>
      <p:sp>
        <p:nvSpPr>
          <p:cNvPr id="521" name="Line 187"/>
          <p:cNvSpPr>
            <a:spLocks noChangeShapeType="1"/>
          </p:cNvSpPr>
          <p:nvPr/>
        </p:nvSpPr>
        <p:spPr bwMode="auto">
          <a:xfrm>
            <a:off x="17638052" y="24013810"/>
            <a:ext cx="1863408" cy="1973497"/>
          </a:xfrm>
          <a:prstGeom prst="line">
            <a:avLst/>
          </a:prstGeom>
          <a:noFill/>
          <a:ln w="63500">
            <a:solidFill>
              <a:schemeClr val="bg1">
                <a:alpha val="70000"/>
              </a:schemeClr>
            </a:solidFill>
            <a:round/>
            <a:headEnd/>
            <a:tailEnd type="oval" w="med" len="med"/>
          </a:ln>
        </p:spPr>
        <p:txBody>
          <a:bodyPr lIns="298314" tIns="149157" rIns="298314" bIns="149157"/>
          <a:lstStyle/>
          <a:p>
            <a:endParaRPr lang="ja-JP" altLang="en-US" dirty="0"/>
          </a:p>
        </p:txBody>
      </p:sp>
      <p:sp>
        <p:nvSpPr>
          <p:cNvPr id="522" name="Line 189"/>
          <p:cNvSpPr>
            <a:spLocks noChangeShapeType="1"/>
          </p:cNvSpPr>
          <p:nvPr/>
        </p:nvSpPr>
        <p:spPr bwMode="auto">
          <a:xfrm flipH="1" flipV="1">
            <a:off x="19940107" y="27375412"/>
            <a:ext cx="2921167" cy="731901"/>
          </a:xfrm>
          <a:prstGeom prst="line">
            <a:avLst/>
          </a:prstGeom>
          <a:noFill/>
          <a:ln w="63500">
            <a:solidFill>
              <a:schemeClr val="bg1">
                <a:alpha val="70000"/>
              </a:schemeClr>
            </a:solidFill>
            <a:round/>
            <a:headEnd/>
            <a:tailEnd type="oval" w="med" len="med"/>
          </a:ln>
        </p:spPr>
        <p:txBody>
          <a:bodyPr lIns="298314" tIns="149157" rIns="298314" bIns="149157"/>
          <a:lstStyle/>
          <a:p>
            <a:endParaRPr lang="ja-JP" altLang="en-US" dirty="0"/>
          </a:p>
        </p:txBody>
      </p:sp>
      <p:sp>
        <p:nvSpPr>
          <p:cNvPr id="526" name="Text Box 193"/>
          <p:cNvSpPr txBox="1">
            <a:spLocks noChangeArrowheads="1"/>
          </p:cNvSpPr>
          <p:nvPr/>
        </p:nvSpPr>
        <p:spPr bwMode="auto">
          <a:xfrm>
            <a:off x="832900" y="19198680"/>
            <a:ext cx="10759014" cy="3181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98281" tIns="149141" rIns="298281" bIns="149141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5200" dirty="0">
                <a:latin typeface="HGP創英角ﾎﾟｯﾌﾟ体" pitchFamily="50" charset="-128"/>
                <a:ea typeface="HGP創英角ﾎﾟｯﾌﾟ体" pitchFamily="50" charset="-128"/>
              </a:rPr>
              <a:t>宇宙と地球の観測</a:t>
            </a:r>
            <a:endParaRPr lang="en-US" altLang="ja-JP" sz="5200" dirty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5200" dirty="0">
                <a:latin typeface="HGP創英角ﾎﾟｯﾌﾟ体" pitchFamily="50" charset="-128"/>
                <a:ea typeface="HGP創英角ﾎﾟｯﾌﾟ体" pitchFamily="50" charset="-128"/>
              </a:rPr>
              <a:t>　</a:t>
            </a:r>
            <a:r>
              <a:rPr lang="ja-JP" altLang="en-US" sz="5200" dirty="0">
                <a:solidFill>
                  <a:srgbClr val="333333"/>
                </a:solidFill>
                <a:latin typeface="HGP創英角ﾎﾟｯﾌﾟ体" pitchFamily="50" charset="-128"/>
                <a:ea typeface="HGP創英角ﾎﾟｯﾌﾟ体" pitchFamily="50" charset="-128"/>
              </a:rPr>
              <a:t>・銀河</a:t>
            </a:r>
            <a:r>
              <a:rPr lang="ja-JP" altLang="en-US" sz="5200" dirty="0">
                <a:solidFill>
                  <a:srgbClr val="333333"/>
                </a:solidFill>
                <a:latin typeface="HGP創英角ﾎﾟｯﾌﾟ体" pitchFamily="50" charset="-128"/>
                <a:ea typeface="HGP創英角ﾎﾟｯﾌﾟ体" pitchFamily="50" charset="-128"/>
              </a:rPr>
              <a:t>中心での</a:t>
            </a:r>
            <a:r>
              <a:rPr kumimoji="0" lang="ja-JP" altLang="en-US" sz="5200" dirty="0">
                <a:solidFill>
                  <a:schemeClr val="accent1">
                    <a:lumMod val="7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ブラックホール</a:t>
            </a:r>
            <a:r>
              <a:rPr kumimoji="0" lang="ja-JP" altLang="en-US" sz="5200" dirty="0">
                <a:solidFill>
                  <a:schemeClr val="accent1">
                    <a:lumMod val="7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合体</a:t>
            </a:r>
            <a:r>
              <a:rPr kumimoji="0" lang="en-US" altLang="ja-JP" sz="5200" dirty="0">
                <a:latin typeface="HGP創英角ﾎﾟｯﾌﾟ体" pitchFamily="50" charset="-128"/>
                <a:ea typeface="HGP創英角ﾎﾟｯﾌﾟ体" pitchFamily="50" charset="-128"/>
              </a:rPr>
              <a:t>.</a:t>
            </a:r>
            <a:endParaRPr lang="ja-JP" altLang="en-US" sz="5200" dirty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5200" dirty="0">
                <a:latin typeface="HGP創英角ﾎﾟｯﾌﾟ体" pitchFamily="50" charset="-128"/>
                <a:ea typeface="HGP創英角ﾎﾟｯﾌﾟ体" pitchFamily="50" charset="-128"/>
              </a:rPr>
              <a:t>　・</a:t>
            </a:r>
            <a:r>
              <a:rPr lang="ja-JP" altLang="en-US" sz="5200" dirty="0">
                <a:solidFill>
                  <a:schemeClr val="accent1">
                    <a:lumMod val="7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地球の重力場</a:t>
            </a:r>
            <a:r>
              <a:rPr lang="ja-JP" altLang="en-US" sz="5200" dirty="0">
                <a:solidFill>
                  <a:srgbClr val="333333"/>
                </a:solidFill>
                <a:latin typeface="HGP創英角ﾎﾟｯﾌﾟ体" pitchFamily="50" charset="-128"/>
                <a:ea typeface="HGP創英角ﾎﾟｯﾌﾟ体" pitchFamily="50" charset="-128"/>
              </a:rPr>
              <a:t>変動</a:t>
            </a:r>
            <a:r>
              <a:rPr lang="en-US" altLang="ja-JP" sz="5200" dirty="0">
                <a:solidFill>
                  <a:srgbClr val="333333"/>
                </a:solidFill>
                <a:latin typeface="HGP創英角ﾎﾟｯﾌﾟ体" pitchFamily="50" charset="-128"/>
                <a:ea typeface="HGP創英角ﾎﾟｯﾌﾟ体" pitchFamily="50" charset="-128"/>
              </a:rPr>
              <a:t>.</a:t>
            </a:r>
            <a:endParaRPr kumimoji="0" lang="ja-JP" altLang="en-US" sz="5200" dirty="0">
              <a:solidFill>
                <a:srgbClr val="333333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528" name="Line 207"/>
          <p:cNvSpPr>
            <a:spLocks noChangeShapeType="1"/>
          </p:cNvSpPr>
          <p:nvPr/>
        </p:nvSpPr>
        <p:spPr bwMode="auto">
          <a:xfrm>
            <a:off x="17638051" y="22328248"/>
            <a:ext cx="0" cy="3371121"/>
          </a:xfrm>
          <a:prstGeom prst="line">
            <a:avLst/>
          </a:prstGeom>
          <a:noFill/>
          <a:ln w="63500">
            <a:solidFill>
              <a:schemeClr val="bg1">
                <a:alpha val="70000"/>
              </a:schemeClr>
            </a:solidFill>
            <a:round/>
            <a:headEnd/>
            <a:tailEnd type="oval" w="med" len="med"/>
          </a:ln>
        </p:spPr>
        <p:txBody>
          <a:bodyPr lIns="298314" tIns="149157" rIns="298314" bIns="149157"/>
          <a:lstStyle/>
          <a:p>
            <a:endParaRPr lang="ja-JP" altLang="en-US" dirty="0"/>
          </a:p>
        </p:txBody>
      </p:sp>
      <p:sp>
        <p:nvSpPr>
          <p:cNvPr id="532" name="Text Box 211"/>
          <p:cNvSpPr txBox="1">
            <a:spLocks noChangeArrowheads="1"/>
          </p:cNvSpPr>
          <p:nvPr/>
        </p:nvSpPr>
        <p:spPr bwMode="auto">
          <a:xfrm>
            <a:off x="23996759" y="19963412"/>
            <a:ext cx="5672687" cy="141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98281" tIns="149141" rIns="298281" bIns="149141">
            <a:spAutoFit/>
          </a:bodyPr>
          <a:lstStyle/>
          <a:p>
            <a:pPr>
              <a:lnSpc>
                <a:spcPct val="110000"/>
              </a:lnSpc>
            </a:pPr>
            <a:r>
              <a:rPr kumimoji="0" lang="en-US" altLang="ja-JP" sz="3300" dirty="0">
                <a:solidFill>
                  <a:schemeClr val="bg1">
                    <a:lumMod val="8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  <a:sym typeface="Wingdings" pitchFamily="2" charset="2"/>
              </a:rPr>
              <a:t></a:t>
            </a:r>
            <a:r>
              <a:rPr kumimoji="0" lang="ja-JP" altLang="en-US" sz="3300" dirty="0">
                <a:solidFill>
                  <a:schemeClr val="bg1">
                    <a:lumMod val="8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振動</a:t>
            </a:r>
            <a:r>
              <a:rPr kumimoji="0" lang="ja-JP" altLang="en-US" sz="3300" dirty="0">
                <a:solidFill>
                  <a:schemeClr val="bg1">
                    <a:lumMod val="8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・磁場変動・温度変動</a:t>
            </a:r>
          </a:p>
          <a:p>
            <a:pPr>
              <a:lnSpc>
                <a:spcPct val="110000"/>
              </a:lnSpc>
            </a:pPr>
            <a:r>
              <a:rPr kumimoji="0" lang="ja-JP" altLang="en-US" sz="3300" dirty="0">
                <a:solidFill>
                  <a:schemeClr val="bg1">
                    <a:lumMod val="8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  </a:t>
            </a:r>
            <a:r>
              <a:rPr kumimoji="0" lang="ja-JP" altLang="en-US" sz="3300" dirty="0">
                <a:solidFill>
                  <a:schemeClr val="bg1">
                    <a:lumMod val="8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　　　の影響を避ける</a:t>
            </a:r>
            <a:r>
              <a:rPr kumimoji="0" lang="ja-JP" altLang="en-US" sz="3300" dirty="0">
                <a:solidFill>
                  <a:schemeClr val="bg1">
                    <a:lumMod val="8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設計</a:t>
            </a:r>
            <a:r>
              <a:rPr kumimoji="0" lang="en-US" altLang="ja-JP" sz="3300" dirty="0">
                <a:solidFill>
                  <a:schemeClr val="bg1">
                    <a:lumMod val="8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.</a:t>
            </a:r>
            <a:endParaRPr kumimoji="0" lang="ja-JP" altLang="en-US" sz="3300" dirty="0">
              <a:solidFill>
                <a:schemeClr val="bg1">
                  <a:lumMod val="85000"/>
                </a:schemeClr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537" name="AutoShape 214"/>
          <p:cNvSpPr>
            <a:spLocks noChangeArrowheads="1"/>
          </p:cNvSpPr>
          <p:nvPr/>
        </p:nvSpPr>
        <p:spPr bwMode="auto">
          <a:xfrm rot="5400000">
            <a:off x="17276837" y="39492348"/>
            <a:ext cx="481589" cy="906198"/>
          </a:xfrm>
          <a:custGeom>
            <a:avLst/>
            <a:gdLst>
              <a:gd name="T0" fmla="*/ 104971 w 21600"/>
              <a:gd name="T1" fmla="*/ 0 h 21600"/>
              <a:gd name="T2" fmla="*/ 0 w 21600"/>
              <a:gd name="T3" fmla="*/ 143669 h 21600"/>
              <a:gd name="T4" fmla="*/ 104971 w 21600"/>
              <a:gd name="T5" fmla="*/ 287338 h 21600"/>
              <a:gd name="T6" fmla="*/ 215900 w 21600"/>
              <a:gd name="T7" fmla="*/ 1436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995 h 21600"/>
              <a:gd name="T14" fmla="*/ 16662 w 21600"/>
              <a:gd name="T15" fmla="*/ 1560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502" y="0"/>
                </a:moveTo>
                <a:lnTo>
                  <a:pt x="10502" y="5995"/>
                </a:lnTo>
                <a:lnTo>
                  <a:pt x="3375" y="5995"/>
                </a:lnTo>
                <a:lnTo>
                  <a:pt x="3375" y="15605"/>
                </a:lnTo>
                <a:lnTo>
                  <a:pt x="10502" y="15605"/>
                </a:lnTo>
                <a:lnTo>
                  <a:pt x="1050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995"/>
                </a:moveTo>
                <a:lnTo>
                  <a:pt x="1350" y="15605"/>
                </a:lnTo>
                <a:lnTo>
                  <a:pt x="2700" y="15605"/>
                </a:lnTo>
                <a:lnTo>
                  <a:pt x="2700" y="5995"/>
                </a:lnTo>
                <a:close/>
              </a:path>
              <a:path w="21600" h="21600">
                <a:moveTo>
                  <a:pt x="0" y="5995"/>
                </a:moveTo>
                <a:lnTo>
                  <a:pt x="0" y="15605"/>
                </a:lnTo>
                <a:lnTo>
                  <a:pt x="675" y="15605"/>
                </a:lnTo>
                <a:lnTo>
                  <a:pt x="675" y="599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50000"/>
            </a:schemeClr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  <p:txBody>
          <a:bodyPr wrap="none" lIns="298314" tIns="149157" rIns="298314" bIns="149157" anchor="ctr"/>
          <a:lstStyle/>
          <a:p>
            <a:endParaRPr lang="ja-JP" altLang="en-US" dirty="0"/>
          </a:p>
        </p:txBody>
      </p:sp>
      <p:sp>
        <p:nvSpPr>
          <p:cNvPr id="538" name="Text Box 215"/>
          <p:cNvSpPr txBox="1">
            <a:spLocks noChangeArrowheads="1"/>
          </p:cNvSpPr>
          <p:nvPr/>
        </p:nvSpPr>
        <p:spPr bwMode="auto">
          <a:xfrm>
            <a:off x="21801279" y="17069959"/>
            <a:ext cx="7948383" cy="818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pPr>
              <a:lnSpc>
                <a:spcPct val="110000"/>
              </a:lnSpc>
            </a:pPr>
            <a:r>
              <a:rPr kumimoji="0" lang="ja-JP" altLang="en-US" sz="2900" dirty="0">
                <a:solidFill>
                  <a:schemeClr val="tx1">
                    <a:lumMod val="75000"/>
                    <a:lumOff val="2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でさいご　　　　　　　ぱすふぁいんだー</a:t>
            </a:r>
          </a:p>
        </p:txBody>
      </p:sp>
      <p:sp>
        <p:nvSpPr>
          <p:cNvPr id="539" name="Text Box 216"/>
          <p:cNvSpPr txBox="1">
            <a:spLocks noChangeArrowheads="1"/>
          </p:cNvSpPr>
          <p:nvPr/>
        </p:nvSpPr>
        <p:spPr bwMode="auto">
          <a:xfrm>
            <a:off x="20177629" y="33069558"/>
            <a:ext cx="1587094" cy="64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98281" tIns="149141" rIns="298281" bIns="149141">
            <a:spAutoFit/>
          </a:bodyPr>
          <a:lstStyle/>
          <a:p>
            <a:pPr>
              <a:lnSpc>
                <a:spcPct val="110000"/>
              </a:lnSpc>
            </a:pPr>
            <a:r>
              <a:rPr kumimoji="0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でさいご</a:t>
            </a:r>
          </a:p>
        </p:txBody>
      </p:sp>
      <p:sp>
        <p:nvSpPr>
          <p:cNvPr id="540" name="Text Box 217"/>
          <p:cNvSpPr txBox="1">
            <a:spLocks noChangeArrowheads="1"/>
          </p:cNvSpPr>
          <p:nvPr/>
        </p:nvSpPr>
        <p:spPr bwMode="auto">
          <a:xfrm>
            <a:off x="14653619" y="34558135"/>
            <a:ext cx="6421288" cy="3181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98281" tIns="149141" rIns="298281" bIns="149141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5200" dirty="0">
                <a:latin typeface="HGP創英角ﾎﾟｯﾌﾟ体" pitchFamily="50" charset="-128"/>
                <a:ea typeface="HGP創英角ﾎﾟｯﾌﾟ体" pitchFamily="50" charset="-128"/>
              </a:rPr>
              <a:t>3</a:t>
            </a:r>
            <a:r>
              <a:rPr lang="ja-JP" altLang="en-US" sz="5200" dirty="0">
                <a:latin typeface="HGP創英角ﾎﾟｯﾌﾟ体" pitchFamily="50" charset="-128"/>
                <a:ea typeface="HGP創英角ﾎﾟｯﾌﾟ体" pitchFamily="50" charset="-128"/>
              </a:rPr>
              <a:t>機の</a:t>
            </a:r>
            <a:r>
              <a:rPr lang="ja-JP" altLang="en-US" sz="5200" dirty="0">
                <a:latin typeface="HGP創英角ﾎﾟｯﾌﾟ体" pitchFamily="50" charset="-128"/>
                <a:ea typeface="HGP創英角ﾎﾟｯﾌﾟ体" pitchFamily="50" charset="-128"/>
              </a:rPr>
              <a:t>宇宙機に</a:t>
            </a:r>
            <a:r>
              <a:rPr lang="ja-JP" altLang="en-US" sz="5200" dirty="0">
                <a:latin typeface="HGP創英角ﾎﾟｯﾌﾟ体" pitchFamily="50" charset="-128"/>
                <a:ea typeface="HGP創英角ﾎﾟｯﾌﾟ体" pitchFamily="50" charset="-128"/>
              </a:rPr>
              <a:t>よる</a:t>
            </a:r>
            <a:r>
              <a:rPr lang="en-US" altLang="ja-JP" sz="5200" dirty="0">
                <a:latin typeface="HGP創英角ﾎﾟｯﾌﾟ体" pitchFamily="50" charset="-128"/>
                <a:ea typeface="HGP創英角ﾎﾟｯﾌﾟ体" pitchFamily="50" charset="-128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ja-JP" altLang="en-US" sz="5200" dirty="0">
                <a:latin typeface="HGP創英角ﾎﾟｯﾌﾟ体" pitchFamily="50" charset="-128"/>
                <a:ea typeface="HGP創英角ﾎﾟｯﾌﾟ体" pitchFamily="50" charset="-128"/>
              </a:rPr>
              <a:t>　大きさ</a:t>
            </a:r>
            <a:r>
              <a:rPr lang="en-US" altLang="ja-JP" sz="5200" dirty="0">
                <a:solidFill>
                  <a:schemeClr val="accent4">
                    <a:lumMod val="7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1000km</a:t>
            </a:r>
            <a:r>
              <a:rPr lang="ja-JP" altLang="en-US" sz="5200" dirty="0">
                <a:latin typeface="HGP創英角ﾎﾟｯﾌﾟ体" pitchFamily="50" charset="-128"/>
                <a:ea typeface="HGP創英角ﾎﾟｯﾌﾟ体" pitchFamily="50" charset="-128"/>
              </a:rPr>
              <a:t>の</a:t>
            </a:r>
            <a:endParaRPr lang="en-US" altLang="ja-JP" sz="5200" dirty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5200" dirty="0">
                <a:latin typeface="HGP創英角ﾎﾟｯﾌﾟ体" pitchFamily="50" charset="-128"/>
                <a:ea typeface="HGP創英角ﾎﾟｯﾌﾟ体" pitchFamily="50" charset="-128"/>
              </a:rPr>
              <a:t>　　　レーザー干渉計</a:t>
            </a:r>
            <a:r>
              <a:rPr lang="en-US" altLang="ja-JP" sz="5200" dirty="0">
                <a:latin typeface="HGP創英角ﾎﾟｯﾌﾟ体" pitchFamily="50" charset="-128"/>
                <a:ea typeface="HGP創英角ﾎﾟｯﾌﾟ体" pitchFamily="50" charset="-128"/>
              </a:rPr>
              <a:t>.</a:t>
            </a:r>
            <a:endParaRPr lang="ja-JP" altLang="en-US" sz="52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541" name="Text Box 218"/>
          <p:cNvSpPr txBox="1">
            <a:spLocks noChangeArrowheads="1"/>
          </p:cNvSpPr>
          <p:nvPr/>
        </p:nvSpPr>
        <p:spPr bwMode="auto">
          <a:xfrm>
            <a:off x="14889224" y="40093453"/>
            <a:ext cx="6942151" cy="129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98281" tIns="149141" rIns="298281" bIns="149141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5200" dirty="0">
                <a:solidFill>
                  <a:schemeClr val="accent4">
                    <a:lumMod val="50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宇宙創生の謎に迫る</a:t>
            </a:r>
            <a:r>
              <a:rPr lang="en-US" altLang="ja-JP" sz="5200" dirty="0">
                <a:solidFill>
                  <a:schemeClr val="accent4">
                    <a:lumMod val="50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!!</a:t>
            </a:r>
            <a:endParaRPr lang="en-US" altLang="ja-JP" sz="5200" dirty="0">
              <a:solidFill>
                <a:schemeClr val="accent4">
                  <a:lumMod val="50000"/>
                </a:schemeClr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543" name="Text Box 220"/>
          <p:cNvSpPr txBox="1">
            <a:spLocks noChangeArrowheads="1"/>
          </p:cNvSpPr>
          <p:nvPr/>
        </p:nvSpPr>
        <p:spPr bwMode="auto">
          <a:xfrm>
            <a:off x="15187899" y="37590174"/>
            <a:ext cx="6620061" cy="961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98281" tIns="149141" rIns="298281" bIns="149141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sz="3900" dirty="0">
                <a:solidFill>
                  <a:srgbClr val="5F5F5F"/>
                </a:solidFill>
                <a:latin typeface="HGP創英角ﾎﾟｯﾌﾟ体" pitchFamily="50" charset="-128"/>
                <a:ea typeface="HGP創英角ﾎﾟｯﾌﾟ体" pitchFamily="50" charset="-128"/>
              </a:rPr>
              <a:t>(2027</a:t>
            </a:r>
            <a:r>
              <a:rPr lang="ja-JP" altLang="en-US" sz="3900" dirty="0">
                <a:solidFill>
                  <a:srgbClr val="5F5F5F"/>
                </a:solidFill>
                <a:latin typeface="HGP創英角ﾎﾟｯﾌﾟ体" pitchFamily="50" charset="-128"/>
                <a:ea typeface="HGP創英角ﾎﾟｯﾌﾟ体" pitchFamily="50" charset="-128"/>
              </a:rPr>
              <a:t>年頃の実現を目指す</a:t>
            </a:r>
            <a:r>
              <a:rPr lang="en-US" altLang="ja-JP" sz="3900" dirty="0">
                <a:solidFill>
                  <a:srgbClr val="5F5F5F"/>
                </a:solidFill>
                <a:latin typeface="HGP創英角ﾎﾟｯﾌﾟ体" pitchFamily="50" charset="-128"/>
                <a:ea typeface="HGP創英角ﾎﾟｯﾌﾟ体" pitchFamily="50" charset="-128"/>
              </a:rPr>
              <a:t>)</a:t>
            </a:r>
            <a:endParaRPr lang="en-US" altLang="ja-JP" sz="3900" dirty="0">
              <a:solidFill>
                <a:srgbClr val="5F5F5F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6" name="AutoShape 194"/>
          <p:cNvSpPr>
            <a:spLocks noChangeArrowheads="1"/>
          </p:cNvSpPr>
          <p:nvPr/>
        </p:nvSpPr>
        <p:spPr bwMode="auto">
          <a:xfrm>
            <a:off x="1760876" y="2140695"/>
            <a:ext cx="27004911" cy="2889532"/>
          </a:xfrm>
          <a:prstGeom prst="roundRect">
            <a:avLst>
              <a:gd name="adj" fmla="val 12469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 w="381000">
            <a:solidFill>
              <a:schemeClr val="accent1">
                <a:lumMod val="75000"/>
                <a:alpha val="50000"/>
              </a:schemeClr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defTabSz="914333">
              <a:defRPr/>
            </a:pPr>
            <a:endParaRPr kumimoji="0" lang="ja-JP" altLang="en-US" sz="2000" kern="0" dirty="0">
              <a:solidFill>
                <a:sysClr val="windowText" lastClr="000000"/>
              </a:solidFill>
            </a:endParaRPr>
          </a:p>
        </p:txBody>
      </p:sp>
      <p:sp>
        <p:nvSpPr>
          <p:cNvPr id="17" name="Text Box 67"/>
          <p:cNvSpPr txBox="1">
            <a:spLocks noChangeArrowheads="1"/>
          </p:cNvSpPr>
          <p:nvPr/>
        </p:nvSpPr>
        <p:spPr bwMode="auto">
          <a:xfrm>
            <a:off x="5374833" y="2636400"/>
            <a:ext cx="21105806" cy="2092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2" tIns="45713" rIns="91422" bIns="45713">
            <a:spAutoFit/>
          </a:bodyPr>
          <a:lstStyle/>
          <a:p>
            <a:pPr defTabSz="4011323">
              <a:defRPr/>
            </a:pPr>
            <a:r>
              <a:rPr lang="zh-TW" altLang="en-US" sz="13000" b="1" spc="652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小型重力波観測衛星（</a:t>
            </a:r>
            <a:r>
              <a:rPr lang="en-US" altLang="zh-TW" sz="13000" b="1" spc="652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DPF</a:t>
            </a:r>
            <a:r>
              <a:rPr lang="zh-TW" altLang="en-US" sz="13000" b="1" spc="652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）</a:t>
            </a:r>
            <a:endParaRPr lang="en-US" altLang="ja-JP" sz="13000" b="1" spc="652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36" name="Text Box 213"/>
          <p:cNvSpPr txBox="1">
            <a:spLocks noChangeArrowheads="1"/>
          </p:cNvSpPr>
          <p:nvPr/>
        </p:nvSpPr>
        <p:spPr bwMode="auto">
          <a:xfrm>
            <a:off x="4239348" y="397441"/>
            <a:ext cx="12717413" cy="120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3" rIns="91422" bIns="45713">
            <a:spAutoFit/>
          </a:bodyPr>
          <a:lstStyle/>
          <a:p>
            <a:r>
              <a:rPr kumimoji="0" lang="ja-JP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宇宙科学シンポジウム</a:t>
            </a:r>
            <a:r>
              <a:rPr kumimoji="0" lang="en-US" altLang="ja-JP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   </a:t>
            </a:r>
          </a:p>
          <a:p>
            <a:r>
              <a:rPr kumimoji="0"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 </a:t>
            </a:r>
            <a:r>
              <a:rPr kumimoji="0" lang="en-US" altLang="ja-JP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 (2013</a:t>
            </a:r>
            <a:r>
              <a:rPr kumimoji="0" lang="ja-JP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年</a:t>
            </a:r>
            <a:r>
              <a:rPr kumimoji="0" lang="en-US" altLang="ja-JP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 1</a:t>
            </a:r>
            <a:r>
              <a:rPr kumimoji="0" lang="ja-JP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月</a:t>
            </a:r>
            <a:r>
              <a:rPr kumimoji="0" lang="en-US" altLang="ja-JP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8-9</a:t>
            </a:r>
            <a:r>
              <a:rPr kumimoji="0" lang="ja-JP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日</a:t>
            </a:r>
            <a:r>
              <a:rPr kumimoji="0" lang="en-US" altLang="ja-JP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, </a:t>
            </a:r>
            <a:r>
              <a:rPr kumimoji="0" lang="ja-JP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宇宙科学研究所</a:t>
            </a:r>
            <a:r>
              <a:rPr kumimoji="0" lang="en-US" altLang="ja-JP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)</a:t>
            </a:r>
            <a:endParaRPr kumimoji="0" lang="en-US" altLang="ja-JP" sz="3600" dirty="0">
              <a:solidFill>
                <a:schemeClr val="tx1">
                  <a:lumMod val="75000"/>
                  <a:lumOff val="25000"/>
                </a:schemeClr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186" name="Picture 8" descr="JAXAマーク透明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9995" y="417565"/>
            <a:ext cx="2498063" cy="1453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" name="図 101" descr="universe_mod_cut_crop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04278" y="35129555"/>
            <a:ext cx="7628865" cy="5894479"/>
          </a:xfrm>
          <a:prstGeom prst="rect">
            <a:avLst/>
          </a:prstGeom>
        </p:spPr>
      </p:pic>
      <p:sp>
        <p:nvSpPr>
          <p:cNvPr id="103" name="Text Box 47"/>
          <p:cNvSpPr txBox="1">
            <a:spLocks noChangeArrowheads="1"/>
          </p:cNvSpPr>
          <p:nvPr/>
        </p:nvSpPr>
        <p:spPr bwMode="auto">
          <a:xfrm>
            <a:off x="4466445" y="8083498"/>
            <a:ext cx="10446446" cy="426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・重たい天体の</a:t>
            </a:r>
            <a:r>
              <a:rPr lang="ja-JP" altLang="en-US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激しい</a:t>
            </a:r>
            <a:r>
              <a:rPr lang="ja-JP" altLang="en-US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運動から放射</a:t>
            </a:r>
            <a:r>
              <a:rPr lang="en-US" altLang="ja-JP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.</a:t>
            </a:r>
            <a:endParaRPr lang="ja-JP" altLang="en-US" sz="5200" dirty="0">
              <a:solidFill>
                <a:srgbClr val="4D4D4D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5200" dirty="0">
                <a:solidFill>
                  <a:srgbClr val="5F5F5F"/>
                </a:solidFill>
                <a:latin typeface="HGP創英角ﾎﾟｯﾌﾟ体" pitchFamily="50" charset="-128"/>
                <a:ea typeface="HGP創英角ﾎﾟｯﾌﾟ体" pitchFamily="50" charset="-128"/>
              </a:rPr>
              <a:t>   </a:t>
            </a:r>
            <a:r>
              <a:rPr lang="en-US" altLang="ja-JP" sz="5200" dirty="0">
                <a:solidFill>
                  <a:schemeClr val="accent1">
                    <a:lumMod val="60000"/>
                    <a:lumOff val="40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(</a:t>
            </a:r>
            <a:r>
              <a:rPr lang="ja-JP" altLang="en-US" sz="5200" dirty="0">
                <a:solidFill>
                  <a:schemeClr val="accent1">
                    <a:lumMod val="60000"/>
                    <a:lumOff val="40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ブラックホール連星の合体など</a:t>
            </a:r>
            <a:r>
              <a:rPr lang="en-US" altLang="ja-JP" sz="5200" dirty="0">
                <a:solidFill>
                  <a:schemeClr val="accent1">
                    <a:lumMod val="60000"/>
                    <a:lumOff val="40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ja-JP" altLang="en-US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・強い透過力</a:t>
            </a:r>
            <a:r>
              <a:rPr lang="en-US" altLang="ja-JP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:</a:t>
            </a:r>
            <a:r>
              <a:rPr lang="ja-JP" altLang="en-US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　途中の物質によって</a:t>
            </a:r>
            <a:endParaRPr lang="en-US" altLang="ja-JP" sz="5200" dirty="0">
              <a:solidFill>
                <a:srgbClr val="4D4D4D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>
              <a:lnSpc>
                <a:spcPct val="120000"/>
              </a:lnSpc>
            </a:pPr>
            <a:r>
              <a:rPr lang="en-US" altLang="ja-JP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 </a:t>
            </a:r>
            <a:r>
              <a:rPr lang="ja-JP" altLang="en-US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　　</a:t>
            </a:r>
            <a:r>
              <a:rPr lang="en-US" altLang="ja-JP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   </a:t>
            </a:r>
            <a:r>
              <a:rPr lang="ja-JP" altLang="en-US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ほとんど散乱</a:t>
            </a:r>
            <a:r>
              <a:rPr lang="ja-JP" altLang="en-US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・吸収</a:t>
            </a:r>
            <a:r>
              <a:rPr lang="ja-JP" altLang="en-US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されない</a:t>
            </a:r>
            <a:r>
              <a:rPr lang="en-US" altLang="ja-JP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.</a:t>
            </a:r>
            <a:endParaRPr lang="ja-JP" altLang="en-US" sz="5200" dirty="0">
              <a:solidFill>
                <a:srgbClr val="4D4D4D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05" name="曲折矢印 104"/>
          <p:cNvSpPr/>
          <p:nvPr/>
        </p:nvSpPr>
        <p:spPr bwMode="auto">
          <a:xfrm flipH="1" flipV="1">
            <a:off x="8099991" y="12375715"/>
            <a:ext cx="1135483" cy="1082325"/>
          </a:xfrm>
          <a:prstGeom prst="bentArrow">
            <a:avLst>
              <a:gd name="adj1" fmla="val 53733"/>
              <a:gd name="adj2" fmla="val 43829"/>
              <a:gd name="adj3" fmla="val 25000"/>
              <a:gd name="adj4" fmla="val 41088"/>
            </a:avLst>
          </a:prstGeom>
          <a:solidFill>
            <a:schemeClr val="accent1">
              <a:lumMod val="20000"/>
              <a:lumOff val="80000"/>
              <a:alpha val="50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298314" tIns="149157" rIns="298314" bIns="149157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2983139" fontAlgn="base">
              <a:spcBef>
                <a:spcPct val="0"/>
              </a:spcBef>
              <a:spcAft>
                <a:spcPct val="0"/>
              </a:spcAft>
            </a:pPr>
            <a:endParaRPr lang="ja-JP" altLang="en-US" sz="31300" b="1" dirty="0">
              <a:latin typeface="Tahoma" pitchFamily="34" charset="0"/>
              <a:ea typeface="ＭＳ Ｐゴシック" pitchFamily="50" charset="-128"/>
              <a:cs typeface="Tahoma" pitchFamily="34" charset="0"/>
            </a:endParaRPr>
          </a:p>
        </p:txBody>
      </p:sp>
      <p:sp>
        <p:nvSpPr>
          <p:cNvPr id="107" name="Text Box 67"/>
          <p:cNvSpPr txBox="1">
            <a:spLocks noChangeArrowheads="1"/>
          </p:cNvSpPr>
          <p:nvPr/>
        </p:nvSpPr>
        <p:spPr bwMode="auto">
          <a:xfrm>
            <a:off x="2050731" y="5529158"/>
            <a:ext cx="5528416" cy="140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98281" tIns="149141" rIns="298281" bIns="149141">
            <a:spAutoFit/>
          </a:bodyPr>
          <a:lstStyle/>
          <a:p>
            <a:pPr>
              <a:lnSpc>
                <a:spcPct val="110000"/>
              </a:lnSpc>
            </a:pPr>
            <a:r>
              <a:rPr lang="ja-JP" altLang="en-US" sz="6500" dirty="0">
                <a:solidFill>
                  <a:schemeClr val="tx2">
                    <a:lumMod val="7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重力波の観測</a:t>
            </a:r>
          </a:p>
        </p:txBody>
      </p:sp>
      <p:sp>
        <p:nvSpPr>
          <p:cNvPr id="112" name="Rectangle 195"/>
          <p:cNvSpPr>
            <a:spLocks noChangeArrowheads="1"/>
          </p:cNvSpPr>
          <p:nvPr/>
        </p:nvSpPr>
        <p:spPr bwMode="auto">
          <a:xfrm>
            <a:off x="13096118" y="17987192"/>
            <a:ext cx="15885860" cy="432561"/>
          </a:xfrm>
          <a:prstGeom prst="rect">
            <a:avLst/>
          </a:prstGeom>
          <a:solidFill>
            <a:srgbClr val="E6F0FF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298314" tIns="149157" rIns="298314" bIns="149157" anchor="ctr"/>
          <a:lstStyle/>
          <a:p>
            <a:endParaRPr lang="ja-JP" altLang="en-US" dirty="0"/>
          </a:p>
        </p:txBody>
      </p:sp>
      <p:sp>
        <p:nvSpPr>
          <p:cNvPr id="113" name="Text Box 67"/>
          <p:cNvSpPr txBox="1">
            <a:spLocks noChangeArrowheads="1"/>
          </p:cNvSpPr>
          <p:nvPr/>
        </p:nvSpPr>
        <p:spPr bwMode="auto">
          <a:xfrm>
            <a:off x="13051755" y="17482486"/>
            <a:ext cx="16329450" cy="140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98281" tIns="149141" rIns="298281" bIns="149141">
            <a:spAutoFit/>
          </a:bodyPr>
          <a:lstStyle/>
          <a:p>
            <a:pPr>
              <a:lnSpc>
                <a:spcPct val="110000"/>
              </a:lnSpc>
            </a:pPr>
            <a:r>
              <a:rPr lang="ja-JP" altLang="en-US" sz="6500" dirty="0">
                <a:solidFill>
                  <a:schemeClr val="tx2">
                    <a:lumMod val="7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重力波観測衛星 </a:t>
            </a:r>
            <a:r>
              <a:rPr lang="en-US" altLang="ja-JP" sz="6500" dirty="0">
                <a:solidFill>
                  <a:schemeClr val="tx2">
                    <a:lumMod val="7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DPF (</a:t>
            </a:r>
            <a:r>
              <a:rPr lang="en-US" altLang="ja-JP" sz="6500" u="sng" dirty="0">
                <a:solidFill>
                  <a:schemeClr val="tx2">
                    <a:lumMod val="7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D</a:t>
            </a:r>
            <a:r>
              <a:rPr lang="en-US" altLang="ja-JP" sz="6500" dirty="0">
                <a:solidFill>
                  <a:schemeClr val="tx2">
                    <a:lumMod val="7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ECIGO </a:t>
            </a:r>
            <a:r>
              <a:rPr lang="en-US" altLang="ja-JP" sz="6500" u="sng" dirty="0">
                <a:solidFill>
                  <a:schemeClr val="tx2">
                    <a:lumMod val="7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P</a:t>
            </a:r>
            <a:r>
              <a:rPr lang="en-US" altLang="ja-JP" sz="6500" dirty="0">
                <a:solidFill>
                  <a:schemeClr val="tx2">
                    <a:lumMod val="7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ath</a:t>
            </a:r>
            <a:r>
              <a:rPr lang="en-US" altLang="ja-JP" sz="6500" u="sng" dirty="0">
                <a:solidFill>
                  <a:schemeClr val="tx2">
                    <a:lumMod val="7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f</a:t>
            </a:r>
            <a:r>
              <a:rPr lang="en-US" altLang="ja-JP" sz="6500" dirty="0">
                <a:solidFill>
                  <a:schemeClr val="tx2">
                    <a:lumMod val="7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inder)</a:t>
            </a:r>
          </a:p>
        </p:txBody>
      </p:sp>
      <p:sp>
        <p:nvSpPr>
          <p:cNvPr id="114" name="Text Box 193"/>
          <p:cNvSpPr txBox="1">
            <a:spLocks noChangeArrowheads="1"/>
          </p:cNvSpPr>
          <p:nvPr/>
        </p:nvSpPr>
        <p:spPr bwMode="auto">
          <a:xfrm>
            <a:off x="960120" y="22206413"/>
            <a:ext cx="10496122" cy="3181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98281" tIns="149141" rIns="298281" bIns="149141">
            <a:spAutoFit/>
          </a:bodyPr>
          <a:lstStyle/>
          <a:p>
            <a:pPr>
              <a:lnSpc>
                <a:spcPct val="120000"/>
              </a:lnSpc>
            </a:pPr>
            <a:r>
              <a:rPr kumimoji="0" lang="ja-JP" altLang="en-US" sz="5200" dirty="0">
                <a:latin typeface="HGP創英角ﾎﾟｯﾌﾟ体" pitchFamily="50" charset="-128"/>
                <a:ea typeface="HGP創英角ﾎﾟｯﾌﾟ体" pitchFamily="50" charset="-128"/>
              </a:rPr>
              <a:t>先端宇宙技術の実証</a:t>
            </a:r>
            <a:endParaRPr kumimoji="0" lang="en-US" altLang="ja-JP" sz="5200" dirty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>
              <a:lnSpc>
                <a:spcPct val="120000"/>
              </a:lnSpc>
            </a:pPr>
            <a:r>
              <a:rPr kumimoji="0" lang="ja-JP" altLang="en-US" sz="5200" dirty="0">
                <a:latin typeface="HGP創英角ﾎﾟｯﾌﾟ体" pitchFamily="50" charset="-128"/>
                <a:ea typeface="HGP創英角ﾎﾟｯﾌﾟ体" pitchFamily="50" charset="-128"/>
              </a:rPr>
              <a:t> </a:t>
            </a:r>
            <a:r>
              <a:rPr kumimoji="0" lang="ja-JP" altLang="en-US" sz="5200" dirty="0">
                <a:solidFill>
                  <a:srgbClr val="333333"/>
                </a:solidFill>
                <a:latin typeface="HGP創英角ﾎﾟｯﾌﾟ体" pitchFamily="50" charset="-128"/>
                <a:ea typeface="HGP創英角ﾎﾟｯﾌﾟ体" pitchFamily="50" charset="-128"/>
              </a:rPr>
              <a:t>・将来の</a:t>
            </a:r>
            <a:r>
              <a:rPr kumimoji="0" lang="ja-JP" altLang="en-US" sz="5200" dirty="0">
                <a:solidFill>
                  <a:schemeClr val="accent1">
                    <a:lumMod val="7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宇宙重力波望遠鏡</a:t>
            </a:r>
            <a:r>
              <a:rPr kumimoji="0" lang="ja-JP" altLang="en-US" sz="5200" dirty="0">
                <a:solidFill>
                  <a:srgbClr val="333333"/>
                </a:solidFill>
                <a:latin typeface="HGP創英角ﾎﾟｯﾌﾟ体" pitchFamily="50" charset="-128"/>
                <a:ea typeface="HGP創英角ﾎﾟｯﾌﾟ体" pitchFamily="50" charset="-128"/>
              </a:rPr>
              <a:t>の技術</a:t>
            </a:r>
            <a:r>
              <a:rPr kumimoji="0" lang="en-US" altLang="ja-JP" sz="5200" dirty="0">
                <a:solidFill>
                  <a:srgbClr val="333333"/>
                </a:solidFill>
                <a:latin typeface="HGP創英角ﾎﾟｯﾌﾟ体" pitchFamily="50" charset="-128"/>
                <a:ea typeface="HGP創英角ﾎﾟｯﾌﾟ体" pitchFamily="50" charset="-128"/>
              </a:rPr>
              <a:t>.</a:t>
            </a:r>
          </a:p>
          <a:p>
            <a:pPr>
              <a:lnSpc>
                <a:spcPct val="120000"/>
              </a:lnSpc>
            </a:pPr>
            <a:r>
              <a:rPr kumimoji="0" lang="en-US" altLang="ja-JP" sz="5200" dirty="0">
                <a:latin typeface="HGP創英角ﾎﾟｯﾌﾟ体" pitchFamily="50" charset="-128"/>
                <a:ea typeface="HGP創英角ﾎﾟｯﾌﾟ体" pitchFamily="50" charset="-128"/>
              </a:rPr>
              <a:t> </a:t>
            </a:r>
            <a:r>
              <a:rPr kumimoji="0" lang="ja-JP" altLang="en-US" sz="5200" dirty="0">
                <a:solidFill>
                  <a:srgbClr val="333333"/>
                </a:solidFill>
                <a:latin typeface="HGP創英角ﾎﾟｯﾌﾟ体" pitchFamily="50" charset="-128"/>
                <a:ea typeface="HGP創英角ﾎﾟｯﾌﾟ体" pitchFamily="50" charset="-128"/>
              </a:rPr>
              <a:t>・</a:t>
            </a:r>
            <a:r>
              <a:rPr kumimoji="0" lang="ja-JP" altLang="en-US" sz="5200" dirty="0">
                <a:solidFill>
                  <a:schemeClr val="accent1">
                    <a:lumMod val="7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宇宙精密実験室</a:t>
            </a:r>
            <a:r>
              <a:rPr kumimoji="0" lang="ja-JP" altLang="en-US" sz="5200" dirty="0">
                <a:solidFill>
                  <a:srgbClr val="333333"/>
                </a:solidFill>
                <a:latin typeface="HGP創英角ﾎﾟｯﾌﾟ体" pitchFamily="50" charset="-128"/>
                <a:ea typeface="HGP創英角ﾎﾟｯﾌﾟ体" pitchFamily="50" charset="-128"/>
              </a:rPr>
              <a:t>としての技術</a:t>
            </a:r>
            <a:r>
              <a:rPr kumimoji="0" lang="en-US" altLang="ja-JP" sz="5200" dirty="0">
                <a:solidFill>
                  <a:srgbClr val="333333"/>
                </a:solidFill>
                <a:latin typeface="HGP創英角ﾎﾟｯﾌﾟ体" pitchFamily="50" charset="-128"/>
                <a:ea typeface="HGP創英角ﾎﾟｯﾌﾟ体" pitchFamily="50" charset="-128"/>
              </a:rPr>
              <a:t>.</a:t>
            </a:r>
            <a:endParaRPr kumimoji="0" lang="ja-JP" altLang="en-US" sz="5200" dirty="0">
              <a:solidFill>
                <a:srgbClr val="333333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15" name="Text Box 193"/>
          <p:cNvSpPr txBox="1">
            <a:spLocks noChangeArrowheads="1"/>
          </p:cNvSpPr>
          <p:nvPr/>
        </p:nvSpPr>
        <p:spPr bwMode="auto">
          <a:xfrm>
            <a:off x="1681521" y="18273933"/>
            <a:ext cx="1936086" cy="1261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98281" tIns="149141" rIns="298281" bIns="149141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5200" dirty="0">
                <a:solidFill>
                  <a:schemeClr val="accent1">
                    <a:lumMod val="50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目的</a:t>
            </a:r>
            <a:endParaRPr kumimoji="0" lang="ja-JP" altLang="en-US" sz="5200" dirty="0">
              <a:solidFill>
                <a:schemeClr val="accent1">
                  <a:lumMod val="50000"/>
                </a:schemeClr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22" name="Text Box 193"/>
          <p:cNvSpPr txBox="1">
            <a:spLocks noChangeArrowheads="1"/>
          </p:cNvSpPr>
          <p:nvPr/>
        </p:nvSpPr>
        <p:spPr bwMode="auto">
          <a:xfrm>
            <a:off x="1650211" y="25689078"/>
            <a:ext cx="3218489" cy="1261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98281" tIns="149141" rIns="298281" bIns="149141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5200" dirty="0">
                <a:solidFill>
                  <a:schemeClr val="accent4">
                    <a:lumMod val="50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主な仕様</a:t>
            </a:r>
            <a:endParaRPr kumimoji="0" lang="ja-JP" altLang="en-US" sz="5200" dirty="0">
              <a:solidFill>
                <a:schemeClr val="accent4">
                  <a:lumMod val="50000"/>
                </a:schemeClr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530" name="Text Box 209"/>
          <p:cNvSpPr txBox="1">
            <a:spLocks noChangeArrowheads="1"/>
          </p:cNvSpPr>
          <p:nvPr/>
        </p:nvSpPr>
        <p:spPr bwMode="auto">
          <a:xfrm>
            <a:off x="832899" y="26731678"/>
            <a:ext cx="10803898" cy="584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98281" tIns="149141" rIns="298281" bIns="149141">
            <a:spAutoFit/>
          </a:bodyPr>
          <a:lstStyle/>
          <a:p>
            <a:pPr>
              <a:lnSpc>
                <a:spcPct val="120000"/>
              </a:lnSpc>
            </a:pPr>
            <a:r>
              <a:rPr kumimoji="0" lang="ja-JP" altLang="en-US" sz="5200" dirty="0">
                <a:solidFill>
                  <a:srgbClr val="333333"/>
                </a:solidFill>
                <a:latin typeface="HGP創英角ﾎﾟｯﾌﾟ体" pitchFamily="50" charset="-128"/>
                <a:ea typeface="HGP創英角ﾎﾟｯﾌﾟ体" pitchFamily="50" charset="-128"/>
              </a:rPr>
              <a:t>大きさ： </a:t>
            </a:r>
            <a:r>
              <a:rPr kumimoji="0" lang="en-US" altLang="ja-JP" sz="5200" dirty="0">
                <a:solidFill>
                  <a:srgbClr val="9966FF"/>
                </a:solidFill>
                <a:latin typeface="HGP創英角ﾎﾟｯﾌﾟ体" pitchFamily="50" charset="-128"/>
                <a:ea typeface="HGP創英角ﾎﾟｯﾌﾟ体" pitchFamily="50" charset="-128"/>
              </a:rPr>
              <a:t>90x90x180 cm </a:t>
            </a:r>
            <a:r>
              <a:rPr kumimoji="0" lang="ja-JP" altLang="en-US" sz="5200" dirty="0">
                <a:solidFill>
                  <a:srgbClr val="333333"/>
                </a:solidFill>
                <a:latin typeface="HGP創英角ﾎﾟｯﾌﾟ体" pitchFamily="50" charset="-128"/>
                <a:ea typeface="HGP創英角ﾎﾟｯﾌﾟ体" pitchFamily="50" charset="-128"/>
              </a:rPr>
              <a:t>程度</a:t>
            </a:r>
            <a:r>
              <a:rPr kumimoji="0" lang="en-US" altLang="ja-JP" sz="5200" dirty="0">
                <a:solidFill>
                  <a:srgbClr val="333333"/>
                </a:solidFill>
                <a:latin typeface="HGP創英角ﾎﾟｯﾌﾟ体" pitchFamily="50" charset="-128"/>
                <a:ea typeface="HGP創英角ﾎﾟｯﾌﾟ体" pitchFamily="50" charset="-128"/>
              </a:rPr>
              <a:t>.</a:t>
            </a:r>
            <a:endParaRPr kumimoji="0" lang="ja-JP" altLang="en-US" sz="5200" dirty="0">
              <a:solidFill>
                <a:srgbClr val="333333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>
              <a:lnSpc>
                <a:spcPct val="120000"/>
              </a:lnSpc>
            </a:pPr>
            <a:r>
              <a:rPr kumimoji="0" lang="ja-JP" altLang="en-US" sz="5200" dirty="0">
                <a:solidFill>
                  <a:srgbClr val="333333"/>
                </a:solidFill>
                <a:latin typeface="HGP創英角ﾎﾟｯﾌﾟ体" pitchFamily="50" charset="-128"/>
                <a:ea typeface="HGP創英角ﾎﾟｯﾌﾟ体" pitchFamily="50" charset="-128"/>
              </a:rPr>
              <a:t>重量：    </a:t>
            </a:r>
            <a:r>
              <a:rPr kumimoji="0" lang="en-US" altLang="ja-JP" sz="5200" dirty="0" smtClean="0">
                <a:solidFill>
                  <a:srgbClr val="9966FF"/>
                </a:solidFill>
                <a:latin typeface="HGP創英角ﾎﾟｯﾌﾟ体" pitchFamily="50" charset="-128"/>
                <a:ea typeface="HGP創英角ﾎﾟｯﾌﾟ体" pitchFamily="50" charset="-128"/>
              </a:rPr>
              <a:t>400kg </a:t>
            </a:r>
            <a:r>
              <a:rPr kumimoji="0" lang="ja-JP" altLang="en-US" sz="5200" dirty="0">
                <a:solidFill>
                  <a:srgbClr val="333333"/>
                </a:solidFill>
                <a:latin typeface="HGP創英角ﾎﾟｯﾌﾟ体" pitchFamily="50" charset="-128"/>
                <a:ea typeface="HGP創英角ﾎﾟｯﾌﾟ体" pitchFamily="50" charset="-128"/>
              </a:rPr>
              <a:t>程度</a:t>
            </a:r>
            <a:r>
              <a:rPr kumimoji="0" lang="en-US" altLang="ja-JP" sz="5200" dirty="0">
                <a:solidFill>
                  <a:srgbClr val="333333"/>
                </a:solidFill>
                <a:latin typeface="HGP創英角ﾎﾟｯﾌﾟ体" pitchFamily="50" charset="-128"/>
                <a:ea typeface="HGP創英角ﾎﾟｯﾌﾟ体" pitchFamily="50" charset="-128"/>
              </a:rPr>
              <a:t>.</a:t>
            </a:r>
            <a:endParaRPr kumimoji="0" lang="ja-JP" altLang="en-US" sz="5200" dirty="0">
              <a:solidFill>
                <a:srgbClr val="333333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>
              <a:lnSpc>
                <a:spcPct val="120000"/>
              </a:lnSpc>
            </a:pPr>
            <a:r>
              <a:rPr kumimoji="0" lang="ja-JP" altLang="en-US" sz="5200" dirty="0">
                <a:solidFill>
                  <a:srgbClr val="333333"/>
                </a:solidFill>
                <a:latin typeface="HGP創英角ﾎﾟｯﾌﾟ体" pitchFamily="50" charset="-128"/>
                <a:ea typeface="HGP創英角ﾎﾟｯﾌﾟ体" pitchFamily="50" charset="-128"/>
              </a:rPr>
              <a:t>軌道：   </a:t>
            </a:r>
            <a:r>
              <a:rPr kumimoji="0" lang="ja-JP" altLang="en-US" sz="5200" dirty="0">
                <a:solidFill>
                  <a:srgbClr val="9966FF"/>
                </a:solidFill>
                <a:latin typeface="HGP創英角ﾎﾟｯﾌﾟ体" pitchFamily="50" charset="-128"/>
                <a:ea typeface="HGP創英角ﾎﾟｯﾌﾟ体" pitchFamily="50" charset="-128"/>
              </a:rPr>
              <a:t>地球周回軌道 高度</a:t>
            </a:r>
            <a:r>
              <a:rPr kumimoji="0" lang="en-US" altLang="ja-JP" sz="5200" dirty="0">
                <a:solidFill>
                  <a:srgbClr val="9966FF"/>
                </a:solidFill>
                <a:latin typeface="HGP創英角ﾎﾟｯﾌﾟ体" pitchFamily="50" charset="-128"/>
                <a:ea typeface="HGP創英角ﾎﾟｯﾌﾟ体" pitchFamily="50" charset="-128"/>
              </a:rPr>
              <a:t>500km</a:t>
            </a:r>
            <a:r>
              <a:rPr kumimoji="0" lang="en-US" altLang="ja-JP" sz="5200" dirty="0">
                <a:solidFill>
                  <a:srgbClr val="333333"/>
                </a:solidFill>
                <a:latin typeface="HGP創英角ﾎﾟｯﾌﾟ体" pitchFamily="50" charset="-128"/>
                <a:ea typeface="HGP創英角ﾎﾟｯﾌﾟ体" pitchFamily="50" charset="-128"/>
              </a:rPr>
              <a:t>.</a:t>
            </a:r>
          </a:p>
          <a:p>
            <a:pPr>
              <a:lnSpc>
                <a:spcPct val="120000"/>
              </a:lnSpc>
            </a:pPr>
            <a:r>
              <a:rPr kumimoji="0" lang="ja-JP" altLang="en-US" sz="5200" dirty="0">
                <a:solidFill>
                  <a:srgbClr val="333333"/>
                </a:solidFill>
                <a:latin typeface="HGP創英角ﾎﾟｯﾌﾟ体" pitchFamily="50" charset="-128"/>
                <a:ea typeface="HGP創英角ﾎﾟｯﾌﾟ体" pitchFamily="50" charset="-128"/>
              </a:rPr>
              <a:t>搭載ミッション機器</a:t>
            </a:r>
            <a:r>
              <a:rPr kumimoji="0" lang="en-US" altLang="ja-JP" sz="5200" dirty="0">
                <a:solidFill>
                  <a:srgbClr val="333333"/>
                </a:solidFill>
                <a:latin typeface="HGP創英角ﾎﾟｯﾌﾟ体" pitchFamily="50" charset="-128"/>
                <a:ea typeface="HGP創英角ﾎﾟｯﾌﾟ体" pitchFamily="50" charset="-128"/>
              </a:rPr>
              <a:t>:</a:t>
            </a:r>
          </a:p>
          <a:p>
            <a:pPr>
              <a:lnSpc>
                <a:spcPct val="120000"/>
              </a:lnSpc>
            </a:pPr>
            <a:r>
              <a:rPr kumimoji="0" lang="en-US" altLang="ja-JP" sz="46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    </a:t>
            </a:r>
            <a:r>
              <a:rPr kumimoji="0" lang="ja-JP" altLang="en-US" sz="46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試験マス </a:t>
            </a:r>
            <a:r>
              <a:rPr kumimoji="0" lang="en-US" altLang="ja-JP" sz="46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(2</a:t>
            </a:r>
            <a:r>
              <a:rPr kumimoji="0" lang="ja-JP" altLang="en-US" sz="46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つ</a:t>
            </a:r>
            <a:r>
              <a:rPr kumimoji="0" lang="en-US" altLang="ja-JP" sz="46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), </a:t>
            </a:r>
            <a:r>
              <a:rPr kumimoji="0" lang="ja-JP" altLang="en-US" sz="46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レーザー干渉計</a:t>
            </a:r>
            <a:r>
              <a:rPr kumimoji="0" lang="en-US" altLang="ja-JP" sz="46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,</a:t>
            </a:r>
          </a:p>
          <a:p>
            <a:pPr>
              <a:lnSpc>
                <a:spcPct val="120000"/>
              </a:lnSpc>
            </a:pPr>
            <a:r>
              <a:rPr kumimoji="0" lang="en-US" altLang="ja-JP" sz="46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    </a:t>
            </a:r>
            <a:r>
              <a:rPr kumimoji="0" lang="ja-JP" altLang="en-US" sz="46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安定化レーザー光源</a:t>
            </a:r>
            <a:r>
              <a:rPr kumimoji="0" lang="en-US" altLang="ja-JP" sz="46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, </a:t>
            </a:r>
            <a:r>
              <a:rPr kumimoji="0" lang="ja-JP" altLang="en-US" sz="46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低雑音スラスタ</a:t>
            </a:r>
            <a:r>
              <a:rPr kumimoji="0" lang="en-US" altLang="ja-JP" sz="46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.</a:t>
            </a:r>
          </a:p>
        </p:txBody>
      </p:sp>
      <p:sp>
        <p:nvSpPr>
          <p:cNvPr id="125" name="Text Box 215"/>
          <p:cNvSpPr txBox="1">
            <a:spLocks noChangeArrowheads="1"/>
          </p:cNvSpPr>
          <p:nvPr/>
        </p:nvSpPr>
        <p:spPr bwMode="auto">
          <a:xfrm>
            <a:off x="6283218" y="2208561"/>
            <a:ext cx="19757409" cy="98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pPr>
              <a:lnSpc>
                <a:spcPct val="110000"/>
              </a:lnSpc>
            </a:pPr>
            <a:r>
              <a:rPr kumimoji="0" lang="ja-JP" altLang="en-US" sz="3900" dirty="0">
                <a:solidFill>
                  <a:schemeClr val="tx1">
                    <a:lumMod val="75000"/>
                    <a:lumOff val="2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こがた　       　じゅうりょくは　　       かんそくえいせい     でさいご　 ぱすふぁいんだー</a:t>
            </a:r>
            <a:endParaRPr kumimoji="0" lang="ja-JP" altLang="en-US" sz="3900" dirty="0">
              <a:solidFill>
                <a:schemeClr val="tx1">
                  <a:lumMod val="75000"/>
                  <a:lumOff val="25000"/>
                </a:schemeClr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28" name="Text Box 91"/>
          <p:cNvSpPr txBox="1">
            <a:spLocks noChangeAspect="1" noChangeArrowheads="1"/>
          </p:cNvSpPr>
          <p:nvPr/>
        </p:nvSpPr>
        <p:spPr bwMode="auto">
          <a:xfrm>
            <a:off x="23114812" y="22391767"/>
            <a:ext cx="6559362" cy="823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r>
              <a:rPr lang="ja-JP" altLang="en-US" sz="3300" b="1" dirty="0">
                <a:solidFill>
                  <a:srgbClr val="DDDDDD"/>
                </a:solidFill>
                <a:latin typeface="HGP創英角ﾎﾟｯﾌﾟ体" pitchFamily="50" charset="-128"/>
                <a:ea typeface="HGP創英角ﾎﾟｯﾌﾟ体" pitchFamily="50" charset="-128"/>
              </a:rPr>
              <a:t>干渉計にレーザー光を供給</a:t>
            </a:r>
            <a:r>
              <a:rPr lang="en-US" altLang="ja-JP" sz="3300" b="1" dirty="0">
                <a:solidFill>
                  <a:srgbClr val="DDDDDD"/>
                </a:solidFill>
                <a:latin typeface="HGP創英角ﾎﾟｯﾌﾟ体" pitchFamily="50" charset="-128"/>
                <a:ea typeface="HGP創英角ﾎﾟｯﾌﾟ体" pitchFamily="50" charset="-128"/>
              </a:rPr>
              <a:t>.</a:t>
            </a:r>
            <a:endParaRPr lang="ja-JP" altLang="en-US" sz="3300" b="1" dirty="0">
              <a:solidFill>
                <a:srgbClr val="DDDDDD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129" name="図 128" descr=":PICT00430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088371" y="28311184"/>
            <a:ext cx="2725160" cy="2167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020362" y="28311185"/>
            <a:ext cx="3130303" cy="2168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" name="Text Box 91"/>
          <p:cNvSpPr txBox="1">
            <a:spLocks noChangeAspect="1" noChangeArrowheads="1"/>
          </p:cNvSpPr>
          <p:nvPr/>
        </p:nvSpPr>
        <p:spPr bwMode="auto">
          <a:xfrm>
            <a:off x="23315467" y="27408092"/>
            <a:ext cx="6559362" cy="823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r>
              <a:rPr lang="ja-JP" altLang="en-US" sz="3300" b="1" dirty="0">
                <a:solidFill>
                  <a:srgbClr val="DDDDDD"/>
                </a:solidFill>
                <a:latin typeface="HGP創英角ﾎﾟｯﾌﾟ体" pitchFamily="50" charset="-128"/>
                <a:ea typeface="HGP創英角ﾎﾟｯﾌﾟ体" pitchFamily="50" charset="-128"/>
              </a:rPr>
              <a:t>重力・重力波観測の中心部</a:t>
            </a:r>
            <a:r>
              <a:rPr lang="en-US" altLang="ja-JP" sz="3300" b="1" dirty="0">
                <a:solidFill>
                  <a:srgbClr val="DDDDDD"/>
                </a:solidFill>
                <a:latin typeface="HGP創英角ﾎﾟｯﾌﾟ体" pitchFamily="50" charset="-128"/>
                <a:ea typeface="HGP創英角ﾎﾟｯﾌﾟ体" pitchFamily="50" charset="-128"/>
              </a:rPr>
              <a:t>.</a:t>
            </a:r>
            <a:endParaRPr lang="ja-JP" altLang="en-US" sz="3300" b="1" dirty="0">
              <a:solidFill>
                <a:srgbClr val="DDDDDD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137" name="Picture 2"/>
          <p:cNvPicPr>
            <a:picLocks noChangeAspect="1" noChangeArrowheads="1"/>
          </p:cNvPicPr>
          <p:nvPr/>
        </p:nvPicPr>
        <p:blipFill>
          <a:blip r:embed="rId12" cstate="print"/>
          <a:srcRect l="13347" t="11864" r="13347" b="2373"/>
          <a:stretch>
            <a:fillRect/>
          </a:stretch>
        </p:blipFill>
        <p:spPr bwMode="auto">
          <a:xfrm>
            <a:off x="23275840" y="23296360"/>
            <a:ext cx="2800302" cy="2167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6419595" y="23358062"/>
            <a:ext cx="2481970" cy="2158628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40" name="Text Box 91"/>
          <p:cNvSpPr txBox="1">
            <a:spLocks noChangeAspect="1" noChangeArrowheads="1"/>
          </p:cNvSpPr>
          <p:nvPr/>
        </p:nvSpPr>
        <p:spPr bwMode="auto">
          <a:xfrm>
            <a:off x="22942887" y="25329069"/>
            <a:ext cx="3406450" cy="102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r>
              <a:rPr lang="ja-JP" altLang="en-US" sz="2300" b="1" dirty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レーザー光源 試作品</a:t>
            </a:r>
            <a:endParaRPr lang="en-US" altLang="ja-JP" sz="2300" b="1" dirty="0">
              <a:solidFill>
                <a:srgbClr val="B2B2B2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en-US" altLang="ja-JP" sz="2300" b="1" dirty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   (NASA/</a:t>
            </a:r>
            <a:r>
              <a:rPr lang="ja-JP" altLang="en-US" sz="2300" b="1" dirty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ゴダード</a:t>
            </a:r>
            <a:r>
              <a:rPr lang="en-US" altLang="ja-JP" sz="2300" b="1" dirty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)</a:t>
            </a:r>
            <a:endParaRPr lang="ja-JP" altLang="en-US" sz="2300" b="1" dirty="0">
              <a:solidFill>
                <a:srgbClr val="B2B2B2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41" name="Text Box 91"/>
          <p:cNvSpPr txBox="1">
            <a:spLocks noChangeAspect="1" noChangeArrowheads="1"/>
          </p:cNvSpPr>
          <p:nvPr/>
        </p:nvSpPr>
        <p:spPr bwMode="auto">
          <a:xfrm>
            <a:off x="25813529" y="25355658"/>
            <a:ext cx="3705879" cy="100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r>
              <a:rPr lang="ja-JP" altLang="en-US" sz="2300" b="1" dirty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安定化システム 試作品</a:t>
            </a:r>
            <a:endParaRPr lang="en-US" altLang="ja-JP" sz="2300" b="1" dirty="0">
              <a:solidFill>
                <a:srgbClr val="B2B2B2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en-US" altLang="ja-JP" sz="2300" b="1" dirty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     (</a:t>
            </a:r>
            <a:r>
              <a:rPr lang="ja-JP" altLang="en-US" sz="2300" b="1" dirty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電気通信大など</a:t>
            </a:r>
            <a:r>
              <a:rPr lang="en-US" altLang="ja-JP" sz="2300" b="1" dirty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)</a:t>
            </a:r>
            <a:endParaRPr lang="ja-JP" altLang="en-US" sz="2300" b="1" dirty="0">
              <a:solidFill>
                <a:srgbClr val="B2B2B2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43" name="Text Box 91"/>
          <p:cNvSpPr txBox="1">
            <a:spLocks noChangeAspect="1" noChangeArrowheads="1"/>
          </p:cNvSpPr>
          <p:nvPr/>
        </p:nvSpPr>
        <p:spPr bwMode="auto">
          <a:xfrm>
            <a:off x="23060867" y="30412344"/>
            <a:ext cx="3406450" cy="102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r>
              <a:rPr lang="ja-JP" altLang="en-US" sz="2300" b="1" dirty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試験マス 試作品</a:t>
            </a:r>
            <a:endParaRPr lang="en-US" altLang="ja-JP" sz="2300" b="1" dirty="0">
              <a:solidFill>
                <a:srgbClr val="B2B2B2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en-US" altLang="ja-JP" sz="2300" b="1" dirty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   (</a:t>
            </a:r>
            <a:r>
              <a:rPr lang="ja-JP" altLang="en-US" sz="2300" b="1" dirty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国立天文台</a:t>
            </a:r>
            <a:r>
              <a:rPr lang="en-US" altLang="ja-JP" sz="2300" b="1" dirty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)</a:t>
            </a:r>
            <a:endParaRPr lang="ja-JP" altLang="en-US" sz="2300" b="1" dirty="0">
              <a:solidFill>
                <a:srgbClr val="B2B2B2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44" name="Text Box 91"/>
          <p:cNvSpPr txBox="1">
            <a:spLocks noChangeAspect="1" noChangeArrowheads="1"/>
          </p:cNvSpPr>
          <p:nvPr/>
        </p:nvSpPr>
        <p:spPr bwMode="auto">
          <a:xfrm>
            <a:off x="25653155" y="30442906"/>
            <a:ext cx="4087742" cy="100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r>
              <a:rPr lang="ja-JP" altLang="en-US" sz="2300" b="1" dirty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レーザー干渉計 試</a:t>
            </a:r>
            <a:r>
              <a:rPr lang="ja-JP" altLang="en-US" sz="2300" b="1" dirty="0" smtClean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作品</a:t>
            </a:r>
            <a:endParaRPr lang="en-US" altLang="ja-JP" sz="2300" b="1" dirty="0" smtClean="0">
              <a:solidFill>
                <a:srgbClr val="B2B2B2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en-US" altLang="ja-JP" sz="2300" b="1" dirty="0" smtClean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(</a:t>
            </a:r>
            <a:r>
              <a:rPr lang="ja-JP" altLang="en-US" sz="2300" b="1" dirty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東京</a:t>
            </a:r>
            <a:r>
              <a:rPr lang="ja-JP" altLang="en-US" sz="2300" b="1" dirty="0" smtClean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大</a:t>
            </a:r>
            <a:r>
              <a:rPr lang="en-US" altLang="ja-JP" sz="2300" b="1" dirty="0" smtClean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, </a:t>
            </a:r>
            <a:r>
              <a:rPr lang="ja-JP" altLang="en-US" sz="2300" b="1" dirty="0" smtClean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国立天文台など</a:t>
            </a:r>
            <a:r>
              <a:rPr lang="en-US" altLang="ja-JP" sz="2300" b="1" dirty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)</a:t>
            </a:r>
            <a:endParaRPr lang="ja-JP" altLang="en-US" sz="2300" b="1" dirty="0">
              <a:solidFill>
                <a:srgbClr val="B2B2B2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45" name="Line 183"/>
          <p:cNvSpPr>
            <a:spLocks noChangeShapeType="1"/>
          </p:cNvSpPr>
          <p:nvPr/>
        </p:nvSpPr>
        <p:spPr bwMode="auto">
          <a:xfrm>
            <a:off x="17183859" y="31036047"/>
            <a:ext cx="2812352" cy="510200"/>
          </a:xfrm>
          <a:prstGeom prst="line">
            <a:avLst/>
          </a:prstGeom>
          <a:noFill/>
          <a:ln w="63500">
            <a:solidFill>
              <a:schemeClr val="bg1">
                <a:lumMod val="95000"/>
              </a:schemeClr>
            </a:solidFill>
            <a:round/>
            <a:headEnd type="stealth" w="med" len="lg"/>
            <a:tailEnd type="stealth" w="med" len="lg"/>
          </a:ln>
        </p:spPr>
        <p:txBody>
          <a:bodyPr lIns="298314" tIns="149157" rIns="298314" bIns="149157"/>
          <a:lstStyle/>
          <a:p>
            <a:endParaRPr lang="ja-JP" altLang="en-US" dirty="0"/>
          </a:p>
        </p:txBody>
      </p:sp>
      <p:sp>
        <p:nvSpPr>
          <p:cNvPr id="146" name="Text Box 95"/>
          <p:cNvSpPr txBox="1">
            <a:spLocks noChangeAspect="1" noChangeArrowheads="1"/>
          </p:cNvSpPr>
          <p:nvPr/>
        </p:nvSpPr>
        <p:spPr bwMode="auto">
          <a:xfrm>
            <a:off x="18079181" y="31305454"/>
            <a:ext cx="1829836" cy="823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r>
              <a:rPr lang="en-US" altLang="ja-JP" sz="3300" b="1" dirty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1m</a:t>
            </a:r>
            <a:endParaRPr lang="ja-JP" altLang="en-US" sz="3300" b="1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147" name="Picture 2" descr="　スリットFEEP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681919" y="19613515"/>
            <a:ext cx="2709035" cy="168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" name="Text Box 91"/>
          <p:cNvSpPr txBox="1">
            <a:spLocks noChangeAspect="1" noChangeArrowheads="1"/>
          </p:cNvSpPr>
          <p:nvPr/>
        </p:nvSpPr>
        <p:spPr bwMode="auto">
          <a:xfrm>
            <a:off x="15572035" y="20612174"/>
            <a:ext cx="4087740" cy="133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r>
              <a:rPr lang="ja-JP" altLang="en-US" sz="3300" b="1" dirty="0">
                <a:solidFill>
                  <a:srgbClr val="DDDDDD"/>
                </a:solidFill>
                <a:latin typeface="HGP創英角ﾎﾟｯﾌﾟ体" pitchFamily="50" charset="-128"/>
                <a:ea typeface="HGP創英角ﾎﾟｯﾌﾟ体" pitchFamily="50" charset="-128"/>
              </a:rPr>
              <a:t>衛星の変動・姿勢</a:t>
            </a:r>
            <a:endParaRPr lang="en-US" altLang="ja-JP" sz="3300" b="1" dirty="0">
              <a:solidFill>
                <a:srgbClr val="DDDDDD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sz="3300" b="1" dirty="0">
                <a:solidFill>
                  <a:srgbClr val="DDDDDD"/>
                </a:solidFill>
                <a:latin typeface="HGP創英角ﾎﾟｯﾌﾟ体" pitchFamily="50" charset="-128"/>
                <a:ea typeface="HGP創英角ﾎﾟｯﾌﾟ体" pitchFamily="50" charset="-128"/>
              </a:rPr>
              <a:t>　  を安定に制御</a:t>
            </a:r>
            <a:r>
              <a:rPr lang="en-US" altLang="ja-JP" sz="3300" b="1" dirty="0">
                <a:solidFill>
                  <a:srgbClr val="DDDDDD"/>
                </a:solidFill>
                <a:latin typeface="HGP創英角ﾎﾟｯﾌﾟ体" pitchFamily="50" charset="-128"/>
                <a:ea typeface="HGP創英角ﾎﾟｯﾌﾟ体" pitchFamily="50" charset="-128"/>
              </a:rPr>
              <a:t>.</a:t>
            </a:r>
            <a:endParaRPr lang="ja-JP" altLang="en-US" sz="3300" b="1" dirty="0">
              <a:solidFill>
                <a:srgbClr val="DDDDDD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50" name="Text Box 91"/>
          <p:cNvSpPr txBox="1">
            <a:spLocks noChangeAspect="1" noChangeArrowheads="1"/>
          </p:cNvSpPr>
          <p:nvPr/>
        </p:nvSpPr>
        <p:spPr bwMode="auto">
          <a:xfrm>
            <a:off x="19227727" y="21299077"/>
            <a:ext cx="3715160" cy="100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r>
              <a:rPr lang="ja-JP" altLang="en-US" sz="2300" b="1" dirty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低雑音スラスタ 試作品</a:t>
            </a:r>
            <a:endParaRPr lang="en-US" altLang="ja-JP" sz="2300" b="1" dirty="0">
              <a:solidFill>
                <a:srgbClr val="B2B2B2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en-US" altLang="ja-JP" sz="2300" b="1" dirty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     (JAXA/ISAS</a:t>
            </a:r>
            <a:r>
              <a:rPr lang="ja-JP" altLang="en-US" sz="2300" b="1" dirty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など</a:t>
            </a:r>
            <a:r>
              <a:rPr lang="en-US" altLang="ja-JP" sz="2300" b="1" dirty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)</a:t>
            </a:r>
            <a:endParaRPr lang="ja-JP" altLang="en-US" sz="2300" b="1" dirty="0">
              <a:solidFill>
                <a:srgbClr val="B2B2B2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53" name="Text Box 91"/>
          <p:cNvSpPr txBox="1">
            <a:spLocks noChangeAspect="1" noChangeArrowheads="1"/>
          </p:cNvSpPr>
          <p:nvPr/>
        </p:nvSpPr>
        <p:spPr bwMode="auto">
          <a:xfrm>
            <a:off x="2851692" y="7895154"/>
            <a:ext cx="1816773" cy="720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r>
              <a:rPr lang="ja-JP" altLang="en-US" sz="1300" b="1" dirty="0">
                <a:solidFill>
                  <a:srgbClr val="DDDDDD"/>
                </a:solidFill>
                <a:latin typeface="HGP創英角ﾎﾟｯﾌﾟ体" pitchFamily="50" charset="-128"/>
                <a:ea typeface="HGP創英角ﾎﾟｯﾌﾟ体" pitchFamily="50" charset="-128"/>
              </a:rPr>
              <a:t>イラスト</a:t>
            </a:r>
            <a:r>
              <a:rPr lang="en-US" altLang="ja-JP" sz="1300" b="1" dirty="0">
                <a:solidFill>
                  <a:srgbClr val="DDDDDD"/>
                </a:solidFill>
                <a:latin typeface="HGP創英角ﾎﾟｯﾌﾟ体" pitchFamily="50" charset="-128"/>
                <a:ea typeface="HGP創英角ﾎﾟｯﾌﾟ体" pitchFamily="50" charset="-128"/>
              </a:rPr>
              <a:t>/ </a:t>
            </a:r>
          </a:p>
          <a:p>
            <a:r>
              <a:rPr lang="en-US" altLang="ja-JP" sz="1300" b="1" dirty="0">
                <a:solidFill>
                  <a:srgbClr val="DDDDDD"/>
                </a:solidFill>
                <a:latin typeface="HGP創英角ﾎﾟｯﾌﾟ体" pitchFamily="50" charset="-128"/>
                <a:ea typeface="HGP創英角ﾎﾟｯﾌﾟ体" pitchFamily="50" charset="-128"/>
              </a:rPr>
              <a:t>Tom Haruyama</a:t>
            </a:r>
            <a:endParaRPr lang="ja-JP" altLang="en-US" sz="1300" b="1" dirty="0">
              <a:solidFill>
                <a:srgbClr val="DDDDDD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559" name="Picture 1"/>
          <p:cNvPicPr>
            <a:picLocks noChangeAspect="1" noChangeArrowheads="1"/>
          </p:cNvPicPr>
          <p:nvPr/>
        </p:nvPicPr>
        <p:blipFill>
          <a:blip r:embed="rId15" cstate="print"/>
          <a:srcRect t="13895" r="68272" b="29528"/>
          <a:stretch>
            <a:fillRect/>
          </a:stretch>
        </p:blipFill>
        <p:spPr bwMode="auto">
          <a:xfrm>
            <a:off x="26112959" y="6811472"/>
            <a:ext cx="2725160" cy="289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" name="AutoShape 194"/>
          <p:cNvSpPr>
            <a:spLocks noChangeArrowheads="1"/>
          </p:cNvSpPr>
          <p:nvPr/>
        </p:nvSpPr>
        <p:spPr bwMode="auto">
          <a:xfrm>
            <a:off x="15893609" y="6211030"/>
            <a:ext cx="13625800" cy="8025776"/>
          </a:xfrm>
          <a:prstGeom prst="roundRect">
            <a:avLst>
              <a:gd name="adj" fmla="val 5120"/>
            </a:avLst>
          </a:prstGeom>
          <a:noFill/>
          <a:ln w="317500">
            <a:solidFill>
              <a:schemeClr val="accent3">
                <a:lumMod val="75000"/>
                <a:alpha val="40000"/>
              </a:schemeClr>
            </a:solidFill>
            <a:round/>
            <a:headEnd/>
            <a:tailEnd/>
          </a:ln>
        </p:spPr>
        <p:txBody>
          <a:bodyPr wrap="none" lIns="298314" tIns="149157" rIns="298314" bIns="149157" anchor="ctr"/>
          <a:lstStyle/>
          <a:p>
            <a:endParaRPr lang="ja-JP" altLang="en-US" dirty="0"/>
          </a:p>
        </p:txBody>
      </p:sp>
      <p:sp>
        <p:nvSpPr>
          <p:cNvPr id="157" name="Rectangle 195"/>
          <p:cNvSpPr>
            <a:spLocks noChangeArrowheads="1"/>
          </p:cNvSpPr>
          <p:nvPr/>
        </p:nvSpPr>
        <p:spPr bwMode="auto">
          <a:xfrm>
            <a:off x="17290455" y="5998740"/>
            <a:ext cx="6989287" cy="47777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298314" tIns="149157" rIns="298314" bIns="149157" anchor="ctr"/>
          <a:lstStyle/>
          <a:p>
            <a:endParaRPr lang="ja-JP" altLang="en-US" dirty="0"/>
          </a:p>
        </p:txBody>
      </p:sp>
      <p:sp>
        <p:nvSpPr>
          <p:cNvPr id="158" name="Text Box 47"/>
          <p:cNvSpPr txBox="1">
            <a:spLocks noChangeArrowheads="1"/>
          </p:cNvSpPr>
          <p:nvPr/>
        </p:nvSpPr>
        <p:spPr bwMode="auto">
          <a:xfrm>
            <a:off x="16120707" y="6757547"/>
            <a:ext cx="9389016" cy="129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98281" tIns="149141" rIns="298281" bIns="149141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5200" dirty="0">
                <a:latin typeface="HGP創英角ﾎﾟｯﾌﾟ体" pitchFamily="50" charset="-128"/>
                <a:ea typeface="HGP創英角ﾎﾟｯﾌﾟ体" pitchFamily="50" charset="-128"/>
              </a:rPr>
              <a:t>衛星を用いた</a:t>
            </a:r>
            <a:r>
              <a:rPr lang="ja-JP" altLang="en-US" sz="5200" dirty="0">
                <a:solidFill>
                  <a:schemeClr val="accent3">
                    <a:lumMod val="7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 地球重力場観測</a:t>
            </a:r>
            <a:r>
              <a:rPr lang="en-US" altLang="ja-JP" sz="5200" dirty="0">
                <a:latin typeface="HGP創英角ﾎﾟｯﾌﾟ体" pitchFamily="50" charset="-128"/>
                <a:ea typeface="HGP創英角ﾎﾟｯﾌﾟ体" pitchFamily="50" charset="-128"/>
              </a:rPr>
              <a:t>.</a:t>
            </a:r>
            <a:endParaRPr lang="ja-JP" altLang="en-US" sz="52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59" name="Rectangle 63"/>
          <p:cNvSpPr>
            <a:spLocks noChangeArrowheads="1"/>
          </p:cNvSpPr>
          <p:nvPr/>
        </p:nvSpPr>
        <p:spPr bwMode="auto">
          <a:xfrm>
            <a:off x="17029093" y="10132350"/>
            <a:ext cx="7267093" cy="12009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pPr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5900" b="1" dirty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HGP創英角ﾎﾟｯﾌﾟ体" pitchFamily="50" charset="-128"/>
              </a:rPr>
              <a:t>地球環境のモニタ</a:t>
            </a:r>
            <a:endParaRPr lang="ja-JP" altLang="en-US" sz="5900" b="1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HGP創英角ﾎﾟｯﾌﾟ体" pitchFamily="50" charset="-128"/>
            </a:endParaRPr>
          </a:p>
        </p:txBody>
      </p:sp>
      <p:sp>
        <p:nvSpPr>
          <p:cNvPr id="160" name="Text Box 66"/>
          <p:cNvSpPr txBox="1">
            <a:spLocks noChangeArrowheads="1"/>
          </p:cNvSpPr>
          <p:nvPr/>
        </p:nvSpPr>
        <p:spPr bwMode="auto">
          <a:xfrm>
            <a:off x="16574899" y="11439021"/>
            <a:ext cx="8761673" cy="222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98281" tIns="149141" rIns="298281" bIns="149141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・国外ミッションを超える性能</a:t>
            </a:r>
            <a:r>
              <a:rPr lang="en-US" altLang="ja-JP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ja-JP" altLang="en-US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・国際観測網への貢献</a:t>
            </a:r>
            <a:r>
              <a:rPr lang="en-US" altLang="ja-JP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.</a:t>
            </a:r>
            <a:endParaRPr lang="en-US" altLang="ja-JP" sz="5200" dirty="0">
              <a:solidFill>
                <a:srgbClr val="4D4D4D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61" name="Text Box 67"/>
          <p:cNvSpPr txBox="1">
            <a:spLocks noChangeArrowheads="1"/>
          </p:cNvSpPr>
          <p:nvPr/>
        </p:nvSpPr>
        <p:spPr bwMode="auto">
          <a:xfrm>
            <a:off x="17156211" y="5490494"/>
            <a:ext cx="7195539" cy="140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98281" tIns="149141" rIns="298281" bIns="149141">
            <a:spAutoFit/>
          </a:bodyPr>
          <a:lstStyle/>
          <a:p>
            <a:pPr>
              <a:lnSpc>
                <a:spcPct val="110000"/>
              </a:lnSpc>
            </a:pPr>
            <a:r>
              <a:rPr lang="ja-JP" altLang="en-US" sz="6500" dirty="0">
                <a:solidFill>
                  <a:schemeClr val="accent3">
                    <a:lumMod val="50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地球</a:t>
            </a:r>
            <a:r>
              <a:rPr lang="ja-JP" altLang="en-US" sz="6500" dirty="0" smtClean="0">
                <a:solidFill>
                  <a:schemeClr val="accent3">
                    <a:lumMod val="50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重力場の観測</a:t>
            </a:r>
            <a:endParaRPr lang="ja-JP" altLang="en-US" sz="6500" dirty="0">
              <a:solidFill>
                <a:schemeClr val="accent3">
                  <a:lumMod val="50000"/>
                </a:schemeClr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62" name="Text Box 47"/>
          <p:cNvSpPr txBox="1">
            <a:spLocks noChangeArrowheads="1"/>
          </p:cNvSpPr>
          <p:nvPr/>
        </p:nvSpPr>
        <p:spPr bwMode="auto">
          <a:xfrm>
            <a:off x="16574899" y="7871218"/>
            <a:ext cx="10446446" cy="22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・地球の正確な形状を知る</a:t>
            </a:r>
            <a:r>
              <a:rPr lang="en-US" altLang="ja-JP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ja-JP" altLang="en-US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・陸水の季節変動など</a:t>
            </a:r>
            <a:r>
              <a:rPr lang="en-US" altLang="ja-JP" sz="5200" dirty="0">
                <a:solidFill>
                  <a:srgbClr val="4D4D4D"/>
                </a:solidFill>
                <a:latin typeface="HGP創英角ﾎﾟｯﾌﾟ体" pitchFamily="50" charset="-128"/>
                <a:ea typeface="HGP創英角ﾎﾟｯﾌﾟ体" pitchFamily="50" charset="-128"/>
              </a:rPr>
              <a:t>.</a:t>
            </a:r>
            <a:endParaRPr lang="ja-JP" altLang="en-US" sz="5200" dirty="0">
              <a:solidFill>
                <a:srgbClr val="4D4D4D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67" name="AutoShape 62"/>
          <p:cNvSpPr>
            <a:spLocks noChangeArrowheads="1"/>
          </p:cNvSpPr>
          <p:nvPr/>
        </p:nvSpPr>
        <p:spPr bwMode="auto">
          <a:xfrm>
            <a:off x="16433409" y="10315454"/>
            <a:ext cx="680899" cy="960858"/>
          </a:xfrm>
          <a:custGeom>
            <a:avLst/>
            <a:gdLst>
              <a:gd name="T0" fmla="*/ 104971 w 21600"/>
              <a:gd name="T1" fmla="*/ 0 h 21600"/>
              <a:gd name="T2" fmla="*/ 0 w 21600"/>
              <a:gd name="T3" fmla="*/ 143669 h 21600"/>
              <a:gd name="T4" fmla="*/ 104971 w 21600"/>
              <a:gd name="T5" fmla="*/ 287338 h 21600"/>
              <a:gd name="T6" fmla="*/ 215900 w 21600"/>
              <a:gd name="T7" fmla="*/ 1436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995 h 21600"/>
              <a:gd name="T14" fmla="*/ 16662 w 21600"/>
              <a:gd name="T15" fmla="*/ 1560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502" y="0"/>
                </a:moveTo>
                <a:lnTo>
                  <a:pt x="10502" y="5995"/>
                </a:lnTo>
                <a:lnTo>
                  <a:pt x="3375" y="5995"/>
                </a:lnTo>
                <a:lnTo>
                  <a:pt x="3375" y="15605"/>
                </a:lnTo>
                <a:lnTo>
                  <a:pt x="10502" y="15605"/>
                </a:lnTo>
                <a:lnTo>
                  <a:pt x="1050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995"/>
                </a:moveTo>
                <a:lnTo>
                  <a:pt x="1350" y="15605"/>
                </a:lnTo>
                <a:lnTo>
                  <a:pt x="2700" y="15605"/>
                </a:lnTo>
                <a:lnTo>
                  <a:pt x="2700" y="5995"/>
                </a:lnTo>
                <a:close/>
              </a:path>
              <a:path w="21600" h="21600">
                <a:moveTo>
                  <a:pt x="0" y="5995"/>
                </a:moveTo>
                <a:lnTo>
                  <a:pt x="0" y="15605"/>
                </a:lnTo>
                <a:lnTo>
                  <a:pt x="675" y="15605"/>
                </a:lnTo>
                <a:lnTo>
                  <a:pt x="675" y="5995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lIns="298314" tIns="149157" rIns="298314" bIns="149157" anchor="ctr"/>
          <a:lstStyle/>
          <a:p>
            <a:endParaRPr lang="ja-JP" altLang="en-US" dirty="0"/>
          </a:p>
        </p:txBody>
      </p:sp>
      <p:pic>
        <p:nvPicPr>
          <p:cNvPr id="168" name="Picture 4" descr="grace1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</a:blip>
          <a:srcRect l="51366" t="5999" r="3805" b="56993"/>
          <a:stretch>
            <a:fillRect/>
          </a:stretch>
        </p:blipFill>
        <p:spPr bwMode="auto">
          <a:xfrm>
            <a:off x="24977475" y="9855267"/>
            <a:ext cx="4314837" cy="344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" name="Text Box 91"/>
          <p:cNvSpPr txBox="1">
            <a:spLocks noChangeAspect="1" noChangeArrowheads="1"/>
          </p:cNvSpPr>
          <p:nvPr/>
        </p:nvSpPr>
        <p:spPr bwMode="auto">
          <a:xfrm>
            <a:off x="25658766" y="12559383"/>
            <a:ext cx="3860643" cy="1389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r>
              <a:rPr lang="en-US" altLang="ja-JP" sz="2300" b="1" dirty="0">
                <a:solidFill>
                  <a:srgbClr val="333333"/>
                </a:solidFill>
                <a:latin typeface="HGP創英角ﾎﾟｯﾌﾟ体" pitchFamily="50" charset="-128"/>
                <a:ea typeface="HGP創英角ﾎﾟｯﾌﾟ体" pitchFamily="50" charset="-128"/>
              </a:rPr>
              <a:t>GRACE(NASA) </a:t>
            </a:r>
            <a:r>
              <a:rPr lang="ja-JP" altLang="en-US" sz="2300" b="1" dirty="0">
                <a:solidFill>
                  <a:srgbClr val="333333"/>
                </a:solidFill>
                <a:latin typeface="HGP創英角ﾎﾟｯﾌﾟ体" pitchFamily="50" charset="-128"/>
                <a:ea typeface="HGP創英角ﾎﾟｯﾌﾟ体" pitchFamily="50" charset="-128"/>
              </a:rPr>
              <a:t>で</a:t>
            </a:r>
            <a:endParaRPr lang="en-US" altLang="ja-JP" sz="2300" b="1" dirty="0">
              <a:solidFill>
                <a:srgbClr val="333333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en-US" altLang="ja-JP" sz="2300" b="1" dirty="0">
                <a:solidFill>
                  <a:srgbClr val="333333"/>
                </a:solidFill>
                <a:latin typeface="HGP創英角ﾎﾟｯﾌﾟ体" pitchFamily="50" charset="-128"/>
                <a:ea typeface="HGP創英角ﾎﾟｯﾌﾟ体" pitchFamily="50" charset="-128"/>
              </a:rPr>
              <a:t>  </a:t>
            </a:r>
            <a:r>
              <a:rPr lang="ja-JP" altLang="en-US" sz="2300" b="1" dirty="0">
                <a:solidFill>
                  <a:srgbClr val="333333"/>
                </a:solidFill>
                <a:latin typeface="HGP創英角ﾎﾟｯﾌﾟ体" pitchFamily="50" charset="-128"/>
                <a:ea typeface="HGP創英角ﾎﾟｯﾌﾟ体" pitchFamily="50" charset="-128"/>
              </a:rPr>
              <a:t>観測された季節変動  </a:t>
            </a:r>
            <a:endParaRPr lang="en-US" altLang="ja-JP" sz="2300" b="1" dirty="0">
              <a:solidFill>
                <a:srgbClr val="333333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en-US" altLang="ja-JP" sz="2300" b="1" dirty="0">
                <a:solidFill>
                  <a:srgbClr val="333333"/>
                </a:solidFill>
                <a:latin typeface="HGP創英角ﾎﾟｯﾌﾟ体" pitchFamily="50" charset="-128"/>
                <a:ea typeface="HGP創英角ﾎﾟｯﾌﾟ体" pitchFamily="50" charset="-128"/>
                <a:sym typeface="Wingdings" pitchFamily="2" charset="2"/>
              </a:rPr>
              <a:t>  </a:t>
            </a:r>
            <a:r>
              <a:rPr lang="ja-JP" altLang="en-US" sz="2300" b="1" dirty="0">
                <a:solidFill>
                  <a:srgbClr val="333333"/>
                </a:solidFill>
                <a:latin typeface="HGP創英角ﾎﾟｯﾌﾟ体" pitchFamily="50" charset="-128"/>
                <a:ea typeface="HGP創英角ﾎﾟｯﾌﾟ体" pitchFamily="50" charset="-128"/>
                <a:sym typeface="Wingdings" pitchFamily="2" charset="2"/>
              </a:rPr>
              <a:t>陸水の移動のモニタ</a:t>
            </a:r>
            <a:r>
              <a:rPr lang="en-US" altLang="ja-JP" sz="2300" b="1" dirty="0">
                <a:solidFill>
                  <a:srgbClr val="333333"/>
                </a:solidFill>
                <a:latin typeface="HGP創英角ﾎﾟｯﾌﾟ体" pitchFamily="50" charset="-128"/>
                <a:ea typeface="HGP創英角ﾎﾟｯﾌﾟ体" pitchFamily="50" charset="-128"/>
                <a:sym typeface="Wingdings" pitchFamily="2" charset="2"/>
              </a:rPr>
              <a:t>.</a:t>
            </a:r>
            <a:endParaRPr lang="ja-JP" altLang="en-US" sz="2300" b="1" dirty="0">
              <a:solidFill>
                <a:srgbClr val="333333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170" name="図 16" descr="photo_sat_3_01L.jp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1760743" y="23984963"/>
            <a:ext cx="2798722" cy="237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" name="Text Box 91"/>
          <p:cNvSpPr txBox="1">
            <a:spLocks noChangeAspect="1" noChangeArrowheads="1"/>
          </p:cNvSpPr>
          <p:nvPr/>
        </p:nvSpPr>
        <p:spPr bwMode="auto">
          <a:xfrm>
            <a:off x="11452032" y="23128624"/>
            <a:ext cx="4087740" cy="823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r>
              <a:rPr lang="ja-JP" altLang="en-US" sz="3300" b="1" dirty="0">
                <a:solidFill>
                  <a:srgbClr val="DDDDDD"/>
                </a:solidFill>
                <a:latin typeface="HGP創英角ﾎﾟｯﾌﾟ体" pitchFamily="50" charset="-128"/>
                <a:ea typeface="HGP創英角ﾎﾟｯﾌﾟ体" pitchFamily="50" charset="-128"/>
              </a:rPr>
              <a:t>信号処理・記録</a:t>
            </a:r>
            <a:r>
              <a:rPr lang="en-US" altLang="ja-JP" sz="3300" b="1" dirty="0">
                <a:solidFill>
                  <a:srgbClr val="DDDDDD"/>
                </a:solidFill>
                <a:latin typeface="HGP創英角ﾎﾟｯﾌﾟ体" pitchFamily="50" charset="-128"/>
                <a:ea typeface="HGP創英角ﾎﾟｯﾌﾟ体" pitchFamily="50" charset="-128"/>
              </a:rPr>
              <a:t>.</a:t>
            </a:r>
            <a:endParaRPr lang="ja-JP" altLang="en-US" sz="3300" b="1" dirty="0">
              <a:solidFill>
                <a:srgbClr val="DDDDDD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73" name="Text Box 91"/>
          <p:cNvSpPr txBox="1">
            <a:spLocks noChangeAspect="1" noChangeArrowheads="1"/>
          </p:cNvSpPr>
          <p:nvPr/>
        </p:nvSpPr>
        <p:spPr bwMode="auto">
          <a:xfrm>
            <a:off x="11733538" y="26180960"/>
            <a:ext cx="3406450" cy="1389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r>
              <a:rPr lang="en-US" altLang="ja-JP" sz="2300" b="1" dirty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SDS-1/SWIM</a:t>
            </a:r>
          </a:p>
          <a:p>
            <a:r>
              <a:rPr lang="en-US" altLang="ja-JP" sz="2300" b="1" dirty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   </a:t>
            </a:r>
            <a:r>
              <a:rPr lang="ja-JP" altLang="en-US" sz="2300" b="1" dirty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による宇宙実証</a:t>
            </a:r>
            <a:endParaRPr lang="en-US" altLang="ja-JP" sz="2300" b="1" dirty="0">
              <a:solidFill>
                <a:srgbClr val="B2B2B2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en-US" altLang="ja-JP" sz="2300" b="1" dirty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(JAXA, </a:t>
            </a:r>
            <a:r>
              <a:rPr lang="ja-JP" altLang="en-US" sz="2300" b="1" dirty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東大</a:t>
            </a:r>
            <a:r>
              <a:rPr lang="en-US" altLang="ja-JP" sz="2300" b="1" dirty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, </a:t>
            </a:r>
            <a:r>
              <a:rPr lang="ja-JP" altLang="en-US" sz="2300" b="1" dirty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京大</a:t>
            </a:r>
            <a:r>
              <a:rPr lang="en-US" altLang="ja-JP" sz="2300" b="1" dirty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)</a:t>
            </a:r>
            <a:endParaRPr lang="ja-JP" altLang="en-US" sz="2300" b="1" dirty="0">
              <a:solidFill>
                <a:srgbClr val="B2B2B2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76" name="Text Box 217"/>
          <p:cNvSpPr txBox="1">
            <a:spLocks noChangeArrowheads="1"/>
          </p:cNvSpPr>
          <p:nvPr/>
        </p:nvSpPr>
        <p:spPr bwMode="auto">
          <a:xfrm>
            <a:off x="14564282" y="38558371"/>
            <a:ext cx="7229202" cy="1261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98281" tIns="149141" rIns="298281" bIns="149141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5200" dirty="0">
                <a:latin typeface="HGP創英角ﾎﾟｯﾌﾟ体" pitchFamily="50" charset="-128"/>
                <a:ea typeface="HGP創英角ﾎﾟｯﾌﾟ体" pitchFamily="50" charset="-128"/>
              </a:rPr>
              <a:t>初期宇宙からの重力波</a:t>
            </a:r>
            <a:r>
              <a:rPr lang="en-US" altLang="ja-JP" sz="5200" dirty="0">
                <a:latin typeface="HGP創英角ﾎﾟｯﾌﾟ体" pitchFamily="50" charset="-128"/>
                <a:ea typeface="HGP創英角ﾎﾟｯﾌﾟ体" pitchFamily="50" charset="-128"/>
              </a:rPr>
              <a:t>.</a:t>
            </a:r>
            <a:endParaRPr lang="ja-JP" altLang="en-US" sz="52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79" name="Text Box 211"/>
          <p:cNvSpPr txBox="1">
            <a:spLocks noChangeArrowheads="1"/>
          </p:cNvSpPr>
          <p:nvPr/>
        </p:nvSpPr>
        <p:spPr bwMode="auto">
          <a:xfrm>
            <a:off x="23769660" y="19329415"/>
            <a:ext cx="5450320" cy="874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pPr>
              <a:lnSpc>
                <a:spcPct val="110000"/>
              </a:lnSpc>
            </a:pPr>
            <a:r>
              <a:rPr kumimoji="0" lang="ja-JP" altLang="en-US" sz="3300" dirty="0">
                <a:solidFill>
                  <a:schemeClr val="bg1">
                    <a:lumMod val="8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重力の効果だけを見たい</a:t>
            </a:r>
            <a:r>
              <a:rPr kumimoji="0" lang="en-US" altLang="ja-JP" sz="3300" dirty="0">
                <a:solidFill>
                  <a:schemeClr val="bg1">
                    <a:lumMod val="8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.</a:t>
            </a:r>
            <a:endParaRPr kumimoji="0" lang="ja-JP" altLang="en-US" sz="3300" dirty="0">
              <a:solidFill>
                <a:schemeClr val="bg1">
                  <a:lumMod val="85000"/>
                </a:schemeClr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20" name="Text Box 211"/>
          <p:cNvSpPr txBox="1">
            <a:spLocks noChangeArrowheads="1"/>
          </p:cNvSpPr>
          <p:nvPr/>
        </p:nvSpPr>
        <p:spPr bwMode="auto">
          <a:xfrm>
            <a:off x="20972635" y="31629398"/>
            <a:ext cx="8858443" cy="741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pPr>
              <a:lnSpc>
                <a:spcPct val="110000"/>
              </a:lnSpc>
            </a:pPr>
            <a:r>
              <a:rPr kumimoji="0" lang="en-US" altLang="ja-JP" sz="2600" dirty="0" smtClean="0">
                <a:solidFill>
                  <a:schemeClr val="bg1">
                    <a:lumMod val="8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JAXA</a:t>
            </a:r>
            <a:r>
              <a:rPr kumimoji="0" lang="ja-JP" altLang="en-US" sz="2600" dirty="0" smtClean="0">
                <a:solidFill>
                  <a:schemeClr val="bg1">
                    <a:lumMod val="8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小型科学衛星として</a:t>
            </a:r>
            <a:r>
              <a:rPr kumimoji="0" lang="en-US" altLang="ja-JP" sz="2600" dirty="0" smtClean="0">
                <a:solidFill>
                  <a:schemeClr val="bg1">
                    <a:lumMod val="8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2015/16</a:t>
            </a:r>
            <a:r>
              <a:rPr kumimoji="0" lang="ja-JP" altLang="en-US" sz="2600" dirty="0" smtClean="0">
                <a:solidFill>
                  <a:schemeClr val="bg1">
                    <a:lumMod val="8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年頃</a:t>
            </a:r>
            <a:r>
              <a:rPr kumimoji="0" lang="ja-JP" altLang="en-US" sz="2600" dirty="0">
                <a:solidFill>
                  <a:schemeClr val="bg1">
                    <a:lumMod val="8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の実現を目指す</a:t>
            </a:r>
            <a:r>
              <a:rPr kumimoji="0" lang="en-US" altLang="ja-JP" sz="2600" dirty="0">
                <a:solidFill>
                  <a:schemeClr val="bg1">
                    <a:lumMod val="8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.</a:t>
            </a:r>
          </a:p>
        </p:txBody>
      </p:sp>
      <p:sp>
        <p:nvSpPr>
          <p:cNvPr id="126" name="角丸四角形 125"/>
          <p:cNvSpPr/>
          <p:nvPr/>
        </p:nvSpPr>
        <p:spPr bwMode="auto">
          <a:xfrm>
            <a:off x="12638629" y="25563213"/>
            <a:ext cx="675897" cy="716666"/>
          </a:xfrm>
          <a:prstGeom prst="roundRect">
            <a:avLst>
              <a:gd name="adj" fmla="val 33734"/>
            </a:avLst>
          </a:prstGeom>
          <a:noFill/>
          <a:ln w="15875">
            <a:solidFill>
              <a:schemeClr val="bg1">
                <a:alpha val="7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298314" tIns="149157" rIns="298314" bIns="149157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2983139" fontAlgn="base">
              <a:spcBef>
                <a:spcPct val="0"/>
              </a:spcBef>
              <a:spcAft>
                <a:spcPct val="0"/>
              </a:spcAft>
            </a:pPr>
            <a:endParaRPr lang="ja-JP" altLang="en-US" sz="31300" b="1" dirty="0">
              <a:latin typeface="Tahoma" pitchFamily="34" charset="0"/>
              <a:ea typeface="ＭＳ Ｐゴシック" pitchFamily="50" charset="-128"/>
              <a:cs typeface="Tahoma" pitchFamily="34" charset="0"/>
            </a:endParaRPr>
          </a:p>
        </p:txBody>
      </p:sp>
      <p:pic>
        <p:nvPicPr>
          <p:cNvPr id="1026" name="Picture 2" descr="http://kanribu.mtk.nao.ac.jp/jimubu/soumu/soumu/logo/logo_naoj_nothing_l.jp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0205" y="-126130"/>
            <a:ext cx="2837406" cy="177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33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75579" y="12103574"/>
            <a:ext cx="5099892" cy="520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2" name="Text Box 91"/>
          <p:cNvSpPr txBox="1">
            <a:spLocks noChangeAspect="1" noChangeArrowheads="1"/>
          </p:cNvSpPr>
          <p:nvPr/>
        </p:nvSpPr>
        <p:spPr bwMode="auto">
          <a:xfrm>
            <a:off x="12475691" y="16507390"/>
            <a:ext cx="3406450" cy="720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r>
              <a:rPr lang="ja-JP" altLang="en-US" sz="1300" b="1" dirty="0">
                <a:solidFill>
                  <a:srgbClr val="DDDDDD"/>
                </a:solidFill>
                <a:latin typeface="HGP創英角ﾎﾟｯﾌﾟ体" pitchFamily="50" charset="-128"/>
                <a:ea typeface="HGP創英角ﾎﾟｯﾌﾟ体" pitchFamily="50" charset="-128"/>
              </a:rPr>
              <a:t>超新星爆発　のイメージ図</a:t>
            </a:r>
            <a:endParaRPr lang="en-US" altLang="ja-JP" sz="1300" b="1" dirty="0">
              <a:solidFill>
                <a:srgbClr val="DDDDDD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sz="1300" b="1" dirty="0">
                <a:solidFill>
                  <a:srgbClr val="DDDDDD"/>
                </a:solidFill>
                <a:latin typeface="HGP創英角ﾎﾟｯﾌﾟ体" pitchFamily="50" charset="-128"/>
                <a:ea typeface="HGP創英角ﾎﾟｯﾌﾟ体" pitchFamily="50" charset="-128"/>
              </a:rPr>
              <a:t>　　</a:t>
            </a:r>
            <a:r>
              <a:rPr lang="en-US" altLang="ja-JP" sz="1300" b="1" dirty="0">
                <a:solidFill>
                  <a:srgbClr val="DDDDDD"/>
                </a:solidFill>
                <a:latin typeface="HGP創英角ﾎﾟｯﾌﾟ体" pitchFamily="50" charset="-128"/>
                <a:ea typeface="HGP創英角ﾎﾟｯﾌﾟ体" pitchFamily="50" charset="-128"/>
              </a:rPr>
              <a:t>(</a:t>
            </a:r>
            <a:r>
              <a:rPr lang="ja-JP" altLang="en-US" sz="1300" b="1" dirty="0">
                <a:solidFill>
                  <a:srgbClr val="DDDDDD"/>
                </a:solidFill>
                <a:latin typeface="HGP創英角ﾎﾟｯﾌﾟ体" pitchFamily="50" charset="-128"/>
                <a:ea typeface="HGP創英角ﾎﾟｯﾌﾟ体" pitchFamily="50" charset="-128"/>
              </a:rPr>
              <a:t>イラスト</a:t>
            </a:r>
            <a:r>
              <a:rPr lang="en-US" altLang="ja-JP" sz="1300" b="1" dirty="0">
                <a:solidFill>
                  <a:srgbClr val="DDDDDD"/>
                </a:solidFill>
                <a:latin typeface="HGP創英角ﾎﾟｯﾌﾟ体" pitchFamily="50" charset="-128"/>
                <a:ea typeface="HGP創英角ﾎﾟｯﾌﾟ体" pitchFamily="50" charset="-128"/>
              </a:rPr>
              <a:t>/ KAGAYA)</a:t>
            </a:r>
            <a:endParaRPr lang="ja-JP" altLang="en-US" sz="1300" b="1" dirty="0">
              <a:solidFill>
                <a:srgbClr val="DDDDDD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21" name="Text Box 67"/>
          <p:cNvSpPr txBox="1">
            <a:spLocks noChangeArrowheads="1"/>
          </p:cNvSpPr>
          <p:nvPr/>
        </p:nvSpPr>
        <p:spPr bwMode="auto">
          <a:xfrm>
            <a:off x="16905648" y="14635510"/>
            <a:ext cx="10970611" cy="233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98281" tIns="149141" rIns="298281" bIns="149141">
            <a:spAutoFit/>
          </a:bodyPr>
          <a:lstStyle/>
          <a:p>
            <a:pPr>
              <a:lnSpc>
                <a:spcPct val="110000"/>
              </a:lnSpc>
            </a:pPr>
            <a:r>
              <a:rPr lang="ja-JP" alt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小型科学</a:t>
            </a:r>
            <a:r>
              <a:rPr lang="ja-JP" alt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衛星で</a:t>
            </a:r>
            <a:r>
              <a:rPr lang="en-US" altLang="ja-JP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, </a:t>
            </a:r>
          </a:p>
          <a:p>
            <a:pPr>
              <a:lnSpc>
                <a:spcPct val="110000"/>
              </a:lnSpc>
            </a:pPr>
            <a:r>
              <a:rPr lang="en-US" altLang="ja-JP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 </a:t>
            </a:r>
            <a:r>
              <a:rPr lang="en-US" altLang="ja-JP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  </a:t>
            </a:r>
            <a:r>
              <a:rPr lang="ja-JP" alt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科学的成果の創出を目指す</a:t>
            </a:r>
            <a:r>
              <a:rPr lang="en-US" altLang="ja-JP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!!</a:t>
            </a:r>
            <a:endParaRPr lang="ja-JP" alt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127" name="図 16" descr="photo_sat_3_01L.jp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297528" y="37535905"/>
            <a:ext cx="2249171" cy="1799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" name="角丸四角形 129"/>
          <p:cNvSpPr/>
          <p:nvPr/>
        </p:nvSpPr>
        <p:spPr bwMode="auto">
          <a:xfrm>
            <a:off x="1890515" y="38690288"/>
            <a:ext cx="675897" cy="716666"/>
          </a:xfrm>
          <a:prstGeom prst="roundRect">
            <a:avLst>
              <a:gd name="adj" fmla="val 33734"/>
            </a:avLst>
          </a:prstGeom>
          <a:noFill/>
          <a:ln w="15875">
            <a:solidFill>
              <a:schemeClr val="bg1">
                <a:alpha val="7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298314" tIns="149157" rIns="298314" bIns="149157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2983139" fontAlgn="base">
              <a:spcBef>
                <a:spcPct val="0"/>
              </a:spcBef>
              <a:spcAft>
                <a:spcPct val="0"/>
              </a:spcAft>
            </a:pPr>
            <a:endParaRPr lang="ja-JP" altLang="en-US" sz="31300" b="1" dirty="0">
              <a:latin typeface="Tahoma" pitchFamily="34" charset="0"/>
              <a:ea typeface="ＭＳ Ｐゴシック" pitchFamily="50" charset="-128"/>
              <a:cs typeface="Tahoma" pitchFamily="34" charset="0"/>
            </a:endParaRPr>
          </a:p>
        </p:txBody>
      </p:sp>
      <p:sp>
        <p:nvSpPr>
          <p:cNvPr id="131" name="Text Box 91"/>
          <p:cNvSpPr txBox="1">
            <a:spLocks noChangeAspect="1" noChangeArrowheads="1"/>
          </p:cNvSpPr>
          <p:nvPr/>
        </p:nvSpPr>
        <p:spPr bwMode="auto">
          <a:xfrm>
            <a:off x="913458" y="39572648"/>
            <a:ext cx="3353321" cy="177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r>
              <a:rPr lang="ja-JP" altLang="en-US" sz="2400" b="1" dirty="0" smtClean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小型モジュール</a:t>
            </a:r>
            <a:endParaRPr lang="en-US" altLang="ja-JP" sz="2400" b="1" dirty="0" smtClean="0">
              <a:solidFill>
                <a:srgbClr val="B2B2B2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sz="2400" b="1" dirty="0" smtClean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による</a:t>
            </a:r>
            <a:r>
              <a:rPr lang="ja-JP" altLang="en-US" sz="2400" b="1" dirty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宇宙</a:t>
            </a:r>
            <a:r>
              <a:rPr lang="ja-JP" altLang="en-US" sz="2400" b="1" dirty="0" smtClean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実証</a:t>
            </a:r>
            <a:endParaRPr lang="en-US" altLang="ja-JP" sz="2400" b="1" dirty="0" smtClean="0">
              <a:solidFill>
                <a:srgbClr val="B2B2B2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en-US" altLang="ja-JP" sz="2400" b="1" dirty="0" smtClean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(</a:t>
            </a:r>
            <a:r>
              <a:rPr lang="ja-JP" altLang="en-US" sz="2400" b="1" dirty="0" smtClean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信号処理・</a:t>
            </a:r>
            <a:endParaRPr lang="en-US" altLang="ja-JP" sz="2400" b="1" dirty="0" smtClean="0">
              <a:solidFill>
                <a:srgbClr val="B2B2B2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en-US" altLang="ja-JP" sz="2400" b="1" dirty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 </a:t>
            </a:r>
            <a:r>
              <a:rPr lang="en-US" altLang="ja-JP" sz="2400" b="1" dirty="0" smtClean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 </a:t>
            </a:r>
            <a:r>
              <a:rPr lang="ja-JP" altLang="en-US" sz="2400" b="1" dirty="0" smtClean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試験マス制御</a:t>
            </a:r>
            <a:r>
              <a:rPr lang="en-US" altLang="ja-JP" sz="2400" b="1" dirty="0" smtClean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)</a:t>
            </a:r>
          </a:p>
        </p:txBody>
      </p:sp>
      <p:pic>
        <p:nvPicPr>
          <p:cNvPr id="133" name="Picture 2"/>
          <p:cNvPicPr>
            <a:picLocks noChangeAspect="1" noChangeArrowheads="1"/>
          </p:cNvPicPr>
          <p:nvPr/>
        </p:nvPicPr>
        <p:blipFill rotWithShape="1">
          <a:blip r:embed="rId20" cstate="print"/>
          <a:srcRect t="1673" b="17083"/>
          <a:stretch/>
        </p:blipFill>
        <p:spPr bwMode="auto">
          <a:xfrm>
            <a:off x="4770835" y="37646895"/>
            <a:ext cx="1872208" cy="24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5" name="Group 47"/>
          <p:cNvGrpSpPr>
            <a:grpSpLocks noChangeAspect="1"/>
          </p:cNvGrpSpPr>
          <p:nvPr/>
        </p:nvGrpSpPr>
        <p:grpSpPr bwMode="auto">
          <a:xfrm>
            <a:off x="8011195" y="37678762"/>
            <a:ext cx="2245338" cy="2057656"/>
            <a:chOff x="741" y="473"/>
            <a:chExt cx="3836" cy="3504"/>
          </a:xfrm>
        </p:grpSpPr>
        <p:sp>
          <p:nvSpPr>
            <p:cNvPr id="148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5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6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6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269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70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71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72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73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6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264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65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66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67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68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6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259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60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61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62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63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6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25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5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5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5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5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74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78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80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81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82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83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84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85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8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249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50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51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52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53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88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89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90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91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92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93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94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95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96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97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98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99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00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01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02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03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04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05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06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07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08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09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10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11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244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45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46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47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48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21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1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1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1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1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1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1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1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2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2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2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2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2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2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2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2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2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2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3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3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3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3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3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35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242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43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236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240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41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237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38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39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274" name="Group 150"/>
          <p:cNvGrpSpPr>
            <a:grpSpLocks noChangeAspect="1"/>
          </p:cNvGrpSpPr>
          <p:nvPr/>
        </p:nvGrpSpPr>
        <p:grpSpPr bwMode="auto">
          <a:xfrm>
            <a:off x="11319662" y="37453585"/>
            <a:ext cx="2571866" cy="2353324"/>
            <a:chOff x="335" y="1710"/>
            <a:chExt cx="2393" cy="2190"/>
          </a:xfrm>
        </p:grpSpPr>
        <p:sp>
          <p:nvSpPr>
            <p:cNvPr id="2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86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462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63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64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65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66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287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88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89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90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91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92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93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94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95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96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97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98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99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00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01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02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03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04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05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06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457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58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59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60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61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30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0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0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1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1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1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1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1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1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1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1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1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1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2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2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2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2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2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25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455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56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326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453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54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327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28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29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30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31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32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33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34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35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36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37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38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39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40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41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448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49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50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51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52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342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43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44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45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46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47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48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49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50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51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52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53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54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55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56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57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58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443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44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45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46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47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359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60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61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62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63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64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65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66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67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68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69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70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71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72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73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74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441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42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375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439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40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376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77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78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79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80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81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82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83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84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85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86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87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434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35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36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37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38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388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89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90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91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92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93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94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95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96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97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98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99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00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01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02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03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404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429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30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31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32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33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405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06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07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08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09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10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11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12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13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14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15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16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17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18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19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420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427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28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421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425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26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422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23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24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468" name="Text Box 91"/>
          <p:cNvSpPr txBox="1">
            <a:spLocks noChangeAspect="1" noChangeArrowheads="1"/>
          </p:cNvSpPr>
          <p:nvPr/>
        </p:nvSpPr>
        <p:spPr bwMode="auto">
          <a:xfrm>
            <a:off x="1876978" y="35928115"/>
            <a:ext cx="1813737" cy="67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r>
              <a:rPr lang="en-US" altLang="ja-JP" sz="2400" b="1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2009</a:t>
            </a:r>
            <a:endParaRPr lang="ja-JP" altLang="en-US" sz="2400" b="1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469" name="Text Box 91"/>
          <p:cNvSpPr txBox="1">
            <a:spLocks noChangeAspect="1" noChangeArrowheads="1"/>
          </p:cNvSpPr>
          <p:nvPr/>
        </p:nvSpPr>
        <p:spPr bwMode="auto">
          <a:xfrm>
            <a:off x="4842843" y="35928115"/>
            <a:ext cx="2472200" cy="67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～ </a:t>
            </a:r>
            <a:r>
              <a:rPr lang="en-US" altLang="ja-JP" sz="2400" b="1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2015</a:t>
            </a:r>
            <a:endParaRPr lang="ja-JP" altLang="en-US" sz="2400" b="1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470" name="Text Box 91"/>
          <p:cNvSpPr txBox="1">
            <a:spLocks noChangeAspect="1" noChangeArrowheads="1"/>
          </p:cNvSpPr>
          <p:nvPr/>
        </p:nvSpPr>
        <p:spPr bwMode="auto">
          <a:xfrm>
            <a:off x="8299227" y="35928115"/>
            <a:ext cx="2472200" cy="67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～</a:t>
            </a:r>
            <a:r>
              <a:rPr lang="en-US" altLang="ja-JP" sz="2400" b="1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2021</a:t>
            </a:r>
            <a:endParaRPr lang="ja-JP" altLang="en-US" sz="2400" b="1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471" name="Text Box 91"/>
          <p:cNvSpPr txBox="1">
            <a:spLocks noChangeAspect="1" noChangeArrowheads="1"/>
          </p:cNvSpPr>
          <p:nvPr/>
        </p:nvSpPr>
        <p:spPr bwMode="auto">
          <a:xfrm>
            <a:off x="11947707" y="36000123"/>
            <a:ext cx="2103209" cy="67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～</a:t>
            </a:r>
            <a:r>
              <a:rPr lang="en-US" altLang="ja-JP" sz="2400" b="1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2027</a:t>
            </a:r>
            <a:endParaRPr lang="ja-JP" altLang="en-US" sz="2400" b="1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472" name="Text Box 91"/>
          <p:cNvSpPr txBox="1">
            <a:spLocks noChangeAspect="1" noChangeArrowheads="1"/>
          </p:cNvSpPr>
          <p:nvPr/>
        </p:nvSpPr>
        <p:spPr bwMode="auto">
          <a:xfrm>
            <a:off x="1115143" y="36742658"/>
            <a:ext cx="4087740" cy="732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r>
              <a:rPr lang="en-US" altLang="ja-JP" sz="2800" b="1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SWIM/SDS-1</a:t>
            </a:r>
            <a:endParaRPr lang="ja-JP" altLang="en-US" sz="2800" b="1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473" name="Text Box 91"/>
          <p:cNvSpPr txBox="1">
            <a:spLocks noChangeAspect="1" noChangeArrowheads="1"/>
          </p:cNvSpPr>
          <p:nvPr/>
        </p:nvSpPr>
        <p:spPr bwMode="auto">
          <a:xfrm>
            <a:off x="4196452" y="40055026"/>
            <a:ext cx="3886751" cy="1039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r>
              <a:rPr lang="ja-JP" altLang="en-US" sz="2400" b="1" dirty="0" smtClean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小型</a:t>
            </a:r>
            <a:r>
              <a:rPr lang="ja-JP" altLang="en-US" sz="2400" b="1" dirty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科学</a:t>
            </a:r>
            <a:r>
              <a:rPr lang="ja-JP" altLang="en-US" sz="2400" b="1" dirty="0" smtClean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衛星 </a:t>
            </a:r>
            <a:r>
              <a:rPr lang="en-US" altLang="ja-JP" sz="2400" b="1" dirty="0" smtClean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1</a:t>
            </a:r>
            <a:r>
              <a:rPr lang="ja-JP" altLang="en-US" sz="2400" b="1" dirty="0" smtClean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機</a:t>
            </a:r>
            <a:endParaRPr lang="en-US" altLang="ja-JP" sz="2400" b="1" dirty="0" smtClean="0">
              <a:solidFill>
                <a:srgbClr val="B2B2B2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sz="2400" b="1" dirty="0" smtClean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による総合宇宙実証</a:t>
            </a:r>
            <a:endParaRPr lang="en-US" altLang="ja-JP" sz="2400" b="1" dirty="0" smtClean="0">
              <a:solidFill>
                <a:srgbClr val="B2B2B2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474" name="Text Box 91"/>
          <p:cNvSpPr txBox="1">
            <a:spLocks noChangeAspect="1" noChangeArrowheads="1"/>
          </p:cNvSpPr>
          <p:nvPr/>
        </p:nvSpPr>
        <p:spPr bwMode="auto">
          <a:xfrm>
            <a:off x="4194771" y="36515793"/>
            <a:ext cx="3538760" cy="1162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r>
              <a:rPr lang="en-US" altLang="ja-JP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DECIGO Pathfinder (DPF)</a:t>
            </a:r>
            <a:endParaRPr lang="ja-JP" altLang="en-US" sz="28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475" name="Text Box 91"/>
          <p:cNvSpPr txBox="1">
            <a:spLocks noChangeAspect="1" noChangeArrowheads="1"/>
          </p:cNvSpPr>
          <p:nvPr/>
        </p:nvSpPr>
        <p:spPr bwMode="auto">
          <a:xfrm>
            <a:off x="7939187" y="36676046"/>
            <a:ext cx="4087740" cy="732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r>
              <a:rPr lang="en-US" altLang="ja-JP" sz="2800" b="1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Pre-DECIGO</a:t>
            </a:r>
            <a:endParaRPr lang="ja-JP" altLang="en-US" sz="2800" b="1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476" name="Text Box 91"/>
          <p:cNvSpPr txBox="1">
            <a:spLocks noChangeAspect="1" noChangeArrowheads="1"/>
          </p:cNvSpPr>
          <p:nvPr/>
        </p:nvSpPr>
        <p:spPr bwMode="auto">
          <a:xfrm>
            <a:off x="7507139" y="40044185"/>
            <a:ext cx="3816423" cy="1039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r>
              <a:rPr lang="ja-JP" altLang="en-US" sz="2400" b="1" dirty="0" smtClean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フォーメーションフライト</a:t>
            </a:r>
            <a:endParaRPr lang="en-US" altLang="ja-JP" sz="2400" b="1" dirty="0" smtClean="0">
              <a:solidFill>
                <a:srgbClr val="B2B2B2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sz="2400" b="1" dirty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重力波</a:t>
            </a:r>
            <a:r>
              <a:rPr lang="ja-JP" altLang="en-US" sz="2400" b="1" dirty="0" smtClean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の観測</a:t>
            </a:r>
            <a:endParaRPr lang="en-US" altLang="ja-JP" sz="2400" b="1" dirty="0" smtClean="0">
              <a:solidFill>
                <a:srgbClr val="B2B2B2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477" name="Text Box 91"/>
          <p:cNvSpPr txBox="1">
            <a:spLocks noChangeAspect="1" noChangeArrowheads="1"/>
          </p:cNvSpPr>
          <p:nvPr/>
        </p:nvSpPr>
        <p:spPr bwMode="auto">
          <a:xfrm>
            <a:off x="11323563" y="40023279"/>
            <a:ext cx="3077071" cy="1039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r>
              <a:rPr lang="ja-JP" altLang="en-US" sz="2400" b="1" dirty="0" smtClean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重力波天文学</a:t>
            </a:r>
            <a:endParaRPr lang="en-US" altLang="ja-JP" sz="2400" b="1" dirty="0" smtClean="0">
              <a:solidFill>
                <a:srgbClr val="B2B2B2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sz="2400" b="1" dirty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初期宇宙</a:t>
            </a:r>
            <a:r>
              <a:rPr lang="ja-JP" altLang="en-US" sz="2400" b="1" dirty="0" smtClean="0">
                <a:solidFill>
                  <a:srgbClr val="B2B2B2"/>
                </a:solidFill>
                <a:latin typeface="HGP創英角ﾎﾟｯﾌﾟ体" pitchFamily="50" charset="-128"/>
                <a:ea typeface="HGP創英角ﾎﾟｯﾌﾟ体" pitchFamily="50" charset="-128"/>
              </a:rPr>
              <a:t>の観測</a:t>
            </a:r>
            <a:endParaRPr lang="en-US" altLang="ja-JP" sz="2400" b="1" dirty="0" smtClean="0">
              <a:solidFill>
                <a:srgbClr val="B2B2B2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478" name="Text Box 91"/>
          <p:cNvSpPr txBox="1">
            <a:spLocks noChangeAspect="1" noChangeArrowheads="1"/>
          </p:cNvSpPr>
          <p:nvPr/>
        </p:nvSpPr>
        <p:spPr bwMode="auto">
          <a:xfrm>
            <a:off x="11747359" y="36670650"/>
            <a:ext cx="2096484" cy="732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r>
              <a:rPr lang="en-US" altLang="ja-JP" sz="2800" b="1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DECIGO</a:t>
            </a:r>
            <a:endParaRPr lang="ja-JP" altLang="en-US" sz="2800" b="1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479" name="Text Box 217"/>
          <p:cNvSpPr txBox="1">
            <a:spLocks noChangeArrowheads="1"/>
          </p:cNvSpPr>
          <p:nvPr/>
        </p:nvSpPr>
        <p:spPr bwMode="auto">
          <a:xfrm>
            <a:off x="2851652" y="34582418"/>
            <a:ext cx="8687935" cy="113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98281" tIns="149141" rIns="298281" bIns="149141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520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DECIGO</a:t>
            </a:r>
            <a:r>
              <a:rPr lang="ja-JP" altLang="en-US" sz="520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実現</a:t>
            </a:r>
            <a:r>
              <a:rPr lang="ja-JP" altLang="en-US" sz="5200" dirty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へ</a:t>
            </a:r>
            <a:r>
              <a:rPr lang="ja-JP" altLang="en-US" sz="520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のロードマップ</a:t>
            </a:r>
            <a:endParaRPr lang="ja-JP" altLang="en-US" sz="5200" dirty="0">
              <a:solidFill>
                <a:srgbClr val="FFFFFF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480" name="Text Box 91"/>
          <p:cNvSpPr txBox="1">
            <a:spLocks noChangeAspect="1" noChangeArrowheads="1"/>
          </p:cNvSpPr>
          <p:nvPr/>
        </p:nvSpPr>
        <p:spPr bwMode="auto">
          <a:xfrm>
            <a:off x="854008" y="36012773"/>
            <a:ext cx="1813737" cy="60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8281" tIns="149141" rIns="298281" bIns="149141">
            <a:spAutoFit/>
          </a:bodyPr>
          <a:lstStyle/>
          <a:p>
            <a:r>
              <a:rPr lang="ja-JP" altLang="en-US" sz="2000" b="1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西暦</a:t>
            </a:r>
            <a:endParaRPr lang="ja-JP" altLang="en-US" sz="2000" b="1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5" name="角丸四角形 4"/>
          <p:cNvSpPr/>
          <p:nvPr/>
        </p:nvSpPr>
        <p:spPr bwMode="auto">
          <a:xfrm>
            <a:off x="2995708" y="34582418"/>
            <a:ext cx="8431429" cy="1133923"/>
          </a:xfrm>
          <a:prstGeom prst="round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50" charset="-128"/>
              <a:cs typeface="Tahoma" pitchFamily="34" charset="0"/>
            </a:endParaRPr>
          </a:p>
        </p:txBody>
      </p:sp>
      <p:sp>
        <p:nvSpPr>
          <p:cNvPr id="6" name="右矢印 5"/>
          <p:cNvSpPr/>
          <p:nvPr/>
        </p:nvSpPr>
        <p:spPr bwMode="auto">
          <a:xfrm>
            <a:off x="3618707" y="38265025"/>
            <a:ext cx="562351" cy="543553"/>
          </a:xfrm>
          <a:prstGeom prst="rightArrow">
            <a:avLst/>
          </a:prstGeom>
          <a:solidFill>
            <a:schemeClr val="bg1">
              <a:alpha val="2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50" charset="-128"/>
              <a:cs typeface="Tahoma" pitchFamily="34" charset="0"/>
            </a:endParaRPr>
          </a:p>
        </p:txBody>
      </p:sp>
      <p:sp>
        <p:nvSpPr>
          <p:cNvPr id="481" name="右矢印 480"/>
          <p:cNvSpPr/>
          <p:nvPr/>
        </p:nvSpPr>
        <p:spPr bwMode="auto">
          <a:xfrm>
            <a:off x="7520852" y="38182818"/>
            <a:ext cx="562351" cy="543553"/>
          </a:xfrm>
          <a:prstGeom prst="rightArrow">
            <a:avLst/>
          </a:prstGeom>
          <a:solidFill>
            <a:schemeClr val="bg1">
              <a:alpha val="2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50" charset="-128"/>
              <a:cs typeface="Tahoma" pitchFamily="34" charset="0"/>
            </a:endParaRPr>
          </a:p>
        </p:txBody>
      </p:sp>
      <p:sp>
        <p:nvSpPr>
          <p:cNvPr id="482" name="右矢印 481"/>
          <p:cNvSpPr/>
          <p:nvPr/>
        </p:nvSpPr>
        <p:spPr bwMode="auto">
          <a:xfrm>
            <a:off x="10603483" y="38182818"/>
            <a:ext cx="562351" cy="543553"/>
          </a:xfrm>
          <a:prstGeom prst="rightArrow">
            <a:avLst/>
          </a:prstGeom>
          <a:solidFill>
            <a:schemeClr val="bg1">
              <a:alpha val="2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50" charset="-128"/>
              <a:cs typeface="Tahoma" pitchFamily="34" charset="0"/>
            </a:endParaRPr>
          </a:p>
        </p:txBody>
      </p:sp>
      <p:sp>
        <p:nvSpPr>
          <p:cNvPr id="484" name="AutoShape 194"/>
          <p:cNvSpPr>
            <a:spLocks noChangeArrowheads="1"/>
          </p:cNvSpPr>
          <p:nvPr/>
        </p:nvSpPr>
        <p:spPr bwMode="auto">
          <a:xfrm>
            <a:off x="-18308" y="41998550"/>
            <a:ext cx="30279975" cy="722384"/>
          </a:xfrm>
          <a:prstGeom prst="roundRect">
            <a:avLst>
              <a:gd name="adj" fmla="val 28188"/>
            </a:avLst>
          </a:prstGeom>
          <a:solidFill>
            <a:schemeClr val="bg1">
              <a:lumMod val="85000"/>
              <a:alpha val="50000"/>
            </a:schemeClr>
          </a:solidFill>
          <a:ln w="254000">
            <a:noFill/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defTabSz="914333">
              <a:defRPr/>
            </a:pPr>
            <a:endParaRPr kumimoji="0" lang="ja-JP" altLang="en-US" sz="2000" kern="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95000"/>
            <a:alpha val="90000"/>
          </a:schemeClr>
        </a:solidFill>
        <a:ln w="9525">
          <a:noFill/>
          <a:miter lim="800000"/>
          <a:headEnd/>
          <a:tailEnd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96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ＭＳ Ｐゴシック" pitchFamily="50" charset="-128"/>
            <a:cs typeface="Tahoma" pitchFamily="34" charset="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</TotalTime>
  <Words>501</Words>
  <Application>Microsoft Office PowerPoint</Application>
  <PresentationFormat>ユーザー設定</PresentationFormat>
  <Paragraphs>107</Paragraphs>
  <Slides>1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2" baseType="lpstr"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ando</dc:creator>
  <cp:lastModifiedBy>ando</cp:lastModifiedBy>
  <cp:revision>139</cp:revision>
  <cp:lastPrinted>2013-01-07T15:17:04Z</cp:lastPrinted>
  <dcterms:created xsi:type="dcterms:W3CDTF">2010-02-14T09:23:01Z</dcterms:created>
  <dcterms:modified xsi:type="dcterms:W3CDTF">2013-01-07T15:24:46Z</dcterms:modified>
</cp:coreProperties>
</file>